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ea80bf3d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ea80bf3d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ea80bf3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ea80bf3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ea80bf3d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ea80bf3d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a80bf3d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ea80bf3d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a80bf3d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a80bf3d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a80bf3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ea80bf3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ea80bf3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ea80bf3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a80bf3d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ea80bf3d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ea80bf3d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ea80bf3d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ea80bf3d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ea80bf3d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ea80bf3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ea80bf3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ea80bf3d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ea80bf3d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eb5b89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eb5b89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eb5b892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eb5b892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ea80bf3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ea80bf3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ea80bf3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ea80bf3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ea80bf3d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ea80bf3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ea80bf3d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ea80bf3d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ea80bf3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ea80bf3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a80bf3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a80bf3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a80bf3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a80bf3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■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■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■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/" TargetMode="External"/><Relationship Id="rId4" Type="http://schemas.openxmlformats.org/officeDocument/2006/relationships/hyperlink" Target="https://www.youtube.com/playlist?list=PLRopTAbbizhQgkQ2uuOB-NK-zKpUxzRU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Data Mining and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Redwan Ahmed Rizvee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https:/rizveeredwan.github.io/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YouTube Lecture Link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90213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Column-Oriented Storage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Row-Oriented Storage (Traditional):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Stores all attributes of a tuple together, sequentially in a file.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Column-Oriented Storage (Contrast):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Stores each attribute of a relation in a separate file; values from successive tuples are stored at successive positions.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Benefits of Column-Oriented Storage: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Efficient Querying: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When a query needs only a few attributes, only those relevant attributes are fetched, saving memory and cache space.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Improved Compression: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Storing similar data types together enhances compression effectiveness, reducing disk storage and retrieval time.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Drawbacks: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Fetching or storing a single tuple requires multiple I/O operations.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Application in Data Warehousing: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widely used for transaction-processing (due to single-tuple I/O drawback).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Gaining acceptance for data warehousing: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Ideal for applications that involve scanning and aggregating multiple tuples (common in DSS queries), rather than accessing individual tuples.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Demonstrates significant performance gains for many data-warehousing applications.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0" y="0"/>
            <a:ext cx="4488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Mining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semiautomatic process of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analyzing large database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 to find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useful patterns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often referred to as "knowledge discovery in databases."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Distinction: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Differs from machine learning and statistics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 focusing on large volumes of data primarily stored on disk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Typically involves a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semi automatic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approach, including manual preprocessing of data and post-processing of discovered patterns to identify useful ones.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42175" y="754225"/>
            <a:ext cx="1983600" cy="7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AI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979350" y="754225"/>
            <a:ext cx="1983600" cy="7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Data Mining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947450" y="1614700"/>
            <a:ext cx="203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reasoning, learning, problem-solving, perception, and decision-making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5713425" y="3111000"/>
            <a:ext cx="1983600" cy="73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Machine Learning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7161750" y="1649300"/>
            <a:ext cx="185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discovering patterns, insights, and knowledge from large datasets.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4" name="Google Shape;134;p24"/>
          <p:cNvCxnSpPr>
            <a:endCxn id="132" idx="0"/>
          </p:cNvCxnSpPr>
          <p:nvPr/>
        </p:nvCxnSpPr>
        <p:spPr>
          <a:xfrm rot="5400000">
            <a:off x="6125175" y="2049150"/>
            <a:ext cx="1641900" cy="48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>
            <a:stCxn id="129" idx="1"/>
            <a:endCxn id="132" idx="1"/>
          </p:cNvCxnSpPr>
          <p:nvPr/>
        </p:nvCxnSpPr>
        <p:spPr>
          <a:xfrm>
            <a:off x="4742175" y="1121125"/>
            <a:ext cx="971400" cy="2356800"/>
          </a:xfrm>
          <a:prstGeom prst="curvedConnector3">
            <a:avLst>
              <a:gd fmla="val -245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4"/>
          <p:cNvCxnSpPr>
            <a:stCxn id="130" idx="0"/>
            <a:endCxn id="129" idx="0"/>
          </p:cNvCxnSpPr>
          <p:nvPr/>
        </p:nvCxnSpPr>
        <p:spPr>
          <a:xfrm rot="5400000">
            <a:off x="6852300" y="-364025"/>
            <a:ext cx="600" cy="2237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4"/>
          <p:cNvSpPr txBox="1"/>
          <p:nvPr/>
        </p:nvSpPr>
        <p:spPr>
          <a:xfrm>
            <a:off x="6216275" y="131475"/>
            <a:ext cx="130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099675" y="3913825"/>
            <a:ext cx="310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allow computers to </a:t>
            </a:r>
            <a:r>
              <a:rPr i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learn from data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make predictions or decisions without being explicitly programmed for every scenario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373125" y="3337500"/>
            <a:ext cx="92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6774525" y="2689400"/>
            <a:ext cx="922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0"/>
            <a:ext cx="90213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Classification (A Type of Data Mining Prediction)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Problem: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Given items belonging to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several known classes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past training instances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predict the class a new item belongs to, using its other attributes.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Often involves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finding rules that partition data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into disjoint groups.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(Credit Card Application):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company wants to predict an applicant's credit-worthiness (excellent, good, average, bad).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uses existing customer data (training set) with known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creditworthiness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based on payment history.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Rules are derived from attributes like education level and income (e.g., "P.degree = masters and P.income &gt; 75,000 P.credit = excellent").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rules are then applied to new applicants whose payment history is unknown.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7" name="Google Shape;147;p25" title="{9D8ADF92-E7B3-4B1F-B938-5917EE3E2D8A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3354050"/>
            <a:ext cx="57435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6" title="{DDBF0AC9-B5F6-4C18-B7B4-1F7E78DFEB52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671375"/>
            <a:ext cx="561022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163750" y="96875"/>
            <a:ext cx="4278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Decision Tree Classifier: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0" y="0"/>
            <a:ext cx="90213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Building Decision-Tree Classifiers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Most commonly built using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greedy, recursive algorithm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that starts at the root and builds the tree downward.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Initial State: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training instances are associated with the root node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Node Processing: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"almost all" training instances at a node belong to the same class, the node becomes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leaf node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associated with that class.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Otherwise,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partitioning attribute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partitioning conditions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are selected to create child nodes.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associated with each child node consists of instances satisfying its partitioning condition.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(Credit Card Application):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First Split: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Attribute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degree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chosen, creating four child nodes (e.g.,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degree = none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degree = bachelors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degree = masters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degree = doctorate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Second Split (under </a:t>
            </a:r>
            <a:r>
              <a:rPr b="1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degree = masters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Attribute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income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chosen, with ranges like "0 to 25K," "25K to 50K," "50K to 75K," and "over 75K."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multiple ranges lead to the same class, they can be merged (e.g., "25K to 75K" for the "good" credit class).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0" y="0"/>
            <a:ext cx="90213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Splits for Decision Trees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measure the "purity" of data at nodes and select the attribute and condition that result in the maximum purity at the children.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Purity Measures: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Gini Measure: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Gini(S)=1−∑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i=1</a:t>
            </a:r>
            <a:r>
              <a:rPr baseline="30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aseline="30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(where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the fraction of instances in class i).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Gini is 0 for a single class and maximum when classes are equally distributed.</a:t>
            </a:r>
            <a:endParaRPr i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Entropy Measure: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Entropy(S)=−∑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i=1</a:t>
            </a:r>
            <a:r>
              <a:rPr baseline="30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​log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​(p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​).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Entropy is 0 for a single class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maximum when classes are equally distributed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9" title="{0BD0B0DF-644B-48AB-86A8-B67B3884EB3F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5" y="94725"/>
            <a:ext cx="56102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05950" y="3418225"/>
            <a:ext cx="64467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Gini(S) = 1 - (9/14)</a:t>
            </a:r>
            <a:r>
              <a:rPr baseline="30000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- (5/14)</a:t>
            </a:r>
            <a:r>
              <a:rPr baseline="30000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= 0.46 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Entropy (S) = - (9/14) *  log(9/14) - (5/14) * log(5/14) =  0.93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4" name="Google Shape;174;p29" title="{F90AFDC9-AAD4-4EEF-B3F8-75F57748CCB2}.png.jpg"/>
          <p:cNvPicPr preferRelativeResize="0"/>
          <p:nvPr/>
        </p:nvPicPr>
        <p:blipFill rotWithShape="1">
          <a:blip r:embed="rId4">
            <a:alphaModFix/>
          </a:blip>
          <a:srcRect b="0" l="0" r="5526" t="0"/>
          <a:stretch/>
        </p:blipFill>
        <p:spPr>
          <a:xfrm>
            <a:off x="4837675" y="712075"/>
            <a:ext cx="4183475" cy="24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0" y="0"/>
            <a:ext cx="87669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Purity of Resultant Sets: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a split of set S into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​,…,S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​: Purity(S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​,…,S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​)=∑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i=1</a:t>
            </a:r>
            <a:r>
              <a:rPr baseline="30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​(∣S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∣/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∣S∣)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​x purity(S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(weighted average).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Information Gain: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Measures the reduction in entropy (or Gini impurity) after a split: Information.gain (S,{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​,…,S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}) = purity(S) − purity(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​,…,S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Information Content of a Split: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Defined in terms of entropy: Information.content(S,{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​,…,S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})=−∑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i=1</a:t>
            </a:r>
            <a:r>
              <a:rPr baseline="30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(∣S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​∣ /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∣S∣ 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​log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​(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∣S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​∣ / ∣S∣)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Best Split Criterion: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best split for an attribute is the one that gives the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maximum information gain ratio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defined as: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Preference for Fewer Splits: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Splits into fewer sets are generally preferred for simpler and more meaningful decision trees.</a:t>
            </a:r>
            <a:endParaRPr/>
          </a:p>
        </p:txBody>
      </p:sp>
      <p:pic>
        <p:nvPicPr>
          <p:cNvPr id="181" name="Google Shape;181;p30" title="{FCC0C5E2-39D5-4968-B45A-9D015064289F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875" y="2054850"/>
            <a:ext cx="32289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31" title="{F504632F-D52D-46B1-AE68-9BD8783B9C02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00" y="302325"/>
            <a:ext cx="5977400" cy="35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140700" y="327525"/>
            <a:ext cx="37596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P(youth) = -(⅖) log</a:t>
            </a:r>
            <a:r>
              <a:rPr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(⅖) -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(⅗ ) log</a:t>
            </a:r>
            <a:r>
              <a:rPr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(⅗ )   = 0.97096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5065350" y="302325"/>
            <a:ext cx="395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P(senior) = -(⅗ ) log</a:t>
            </a:r>
            <a:r>
              <a:rPr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(⅗ )  - (⅖  ) log</a:t>
            </a:r>
            <a:r>
              <a:rPr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(⅖ )   = 0.97096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181100" y="2873775"/>
            <a:ext cx="25347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P(middle_aged) = 0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6021150" y="2769975"/>
            <a:ext cx="3000000" cy="137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Purity of Resultant Sets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5/14 * P(youth) + 5/14 * P(senior) + 4/14 * P(middle_aged) = (5/14) * 2 * 0.97096 =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0.694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40700" y="3773700"/>
            <a:ext cx="75192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 Gain = 0.93 - 0.694 =  0.236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Information Content = -5/14 * log</a:t>
            </a:r>
            <a:r>
              <a:rPr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(5/14) -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5/14 * log</a:t>
            </a:r>
            <a:r>
              <a:rPr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(5/14) - 0 = 1.061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Gain Ratio = 0.236/1.061 = 0.22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2850" y="85350"/>
            <a:ext cx="9078300" cy="4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Database Applications: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Transaction Processing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vs.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Decision Support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Transaction-Processing Systems (TPS)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Record detailed information about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transactions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(e.g., sales, registrations, grades).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Characteristics: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Widely used, accumulate vast amounts of detailed data (gigabytes to terabytes).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Product sales data, course registration, customer and transaction information (items purchased, price, date, customer details).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Decision-Support Systems (DSS)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 high-level insights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from TPS data to aid decision-making.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Help managers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make strategic decisions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(e.g., product stocking, manufacturing, university admissions, marketing strategies).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Applications: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Identifying sales trends (e.g., flannel shirts in Pacific Northwest). =&gt; Time series analysis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Targeting marketing based on customer demographics (e.g., small sports cars for young women with specific income). =&gt; Data Mining, Machine Learning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retrieving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for decision support presents several issues.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0" y="0"/>
            <a:ext cx="39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Decision-Tree Construction Algorithm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9" name="Google Shape;199;p32" title="{87631685-EC46-4B50-9858-448BEB958390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075"/>
            <a:ext cx="47244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005100" y="1541900"/>
            <a:ext cx="365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Several of the algorithms also prune subtrees of the generated decision tree to reduce </a:t>
            </a:r>
            <a:r>
              <a:rPr b="1" lang="en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overﬁtting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: A subtree is overﬁtted if it has been so highly tuned to the speciﬁcs of the training data that it makes many classiﬁcation errors on other data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0" y="0"/>
            <a:ext cx="90783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Association Rules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Rules that describe relationships between items in large databases, often in the form i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​,i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​,…,i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​⇒i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Left side Antecedent, Right Side Precedent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25100" y="1229100"/>
            <a:ext cx="8893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Measures for Association Rules: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measure of what fraction of the population satisfies both the antecedent (items on the left side of ) and the consequent (item on the right side of ⇒) of the rule.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Indicates how frequently the itemset (antecedent + consequent) appears in the dataset.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 If 0.001% of all purchases include milk and screwdrivers, the support for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milk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⇒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screwdrivers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low. Rules with low support are often not statistically significant or interesting.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Confidence: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measure of how often the consequent is true when the antecedent is true.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Indicates the reliability of the rule.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 If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bread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⇒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milk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has a confidence of 80%, it means that in 80% of purchases where bread is bought, milk is also bought. High confidence (ideally close to 100% in business applications) is desirable.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0" y="0"/>
            <a:ext cx="89631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Large Itemsets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Sets of items that occur together with sufficient "support" (i.e., frequently enough) in the database.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Rules with high confidence are generated only from large itemsets.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Apriori Technique for Generating Large Itemsets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Approach: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greedy algorithm that works in multiple passes over the data.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Pass 1: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Counts only single items. Sets with insufficient support are eliminated.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Subsequent Passes (e.g., Pass 2):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Considers sets with two items, and so 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the end of each pass, any set with insufficient support is eliminated, and none of its supersets need to be considered in further passes (because if a set is not frequent, any set containing it also cannot be frequent).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Termination: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Computation terminates when no set of a given size has sufficient support, meaning no larger sets can be frequent.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90213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Challenges and Solutions in Decision Support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SQL Limitations: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Many DSS queries are complex or cannot be easily expressed in standard SQL.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SQL extensions for data analysis (e.g., OLAP techniques).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Statistical Analysis: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Database query languages are not ideal for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detailed statistical analysis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Interfacing databases with specialized statistical packages (e.g., SAS, S++).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Diverse Data Sources: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Large companies have data from multiple sources with different schemas, often not easily retrievable on demand due to performance/control issues.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Warehouses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– consolidate data from multiple sources into a unified schema at a single site, providing a uniform interface.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Knowledge Discovery &amp; Pattern Recognition: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Need to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automatically discover statistical rules and patterns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from data.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Mining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– combines AI and statistical techniques with efficient implementations for large databases to identify patterns in customer behavior and other data.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91440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Warehousing: Addressing Data Challenges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Challenges with Diverse Data Sources for Decision Making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Geographical Distribution: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Data spread across many stores (e.g., retail chains) or branches (e.g., insurance companies).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Organizational Complexity: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Different data types (e.g., manufacturing problems, customer complaints) stored in various locations, operational systems, or under different schemas within a large organization.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External Data Integration: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Need to incorporate data purchased from outside sources (e.g., mailing lists, credit scores).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Cumbersome Querying: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Setting up queries across individual, disparate sources is inefficient and difficult.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Historical Data Access: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Operational systems often store only current data, but decision-makers require access to past data (e.g., changes in purchase patterns over time).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90213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Data Warehouses: The Solution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data warehouse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centralized repository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(archive) of information.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Characteristics: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Multiple Sources: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Gathers data from diverse internal and external sources.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Unified Schema: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Stores all collected data under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single, consistent schema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Single Site: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Consolidates data at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location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Historical Data: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Data is stored for a long time, enabling access to historical trends and past information.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 Benefits of Data Warehouses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Consolidated Interface: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Provides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users with a single, uniform interface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all data, simplifying decision-support queries.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Improved Efficiency: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Makes it easier and more efficient to write complex decision-support queries.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Reduced Impact on TPS: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Separates decision-support workloads from online transaction-processing systems, ensuring TPS performance is not affected.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0" y="0"/>
            <a:ext cx="9144000" cy="4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Issues &amp; ETL Tasks in Building a Data Warehouse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and How to Gather Data: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Source-Driven: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Sources transmit new data.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Destination-Driven: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Warehouse requests new data.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Consistency: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Typically slightly out-of-date (acceptable for DSS).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Schema to Use: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Different schemas/data models at sources.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Schema integration; data is a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materialized view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sources.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Transformation and Cleansing: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Cleansing: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Correcting inconsistencies (e.g., misspelled names/addresses, deduplication, householding).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Transformation: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Changing units, converting schemas.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Tools: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Graphical tools often support data flow specification.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to Propagate Updates: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Reflecting source updates in the warehouse.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View-maintenance problem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Data to Summarize: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Raw data can be too large.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Maintain summary data (aggregations) for efficient querying.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ETL Tasks (Extract, Transform, Load):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Getting data from sources.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Transform: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Cleansing and transforming data.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Load: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Loading processed data into the warehouse.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503325" y="385175"/>
            <a:ext cx="3275100" cy="1188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challenge of View Maintenance over the collected data from different sources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9" title="{2B49A928-42DC-41C9-8A14-1CBBFFD2F0B7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25" y="521425"/>
            <a:ext cx="58007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Warehouse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20" title="{32DEDCA8-16F1-4D8A-A7C1-98F885EBD465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672250"/>
            <a:ext cx="573405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Schema Design for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Warehouse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128675" y="3229100"/>
            <a:ext cx="10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Fact Tables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38225" y="1545325"/>
            <a:ext cx="15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Dimension Tables &amp; Attributes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0"/>
            <a:ext cx="88131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Designed for Data Analysis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warehouse schemas are optimized for analysis, often with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OLAP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tools, using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multidimensional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data with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dimension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measure attributes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Fact Tables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Fact tables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store multidimensional data, are typically very large, and contain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measure attributes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(quantitative values like items sold, price) that can be aggregated. Example: A sales table with one tuple per item sold.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Dimension Attributes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Dimension attributes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provide context for measures and are typically short identifiers serving as foreign keys. For a sales table, examples include Item ID, Date, Store ID, and Customer ID.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Dimension Tables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Dimension tables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hold detailed information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each dimension attribute,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minimizing fact table storage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Fact tables link to them via foreign keys.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