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946ae42b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946ae42b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946ae42b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946ae42b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946ae42b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946ae42b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946ae42b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946ae42b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946ae42b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946ae42b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946ae42b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946ae42b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946ae42b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946ae42b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946ae42b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946ae42b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946ae42b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946ae42b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946ae42b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946ae42b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7de03f4c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7de03f4c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946ae42b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946ae42b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946ae42b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946ae42b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946ae42b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946ae42b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946ae42b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946ae42b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946ae42b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946ae42b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946ae42b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5946ae42b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946ae42b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946ae42b5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946ae42b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946ae42b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946ae42b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946ae42b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946ae42b5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946ae42b5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7de03f4c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7de03f4c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946ae42b5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946ae42b5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946ae42b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946ae42b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946ae42b5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946ae42b5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946ae42b5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946ae42b5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946ae42b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946ae42b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8293960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8293960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8293960d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8293960d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8293960d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8293960d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7e41cbc1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7e41cbc1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7e41cbc1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7e41cbc1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e41cbc1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7e41cbc1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Slide Template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hyperlink" Target="https://drive.google.com/drive/folders/1pGOxEWfaCqMTY8t7vk7fmnCkV9jq01fQ?usp=shar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3216: Software Design Patterns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1. Intro to Design Patterns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(Strategy Pattern)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86075" cy="17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5150" y="1955675"/>
            <a:ext cx="6053934" cy="29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7122250" y="1535800"/>
            <a:ext cx="1614600" cy="67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6252925" y="304250"/>
            <a:ext cx="2597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Arrow means (Extends)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5">
            <a:alphaModFix/>
          </a:blip>
          <a:srcRect l="13830"/>
          <a:stretch/>
        </p:blipFill>
        <p:spPr>
          <a:xfrm>
            <a:off x="623025" y="2571750"/>
            <a:ext cx="1982125" cy="18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5040400" y="988875"/>
            <a:ext cx="3339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Solution focusing on reusability(Applying inheritance)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l="10370" t="13142" b="4301"/>
          <a:stretch/>
        </p:blipFill>
        <p:spPr>
          <a:xfrm>
            <a:off x="146975" y="138675"/>
            <a:ext cx="4157700" cy="16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/>
          <p:nvPr/>
        </p:nvSpPr>
        <p:spPr>
          <a:xfrm>
            <a:off x="4572000" y="138675"/>
            <a:ext cx="2442300" cy="55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New Challenge Appears 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475" y="1853800"/>
            <a:ext cx="4425030" cy="30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1209150" y="4578625"/>
            <a:ext cx="5752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But it creates a problem.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4524875" y="895125"/>
            <a:ext cx="1370700" cy="219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588175" y="695950"/>
            <a:ext cx="1429500" cy="86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t="9893"/>
          <a:stretch/>
        </p:blipFill>
        <p:spPr>
          <a:xfrm>
            <a:off x="82100" y="836325"/>
            <a:ext cx="7773650" cy="35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/>
          <p:nvPr/>
        </p:nvSpPr>
        <p:spPr>
          <a:xfrm>
            <a:off x="4712325" y="98425"/>
            <a:ext cx="2999400" cy="268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1009950" y="520200"/>
            <a:ext cx="1101300" cy="63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75" y="82100"/>
            <a:ext cx="378567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2028150" y="3789075"/>
            <a:ext cx="20271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 possible solution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000" y="152400"/>
            <a:ext cx="3241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/>
          <p:nvPr/>
        </p:nvSpPr>
        <p:spPr>
          <a:xfrm>
            <a:off x="4243675" y="1164600"/>
            <a:ext cx="796800" cy="190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7500850" y="274175"/>
            <a:ext cx="1230300" cy="10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But the issue persists.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50" y="1710700"/>
            <a:ext cx="75057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/>
          <p:nvPr/>
        </p:nvSpPr>
        <p:spPr>
          <a:xfrm>
            <a:off x="6106600" y="1035725"/>
            <a:ext cx="1277100" cy="241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5532475" y="1176325"/>
            <a:ext cx="996000" cy="162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295250" y="344450"/>
            <a:ext cx="50028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Solution using Interface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5098975" y="473350"/>
            <a:ext cx="35268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Issues: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- &gt; Lost Reusability, need to implement each interface each time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-&gt; Brings difficulties in code maintenance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400700" y="203875"/>
            <a:ext cx="41712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First Design Principle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l="9670" r="4676"/>
          <a:stretch/>
        </p:blipFill>
        <p:spPr>
          <a:xfrm>
            <a:off x="236650" y="744125"/>
            <a:ext cx="4792025" cy="18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4">
            <a:alphaModFix/>
          </a:blip>
          <a:srcRect l="7800" t="12762"/>
          <a:stretch/>
        </p:blipFill>
        <p:spPr>
          <a:xfrm>
            <a:off x="476900" y="2892900"/>
            <a:ext cx="4320825" cy="8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25" y="234425"/>
            <a:ext cx="7811675" cy="4491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7494950" y="1914450"/>
            <a:ext cx="1288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Putting flying and quacking to different classes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142950" y="180425"/>
            <a:ext cx="3491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Second Design Principle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3">
            <a:alphaModFix/>
          </a:blip>
          <a:srcRect l="8231" t="11995"/>
          <a:stretch/>
        </p:blipFill>
        <p:spPr>
          <a:xfrm>
            <a:off x="142950" y="766250"/>
            <a:ext cx="4206050" cy="12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2425" y="180425"/>
            <a:ext cx="3219450" cy="38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300" y="2102000"/>
            <a:ext cx="3599200" cy="26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5719950" y="4093700"/>
            <a:ext cx="16521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Helps to add new behaviour on the fly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318675" y="227300"/>
            <a:ext cx="73695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Program to an interface == Program to a supertype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377275" y="859975"/>
            <a:ext cx="85764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To implement the supertype, we can either use </a:t>
            </a: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Interface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or </a:t>
            </a: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Abstract classes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3">
            <a:alphaModFix/>
          </a:blip>
          <a:srcRect t="3846"/>
          <a:stretch/>
        </p:blipFill>
        <p:spPr>
          <a:xfrm>
            <a:off x="2730000" y="1387225"/>
            <a:ext cx="3370700" cy="32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Design Pattern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 patterns </a:t>
            </a:r>
            <a:r>
              <a:rPr lang="en" b="1"/>
              <a:t>represent the best practices</a:t>
            </a:r>
            <a:r>
              <a:rPr lang="en"/>
              <a:t> used by experienced object-oriented software developers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 patterns are </a:t>
            </a:r>
            <a:r>
              <a:rPr lang="en" b="1"/>
              <a:t>solutions to general problems</a:t>
            </a:r>
            <a:r>
              <a:rPr lang="en"/>
              <a:t> that software developers faced during software development.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solutions were obtained </a:t>
            </a:r>
            <a:r>
              <a:rPr lang="en" b="1"/>
              <a:t>by trial and error</a:t>
            </a:r>
            <a:r>
              <a:rPr lang="en"/>
              <a:t> by numerous software developers over quite a substantial period of time.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 t="1545"/>
          <a:stretch/>
        </p:blipFill>
        <p:spPr>
          <a:xfrm>
            <a:off x="152400" y="913100"/>
            <a:ext cx="6610300" cy="39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131225" y="203875"/>
            <a:ext cx="695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Implementing the duck behaviour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271825" y="227300"/>
            <a:ext cx="47568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The Core Advantage/Benefit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0000"/>
            <a:ext cx="7759576" cy="30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21" name="Google Shape;221;p34"/>
          <p:cNvSpPr txBox="1"/>
          <p:nvPr/>
        </p:nvSpPr>
        <p:spPr>
          <a:xfrm>
            <a:off x="236675" y="157000"/>
            <a:ext cx="44172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Integrating the duck behaviour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3800"/>
            <a:ext cx="7153275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4030450" y="2694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1. First we’ll add two instance variables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00" y="1600200"/>
            <a:ext cx="68103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6650"/>
            <a:ext cx="770572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6"/>
          <p:cNvSpPr txBox="1"/>
          <p:nvPr/>
        </p:nvSpPr>
        <p:spPr>
          <a:xfrm>
            <a:off x="773275" y="386650"/>
            <a:ext cx="698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how the </a:t>
            </a:r>
            <a:r>
              <a:rPr lang="en" i="1"/>
              <a:t>flyBehavior</a:t>
            </a:r>
            <a:r>
              <a:rPr lang="en"/>
              <a:t> and </a:t>
            </a:r>
            <a:r>
              <a:rPr lang="en" i="1"/>
              <a:t>quackBehavior</a:t>
            </a:r>
            <a:r>
              <a:rPr lang="en"/>
              <a:t> instance variables are set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25" y="1077975"/>
            <a:ext cx="5448300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7"/>
          <p:cNvSpPr txBox="1"/>
          <p:nvPr/>
        </p:nvSpPr>
        <p:spPr>
          <a:xfrm>
            <a:off x="377275" y="321025"/>
            <a:ext cx="47568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Testing the Duck code - 1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25" y="1593500"/>
            <a:ext cx="676275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8"/>
          <p:cNvSpPr txBox="1"/>
          <p:nvPr/>
        </p:nvSpPr>
        <p:spPr>
          <a:xfrm>
            <a:off x="377275" y="321025"/>
            <a:ext cx="47568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Testing the Duck code - 2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0" y="831950"/>
            <a:ext cx="5238750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9"/>
          <p:cNvSpPr txBox="1"/>
          <p:nvPr/>
        </p:nvSpPr>
        <p:spPr>
          <a:xfrm>
            <a:off x="323075" y="203850"/>
            <a:ext cx="47568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Testing the Duck code - 3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63" name="Google Shape;263;p40"/>
          <p:cNvSpPr txBox="1"/>
          <p:nvPr/>
        </p:nvSpPr>
        <p:spPr>
          <a:xfrm>
            <a:off x="323075" y="203850"/>
            <a:ext cx="47568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Testing the Duck code - 4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25" y="703075"/>
            <a:ext cx="75438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70" name="Google Shape;270;p41"/>
          <p:cNvPicPr preferRelativeResize="0"/>
          <p:nvPr/>
        </p:nvPicPr>
        <p:blipFill rotWithShape="1">
          <a:blip r:embed="rId3">
            <a:alphaModFix/>
          </a:blip>
          <a:srcRect l="4053" r="7238" b="16909"/>
          <a:stretch/>
        </p:blipFill>
        <p:spPr>
          <a:xfrm>
            <a:off x="248375" y="1499150"/>
            <a:ext cx="6971275" cy="30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1"/>
          <p:cNvSpPr txBox="1"/>
          <p:nvPr/>
        </p:nvSpPr>
        <p:spPr>
          <a:xfrm>
            <a:off x="323075" y="203850"/>
            <a:ext cx="47568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Setting Behaviour Dynamically - 1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2" name="Google Shape;272;p41"/>
          <p:cNvSpPr txBox="1"/>
          <p:nvPr/>
        </p:nvSpPr>
        <p:spPr>
          <a:xfrm>
            <a:off x="2470350" y="883550"/>
            <a:ext cx="655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call these methods anytime we want to change the behavior of a duck on the fly.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Design Patterns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Creational Design Patterns: </a:t>
            </a:r>
            <a:r>
              <a:rPr lang="en" sz="1500"/>
              <a:t>These design patterns provide a way to </a:t>
            </a:r>
            <a:r>
              <a:rPr lang="en" sz="1500" b="1"/>
              <a:t>create objects while hiding the creation logic</a:t>
            </a:r>
            <a:r>
              <a:rPr lang="en" sz="1500"/>
              <a:t>, rather than instantiating objects directly using new operator. This gives program more flexibility in deciding </a:t>
            </a:r>
            <a:r>
              <a:rPr lang="en" sz="1500" b="1"/>
              <a:t>which objects need to be created</a:t>
            </a:r>
            <a:r>
              <a:rPr lang="en" sz="1500"/>
              <a:t> for a given use case. </a:t>
            </a:r>
            <a:endParaRPr sz="15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Structural Design Patterns: </a:t>
            </a:r>
            <a:r>
              <a:rPr lang="en" sz="1500"/>
              <a:t>These design patterns concern </a:t>
            </a:r>
            <a:r>
              <a:rPr lang="en" sz="1500" b="1"/>
              <a:t>class and object composition</a:t>
            </a:r>
            <a:r>
              <a:rPr lang="en" sz="1500"/>
              <a:t>. Concept of inheritance is used to compose interfaces and define ways to compose objects to obtain new functionalities. </a:t>
            </a:r>
            <a:endParaRPr sz="15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Behavioral Design Patterns: </a:t>
            </a:r>
            <a:r>
              <a:rPr lang="en" sz="1500"/>
              <a:t>These design patterns are specifically concerned with </a:t>
            </a:r>
            <a:r>
              <a:rPr lang="en" sz="1500" b="1"/>
              <a:t>communication</a:t>
            </a:r>
            <a:r>
              <a:rPr lang="en" sz="1500"/>
              <a:t> between objects.</a:t>
            </a:r>
            <a:endParaRPr sz="150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75" y="152400"/>
            <a:ext cx="704850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2"/>
          <p:cNvPicPr preferRelativeResize="0"/>
          <p:nvPr/>
        </p:nvPicPr>
        <p:blipFill rotWithShape="1">
          <a:blip r:embed="rId4">
            <a:alphaModFix/>
          </a:blip>
          <a:srcRect l="5455"/>
          <a:stretch/>
        </p:blipFill>
        <p:spPr>
          <a:xfrm>
            <a:off x="94425" y="2486025"/>
            <a:ext cx="7141001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285" name="Google Shape;2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5701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3">
            <a:alphaModFix/>
          </a:blip>
          <a:srcRect l="3521" t="3707"/>
          <a:stretch/>
        </p:blipFill>
        <p:spPr>
          <a:xfrm>
            <a:off x="107775" y="51550"/>
            <a:ext cx="7826574" cy="492377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/>
          <p:nvPr/>
        </p:nvSpPr>
        <p:spPr>
          <a:xfrm>
            <a:off x="7873050" y="152400"/>
            <a:ext cx="11481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The Big Picture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l="26568" t="22946" r="46243"/>
          <a:stretch/>
        </p:blipFill>
        <p:spPr>
          <a:xfrm>
            <a:off x="963100" y="1644975"/>
            <a:ext cx="1944900" cy="19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250" y="588425"/>
            <a:ext cx="4425030" cy="30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5"/>
          <p:cNvSpPr txBox="1"/>
          <p:nvPr/>
        </p:nvSpPr>
        <p:spPr>
          <a:xfrm>
            <a:off x="3411825" y="1469225"/>
            <a:ext cx="773400" cy="19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Comic Sans MS"/>
                <a:ea typeface="Comic Sans MS"/>
                <a:cs typeface="Comic Sans MS"/>
                <a:sym typeface="Comic Sans MS"/>
              </a:rPr>
              <a:t>&gt;</a:t>
            </a:r>
            <a:endParaRPr sz="10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1" name="Google Shape;301;p45"/>
          <p:cNvSpPr txBox="1"/>
          <p:nvPr/>
        </p:nvSpPr>
        <p:spPr>
          <a:xfrm>
            <a:off x="763900" y="3730500"/>
            <a:ext cx="26478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Has 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2" name="Google Shape;302;p45"/>
          <p:cNvSpPr txBox="1"/>
          <p:nvPr/>
        </p:nvSpPr>
        <p:spPr>
          <a:xfrm>
            <a:off x="5145925" y="3730500"/>
            <a:ext cx="26478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Is 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3" name="Google Shape;303;p45"/>
          <p:cNvPicPr preferRelativeResize="0"/>
          <p:nvPr/>
        </p:nvPicPr>
        <p:blipFill rotWithShape="1">
          <a:blip r:embed="rId5">
            <a:alphaModFix/>
          </a:blip>
          <a:srcRect l="6906" t="11466" r="5111" b="5019"/>
          <a:stretch/>
        </p:blipFill>
        <p:spPr>
          <a:xfrm>
            <a:off x="705325" y="321025"/>
            <a:ext cx="3011125" cy="97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5"/>
          <p:cNvSpPr txBox="1"/>
          <p:nvPr/>
        </p:nvSpPr>
        <p:spPr>
          <a:xfrm>
            <a:off x="553025" y="4351475"/>
            <a:ext cx="60105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Main Advantage: Changing Behaviour in Runtime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310" name="Google Shape;31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55605"/>
            <a:ext cx="48101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6"/>
          <p:cNvSpPr txBox="1"/>
          <p:nvPr/>
        </p:nvSpPr>
        <p:spPr>
          <a:xfrm>
            <a:off x="248375" y="391325"/>
            <a:ext cx="2011605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Formal Definition of the Design Pattern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2" name="Google Shape;312;p46"/>
          <p:cNvSpPr txBox="1"/>
          <p:nvPr/>
        </p:nvSpPr>
        <p:spPr>
          <a:xfrm>
            <a:off x="154550" y="3358555"/>
            <a:ext cx="12069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3" name="Google Shape;313;p46"/>
          <p:cNvSpPr/>
          <p:nvPr/>
        </p:nvSpPr>
        <p:spPr>
          <a:xfrm>
            <a:off x="166275" y="3428855"/>
            <a:ext cx="1206900" cy="246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6"/>
          <p:cNvSpPr/>
          <p:nvPr/>
        </p:nvSpPr>
        <p:spPr>
          <a:xfrm>
            <a:off x="3476100" y="3100805"/>
            <a:ext cx="902100" cy="31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6"/>
          <p:cNvSpPr/>
          <p:nvPr/>
        </p:nvSpPr>
        <p:spPr>
          <a:xfrm>
            <a:off x="3247675" y="3405430"/>
            <a:ext cx="1429500" cy="246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6"/>
          <p:cNvSpPr txBox="1"/>
          <p:nvPr/>
        </p:nvSpPr>
        <p:spPr>
          <a:xfrm>
            <a:off x="122842" y="4536755"/>
            <a:ext cx="1734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Link: </a:t>
            </a:r>
            <a:r>
              <a:rPr lang="en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Code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" name="Google Shape;291;p44">
            <a:extLst>
              <a:ext uri="{FF2B5EF4-FFF2-40B4-BE49-F238E27FC236}">
                <a16:creationId xmlns:a16="http://schemas.microsoft.com/office/drawing/2014/main" id="{6547C5A6-497B-F28F-A170-161AF5905E0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521" t="3707" b="13581"/>
          <a:stretch/>
        </p:blipFill>
        <p:spPr>
          <a:xfrm>
            <a:off x="3620429" y="299714"/>
            <a:ext cx="4990021" cy="2801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Creational Design Patterns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Factory (Hide creation logic, refer using interface)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 Factory (Factory of factories)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Singleton (Single Object Creation)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Builder (Builds the final object step by step)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Prototype (Creates prototype of an object) 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Design Patterns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Adapter (Works as a bridge between two incompatible interfaces)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Bridge (Works as a bridge between abstraction and implementation classes)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Filter (To filter a set of objects)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Composite (to treat a group of objects in a similar fashion)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Decorator (decorate existing object with new functionalities, not changing the signature class)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Facade (Hides complexities of the system and gives interface)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Flyweight (Reduces number of objects to decrease memory and improve runtime)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Proxy (Class representing behaviour of another class) 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Design Patterns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14"/>
            </a:pPr>
            <a:r>
              <a:rPr lang="en"/>
              <a:t>Chain of responsibility (Creates a chain of receiver object for a request)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14"/>
            </a:pPr>
            <a:r>
              <a:rPr lang="en"/>
              <a:t>Command (Data driven, request wrapped under an object as command)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14"/>
            </a:pPr>
            <a:r>
              <a:rPr lang="en"/>
              <a:t>Interpreter (To evaluate expression, grammar)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14"/>
            </a:pPr>
            <a:r>
              <a:rPr lang="en"/>
              <a:t>Iterator (Accessing a set of sequential objects not knowing underlying representation)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14"/>
            </a:pPr>
            <a:r>
              <a:rPr lang="en"/>
              <a:t>Mediator (To reduce communication complexity)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14"/>
            </a:pPr>
            <a:r>
              <a:rPr lang="en"/>
              <a:t>Memento (Persistence quality of backtrack)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14"/>
            </a:pPr>
            <a:r>
              <a:rPr lang="en"/>
              <a:t>Observer (In One-to-many relationships, an object is changed, the dependent objects need to be notified)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14"/>
            </a:pPr>
            <a:r>
              <a:rPr lang="en"/>
              <a:t>State (To handle different states) 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Behavioral Design Patterns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2"/>
            </a:pPr>
            <a:r>
              <a:rPr lang="en"/>
              <a:t>Null Object (To check null)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2"/>
            </a:pPr>
            <a:r>
              <a:rPr lang="en"/>
              <a:t>Strategy (Objects representing strategies, context object changes behavior based on the strategy/object)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2"/>
            </a:pPr>
            <a:r>
              <a:rPr lang="en"/>
              <a:t>Template (Template abstract class with its different implementation by extended classes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2"/>
            </a:pPr>
            <a:r>
              <a:rPr lang="en"/>
              <a:t>Visitor (Visitor class, changes behaviour of an element class)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 Patterns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6"/>
            </a:pPr>
            <a:r>
              <a:rPr lang="en"/>
              <a:t>Mode(Data), View(Visuals), Controller(Like between model and view)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6"/>
            </a:pPr>
            <a:r>
              <a:rPr lang="en"/>
              <a:t>Business Delegate (To separate business and presentation codes)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6"/>
            </a:pPr>
            <a:r>
              <a:rPr lang="en"/>
              <a:t>Composite (Objects are represented as graphs and their inbetween connection is maintained)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6"/>
            </a:pPr>
            <a:r>
              <a:rPr lang="en"/>
              <a:t>Data Access Object (To separate low and high level data maintenance)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6"/>
            </a:pPr>
            <a:r>
              <a:rPr lang="en"/>
              <a:t>Front Controller (Single server based system)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6"/>
            </a:pPr>
            <a:r>
              <a:rPr lang="en"/>
              <a:t>Intercepting Filter (To conduct some pre-processing or post processing)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6"/>
            </a:pPr>
            <a:r>
              <a:rPr lang="en"/>
              <a:t>Service Locator (To locate services)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6"/>
            </a:pPr>
            <a:r>
              <a:rPr lang="en"/>
              <a:t>Transfer Object (How to transfer object with multiple attributes)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Object Oriented Principles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Abstraction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hide what is happening underneath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Public Interface, private implementation</a:t>
            </a:r>
            <a:r>
              <a:rPr lang="en" sz="1800"/>
              <a:t>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Inheritance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Abstracting a class and its definition, extend it to use its functionality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increase reusability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Encapsulation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Setting public, private to have access control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Polymorphism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Dynamic runtime behaviour of different functionalities in different objects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Follow dependency inversion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Microsoft Office PowerPoint</Application>
  <PresentationFormat>On-screen Show (16:9)</PresentationFormat>
  <Paragraphs>130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Comic Sans MS</vt:lpstr>
      <vt:lpstr>Simple Light</vt:lpstr>
      <vt:lpstr>CSE 3216: Software Design Patterns</vt:lpstr>
      <vt:lpstr>What is Design Pattern</vt:lpstr>
      <vt:lpstr>Types of Design Patterns</vt:lpstr>
      <vt:lpstr>Creational Design Patterns</vt:lpstr>
      <vt:lpstr>Structural Design Patterns</vt:lpstr>
      <vt:lpstr>Behavioral Design Patterns</vt:lpstr>
      <vt:lpstr>Behavioral Design Patterns</vt:lpstr>
      <vt:lpstr>Architectural Design Patterns</vt:lpstr>
      <vt:lpstr>Basics of Object Oriented Principles</vt:lpstr>
      <vt:lpstr>Chapter 1. Intro to Design Patterns (Strategy Pattern)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Redwan Ahmed Rizvee</cp:lastModifiedBy>
  <cp:revision>1</cp:revision>
  <dcterms:modified xsi:type="dcterms:W3CDTF">2024-10-06T07:24:27Z</dcterms:modified>
</cp:coreProperties>
</file>