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5cc00ee3a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65cc00ee3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5cc00ee3a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5cc00ee3a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6693d9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6693d9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66693d9b8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66693d9b8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65cc00ee3a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65cc00ee3a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6693d9b8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6693d9b8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66693d9b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66693d9b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66693d9b8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66693d9b8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5cc00ee3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5cc00ee3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5cc00ee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5cc00ee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65cc00ee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65cc00ee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5cc00ee3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5cc00ee3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5cc00ee3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65cc00ee3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65cc00ee3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65cc00ee3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65cc00ee3a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65cc00ee3a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5cc00ee3a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5cc00ee3a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rive.google.com/file/d/132YiA3FGJVxFUtQgWu0qQkhUEItkcmRg/view?usp=shar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java.com/en/download/manual.jsp" TargetMode="External"/><Relationship Id="rId4" Type="http://schemas.openxmlformats.org/officeDocument/2006/relationships/hyperlink" Target="https://www3.ntu.edu.sg/home/ehchua/programming/howto/netbeans_howto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 to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Object Oriented Programming 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</a:t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2102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51825" y="4471175"/>
            <a:ext cx="1366200" cy="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Comic Sans MS"/>
                <a:ea typeface="Comic Sans MS"/>
                <a:cs typeface="Comic Sans MS"/>
                <a:sym typeface="Comic Sans MS"/>
              </a:rPr>
              <a:t>P-000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for multiple files under a package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3415500" cy="13431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MyExample</a:t>
            </a:r>
            <a:endParaRPr sz="10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src</a:t>
            </a:r>
            <a:endParaRPr sz="10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com</a:t>
            </a:r>
            <a:endParaRPr sz="1000"/>
          </a:p>
          <a:p>
            <a:pPr indent="-292100" lvl="3" marL="18288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example</a:t>
            </a:r>
            <a:endParaRPr sz="1000"/>
          </a:p>
          <a:p>
            <a:pPr indent="-292100" lvl="4" marL="22860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MyClass1.java </a:t>
            </a:r>
            <a:endParaRPr sz="1000"/>
          </a:p>
          <a:p>
            <a:pPr indent="-292100" lvl="4" marL="2286000" rtl="0" algn="l"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" sz="1000"/>
              <a:t>MyClass2.java </a:t>
            </a:r>
            <a:endParaRPr sz="1000"/>
          </a:p>
        </p:txBody>
      </p:sp>
      <p:sp>
        <p:nvSpPr>
          <p:cNvPr id="153" name="Google Shape;15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4315475" y="1017725"/>
            <a:ext cx="4647600" cy="253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MyClass1.java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com.example; // package name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MyClass1 { // class name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class implementation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 [] args){ // single main function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System.out.println("yes ongoing");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MyClass2 m2 = new MyClass2();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m2.print();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129275" y="2699550"/>
            <a:ext cx="3921000" cy="1881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MyClass2.java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com.example;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MyClass2 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class implementation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void print(){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System.out.println("printing in class 2");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2"/>
          <p:cNvSpPr txBox="1"/>
          <p:nvPr/>
        </p:nvSpPr>
        <p:spPr>
          <a:xfrm>
            <a:off x="4257800" y="4017925"/>
            <a:ext cx="2883000" cy="89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avac src/com/example/*.java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 src 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</a:t>
            </a:r>
            <a:r>
              <a:rPr lang="en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ava com.example.MyClass1</a:t>
            </a:r>
            <a:endParaRPr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Underlying concepts related to OOP (Abstraction)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311700" y="815350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Abstraction: Hiding the underlying logic in the form of classes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Example: </a:t>
            </a:r>
            <a:r>
              <a:rPr lang="en" u="sng">
                <a:solidFill>
                  <a:schemeClr val="hlink"/>
                </a:solidFill>
                <a:hlinkClick r:id="rId3"/>
              </a:rPr>
              <a:t>SimpleMath.java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Q1: How Abstraction is playing the roles here? Can you explain?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311700" y="445025"/>
            <a:ext cx="242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Encapsulation</a:t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242175" y="1153250"/>
            <a:ext cx="375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Encapsulation helps in hiding the internal details of an object and exposing only what is necessary. 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Achieved by defining the </a:t>
            </a:r>
            <a:r>
              <a:rPr b="1"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attributes/methods of a class as private or protected</a:t>
            </a: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. </a:t>
            </a:r>
            <a:endParaRPr sz="12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External code that interacts with the object faces some constraints in this regard for the communication between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1300" y="140875"/>
            <a:ext cx="4678675" cy="42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254050" y="64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73175" y="637150"/>
            <a:ext cx="2318100" cy="119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A {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a;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54050" y="2069675"/>
            <a:ext cx="2318100" cy="1199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b {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c;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254050" y="3502200"/>
            <a:ext cx="4809000" cy="1321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Entity C {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int c; 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And inheriting the features of A and B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5450" y="64450"/>
            <a:ext cx="3511112" cy="49266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/>
          <p:nvPr/>
        </p:nvSpPr>
        <p:spPr>
          <a:xfrm>
            <a:off x="2712450" y="2018275"/>
            <a:ext cx="23181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Inheriting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properties of another class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8" name="Google Shape;188;p26"/>
          <p:cNvSpPr txBox="1"/>
          <p:nvPr/>
        </p:nvSpPr>
        <p:spPr>
          <a:xfrm>
            <a:off x="371350" y="339050"/>
            <a:ext cx="2986800" cy="2629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oid a (int a, int b) {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…..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v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oid a (int a, int b, int c) {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…….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89" name="Google Shape;189;p26"/>
          <p:cNvCxnSpPr/>
          <p:nvPr/>
        </p:nvCxnSpPr>
        <p:spPr>
          <a:xfrm>
            <a:off x="163750" y="62275"/>
            <a:ext cx="3505800" cy="34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6"/>
          <p:cNvCxnSpPr/>
          <p:nvPr/>
        </p:nvCxnSpPr>
        <p:spPr>
          <a:xfrm flipH="1">
            <a:off x="221300" y="108400"/>
            <a:ext cx="3252300" cy="358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" name="Google Shape;191;p26"/>
          <p:cNvSpPr txBox="1"/>
          <p:nvPr/>
        </p:nvSpPr>
        <p:spPr>
          <a:xfrm>
            <a:off x="405800" y="3291250"/>
            <a:ext cx="30678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snapshot of Polymorphism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669550" y="495900"/>
            <a:ext cx="43479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</a:t>
            </a: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llows objects of different types to be treated as objects of a common type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Two types of polymorphism 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Compile Time Polymorphism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Runtime polymorphism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7"/>
          <p:cNvSpPr txBox="1"/>
          <p:nvPr/>
        </p:nvSpPr>
        <p:spPr>
          <a:xfrm>
            <a:off x="219125" y="232050"/>
            <a:ext cx="3415800" cy="2339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Calculator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int add(int a, int b)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return a + b;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double add(double a, double b)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return a + b;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4009350" y="161450"/>
            <a:ext cx="4463100" cy="341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// Superclass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Animal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void makeSound()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System.out.println("Some generic sound");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// Subclass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class Dog extends Animal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@Override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void makeSound() {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    System.out.println("Woof! Woof!");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219025" y="2807025"/>
            <a:ext cx="341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Overloading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(During compile time the methods are hooked by the compiler)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061625" y="3702025"/>
            <a:ext cx="4463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Overriding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(In runtime based on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which makeSound() will be called is decided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286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28"/>
          <p:cNvSpPr txBox="1"/>
          <p:nvPr/>
        </p:nvSpPr>
        <p:spPr>
          <a:xfrm>
            <a:off x="311700" y="1383900"/>
            <a:ext cx="45918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i="1"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Abstraction involves simplifying complex systems by modeling classes based on the essential properties and behaviors they share.</a:t>
            </a: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Comic Sans MS"/>
              <a:buChar char="-"/>
            </a:pPr>
            <a:r>
              <a:rPr i="1"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It hides the complex implementation details and focuses on the essential features of an object</a:t>
            </a:r>
            <a:endParaRPr i="1" sz="1800">
              <a:solidFill>
                <a:srgbClr val="37415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7415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207600" y="126850"/>
            <a:ext cx="4465500" cy="45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// Abstract class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abstract class Shape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int x, y;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// Abstract method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abstract void draw();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// Concrete method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void move(int newX, int newY)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x = newX;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y = newY;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System.out.println("Shape moved to (" + x + ", " + y + ")");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// Concrete subclass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class Circle extends Shape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int radius;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// Implementation of the abstract method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void draw() {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    System.out.println("Drawing a circle at (" + x + ", " + y + ") with radius " + radius);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4832100" y="184525"/>
            <a:ext cx="4061700" cy="314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// Interface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interface Drawable 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void draw();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// Concrete class implementing the interface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class Rectangle implements Drawable 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int width, height;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// Implementation of the interface method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public void draw() {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    System.out.println("Drawing a rectangle with width " + width + " and height " + height);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   }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}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Object Oriented Programming (OOP)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 programming paradigm that uses the concept of "objects" to organize and structure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Designs the logic within “Encapsulation”, “Polymorphism”, “Inheritance”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86675" y="2772425"/>
            <a:ext cx="3667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Capsulating Something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6" name="Google Shape;66;p14"/>
          <p:cNvCxnSpPr>
            <a:stCxn id="65" idx="0"/>
          </p:cNvCxnSpPr>
          <p:nvPr/>
        </p:nvCxnSpPr>
        <p:spPr>
          <a:xfrm flipH="1" rot="10800000">
            <a:off x="2320275" y="2218925"/>
            <a:ext cx="179910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p14"/>
          <p:cNvSpPr/>
          <p:nvPr/>
        </p:nvSpPr>
        <p:spPr>
          <a:xfrm>
            <a:off x="1515525" y="3662900"/>
            <a:ext cx="3667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Different ways for happening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Something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 flipH="1" rot="10800000">
            <a:off x="4892100" y="2172875"/>
            <a:ext cx="1026300" cy="147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/>
          <p:nvPr/>
        </p:nvSpPr>
        <p:spPr>
          <a:xfrm>
            <a:off x="4366525" y="4399400"/>
            <a:ext cx="3667200" cy="5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Inheriting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Something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70" name="Google Shape;70;p14"/>
          <p:cNvCxnSpPr>
            <a:stCxn id="69" idx="0"/>
          </p:cNvCxnSpPr>
          <p:nvPr/>
        </p:nvCxnSpPr>
        <p:spPr>
          <a:xfrm flipH="1" rot="10800000">
            <a:off x="6200125" y="2172800"/>
            <a:ext cx="1182900" cy="22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vs Java (Our OOP Stack)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414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 Procedural Programming Language </a:t>
            </a:r>
            <a:endParaRPr sz="1800"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578900" y="1152475"/>
            <a:ext cx="425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Java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An Object Oriented programming Language </a:t>
            </a:r>
            <a:endParaRPr i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115650" y="87525"/>
            <a:ext cx="3888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Procedural Programming?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375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construct different </a:t>
            </a:r>
            <a:r>
              <a:rPr lang="en"/>
              <a:t>functions</a:t>
            </a:r>
            <a:r>
              <a:rPr lang="en"/>
              <a:t> (procedures) to write down the instructions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function gets a set of data to work on it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25" y="0"/>
            <a:ext cx="381386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272050"/>
            <a:ext cx="252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The Idea Behind Object Oriented Programming</a:t>
            </a:r>
            <a:endParaRPr sz="2000"/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11700" y="1487700"/>
            <a:ext cx="24354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We focus on 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creating objects that 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encapsulate</a:t>
            </a: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both data and the functions that operate on that data, as in object-oriented programming (OOP).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8318" y="76000"/>
            <a:ext cx="5487308" cy="478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50" y="152400"/>
            <a:ext cx="3122900" cy="39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94000" y="152400"/>
            <a:ext cx="5173122" cy="45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32950" y="4398500"/>
            <a:ext cx="29061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Differences?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1972025" y="207575"/>
            <a:ext cx="6898800" cy="4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 Year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// class name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int year; // class attribute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Year(int v){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this.year = v; // updating attribute value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printNewYear(){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System.out.println("Happy "+ this.year + " year\n");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public void byeOldyear(){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System.out.println("Bye bye "+ this.year + "\n");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HelloWorld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public static void main(String [] args){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Year y = new Year(2024);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y.printNewYear();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y.byeOldyear();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1985900" y="235275"/>
            <a:ext cx="2756400" cy="288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2228075" y="454375"/>
            <a:ext cx="726600" cy="34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98200" y="708100"/>
            <a:ext cx="110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Access control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2" name="Google Shape;112;p19"/>
          <p:cNvCxnSpPr>
            <a:stCxn id="111" idx="3"/>
            <a:endCxn id="110" idx="1"/>
          </p:cNvCxnSpPr>
          <p:nvPr/>
        </p:nvCxnSpPr>
        <p:spPr>
          <a:xfrm flipH="1" rot="10800000">
            <a:off x="1605200" y="627400"/>
            <a:ext cx="622800" cy="27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3" name="Google Shape;113;p19"/>
          <p:cNvSpPr txBox="1"/>
          <p:nvPr/>
        </p:nvSpPr>
        <p:spPr>
          <a:xfrm>
            <a:off x="2170425" y="777300"/>
            <a:ext cx="4555200" cy="73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096025" y="1178875"/>
            <a:ext cx="1914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Constructor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124300" y="2124125"/>
            <a:ext cx="5189700" cy="818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983000" y="2456500"/>
            <a:ext cx="1107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17" name="Google Shape;117;p19"/>
          <p:cNvCxnSpPr>
            <a:endCxn id="114" idx="0"/>
          </p:cNvCxnSpPr>
          <p:nvPr/>
        </p:nvCxnSpPr>
        <p:spPr>
          <a:xfrm flipH="1" rot="10800000">
            <a:off x="1651475" y="1178875"/>
            <a:ext cx="401700" cy="10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9"/>
          <p:cNvCxnSpPr>
            <a:stCxn id="116" idx="2"/>
          </p:cNvCxnSpPr>
          <p:nvPr/>
        </p:nvCxnSpPr>
        <p:spPr>
          <a:xfrm flipH="1" rot="10800000">
            <a:off x="1536500" y="2653300"/>
            <a:ext cx="5535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19" name="Google Shape;119;p19"/>
          <p:cNvSpPr txBox="1"/>
          <p:nvPr/>
        </p:nvSpPr>
        <p:spPr>
          <a:xfrm>
            <a:off x="2135825" y="3487425"/>
            <a:ext cx="4071000" cy="345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989575" y="3523300"/>
            <a:ext cx="148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Function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1" name="Google Shape;121;p19"/>
          <p:cNvSpPr txBox="1"/>
          <p:nvPr/>
        </p:nvSpPr>
        <p:spPr>
          <a:xfrm>
            <a:off x="2666325" y="3695025"/>
            <a:ext cx="2456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1870575" y="3129925"/>
            <a:ext cx="27564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9"/>
          <p:cNvSpPr txBox="1"/>
          <p:nvPr/>
        </p:nvSpPr>
        <p:spPr>
          <a:xfrm>
            <a:off x="532375" y="3142300"/>
            <a:ext cx="1004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Main Class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294375" y="3828100"/>
            <a:ext cx="1481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Object Creation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551000" y="4179375"/>
            <a:ext cx="19143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429000" y="4209100"/>
            <a:ext cx="2270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Method invoke of an object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5941550" y="154525"/>
            <a:ext cx="29292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HelloWorld.java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8" name="Google Shape;128;p19"/>
          <p:cNvSpPr/>
          <p:nvPr/>
        </p:nvSpPr>
        <p:spPr>
          <a:xfrm>
            <a:off x="4200150" y="523575"/>
            <a:ext cx="4541400" cy="2837000"/>
          </a:xfrm>
          <a:custGeom>
            <a:rect b="b" l="l" r="r" t="t"/>
            <a:pathLst>
              <a:path extrusionOk="0" h="113480" w="181656">
                <a:moveTo>
                  <a:pt x="132393" y="0"/>
                </a:moveTo>
                <a:cubicBezTo>
                  <a:pt x="139774" y="9534"/>
                  <a:pt x="198744" y="38288"/>
                  <a:pt x="176678" y="57201"/>
                </a:cubicBezTo>
                <a:cubicBezTo>
                  <a:pt x="154613" y="76114"/>
                  <a:pt x="29446" y="104100"/>
                  <a:pt x="0" y="11348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stealth"/>
          </a:ln>
        </p:spPr>
      </p:sp>
      <p:cxnSp>
        <p:nvCxnSpPr>
          <p:cNvPr id="129" name="Google Shape;129;p19"/>
          <p:cNvCxnSpPr>
            <a:stCxn id="109" idx="1"/>
          </p:cNvCxnSpPr>
          <p:nvPr/>
        </p:nvCxnSpPr>
        <p:spPr>
          <a:xfrm>
            <a:off x="1985900" y="379425"/>
            <a:ext cx="138300" cy="2762100"/>
          </a:xfrm>
          <a:prstGeom prst="bentConnector4">
            <a:avLst>
              <a:gd fmla="val -1109056" name="adj1"/>
              <a:gd fmla="val 9958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9"/>
          <p:cNvSpPr txBox="1"/>
          <p:nvPr/>
        </p:nvSpPr>
        <p:spPr>
          <a:xfrm rot="-5401976">
            <a:off x="-773788" y="1238315"/>
            <a:ext cx="20874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encapsulation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5388000" y="4179375"/>
            <a:ext cx="3229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Basic code skeleton of a java program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https://www.java.com/en/download/manual.jsp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https://www3.ntu.edu.sg/home/ehchua/programming/howto/netbeans_howto.html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Structure for a single java file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JavaFile.java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JavaFile.class</a:t>
            </a:r>
            <a:endParaRPr/>
          </a:p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21"/>
          <p:cNvSpPr/>
          <p:nvPr/>
        </p:nvSpPr>
        <p:spPr>
          <a:xfrm>
            <a:off x="3000750" y="1238575"/>
            <a:ext cx="3021600" cy="66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javac HelloWorld.java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Java HelloWorld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