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A96103-745E-47E7-9992-D5625BC8C173}">
  <a:tblStyle styleId="{ABA96103-745E-47E7-9992-D5625BC8C1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6a3ac5db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6a3ac5db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6a3ac5db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6a3ac5db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698b72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698b72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698b725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698b725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698b7257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698b7257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698b7257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698b7257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698b7257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698b7257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698b7257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698b725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698b7257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698b7257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6a3ac5d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6a3ac5d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 Looping &amp; Basic Features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51825" y="4471175"/>
            <a:ext cx="1366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P-000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6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 of character literals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74075"/>
            <a:ext cx="6825001" cy="343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4696050" y="243550"/>
            <a:ext cx="4197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Literal is just extension of character literals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known discussion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 definition: How variables are declared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Dynamic Initialization: Dynamically setting the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Understanding scope and lifetime of variables: Which knows which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Usage of type conversion: </a:t>
            </a:r>
            <a:r>
              <a:rPr lang="en"/>
              <a:t>type casting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30650" y="1210900"/>
            <a:ext cx="3312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if(condition) statement;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725" y="445025"/>
            <a:ext cx="4625008" cy="36721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38725" y="1095575"/>
            <a:ext cx="479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for(initialization; condition; iteration) statement;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425" y="1625125"/>
            <a:ext cx="4752975" cy="2447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253700" y="126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Using Blocks of Code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63750" y="673500"/>
            <a:ext cx="34599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Understanding the scopes of blocks of codes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a class with its methods and attributes?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Ordering between two methods 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Issues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6295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{ABA96103-745E-47E7-9992-D5625BC8C173}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Whitespace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Free form language (Same as C)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Identifiers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Same as C (But Camecase is a very popular style in Java)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Literals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Same as C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Comments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Same as C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Separators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 the next page</a:t>
                      </a:r>
                      <a:endParaRPr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0" l="4425" r="0" t="3081"/>
          <a:stretch/>
        </p:blipFill>
        <p:spPr>
          <a:xfrm>
            <a:off x="221400" y="269850"/>
            <a:ext cx="5471001" cy="3332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8"/>
          <p:cNvSpPr txBox="1"/>
          <p:nvPr/>
        </p:nvSpPr>
        <p:spPr>
          <a:xfrm>
            <a:off x="6989375" y="-16400"/>
            <a:ext cx="21567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Separators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807575" y="433450"/>
            <a:ext cx="3150600" cy="289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public class Example {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// Using varargs with ellipsis in a method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public static int sum(int... numbers) {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    int result = 0;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    for (int num : numbers) {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        result += num;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    }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    return result;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public static void main(String[] args) {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    // Calling the method with different numbers of arguments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    System.out.println("Sum: " + sum(1, 2, 3));          // Sum: 6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    System.out.println("Sum: " + sum(1, 2, 3, 4, 5));    // Sum: 15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    System.out.println("Sum: " + sum(1, 2, 3, 4, 5, 6)); // Sum: 21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b="1" sz="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858500" y="3405925"/>
            <a:ext cx="29514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of 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ellipsis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50" y="1155725"/>
            <a:ext cx="5648325" cy="30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7226325" y="55375"/>
            <a:ext cx="19209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Keywords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</a:t>
            </a:r>
            <a:r>
              <a:rPr lang="en"/>
              <a:t> Types</a:t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479675" y="1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{ABA96103-745E-47E7-9992-D5625BC8C173}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Integer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</a:t>
                      </a: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yte (8), short (16), int (32), and long (64)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Floating-point numbers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Float (32), double (64)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Characters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Char (8)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Boolean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boolean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100" y="2927125"/>
            <a:ext cx="3637892" cy="212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1" name="Google Shape;111;p20"/>
          <p:cNvSpPr/>
          <p:nvPr/>
        </p:nvSpPr>
        <p:spPr>
          <a:xfrm>
            <a:off x="139312" y="2092000"/>
            <a:ext cx="1512150" cy="1891325"/>
          </a:xfrm>
          <a:custGeom>
            <a:rect b="b" l="l" r="r" t="t"/>
            <a:pathLst>
              <a:path extrusionOk="0" h="75653" w="60486">
                <a:moveTo>
                  <a:pt x="13895" y="0"/>
                </a:moveTo>
                <a:cubicBezTo>
                  <a:pt x="12050" y="1845"/>
                  <a:pt x="4208" y="2383"/>
                  <a:pt x="2824" y="11071"/>
                </a:cubicBezTo>
                <a:cubicBezTo>
                  <a:pt x="1440" y="19759"/>
                  <a:pt x="-4019" y="41363"/>
                  <a:pt x="5591" y="52127"/>
                </a:cubicBezTo>
                <a:cubicBezTo>
                  <a:pt x="15201" y="62891"/>
                  <a:pt x="51337" y="71732"/>
                  <a:pt x="60486" y="7565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2" name="Google Shape;112;p20"/>
          <p:cNvSpPr txBox="1"/>
          <p:nvPr/>
        </p:nvSpPr>
        <p:spPr>
          <a:xfrm>
            <a:off x="5364950" y="3326025"/>
            <a:ext cx="2848500" cy="133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 is a strong typed language (Types are values are carefully maintained)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Usage and Points of Integer Literals</a:t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9" name="Google Shape;119;p21"/>
          <p:cNvGraphicFramePr/>
          <p:nvPr/>
        </p:nvGraphicFramePr>
        <p:xfrm>
          <a:off x="641125" y="108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{ABA96103-745E-47E7-9992-D5625BC8C173}</a:tableStyleId>
              </a:tblPr>
              <a:tblGrid>
                <a:gridCol w="2777625"/>
                <a:gridCol w="4461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int x = 0b1010;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Binary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0x7ffffffffffffffL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Long given in Hexa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9223372036854775807L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Long given in Decimal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123_456_789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Allowed number interpreted as 123456789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21"/>
          <p:cNvSpPr txBox="1"/>
          <p:nvPr/>
        </p:nvSpPr>
        <p:spPr>
          <a:xfrm>
            <a:off x="648125" y="2968475"/>
            <a:ext cx="548700" cy="4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48125" y="3578075"/>
            <a:ext cx="1130100" cy="46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nteger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055100" y="3925675"/>
            <a:ext cx="3563700" cy="11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class in the </a:t>
            </a:r>
            <a:r>
              <a:rPr lang="en" sz="105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java.lang</a:t>
            </a: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package.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wrapper class that encapsulates the </a:t>
            </a:r>
            <a:r>
              <a:rPr lang="en" sz="105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</a:t>
            </a: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primitive type.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</a:t>
            </a:r>
            <a:r>
              <a:rPr lang="en" sz="105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null</a:t>
            </a: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values, as it is an object.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3" name="Google Shape;123;p21"/>
          <p:cNvCxnSpPr>
            <a:stCxn id="122" idx="1"/>
            <a:endCxn id="121" idx="3"/>
          </p:cNvCxnSpPr>
          <p:nvPr/>
        </p:nvCxnSpPr>
        <p:spPr>
          <a:xfrm rot="10800000">
            <a:off x="1778200" y="3808825"/>
            <a:ext cx="276900" cy="6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1"/>
          <p:cNvSpPr txBox="1"/>
          <p:nvPr/>
        </p:nvSpPr>
        <p:spPr>
          <a:xfrm>
            <a:off x="1854425" y="2758225"/>
            <a:ext cx="4813800" cy="104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primitive data type in Java.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Represents a 32-bit signed integer.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cannot be </a:t>
            </a:r>
            <a:r>
              <a:rPr lang="en" sz="105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null</a:t>
            </a: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as primitive types in Java always have a default value (e.g., 0 for </a:t>
            </a:r>
            <a:r>
              <a:rPr lang="en" sz="105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</a:t>
            </a: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5" name="Google Shape;125;p21"/>
          <p:cNvCxnSpPr>
            <a:stCxn id="124" idx="1"/>
            <a:endCxn id="120" idx="3"/>
          </p:cNvCxnSpPr>
          <p:nvPr/>
        </p:nvCxnSpPr>
        <p:spPr>
          <a:xfrm rot="10800000">
            <a:off x="1196825" y="3199075"/>
            <a:ext cx="657600" cy="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/>
        </p:nvSpPr>
        <p:spPr>
          <a:xfrm>
            <a:off x="5941550" y="4029450"/>
            <a:ext cx="262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ong v = 10L (L should 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always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be specified)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588925" y="631900"/>
            <a:ext cx="5305200" cy="3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Usage of floating point literals is 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almost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same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