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997700" cy="9283700"/>
  <p:embeddedFontLst>
    <p:embeddedFont>
      <p:font typeface="Helvetica Neue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g18+QAUfcq+rZeW+QjYIT8MBzc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2CE7A-2A93-4DE8-8A17-3023A040CCB9}">
  <a:tblStyle styleId="{A5D2CE7A-2A93-4DE8-8A17-3023A040CC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7" orient="horz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HelveticaNeue-regular.fnt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6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79a5a5df_0_2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c79a5a5df_0_2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c79a5a5df_0_2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4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6" name="Google Shape;396;p45:notes"/>
          <p:cNvSpPr/>
          <p:nvPr>
            <p:ph idx="2" type="sldImg"/>
          </p:nvPr>
        </p:nvSpPr>
        <p:spPr>
          <a:xfrm>
            <a:off x="1187450" y="703263"/>
            <a:ext cx="4622800" cy="34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45:notes"/>
          <p:cNvSpPr txBox="1"/>
          <p:nvPr>
            <p:ph idx="1" type="body"/>
          </p:nvPr>
        </p:nvSpPr>
        <p:spPr>
          <a:xfrm>
            <a:off x="931146" y="4410702"/>
            <a:ext cx="5135409" cy="41748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1" name="Google Shape;21;p4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3" name="Google Shape;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1" name="Google Shape;61;p5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7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 rot="5400000">
            <a:off x="2170113" y="-307975"/>
            <a:ext cx="4903787" cy="7707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8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indent="-337185" lvl="1" marL="914400" algn="l">
              <a:spcBef>
                <a:spcPts val="630"/>
              </a:spcBef>
              <a:spcAft>
                <a:spcPts val="0"/>
              </a:spcAft>
              <a:buSzPts val="1710"/>
              <a:buChar char="●"/>
              <a:defRPr/>
            </a:lvl2pPr>
            <a:lvl3pPr indent="-325755" lvl="2" marL="1371600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615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73" name="Google Shape;73;p5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8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" type="body"/>
          </p:nvPr>
        </p:nvSpPr>
        <p:spPr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33" name="Google Shape;3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859" y="1"/>
            <a:ext cx="736829" cy="94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71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37" name="Google Shape;37;p5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1" name="Google Shape;41;p52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2" name="Google Shape;42;p5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>
            <a:off x="501590" y="-411163"/>
            <a:ext cx="807424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7" name="Google Shape;47;p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5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1152" lvl="1" marL="914400" algn="l">
              <a:spcBef>
                <a:spcPts val="595"/>
              </a:spcBef>
              <a:spcAft>
                <a:spcPts val="0"/>
              </a:spcAft>
              <a:buSzPts val="1615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5" name="Google Shape;55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6" name="Google Shape;56;p5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idx="1" type="body"/>
          </p:nvPr>
        </p:nvSpPr>
        <p:spPr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1152" lvl="1" marL="914400" marR="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615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46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46"/>
          <p:cNvSpPr txBox="1"/>
          <p:nvPr/>
        </p:nvSpPr>
        <p:spPr>
          <a:xfrm>
            <a:off x="4444718" y="6613525"/>
            <a:ext cx="518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46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46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46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46"/>
          <p:cNvCxnSpPr/>
          <p:nvPr/>
        </p:nvCxnSpPr>
        <p:spPr>
          <a:xfrm>
            <a:off x="812732" y="801209"/>
            <a:ext cx="7707313" cy="0"/>
          </a:xfrm>
          <a:prstGeom prst="straightConnector1">
            <a:avLst/>
          </a:prstGeom>
          <a:noFill/>
          <a:ln cap="flat" cmpd="sng" w="19050">
            <a:solidFill>
              <a:srgbClr val="00477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0" y="2286000"/>
            <a:ext cx="9144000" cy="1268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Chapter 20: Database System Architectures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768350" y="135080"/>
            <a:ext cx="7689850" cy="540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Atomic Instructions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692450" y="1102500"/>
            <a:ext cx="40197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Test-And-Set</a:t>
            </a:r>
            <a:r>
              <a:rPr lang="en-US"/>
              <a:t>(M)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Memory location M, initially 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Test-and-set(M) sets M to 1, and returns old value of M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Return value 0 indicates process has acquired the mutex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Return value 1 indicates someone is already holding the mutex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Must try again later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Release of mutex done by setting M = 0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4855150" y="1519675"/>
            <a:ext cx="37536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Lock variable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M = 0;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trying to acquire the lock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 (TestAndSet(M) == 1) {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// Busy-wait (spinlock)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Critical section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Release the lock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M = 0;</a:t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c79a5a5df_0_21"/>
          <p:cNvSpPr txBox="1"/>
          <p:nvPr>
            <p:ph type="title"/>
          </p:nvPr>
        </p:nvSpPr>
        <p:spPr>
          <a:xfrm>
            <a:off x="768350" y="117475"/>
            <a:ext cx="76899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Atomic Instructions</a:t>
            </a:r>
            <a:endParaRPr/>
          </a:p>
        </p:txBody>
      </p:sp>
      <p:sp>
        <p:nvSpPr>
          <p:cNvPr id="155" name="Google Shape;155;g36c79a5a5df_0_21"/>
          <p:cNvSpPr txBox="1"/>
          <p:nvPr/>
        </p:nvSpPr>
        <p:spPr>
          <a:xfrm>
            <a:off x="142875" y="1122375"/>
            <a:ext cx="83154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Char char="▪"/>
            </a:pP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Compare-and-swap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(M, V1, V2)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87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Atomically do following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 = V1, set M = V2 and return success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return failure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87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M = 0 initially, CAS(M, 0, 1) equivalent to test-and-set(M)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870"/>
              <a:buChar char="•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CAS(M, 0, id) where id = thread-id or process-id to record who has the mutex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Servers/Data Storage Systems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701324" y="1102500"/>
            <a:ext cx="81414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items are shipped to clients where processing is performed. 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Instead of doing heavy computation or query processing on the 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, the </a:t>
            </a:r>
            <a:r>
              <a:rPr b="1" lang="en-US" sz="1100">
                <a:latin typeface="Courier New"/>
                <a:ea typeface="Courier New"/>
                <a:cs typeface="Courier New"/>
                <a:sym typeface="Courier New"/>
              </a:rPr>
              <a:t>raw data is sent to the client</a:t>
            </a:r>
            <a:r>
              <a:rPr lang="en-US" sz="1100">
                <a:latin typeface="Courier New"/>
                <a:ea typeface="Courier New"/>
                <a:cs typeface="Courier New"/>
                <a:sym typeface="Courier New"/>
              </a:rPr>
              <a:t>, which does the necessary processing (e.g., filtering, aggregating).This system is known as client-centric system. E.g., Edge Computing.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Updated data items written back to server.</a:t>
            </a:r>
            <a:r>
              <a:rPr lang="en-US"/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[Persistency]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5369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Helvetica Neue"/>
              <a:buChar char="▪"/>
            </a:pPr>
            <a:r>
              <a:rPr lang="en-US"/>
              <a:t>Earlier generation data servers o</a:t>
            </a:r>
            <a:r>
              <a:rPr b="1" lang="en-US"/>
              <a:t>perated on disk pages, each potentially containing multiple data items, or occasionally at the level of individual items</a:t>
            </a:r>
            <a:r>
              <a:rPr lang="en-US"/>
              <a:t>. In contrast, current-generation data storage systems operate exclusively at the level of individual data items.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Current generation commonly includes: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Commonly used data item formats include JSON, XML, or just uninterpreted binary strings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768350" y="62345"/>
            <a:ext cx="7689850" cy="612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Servers/Storage Systems (Cont.)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Prefetching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Prefetch items that may be used soon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caching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coherence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caching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Locks can be cached by client across transactions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Locks can be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called back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by the server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Adaptive lock granularity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granularity escalation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switch from finer granularity (e.g. tuple) lock to coarser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granularity de-escalation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Start with coarse granularity to redu</a:t>
            </a:r>
            <a:r>
              <a:rPr lang="en-US"/>
              <a:t>c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 overheads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switch to finer granularity in case of more concurrency conflict at server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Details in book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Servers (Cont.)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270175" y="1102500"/>
            <a:ext cx="86895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Caching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Data can be cached at client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even in between transactions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But check that </a:t>
            </a:r>
            <a:r>
              <a:rPr b="1" lang="en-US"/>
              <a:t>data is up-to-date before it is used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Check can be done when requesting lock on data item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Caching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(not immediate rel</a:t>
            </a:r>
            <a:r>
              <a:rPr b="1" lang="en-US"/>
              <a:t>ease of the lock after transaction execution)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Locks can be retained by client system even in between transactions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Transactions can acquire cached locks locally, without contacting server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Server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calls back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locks from clients when it receives conflicting lock request.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another client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requests a lock that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conflicts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(e.g., wants to write to the same data), the server sends a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callback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to the caching client: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return the lock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Font typeface="Courier New"/>
              <a:buChar char="▪"/>
            </a:pPr>
            <a:r>
              <a:rPr i="1" lang="en-US">
                <a:latin typeface="Courier New"/>
                <a:ea typeface="Courier New"/>
                <a:cs typeface="Courier New"/>
                <a:sym typeface="Courier New"/>
              </a:rPr>
              <a:t>If any local transaction is using it, it can not return, otherwise it returns 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5587" lvl="2" marL="108585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Client returns lock once no local transaction is using it.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This idea is 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imilar to lock callback on prefetch, but across transactions</a:t>
            </a:r>
            <a:r>
              <a:rPr lang="en-US"/>
              <a:t>, keeping lock though the transaction has already ended.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683581" y="1102497"/>
            <a:ext cx="7546020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database systems consist of multiple processors and multiple disks connected by a fast interconnection network.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Motivation: handle workloads beyond what a single computer system can handle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High performance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processing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 handling user requests at web-scale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 very large amounts of data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 data gathered by large web sites/apps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Systems (Cont.)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701336" y="1102497"/>
            <a:ext cx="7750206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coarse-grain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machine consists of a small number of powerful processors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massively parallel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 grain parallel</a:t>
            </a:r>
            <a:r>
              <a:rPr i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machine utilizes thousands of smaller processors.</a:t>
            </a:r>
            <a:endParaRPr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Typically hosted in a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center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Two main performance measures: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Throughput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--- the number of tasks that can be completed in a given time interval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--- the amount of time it takes to complete a single task from the time it is submitted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Speed-Up and Scale-Up</a:t>
            </a:r>
            <a:endParaRPr/>
          </a:p>
        </p:txBody>
      </p:sp>
      <p:sp>
        <p:nvSpPr>
          <p:cNvPr id="197" name="Google Shape;197;p16"/>
          <p:cNvSpPr txBox="1"/>
          <p:nvPr>
            <p:ph idx="1" type="body"/>
          </p:nvPr>
        </p:nvSpPr>
        <p:spPr>
          <a:xfrm>
            <a:off x="701336" y="1102497"/>
            <a:ext cx="7625918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Speedup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a fixed-sized problem executing on a small system is given to a system which is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speedup = small system elapsed time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                  large system elapsed time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if equation equals 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Scaleup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increase the size of both the problem and the system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system used to perform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job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Measured by: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scaleup = small system small problem elapsed time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                    big system big problem elapsed time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Scale up is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linear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if equation equals 1.</a:t>
            </a:r>
            <a:endParaRPr/>
          </a:p>
        </p:txBody>
      </p:sp>
      <p:cxnSp>
        <p:nvCxnSpPr>
          <p:cNvPr id="198" name="Google Shape;198;p16"/>
          <p:cNvCxnSpPr/>
          <p:nvPr/>
        </p:nvCxnSpPr>
        <p:spPr>
          <a:xfrm flipH="1" rot="10800000">
            <a:off x="2635685" y="2421082"/>
            <a:ext cx="2507815" cy="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6"/>
          <p:cNvCxnSpPr/>
          <p:nvPr/>
        </p:nvCxnSpPr>
        <p:spPr>
          <a:xfrm flipH="1" rot="10800000">
            <a:off x="2589844" y="4533581"/>
            <a:ext cx="3883692" cy="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</a:t>
            </a:r>
            <a:endParaRPr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838" y="1108995"/>
            <a:ext cx="7159625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Scaleup</a:t>
            </a:r>
            <a:endParaRPr/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475" y="928688"/>
            <a:ext cx="7940675" cy="479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  <p:sp>
        <p:nvSpPr>
          <p:cNvPr id="86" name="Google Shape;86;p2"/>
          <p:cNvSpPr txBox="1"/>
          <p:nvPr>
            <p:ph idx="1" type="body"/>
          </p:nvPr>
        </p:nvSpPr>
        <p:spPr>
          <a:xfrm>
            <a:off x="674702" y="1102497"/>
            <a:ext cx="8170847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Centralized Database Systems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Server System Architectures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Systems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Systems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Types</a:t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1538288" y="6461125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Batch and Transaction Scaleup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701336" y="1102497"/>
            <a:ext cx="7705817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Batch scaleup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single large job; typical of most decision support queries and scientific simulation.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 an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computer on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problem.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scaleup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Numerous small queries submitted by independent users to a shared database; typical transaction processing and timesharing systems.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as many users submitting requests (hence,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as many requests) to an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database, on an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-times larger computer.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Well-suited to parallel execution.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Factors Limiting Speedup and Scaleup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683580" y="1102497"/>
            <a:ext cx="7741329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Speedup and scaleup are often sublinear due to: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Startup/sequential costs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Cost of starting up multiple processes, and sequential computation before/after parallel computation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May dominate computation time, if the degree of parallelism is high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Suppose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fraction of computation is sequential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Amdahl’s law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   speedup limited to:  1 / [(1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-p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)+(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p/n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)]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Gustafson’s law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scaleup limited to: 1 / [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(1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-p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)+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]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Interference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 Processes accessing shared resources (e.g.,system bus, disks, or locks) compete with each other, thus spending time waiting on other processes, rather than performing useful work.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: Increasing the degree of parallelism increases the variance in service times of parallely executing tasks.  Overall execution time determined by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slowest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of parallely executing tasks.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4986062" y="262752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674702" y="1102497"/>
            <a:ext cx="7785717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System components send data on and receive data from a single communication bus;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Does not scale well with increasing parallelism.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Mesh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Components are arranged as nodes in a grid, and each component is connected to all adjacent components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Communication links grow with growing number of components, and so scales better.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But may require 2√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hops to send message to a node (or √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with wraparound connections at edge of grid).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Hypercube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  Components are numbered in binary;  components are connected to one another if their binary representations differ in exactly one bit.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components are connected to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other components and can reach each other via at most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log(n)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links; reduces communication delays.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Tree-like Topology</a:t>
            </a:r>
            <a:r>
              <a:rPr lang="en-US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1" lang="en-US">
                <a:solidFill>
                  <a:srgbClr val="00009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Widely used in data centers today</a:t>
            </a:r>
            <a:endParaRPr b="1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68350" y="17303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Interconnection Architectures</a:t>
            </a:r>
            <a:endParaRPr/>
          </a:p>
        </p:txBody>
      </p:sp>
      <p:pic>
        <p:nvPicPr>
          <p:cNvPr descr="20_04.pdf" id="242" name="Google Shape;242;p22"/>
          <p:cNvPicPr preferRelativeResize="0"/>
          <p:nvPr/>
        </p:nvPicPr>
        <p:blipFill rotWithShape="1">
          <a:blip r:embed="rId3">
            <a:alphaModFix/>
          </a:blip>
          <a:srcRect b="40532" l="0" r="0" t="0"/>
          <a:stretch/>
        </p:blipFill>
        <p:spPr>
          <a:xfrm>
            <a:off x="803354" y="1382713"/>
            <a:ext cx="7455122" cy="498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Interconnection Network Architectures</a:t>
            </a:r>
            <a:endParaRPr/>
          </a:p>
        </p:txBody>
      </p:sp>
      <p:sp>
        <p:nvSpPr>
          <p:cNvPr id="249" name="Google Shape;249;p23"/>
          <p:cNvSpPr txBox="1"/>
          <p:nvPr>
            <p:ph idx="1" type="body"/>
          </p:nvPr>
        </p:nvSpPr>
        <p:spPr>
          <a:xfrm>
            <a:off x="693502" y="1093788"/>
            <a:ext cx="8007736" cy="286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Tree-like or Fat-Tree Topology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widely used in data centers today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of rack switch for approx 40 machines in rack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top of rack switch connected to multiple aggregation switches.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Aggregation switches connect to multiple core switches.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center fabric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418" l="0" r="0" t="0"/>
          <a:stretch/>
        </p:blipFill>
        <p:spPr>
          <a:xfrm>
            <a:off x="2494643" y="2701821"/>
            <a:ext cx="5192376" cy="32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Technologies </a:t>
            </a:r>
            <a:endParaRPr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683580" y="1102497"/>
            <a:ext cx="7466121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Ethernet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1 Gbps and 10 Gbps common, 40 Gbps and 100 Gbps are available at higher cost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Fiber Channel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32-138 Gbps available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Infiniband</a:t>
            </a:r>
            <a:endParaRPr b="1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very-low-latency networking technology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0.5 to 0.7 microseconds, compared to a few microseconds for optimized ethernet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768350" y="3174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Database Architectures</a:t>
            </a:r>
            <a:endParaRPr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125" y="952500"/>
            <a:ext cx="7956550" cy="54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Memory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674702" y="1102497"/>
            <a:ext cx="4718365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Processors (or processor cores) and disks have access to a common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Via a bus in earlier days, through an interconnection network today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Extremely efficient communication between processors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Downside: shared-memory architecture is not scalable beyond 64 to 128 processor cores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Memory interconnection network becomes a bottleneck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53600" l="0" r="59268" t="0"/>
          <a:stretch/>
        </p:blipFill>
        <p:spPr>
          <a:xfrm>
            <a:off x="5826205" y="1585674"/>
            <a:ext cx="3240793" cy="252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Modern Shared Memory Architecture</a:t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51" y="1262270"/>
            <a:ext cx="8294898" cy="460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 Levels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665824" y="1102497"/>
            <a:ext cx="8179725" cy="113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line: typically 64 bytes in today’s processors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levels within a single multi-core processor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b="1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164" y="1885770"/>
            <a:ext cx="4099671" cy="220068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8"/>
          <p:cNvSpPr txBox="1"/>
          <p:nvPr/>
        </p:nvSpPr>
        <p:spPr>
          <a:xfrm>
            <a:off x="639190" y="4175564"/>
            <a:ext cx="7883373" cy="8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Noto Sans Symbols"/>
              <a:buChar char="▪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 memory system can have multiple processors, each with its own cache levels</a:t>
            </a:r>
            <a:endParaRPr/>
          </a:p>
          <a:p>
            <a:pPr indent="-224155" lvl="0" marL="3429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870"/>
              <a:buFont typeface="Noto Sans Symbols"/>
              <a:buNone/>
            </a:pPr>
            <a:r>
              <a:t/>
            </a:r>
            <a:endParaRPr b="1" sz="1700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Centralized Database Systems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674700" y="1102500"/>
            <a:ext cx="79212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Run on a </a:t>
            </a:r>
            <a:r>
              <a:rPr b="1" lang="en-US"/>
              <a:t>single computer system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Single-user system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Multi-user systems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also known as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server systems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Service requests received from client systems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Multi-core systems with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coarse-grained parallelism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Typically, a few to tens of processor cores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 contrast, </a:t>
            </a:r>
            <a:r>
              <a:rPr b="1" lang="en-US">
                <a:solidFill>
                  <a:srgbClr val="002060"/>
                </a:solidFill>
              </a:rPr>
              <a:t>fine-grained parallelism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uses very large number of computers or nodes [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No</a:t>
            </a:r>
            <a:r>
              <a:rPr i="1" lang="en-US"/>
              <a:t>t belong to centralized database systems, rather distributed database systems</a:t>
            </a:r>
            <a:r>
              <a:rPr lang="en-US"/>
              <a:t>]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598850" y="413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{A5D2CE7A-2A93-4DE8-8A17-3023A040CCB9}</a:tableStyleId>
              </a:tblPr>
              <a:tblGrid>
                <a:gridCol w="3203850"/>
                <a:gridCol w="4035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coarse-grained parallelism</a:t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Few big tasks across 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few (4–64) CPU cores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59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solidFill>
                            <a:srgbClr val="00206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fine-grained parallelism</a:t>
                      </a:r>
                      <a:endParaRPr b="1" sz="1700">
                        <a:solidFill>
                          <a:srgbClr val="00206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Many tiny tasks across 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many machines or processors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3"/>
          <p:cNvSpPr txBox="1"/>
          <p:nvPr/>
        </p:nvSpPr>
        <p:spPr>
          <a:xfrm>
            <a:off x="4985050" y="1000125"/>
            <a:ext cx="381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centralized database system</a:t>
            </a:r>
            <a:r>
              <a:rPr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that </a:t>
            </a:r>
            <a:r>
              <a:rPr b="1" i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data is stored, managed, and processed on a single centralized server or system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348100" y="5472550"/>
            <a:ext cx="8455500" cy="10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Horizontal scaling (Scale out) : increasing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 of machines/nodes in the cluster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Vertical scaling (Scale Up): increasing the number of CPUs, RAM, Storage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 Coherency</a:t>
            </a:r>
            <a:endParaRPr/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674703" y="1102497"/>
            <a:ext cx="7759083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Cache coherency: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Local cache may have out of date value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Strong vs weak consistency models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With weak consistency, need special instructions to ensure cache is up to date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Memory barrier instructions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 barrier (sfence)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Instruction returns after forcing cached data to be written to memory and invalidations sent to all caches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Load barrier (lfence)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Returns after ensuring all pending cache invalidations are processed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mfence instruction does both of above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Locking code usually takes care of barrier instructions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Lfence done after lock acquisition and sfence done before lock release</a:t>
            </a:r>
            <a:endParaRPr/>
          </a:p>
          <a:p>
            <a:pPr indent="-136842" lvl="2" marL="1085850" rtl="0" algn="l">
              <a:spcBef>
                <a:spcPts val="595"/>
              </a:spcBef>
              <a:spcAft>
                <a:spcPts val="0"/>
              </a:spcAft>
              <a:buSzPts val="1445"/>
              <a:buNone/>
            </a:pPr>
            <a:r>
              <a:t/>
            </a:r>
            <a:endParaRPr b="1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b="1">
              <a:solidFill>
                <a:srgbClr val="00009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Disk</a:t>
            </a:r>
            <a:endParaRPr/>
          </a:p>
        </p:txBody>
      </p:sp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674702" y="1102497"/>
            <a:ext cx="4234181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All processors can directly access all disks via an interconnection network, but the processors have private memories.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Architecture provides a degree of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fault-tolerance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— if a processor fails, the other processors can take over its tasks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data of the failed processor is resident on disks that are accessible from all processors.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Downside: bottleneck now occurs at interconnection to the disk subsystem.</a:t>
            </a:r>
            <a:endParaRPr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54308" l="45849" r="12450" t="-708"/>
          <a:stretch/>
        </p:blipFill>
        <p:spPr>
          <a:xfrm>
            <a:off x="5524901" y="1585674"/>
            <a:ext cx="3619099" cy="2753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787601" y="43078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Area Network (SAN)</a:t>
            </a:r>
            <a:endParaRPr/>
          </a:p>
        </p:txBody>
      </p:sp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891" y="1109709"/>
            <a:ext cx="6175393" cy="410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Nothing</a:t>
            </a:r>
            <a:endParaRPr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701336" y="1102497"/>
            <a:ext cx="4092045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Node consists of a processor, memory, and one or more disks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All communication via interconnection network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be scaled up to thousands of processors without interference.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Main drawback: cost of communication and non-local disk access; sending data involves software interaction at both ends.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 rotWithShape="1">
          <a:blip r:embed="rId3">
            <a:alphaModFix/>
          </a:blip>
          <a:srcRect b="-2460" l="-8272" r="66571" t="51074"/>
          <a:stretch/>
        </p:blipFill>
        <p:spPr>
          <a:xfrm>
            <a:off x="5226451" y="1540043"/>
            <a:ext cx="3619099" cy="304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Hierarchical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701336" y="1102497"/>
            <a:ext cx="7813288" cy="2326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Combines characteristics of shared-memory, shared-disk, and shared-nothing architectures.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Top level is a shared-nothing architecture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With each node of the system being a shared-memory system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Alternatively, top level could be a shared-disk system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With each node of the system being a shared-memory system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b="-4112" l="30796" r="-1110" t="53301"/>
          <a:stretch/>
        </p:blipFill>
        <p:spPr>
          <a:xfrm>
            <a:off x="1386038" y="3455267"/>
            <a:ext cx="6102419" cy="3015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Shared-Memory Vs Shared-Nothing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692458" y="1102497"/>
            <a:ext cx="7803472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Shared-memory internally looks like shared-nothing!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processor has direct access to its own memory, and indirect (hardware level) access to rest of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non-uniform memory architecture (NUMA)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Shared-nothing can be made to look like shared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Reduce the complexity of programming such systems by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virtual-memory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abstraction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Remote Direct Memory Access (RDMA)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provides very low-latency shared memory abstraction on shared-nothing systems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Often implemented on top of i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nfiniband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due it its very-low-latency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But careless programming can lead to performance issues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Systems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692458" y="1102497"/>
            <a:ext cx="7714695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spread over multiple machines (also referred to as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sites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or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Local-area networks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LANs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Wide-area networks </a:t>
            </a: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Higher latency</a:t>
            </a:r>
            <a:endParaRPr/>
          </a:p>
        </p:txBody>
      </p:sp>
      <p:pic>
        <p:nvPicPr>
          <p:cNvPr id="335" name="Google Shape;3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765" y="2546585"/>
            <a:ext cx="4460167" cy="308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Databases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683580" y="1102497"/>
            <a:ext cx="7688063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Homogeneous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distributed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Same software/schema on all sites, data may be partitioned among sites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Goal: provide a view of a single database, hiding details of distribution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Heterogeneous distributed databases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Different software/schema on different sites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Goal: integrate existing databases to provide useful functionality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Differentiate between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transactions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transactions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local transaction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accesses data in the </a:t>
            </a:r>
            <a:r>
              <a:rPr i="1" lang="en-US">
                <a:latin typeface="Helvetica Neue"/>
                <a:ea typeface="Helvetica Neue"/>
                <a:cs typeface="Helvetica Neue"/>
                <a:sym typeface="Helvetica Neue"/>
              </a:rPr>
              <a:t>single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site at which the transaction was initiated.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global transaction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either accesses data in a site different from the one at which the transaction was initiated or accesses data in several different sites.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768350" y="492897"/>
            <a:ext cx="8077200" cy="217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Integration and Distributed Databases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674703" y="1047565"/>
            <a:ext cx="7759084" cy="5422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integration between multiple distributed databases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Benefits: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Sharing data – users at one site able to access the data residing at some other sites.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Autonomy – each site is able to retain a degree of control over data stored locally.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Availability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665825" y="1102497"/>
            <a:ext cx="7723573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Network partitioning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of system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If all nodes are required for system to function, failure of even one node stops system functioning.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Higher system availability through redundancy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can be replicated at remote sites, and system can function even if a site fails.</a:t>
            </a:r>
            <a:endParaRPr/>
          </a:p>
          <a:p>
            <a:pPr indent="-234950" lvl="0" marL="342900" rtl="0" algn="l">
              <a:spcBef>
                <a:spcPts val="595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Server System Architecture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665825" y="1102497"/>
            <a:ext cx="7732451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Server systems can be broadly categorized into two kinds: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servers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Widely used in relational database systems, and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Ensure ACID Properties: </a:t>
            </a:r>
            <a:r>
              <a:rPr i="1" lang="en-US"/>
              <a:t>Consistency, Atomicity, Isolation</a:t>
            </a:r>
            <a:r>
              <a:rPr lang="en-US"/>
              <a:t>, and </a:t>
            </a:r>
            <a:r>
              <a:rPr i="1" lang="en-US"/>
              <a:t>Durability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servers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Parallel data servers used to implement high-performance transaction processing systems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768350" y="492897"/>
            <a:ext cx="8077200" cy="642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Implementation Issues for Distributed Databases 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692458" y="1391477"/>
            <a:ext cx="7821227" cy="5078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Atomicity needed even for transactions that update data at multiple sites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two-phase commit protocol (2PC)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is used to ensure atomicity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Basic idea:  each site executes transaction until just before commit, and the leaves final decision to a coordinator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site must follow decision of coordinator, even if there is a failure while waiting for coordinators decision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2PC is not always appropriate:  other transaction models based on persistent messaging, and workflows, are also used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concurrency control (and deadlock detection) required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items may be replicated to improve data availability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Details of all above in Chapter 24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Based Services</a:t>
            </a:r>
            <a:endParaRPr/>
          </a:p>
        </p:txBody>
      </p:sp>
      <p:sp>
        <p:nvSpPr>
          <p:cNvPr id="368" name="Google Shape;368;p40"/>
          <p:cNvSpPr txBox="1"/>
          <p:nvPr>
            <p:ph idx="1" type="body"/>
          </p:nvPr>
        </p:nvSpPr>
        <p:spPr>
          <a:xfrm>
            <a:off x="701336" y="1102497"/>
            <a:ext cx="7759083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Cloud computing widely adopted today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On-demand provisioning and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elasticity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ability to scale up at short notice and to release of unused resources for use by others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Infrastructure as a service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Virtual machines/real machines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Platform as a service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Storage, databases, application server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Software as a service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Enterprise applications, emails, shared documents, etc,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Potential drawbacks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Security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bandwidth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Service Models</a:t>
            </a:r>
            <a:endParaRPr/>
          </a:p>
        </p:txBody>
      </p:sp>
      <p:pic>
        <p:nvPicPr>
          <p:cNvPr descr="21_10-eps-converted-to.pdf" id="374" name="Google Shape;37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8093" y="727075"/>
            <a:ext cx="4518734" cy="5652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768350" y="117475"/>
            <a:ext cx="778084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Deployment Alternatives</a:t>
            </a:r>
            <a:endParaRPr/>
          </a:p>
        </p:txBody>
      </p:sp>
      <p:pic>
        <p:nvPicPr>
          <p:cNvPr id="380" name="Google Shape;3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220" y="1646582"/>
            <a:ext cx="8642380" cy="356483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2"/>
          <p:cNvSpPr txBox="1"/>
          <p:nvPr/>
        </p:nvSpPr>
        <p:spPr>
          <a:xfrm>
            <a:off x="510139" y="5727032"/>
            <a:ext cx="833541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Machines                       Virtual Machines                         Containers</a:t>
            </a:r>
            <a:b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(e.g. VMWare, KVM, ..)                (e.g. Docker)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 Deployment Architectures</a:t>
            </a:r>
            <a:endParaRPr/>
          </a:p>
        </p:txBody>
      </p:sp>
      <p:sp>
        <p:nvSpPr>
          <p:cNvPr id="387" name="Google Shape;387;p43"/>
          <p:cNvSpPr txBox="1"/>
          <p:nvPr>
            <p:ph idx="1" type="body"/>
          </p:nvPr>
        </p:nvSpPr>
        <p:spPr>
          <a:xfrm>
            <a:off x="701336" y="1102497"/>
            <a:ext cx="8144214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Services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Microservice Architecture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Application uses a variety of services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Service can add or remove instances as required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Kubernetes supports containers, and microservices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End of Chapter 20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68350" y="41275"/>
            <a:ext cx="7689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 Servers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101300" y="865200"/>
            <a:ext cx="8832300" cy="54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SzPts val="1500"/>
              <a:buChar char="▪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Also called </a:t>
            </a:r>
            <a:r>
              <a:rPr b="1" lang="en-US" sz="1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server</a:t>
            </a:r>
            <a:r>
              <a:rPr lang="en-US" sz="1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systems or SQL</a:t>
            </a:r>
            <a:r>
              <a:rPr i="1" lang="en-US" sz="1500">
                <a:latin typeface="Helvetica Neue"/>
                <a:ea typeface="Helvetica Neue"/>
                <a:cs typeface="Helvetica Neue"/>
                <a:sym typeface="Helvetica Neue"/>
              </a:rPr>
              <a:t> server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 systems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Clients send requests to the server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Transactions are executed at the server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Results are shipped back to the client.</a:t>
            </a:r>
            <a:endParaRPr sz="1500"/>
          </a:p>
          <a:p>
            <a:pPr indent="-330200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Requests are specified in SQL and communicated to the server through a </a:t>
            </a:r>
            <a:r>
              <a:rPr i="1" lang="en-US" sz="1500">
                <a:latin typeface="Helvetica Neue"/>
                <a:ea typeface="Helvetica Neue"/>
                <a:cs typeface="Helvetica Neue"/>
                <a:sym typeface="Helvetica Neue"/>
              </a:rPr>
              <a:t>remote procedure call </a:t>
            </a: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(RPC) mechanism.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SQL: SELECT * FROM Orders WHERE CustomerID = 5;</a:t>
            </a:r>
            <a:endParaRPr sz="1500"/>
          </a:p>
          <a:p>
            <a:pPr indent="-262255" lvl="1" marL="742950" rtl="0" algn="l">
              <a:spcBef>
                <a:spcPts val="595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RPC: Call executeSQL("SELECT * FROM Orders WHERE CustomerID = 5")</a:t>
            </a:r>
            <a:endParaRPr sz="1500"/>
          </a:p>
          <a:p>
            <a:pPr indent="-330200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Transactional RPC allows many RPC calls to form a transaction. </a:t>
            </a:r>
            <a:r>
              <a:rPr i="1" lang="en-US" sz="15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 any of the failing or RPC call</a:t>
            </a:r>
            <a:r>
              <a:rPr i="1" lang="en-US" sz="1500">
                <a:solidFill>
                  <a:schemeClr val="dk2"/>
                </a:solidFill>
              </a:rPr>
              <a:t> will revert back all the previous calls</a:t>
            </a:r>
            <a:r>
              <a:rPr lang="en-US" sz="1500"/>
              <a:t>. </a:t>
            </a:r>
            <a:endParaRPr sz="1500"/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1. StartTransaction(), 2. RPC: Insert new order, 3. RPC: Update customer balance 4. RPC: Deduct inventory, 5.CommitTransaction()</a:t>
            </a:r>
            <a:endParaRPr sz="15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Applications typically use ODBC/JDBC APIs to communicate with transaction servers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conn = DriverManager.getConnection(url, user, pass);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conn.setAutoCommit(false);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Statement stmt = conn.createStatement();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stmt.executeUpdate("UPDATE accounts SET balance = balance - 100 WHERE id = 1");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stmt.executeUpdate("UPDATE accounts SET balance = balance + 100 WHERE id = 2");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conn.commit();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34290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582525" y="4639550"/>
            <a:ext cx="2312100" cy="51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with JDBC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889000" y="-1143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Transaction System Processes (Cont.)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213" y="1039091"/>
            <a:ext cx="4141787" cy="532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 Server Process Structure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692458" y="1102497"/>
            <a:ext cx="7759084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 typical transaction server consists of </a:t>
            </a:r>
            <a:r>
              <a:rPr b="1" lang="en-US"/>
              <a:t>multiple processes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accessing </a:t>
            </a:r>
            <a:r>
              <a:rPr b="1" lang="en-US"/>
              <a:t>data in shared memory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Shared memory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contains shared data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Buffer pool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[For buffering]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Lock table </a:t>
            </a:r>
            <a:r>
              <a:rPr lang="en-US"/>
              <a:t>[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Lock Mechanism]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Log buffer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[Acti</a:t>
            </a:r>
            <a:r>
              <a:rPr lang="en-US"/>
              <a:t>vity Logging]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Cached query plans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(reused if same query submitted again)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All </a:t>
            </a:r>
            <a:r>
              <a:rPr b="1" lang="en-US"/>
              <a:t>database processes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can access shared memory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Server processes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These receive user queries (transactions), execute them and send results back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Processes may be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multithreaded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allowing a </a:t>
            </a: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single process to execute several user queries concurrently</a:t>
            </a:r>
            <a:endParaRPr>
              <a:solidFill>
                <a:schemeClr val="dk2"/>
              </a:solidFill>
            </a:endParaRPr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Typically, </a:t>
            </a:r>
            <a:r>
              <a:rPr b="1" lang="en-US"/>
              <a:t>multiple multithreaded server processes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764528" y="14204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 Server Processes (Cont.)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683582" y="1108075"/>
            <a:ext cx="7785716" cy="514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Database writer process	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modified buffer blocks to disks continually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Log writer process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Server processes simply add log records to log record buffer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Log writer process outputs log records to stable storage.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Checkpoint process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Performs periodic checkpoints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Process monitor process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Monitors other processes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, and takes recovery actions if any of the other processes fail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E.g. aborting any transactions being executed by a server process and restarting it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68350" y="117475"/>
            <a:ext cx="76898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Transaction System Processes (Cont.)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674703" y="1102497"/>
            <a:ext cx="7253562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Lock manager process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To avoid overhead of interprocess communication for lock request/grant, each database process operates directly on the lock table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Instead of sending requests to lock manager process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700"/>
              <a:buChar char="•"/>
            </a:pP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manager process still used for deadlock detection</a:t>
            </a:r>
            <a:endParaRPr>
              <a:solidFill>
                <a:schemeClr val="dk2"/>
              </a:solidFill>
            </a:endParaRPr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>
                <a:solidFill>
                  <a:schemeClr val="dk2"/>
                </a:solidFill>
              </a:rPr>
              <a:t>To ensure that no two processes are accessing the same data structure at the same time,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 databases systems implement </a:t>
            </a:r>
            <a:r>
              <a:rPr b="1"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mutual exclusion</a:t>
            </a:r>
            <a:r>
              <a:rPr lang="en-US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using either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Atomic instructions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Test-And-Set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Compare-And-Swap (CAS)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Operating system semaphores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Higher overhead than atomic instructions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445"/>
              <a:buChar char="▪"/>
            </a:pPr>
            <a:r>
              <a:rPr lang="en-US"/>
              <a:t>Important for process synchronization and mutual exclusion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5296775" y="3727775"/>
            <a:ext cx="3759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semaphore</a:t>
            </a: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</a:t>
            </a:r>
            <a:r>
              <a:rPr b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synchronization primitive</a:t>
            </a: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used to </a:t>
            </a:r>
            <a:r>
              <a:rPr b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control access to shared resources</a:t>
            </a: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a </a:t>
            </a:r>
            <a:r>
              <a:rPr b="1"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 system</a:t>
            </a:r>
            <a:r>
              <a:rPr lang="en-US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like multitasking processes or threads.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wait()</a:t>
            </a:r>
            <a:r>
              <a:rPr lang="en-US" sz="1100">
                <a:solidFill>
                  <a:schemeClr val="dk1"/>
                </a:solidFill>
              </a:rPr>
              <a:t> (also called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P()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down()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signal()</a:t>
            </a:r>
            <a:r>
              <a:rPr lang="en-US" sz="1100">
                <a:solidFill>
                  <a:schemeClr val="dk1"/>
                </a:solidFill>
              </a:rPr>
              <a:t> (also called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V()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up()</a:t>
            </a:r>
            <a:r>
              <a:rPr lang="en-US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2009-12-21T15:40:22Z</dcterms:created>
  <dc:creator>Marilyn Turnamian</dc:creator>
</cp:coreProperties>
</file>