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2d123a5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2d123a5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d123a5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d123a5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2d123a5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2d123a5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2d123a5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2d123a5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2d123a5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2d123a5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d123a5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d123a5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d123a5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d123a5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d123a5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d123a5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cf919a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cf919a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980000"/>
                </a:solidFill>
              </a:defRPr>
            </a:lvl1pPr>
            <a:lvl2pPr lvl="1" algn="r">
              <a:buNone/>
              <a:defRPr sz="1000">
                <a:solidFill>
                  <a:srgbClr val="980000"/>
                </a:solidFill>
              </a:defRPr>
            </a:lvl2pPr>
            <a:lvl3pPr lvl="2" algn="r">
              <a:buNone/>
              <a:defRPr sz="1000">
                <a:solidFill>
                  <a:srgbClr val="980000"/>
                </a:solidFill>
              </a:defRPr>
            </a:lvl3pPr>
            <a:lvl4pPr lvl="3" algn="r">
              <a:buNone/>
              <a:defRPr sz="1000">
                <a:solidFill>
                  <a:srgbClr val="980000"/>
                </a:solidFill>
              </a:defRPr>
            </a:lvl4pPr>
            <a:lvl5pPr lvl="4" algn="r">
              <a:buNone/>
              <a:defRPr sz="1000">
                <a:solidFill>
                  <a:srgbClr val="980000"/>
                </a:solidFill>
              </a:defRPr>
            </a:lvl5pPr>
            <a:lvl6pPr lvl="5" algn="r">
              <a:buNone/>
              <a:defRPr sz="1000">
                <a:solidFill>
                  <a:srgbClr val="980000"/>
                </a:solidFill>
              </a:defRPr>
            </a:lvl6pPr>
            <a:lvl7pPr lvl="6" algn="r">
              <a:buNone/>
              <a:defRPr sz="1000">
                <a:solidFill>
                  <a:srgbClr val="980000"/>
                </a:solidFill>
              </a:defRPr>
            </a:lvl7pPr>
            <a:lvl8pPr lvl="7" algn="r">
              <a:buNone/>
              <a:defRPr sz="1000">
                <a:solidFill>
                  <a:srgbClr val="980000"/>
                </a:solidFill>
              </a:defRPr>
            </a:lvl8pPr>
            <a:lvl9pPr lvl="8" algn="r">
              <a:buNone/>
              <a:defRPr sz="1000">
                <a:solidFill>
                  <a:srgbClr val="98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-8400"/>
            <a:ext cx="9144000" cy="134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analysis-of-algorithms-set-1-asymptotic-analy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246: Algorithms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" sz="2300"/>
              <a:t>Asymptotic Analysis using Asymptotic Notation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 analysis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419650" y="1485600"/>
            <a:ext cx="32235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Machine specific execution time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419650" y="2247600"/>
            <a:ext cx="3223500" cy="4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Based on input how the execution time varies (e.g, loop)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4162450" y="1107175"/>
            <a:ext cx="1667700" cy="9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flipH="1">
            <a:off x="4491750" y="1037100"/>
            <a:ext cx="700800" cy="11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endCxn id="64" idx="1"/>
          </p:cNvCxnSpPr>
          <p:nvPr/>
        </p:nvCxnSpPr>
        <p:spPr>
          <a:xfrm>
            <a:off x="2242450" y="1597800"/>
            <a:ext cx="1177200" cy="8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Notation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Θ (Theta notation)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(Big O notation): Most popular notation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Ω (Omega notation)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O (Big O notation)</a:t>
            </a:r>
            <a:endParaRPr sz="25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Solution’s upper bound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325" y="1049413"/>
            <a:ext cx="1352550" cy="676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2419" r="0" t="0"/>
          <a:stretch/>
        </p:blipFill>
        <p:spPr>
          <a:xfrm>
            <a:off x="6352725" y="1917638"/>
            <a:ext cx="2435150" cy="108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2903" r="0" t="4406"/>
          <a:stretch/>
        </p:blipFill>
        <p:spPr>
          <a:xfrm>
            <a:off x="5920900" y="3195425"/>
            <a:ext cx="2866975" cy="161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6">
            <a:alphaModFix/>
          </a:blip>
          <a:srcRect b="3920" l="4177" r="0" t="0"/>
          <a:stretch/>
        </p:blipFill>
        <p:spPr>
          <a:xfrm>
            <a:off x="2887100" y="2400150"/>
            <a:ext cx="2820175" cy="2406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O (Big O notation)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Definition: Let </a:t>
            </a:r>
            <a:r>
              <a:rPr b="1" lang="en" sz="1100"/>
              <a:t>g</a:t>
            </a:r>
            <a:r>
              <a:rPr lang="en" sz="1100"/>
              <a:t> and </a:t>
            </a:r>
            <a:r>
              <a:rPr b="1" lang="en" sz="1100"/>
              <a:t>f</a:t>
            </a:r>
            <a:r>
              <a:rPr lang="en" sz="1100"/>
              <a:t> be functions from the set of natural numbers to itself. The function </a:t>
            </a:r>
            <a:r>
              <a:rPr b="1" lang="en" sz="1100"/>
              <a:t>f</a:t>
            </a:r>
            <a:r>
              <a:rPr lang="en" sz="1100"/>
              <a:t> is said to be </a:t>
            </a:r>
            <a:r>
              <a:rPr b="1" lang="en" sz="1100"/>
              <a:t>O(g)</a:t>
            </a:r>
            <a:r>
              <a:rPr lang="en" sz="1100"/>
              <a:t> , if there is a constant </a:t>
            </a:r>
            <a:r>
              <a:rPr b="1" lang="en" sz="1100"/>
              <a:t>c &gt; 0</a:t>
            </a:r>
            <a:r>
              <a:rPr lang="en" sz="1100"/>
              <a:t> and a natural number </a:t>
            </a:r>
            <a:r>
              <a:rPr b="1" lang="en" sz="1100"/>
              <a:t>n</a:t>
            </a:r>
            <a:r>
              <a:rPr b="1" baseline="-25000" lang="en" sz="1100"/>
              <a:t>0</a:t>
            </a:r>
            <a:r>
              <a:rPr lang="en" sz="1100"/>
              <a:t> such that </a:t>
            </a:r>
            <a:r>
              <a:rPr b="1" lang="en" sz="1100"/>
              <a:t>f (n) ≤ c *</a:t>
            </a:r>
            <a:r>
              <a:rPr b="1" baseline="30000" lang="en" sz="1100"/>
              <a:t> </a:t>
            </a:r>
            <a:r>
              <a:rPr b="1" lang="en" sz="1100"/>
              <a:t>g(n)</a:t>
            </a:r>
            <a:r>
              <a:rPr lang="en" sz="1100"/>
              <a:t> for all </a:t>
            </a:r>
            <a:r>
              <a:rPr b="1" lang="en" sz="1100"/>
              <a:t>n &gt;= n</a:t>
            </a:r>
            <a:r>
              <a:rPr b="1" baseline="-25000" lang="en" sz="1100"/>
              <a:t>0</a:t>
            </a:r>
            <a:r>
              <a:rPr lang="en" sz="1100"/>
              <a:t> 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0" name="Google Shape;90;p17"/>
          <p:cNvSpPr/>
          <p:nvPr/>
        </p:nvSpPr>
        <p:spPr>
          <a:xfrm>
            <a:off x="413450" y="2235400"/>
            <a:ext cx="3433800" cy="8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O(g(n)) = { f(n): there exist positive constants c and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n</a:t>
            </a:r>
            <a:r>
              <a:rPr baseline="-25000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such that 0 &lt;= f(n) &lt;= c*g(n) for 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            all n &gt;= n</a:t>
            </a:r>
            <a:r>
              <a:rPr baseline="-25000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1" name="Google Shape;91;p17"/>
          <p:cNvCxnSpPr>
            <a:endCxn id="90" idx="0"/>
          </p:cNvCxnSpPr>
          <p:nvPr/>
        </p:nvCxnSpPr>
        <p:spPr>
          <a:xfrm flipH="1">
            <a:off x="2130350" y="1667800"/>
            <a:ext cx="5046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500" y="1614475"/>
            <a:ext cx="3771900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/>
              <a:t>O (Big O notation)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87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Constant Multiplication:  If f(n) = c * k(n), then O(f(n)) = O(k(n)) ; where c is a nonzero constant.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Polynomial Function: If f(n) = a</a:t>
            </a:r>
            <a:r>
              <a:rPr baseline="-25000" lang="en" sz="1100"/>
              <a:t>0</a:t>
            </a:r>
            <a:r>
              <a:rPr lang="en" sz="1100"/>
              <a:t> + a</a:t>
            </a:r>
            <a:r>
              <a:rPr baseline="-25000" lang="en" sz="1100"/>
              <a:t>1</a:t>
            </a:r>
            <a:r>
              <a:rPr lang="en" sz="1100"/>
              <a:t>.n + a</a:t>
            </a:r>
            <a:r>
              <a:rPr baseline="-25000" lang="en" sz="1100"/>
              <a:t>2</a:t>
            </a:r>
            <a:r>
              <a:rPr lang="en" sz="1100"/>
              <a:t>.n</a:t>
            </a:r>
            <a:r>
              <a:rPr baseline="30000" lang="en" sz="1100"/>
              <a:t>2</a:t>
            </a:r>
            <a:r>
              <a:rPr lang="en" sz="1100"/>
              <a:t> + —- + a</a:t>
            </a:r>
            <a:r>
              <a:rPr baseline="-25000" lang="en" sz="1100"/>
              <a:t>m</a:t>
            </a:r>
            <a:r>
              <a:rPr lang="en" sz="1100"/>
              <a:t>.n</a:t>
            </a:r>
            <a:r>
              <a:rPr baseline="30000" lang="en" sz="1100"/>
              <a:t>m</a:t>
            </a:r>
            <a:r>
              <a:rPr lang="en" sz="1100"/>
              <a:t>, then O(f(n)) = O(n</a:t>
            </a:r>
            <a:r>
              <a:rPr baseline="30000" lang="en" sz="1100"/>
              <a:t>m</a:t>
            </a:r>
            <a:r>
              <a:rPr lang="en" sz="1100"/>
              <a:t>). 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Summation Function: If f(n) = f</a:t>
            </a:r>
            <a:r>
              <a:rPr baseline="-25000" lang="en" sz="1100"/>
              <a:t>1</a:t>
            </a:r>
            <a:r>
              <a:rPr lang="en" sz="1100"/>
              <a:t>(n) + f</a:t>
            </a:r>
            <a:r>
              <a:rPr baseline="-25000" lang="en" sz="1100"/>
              <a:t>2</a:t>
            </a:r>
            <a:r>
              <a:rPr lang="en" sz="1100"/>
              <a:t>(n) + —- + f</a:t>
            </a:r>
            <a:r>
              <a:rPr baseline="-25000" lang="en" sz="1100"/>
              <a:t>m</a:t>
            </a:r>
            <a:r>
              <a:rPr lang="en" sz="1100"/>
              <a:t>(n) and f</a:t>
            </a:r>
            <a:r>
              <a:rPr baseline="-25000" lang="en" sz="1100"/>
              <a:t>i</a:t>
            </a:r>
            <a:r>
              <a:rPr lang="en" sz="1100"/>
              <a:t>(n)≤f</a:t>
            </a:r>
            <a:r>
              <a:rPr baseline="-25000" lang="en" sz="1100"/>
              <a:t>i+1</a:t>
            </a:r>
            <a:r>
              <a:rPr lang="en" sz="1100"/>
              <a:t>(n) ∀ i=1, 2,..., m, then O(f(n)) = O(max(f</a:t>
            </a:r>
            <a:r>
              <a:rPr baseline="-25000" lang="en" sz="1100"/>
              <a:t>1</a:t>
            </a:r>
            <a:r>
              <a:rPr lang="en" sz="1100"/>
              <a:t>(n), f</a:t>
            </a:r>
            <a:r>
              <a:rPr baseline="-25000" lang="en" sz="1100"/>
              <a:t>2</a:t>
            </a:r>
            <a:r>
              <a:rPr lang="en" sz="1100"/>
              <a:t>(n), … , f</a:t>
            </a:r>
            <a:r>
              <a:rPr baseline="-25000" lang="en" sz="1100"/>
              <a:t>m</a:t>
            </a:r>
            <a:r>
              <a:rPr lang="en" sz="1100"/>
              <a:t>(n))). 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Logarithmic Function: If f(n) = log</a:t>
            </a:r>
            <a:r>
              <a:rPr baseline="-25000" lang="en" sz="1100"/>
              <a:t>a</a:t>
            </a:r>
            <a:r>
              <a:rPr lang="en" sz="1100"/>
              <a:t>n and g(n)=log</a:t>
            </a:r>
            <a:r>
              <a:rPr baseline="-25000" lang="en" sz="1100"/>
              <a:t>b</a:t>
            </a:r>
            <a:r>
              <a:rPr lang="en" sz="1100"/>
              <a:t>n, then O(f(n))=O(g(n))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Ω (Omega Notation)</a:t>
            </a:r>
            <a:endParaRPr sz="25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Lower Bound Calculation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81625" y="1913050"/>
            <a:ext cx="3756000" cy="120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Ω (g(n)) = { f(n):  there exist positive constants c and n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such that 0 &lt;= c*g(n) &lt;= f(n) for all n &gt;= n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}.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400" y="906700"/>
            <a:ext cx="3771900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Θ (Theta notation)</a:t>
            </a:r>
            <a:endParaRPr sz="25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Merges Upper bound and lower bound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750" y="927725"/>
            <a:ext cx="3771900" cy="289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0"/>
          <p:cNvSpPr/>
          <p:nvPr/>
        </p:nvSpPr>
        <p:spPr>
          <a:xfrm>
            <a:off x="245250" y="1962100"/>
            <a:ext cx="4295700" cy="14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Θ(g(n)) = {f(n): there exist positive constants c1, c2 and n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such that 0 &lt;= c1*g(n) &lt;= f(n) &lt;= c2*g(n) for all n &gt;= n</a:t>
            </a:r>
            <a:r>
              <a:rPr baseline="-25000" lang="en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https://www.geeksforgeeks.org/analysis-of-algorithms-set-1-asymptotic-analysis/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WU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