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1" roundtripDataSignature="AMtx7mjK2FfGF0vDZZ4y/DOVcnTWx8r9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82DC45-32F8-4F78-A10F-1D86D46C4DA4}">
  <a:tblStyle styleId="{3E82DC45-32F8-4F78-A10F-1D86D46C4D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9" name="Google Shape;1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b="0" i="0" sz="2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 b="0" i="0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Counting Inversion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Design and Analysis of Algorithms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Divide and Conquer Strategy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145" name="Google Shape;1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6" name="Google Shape;146;p10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7" name="Google Shape;147;p10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8" name="Google Shape;148;p10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9" name="Google Shape;149;p10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0, j = 6,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" name="Google Shape;150;p10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1" name="Google Shape;151;p10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" name="Google Shape;154;p10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5" name="Google Shape;155;p10"/>
          <p:cNvCxnSpPr>
            <a:stCxn id="151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161" name="Google Shape;1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2" name="Google Shape;162;p11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11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11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5" name="Google Shape;165;p11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1, j = 6,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6" name="Google Shape;166;p11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8" name="Google Shape;168;p11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71" name="Google Shape;171;p11"/>
          <p:cNvCxnSpPr>
            <a:stCxn id="167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" name="Google Shape;172;p11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178" name="Google Shape;17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9" name="Google Shape;179;p12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0" name="Google Shape;180;p12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1" name="Google Shape;181;p12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2" name="Google Shape;182;p12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1, j = 6, j++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5-2+1=4, inv_count_total = 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3" name="Google Shape;183;p12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5" name="Google Shape;185;p12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8" name="Google Shape;188;p12"/>
          <p:cNvCxnSpPr>
            <a:stCxn id="184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12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12"/>
          <p:cNvCxnSpPr>
            <a:stCxn id="186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196" name="Google Shape;19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7" name="Google Shape;197;p13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13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9" name="Google Shape;199;p13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0" name="Google Shape;200;p13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1, j = 7, j++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5-2+1=4, inv_count_total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6" name="Google Shape;206;p13"/>
          <p:cNvCxnSpPr>
            <a:stCxn id="202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" name="Google Shape;207;p13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8" name="Google Shape;208;p13"/>
          <p:cNvCxnSpPr>
            <a:stCxn id="204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9" name="Google Shape;209;p13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6" name="Google Shape;216;p14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7" name="Google Shape;217;p14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8" name="Google Shape;218;p14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14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2, j = 8,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5" name="Google Shape;225;p14"/>
          <p:cNvCxnSpPr>
            <a:stCxn id="221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14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7" name="Google Shape;227;p14"/>
          <p:cNvCxnSpPr>
            <a:stCxn id="223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8" name="Google Shape;228;p14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9" name="Google Shape;229;p14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235" name="Google Shape;23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36" name="Google Shape;236;p15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7" name="Google Shape;237;p15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15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15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3, j = 8,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5" name="Google Shape;245;p15"/>
          <p:cNvCxnSpPr>
            <a:stCxn id="241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" name="Google Shape;246;p15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7" name="Google Shape;247;p15"/>
          <p:cNvCxnSpPr>
            <a:stCxn id="243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5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9" name="Google Shape;249;p15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5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256" name="Google Shape;25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7" name="Google Shape;257;p16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16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16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16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4, j = 8, j++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2, inv_count_total = 10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1" name="Google Shape;261;p16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2" name="Google Shape;262;p16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3" name="Google Shape;263;p16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5" name="Google Shape;265;p16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66" name="Google Shape;266;p16"/>
          <p:cNvCxnSpPr>
            <a:stCxn id="262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7" name="Google Shape;267;p16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8" name="Google Shape;268;p16"/>
          <p:cNvCxnSpPr>
            <a:stCxn id="264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16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0" name="Google Shape;270;p16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1" name="Google Shape;271;p16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2" name="Google Shape;272;p16"/>
          <p:cNvCxnSpPr/>
          <p:nvPr/>
        </p:nvCxnSpPr>
        <p:spPr>
          <a:xfrm flipH="1">
            <a:off x="6219825" y="1064950"/>
            <a:ext cx="2832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278" name="Google Shape;2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9" name="Google Shape;279;p17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0" name="Google Shape;280;p17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81" name="Google Shape;281;p17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17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4, j = 9,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10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3" name="Google Shape;283;p17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5" name="Google Shape;285;p17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6" name="Google Shape;286;p17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87" name="Google Shape;287;p17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8" name="Google Shape;288;p17"/>
          <p:cNvCxnSpPr>
            <a:stCxn id="284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7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0" name="Google Shape;290;p17"/>
          <p:cNvCxnSpPr>
            <a:stCxn id="286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17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2" name="Google Shape;292;p17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3" name="Google Shape;293;p17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4" name="Google Shape;294;p17"/>
          <p:cNvCxnSpPr/>
          <p:nvPr/>
        </p:nvCxnSpPr>
        <p:spPr>
          <a:xfrm flipH="1">
            <a:off x="6219825" y="1064950"/>
            <a:ext cx="2832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17"/>
          <p:cNvCxnSpPr/>
          <p:nvPr/>
        </p:nvCxnSpPr>
        <p:spPr>
          <a:xfrm flipH="1">
            <a:off x="3206250" y="1246225"/>
            <a:ext cx="3738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301" name="Google Shape;30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02" name="Google Shape;302;p18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3" name="Google Shape;303;p18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04" name="Google Shape;304;p18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18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5, j = 9, j++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1, inv_count_total = 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6" name="Google Shape;306;p18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8" name="Google Shape;308;p18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10" name="Google Shape;310;p18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1" name="Google Shape;311;p18"/>
          <p:cNvCxnSpPr>
            <a:stCxn id="307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8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8"/>
          <p:cNvCxnSpPr>
            <a:stCxn id="309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8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8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6" name="Google Shape;316;p18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7" name="Google Shape;317;p18"/>
          <p:cNvCxnSpPr/>
          <p:nvPr/>
        </p:nvCxnSpPr>
        <p:spPr>
          <a:xfrm flipH="1">
            <a:off x="6219825" y="1064950"/>
            <a:ext cx="2832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8" name="Google Shape;318;p18"/>
          <p:cNvCxnSpPr/>
          <p:nvPr/>
        </p:nvCxnSpPr>
        <p:spPr>
          <a:xfrm flipH="1">
            <a:off x="3206250" y="1246225"/>
            <a:ext cx="3738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9" name="Google Shape;319;p18"/>
          <p:cNvCxnSpPr>
            <a:stCxn id="310" idx="1"/>
          </p:cNvCxnSpPr>
          <p:nvPr/>
        </p:nvCxnSpPr>
        <p:spPr>
          <a:xfrm flipH="1">
            <a:off x="6763725" y="1112650"/>
            <a:ext cx="495000" cy="12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325" name="Google Shape;32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26" name="Google Shape;326;p19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7" name="Google Shape;327;p19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28" name="Google Shape;328;p19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19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5, j = 10, i++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0" name="Google Shape;330;p19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1" name="Google Shape;331;p19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2" name="Google Shape;332;p19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3" name="Google Shape;333;p19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34" name="Google Shape;334;p19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35" name="Google Shape;335;p19"/>
          <p:cNvCxnSpPr>
            <a:stCxn id="331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19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19"/>
          <p:cNvCxnSpPr>
            <a:stCxn id="333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8" name="Google Shape;338;p19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9" name="Google Shape;339;p19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0" name="Google Shape;340;p19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9"/>
          <p:cNvCxnSpPr/>
          <p:nvPr/>
        </p:nvCxnSpPr>
        <p:spPr>
          <a:xfrm flipH="1">
            <a:off x="6219825" y="1064950"/>
            <a:ext cx="2832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9"/>
          <p:cNvCxnSpPr/>
          <p:nvPr/>
        </p:nvCxnSpPr>
        <p:spPr>
          <a:xfrm flipH="1">
            <a:off x="3206250" y="1246225"/>
            <a:ext cx="3738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9"/>
          <p:cNvCxnSpPr>
            <a:stCxn id="334" idx="1"/>
          </p:cNvCxnSpPr>
          <p:nvPr/>
        </p:nvCxnSpPr>
        <p:spPr>
          <a:xfrm flipH="1">
            <a:off x="6763725" y="1112650"/>
            <a:ext cx="495000" cy="12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19"/>
          <p:cNvCxnSpPr>
            <a:stCxn id="332" idx="3"/>
          </p:cNvCxnSpPr>
          <p:nvPr/>
        </p:nvCxnSpPr>
        <p:spPr>
          <a:xfrm flipH="1">
            <a:off x="3784125" y="1112650"/>
            <a:ext cx="5328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Problem Description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You will be given an array A, you need to calculate the number of pairs (i,j) from A where (i&lt;j) and A[i] &gt; A[j] (A[i] ≮ A[j].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Ans = 2</a:t>
            </a:r>
            <a:r>
              <a:rPr lang="en"/>
              <a:t>6</a:t>
            </a:r>
            <a:r>
              <a:rPr lang="en">
                <a:solidFill>
                  <a:schemeClr val="dk1"/>
                </a:solidFill>
              </a:rPr>
              <a:t> pairs 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4" name="Google Shape;64;p2"/>
          <p:cNvGraphicFramePr/>
          <p:nvPr/>
        </p:nvGraphicFramePr>
        <p:xfrm>
          <a:off x="3810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idx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350" name="Google Shape;35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51" name="Google Shape;351;p20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2" name="Google Shape;352;p20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53" name="Google Shape;353;p20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4" name="Google Shape;354;p20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</a:t>
            </a:r>
            <a:r>
              <a:rPr b="1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6 [checking done]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j = 10, j++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11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5" name="Google Shape;355;p20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6" name="Google Shape;356;p20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7" name="Google Shape;357;p20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8" name="Google Shape;358;p20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59" name="Google Shape;359;p20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60" name="Google Shape;360;p20"/>
          <p:cNvCxnSpPr>
            <a:stCxn id="356" idx="3"/>
          </p:cNvCxnSpPr>
          <p:nvPr/>
        </p:nvCxnSpPr>
        <p:spPr>
          <a:xfrm flipH="1">
            <a:off x="668325" y="1112650"/>
            <a:ext cx="600600" cy="124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20"/>
          <p:cNvCxnSpPr/>
          <p:nvPr/>
        </p:nvCxnSpPr>
        <p:spPr>
          <a:xfrm flipH="1">
            <a:off x="1314325" y="1042300"/>
            <a:ext cx="747600" cy="13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20"/>
          <p:cNvCxnSpPr>
            <a:stCxn id="358" idx="3"/>
          </p:cNvCxnSpPr>
          <p:nvPr/>
        </p:nvCxnSpPr>
        <p:spPr>
          <a:xfrm flipH="1">
            <a:off x="4747125" y="1112650"/>
            <a:ext cx="7392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3" name="Google Shape;363;p20"/>
          <p:cNvCxnSpPr/>
          <p:nvPr/>
        </p:nvCxnSpPr>
        <p:spPr>
          <a:xfrm flipH="1">
            <a:off x="5472125" y="1110275"/>
            <a:ext cx="566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4" name="Google Shape;364;p20"/>
          <p:cNvCxnSpPr/>
          <p:nvPr/>
        </p:nvCxnSpPr>
        <p:spPr>
          <a:xfrm flipH="1">
            <a:off x="2005325" y="1042300"/>
            <a:ext cx="668400" cy="12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5" name="Google Shape;365;p20"/>
          <p:cNvCxnSpPr/>
          <p:nvPr/>
        </p:nvCxnSpPr>
        <p:spPr>
          <a:xfrm flipH="1">
            <a:off x="2594350" y="1042300"/>
            <a:ext cx="634500" cy="124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20"/>
          <p:cNvCxnSpPr/>
          <p:nvPr/>
        </p:nvCxnSpPr>
        <p:spPr>
          <a:xfrm flipH="1">
            <a:off x="6219825" y="1064950"/>
            <a:ext cx="283200" cy="117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7" name="Google Shape;367;p20"/>
          <p:cNvCxnSpPr/>
          <p:nvPr/>
        </p:nvCxnSpPr>
        <p:spPr>
          <a:xfrm flipH="1">
            <a:off x="3206250" y="1246225"/>
            <a:ext cx="373800" cy="10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8" name="Google Shape;368;p20"/>
          <p:cNvCxnSpPr>
            <a:stCxn id="359" idx="1"/>
          </p:cNvCxnSpPr>
          <p:nvPr/>
        </p:nvCxnSpPr>
        <p:spPr>
          <a:xfrm flipH="1">
            <a:off x="6763725" y="1112650"/>
            <a:ext cx="495000" cy="120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9" name="Google Shape;369;p20"/>
          <p:cNvCxnSpPr>
            <a:stCxn id="357" idx="3"/>
          </p:cNvCxnSpPr>
          <p:nvPr/>
        </p:nvCxnSpPr>
        <p:spPr>
          <a:xfrm flipH="1">
            <a:off x="3784125" y="1112650"/>
            <a:ext cx="532800" cy="11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20"/>
          <p:cNvCxnSpPr>
            <a:stCxn id="359" idx="3"/>
          </p:cNvCxnSpPr>
          <p:nvPr/>
        </p:nvCxnSpPr>
        <p:spPr>
          <a:xfrm flipH="1">
            <a:off x="7397925" y="1112650"/>
            <a:ext cx="526800" cy="119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1" name="Google Shape;371;p20"/>
          <p:cNvSpPr txBox="1"/>
          <p:nvPr/>
        </p:nvSpPr>
        <p:spPr>
          <a:xfrm>
            <a:off x="4837600" y="3217525"/>
            <a:ext cx="32289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inversion count only in this step is 11 -&gt; there are 11 pairs where (i&lt;j) and A[i] &gt; A[j] condition appears (A[i] ⊀ A[j] vice versa).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 txBox="1"/>
          <p:nvPr>
            <p:ph type="title"/>
          </p:nvPr>
        </p:nvSpPr>
        <p:spPr>
          <a:xfrm>
            <a:off x="2344250" y="4464850"/>
            <a:ext cx="42294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Counting Inversion (</a:t>
            </a:r>
            <a:r>
              <a:rPr b="1" lang="en" sz="1500"/>
              <a:t>Divide</a:t>
            </a:r>
            <a:r>
              <a:rPr lang="en" sz="1500"/>
              <a:t>)</a:t>
            </a:r>
            <a:endParaRPr sz="1500"/>
          </a:p>
        </p:txBody>
      </p:sp>
      <p:sp>
        <p:nvSpPr>
          <p:cNvPr id="377" name="Google Shape;37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78" name="Google Shape;378;p21"/>
          <p:cNvGraphicFramePr/>
          <p:nvPr/>
        </p:nvGraphicFramePr>
        <p:xfrm>
          <a:off x="2214300" y="19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21"/>
          <p:cNvGraphicFramePr/>
          <p:nvPr/>
        </p:nvGraphicFramePr>
        <p:xfrm>
          <a:off x="1223700" y="11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0" name="Google Shape;380;p21"/>
          <p:cNvGraphicFramePr/>
          <p:nvPr/>
        </p:nvGraphicFramePr>
        <p:xfrm>
          <a:off x="5795700" y="11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1" name="Google Shape;381;p21"/>
          <p:cNvGraphicFramePr/>
          <p:nvPr/>
        </p:nvGraphicFramePr>
        <p:xfrm>
          <a:off x="10713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2" name="Google Shape;382;p21"/>
          <p:cNvGraphicFramePr/>
          <p:nvPr/>
        </p:nvGraphicFramePr>
        <p:xfrm>
          <a:off x="32049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83" name="Google Shape;383;p21"/>
          <p:cNvGraphicFramePr/>
          <p:nvPr/>
        </p:nvGraphicFramePr>
        <p:xfrm>
          <a:off x="7665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4" name="Google Shape;384;p21"/>
          <p:cNvSpPr txBox="1"/>
          <p:nvPr/>
        </p:nvSpPr>
        <p:spPr>
          <a:xfrm>
            <a:off x="22143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85" name="Google Shape;385;p21"/>
          <p:cNvGraphicFramePr/>
          <p:nvPr/>
        </p:nvGraphicFramePr>
        <p:xfrm>
          <a:off x="32049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6" name="Google Shape;386;p21"/>
          <p:cNvSpPr txBox="1"/>
          <p:nvPr/>
        </p:nvSpPr>
        <p:spPr>
          <a:xfrm>
            <a:off x="45765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387" name="Google Shape;387;p21"/>
          <p:cNvGraphicFramePr/>
          <p:nvPr/>
        </p:nvGraphicFramePr>
        <p:xfrm>
          <a:off x="57957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8" name="Google Shape;388;p21"/>
          <p:cNvGraphicFramePr/>
          <p:nvPr/>
        </p:nvGraphicFramePr>
        <p:xfrm>
          <a:off x="77769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89" name="Google Shape;389;p21"/>
          <p:cNvGraphicFramePr/>
          <p:nvPr/>
        </p:nvGraphicFramePr>
        <p:xfrm>
          <a:off x="57195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0" name="Google Shape;390;p21"/>
          <p:cNvSpPr txBox="1"/>
          <p:nvPr/>
        </p:nvSpPr>
        <p:spPr>
          <a:xfrm>
            <a:off x="70149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7007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83103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90300" y="40004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4" name="Google Shape;394;p21"/>
          <p:cNvSpPr txBox="1"/>
          <p:nvPr/>
        </p:nvSpPr>
        <p:spPr>
          <a:xfrm>
            <a:off x="1376100" y="40004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5" name="Google Shape;395;p21"/>
          <p:cNvSpPr txBox="1"/>
          <p:nvPr/>
        </p:nvSpPr>
        <p:spPr>
          <a:xfrm>
            <a:off x="29763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6" name="Google Shape;396;p21"/>
          <p:cNvSpPr txBox="1"/>
          <p:nvPr/>
        </p:nvSpPr>
        <p:spPr>
          <a:xfrm>
            <a:off x="36621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7" name="Google Shape;397;p21"/>
          <p:cNvSpPr txBox="1"/>
          <p:nvPr/>
        </p:nvSpPr>
        <p:spPr>
          <a:xfrm>
            <a:off x="57195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98" name="Google Shape;398;p21"/>
          <p:cNvSpPr txBox="1"/>
          <p:nvPr/>
        </p:nvSpPr>
        <p:spPr>
          <a:xfrm>
            <a:off x="64053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99" name="Google Shape;399;p21"/>
          <p:cNvCxnSpPr/>
          <p:nvPr/>
        </p:nvCxnSpPr>
        <p:spPr>
          <a:xfrm flipH="1">
            <a:off x="3024875" y="566475"/>
            <a:ext cx="22659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0" name="Google Shape;400;p21"/>
          <p:cNvCxnSpPr/>
          <p:nvPr/>
        </p:nvCxnSpPr>
        <p:spPr>
          <a:xfrm>
            <a:off x="5245475" y="577800"/>
            <a:ext cx="18015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21"/>
          <p:cNvCxnSpPr/>
          <p:nvPr/>
        </p:nvCxnSpPr>
        <p:spPr>
          <a:xfrm flipH="1">
            <a:off x="1665350" y="1472800"/>
            <a:ext cx="14049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21"/>
          <p:cNvCxnSpPr/>
          <p:nvPr/>
        </p:nvCxnSpPr>
        <p:spPr>
          <a:xfrm>
            <a:off x="3058900" y="1506800"/>
            <a:ext cx="113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3" name="Google Shape;403;p21"/>
          <p:cNvCxnSpPr/>
          <p:nvPr/>
        </p:nvCxnSpPr>
        <p:spPr>
          <a:xfrm flipH="1">
            <a:off x="6831625" y="1506800"/>
            <a:ext cx="3738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4" name="Google Shape;404;p21"/>
          <p:cNvCxnSpPr/>
          <p:nvPr/>
        </p:nvCxnSpPr>
        <p:spPr>
          <a:xfrm>
            <a:off x="7545300" y="1540775"/>
            <a:ext cx="7023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21"/>
          <p:cNvCxnSpPr/>
          <p:nvPr/>
        </p:nvCxnSpPr>
        <p:spPr>
          <a:xfrm flipH="1">
            <a:off x="1166825" y="2447125"/>
            <a:ext cx="7365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21"/>
          <p:cNvCxnSpPr>
            <a:endCxn id="384" idx="0"/>
          </p:cNvCxnSpPr>
          <p:nvPr/>
        </p:nvCxnSpPr>
        <p:spPr>
          <a:xfrm>
            <a:off x="1971150" y="2447050"/>
            <a:ext cx="5175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1"/>
          <p:cNvCxnSpPr/>
          <p:nvPr/>
        </p:nvCxnSpPr>
        <p:spPr>
          <a:xfrm flipH="1">
            <a:off x="3580000" y="2435800"/>
            <a:ext cx="4419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1"/>
          <p:cNvCxnSpPr>
            <a:endCxn id="386" idx="0"/>
          </p:cNvCxnSpPr>
          <p:nvPr/>
        </p:nvCxnSpPr>
        <p:spPr>
          <a:xfrm>
            <a:off x="3976650" y="2447050"/>
            <a:ext cx="8742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1"/>
          <p:cNvCxnSpPr/>
          <p:nvPr/>
        </p:nvCxnSpPr>
        <p:spPr>
          <a:xfrm flipH="1">
            <a:off x="6333125" y="2435800"/>
            <a:ext cx="7137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21"/>
          <p:cNvCxnSpPr>
            <a:endCxn id="390" idx="0"/>
          </p:cNvCxnSpPr>
          <p:nvPr/>
        </p:nvCxnSpPr>
        <p:spPr>
          <a:xfrm>
            <a:off x="7058250" y="2458450"/>
            <a:ext cx="2310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21"/>
          <p:cNvCxnSpPr>
            <a:endCxn id="391" idx="0"/>
          </p:cNvCxnSpPr>
          <p:nvPr/>
        </p:nvCxnSpPr>
        <p:spPr>
          <a:xfrm flipH="1">
            <a:off x="7975050" y="2435650"/>
            <a:ext cx="4425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21"/>
          <p:cNvCxnSpPr>
            <a:endCxn id="392" idx="0"/>
          </p:cNvCxnSpPr>
          <p:nvPr/>
        </p:nvCxnSpPr>
        <p:spPr>
          <a:xfrm>
            <a:off x="8440350" y="2447050"/>
            <a:ext cx="1443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21"/>
          <p:cNvCxnSpPr>
            <a:endCxn id="393" idx="0"/>
          </p:cNvCxnSpPr>
          <p:nvPr/>
        </p:nvCxnSpPr>
        <p:spPr>
          <a:xfrm flipH="1">
            <a:off x="964650" y="3489550"/>
            <a:ext cx="4287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4" name="Google Shape;414;p21"/>
          <p:cNvCxnSpPr>
            <a:endCxn id="394" idx="0"/>
          </p:cNvCxnSpPr>
          <p:nvPr/>
        </p:nvCxnSpPr>
        <p:spPr>
          <a:xfrm>
            <a:off x="1404750" y="3512050"/>
            <a:ext cx="2457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21"/>
          <p:cNvCxnSpPr>
            <a:endCxn id="395" idx="0"/>
          </p:cNvCxnSpPr>
          <p:nvPr/>
        </p:nvCxnSpPr>
        <p:spPr>
          <a:xfrm flipH="1">
            <a:off x="3250650" y="3489550"/>
            <a:ext cx="544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21"/>
          <p:cNvCxnSpPr>
            <a:endCxn id="396" idx="0"/>
          </p:cNvCxnSpPr>
          <p:nvPr/>
        </p:nvCxnSpPr>
        <p:spPr>
          <a:xfrm>
            <a:off x="3784050" y="3534850"/>
            <a:ext cx="1524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21"/>
          <p:cNvCxnSpPr>
            <a:endCxn id="397" idx="0"/>
          </p:cNvCxnSpPr>
          <p:nvPr/>
        </p:nvCxnSpPr>
        <p:spPr>
          <a:xfrm flipH="1">
            <a:off x="5993850" y="3500650"/>
            <a:ext cx="3165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8" name="Google Shape;418;p21"/>
          <p:cNvCxnSpPr>
            <a:endCxn id="398" idx="0"/>
          </p:cNvCxnSpPr>
          <p:nvPr/>
        </p:nvCxnSpPr>
        <p:spPr>
          <a:xfrm>
            <a:off x="6333150" y="3523450"/>
            <a:ext cx="3465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21"/>
          <p:cNvSpPr txBox="1"/>
          <p:nvPr/>
        </p:nvSpPr>
        <p:spPr>
          <a:xfrm>
            <a:off x="5034475" y="679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0" name="Google Shape;420;p21"/>
          <p:cNvSpPr txBox="1"/>
          <p:nvPr/>
        </p:nvSpPr>
        <p:spPr>
          <a:xfrm>
            <a:off x="2748475" y="1517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1" name="Google Shape;421;p21"/>
          <p:cNvSpPr txBox="1"/>
          <p:nvPr/>
        </p:nvSpPr>
        <p:spPr>
          <a:xfrm>
            <a:off x="1681675" y="2508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2" name="Google Shape;422;p21"/>
          <p:cNvSpPr txBox="1"/>
          <p:nvPr/>
        </p:nvSpPr>
        <p:spPr>
          <a:xfrm>
            <a:off x="3815275" y="2584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3" name="Google Shape;423;p21"/>
          <p:cNvSpPr txBox="1"/>
          <p:nvPr/>
        </p:nvSpPr>
        <p:spPr>
          <a:xfrm>
            <a:off x="34342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1072075" y="3651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5" name="Google Shape;425;p21"/>
          <p:cNvSpPr txBox="1"/>
          <p:nvPr/>
        </p:nvSpPr>
        <p:spPr>
          <a:xfrm>
            <a:off x="7168075" y="15941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6" name="Google Shape;426;p21"/>
          <p:cNvSpPr txBox="1"/>
          <p:nvPr/>
        </p:nvSpPr>
        <p:spPr>
          <a:xfrm>
            <a:off x="66346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7" name="Google Shape;427;p21"/>
          <p:cNvSpPr txBox="1"/>
          <p:nvPr/>
        </p:nvSpPr>
        <p:spPr>
          <a:xfrm>
            <a:off x="80824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28" name="Google Shape;428;p21"/>
          <p:cNvSpPr txBox="1"/>
          <p:nvPr/>
        </p:nvSpPr>
        <p:spPr>
          <a:xfrm>
            <a:off x="60250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2"/>
          <p:cNvSpPr txBox="1"/>
          <p:nvPr>
            <p:ph type="title"/>
          </p:nvPr>
        </p:nvSpPr>
        <p:spPr>
          <a:xfrm>
            <a:off x="2519100" y="4577950"/>
            <a:ext cx="3932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500"/>
              <a:t>Counting Inversion (</a:t>
            </a:r>
            <a:r>
              <a:rPr b="1" lang="en" sz="1500"/>
              <a:t>Conquer+Combine</a:t>
            </a:r>
            <a:r>
              <a:rPr lang="en" sz="1500"/>
              <a:t>)</a:t>
            </a:r>
            <a:endParaRPr sz="1500"/>
          </a:p>
        </p:txBody>
      </p:sp>
      <p:sp>
        <p:nvSpPr>
          <p:cNvPr id="434" name="Google Shape;43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35" name="Google Shape;435;p22"/>
          <p:cNvGraphicFramePr/>
          <p:nvPr/>
        </p:nvGraphicFramePr>
        <p:xfrm>
          <a:off x="2214300" y="19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6" name="Google Shape;436;p22"/>
          <p:cNvGraphicFramePr/>
          <p:nvPr/>
        </p:nvGraphicFramePr>
        <p:xfrm>
          <a:off x="1223700" y="11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7" name="Google Shape;437;p22"/>
          <p:cNvGraphicFramePr/>
          <p:nvPr/>
        </p:nvGraphicFramePr>
        <p:xfrm>
          <a:off x="5795700" y="110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38" name="Google Shape;438;p22"/>
          <p:cNvGraphicFramePr/>
          <p:nvPr/>
        </p:nvGraphicFramePr>
        <p:xfrm>
          <a:off x="10713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39" name="Google Shape;439;p22"/>
          <p:cNvGraphicFramePr/>
          <p:nvPr/>
        </p:nvGraphicFramePr>
        <p:xfrm>
          <a:off x="32049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40" name="Google Shape;440;p22"/>
          <p:cNvGraphicFramePr/>
          <p:nvPr/>
        </p:nvGraphicFramePr>
        <p:xfrm>
          <a:off x="7665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1" name="Google Shape;441;p22"/>
          <p:cNvSpPr txBox="1"/>
          <p:nvPr/>
        </p:nvSpPr>
        <p:spPr>
          <a:xfrm>
            <a:off x="22143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42" name="Google Shape;442;p22"/>
          <p:cNvGraphicFramePr/>
          <p:nvPr/>
        </p:nvGraphicFramePr>
        <p:xfrm>
          <a:off x="32049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43" name="Google Shape;443;p22"/>
          <p:cNvSpPr txBox="1"/>
          <p:nvPr/>
        </p:nvSpPr>
        <p:spPr>
          <a:xfrm>
            <a:off x="45765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444" name="Google Shape;444;p22"/>
          <p:cNvGraphicFramePr/>
          <p:nvPr/>
        </p:nvGraphicFramePr>
        <p:xfrm>
          <a:off x="57957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5" name="Google Shape;445;p22"/>
          <p:cNvGraphicFramePr/>
          <p:nvPr/>
        </p:nvGraphicFramePr>
        <p:xfrm>
          <a:off x="7776900" y="202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446" name="Google Shape;446;p22"/>
          <p:cNvGraphicFramePr/>
          <p:nvPr/>
        </p:nvGraphicFramePr>
        <p:xfrm>
          <a:off x="5719500" y="30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7" name="Google Shape;447;p22"/>
          <p:cNvSpPr txBox="1"/>
          <p:nvPr/>
        </p:nvSpPr>
        <p:spPr>
          <a:xfrm>
            <a:off x="70149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5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77007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8310300" y="30860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90300" y="40004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4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1376100" y="40004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2" name="Google Shape;452;p22"/>
          <p:cNvSpPr txBox="1"/>
          <p:nvPr/>
        </p:nvSpPr>
        <p:spPr>
          <a:xfrm>
            <a:off x="29763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6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3" name="Google Shape;453;p22"/>
          <p:cNvSpPr txBox="1"/>
          <p:nvPr/>
        </p:nvSpPr>
        <p:spPr>
          <a:xfrm>
            <a:off x="36621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1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4" name="Google Shape;454;p22"/>
          <p:cNvSpPr txBox="1"/>
          <p:nvPr/>
        </p:nvSpPr>
        <p:spPr>
          <a:xfrm>
            <a:off x="57195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7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55" name="Google Shape;455;p22"/>
          <p:cNvSpPr txBox="1"/>
          <p:nvPr/>
        </p:nvSpPr>
        <p:spPr>
          <a:xfrm>
            <a:off x="6405300" y="3924250"/>
            <a:ext cx="548700" cy="400200"/>
          </a:xfrm>
          <a:prstGeom prst="rect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3</a:t>
            </a:r>
            <a:endParaRPr b="0" i="0" sz="1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456" name="Google Shape;456;p22"/>
          <p:cNvCxnSpPr/>
          <p:nvPr/>
        </p:nvCxnSpPr>
        <p:spPr>
          <a:xfrm flipH="1">
            <a:off x="3024875" y="566475"/>
            <a:ext cx="2265900" cy="53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2"/>
          <p:cNvCxnSpPr/>
          <p:nvPr/>
        </p:nvCxnSpPr>
        <p:spPr>
          <a:xfrm>
            <a:off x="5245475" y="577800"/>
            <a:ext cx="1801500" cy="52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8" name="Google Shape;458;p22"/>
          <p:cNvCxnSpPr/>
          <p:nvPr/>
        </p:nvCxnSpPr>
        <p:spPr>
          <a:xfrm flipH="1">
            <a:off x="1665350" y="1472800"/>
            <a:ext cx="1404900" cy="5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2"/>
          <p:cNvCxnSpPr/>
          <p:nvPr/>
        </p:nvCxnSpPr>
        <p:spPr>
          <a:xfrm>
            <a:off x="3058900" y="1506800"/>
            <a:ext cx="1133100" cy="50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2"/>
          <p:cNvCxnSpPr/>
          <p:nvPr/>
        </p:nvCxnSpPr>
        <p:spPr>
          <a:xfrm flipH="1">
            <a:off x="6831625" y="1506800"/>
            <a:ext cx="373800" cy="4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2"/>
          <p:cNvCxnSpPr/>
          <p:nvPr/>
        </p:nvCxnSpPr>
        <p:spPr>
          <a:xfrm>
            <a:off x="7545300" y="1540775"/>
            <a:ext cx="702300" cy="47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22"/>
          <p:cNvCxnSpPr/>
          <p:nvPr/>
        </p:nvCxnSpPr>
        <p:spPr>
          <a:xfrm flipH="1">
            <a:off x="1166825" y="2447125"/>
            <a:ext cx="736500" cy="60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3" name="Google Shape;463;p22"/>
          <p:cNvCxnSpPr>
            <a:endCxn id="441" idx="0"/>
          </p:cNvCxnSpPr>
          <p:nvPr/>
        </p:nvCxnSpPr>
        <p:spPr>
          <a:xfrm>
            <a:off x="1971150" y="2447050"/>
            <a:ext cx="5175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4" name="Google Shape;464;p22"/>
          <p:cNvCxnSpPr/>
          <p:nvPr/>
        </p:nvCxnSpPr>
        <p:spPr>
          <a:xfrm flipH="1">
            <a:off x="3580000" y="2435800"/>
            <a:ext cx="4419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5" name="Google Shape;465;p22"/>
          <p:cNvCxnSpPr>
            <a:endCxn id="443" idx="0"/>
          </p:cNvCxnSpPr>
          <p:nvPr/>
        </p:nvCxnSpPr>
        <p:spPr>
          <a:xfrm>
            <a:off x="3976650" y="2447050"/>
            <a:ext cx="8742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6" name="Google Shape;466;p22"/>
          <p:cNvCxnSpPr/>
          <p:nvPr/>
        </p:nvCxnSpPr>
        <p:spPr>
          <a:xfrm flipH="1">
            <a:off x="6333125" y="2435800"/>
            <a:ext cx="713700" cy="6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7" name="Google Shape;467;p22"/>
          <p:cNvCxnSpPr>
            <a:endCxn id="447" idx="0"/>
          </p:cNvCxnSpPr>
          <p:nvPr/>
        </p:nvCxnSpPr>
        <p:spPr>
          <a:xfrm>
            <a:off x="7058250" y="2458450"/>
            <a:ext cx="231000" cy="6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8" name="Google Shape;468;p22"/>
          <p:cNvCxnSpPr>
            <a:endCxn id="448" idx="0"/>
          </p:cNvCxnSpPr>
          <p:nvPr/>
        </p:nvCxnSpPr>
        <p:spPr>
          <a:xfrm flipH="1">
            <a:off x="7975050" y="2435650"/>
            <a:ext cx="442500" cy="65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9" name="Google Shape;469;p22"/>
          <p:cNvCxnSpPr>
            <a:endCxn id="449" idx="0"/>
          </p:cNvCxnSpPr>
          <p:nvPr/>
        </p:nvCxnSpPr>
        <p:spPr>
          <a:xfrm>
            <a:off x="8440350" y="2447050"/>
            <a:ext cx="144300" cy="63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0" name="Google Shape;470;p22"/>
          <p:cNvCxnSpPr>
            <a:endCxn id="450" idx="0"/>
          </p:cNvCxnSpPr>
          <p:nvPr/>
        </p:nvCxnSpPr>
        <p:spPr>
          <a:xfrm flipH="1">
            <a:off x="964650" y="3489550"/>
            <a:ext cx="428700" cy="51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1" name="Google Shape;471;p22"/>
          <p:cNvCxnSpPr>
            <a:endCxn id="451" idx="0"/>
          </p:cNvCxnSpPr>
          <p:nvPr/>
        </p:nvCxnSpPr>
        <p:spPr>
          <a:xfrm>
            <a:off x="1404750" y="3512050"/>
            <a:ext cx="245700" cy="48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2" name="Google Shape;472;p22"/>
          <p:cNvCxnSpPr>
            <a:endCxn id="452" idx="0"/>
          </p:cNvCxnSpPr>
          <p:nvPr/>
        </p:nvCxnSpPr>
        <p:spPr>
          <a:xfrm flipH="1">
            <a:off x="3250650" y="3489550"/>
            <a:ext cx="544800" cy="43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3" name="Google Shape;473;p22"/>
          <p:cNvCxnSpPr>
            <a:endCxn id="453" idx="0"/>
          </p:cNvCxnSpPr>
          <p:nvPr/>
        </p:nvCxnSpPr>
        <p:spPr>
          <a:xfrm>
            <a:off x="3784050" y="3534850"/>
            <a:ext cx="152400" cy="38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4" name="Google Shape;474;p22"/>
          <p:cNvCxnSpPr>
            <a:endCxn id="454" idx="0"/>
          </p:cNvCxnSpPr>
          <p:nvPr/>
        </p:nvCxnSpPr>
        <p:spPr>
          <a:xfrm flipH="1">
            <a:off x="5993850" y="3500650"/>
            <a:ext cx="3165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22"/>
          <p:cNvCxnSpPr>
            <a:endCxn id="455" idx="0"/>
          </p:cNvCxnSpPr>
          <p:nvPr/>
        </p:nvCxnSpPr>
        <p:spPr>
          <a:xfrm>
            <a:off x="6333150" y="3523450"/>
            <a:ext cx="346500" cy="40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22"/>
          <p:cNvSpPr txBox="1"/>
          <p:nvPr/>
        </p:nvSpPr>
        <p:spPr>
          <a:xfrm>
            <a:off x="5034475" y="679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q=5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7" name="Google Shape;477;p22"/>
          <p:cNvSpPr txBox="1"/>
          <p:nvPr/>
        </p:nvSpPr>
        <p:spPr>
          <a:xfrm>
            <a:off x="2748475" y="1517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q=2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8" name="Google Shape;478;p22"/>
          <p:cNvSpPr txBox="1"/>
          <p:nvPr/>
        </p:nvSpPr>
        <p:spPr>
          <a:xfrm>
            <a:off x="1681675" y="2508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q=1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79" name="Google Shape;479;p22"/>
          <p:cNvSpPr txBox="1"/>
          <p:nvPr/>
        </p:nvSpPr>
        <p:spPr>
          <a:xfrm>
            <a:off x="3815275" y="2584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0" name="Google Shape;480;p22"/>
          <p:cNvSpPr txBox="1"/>
          <p:nvPr/>
        </p:nvSpPr>
        <p:spPr>
          <a:xfrm>
            <a:off x="34342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q=4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1" name="Google Shape;481;p22"/>
          <p:cNvSpPr txBox="1"/>
          <p:nvPr/>
        </p:nvSpPr>
        <p:spPr>
          <a:xfrm>
            <a:off x="1072075" y="3651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2" name="Google Shape;482;p22"/>
          <p:cNvSpPr txBox="1"/>
          <p:nvPr/>
        </p:nvSpPr>
        <p:spPr>
          <a:xfrm>
            <a:off x="7168075" y="15941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q=8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3" name="Google Shape;483;p22"/>
          <p:cNvSpPr txBox="1"/>
          <p:nvPr/>
        </p:nvSpPr>
        <p:spPr>
          <a:xfrm>
            <a:off x="66346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q=7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4" name="Google Shape;484;p22"/>
          <p:cNvSpPr txBox="1"/>
          <p:nvPr/>
        </p:nvSpPr>
        <p:spPr>
          <a:xfrm>
            <a:off x="80824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q=9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5" name="Google Shape;485;p22"/>
          <p:cNvSpPr txBox="1"/>
          <p:nvPr/>
        </p:nvSpPr>
        <p:spPr>
          <a:xfrm>
            <a:off x="60250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q=6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6" name="Google Shape;486;p22"/>
          <p:cNvSpPr txBox="1"/>
          <p:nvPr/>
        </p:nvSpPr>
        <p:spPr>
          <a:xfrm>
            <a:off x="7174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7" name="Google Shape;487;p22"/>
          <p:cNvSpPr txBox="1"/>
          <p:nvPr/>
        </p:nvSpPr>
        <p:spPr>
          <a:xfrm>
            <a:off x="15556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8" name="Google Shape;488;p22"/>
          <p:cNvSpPr txBox="1"/>
          <p:nvPr/>
        </p:nvSpPr>
        <p:spPr>
          <a:xfrm>
            <a:off x="1098475" y="2508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89" name="Google Shape;489;p22"/>
          <p:cNvSpPr txBox="1"/>
          <p:nvPr/>
        </p:nvSpPr>
        <p:spPr>
          <a:xfrm>
            <a:off x="2241475" y="2508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0" name="Google Shape;490;p22"/>
          <p:cNvSpPr txBox="1"/>
          <p:nvPr/>
        </p:nvSpPr>
        <p:spPr>
          <a:xfrm>
            <a:off x="1342375" y="1562650"/>
            <a:ext cx="14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0+0+2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1" name="Google Shape;491;p22"/>
          <p:cNvSpPr txBox="1"/>
          <p:nvPr/>
        </p:nvSpPr>
        <p:spPr>
          <a:xfrm>
            <a:off x="2927275" y="34991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2" name="Google Shape;492;p22"/>
          <p:cNvSpPr txBox="1"/>
          <p:nvPr/>
        </p:nvSpPr>
        <p:spPr>
          <a:xfrm>
            <a:off x="3917875" y="34991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3" name="Google Shape;493;p22"/>
          <p:cNvSpPr txBox="1"/>
          <p:nvPr/>
        </p:nvSpPr>
        <p:spPr>
          <a:xfrm>
            <a:off x="3046150" y="2508550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0+0+1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4" name="Google Shape;494;p22"/>
          <p:cNvSpPr txBox="1"/>
          <p:nvPr/>
        </p:nvSpPr>
        <p:spPr>
          <a:xfrm>
            <a:off x="4527475" y="25085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5" name="Google Shape;495;p22"/>
          <p:cNvSpPr txBox="1"/>
          <p:nvPr/>
        </p:nvSpPr>
        <p:spPr>
          <a:xfrm>
            <a:off x="3808150" y="1517950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1+0+1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6" name="Google Shape;496;p22"/>
          <p:cNvSpPr txBox="1"/>
          <p:nvPr/>
        </p:nvSpPr>
        <p:spPr>
          <a:xfrm>
            <a:off x="2817550" y="603550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2+2+5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7" name="Google Shape;497;p22"/>
          <p:cNvSpPr txBox="1"/>
          <p:nvPr/>
        </p:nvSpPr>
        <p:spPr>
          <a:xfrm>
            <a:off x="56704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8" name="Google Shape;498;p22"/>
          <p:cNvSpPr txBox="1"/>
          <p:nvPr/>
        </p:nvSpPr>
        <p:spPr>
          <a:xfrm>
            <a:off x="6584875" y="35753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99" name="Google Shape;499;p22"/>
          <p:cNvSpPr txBox="1"/>
          <p:nvPr/>
        </p:nvSpPr>
        <p:spPr>
          <a:xfrm>
            <a:off x="5824175" y="266095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0+0+1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0" name="Google Shape;500;p22"/>
          <p:cNvSpPr txBox="1"/>
          <p:nvPr/>
        </p:nvSpPr>
        <p:spPr>
          <a:xfrm>
            <a:off x="7118275" y="2584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1" name="Google Shape;501;p22"/>
          <p:cNvSpPr txBox="1"/>
          <p:nvPr/>
        </p:nvSpPr>
        <p:spPr>
          <a:xfrm>
            <a:off x="6205175" y="1594150"/>
            <a:ext cx="108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1+0+1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77278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3" name="Google Shape;503;p22"/>
          <p:cNvSpPr txBox="1"/>
          <p:nvPr/>
        </p:nvSpPr>
        <p:spPr>
          <a:xfrm>
            <a:off x="8566075" y="26609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4" name="Google Shape;504;p22"/>
          <p:cNvSpPr txBox="1"/>
          <p:nvPr/>
        </p:nvSpPr>
        <p:spPr>
          <a:xfrm>
            <a:off x="8032675" y="15941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0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5" name="Google Shape;505;p22"/>
          <p:cNvSpPr txBox="1"/>
          <p:nvPr/>
        </p:nvSpPr>
        <p:spPr>
          <a:xfrm>
            <a:off x="6661075" y="603550"/>
            <a:ext cx="98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2+0+4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06" name="Google Shape;506;p22"/>
          <p:cNvSpPr txBox="1"/>
          <p:nvPr/>
        </p:nvSpPr>
        <p:spPr>
          <a:xfrm>
            <a:off x="988750" y="146350"/>
            <a:ext cx="134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9+6+11=26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- Pseudocode</a:t>
            </a:r>
            <a:endParaRPr/>
          </a:p>
        </p:txBody>
      </p:sp>
      <p:sp>
        <p:nvSpPr>
          <p:cNvPr id="512" name="Google Shape;5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81000" lvl="0" marL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ct val="100000"/>
              <a:buFont typeface="Corsiva"/>
              <a:buNone/>
            </a:pPr>
            <a:r>
              <a:rPr lang="en" sz="2800">
                <a:solidFill>
                  <a:srgbClr val="DD0111"/>
                </a:solidFill>
              </a:rPr>
              <a:t>Alg.:</a:t>
            </a:r>
            <a:r>
              <a:rPr lang="en" sz="2800">
                <a:solidFill>
                  <a:srgbClr val="333399"/>
                </a:solidFill>
              </a:rPr>
              <a:t> </a:t>
            </a:r>
            <a:r>
              <a:rPr lang="en" sz="2800"/>
              <a:t>Combine(A, p, q, r)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Compute n</a:t>
            </a:r>
            <a:r>
              <a:rPr baseline="-25000" lang="en" sz="2400"/>
              <a:t>1</a:t>
            </a:r>
            <a:r>
              <a:rPr lang="en" sz="2400"/>
              <a:t> and n</a:t>
            </a:r>
            <a:r>
              <a:rPr baseline="-25000" lang="en" sz="2400"/>
              <a:t>2</a:t>
            </a:r>
            <a:endParaRPr sz="2400"/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Copy the first n</a:t>
            </a:r>
            <a:r>
              <a:rPr baseline="-25000" lang="en" sz="2400"/>
              <a:t>1</a:t>
            </a:r>
            <a:r>
              <a:rPr lang="en" sz="2400"/>
              <a:t> elements into L[1 . . n</a:t>
            </a:r>
            <a:r>
              <a:rPr baseline="-25000" lang="en" sz="2400"/>
              <a:t>1</a:t>
            </a:r>
            <a:r>
              <a:rPr lang="en" sz="2400"/>
              <a:t> + 1] and  the next n</a:t>
            </a:r>
            <a:r>
              <a:rPr baseline="-25000" lang="en" sz="2400"/>
              <a:t>2</a:t>
            </a:r>
            <a:r>
              <a:rPr lang="en" sz="2400"/>
              <a:t> elements into R[1 . . n</a:t>
            </a:r>
            <a:r>
              <a:rPr baseline="-25000" lang="en" sz="2400"/>
              <a:t>2</a:t>
            </a:r>
            <a:r>
              <a:rPr lang="en" sz="2400"/>
              <a:t> + 1]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Comic Sans MS"/>
              <a:buAutoNum type="arabicPeriod"/>
            </a:pPr>
            <a:r>
              <a:rPr lang="en" sz="2400"/>
              <a:t>L[n</a:t>
            </a:r>
            <a:r>
              <a:rPr baseline="-25000" lang="en" sz="2400"/>
              <a:t>1</a:t>
            </a:r>
            <a:r>
              <a:rPr lang="en" sz="2400"/>
              <a:t> + 1] ← ∞;     R[n</a:t>
            </a:r>
            <a:r>
              <a:rPr baseline="-25000" lang="en" sz="2400"/>
              <a:t>2</a:t>
            </a:r>
            <a:r>
              <a:rPr lang="en" sz="2400"/>
              <a:t> + 1] ← ∞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i ← 1;    j ← 1</a:t>
            </a:r>
            <a:endParaRPr sz="2400"/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local_inv = 0</a:t>
            </a:r>
            <a:endParaRPr sz="2400"/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</a:t>
            </a:r>
            <a:r>
              <a:rPr b="1" lang="en" sz="2400"/>
              <a:t>for </a:t>
            </a:r>
            <a:r>
              <a:rPr lang="en" sz="2400"/>
              <a:t>k ← p </a:t>
            </a:r>
            <a:r>
              <a:rPr b="1" lang="en" sz="2400"/>
              <a:t>to </a:t>
            </a:r>
            <a:r>
              <a:rPr lang="en" sz="2400"/>
              <a:t>r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</a:t>
            </a:r>
            <a:r>
              <a:rPr b="1" lang="en" sz="2400"/>
              <a:t>do if </a:t>
            </a:r>
            <a:r>
              <a:rPr lang="en" sz="2400"/>
              <a:t>L[ i ] ≤ R[ j ]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     </a:t>
            </a:r>
            <a:r>
              <a:rPr b="1" lang="en" sz="2400"/>
              <a:t> then </a:t>
            </a:r>
            <a:r>
              <a:rPr lang="en" sz="2400"/>
              <a:t>A[k] ← L[ i ]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               i ←i + 1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    </a:t>
            </a:r>
            <a:r>
              <a:rPr b="1" lang="en" sz="2400"/>
              <a:t>  else </a:t>
            </a:r>
            <a:r>
              <a:rPr lang="en" sz="2400"/>
              <a:t>A[k] ← R[ j ]</a:t>
            </a:r>
            <a:endParaRPr sz="2800">
              <a:solidFill>
                <a:srgbClr val="333399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               j ← j + 1</a:t>
            </a:r>
            <a:endParaRPr sz="2400"/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lang="en" sz="2400"/>
              <a:t>                      </a:t>
            </a:r>
            <a:r>
              <a:rPr b="1" lang="en" sz="2400">
                <a:solidFill>
                  <a:srgbClr val="DD0111"/>
                </a:solidFill>
              </a:rPr>
              <a:t>local_inv = local_inv + (q-i+1)</a:t>
            </a:r>
            <a:endParaRPr b="1" sz="2400">
              <a:solidFill>
                <a:srgbClr val="DD0111"/>
              </a:solidFill>
            </a:endParaRPr>
          </a:p>
          <a:p>
            <a:pPr indent="-312420" lvl="0" marL="3810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AutoNum type="arabicPeriod"/>
            </a:pPr>
            <a:r>
              <a:rPr b="1" lang="en" sz="2400"/>
              <a:t>return</a:t>
            </a:r>
            <a:r>
              <a:rPr lang="en" sz="2400"/>
              <a:t> local_inv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t/>
            </a:r>
            <a:endParaRPr/>
          </a:p>
        </p:txBody>
      </p:sp>
      <p:sp>
        <p:nvSpPr>
          <p:cNvPr id="513" name="Google Shape;51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Inversion Complexity</a:t>
            </a:r>
            <a:endParaRPr/>
          </a:p>
        </p:txBody>
      </p:sp>
      <p:sp>
        <p:nvSpPr>
          <p:cNvPr id="519" name="Google Shape;51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 to Merge Sort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Runtime: O (N log N)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Memory: bit O is O(N) but we need an additional/temporary array </a:t>
            </a:r>
            <a:endParaRPr/>
          </a:p>
        </p:txBody>
      </p:sp>
      <p:sp>
        <p:nvSpPr>
          <p:cNvPr id="520" name="Google Shape;52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1593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Contradictory index Pairs: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0: (0,2) (0,4) (0,7) (0,9)  -&gt;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1: (1,2) (1,3) (1,4) (1,5) (1,7) (1,8) (1,9) (1,10) -&gt; 8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2: (2,4) -&gt;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3: (3,4) (3,5) (3,7) (3,8) (3,9) -&gt; 5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4: -&gt;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5: (5,7) (5,9) -&gt; 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6: (6,7) (6,8) (6,9) (6,10) -&gt; 4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7: (7,9) -&gt;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8: (8,9) -&gt;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9: -&gt;0</a:t>
            </a:r>
            <a:endParaRPr/>
          </a:p>
        </p:txBody>
      </p:sp>
      <p:sp>
        <p:nvSpPr>
          <p:cNvPr id="71" name="Google Shape;7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72" name="Google Shape;72;p3"/>
          <p:cNvGraphicFramePr/>
          <p:nvPr/>
        </p:nvGraphicFramePr>
        <p:xfrm>
          <a:off x="1662275" y="18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idx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Brute Force Solution</a:t>
            </a:r>
            <a:endParaRPr/>
          </a:p>
        </p:txBody>
      </p:sp>
      <p:sp>
        <p:nvSpPr>
          <p:cNvPr id="78" name="Google Shape;7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4"/>
          <p:cNvSpPr txBox="1"/>
          <p:nvPr/>
        </p:nvSpPr>
        <p:spPr>
          <a:xfrm>
            <a:off x="521150" y="1427500"/>
            <a:ext cx="45771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Inversion = 0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size(A); i = i+1){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For(j = i+1; j &lt; size(A); j=j+1){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if(A[i] &gt; A[j]) Inversion++		</a:t>
            </a:r>
            <a:endParaRPr b="1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1234650" y="2822675"/>
            <a:ext cx="30024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Complexity = O(N</a:t>
            </a:r>
            <a:r>
              <a:rPr b="0" baseline="3000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N denotes the size of Array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Divide and Conquer Strategy Based Solution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-276225" lvl="0" marL="3429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333399"/>
                </a:solidFill>
              </a:rPr>
              <a:t>To calculate the counting inversion from an array A[p . . r]:</a:t>
            </a:r>
            <a:endParaRPr b="1" sz="2800">
              <a:solidFill>
                <a:srgbClr val="333399"/>
              </a:solidFill>
            </a:endParaRPr>
          </a:p>
          <a:p>
            <a:pPr indent="-276225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Comic Sans MS"/>
              <a:buChar char="•"/>
            </a:pPr>
            <a:r>
              <a:rPr b="1" lang="en" sz="2800">
                <a:solidFill>
                  <a:srgbClr val="333399"/>
                </a:solidFill>
              </a:rPr>
              <a:t>Divide</a:t>
            </a:r>
            <a:endParaRPr sz="2800">
              <a:solidFill>
                <a:srgbClr val="333399"/>
              </a:solidFill>
            </a:endParaRPr>
          </a:p>
          <a:p>
            <a:pPr indent="-22860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lang="en" sz="2400">
                <a:solidFill>
                  <a:srgbClr val="000000"/>
                </a:solidFill>
              </a:rPr>
              <a:t>Divide the n-element sequence into two subsequences of n/2 elements each for each to be sorted</a:t>
            </a:r>
            <a:endParaRPr sz="2400">
              <a:solidFill>
                <a:srgbClr val="000000"/>
              </a:solidFill>
            </a:endParaRPr>
          </a:p>
          <a:p>
            <a:pPr indent="-276225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Comic Sans MS"/>
              <a:buChar char="•"/>
            </a:pPr>
            <a:r>
              <a:rPr b="1" lang="en" sz="2800">
                <a:solidFill>
                  <a:srgbClr val="333399"/>
                </a:solidFill>
              </a:rPr>
              <a:t>Conquer</a:t>
            </a:r>
            <a:endParaRPr sz="2800">
              <a:solidFill>
                <a:srgbClr val="333399"/>
              </a:solidFill>
            </a:endParaRPr>
          </a:p>
          <a:p>
            <a:pPr indent="-22860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lang="en" sz="2400">
                <a:solidFill>
                  <a:srgbClr val="000000"/>
                </a:solidFill>
              </a:rPr>
              <a:t>Sort each subsequence recursively and calculate the number of inversions from each </a:t>
            </a:r>
            <a:endParaRPr sz="2400">
              <a:solidFill>
                <a:srgbClr val="000000"/>
              </a:solidFill>
            </a:endParaRPr>
          </a:p>
          <a:p>
            <a:pPr indent="-22860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lang="en" sz="2400">
                <a:solidFill>
                  <a:srgbClr val="000000"/>
                </a:solidFill>
              </a:rPr>
              <a:t>When the size of the sequences is 1 there is no inversion and nothing to sort</a:t>
            </a:r>
            <a:endParaRPr sz="2400">
              <a:solidFill>
                <a:srgbClr val="000000"/>
              </a:solidFill>
            </a:endParaRPr>
          </a:p>
          <a:p>
            <a:pPr indent="-276225" lvl="0" marL="342900" rtl="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Comic Sans MS"/>
              <a:buChar char="•"/>
            </a:pPr>
            <a:r>
              <a:rPr b="1" lang="en" sz="2800">
                <a:solidFill>
                  <a:srgbClr val="333399"/>
                </a:solidFill>
              </a:rPr>
              <a:t>Combine</a:t>
            </a:r>
            <a:endParaRPr sz="2800">
              <a:solidFill>
                <a:srgbClr val="333399"/>
              </a:solidFill>
            </a:endParaRPr>
          </a:p>
          <a:p>
            <a:pPr indent="-228600" lvl="1" marL="74295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omic Sans MS"/>
              <a:buChar char="–"/>
            </a:pPr>
            <a:r>
              <a:rPr lang="en" sz="2400">
                <a:solidFill>
                  <a:srgbClr val="000000"/>
                </a:solidFill>
              </a:rPr>
              <a:t>For each step, perform the combine strategy to calculate the inversion between the left and right partitions and finally return the result along with sorting the array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9999"/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Counting Inversion</a:t>
            </a:r>
            <a:endParaRPr/>
          </a:p>
        </p:txBody>
      </p:sp>
      <p:sp>
        <p:nvSpPr>
          <p:cNvPr id="93" name="Google Shape;93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D0111"/>
              </a:buClr>
              <a:buSzPct val="100000"/>
              <a:buFont typeface="Corsiva"/>
              <a:buNone/>
            </a:pPr>
            <a:r>
              <a:rPr lang="en" sz="2400">
                <a:solidFill>
                  <a:srgbClr val="DD0111"/>
                </a:solidFill>
              </a:rPr>
              <a:t>Alg.:</a:t>
            </a:r>
            <a:r>
              <a:rPr lang="en" sz="2400">
                <a:solidFill>
                  <a:srgbClr val="333399"/>
                </a:solidFill>
              </a:rPr>
              <a:t> Counting-Inversion(A, p, r)</a:t>
            </a:r>
            <a:endParaRPr sz="2800">
              <a:solidFill>
                <a:srgbClr val="333399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b="1" lang="en" sz="2400">
                <a:solidFill>
                  <a:srgbClr val="333399"/>
                </a:solidFill>
              </a:rPr>
              <a:t>	</a:t>
            </a:r>
            <a:r>
              <a:rPr b="1" lang="en" sz="2000">
                <a:solidFill>
                  <a:srgbClr val="333399"/>
                </a:solidFill>
              </a:rPr>
              <a:t>if </a:t>
            </a:r>
            <a:r>
              <a:rPr lang="en" sz="2000">
                <a:solidFill>
                  <a:srgbClr val="333399"/>
                </a:solidFill>
              </a:rPr>
              <a:t>p &lt; r</a:t>
            </a:r>
            <a:r>
              <a:rPr i="1" lang="en" sz="2000">
                <a:solidFill>
                  <a:srgbClr val="333399"/>
                </a:solidFill>
              </a:rPr>
              <a:t>  					</a:t>
            </a:r>
            <a:r>
              <a:rPr lang="en" sz="2000">
                <a:solidFill>
                  <a:srgbClr val="333399"/>
                </a:solidFill>
              </a:rPr>
              <a:t>Check for base case</a:t>
            </a:r>
            <a:endParaRPr sz="2800">
              <a:solidFill>
                <a:srgbClr val="333399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b="1" lang="en" sz="2000">
                <a:solidFill>
                  <a:srgbClr val="333399"/>
                </a:solidFill>
              </a:rPr>
              <a:t>	   then </a:t>
            </a:r>
            <a:r>
              <a:rPr lang="en" sz="2000">
                <a:solidFill>
                  <a:srgbClr val="333399"/>
                </a:solidFill>
              </a:rPr>
              <a:t>q ← ⎣(p + r)/2⎦ </a:t>
            </a:r>
            <a:r>
              <a:rPr i="1" lang="en" sz="2000">
                <a:solidFill>
                  <a:srgbClr val="333399"/>
                </a:solidFill>
              </a:rPr>
              <a:t> 			// </a:t>
            </a:r>
            <a:r>
              <a:rPr lang="en" sz="2000">
                <a:solidFill>
                  <a:srgbClr val="333399"/>
                </a:solidFill>
              </a:rPr>
              <a:t>Divide</a:t>
            </a:r>
            <a:endParaRPr sz="2800">
              <a:solidFill>
                <a:srgbClr val="333399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lang="en" sz="2000">
                <a:solidFill>
                  <a:srgbClr val="333399"/>
                </a:solidFill>
              </a:rPr>
              <a:t>		L=</a:t>
            </a:r>
            <a:r>
              <a:rPr lang="en" sz="2400">
                <a:solidFill>
                  <a:srgbClr val="333399"/>
                </a:solidFill>
              </a:rPr>
              <a:t>Counting-Inversion</a:t>
            </a:r>
            <a:r>
              <a:rPr lang="en" sz="2000">
                <a:solidFill>
                  <a:srgbClr val="333399"/>
                </a:solidFill>
              </a:rPr>
              <a:t>(A, p, q)</a:t>
            </a:r>
            <a:r>
              <a:rPr i="1" lang="en" sz="2000">
                <a:solidFill>
                  <a:srgbClr val="333399"/>
                </a:solidFill>
              </a:rPr>
              <a:t>  		// </a:t>
            </a:r>
            <a:r>
              <a:rPr lang="en" sz="2000">
                <a:solidFill>
                  <a:srgbClr val="333399"/>
                </a:solidFill>
              </a:rPr>
              <a:t>Conquer</a:t>
            </a:r>
            <a:endParaRPr sz="2800">
              <a:solidFill>
                <a:srgbClr val="333399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lang="en" sz="2000">
                <a:solidFill>
                  <a:srgbClr val="333399"/>
                </a:solidFill>
              </a:rPr>
              <a:t>		R=</a:t>
            </a:r>
            <a:r>
              <a:rPr lang="en" sz="2400">
                <a:solidFill>
                  <a:srgbClr val="333399"/>
                </a:solidFill>
              </a:rPr>
              <a:t>Counting-Inversion</a:t>
            </a:r>
            <a:r>
              <a:rPr lang="en" sz="2000">
                <a:solidFill>
                  <a:srgbClr val="333399"/>
                </a:solidFill>
              </a:rPr>
              <a:t>(A, q + 1, r) </a:t>
            </a:r>
            <a:r>
              <a:rPr i="1" lang="en" sz="2000">
                <a:solidFill>
                  <a:srgbClr val="333399"/>
                </a:solidFill>
              </a:rPr>
              <a:t> 		// </a:t>
            </a:r>
            <a:r>
              <a:rPr lang="en" sz="2000">
                <a:solidFill>
                  <a:srgbClr val="333399"/>
                </a:solidFill>
              </a:rPr>
              <a:t>Conquer</a:t>
            </a:r>
            <a:endParaRPr sz="2800">
              <a:solidFill>
                <a:srgbClr val="333399"/>
              </a:solidFill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lang="en" sz="2000">
                <a:solidFill>
                  <a:srgbClr val="333399"/>
                </a:solidFill>
              </a:rPr>
              <a:t>		</a:t>
            </a:r>
            <a:r>
              <a:rPr b="1" lang="en" sz="2000">
                <a:solidFill>
                  <a:srgbClr val="333399"/>
                </a:solidFill>
              </a:rPr>
              <a:t>return</a:t>
            </a:r>
            <a:r>
              <a:rPr lang="en" sz="2000">
                <a:solidFill>
                  <a:srgbClr val="333399"/>
                </a:solidFill>
              </a:rPr>
              <a:t> L + R +Combine(A, p, q, r)</a:t>
            </a:r>
            <a:r>
              <a:rPr i="1" lang="en" sz="2000">
                <a:solidFill>
                  <a:srgbClr val="333399"/>
                </a:solidFill>
              </a:rPr>
              <a:t>  			// </a:t>
            </a:r>
            <a:r>
              <a:rPr lang="en" sz="2000">
                <a:solidFill>
                  <a:srgbClr val="333399"/>
                </a:solidFill>
              </a:rPr>
              <a:t>Combine</a:t>
            </a:r>
            <a:endParaRPr sz="2800">
              <a:solidFill>
                <a:srgbClr val="333399"/>
              </a:solidFill>
            </a:endParaRPr>
          </a:p>
          <a:p>
            <a:pPr indent="-228600" lvl="0" marL="34290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rgbClr val="333399"/>
              </a:buClr>
              <a:buSzPct val="100000"/>
              <a:buFont typeface="Arial"/>
              <a:buNone/>
            </a:pPr>
            <a:r>
              <a:rPr lang="en">
                <a:solidFill>
                  <a:srgbClr val="333399"/>
                </a:solidFill>
              </a:rPr>
              <a:t>	</a:t>
            </a:r>
            <a:r>
              <a:rPr b="1" lang="en">
                <a:solidFill>
                  <a:srgbClr val="333399"/>
                </a:solidFill>
              </a:rPr>
              <a:t>else</a:t>
            </a:r>
            <a:r>
              <a:rPr lang="en">
                <a:solidFill>
                  <a:srgbClr val="333399"/>
                </a:solidFill>
              </a:rPr>
              <a:t> </a:t>
            </a:r>
            <a:r>
              <a:rPr b="1" lang="en">
                <a:solidFill>
                  <a:srgbClr val="333399"/>
                </a:solidFill>
              </a:rPr>
              <a:t>return</a:t>
            </a:r>
            <a:r>
              <a:rPr lang="en">
                <a:solidFill>
                  <a:srgbClr val="333399"/>
                </a:solidFill>
              </a:rPr>
              <a:t> 0 // base case of single element  </a:t>
            </a:r>
            <a:endParaRPr>
              <a:solidFill>
                <a:srgbClr val="333399"/>
              </a:solidFill>
            </a:endParaRPr>
          </a:p>
          <a:p>
            <a:pPr indent="-297180" lvl="0" marL="3429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DD0111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DD0111"/>
                </a:solidFill>
              </a:rPr>
              <a:t>Initial call:</a:t>
            </a:r>
            <a:r>
              <a:rPr b="1" i="1" lang="en" sz="2400">
                <a:solidFill>
                  <a:srgbClr val="333399"/>
                </a:solidFill>
              </a:rPr>
              <a:t> </a:t>
            </a:r>
            <a:r>
              <a:rPr lang="en" sz="2400">
                <a:solidFill>
                  <a:srgbClr val="333399"/>
                </a:solidFill>
              </a:rPr>
              <a:t>Counting-Inversion(A, 1, n)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/>
          </a:p>
        </p:txBody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Combine Strategy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02" name="Google Shape;102;p7"/>
          <p:cNvGraphicFramePr/>
          <p:nvPr/>
        </p:nvGraphicFramePr>
        <p:xfrm>
          <a:off x="671675" y="239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3" name="Google Shape;103;p7"/>
          <p:cNvGraphicFramePr/>
          <p:nvPr/>
        </p:nvGraphicFramePr>
        <p:xfrm>
          <a:off x="5167475" y="239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7"/>
          <p:cNvGraphicFramePr/>
          <p:nvPr/>
        </p:nvGraphicFramePr>
        <p:xfrm>
          <a:off x="747875" y="118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idx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A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05" name="Google Shape;105;p7"/>
          <p:cNvCxnSpPr/>
          <p:nvPr/>
        </p:nvCxnSpPr>
        <p:spPr>
          <a:xfrm flipH="1">
            <a:off x="2299750" y="1971300"/>
            <a:ext cx="2130000" cy="43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" name="Google Shape;106;p7"/>
          <p:cNvCxnSpPr/>
          <p:nvPr/>
        </p:nvCxnSpPr>
        <p:spPr>
          <a:xfrm>
            <a:off x="4520400" y="1982625"/>
            <a:ext cx="1857900" cy="39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7" name="Google Shape;107;p7"/>
          <p:cNvGraphicFramePr/>
          <p:nvPr/>
        </p:nvGraphicFramePr>
        <p:xfrm>
          <a:off x="671675" y="39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8" name="Google Shape;108;p7"/>
          <p:cNvGraphicFramePr/>
          <p:nvPr/>
        </p:nvGraphicFramePr>
        <p:xfrm>
          <a:off x="5167475" y="392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9" name="Google Shape;109;p7"/>
          <p:cNvSpPr/>
          <p:nvPr/>
        </p:nvSpPr>
        <p:spPr>
          <a:xfrm>
            <a:off x="2211787" y="3206200"/>
            <a:ext cx="542650" cy="725075"/>
          </a:xfrm>
          <a:custGeom>
            <a:rect b="b" l="l" r="r" t="t"/>
            <a:pathLst>
              <a:path extrusionOk="0" h="29003" w="21706">
                <a:moveTo>
                  <a:pt x="2163" y="0"/>
                </a:moveTo>
                <a:cubicBezTo>
                  <a:pt x="4731" y="1511"/>
                  <a:pt x="17420" y="7099"/>
                  <a:pt x="17571" y="9063"/>
                </a:cubicBezTo>
                <a:cubicBezTo>
                  <a:pt x="17722" y="11027"/>
                  <a:pt x="2390" y="9743"/>
                  <a:pt x="3070" y="11782"/>
                </a:cubicBezTo>
                <a:cubicBezTo>
                  <a:pt x="3750" y="13821"/>
                  <a:pt x="22103" y="19033"/>
                  <a:pt x="21650" y="21299"/>
                </a:cubicBezTo>
                <a:cubicBezTo>
                  <a:pt x="21197" y="23565"/>
                  <a:pt x="2466" y="24093"/>
                  <a:pt x="351" y="25377"/>
                </a:cubicBezTo>
                <a:cubicBezTo>
                  <a:pt x="-1764" y="26661"/>
                  <a:pt x="7526" y="28399"/>
                  <a:pt x="8961" y="2900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"/>
          <p:cNvSpPr/>
          <p:nvPr/>
        </p:nvSpPr>
        <p:spPr>
          <a:xfrm>
            <a:off x="6001693" y="3217525"/>
            <a:ext cx="671025" cy="747725"/>
          </a:xfrm>
          <a:custGeom>
            <a:rect b="b" l="l" r="r" t="t"/>
            <a:pathLst>
              <a:path extrusionOk="0" h="29909" w="26841">
                <a:moveTo>
                  <a:pt x="24131" y="0"/>
                </a:moveTo>
                <a:cubicBezTo>
                  <a:pt x="20128" y="1586"/>
                  <a:pt x="1019" y="7854"/>
                  <a:pt x="113" y="9516"/>
                </a:cubicBezTo>
                <a:cubicBezTo>
                  <a:pt x="-793" y="11178"/>
                  <a:pt x="18013" y="8686"/>
                  <a:pt x="18693" y="9970"/>
                </a:cubicBezTo>
                <a:cubicBezTo>
                  <a:pt x="19373" y="11254"/>
                  <a:pt x="2908" y="15710"/>
                  <a:pt x="4192" y="17220"/>
                </a:cubicBezTo>
                <a:cubicBezTo>
                  <a:pt x="5476" y="18731"/>
                  <a:pt x="23905" y="18353"/>
                  <a:pt x="26397" y="19033"/>
                </a:cubicBezTo>
                <a:cubicBezTo>
                  <a:pt x="28889" y="19713"/>
                  <a:pt x="19901" y="19486"/>
                  <a:pt x="19146" y="21299"/>
                </a:cubicBezTo>
                <a:cubicBezTo>
                  <a:pt x="18391" y="23112"/>
                  <a:pt x="21412" y="28474"/>
                  <a:pt x="21865" y="2990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866300" y="3288600"/>
            <a:ext cx="17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 divide &amp; sort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6752500" y="3288600"/>
            <a:ext cx="175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Recursive divide &amp; sort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4010575" y="322350"/>
            <a:ext cx="471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How can we calculate the number of inversions between two subsequences ?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Combine Strategy</a:t>
            </a:r>
            <a:endParaRPr/>
          </a:p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20" name="Google Shape;120;p8"/>
          <p:cNvGraphicFramePr/>
          <p:nvPr/>
        </p:nvGraphicFramePr>
        <p:xfrm>
          <a:off x="366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1" name="Google Shape;121;p8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2" name="Google Shape;122;p8"/>
          <p:cNvSpPr txBox="1"/>
          <p:nvPr/>
        </p:nvSpPr>
        <p:spPr>
          <a:xfrm>
            <a:off x="373875" y="2082575"/>
            <a:ext cx="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i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8"/>
          <p:cNvSpPr txBox="1"/>
          <p:nvPr/>
        </p:nvSpPr>
        <p:spPr>
          <a:xfrm>
            <a:off x="4945875" y="2082575"/>
            <a:ext cx="33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endParaRPr b="1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8"/>
          <p:cNvSpPr txBox="1"/>
          <p:nvPr/>
        </p:nvSpPr>
        <p:spPr>
          <a:xfrm>
            <a:off x="362525" y="2707700"/>
            <a:ext cx="744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What happens when A[j] &lt; A[i] ?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mic Sans MS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As the arrays are sorted, if </a:t>
            </a:r>
            <a:r>
              <a:rPr b="1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current A[j] &lt; current A[i]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, this means, this </a:t>
            </a:r>
            <a:r>
              <a:rPr b="1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is also smaller than all the remaining A[i]’s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Combine Strategy: Simulation</a:t>
            </a:r>
            <a:endParaRPr/>
          </a:p>
        </p:txBody>
      </p:sp>
      <p:sp>
        <p:nvSpPr>
          <p:cNvPr id="130" name="Google Shape;13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1" name="Google Shape;131;p9"/>
          <p:cNvGraphicFramePr/>
          <p:nvPr/>
        </p:nvGraphicFramePr>
        <p:xfrm>
          <a:off x="7478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4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2" name="Google Shape;132;p9"/>
          <p:cNvGraphicFramePr/>
          <p:nvPr/>
        </p:nvGraphicFramePr>
        <p:xfrm>
          <a:off x="4862675" y="1332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03250"/>
                <a:gridCol w="603250"/>
                <a:gridCol w="603250"/>
                <a:gridCol w="603250"/>
                <a:gridCol w="6032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8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9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10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2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3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5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6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Comic Sans MS"/>
                          <a:ea typeface="Comic Sans MS"/>
                          <a:cs typeface="Comic Sans MS"/>
                          <a:sym typeface="Comic Sans MS"/>
                        </a:rPr>
                        <a:t>7</a:t>
                      </a:r>
                      <a:endParaRPr sz="1400" u="none" cap="none" strike="noStrike">
                        <a:latin typeface="Comic Sans MS"/>
                        <a:ea typeface="Comic Sans MS"/>
                        <a:cs typeface="Comic Sans MS"/>
                        <a:sym typeface="Comic Sans M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3" name="Google Shape;133;p9"/>
          <p:cNvGraphicFramePr/>
          <p:nvPr/>
        </p:nvGraphicFramePr>
        <p:xfrm>
          <a:off x="800050" y="24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{3E82DC45-32F8-4F78-A10F-1D86D46C4DA4}</a:tableStyleId>
              </a:tblPr>
              <a:tblGrid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  <a:gridCol w="658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4" name="Google Shape;134;p9"/>
          <p:cNvSpPr txBox="1"/>
          <p:nvPr/>
        </p:nvSpPr>
        <p:spPr>
          <a:xfrm>
            <a:off x="827050" y="3047575"/>
            <a:ext cx="6554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∊ [p,q] = [0,5],  j </a:t>
            </a:r>
            <a:r>
              <a:rPr b="0" i="0" lang="en" sz="1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∊ </a:t>
            </a: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[q+1, r] = [6,10]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= p = 0, j = q+1= 6, 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 0, inv_count_total = 0</a:t>
            </a:r>
            <a:endParaRPr b="0" i="0" sz="1400" u="none" cap="none" strike="noStrike">
              <a:solidFill>
                <a:srgbClr val="00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5" name="Google Shape;135;p9"/>
          <p:cNvSpPr txBox="1"/>
          <p:nvPr/>
        </p:nvSpPr>
        <p:spPr>
          <a:xfrm>
            <a:off x="5751075" y="176150"/>
            <a:ext cx="32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A[j] &lt; A[i], 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DD011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Inv_count_here = (q-i+1)</a:t>
            </a:r>
            <a:endParaRPr b="0" i="0" sz="1400" u="none" cap="none" strike="noStrike">
              <a:solidFill>
                <a:srgbClr val="DD011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781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p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7" name="Google Shape;137;p9"/>
          <p:cNvSpPr txBox="1"/>
          <p:nvPr/>
        </p:nvSpPr>
        <p:spPr>
          <a:xfrm>
            <a:off x="3829725" y="912550"/>
            <a:ext cx="4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8" name="Google Shape;138;p9"/>
          <p:cNvSpPr txBox="1"/>
          <p:nvPr/>
        </p:nvSpPr>
        <p:spPr>
          <a:xfrm>
            <a:off x="48203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q+1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9" name="Google Shape;139;p9"/>
          <p:cNvSpPr txBox="1"/>
          <p:nvPr/>
        </p:nvSpPr>
        <p:spPr>
          <a:xfrm>
            <a:off x="7258725" y="912550"/>
            <a:ext cx="66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333399"/>
                </a:solidFill>
                <a:latin typeface="Comic Sans MS"/>
                <a:ea typeface="Comic Sans MS"/>
                <a:cs typeface="Comic Sans MS"/>
                <a:sym typeface="Comic Sans MS"/>
              </a:rPr>
              <a:t>r</a:t>
            </a:r>
            <a:endParaRPr b="1" i="0" sz="1400" u="none" cap="none" strike="noStrike">
              <a:solidFill>
                <a:srgbClr val="33339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