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embeddedFontLst>
    <p:embeddedFont>
      <p:font typeface="Raleway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83D8FE-8F8E-4107-8D88-E2609BBC54DD}">
  <a:tblStyle styleId="{1983D8FE-8F8E-4107-8D88-E2609BBC54D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aleway-bold.fntdata"/><Relationship Id="rId10" Type="http://schemas.openxmlformats.org/officeDocument/2006/relationships/slide" Target="slides/slide4.xml"/><Relationship Id="rId32" Type="http://schemas.openxmlformats.org/officeDocument/2006/relationships/font" Target="fonts/Raleway-regular.fntdata"/><Relationship Id="rId13" Type="http://schemas.openxmlformats.org/officeDocument/2006/relationships/slide" Target="slides/slide7.xml"/><Relationship Id="rId35" Type="http://schemas.openxmlformats.org/officeDocument/2006/relationships/font" Target="fonts/Raleway-boldItalic.fntdata"/><Relationship Id="rId12" Type="http://schemas.openxmlformats.org/officeDocument/2006/relationships/slide" Target="slides/slide6.xml"/><Relationship Id="rId34" Type="http://schemas.openxmlformats.org/officeDocument/2006/relationships/font" Target="fonts/Raleway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135fba4b7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135fba4b7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35fba4b7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35fba4b7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135fba4b7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135fba4b7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135fba4b7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135fba4b7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1135fba4b71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1135fba4b71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135fba4b71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1135fba4b71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1135fba4b7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1135fba4b7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135fba4b7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135fba4b7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135fba4b71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135fba4b71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135fba4b71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1135fba4b71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1cf919ab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1cf919ab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135fba4b71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1135fba4b71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135fba4b71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135fba4b71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135fba4b7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135fba4b7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135fba4b71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135fba4b71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135fba4b7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1135fba4b7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135fba4b71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135fba4b71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11fca57ac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11fca57ac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11fca57ac5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11fca57ac5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11fca57ac5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11fca57ac5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11fca57ac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11fca57ac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1fca57ac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1fca57ac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135fba4b7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135fba4b7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135fba4b7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135fba4b7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 sz="14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solidFill>
                  <a:schemeClr val="dk1"/>
                </a:solidFill>
              </a:defRPr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●"/>
              <a:defRPr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rgbClr val="980000"/>
                </a:solidFill>
              </a:defRPr>
            </a:lvl1pPr>
            <a:lvl2pPr lvl="1" algn="r">
              <a:buNone/>
              <a:defRPr sz="1000">
                <a:solidFill>
                  <a:srgbClr val="980000"/>
                </a:solidFill>
              </a:defRPr>
            </a:lvl2pPr>
            <a:lvl3pPr lvl="2" algn="r">
              <a:buNone/>
              <a:defRPr sz="1000">
                <a:solidFill>
                  <a:srgbClr val="980000"/>
                </a:solidFill>
              </a:defRPr>
            </a:lvl3pPr>
            <a:lvl4pPr lvl="3" algn="r">
              <a:buNone/>
              <a:defRPr sz="1000">
                <a:solidFill>
                  <a:srgbClr val="980000"/>
                </a:solidFill>
              </a:defRPr>
            </a:lvl4pPr>
            <a:lvl5pPr lvl="4" algn="r">
              <a:buNone/>
              <a:defRPr sz="1000">
                <a:solidFill>
                  <a:srgbClr val="980000"/>
                </a:solidFill>
              </a:defRPr>
            </a:lvl5pPr>
            <a:lvl6pPr lvl="5" algn="r">
              <a:buNone/>
              <a:defRPr sz="1000">
                <a:solidFill>
                  <a:srgbClr val="980000"/>
                </a:solidFill>
              </a:defRPr>
            </a:lvl6pPr>
            <a:lvl7pPr lvl="6" algn="r">
              <a:buNone/>
              <a:defRPr sz="1000">
                <a:solidFill>
                  <a:srgbClr val="980000"/>
                </a:solidFill>
              </a:defRPr>
            </a:lvl7pPr>
            <a:lvl8pPr lvl="7" algn="r">
              <a:buNone/>
              <a:defRPr sz="1000">
                <a:solidFill>
                  <a:srgbClr val="980000"/>
                </a:solidFill>
              </a:defRPr>
            </a:lvl8pPr>
            <a:lvl9pPr lvl="8" algn="r">
              <a:buNone/>
              <a:defRPr sz="1000">
                <a:solidFill>
                  <a:srgbClr val="980000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-8400"/>
            <a:ext cx="9144000" cy="134700"/>
          </a:xfrm>
          <a:prstGeom prst="rect">
            <a:avLst/>
          </a:prstGeom>
          <a:solidFill>
            <a:srgbClr val="98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CSE 246: Algorithms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Sort, Bubble Sort, Selection Sort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6389075" y="4662925"/>
            <a:ext cx="23547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Redwan Ahmed Rizvee</a:t>
            </a:r>
            <a:endParaRPr sz="1500"/>
          </a:p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Sort: Example</a:t>
            </a:r>
            <a:endParaRPr/>
          </a:p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34" name="Google Shape;134;p22"/>
          <p:cNvGraphicFramePr/>
          <p:nvPr/>
        </p:nvGraphicFramePr>
        <p:xfrm>
          <a:off x="461975" y="10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35" name="Google Shape;135;p22"/>
          <p:cNvSpPr txBox="1"/>
          <p:nvPr/>
        </p:nvSpPr>
        <p:spPr>
          <a:xfrm>
            <a:off x="469500" y="1667775"/>
            <a:ext cx="6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i=0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36" name="Google Shape;136;p22"/>
          <p:cNvGraphicFramePr/>
          <p:nvPr/>
        </p:nvGraphicFramePr>
        <p:xfrm>
          <a:off x="461975" y="2087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7" name="Google Shape;137;p22"/>
          <p:cNvGraphicFramePr/>
          <p:nvPr/>
        </p:nvGraphicFramePr>
        <p:xfrm>
          <a:off x="461975" y="269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8" name="Google Shape;138;p22"/>
          <p:cNvGraphicFramePr/>
          <p:nvPr/>
        </p:nvGraphicFramePr>
        <p:xfrm>
          <a:off x="461975" y="330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39" name="Google Shape;139;p22"/>
          <p:cNvGraphicFramePr/>
          <p:nvPr/>
        </p:nvGraphicFramePr>
        <p:xfrm>
          <a:off x="461975" y="3916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40" name="Google Shape;140;p22"/>
          <p:cNvGraphicFramePr/>
          <p:nvPr/>
        </p:nvGraphicFramePr>
        <p:xfrm>
          <a:off x="461975" y="4526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Bubble Sort: Example</a:t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47" name="Google Shape;147;p23"/>
          <p:cNvGraphicFramePr/>
          <p:nvPr/>
        </p:nvGraphicFramePr>
        <p:xfrm>
          <a:off x="309575" y="10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8" name="Google Shape;148;p23"/>
          <p:cNvSpPr txBox="1"/>
          <p:nvPr/>
        </p:nvSpPr>
        <p:spPr>
          <a:xfrm>
            <a:off x="317100" y="1591575"/>
            <a:ext cx="6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i=1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49" name="Google Shape;149;p23"/>
          <p:cNvGraphicFramePr/>
          <p:nvPr/>
        </p:nvGraphicFramePr>
        <p:xfrm>
          <a:off x="309575" y="201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0" name="Google Shape;150;p23"/>
          <p:cNvGraphicFramePr/>
          <p:nvPr/>
        </p:nvGraphicFramePr>
        <p:xfrm>
          <a:off x="309575" y="262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Google Shape;151;p23"/>
          <p:cNvGraphicFramePr/>
          <p:nvPr/>
        </p:nvGraphicFramePr>
        <p:xfrm>
          <a:off x="309575" y="32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Google Shape;152;p23"/>
          <p:cNvGraphicFramePr/>
          <p:nvPr/>
        </p:nvGraphicFramePr>
        <p:xfrm>
          <a:off x="309575" y="3840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Google Shape;153;p23"/>
          <p:cNvGraphicFramePr/>
          <p:nvPr/>
        </p:nvGraphicFramePr>
        <p:xfrm>
          <a:off x="309575" y="4449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Bubble Sort: Example</a:t>
            </a:r>
            <a:endParaRPr/>
          </a:p>
        </p:txBody>
      </p:sp>
      <p:sp>
        <p:nvSpPr>
          <p:cNvPr id="159" name="Google Shape;15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60" name="Google Shape;160;p24"/>
          <p:cNvGraphicFramePr/>
          <p:nvPr/>
        </p:nvGraphicFramePr>
        <p:xfrm>
          <a:off x="309575" y="102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1" name="Google Shape;161;p24"/>
          <p:cNvSpPr txBox="1"/>
          <p:nvPr/>
        </p:nvSpPr>
        <p:spPr>
          <a:xfrm>
            <a:off x="317100" y="1439175"/>
            <a:ext cx="6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i=2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62" name="Google Shape;162;p24"/>
          <p:cNvGraphicFramePr/>
          <p:nvPr/>
        </p:nvGraphicFramePr>
        <p:xfrm>
          <a:off x="309575" y="185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3" name="Google Shape;163;p24"/>
          <p:cNvGraphicFramePr/>
          <p:nvPr/>
        </p:nvGraphicFramePr>
        <p:xfrm>
          <a:off x="309575" y="246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Google Shape;164;p24"/>
          <p:cNvGraphicFramePr/>
          <p:nvPr/>
        </p:nvGraphicFramePr>
        <p:xfrm>
          <a:off x="309575" y="30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Google Shape;165;p24"/>
          <p:cNvGraphicFramePr/>
          <p:nvPr/>
        </p:nvGraphicFramePr>
        <p:xfrm>
          <a:off x="309575" y="368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6" name="Google Shape;166;p24"/>
          <p:cNvGraphicFramePr/>
          <p:nvPr/>
        </p:nvGraphicFramePr>
        <p:xfrm>
          <a:off x="309575" y="429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Sort: Example</a:t>
            </a:r>
            <a:endParaRPr/>
          </a:p>
        </p:txBody>
      </p:sp>
      <p:sp>
        <p:nvSpPr>
          <p:cNvPr id="172" name="Google Shape;172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3" name="Google Shape;173;p25"/>
          <p:cNvGraphicFramePr/>
          <p:nvPr/>
        </p:nvGraphicFramePr>
        <p:xfrm>
          <a:off x="309575" y="102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74" name="Google Shape;174;p25"/>
          <p:cNvSpPr txBox="1"/>
          <p:nvPr/>
        </p:nvSpPr>
        <p:spPr>
          <a:xfrm>
            <a:off x="317100" y="1439175"/>
            <a:ext cx="6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i=3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75" name="Google Shape;175;p25"/>
          <p:cNvGraphicFramePr/>
          <p:nvPr/>
        </p:nvGraphicFramePr>
        <p:xfrm>
          <a:off x="309575" y="185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6" name="Google Shape;176;p25"/>
          <p:cNvGraphicFramePr/>
          <p:nvPr/>
        </p:nvGraphicFramePr>
        <p:xfrm>
          <a:off x="309575" y="246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Google Shape;177;p25"/>
          <p:cNvGraphicFramePr/>
          <p:nvPr/>
        </p:nvGraphicFramePr>
        <p:xfrm>
          <a:off x="309575" y="30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Google Shape;178;p25"/>
          <p:cNvGraphicFramePr/>
          <p:nvPr/>
        </p:nvGraphicFramePr>
        <p:xfrm>
          <a:off x="309575" y="368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" name="Google Shape;179;p25"/>
          <p:cNvGraphicFramePr/>
          <p:nvPr/>
        </p:nvGraphicFramePr>
        <p:xfrm>
          <a:off x="309575" y="429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Sort: Example</a:t>
            </a:r>
            <a:endParaRPr/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86" name="Google Shape;186;p26"/>
          <p:cNvGraphicFramePr/>
          <p:nvPr/>
        </p:nvGraphicFramePr>
        <p:xfrm>
          <a:off x="309575" y="102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187" name="Google Shape;187;p26"/>
          <p:cNvSpPr txBox="1"/>
          <p:nvPr/>
        </p:nvSpPr>
        <p:spPr>
          <a:xfrm>
            <a:off x="317100" y="1439175"/>
            <a:ext cx="6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i=4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188" name="Google Shape;188;p26"/>
          <p:cNvGraphicFramePr/>
          <p:nvPr/>
        </p:nvGraphicFramePr>
        <p:xfrm>
          <a:off x="309575" y="185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Google Shape;189;p26"/>
          <p:cNvGraphicFramePr/>
          <p:nvPr/>
        </p:nvGraphicFramePr>
        <p:xfrm>
          <a:off x="309575" y="246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Google Shape;190;p26"/>
          <p:cNvGraphicFramePr/>
          <p:nvPr/>
        </p:nvGraphicFramePr>
        <p:xfrm>
          <a:off x="309575" y="30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Google Shape;191;p26"/>
          <p:cNvGraphicFramePr/>
          <p:nvPr/>
        </p:nvGraphicFramePr>
        <p:xfrm>
          <a:off x="309575" y="368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" name="Google Shape;192;p26"/>
          <p:cNvGraphicFramePr/>
          <p:nvPr/>
        </p:nvGraphicFramePr>
        <p:xfrm>
          <a:off x="309575" y="429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Sort: Example</a:t>
            </a:r>
            <a:endParaRPr/>
          </a:p>
        </p:txBody>
      </p:sp>
      <p:sp>
        <p:nvSpPr>
          <p:cNvPr id="198" name="Google Shape;19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99" name="Google Shape;199;p27"/>
          <p:cNvGraphicFramePr/>
          <p:nvPr/>
        </p:nvGraphicFramePr>
        <p:xfrm>
          <a:off x="309575" y="102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  <p:sp>
        <p:nvSpPr>
          <p:cNvPr id="200" name="Google Shape;200;p27"/>
          <p:cNvSpPr txBox="1"/>
          <p:nvPr/>
        </p:nvSpPr>
        <p:spPr>
          <a:xfrm>
            <a:off x="317100" y="1439175"/>
            <a:ext cx="6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i=5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01" name="Google Shape;201;p27"/>
          <p:cNvGraphicFramePr/>
          <p:nvPr/>
        </p:nvGraphicFramePr>
        <p:xfrm>
          <a:off x="309575" y="1859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2" name="Google Shape;202;p27"/>
          <p:cNvGraphicFramePr/>
          <p:nvPr/>
        </p:nvGraphicFramePr>
        <p:xfrm>
          <a:off x="309575" y="2468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Google Shape;203;p27"/>
          <p:cNvGraphicFramePr/>
          <p:nvPr/>
        </p:nvGraphicFramePr>
        <p:xfrm>
          <a:off x="309575" y="30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Google Shape;204;p27"/>
          <p:cNvGraphicFramePr/>
          <p:nvPr/>
        </p:nvGraphicFramePr>
        <p:xfrm>
          <a:off x="309575" y="3687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" name="Google Shape;205;p27"/>
          <p:cNvGraphicFramePr/>
          <p:nvPr/>
        </p:nvGraphicFramePr>
        <p:xfrm>
          <a:off x="309575" y="4297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Sort: Optimizations</a:t>
            </a:r>
            <a:endParaRPr/>
          </a:p>
        </p:txBody>
      </p:sp>
      <p:sp>
        <p:nvSpPr>
          <p:cNvPr id="211" name="Google Shape;211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Already sorted -&gt; No shifting in some iteration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in each iteration, one element gets sorted, do we need to check all the pairs in each iteration.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Sort: Complexity Analysis</a:t>
            </a:r>
            <a:endParaRPr/>
          </a:p>
        </p:txBody>
      </p:sp>
      <p:sp>
        <p:nvSpPr>
          <p:cNvPr id="218" name="Google Shape;21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Worst Case/ Big O Complexity: O(N</a:t>
            </a:r>
            <a:r>
              <a:rPr baseline="30000" lang="en"/>
              <a:t>2</a:t>
            </a:r>
            <a:r>
              <a:rPr lang="en"/>
              <a:t>) -&gt; all the elements are reverse sorted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Case Complexity: O(N) -&gt; all are sorted, Using optimizations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Memory Complexity, O(N)</a:t>
            </a:r>
            <a:endParaRPr/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</a:t>
            </a:r>
            <a:endParaRPr/>
          </a:p>
        </p:txBody>
      </p:sp>
      <p:sp>
        <p:nvSpPr>
          <p:cNvPr id="225" name="Google Shape;22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Sort: Main Intuition</a:t>
            </a:r>
            <a:endParaRPr/>
          </a:p>
        </p:txBody>
      </p:sp>
      <p:sp>
        <p:nvSpPr>
          <p:cNvPr id="231" name="Google Shape;231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each iteration, we fix a position and then select the most suitable element for that position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i</a:t>
            </a:r>
            <a:r>
              <a:rPr baseline="30000" lang="en"/>
              <a:t>th</a:t>
            </a:r>
            <a:r>
              <a:rPr lang="en"/>
              <a:t> position,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Compare with all the values in [ (i+1)</a:t>
            </a:r>
            <a:r>
              <a:rPr baseline="30000" lang="en"/>
              <a:t>th</a:t>
            </a:r>
            <a:r>
              <a:rPr lang="en"/>
              <a:t>, N</a:t>
            </a:r>
            <a:r>
              <a:rPr baseline="30000" lang="en"/>
              <a:t>th </a:t>
            </a:r>
            <a:r>
              <a:rPr lang="en"/>
              <a:t>] positions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Choose the best value suitable for that position [ the smallest value ]</a:t>
            </a:r>
            <a:endParaRPr/>
          </a:p>
        </p:txBody>
      </p:sp>
      <p:sp>
        <p:nvSpPr>
          <p:cNvPr id="233" name="Google Shape;233;p31"/>
          <p:cNvSpPr txBox="1"/>
          <p:nvPr/>
        </p:nvSpPr>
        <p:spPr>
          <a:xfrm>
            <a:off x="4572000" y="2754625"/>
            <a:ext cx="3924300" cy="2124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for( i = 0; i &lt; N; i++) {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	Best_idx = i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	for(j = i+1; j+1&lt;N; j=j+1) {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		If (array[j] &lt; array[Best_idx]) {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			Best_idx = j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}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}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swap(array[i], array[Best_idx])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}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Sort: Main Intuition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want to sort i</a:t>
            </a:r>
            <a:r>
              <a:rPr baseline="30000" lang="en"/>
              <a:t>th</a:t>
            </a:r>
            <a:r>
              <a:rPr lang="en"/>
              <a:t> element, I will check with the sorted previous [1, (i-1)</a:t>
            </a:r>
            <a:r>
              <a:rPr baseline="30000" lang="en"/>
              <a:t>th</a:t>
            </a:r>
            <a:r>
              <a:rPr lang="en"/>
              <a:t>] elements (</a:t>
            </a:r>
            <a:r>
              <a:rPr b="1" lang="en"/>
              <a:t>Trying to insert the elements in sorted order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 will try to move the element, as much as I can.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I can, I will move forward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Otherwise stop, no need to</a:t>
            </a:r>
            <a:endParaRPr/>
          </a:p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4330625" y="2683875"/>
            <a:ext cx="3924300" cy="1908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for( i = 0; i &lt; N; i++) {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	for(j = i; j-1 &gt;= 0; j=j-1) {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		If (array[j] &lt; array[j-1]) {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			swap(array[j], array[j-1])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}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Else break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}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}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Selection Sort: Example</a:t>
            </a:r>
            <a:endParaRPr/>
          </a:p>
        </p:txBody>
      </p:sp>
      <p:sp>
        <p:nvSpPr>
          <p:cNvPr id="239" name="Google Shape;23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0" name="Google Shape;240;p32"/>
          <p:cNvGraphicFramePr/>
          <p:nvPr/>
        </p:nvGraphicFramePr>
        <p:xfrm>
          <a:off x="461975" y="10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41" name="Google Shape;241;p32"/>
          <p:cNvSpPr txBox="1"/>
          <p:nvPr/>
        </p:nvSpPr>
        <p:spPr>
          <a:xfrm>
            <a:off x="393300" y="1591575"/>
            <a:ext cx="6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i=0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42" name="Google Shape;242;p32"/>
          <p:cNvGraphicFramePr/>
          <p:nvPr/>
        </p:nvGraphicFramePr>
        <p:xfrm>
          <a:off x="461975" y="201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43" name="Google Shape;243;p32"/>
          <p:cNvGraphicFramePr/>
          <p:nvPr/>
        </p:nvGraphicFramePr>
        <p:xfrm>
          <a:off x="461975" y="261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Selection Sort: Example</a:t>
            </a:r>
            <a:endParaRPr/>
          </a:p>
        </p:txBody>
      </p:sp>
      <p:sp>
        <p:nvSpPr>
          <p:cNvPr id="249" name="Google Shape;24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50" name="Google Shape;250;p33"/>
          <p:cNvGraphicFramePr/>
          <p:nvPr/>
        </p:nvGraphicFramePr>
        <p:xfrm>
          <a:off x="385775" y="10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1" name="Google Shape;251;p33"/>
          <p:cNvSpPr txBox="1"/>
          <p:nvPr/>
        </p:nvSpPr>
        <p:spPr>
          <a:xfrm>
            <a:off x="393300" y="1591575"/>
            <a:ext cx="6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i=1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52" name="Google Shape;252;p33"/>
          <p:cNvGraphicFramePr/>
          <p:nvPr/>
        </p:nvGraphicFramePr>
        <p:xfrm>
          <a:off x="385775" y="201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3" name="Google Shape;253;p33"/>
          <p:cNvGraphicFramePr/>
          <p:nvPr/>
        </p:nvGraphicFramePr>
        <p:xfrm>
          <a:off x="385775" y="2621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54" name="Google Shape;254;p33"/>
          <p:cNvGraphicFramePr/>
          <p:nvPr/>
        </p:nvGraphicFramePr>
        <p:xfrm>
          <a:off x="385775" y="315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Selection Sort: Example</a:t>
            </a:r>
            <a:endParaRPr/>
          </a:p>
        </p:txBody>
      </p:sp>
      <p:sp>
        <p:nvSpPr>
          <p:cNvPr id="260" name="Google Shape;26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61" name="Google Shape;261;p34"/>
          <p:cNvGraphicFramePr/>
          <p:nvPr/>
        </p:nvGraphicFramePr>
        <p:xfrm>
          <a:off x="385775" y="10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62" name="Google Shape;262;p34"/>
          <p:cNvSpPr txBox="1"/>
          <p:nvPr/>
        </p:nvSpPr>
        <p:spPr>
          <a:xfrm>
            <a:off x="393300" y="1591575"/>
            <a:ext cx="6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i=2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63" name="Google Shape;263;p34"/>
          <p:cNvGraphicFramePr/>
          <p:nvPr/>
        </p:nvGraphicFramePr>
        <p:xfrm>
          <a:off x="385775" y="201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Selection Sort: Example</a:t>
            </a:r>
            <a:endParaRPr/>
          </a:p>
        </p:txBody>
      </p:sp>
      <p:sp>
        <p:nvSpPr>
          <p:cNvPr id="269" name="Google Shape;269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70" name="Google Shape;270;p35"/>
          <p:cNvGraphicFramePr/>
          <p:nvPr/>
        </p:nvGraphicFramePr>
        <p:xfrm>
          <a:off x="385775" y="1097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71" name="Google Shape;271;p35"/>
          <p:cNvSpPr txBox="1"/>
          <p:nvPr/>
        </p:nvSpPr>
        <p:spPr>
          <a:xfrm>
            <a:off x="393300" y="1591575"/>
            <a:ext cx="6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i=3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72" name="Google Shape;272;p35"/>
          <p:cNvGraphicFramePr/>
          <p:nvPr/>
        </p:nvGraphicFramePr>
        <p:xfrm>
          <a:off x="385775" y="2011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3" name="Google Shape;273;p35"/>
          <p:cNvGraphicFramePr/>
          <p:nvPr/>
        </p:nvGraphicFramePr>
        <p:xfrm>
          <a:off x="385775" y="254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Selection Sort: Example</a:t>
            </a:r>
            <a:endParaRPr/>
          </a:p>
        </p:txBody>
      </p:sp>
      <p:sp>
        <p:nvSpPr>
          <p:cNvPr id="279" name="Google Shape;27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80" name="Google Shape;280;p36"/>
          <p:cNvGraphicFramePr/>
          <p:nvPr/>
        </p:nvGraphicFramePr>
        <p:xfrm>
          <a:off x="311700" y="114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1" name="Google Shape;281;p36"/>
          <p:cNvSpPr txBox="1"/>
          <p:nvPr/>
        </p:nvSpPr>
        <p:spPr>
          <a:xfrm>
            <a:off x="317100" y="1591575"/>
            <a:ext cx="60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i=4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282" name="Google Shape;282;p36"/>
          <p:cNvGraphicFramePr/>
          <p:nvPr/>
        </p:nvGraphicFramePr>
        <p:xfrm>
          <a:off x="311700" y="2057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Selection Sort: Complexity</a:t>
            </a:r>
            <a:endParaRPr/>
          </a:p>
        </p:txBody>
      </p:sp>
      <p:sp>
        <p:nvSpPr>
          <p:cNvPr id="288" name="Google Shape;288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Worst Case Complexity: O(N</a:t>
            </a:r>
            <a:r>
              <a:rPr baseline="30000" lang="en"/>
              <a:t>2</a:t>
            </a:r>
            <a:r>
              <a:rPr lang="en"/>
              <a:t>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Case Complexity: </a:t>
            </a:r>
            <a:r>
              <a:rPr lang="en"/>
              <a:t>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Memory Complexity: O(N)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we make optimizations 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i</a:t>
            </a:r>
            <a:r>
              <a:rPr baseline="30000" lang="en"/>
              <a:t>th</a:t>
            </a:r>
            <a:r>
              <a:rPr lang="en"/>
              <a:t> selection, no swapping occurred: No [1, 2, 3, 8, 7]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Sort: Example</a:t>
            </a:r>
            <a:endParaRPr/>
          </a:p>
        </p:txBody>
      </p:sp>
      <p:graphicFrame>
        <p:nvGraphicFramePr>
          <p:cNvPr id="72" name="Google Shape;72;p15"/>
          <p:cNvGraphicFramePr/>
          <p:nvPr/>
        </p:nvGraphicFramePr>
        <p:xfrm>
          <a:off x="461975" y="1020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3" name="Google Shape;73;p15"/>
          <p:cNvGraphicFramePr/>
          <p:nvPr/>
        </p:nvGraphicFramePr>
        <p:xfrm>
          <a:off x="461975" y="2163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4" name="Google Shape;74;p15"/>
          <p:cNvSpPr txBox="1"/>
          <p:nvPr/>
        </p:nvSpPr>
        <p:spPr>
          <a:xfrm>
            <a:off x="441475" y="1646750"/>
            <a:ext cx="5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i=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1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441475" y="2637350"/>
            <a:ext cx="5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i=</a:t>
            </a: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76" name="Google Shape;76;p15"/>
          <p:cNvGraphicFramePr/>
          <p:nvPr/>
        </p:nvGraphicFramePr>
        <p:xfrm>
          <a:off x="461975" y="3078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77" name="Google Shape;77;p15"/>
          <p:cNvGraphicFramePr/>
          <p:nvPr/>
        </p:nvGraphicFramePr>
        <p:xfrm>
          <a:off x="461975" y="3611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8" name="Google Shape;7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Insertion Sort: Example</a:t>
            </a:r>
            <a:endParaRPr/>
          </a:p>
        </p:txBody>
      </p:sp>
      <p:graphicFrame>
        <p:nvGraphicFramePr>
          <p:cNvPr id="84" name="Google Shape;84;p16"/>
          <p:cNvGraphicFramePr/>
          <p:nvPr/>
        </p:nvGraphicFramePr>
        <p:xfrm>
          <a:off x="461975" y="1401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5" name="Google Shape;85;p16"/>
          <p:cNvSpPr txBox="1"/>
          <p:nvPr/>
        </p:nvSpPr>
        <p:spPr>
          <a:xfrm>
            <a:off x="441475" y="884750"/>
            <a:ext cx="5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i=3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461975" y="1935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7" name="Google Shape;87;p16"/>
          <p:cNvGraphicFramePr/>
          <p:nvPr/>
        </p:nvGraphicFramePr>
        <p:xfrm>
          <a:off x="461975" y="254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88" name="Google Shape;88;p16"/>
          <p:cNvGraphicFramePr/>
          <p:nvPr/>
        </p:nvGraphicFramePr>
        <p:xfrm>
          <a:off x="461975" y="3154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Insertion Sort: Example</a:t>
            </a:r>
            <a:endParaRPr/>
          </a:p>
        </p:txBody>
      </p:sp>
      <p:graphicFrame>
        <p:nvGraphicFramePr>
          <p:cNvPr id="95" name="Google Shape;95;p17"/>
          <p:cNvGraphicFramePr/>
          <p:nvPr/>
        </p:nvGraphicFramePr>
        <p:xfrm>
          <a:off x="461975" y="1630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96" name="Google Shape;96;p17"/>
          <p:cNvGraphicFramePr/>
          <p:nvPr/>
        </p:nvGraphicFramePr>
        <p:xfrm>
          <a:off x="461975" y="231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97" name="Google Shape;97;p17"/>
          <p:cNvSpPr txBox="1"/>
          <p:nvPr/>
        </p:nvSpPr>
        <p:spPr>
          <a:xfrm>
            <a:off x="441475" y="960950"/>
            <a:ext cx="5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i=4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8" name="Google Shape;9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Insertion Sort: Example</a:t>
            </a:r>
            <a:endParaRPr/>
          </a:p>
        </p:txBody>
      </p:sp>
      <p:graphicFrame>
        <p:nvGraphicFramePr>
          <p:cNvPr id="104" name="Google Shape;104;p18"/>
          <p:cNvGraphicFramePr/>
          <p:nvPr/>
        </p:nvGraphicFramePr>
        <p:xfrm>
          <a:off x="342850" y="1387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{1983D8FE-8F8E-4107-8D88-E2609BBC54DD}</a:tableStyleId>
              </a:tblPr>
              <a:tblGrid>
                <a:gridCol w="586050"/>
                <a:gridCol w="502000"/>
                <a:gridCol w="607075"/>
                <a:gridCol w="698200"/>
                <a:gridCol w="754250"/>
                <a:gridCol w="83905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05" name="Google Shape;105;p18"/>
          <p:cNvSpPr txBox="1"/>
          <p:nvPr/>
        </p:nvSpPr>
        <p:spPr>
          <a:xfrm>
            <a:off x="289075" y="884750"/>
            <a:ext cx="539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i=5</a:t>
            </a:r>
            <a:endParaRPr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6" name="Google Shape;10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Insertion Sort: Complexity Analysis</a:t>
            </a:r>
            <a:endParaRPr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Memory Complexity, O(N)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Worst Case</a:t>
            </a:r>
            <a:r>
              <a:rPr lang="en"/>
              <a:t> Complexity, O(N</a:t>
            </a:r>
            <a:r>
              <a:rPr baseline="30000" lang="en"/>
              <a:t>2</a:t>
            </a:r>
            <a:r>
              <a:rPr lang="en"/>
              <a:t>): [9, 8, 7, 6, 5, 1] ~ 0+1+2+3+4+5 = (5* 6)/2 ~ c * 6</a:t>
            </a:r>
            <a:r>
              <a:rPr baseline="30000"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Best Case Complexity, O(N): Already sorted during insertion</a:t>
            </a:r>
            <a:endParaRPr/>
          </a:p>
        </p:txBody>
      </p:sp>
      <p:sp>
        <p:nvSpPr>
          <p:cNvPr id="113" name="Google Shape;11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Bubble sort: Main Intuition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Concept: Heavier bubble stays below, lighter bubble stays above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Will iterate n times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each iteration, will sort each consecutive elements: (i, i+1) -&gt; (i+1, i+2) -&gt; (i+2, i+3) …..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So, after each iteration, one element will be sorted/reach its actual position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After n iteration, n elements will be sorted 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4498825" y="2660275"/>
            <a:ext cx="39243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for( i = 0; i &lt; N; i++) {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	for(j = 0; j+1&lt;N; j=j+1) {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		If (array[j+1] &lt; array[j]) {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			swap(array[j], array[j+1])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}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}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}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WU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