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52" roundtripDataSignature="AMtx7mgqPUlvjrrqgXqWR8V/2iwRYwnz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9339EE2-A696-4DA2-8873-A062A85C3E4E}">
  <a:tblStyle styleId="{D9339EE2-A696-4DA2-8873-A062A85C3E4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2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7944430e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137944430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37944430eb_1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137944430eb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7" name="Google Shape;16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4" name="Google Shape;17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37944430eb_1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137944430eb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37944430eb_1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137944430eb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37944430eb_1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137944430eb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37944430eb_1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137944430eb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37944430eb_1_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137944430eb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37944430eb_1_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137944430eb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37944430eb_1_1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g137944430eb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37944430eb_1_1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g137944430eb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37944430eb_1_1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g137944430eb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37944430eb_1_1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g137944430eb_1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37944430eb_1_1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g137944430eb_1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3798d704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1" name="Google Shape;301;g13798d704e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3798d704ec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g13798d704e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3798d704ec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g13798d704e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3798d704ec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g13798d704e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3798d704ec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g13798d704e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3798d704ec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g13798d704e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3798d704ec_0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g13798d704e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3798d704ec_0_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g13798d704e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3798d704ec_0_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g13798d704ec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3798d704ec_0_1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7" name="Google Shape;407;g13798d704ec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3798d704ec_0_1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0" name="Google Shape;420;g13798d704ec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3798d704ec_0_1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6" name="Google Shape;436;g13798d704ec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3798d704ec_0_1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0" name="Google Shape;450;g13798d704ec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3798d704ec_0_1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6" name="Google Shape;466;g13798d704ec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3798d704ec_0_1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0" name="Google Shape;480;g13798d704ec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3798d704ec_0_1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6" name="Google Shape;496;g13798d704ec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3798d704ec_0_2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0" name="Google Shape;510;g13798d704ec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3798d704ec_0_2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6" name="Google Shape;526;g13798d704ec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3798d704ec_0_2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0" name="Google Shape;540;g13798d704ec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13798d704ec_0_2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4" name="Google Shape;554;g13798d704ec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69" name="Google Shape;56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34c5863f7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77" name="Google Shape;577;g134c5863f75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9" name="Google Shape;13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/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/>
        </p:txBody>
      </p:sp>
      <p:sp>
        <p:nvSpPr>
          <p:cNvPr id="14" name="Google Shape;14;p2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2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70" name="Google Shape;70;p22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43" name="Google Shape;43;p1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49" name="Google Shape;49;p1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50" name="Google Shape;50;p1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61" name="Google Shape;61;p2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62" name="Google Shape;62;p2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63" name="Google Shape;63;p2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64" name="Google Shape;64;p2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ic Sans MS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ic Sans MS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ic Sans MS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ic Sans MS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ic Sans MS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ic Sans MS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ic Sans MS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ic Sans MS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ic Sans MS"/>
              <a:buNone/>
              <a:defRPr b="0" i="0" sz="44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Char char="•"/>
              <a:defRPr b="0" i="0" sz="3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Char char="–"/>
              <a:defRPr b="0" i="0" sz="2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•"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–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»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»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»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»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»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37944430eb_0_0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Design and Analysis of Algorithms</a:t>
            </a:r>
            <a:endParaRPr/>
          </a:p>
        </p:txBody>
      </p:sp>
      <p:sp>
        <p:nvSpPr>
          <p:cNvPr id="85" name="Google Shape;85;g137944430eb_0_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/>
              <a:t>String Matching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/>
              <a:t>Knuth-Morris-Pratt (KMP) algorithm</a:t>
            </a:r>
            <a:endParaRPr/>
          </a:p>
        </p:txBody>
      </p:sp>
      <p:sp>
        <p:nvSpPr>
          <p:cNvPr id="86" name="Google Shape;86;g137944430eb_0_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7944430eb_1_1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Prefix Function</a:t>
            </a:r>
            <a:endParaRPr/>
          </a:p>
        </p:txBody>
      </p:sp>
      <p:sp>
        <p:nvSpPr>
          <p:cNvPr id="150" name="Google Shape;150;g137944430eb_1_1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51" name="Google Shape;151;g137944430eb_1_14"/>
          <p:cNvGraphicFramePr/>
          <p:nvPr/>
        </p:nvGraphicFramePr>
        <p:xfrm>
          <a:off x="2092025" y="2845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{D9339EE2-A696-4DA2-8873-A062A85C3E4E}</a:tableStyleId>
              </a:tblPr>
              <a:tblGrid>
                <a:gridCol w="523600"/>
                <a:gridCol w="497575"/>
                <a:gridCol w="549650"/>
                <a:gridCol w="588675"/>
                <a:gridCol w="523600"/>
                <a:gridCol w="562700"/>
                <a:gridCol w="653825"/>
                <a:gridCol w="653825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C3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C3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Cx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2" name="Google Shape;152;g137944430eb_1_14"/>
          <p:cNvSpPr txBox="1"/>
          <p:nvPr/>
        </p:nvSpPr>
        <p:spPr>
          <a:xfrm>
            <a:off x="3365500" y="3820125"/>
            <a:ext cx="101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𝞹(6) = 3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aphicFrame>
        <p:nvGraphicFramePr>
          <p:cNvPr id="153" name="Google Shape;153;g137944430eb_1_14"/>
          <p:cNvGraphicFramePr/>
          <p:nvPr/>
        </p:nvGraphicFramePr>
        <p:xfrm>
          <a:off x="952500" y="1899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{D9339EE2-A696-4DA2-8873-A062A85C3E4E}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ci</a:t>
                      </a:r>
                      <a:endParaRPr sz="12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c(i+1)</a:t>
                      </a:r>
                      <a:endParaRPr sz="12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c(i+2)</a:t>
                      </a:r>
                      <a:endParaRPr sz="12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c(i+3)</a:t>
                      </a:r>
                      <a:endParaRPr sz="12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c(i+4)</a:t>
                      </a:r>
                      <a:endParaRPr sz="12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c(i+5)</a:t>
                      </a:r>
                      <a:endParaRPr sz="12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c(i+6)</a:t>
                      </a:r>
                      <a:endParaRPr sz="12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c(i+7)</a:t>
                      </a:r>
                      <a:endParaRPr sz="12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c(i+8)</a:t>
                      </a:r>
                      <a:endParaRPr sz="12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c(i+9)</a:t>
                      </a:r>
                      <a:endParaRPr sz="12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54" name="Google Shape;154;g137944430eb_1_14"/>
          <p:cNvCxnSpPr/>
          <p:nvPr/>
        </p:nvCxnSpPr>
        <p:spPr>
          <a:xfrm flipH="1">
            <a:off x="2397525" y="2277075"/>
            <a:ext cx="13500" cy="53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5" name="Google Shape;155;g137944430eb_1_14"/>
          <p:cNvCxnSpPr/>
          <p:nvPr/>
        </p:nvCxnSpPr>
        <p:spPr>
          <a:xfrm flipH="1">
            <a:off x="2933450" y="2223500"/>
            <a:ext cx="107100" cy="60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6" name="Google Shape;156;g137944430eb_1_14"/>
          <p:cNvCxnSpPr/>
          <p:nvPr/>
        </p:nvCxnSpPr>
        <p:spPr>
          <a:xfrm flipH="1">
            <a:off x="3428875" y="2277075"/>
            <a:ext cx="321600" cy="53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7" name="Google Shape;157;g137944430eb_1_14"/>
          <p:cNvCxnSpPr/>
          <p:nvPr/>
        </p:nvCxnSpPr>
        <p:spPr>
          <a:xfrm flipH="1">
            <a:off x="3991550" y="2263675"/>
            <a:ext cx="308100" cy="60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8" name="Google Shape;158;g137944430eb_1_14"/>
          <p:cNvCxnSpPr/>
          <p:nvPr/>
        </p:nvCxnSpPr>
        <p:spPr>
          <a:xfrm flipH="1">
            <a:off x="4621075" y="2250275"/>
            <a:ext cx="348300" cy="6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9" name="Google Shape;159;g137944430eb_1_14"/>
          <p:cNvCxnSpPr/>
          <p:nvPr/>
        </p:nvCxnSpPr>
        <p:spPr>
          <a:xfrm flipH="1">
            <a:off x="5116750" y="2223500"/>
            <a:ext cx="375000" cy="6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0" name="Google Shape;160;g137944430eb_1_14"/>
          <p:cNvCxnSpPr/>
          <p:nvPr/>
        </p:nvCxnSpPr>
        <p:spPr>
          <a:xfrm flipH="1">
            <a:off x="5639125" y="2317175"/>
            <a:ext cx="334800" cy="54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1" name="Google Shape;161;g137944430eb_1_14"/>
          <p:cNvCxnSpPr/>
          <p:nvPr/>
        </p:nvCxnSpPr>
        <p:spPr>
          <a:xfrm flipH="1">
            <a:off x="6281900" y="2330650"/>
            <a:ext cx="361800" cy="49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2" name="Google Shape;162;g137944430eb_1_14"/>
          <p:cNvCxnSpPr/>
          <p:nvPr/>
        </p:nvCxnSpPr>
        <p:spPr>
          <a:xfrm>
            <a:off x="6335625" y="2464600"/>
            <a:ext cx="308100" cy="187500"/>
          </a:xfrm>
          <a:prstGeom prst="straightConnector1">
            <a:avLst/>
          </a:prstGeom>
          <a:noFill/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3" name="Google Shape;163;g137944430eb_1_14"/>
          <p:cNvCxnSpPr/>
          <p:nvPr/>
        </p:nvCxnSpPr>
        <p:spPr>
          <a:xfrm flipH="1" rot="10800000">
            <a:off x="6228450" y="2504825"/>
            <a:ext cx="402000" cy="147300"/>
          </a:xfrm>
          <a:prstGeom prst="straightConnector1">
            <a:avLst/>
          </a:prstGeom>
          <a:noFill/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4" name="Google Shape;164;g137944430eb_1_14"/>
          <p:cNvSpPr txBox="1"/>
          <p:nvPr/>
        </p:nvSpPr>
        <p:spPr>
          <a:xfrm>
            <a:off x="1299275" y="4473775"/>
            <a:ext cx="6288900" cy="83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When failed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ic Sans MS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will start from c(i+7) with already matched three characters from prefix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"/>
          <p:cNvSpPr txBox="1"/>
          <p:nvPr/>
        </p:nvSpPr>
        <p:spPr>
          <a:xfrm>
            <a:off x="0" y="0"/>
            <a:ext cx="9144000" cy="776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The McGraw-Hill Companies, Inc. Permission required for reproduction or display.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ig32-11" id="170" name="Google Shape;17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220662"/>
            <a:ext cx="6934200" cy="663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/>
          <p:nvPr/>
        </p:nvSpPr>
        <p:spPr>
          <a:xfrm>
            <a:off x="0" y="0"/>
            <a:ext cx="9144000" cy="7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The McGraw-Hill Companies, Inc. Permission required for reproduction or display.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ompute_prefix_function" id="177" name="Google Shape;17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12762"/>
            <a:ext cx="9144000" cy="5830887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" name="Google Shape;179;p11"/>
          <p:cNvSpPr txBox="1"/>
          <p:nvPr/>
        </p:nvSpPr>
        <p:spPr>
          <a:xfrm>
            <a:off x="5069075" y="2516675"/>
            <a:ext cx="3951300" cy="83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Already have matched first k characters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Trying to match with first (k+1) characters with last (k+1) characters including k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80" name="Google Shape;180;p11"/>
          <p:cNvCxnSpPr>
            <a:stCxn id="179" idx="1"/>
          </p:cNvCxnSpPr>
          <p:nvPr/>
        </p:nvCxnSpPr>
        <p:spPr>
          <a:xfrm flipH="1">
            <a:off x="4781975" y="2932325"/>
            <a:ext cx="287100" cy="43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81" name="Google Shape;181;p11"/>
          <p:cNvSpPr txBox="1"/>
          <p:nvPr/>
        </p:nvSpPr>
        <p:spPr>
          <a:xfrm>
            <a:off x="6251975" y="3825775"/>
            <a:ext cx="2679000" cy="83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Failed to match, trying with less characters from prefix to match 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82" name="Google Shape;182;p11"/>
          <p:cNvCxnSpPr>
            <a:stCxn id="181" idx="1"/>
          </p:cNvCxnSpPr>
          <p:nvPr/>
        </p:nvCxnSpPr>
        <p:spPr>
          <a:xfrm rot="10800000">
            <a:off x="5558675" y="4018225"/>
            <a:ext cx="693300" cy="22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37944430eb_1_3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8" name="Google Shape;188;g137944430eb_1_35"/>
          <p:cNvSpPr txBox="1"/>
          <p:nvPr>
            <p:ph type="title"/>
          </p:nvPr>
        </p:nvSpPr>
        <p:spPr>
          <a:xfrm>
            <a:off x="685800" y="45850"/>
            <a:ext cx="77724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000"/>
              <a:t>Computing Prefix-Function, 𝞹</a:t>
            </a:r>
            <a:endParaRPr sz="3000"/>
          </a:p>
        </p:txBody>
      </p:sp>
      <p:sp>
        <p:nvSpPr>
          <p:cNvPr id="189" name="Google Shape;189;g137944430eb_1_35"/>
          <p:cNvSpPr txBox="1"/>
          <p:nvPr/>
        </p:nvSpPr>
        <p:spPr>
          <a:xfrm>
            <a:off x="308075" y="1044775"/>
            <a:ext cx="85590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will be using 1 based indexing here for easier understanding, </a:t>
            </a:r>
            <a:endParaRPr b="0" i="0" sz="2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Let P = “ABABABABCA”</a:t>
            </a:r>
            <a:endParaRPr b="0" i="0" sz="2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and the final 𝞹 table will be following, </a:t>
            </a:r>
            <a:endParaRPr b="0" i="0" sz="2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mic Sans MS"/>
              <a:buChar char="-"/>
            </a:pPr>
            <a:r>
              <a:rPr b="0" i="0" lang="en-US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This table mainly interprets, for a particular length string, the maximum length suffix </a:t>
            </a:r>
            <a:r>
              <a:rPr b="1" i="1" lang="en-US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suf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that can be found in the prefix </a:t>
            </a:r>
            <a:r>
              <a:rPr b="1" i="1" lang="en-US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. e.g, for “ABABABA”,  suf=”ABABA”[3:7] and pre=”ABABA”[1:5], max length = 5,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𝞹[7] = 5</a:t>
            </a:r>
            <a:endParaRPr b="0" i="0" sz="2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aphicFrame>
        <p:nvGraphicFramePr>
          <p:cNvPr id="190" name="Google Shape;190;g137944430eb_1_35"/>
          <p:cNvGraphicFramePr/>
          <p:nvPr/>
        </p:nvGraphicFramePr>
        <p:xfrm>
          <a:off x="685788" y="241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{D9339EE2-A696-4DA2-8873-A062A85C3E4E}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800100"/>
                <a:gridCol w="1022725"/>
                <a:gridCol w="8822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𝞹[1]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𝞹[2]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𝞹[3]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𝞹[4]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𝞹[5]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𝞹[6]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𝞹[7]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𝞹[8]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𝞹[9]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𝞹[10]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37944430eb_1_4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6" name="Google Shape;196;g137944430eb_1_43"/>
          <p:cNvSpPr txBox="1"/>
          <p:nvPr/>
        </p:nvSpPr>
        <p:spPr>
          <a:xfrm>
            <a:off x="0" y="0"/>
            <a:ext cx="8211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Computing Prefix-Function, 𝞹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137944430eb_1_43"/>
          <p:cNvSpPr txBox="1"/>
          <p:nvPr/>
        </p:nvSpPr>
        <p:spPr>
          <a:xfrm>
            <a:off x="227700" y="924225"/>
            <a:ext cx="5947200" cy="80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 = 10,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𝞹[0] = 0, 𝞹[1] = 0, k=0</a:t>
            </a:r>
            <a:endParaRPr b="0" i="0" sz="20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q = 1</a:t>
            </a:r>
            <a:endParaRPr b="0" i="0" sz="20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aphicFrame>
        <p:nvGraphicFramePr>
          <p:cNvPr id="198" name="Google Shape;198;g137944430eb_1_43"/>
          <p:cNvGraphicFramePr/>
          <p:nvPr/>
        </p:nvGraphicFramePr>
        <p:xfrm>
          <a:off x="304788" y="2333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{D9339EE2-A696-4DA2-8873-A062A85C3E4E}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800100"/>
                <a:gridCol w="1022725"/>
                <a:gridCol w="8822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9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199" name="Google Shape;199;g137944430eb_1_43"/>
          <p:cNvSpPr txBox="1"/>
          <p:nvPr/>
        </p:nvSpPr>
        <p:spPr>
          <a:xfrm>
            <a:off x="6324600" y="838200"/>
            <a:ext cx="259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 = “ABABABABCA”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37944430eb_1_5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5" name="Google Shape;205;g137944430eb_1_53"/>
          <p:cNvSpPr txBox="1"/>
          <p:nvPr/>
        </p:nvSpPr>
        <p:spPr>
          <a:xfrm>
            <a:off x="0" y="0"/>
            <a:ext cx="8211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Computing Prefix-Function, 𝞹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137944430eb_1_53"/>
          <p:cNvSpPr txBox="1"/>
          <p:nvPr/>
        </p:nvSpPr>
        <p:spPr>
          <a:xfrm>
            <a:off x="227700" y="924225"/>
            <a:ext cx="59472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 = 10,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k=0, q = 2</a:t>
            </a:r>
            <a:endParaRPr b="0" i="0" sz="20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aphicFrame>
        <p:nvGraphicFramePr>
          <p:cNvPr id="207" name="Google Shape;207;g137944430eb_1_53"/>
          <p:cNvGraphicFramePr/>
          <p:nvPr/>
        </p:nvGraphicFramePr>
        <p:xfrm>
          <a:off x="304788" y="202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{D9339EE2-A696-4DA2-8873-A062A85C3E4E}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800100"/>
                <a:gridCol w="1022725"/>
                <a:gridCol w="8822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9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208" name="Google Shape;208;g137944430eb_1_53"/>
          <p:cNvSpPr txBox="1"/>
          <p:nvPr/>
        </p:nvSpPr>
        <p:spPr>
          <a:xfrm>
            <a:off x="6324600" y="838200"/>
            <a:ext cx="259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 = “ABABABABCA”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g137944430eb_1_53"/>
          <p:cNvSpPr txBox="1"/>
          <p:nvPr/>
        </p:nvSpPr>
        <p:spPr>
          <a:xfrm>
            <a:off x="348250" y="3587350"/>
            <a:ext cx="8050200" cy="80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mic Sans MS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P[k+1] !=P[q],  update k =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𝞹[k]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0,  k&gt;0 condition violates </a:t>
            </a:r>
            <a:endParaRPr b="0" i="0" sz="2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mic Sans MS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Eventually,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𝞹[q] = 𝞹[2] = 0 </a:t>
            </a:r>
            <a:endParaRPr b="0" i="0" sz="2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0" name="Google Shape;210;g137944430eb_1_53"/>
          <p:cNvSpPr txBox="1"/>
          <p:nvPr/>
        </p:nvSpPr>
        <p:spPr>
          <a:xfrm>
            <a:off x="303900" y="5039025"/>
            <a:ext cx="5947200" cy="80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k=0</a:t>
            </a:r>
            <a:endParaRPr b="0" i="0" sz="20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q = 3</a:t>
            </a:r>
            <a:endParaRPr b="0" i="0" sz="20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37944430eb_1_6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6" name="Google Shape;216;g137944430eb_1_66"/>
          <p:cNvSpPr txBox="1"/>
          <p:nvPr/>
        </p:nvSpPr>
        <p:spPr>
          <a:xfrm>
            <a:off x="0" y="0"/>
            <a:ext cx="8211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Computing Prefix-Function, 𝞹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137944430eb_1_66"/>
          <p:cNvSpPr txBox="1"/>
          <p:nvPr/>
        </p:nvSpPr>
        <p:spPr>
          <a:xfrm>
            <a:off x="227700" y="924225"/>
            <a:ext cx="5947200" cy="80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 = 10, </a:t>
            </a:r>
            <a:endParaRPr b="0" i="0" sz="2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k=0, q = 3</a:t>
            </a:r>
            <a:endParaRPr b="0" i="0" sz="20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aphicFrame>
        <p:nvGraphicFramePr>
          <p:cNvPr id="218" name="Google Shape;218;g137944430eb_1_66"/>
          <p:cNvGraphicFramePr/>
          <p:nvPr/>
        </p:nvGraphicFramePr>
        <p:xfrm>
          <a:off x="304788" y="2333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{D9339EE2-A696-4DA2-8873-A062A85C3E4E}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800100"/>
                <a:gridCol w="1022725"/>
                <a:gridCol w="8822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219" name="Google Shape;219;g137944430eb_1_66"/>
          <p:cNvSpPr txBox="1"/>
          <p:nvPr/>
        </p:nvSpPr>
        <p:spPr>
          <a:xfrm>
            <a:off x="6324600" y="838200"/>
            <a:ext cx="259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 = “ABABABABCA”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137944430eb_1_66"/>
          <p:cNvSpPr txBox="1"/>
          <p:nvPr/>
        </p:nvSpPr>
        <p:spPr>
          <a:xfrm>
            <a:off x="348250" y="3587350"/>
            <a:ext cx="8050200" cy="11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mic Sans MS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P[k+1] ==P[q],  no while loop continuation</a:t>
            </a:r>
            <a:endParaRPr b="0" i="0" sz="2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mic Sans MS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condition satisfies, k=k+1 = 1, pre == suf length increases</a:t>
            </a:r>
            <a:endParaRPr b="0" i="0" sz="2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mic Sans MS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Eventually,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𝞹[3] = 1 </a:t>
            </a:r>
            <a:endParaRPr b="0" i="0" sz="2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1" name="Google Shape;221;g137944430eb_1_66"/>
          <p:cNvSpPr txBox="1"/>
          <p:nvPr/>
        </p:nvSpPr>
        <p:spPr>
          <a:xfrm>
            <a:off x="303900" y="5039025"/>
            <a:ext cx="5947200" cy="80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k=1</a:t>
            </a:r>
            <a:endParaRPr b="0" i="0" sz="20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q = 4</a:t>
            </a:r>
            <a:endParaRPr b="0" i="0" sz="20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37944430eb_1_8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7" name="Google Shape;227;g137944430eb_1_86"/>
          <p:cNvSpPr txBox="1"/>
          <p:nvPr/>
        </p:nvSpPr>
        <p:spPr>
          <a:xfrm>
            <a:off x="0" y="0"/>
            <a:ext cx="8211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Computing Prefix-Function, 𝞹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137944430eb_1_86"/>
          <p:cNvSpPr txBox="1"/>
          <p:nvPr/>
        </p:nvSpPr>
        <p:spPr>
          <a:xfrm>
            <a:off x="227700" y="924225"/>
            <a:ext cx="59472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 = 10,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k = 1, q = 4</a:t>
            </a:r>
            <a:endParaRPr b="0" i="0" sz="20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aphicFrame>
        <p:nvGraphicFramePr>
          <p:cNvPr id="229" name="Google Shape;229;g137944430eb_1_86"/>
          <p:cNvGraphicFramePr/>
          <p:nvPr/>
        </p:nvGraphicFramePr>
        <p:xfrm>
          <a:off x="304788" y="1952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{D9339EE2-A696-4DA2-8873-A062A85C3E4E}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800100"/>
                <a:gridCol w="1022725"/>
                <a:gridCol w="8822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9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230" name="Google Shape;230;g137944430eb_1_86"/>
          <p:cNvSpPr txBox="1"/>
          <p:nvPr/>
        </p:nvSpPr>
        <p:spPr>
          <a:xfrm>
            <a:off x="6324600" y="838200"/>
            <a:ext cx="259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 = “ABABABABCA”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g137944430eb_1_86"/>
          <p:cNvSpPr txBox="1"/>
          <p:nvPr/>
        </p:nvSpPr>
        <p:spPr>
          <a:xfrm>
            <a:off x="348250" y="3587350"/>
            <a:ext cx="8050200" cy="11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mic Sans MS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P[k+1] ==P[q],  no while loop continuation</a:t>
            </a:r>
            <a:endParaRPr b="0" i="0" sz="2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mic Sans MS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condition satisfies, k=k+1 = 2, pre == suf length increases</a:t>
            </a:r>
            <a:endParaRPr b="0" i="0" sz="2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mic Sans MS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Eventually,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𝞹[4] = 2</a:t>
            </a:r>
            <a:endParaRPr b="0" i="0" sz="2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2" name="Google Shape;232;g137944430eb_1_86"/>
          <p:cNvSpPr txBox="1"/>
          <p:nvPr/>
        </p:nvSpPr>
        <p:spPr>
          <a:xfrm>
            <a:off x="303900" y="5039025"/>
            <a:ext cx="5947200" cy="80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k=2</a:t>
            </a:r>
            <a:endParaRPr b="0" i="0" sz="20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q = 5</a:t>
            </a:r>
            <a:endParaRPr b="0" i="0" sz="20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37944430eb_1_9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8" name="Google Shape;238;g137944430eb_1_96"/>
          <p:cNvSpPr txBox="1"/>
          <p:nvPr/>
        </p:nvSpPr>
        <p:spPr>
          <a:xfrm>
            <a:off x="0" y="0"/>
            <a:ext cx="8211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Computing Prefix-Function, 𝞹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137944430eb_1_96"/>
          <p:cNvSpPr txBox="1"/>
          <p:nvPr/>
        </p:nvSpPr>
        <p:spPr>
          <a:xfrm>
            <a:off x="227700" y="924225"/>
            <a:ext cx="59472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 = 10, 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k=2, q = 5</a:t>
            </a:r>
            <a:endParaRPr b="0" i="0" sz="20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aphicFrame>
        <p:nvGraphicFramePr>
          <p:cNvPr id="240" name="Google Shape;240;g137944430eb_1_96"/>
          <p:cNvGraphicFramePr/>
          <p:nvPr/>
        </p:nvGraphicFramePr>
        <p:xfrm>
          <a:off x="303888" y="205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{D9339EE2-A696-4DA2-8873-A062A85C3E4E}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800100"/>
                <a:gridCol w="1022725"/>
                <a:gridCol w="8822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9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241" name="Google Shape;241;g137944430eb_1_96"/>
          <p:cNvSpPr txBox="1"/>
          <p:nvPr/>
        </p:nvSpPr>
        <p:spPr>
          <a:xfrm>
            <a:off x="6324600" y="838200"/>
            <a:ext cx="259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 = “ABABABABCA”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137944430eb_1_96"/>
          <p:cNvSpPr txBox="1"/>
          <p:nvPr/>
        </p:nvSpPr>
        <p:spPr>
          <a:xfrm>
            <a:off x="348250" y="3587350"/>
            <a:ext cx="8050200" cy="11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mic Sans MS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P[k+1] ==P[q],  no while loop continuation</a:t>
            </a:r>
            <a:endParaRPr b="0" i="0" sz="2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mic Sans MS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condition satisfies, k=k+1 = 3, pre == suf length increases</a:t>
            </a:r>
            <a:endParaRPr b="0" i="0" sz="2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mic Sans MS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Eventually,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𝞹[5] = 3</a:t>
            </a:r>
            <a:endParaRPr b="0" i="0" sz="2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3" name="Google Shape;243;g137944430eb_1_96"/>
          <p:cNvSpPr txBox="1"/>
          <p:nvPr/>
        </p:nvSpPr>
        <p:spPr>
          <a:xfrm>
            <a:off x="303900" y="5039025"/>
            <a:ext cx="5947200" cy="80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k=3</a:t>
            </a:r>
            <a:endParaRPr b="0" i="0" sz="20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q = 6</a:t>
            </a:r>
            <a:endParaRPr b="0" i="0" sz="20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37944430eb_1_10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9" name="Google Shape;249;g137944430eb_1_106"/>
          <p:cNvSpPr txBox="1"/>
          <p:nvPr/>
        </p:nvSpPr>
        <p:spPr>
          <a:xfrm>
            <a:off x="0" y="0"/>
            <a:ext cx="8211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Computing Prefix-Function, 𝞹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g137944430eb_1_106"/>
          <p:cNvSpPr txBox="1"/>
          <p:nvPr/>
        </p:nvSpPr>
        <p:spPr>
          <a:xfrm>
            <a:off x="227700" y="924225"/>
            <a:ext cx="59472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 = 10, 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k =3, q = 6</a:t>
            </a:r>
            <a:endParaRPr b="0" i="0" sz="20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aphicFrame>
        <p:nvGraphicFramePr>
          <p:cNvPr id="251" name="Google Shape;251;g137944430eb_1_106"/>
          <p:cNvGraphicFramePr/>
          <p:nvPr/>
        </p:nvGraphicFramePr>
        <p:xfrm>
          <a:off x="304788" y="202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{D9339EE2-A696-4DA2-8873-A062A85C3E4E}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800100"/>
                <a:gridCol w="1022725"/>
                <a:gridCol w="8822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9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252" name="Google Shape;252;g137944430eb_1_106"/>
          <p:cNvSpPr txBox="1"/>
          <p:nvPr/>
        </p:nvSpPr>
        <p:spPr>
          <a:xfrm>
            <a:off x="6324600" y="838200"/>
            <a:ext cx="259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 = “ABABABABCA”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137944430eb_1_106"/>
          <p:cNvSpPr txBox="1"/>
          <p:nvPr/>
        </p:nvSpPr>
        <p:spPr>
          <a:xfrm>
            <a:off x="348250" y="3587350"/>
            <a:ext cx="8050200" cy="11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mic Sans MS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P[k+1] ==P[q],  no while loop continuation</a:t>
            </a:r>
            <a:endParaRPr b="0" i="0" sz="2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mic Sans MS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condition satisfies, k=k+1 = 4, pre == suf length increases</a:t>
            </a:r>
            <a:endParaRPr b="0" i="0" sz="2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mic Sans MS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Eventually,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𝞹[6] = 4</a:t>
            </a:r>
            <a:endParaRPr b="0" i="0" sz="2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4" name="Google Shape;254;g137944430eb_1_106"/>
          <p:cNvSpPr txBox="1"/>
          <p:nvPr/>
        </p:nvSpPr>
        <p:spPr>
          <a:xfrm>
            <a:off x="303900" y="5039025"/>
            <a:ext cx="5947200" cy="80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k=4</a:t>
            </a:r>
            <a:endParaRPr b="0" i="0" sz="20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q = 7</a:t>
            </a:r>
            <a:endParaRPr b="0" i="0" sz="20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Matching (Chap. 32)</a:t>
            </a:r>
            <a:endParaRPr/>
          </a:p>
        </p:txBody>
      </p:sp>
      <p:sp>
        <p:nvSpPr>
          <p:cNvPr id="92" name="Google Shape;92;p1"/>
          <p:cNvSpPr txBox="1"/>
          <p:nvPr>
            <p:ph idx="1" type="body"/>
          </p:nvPr>
        </p:nvSpPr>
        <p:spPr>
          <a:xfrm>
            <a:off x="762000" y="1600200"/>
            <a:ext cx="8153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Given a pattern P[1..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and a text T[1..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], find all occurrences of P in T. Both P and T belong to ∑*.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 occurs with shift 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(beginning at 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+1): P[1]=T[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+1], P[2]=T[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+2],…,P[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]=T[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so, call 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valid shift, otherwise, an invalid shift.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Note: one occurrence begins within another one:  P=abab, T=abcabababbc, P occurs at 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=3 and 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=5.  </a:t>
            </a:r>
            <a:endParaRPr/>
          </a:p>
        </p:txBody>
      </p:sp>
      <p:sp>
        <p:nvSpPr>
          <p:cNvPr id="93" name="Google Shape;93;p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37944430eb_1_11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0" name="Google Shape;260;g137944430eb_1_116"/>
          <p:cNvSpPr txBox="1"/>
          <p:nvPr/>
        </p:nvSpPr>
        <p:spPr>
          <a:xfrm>
            <a:off x="0" y="0"/>
            <a:ext cx="8211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Computing Prefix-Function, 𝞹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g137944430eb_1_116"/>
          <p:cNvSpPr txBox="1"/>
          <p:nvPr/>
        </p:nvSpPr>
        <p:spPr>
          <a:xfrm>
            <a:off x="227700" y="924225"/>
            <a:ext cx="59472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 = 10,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k = 4, q = 7</a:t>
            </a:r>
            <a:endParaRPr b="0" i="0" sz="20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aphicFrame>
        <p:nvGraphicFramePr>
          <p:cNvPr id="262" name="Google Shape;262;g137944430eb_1_116"/>
          <p:cNvGraphicFramePr/>
          <p:nvPr/>
        </p:nvGraphicFramePr>
        <p:xfrm>
          <a:off x="304788" y="202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{D9339EE2-A696-4DA2-8873-A062A85C3E4E}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800100"/>
                <a:gridCol w="1022725"/>
                <a:gridCol w="8822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9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263" name="Google Shape;263;g137944430eb_1_116"/>
          <p:cNvSpPr txBox="1"/>
          <p:nvPr/>
        </p:nvSpPr>
        <p:spPr>
          <a:xfrm>
            <a:off x="6324600" y="838200"/>
            <a:ext cx="259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 = “ABABABABCA”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137944430eb_1_116"/>
          <p:cNvSpPr txBox="1"/>
          <p:nvPr/>
        </p:nvSpPr>
        <p:spPr>
          <a:xfrm>
            <a:off x="348250" y="3587350"/>
            <a:ext cx="8050200" cy="11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mic Sans MS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P[k+1] ==P[q],  no while loop continuation</a:t>
            </a:r>
            <a:endParaRPr b="0" i="0" sz="2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mic Sans MS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condition satisfies, k=k+1 = 5, pre == suf length increases</a:t>
            </a:r>
            <a:endParaRPr b="0" i="0" sz="2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mic Sans MS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Eventually,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𝞹[7] = 5</a:t>
            </a:r>
            <a:endParaRPr b="0" i="0" sz="2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5" name="Google Shape;265;g137944430eb_1_116"/>
          <p:cNvSpPr txBox="1"/>
          <p:nvPr/>
        </p:nvSpPr>
        <p:spPr>
          <a:xfrm>
            <a:off x="303900" y="5039025"/>
            <a:ext cx="5947200" cy="80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k=5</a:t>
            </a:r>
            <a:endParaRPr b="0" i="0" sz="20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q = 8</a:t>
            </a:r>
            <a:endParaRPr b="0" i="0" sz="20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37944430eb_1_12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1" name="Google Shape;271;g137944430eb_1_126"/>
          <p:cNvSpPr txBox="1"/>
          <p:nvPr/>
        </p:nvSpPr>
        <p:spPr>
          <a:xfrm>
            <a:off x="0" y="0"/>
            <a:ext cx="8211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Computing Prefix-Function, 𝞹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g137944430eb_1_126"/>
          <p:cNvSpPr txBox="1"/>
          <p:nvPr/>
        </p:nvSpPr>
        <p:spPr>
          <a:xfrm>
            <a:off x="227700" y="924225"/>
            <a:ext cx="59472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 = 10, 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k = 5, q = 8</a:t>
            </a:r>
            <a:endParaRPr b="0" i="0" sz="20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aphicFrame>
        <p:nvGraphicFramePr>
          <p:cNvPr id="273" name="Google Shape;273;g137944430eb_1_126"/>
          <p:cNvGraphicFramePr/>
          <p:nvPr/>
        </p:nvGraphicFramePr>
        <p:xfrm>
          <a:off x="304788" y="1952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{D9339EE2-A696-4DA2-8873-A062A85C3E4E}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800100"/>
                <a:gridCol w="1022725"/>
                <a:gridCol w="8822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9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274" name="Google Shape;274;g137944430eb_1_126"/>
          <p:cNvSpPr txBox="1"/>
          <p:nvPr/>
        </p:nvSpPr>
        <p:spPr>
          <a:xfrm>
            <a:off x="6324600" y="838200"/>
            <a:ext cx="259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 = “ABABABABCA”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137944430eb_1_126"/>
          <p:cNvSpPr txBox="1"/>
          <p:nvPr/>
        </p:nvSpPr>
        <p:spPr>
          <a:xfrm>
            <a:off x="348250" y="3587350"/>
            <a:ext cx="8050200" cy="11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mic Sans MS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P[k+1] ==P[q],  no while loop continuation</a:t>
            </a:r>
            <a:endParaRPr b="0" i="0" sz="2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mic Sans MS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condition satisfies, k=k+1 = 6, pre == suf length increases</a:t>
            </a:r>
            <a:endParaRPr b="0" i="0" sz="2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mic Sans MS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Eventually,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𝞹[8] = 6</a:t>
            </a:r>
            <a:endParaRPr b="0" i="0" sz="2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6" name="Google Shape;276;g137944430eb_1_126"/>
          <p:cNvSpPr txBox="1"/>
          <p:nvPr/>
        </p:nvSpPr>
        <p:spPr>
          <a:xfrm>
            <a:off x="303900" y="5039025"/>
            <a:ext cx="5947200" cy="80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k=6</a:t>
            </a:r>
            <a:endParaRPr b="0" i="0" sz="20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q = 9</a:t>
            </a:r>
            <a:endParaRPr b="0" i="0" sz="20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37944430eb_1_14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2" name="Google Shape;282;g137944430eb_1_142"/>
          <p:cNvSpPr txBox="1"/>
          <p:nvPr/>
        </p:nvSpPr>
        <p:spPr>
          <a:xfrm>
            <a:off x="0" y="0"/>
            <a:ext cx="8211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Computing Prefix-Function, 𝞹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137944430eb_1_142"/>
          <p:cNvSpPr txBox="1"/>
          <p:nvPr/>
        </p:nvSpPr>
        <p:spPr>
          <a:xfrm>
            <a:off x="227700" y="619425"/>
            <a:ext cx="59472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 = 10, 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k = 6, q = 9</a:t>
            </a:r>
            <a:endParaRPr b="0" i="0" sz="20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aphicFrame>
        <p:nvGraphicFramePr>
          <p:cNvPr id="284" name="Google Shape;284;g137944430eb_1_142"/>
          <p:cNvGraphicFramePr/>
          <p:nvPr/>
        </p:nvGraphicFramePr>
        <p:xfrm>
          <a:off x="219288" y="1340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{D9339EE2-A696-4DA2-8873-A062A85C3E4E}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800100"/>
                <a:gridCol w="1022725"/>
                <a:gridCol w="8822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9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285" name="Google Shape;285;g137944430eb_1_142"/>
          <p:cNvSpPr txBox="1"/>
          <p:nvPr/>
        </p:nvSpPr>
        <p:spPr>
          <a:xfrm>
            <a:off x="6324600" y="609600"/>
            <a:ext cx="259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 = “ABABABABCA”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g137944430eb_1_142"/>
          <p:cNvSpPr txBox="1"/>
          <p:nvPr/>
        </p:nvSpPr>
        <p:spPr>
          <a:xfrm>
            <a:off x="272050" y="2672950"/>
            <a:ext cx="8648700" cy="2016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mic Sans MS"/>
              <a:buAutoNum type="arabicPeriod"/>
            </a:pPr>
            <a:r>
              <a:rPr b="0" i="0" lang="en-US" sz="17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P[k+1] !=P[q]   [can not increase suf and pre match]</a:t>
            </a:r>
            <a:endParaRPr b="0" i="0" sz="17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65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mic Sans MS"/>
              <a:buAutoNum type="alphaLcPeriod"/>
            </a:pPr>
            <a:r>
              <a:rPr b="0" i="0" lang="en-US" sz="17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k=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𝞹[k] = 𝞹[6] = 4 [can not match P[5] and P[9], can’t increase matching, tried first 7 characters with last 7 characters] </a:t>
            </a:r>
            <a:endParaRPr b="0" i="0" sz="17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65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mic Sans MS"/>
              <a:buAutoNum type="alphaLcPeriod"/>
            </a:pPr>
            <a:r>
              <a:rPr b="0" i="0" lang="en-US" sz="17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k=𝞹[k] = 𝞹[4] = 2[can not match P[3] and P[9], can’t increase matching, tried first 5 characters with last 5 characters] </a:t>
            </a:r>
            <a:endParaRPr b="0" i="0" sz="17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65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mic Sans MS"/>
              <a:buAutoNum type="alphaLcPeriod"/>
            </a:pPr>
            <a:r>
              <a:rPr b="0" i="0" lang="en-US" sz="17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k=𝞹[k] = 𝞹[2] = 0, [ k &gt; 0 condition violates, gets out from the while loop ]  </a:t>
            </a:r>
            <a:endParaRPr b="0" i="0" sz="17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mic Sans MS"/>
              <a:buAutoNum type="arabicPeriod"/>
            </a:pPr>
            <a:r>
              <a:rPr b="0" i="0" lang="en-US" sz="17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Eventually, 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𝞹[9] = 0</a:t>
            </a:r>
            <a:endParaRPr b="0" i="0" sz="17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7" name="Google Shape;287;g137944430eb_1_142"/>
          <p:cNvSpPr txBox="1"/>
          <p:nvPr/>
        </p:nvSpPr>
        <p:spPr>
          <a:xfrm>
            <a:off x="303900" y="5420025"/>
            <a:ext cx="5947200" cy="80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k = 0</a:t>
            </a:r>
            <a:endParaRPr b="0" i="0" sz="20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q = 10</a:t>
            </a:r>
            <a:endParaRPr b="0" i="0" sz="20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7944430eb_1_15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3" name="Google Shape;293;g137944430eb_1_152"/>
          <p:cNvSpPr txBox="1"/>
          <p:nvPr/>
        </p:nvSpPr>
        <p:spPr>
          <a:xfrm>
            <a:off x="0" y="0"/>
            <a:ext cx="8211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Computing Prefix-Function, 𝞹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g137944430eb_1_152"/>
          <p:cNvSpPr txBox="1"/>
          <p:nvPr/>
        </p:nvSpPr>
        <p:spPr>
          <a:xfrm>
            <a:off x="227700" y="924225"/>
            <a:ext cx="59472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 = 10, 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k = 0, q = 10</a:t>
            </a:r>
            <a:endParaRPr b="0" i="0" sz="20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aphicFrame>
        <p:nvGraphicFramePr>
          <p:cNvPr id="295" name="Google Shape;295;g137944430eb_1_152"/>
          <p:cNvGraphicFramePr/>
          <p:nvPr/>
        </p:nvGraphicFramePr>
        <p:xfrm>
          <a:off x="304788" y="1571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{D9339EE2-A696-4DA2-8873-A062A85C3E4E}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800100"/>
                <a:gridCol w="1022725"/>
                <a:gridCol w="8822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9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296" name="Google Shape;296;g137944430eb_1_152"/>
          <p:cNvSpPr txBox="1"/>
          <p:nvPr/>
        </p:nvSpPr>
        <p:spPr>
          <a:xfrm>
            <a:off x="6324600" y="838200"/>
            <a:ext cx="259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 = “ABABABABCA”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g137944430eb_1_152"/>
          <p:cNvSpPr txBox="1"/>
          <p:nvPr/>
        </p:nvSpPr>
        <p:spPr>
          <a:xfrm>
            <a:off x="272050" y="2901550"/>
            <a:ext cx="8451900" cy="1015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mic Sans MS"/>
              <a:buAutoNum type="arabicPeriod"/>
            </a:pPr>
            <a:r>
              <a:rPr b="0" i="0" lang="en-US" sz="17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P[k+1] ==P[q]   [can increase suf and pre match]</a:t>
            </a:r>
            <a:endParaRPr b="0" i="0" sz="17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mic Sans MS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condition satisfies, k=k+1 = 1, pre == suf length increases</a:t>
            </a:r>
            <a:endParaRPr b="0" i="0" sz="17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mic Sans MS"/>
              <a:buAutoNum type="arabicPeriod"/>
            </a:pPr>
            <a:r>
              <a:rPr b="0" i="0" lang="en-US" sz="17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Eventually, 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𝞹[10] = 1</a:t>
            </a:r>
            <a:endParaRPr b="0" i="0" sz="17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98" name="Google Shape;298;g137944430eb_1_152"/>
          <p:cNvSpPr txBox="1"/>
          <p:nvPr/>
        </p:nvSpPr>
        <p:spPr>
          <a:xfrm>
            <a:off x="227700" y="4148425"/>
            <a:ext cx="5947200" cy="80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k = 1</a:t>
            </a:r>
            <a:endParaRPr b="0" i="0" sz="20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q = 11</a:t>
            </a:r>
            <a:endParaRPr b="0" i="0" sz="20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3798d704ec_0_0"/>
          <p:cNvSpPr txBox="1"/>
          <p:nvPr/>
        </p:nvSpPr>
        <p:spPr>
          <a:xfrm>
            <a:off x="0" y="0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The McGraw-Hill Companies, Inc. Permission required for reproduction or display.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KMP_matcher" id="304" name="Google Shape;304;g13798d704ec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58862"/>
            <a:ext cx="9144000" cy="4738687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g13798d704ec_0_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3798d704ec_0_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1" name="Google Shape;311;g13798d704ec_0_6"/>
          <p:cNvSpPr txBox="1"/>
          <p:nvPr/>
        </p:nvSpPr>
        <p:spPr>
          <a:xfrm>
            <a:off x="0" y="0"/>
            <a:ext cx="9228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KMP-Matcher(T,P)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g13798d704ec_0_6"/>
          <p:cNvSpPr txBox="1"/>
          <p:nvPr/>
        </p:nvSpPr>
        <p:spPr>
          <a:xfrm>
            <a:off x="294675" y="1138525"/>
            <a:ext cx="83583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Let T = “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ABABABABABABABABCA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”</a:t>
            </a:r>
            <a:endParaRPr b="0" i="0" sz="2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 = “ABABABABCA”</a:t>
            </a:r>
            <a:endParaRPr b="0" i="0" sz="2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 = 18 </a:t>
            </a:r>
            <a:endParaRPr b="0" i="0" sz="2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 = 10</a:t>
            </a:r>
            <a:endParaRPr b="0" i="0" sz="2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𝞹 Table</a:t>
            </a:r>
            <a:endParaRPr b="0" i="0" sz="20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q = 0, i = 1 [ We will be using 1 based indexing ]</a:t>
            </a:r>
            <a:endParaRPr b="0" i="0" sz="20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aphicFrame>
        <p:nvGraphicFramePr>
          <p:cNvPr id="313" name="Google Shape;313;g13798d704ec_0_6"/>
          <p:cNvGraphicFramePr/>
          <p:nvPr/>
        </p:nvGraphicFramePr>
        <p:xfrm>
          <a:off x="401813" y="3157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{D9339EE2-A696-4DA2-8873-A062A85C3E4E}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800100"/>
                <a:gridCol w="1022725"/>
                <a:gridCol w="8822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9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3798d704ec_0_1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319" name="Google Shape;319;g13798d704ec_0_13"/>
          <p:cNvGraphicFramePr/>
          <p:nvPr/>
        </p:nvGraphicFramePr>
        <p:xfrm>
          <a:off x="642575" y="2153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{D9339EE2-A696-4DA2-8873-A062A85C3E4E}</a:tableStyleId>
              </a:tblPr>
              <a:tblGrid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20" name="Google Shape;320;g13798d704ec_0_13"/>
          <p:cNvSpPr txBox="1"/>
          <p:nvPr/>
        </p:nvSpPr>
        <p:spPr>
          <a:xfrm>
            <a:off x="0" y="0"/>
            <a:ext cx="9228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KMP-Matcher(T,P)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1" name="Google Shape;321;g13798d704ec_0_13"/>
          <p:cNvGraphicFramePr/>
          <p:nvPr/>
        </p:nvGraphicFramePr>
        <p:xfrm>
          <a:off x="642575" y="2915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{D9339EE2-A696-4DA2-8873-A062A85C3E4E}</a:tableStyleId>
              </a:tblPr>
              <a:tblGrid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22" name="Google Shape;322;g13798d704ec_0_13"/>
          <p:cNvSpPr txBox="1"/>
          <p:nvPr/>
        </p:nvSpPr>
        <p:spPr>
          <a:xfrm>
            <a:off x="669725" y="1017975"/>
            <a:ext cx="53712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 = 1, q = 0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23" name="Google Shape;323;g13798d704ec_0_13"/>
          <p:cNvSpPr txBox="1"/>
          <p:nvPr/>
        </p:nvSpPr>
        <p:spPr>
          <a:xfrm>
            <a:off x="669725" y="4980375"/>
            <a:ext cx="53712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 = 2, q = 1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24" name="Google Shape;324;g13798d704ec_0_13"/>
          <p:cNvSpPr txBox="1"/>
          <p:nvPr/>
        </p:nvSpPr>
        <p:spPr>
          <a:xfrm>
            <a:off x="669725" y="4346375"/>
            <a:ext cx="53712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P[q+1] == T[i], matching string length increases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aphicFrame>
        <p:nvGraphicFramePr>
          <p:cNvPr id="325" name="Google Shape;325;g13798d704ec_0_13"/>
          <p:cNvGraphicFramePr/>
          <p:nvPr/>
        </p:nvGraphicFramePr>
        <p:xfrm>
          <a:off x="642575" y="1620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{D9339EE2-A696-4DA2-8873-A062A85C3E4E}</a:tableStyleId>
              </a:tblPr>
              <a:tblGrid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5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9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10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11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12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13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14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15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16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17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18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26" name="Google Shape;326;g13798d704ec_0_13"/>
          <p:cNvGraphicFramePr/>
          <p:nvPr/>
        </p:nvGraphicFramePr>
        <p:xfrm>
          <a:off x="642575" y="3525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{D9339EE2-A696-4DA2-8873-A062A85C3E4E}</a:tableStyleId>
              </a:tblPr>
              <a:tblGrid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9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10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3798d704ec_0_3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332" name="Google Shape;332;g13798d704ec_0_36"/>
          <p:cNvGraphicFramePr/>
          <p:nvPr/>
        </p:nvGraphicFramePr>
        <p:xfrm>
          <a:off x="642575" y="2153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{D9339EE2-A696-4DA2-8873-A062A85C3E4E}</a:tableStyleId>
              </a:tblPr>
              <a:tblGrid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33" name="Google Shape;333;g13798d704ec_0_36"/>
          <p:cNvSpPr txBox="1"/>
          <p:nvPr/>
        </p:nvSpPr>
        <p:spPr>
          <a:xfrm>
            <a:off x="0" y="0"/>
            <a:ext cx="9228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KMP-Matcher(T,P)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4" name="Google Shape;334;g13798d704ec_0_36"/>
          <p:cNvGraphicFramePr/>
          <p:nvPr/>
        </p:nvGraphicFramePr>
        <p:xfrm>
          <a:off x="642575" y="2915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{D9339EE2-A696-4DA2-8873-A062A85C3E4E}</a:tableStyleId>
              </a:tblPr>
              <a:tblGrid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35" name="Google Shape;335;g13798d704ec_0_36"/>
          <p:cNvSpPr txBox="1"/>
          <p:nvPr/>
        </p:nvSpPr>
        <p:spPr>
          <a:xfrm>
            <a:off x="669725" y="1017975"/>
            <a:ext cx="53712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 = 2, q = 1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36" name="Google Shape;336;g13798d704ec_0_36"/>
          <p:cNvSpPr txBox="1"/>
          <p:nvPr/>
        </p:nvSpPr>
        <p:spPr>
          <a:xfrm>
            <a:off x="669725" y="4980375"/>
            <a:ext cx="53712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 = 3, q = 2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37" name="Google Shape;337;g13798d704ec_0_36"/>
          <p:cNvSpPr txBox="1"/>
          <p:nvPr/>
        </p:nvSpPr>
        <p:spPr>
          <a:xfrm>
            <a:off x="669725" y="4346375"/>
            <a:ext cx="53712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P[q+1] == T[i], matching string length increases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aphicFrame>
        <p:nvGraphicFramePr>
          <p:cNvPr id="338" name="Google Shape;338;g13798d704ec_0_36"/>
          <p:cNvGraphicFramePr/>
          <p:nvPr/>
        </p:nvGraphicFramePr>
        <p:xfrm>
          <a:off x="642575" y="1620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{D9339EE2-A696-4DA2-8873-A062A85C3E4E}</a:tableStyleId>
              </a:tblPr>
              <a:tblGrid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5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9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10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11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12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13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14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15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16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17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18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39" name="Google Shape;339;g13798d704ec_0_36"/>
          <p:cNvGraphicFramePr/>
          <p:nvPr/>
        </p:nvGraphicFramePr>
        <p:xfrm>
          <a:off x="642575" y="3525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{D9339EE2-A696-4DA2-8873-A062A85C3E4E}</a:tableStyleId>
              </a:tblPr>
              <a:tblGrid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9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10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3798d704ec_0_4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345" name="Google Shape;345;g13798d704ec_0_48"/>
          <p:cNvGraphicFramePr/>
          <p:nvPr/>
        </p:nvGraphicFramePr>
        <p:xfrm>
          <a:off x="642575" y="2153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{D9339EE2-A696-4DA2-8873-A062A85C3E4E}</a:tableStyleId>
              </a:tblPr>
              <a:tblGrid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46" name="Google Shape;346;g13798d704ec_0_48"/>
          <p:cNvSpPr txBox="1"/>
          <p:nvPr/>
        </p:nvSpPr>
        <p:spPr>
          <a:xfrm>
            <a:off x="0" y="0"/>
            <a:ext cx="9228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KMP-Matcher(T,P)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7" name="Google Shape;347;g13798d704ec_0_48"/>
          <p:cNvGraphicFramePr/>
          <p:nvPr/>
        </p:nvGraphicFramePr>
        <p:xfrm>
          <a:off x="642575" y="2915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{D9339EE2-A696-4DA2-8873-A062A85C3E4E}</a:tableStyleId>
              </a:tblPr>
              <a:tblGrid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48" name="Google Shape;348;g13798d704ec_0_48"/>
          <p:cNvSpPr txBox="1"/>
          <p:nvPr/>
        </p:nvSpPr>
        <p:spPr>
          <a:xfrm>
            <a:off x="669725" y="1017975"/>
            <a:ext cx="53712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 = 2, q = 2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49" name="Google Shape;349;g13798d704ec_0_48"/>
          <p:cNvSpPr txBox="1"/>
          <p:nvPr/>
        </p:nvSpPr>
        <p:spPr>
          <a:xfrm>
            <a:off x="669725" y="4980375"/>
            <a:ext cx="53712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 = 4, q = 3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50" name="Google Shape;350;g13798d704ec_0_48"/>
          <p:cNvSpPr txBox="1"/>
          <p:nvPr/>
        </p:nvSpPr>
        <p:spPr>
          <a:xfrm>
            <a:off x="669725" y="4346375"/>
            <a:ext cx="53712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P[q+1] == T[i], matching string length increases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aphicFrame>
        <p:nvGraphicFramePr>
          <p:cNvPr id="351" name="Google Shape;351;g13798d704ec_0_48"/>
          <p:cNvGraphicFramePr/>
          <p:nvPr/>
        </p:nvGraphicFramePr>
        <p:xfrm>
          <a:off x="642575" y="1620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{D9339EE2-A696-4DA2-8873-A062A85C3E4E}</a:tableStyleId>
              </a:tblPr>
              <a:tblGrid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5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9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10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11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12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13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14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15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16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17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18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52" name="Google Shape;352;g13798d704ec_0_48"/>
          <p:cNvGraphicFramePr/>
          <p:nvPr/>
        </p:nvGraphicFramePr>
        <p:xfrm>
          <a:off x="642575" y="3525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{D9339EE2-A696-4DA2-8873-A062A85C3E4E}</a:tableStyleId>
              </a:tblPr>
              <a:tblGrid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9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10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3798d704ec_0_6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358" name="Google Shape;358;g13798d704ec_0_60"/>
          <p:cNvGraphicFramePr/>
          <p:nvPr/>
        </p:nvGraphicFramePr>
        <p:xfrm>
          <a:off x="642575" y="2153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{D9339EE2-A696-4DA2-8873-A062A85C3E4E}</a:tableStyleId>
              </a:tblPr>
              <a:tblGrid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59" name="Google Shape;359;g13798d704ec_0_60"/>
          <p:cNvSpPr txBox="1"/>
          <p:nvPr/>
        </p:nvSpPr>
        <p:spPr>
          <a:xfrm>
            <a:off x="0" y="0"/>
            <a:ext cx="9228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KMP-Matcher(T,P)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60" name="Google Shape;360;g13798d704ec_0_60"/>
          <p:cNvGraphicFramePr/>
          <p:nvPr/>
        </p:nvGraphicFramePr>
        <p:xfrm>
          <a:off x="642575" y="2915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{D9339EE2-A696-4DA2-8873-A062A85C3E4E}</a:tableStyleId>
              </a:tblPr>
              <a:tblGrid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61" name="Google Shape;361;g13798d704ec_0_60"/>
          <p:cNvSpPr txBox="1"/>
          <p:nvPr/>
        </p:nvSpPr>
        <p:spPr>
          <a:xfrm>
            <a:off x="669725" y="1017975"/>
            <a:ext cx="53712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 = 4, q = 3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62" name="Google Shape;362;g13798d704ec_0_60"/>
          <p:cNvSpPr txBox="1"/>
          <p:nvPr/>
        </p:nvSpPr>
        <p:spPr>
          <a:xfrm>
            <a:off x="669725" y="4980375"/>
            <a:ext cx="53712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 = 5, q = 4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63" name="Google Shape;363;g13798d704ec_0_60"/>
          <p:cNvSpPr txBox="1"/>
          <p:nvPr/>
        </p:nvSpPr>
        <p:spPr>
          <a:xfrm>
            <a:off x="669725" y="4346375"/>
            <a:ext cx="53712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P[q+1] == T[i], matching string length increases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aphicFrame>
        <p:nvGraphicFramePr>
          <p:cNvPr id="364" name="Google Shape;364;g13798d704ec_0_60"/>
          <p:cNvGraphicFramePr/>
          <p:nvPr/>
        </p:nvGraphicFramePr>
        <p:xfrm>
          <a:off x="642575" y="1620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{D9339EE2-A696-4DA2-8873-A062A85C3E4E}</a:tableStyleId>
              </a:tblPr>
              <a:tblGrid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5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9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10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11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12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13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14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15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16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17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18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65" name="Google Shape;365;g13798d704ec_0_60"/>
          <p:cNvGraphicFramePr/>
          <p:nvPr/>
        </p:nvGraphicFramePr>
        <p:xfrm>
          <a:off x="642575" y="3525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{D9339EE2-A696-4DA2-8873-A062A85C3E4E}</a:tableStyleId>
              </a:tblPr>
              <a:tblGrid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9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10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example of string matching</a:t>
            </a:r>
            <a:endParaRPr/>
          </a:p>
        </p:txBody>
      </p:sp>
      <p:pic>
        <p:nvPicPr>
          <p:cNvPr descr="fig32-1" id="99" name="Google Shape;99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2857500"/>
            <a:ext cx="7620000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3798d704ec_0_7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371" name="Google Shape;371;g13798d704ec_0_72"/>
          <p:cNvGraphicFramePr/>
          <p:nvPr/>
        </p:nvGraphicFramePr>
        <p:xfrm>
          <a:off x="642575" y="2153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{D9339EE2-A696-4DA2-8873-A062A85C3E4E}</a:tableStyleId>
              </a:tblPr>
              <a:tblGrid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72" name="Google Shape;372;g13798d704ec_0_72"/>
          <p:cNvSpPr txBox="1"/>
          <p:nvPr/>
        </p:nvSpPr>
        <p:spPr>
          <a:xfrm>
            <a:off x="0" y="0"/>
            <a:ext cx="9228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KMP-Matcher(T,P)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3" name="Google Shape;373;g13798d704ec_0_72"/>
          <p:cNvGraphicFramePr/>
          <p:nvPr/>
        </p:nvGraphicFramePr>
        <p:xfrm>
          <a:off x="642575" y="2915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{D9339EE2-A696-4DA2-8873-A062A85C3E4E}</a:tableStyleId>
              </a:tblPr>
              <a:tblGrid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74" name="Google Shape;374;g13798d704ec_0_72"/>
          <p:cNvSpPr txBox="1"/>
          <p:nvPr/>
        </p:nvSpPr>
        <p:spPr>
          <a:xfrm>
            <a:off x="669725" y="1017975"/>
            <a:ext cx="53712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 = 5, q = 4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75" name="Google Shape;375;g13798d704ec_0_72"/>
          <p:cNvSpPr txBox="1"/>
          <p:nvPr/>
        </p:nvSpPr>
        <p:spPr>
          <a:xfrm>
            <a:off x="669725" y="4980375"/>
            <a:ext cx="53712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 = 6, q = 5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76" name="Google Shape;376;g13798d704ec_0_72"/>
          <p:cNvSpPr txBox="1"/>
          <p:nvPr/>
        </p:nvSpPr>
        <p:spPr>
          <a:xfrm>
            <a:off x="669725" y="4346375"/>
            <a:ext cx="53712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P[q+1] == T[i], matching string length increases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aphicFrame>
        <p:nvGraphicFramePr>
          <p:cNvPr id="377" name="Google Shape;377;g13798d704ec_0_72"/>
          <p:cNvGraphicFramePr/>
          <p:nvPr/>
        </p:nvGraphicFramePr>
        <p:xfrm>
          <a:off x="642575" y="1620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{D9339EE2-A696-4DA2-8873-A062A85C3E4E}</a:tableStyleId>
              </a:tblPr>
              <a:tblGrid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5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9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10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11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12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13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14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15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16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17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18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78" name="Google Shape;378;g13798d704ec_0_72"/>
          <p:cNvGraphicFramePr/>
          <p:nvPr/>
        </p:nvGraphicFramePr>
        <p:xfrm>
          <a:off x="642575" y="3525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{D9339EE2-A696-4DA2-8873-A062A85C3E4E}</a:tableStyleId>
              </a:tblPr>
              <a:tblGrid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9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10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3798d704ec_0_8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384" name="Google Shape;384;g13798d704ec_0_84"/>
          <p:cNvGraphicFramePr/>
          <p:nvPr/>
        </p:nvGraphicFramePr>
        <p:xfrm>
          <a:off x="642575" y="2153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{D9339EE2-A696-4DA2-8873-A062A85C3E4E}</a:tableStyleId>
              </a:tblPr>
              <a:tblGrid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85" name="Google Shape;385;g13798d704ec_0_84"/>
          <p:cNvSpPr txBox="1"/>
          <p:nvPr/>
        </p:nvSpPr>
        <p:spPr>
          <a:xfrm>
            <a:off x="0" y="0"/>
            <a:ext cx="9228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KMP-Matcher(T,P)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86" name="Google Shape;386;g13798d704ec_0_84"/>
          <p:cNvGraphicFramePr/>
          <p:nvPr/>
        </p:nvGraphicFramePr>
        <p:xfrm>
          <a:off x="642575" y="2915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{D9339EE2-A696-4DA2-8873-A062A85C3E4E}</a:tableStyleId>
              </a:tblPr>
              <a:tblGrid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87" name="Google Shape;387;g13798d704ec_0_84"/>
          <p:cNvSpPr txBox="1"/>
          <p:nvPr/>
        </p:nvSpPr>
        <p:spPr>
          <a:xfrm>
            <a:off x="669725" y="1017975"/>
            <a:ext cx="53712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 = 6, q = 5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88" name="Google Shape;388;g13798d704ec_0_84"/>
          <p:cNvSpPr txBox="1"/>
          <p:nvPr/>
        </p:nvSpPr>
        <p:spPr>
          <a:xfrm>
            <a:off x="669725" y="4980375"/>
            <a:ext cx="53712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 = 7, q = 6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89" name="Google Shape;389;g13798d704ec_0_84"/>
          <p:cNvSpPr txBox="1"/>
          <p:nvPr/>
        </p:nvSpPr>
        <p:spPr>
          <a:xfrm>
            <a:off x="669725" y="4346375"/>
            <a:ext cx="53712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P[q+1] == T[i], matching string length increases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aphicFrame>
        <p:nvGraphicFramePr>
          <p:cNvPr id="390" name="Google Shape;390;g13798d704ec_0_84"/>
          <p:cNvGraphicFramePr/>
          <p:nvPr/>
        </p:nvGraphicFramePr>
        <p:xfrm>
          <a:off x="642575" y="1620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{D9339EE2-A696-4DA2-8873-A062A85C3E4E}</a:tableStyleId>
              </a:tblPr>
              <a:tblGrid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5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9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10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11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12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13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14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15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16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17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18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91" name="Google Shape;391;g13798d704ec_0_84"/>
          <p:cNvGraphicFramePr/>
          <p:nvPr/>
        </p:nvGraphicFramePr>
        <p:xfrm>
          <a:off x="642575" y="3525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{D9339EE2-A696-4DA2-8873-A062A85C3E4E}</a:tableStyleId>
              </a:tblPr>
              <a:tblGrid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9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10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3798d704ec_0_9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397" name="Google Shape;397;g13798d704ec_0_96"/>
          <p:cNvGraphicFramePr/>
          <p:nvPr/>
        </p:nvGraphicFramePr>
        <p:xfrm>
          <a:off x="642575" y="2153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{D9339EE2-A696-4DA2-8873-A062A85C3E4E}</a:tableStyleId>
              </a:tblPr>
              <a:tblGrid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98" name="Google Shape;398;g13798d704ec_0_96"/>
          <p:cNvSpPr txBox="1"/>
          <p:nvPr/>
        </p:nvSpPr>
        <p:spPr>
          <a:xfrm>
            <a:off x="0" y="0"/>
            <a:ext cx="9228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KMP-Matcher(T,P)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99" name="Google Shape;399;g13798d704ec_0_96"/>
          <p:cNvGraphicFramePr/>
          <p:nvPr/>
        </p:nvGraphicFramePr>
        <p:xfrm>
          <a:off x="642575" y="2915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{D9339EE2-A696-4DA2-8873-A062A85C3E4E}</a:tableStyleId>
              </a:tblPr>
              <a:tblGrid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00" name="Google Shape;400;g13798d704ec_0_96"/>
          <p:cNvSpPr txBox="1"/>
          <p:nvPr/>
        </p:nvSpPr>
        <p:spPr>
          <a:xfrm>
            <a:off x="669725" y="1017975"/>
            <a:ext cx="53712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 = 7, q = 6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01" name="Google Shape;401;g13798d704ec_0_96"/>
          <p:cNvSpPr txBox="1"/>
          <p:nvPr/>
        </p:nvSpPr>
        <p:spPr>
          <a:xfrm>
            <a:off x="669725" y="4980375"/>
            <a:ext cx="53712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 = 8, q = 7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02" name="Google Shape;402;g13798d704ec_0_96"/>
          <p:cNvSpPr txBox="1"/>
          <p:nvPr/>
        </p:nvSpPr>
        <p:spPr>
          <a:xfrm>
            <a:off x="669725" y="4346375"/>
            <a:ext cx="53712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P[q+1] == T[i], matching string length increases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aphicFrame>
        <p:nvGraphicFramePr>
          <p:cNvPr id="403" name="Google Shape;403;g13798d704ec_0_96"/>
          <p:cNvGraphicFramePr/>
          <p:nvPr/>
        </p:nvGraphicFramePr>
        <p:xfrm>
          <a:off x="642575" y="1620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{D9339EE2-A696-4DA2-8873-A062A85C3E4E}</a:tableStyleId>
              </a:tblPr>
              <a:tblGrid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5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9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10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11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12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13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14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15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16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17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18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04" name="Google Shape;404;g13798d704ec_0_96"/>
          <p:cNvGraphicFramePr/>
          <p:nvPr/>
        </p:nvGraphicFramePr>
        <p:xfrm>
          <a:off x="642575" y="3525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{D9339EE2-A696-4DA2-8873-A062A85C3E4E}</a:tableStyleId>
              </a:tblPr>
              <a:tblGrid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9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10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3798d704ec_0_10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410" name="Google Shape;410;g13798d704ec_0_108"/>
          <p:cNvGraphicFramePr/>
          <p:nvPr/>
        </p:nvGraphicFramePr>
        <p:xfrm>
          <a:off x="642575" y="2153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{D9339EE2-A696-4DA2-8873-A062A85C3E4E}</a:tableStyleId>
              </a:tblPr>
              <a:tblGrid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11" name="Google Shape;411;g13798d704ec_0_108"/>
          <p:cNvSpPr txBox="1"/>
          <p:nvPr/>
        </p:nvSpPr>
        <p:spPr>
          <a:xfrm>
            <a:off x="0" y="0"/>
            <a:ext cx="9228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KMP-Matcher(T,P)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12" name="Google Shape;412;g13798d704ec_0_108"/>
          <p:cNvGraphicFramePr/>
          <p:nvPr/>
        </p:nvGraphicFramePr>
        <p:xfrm>
          <a:off x="642575" y="2915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{D9339EE2-A696-4DA2-8873-A062A85C3E4E}</a:tableStyleId>
              </a:tblPr>
              <a:tblGrid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13" name="Google Shape;413;g13798d704ec_0_108"/>
          <p:cNvSpPr txBox="1"/>
          <p:nvPr/>
        </p:nvSpPr>
        <p:spPr>
          <a:xfrm>
            <a:off x="669725" y="1017975"/>
            <a:ext cx="53712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 = 8, q = 7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14" name="Google Shape;414;g13798d704ec_0_108"/>
          <p:cNvSpPr txBox="1"/>
          <p:nvPr/>
        </p:nvSpPr>
        <p:spPr>
          <a:xfrm>
            <a:off x="669725" y="4980375"/>
            <a:ext cx="53712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 = 9, q = 8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15" name="Google Shape;415;g13798d704ec_0_108"/>
          <p:cNvSpPr txBox="1"/>
          <p:nvPr/>
        </p:nvSpPr>
        <p:spPr>
          <a:xfrm>
            <a:off x="669725" y="4346375"/>
            <a:ext cx="53712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P[q+1] == T[i], matching string length increases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aphicFrame>
        <p:nvGraphicFramePr>
          <p:cNvPr id="416" name="Google Shape;416;g13798d704ec_0_108"/>
          <p:cNvGraphicFramePr/>
          <p:nvPr/>
        </p:nvGraphicFramePr>
        <p:xfrm>
          <a:off x="642575" y="1620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{D9339EE2-A696-4DA2-8873-A062A85C3E4E}</a:tableStyleId>
              </a:tblPr>
              <a:tblGrid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5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9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10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11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12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13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14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15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16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17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18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17" name="Google Shape;417;g13798d704ec_0_108"/>
          <p:cNvGraphicFramePr/>
          <p:nvPr/>
        </p:nvGraphicFramePr>
        <p:xfrm>
          <a:off x="642575" y="3525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{D9339EE2-A696-4DA2-8873-A062A85C3E4E}</a:tableStyleId>
              </a:tblPr>
              <a:tblGrid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9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10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3798d704ec_0_12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423" name="Google Shape;423;g13798d704ec_0_120"/>
          <p:cNvGraphicFramePr/>
          <p:nvPr/>
        </p:nvGraphicFramePr>
        <p:xfrm>
          <a:off x="642575" y="2153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{D9339EE2-A696-4DA2-8873-A062A85C3E4E}</a:tableStyleId>
              </a:tblPr>
              <a:tblGrid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24" name="Google Shape;424;g13798d704ec_0_120"/>
          <p:cNvSpPr txBox="1"/>
          <p:nvPr/>
        </p:nvSpPr>
        <p:spPr>
          <a:xfrm>
            <a:off x="0" y="0"/>
            <a:ext cx="3643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KMP-Matcher(T,P)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25" name="Google Shape;425;g13798d704ec_0_120"/>
          <p:cNvGraphicFramePr/>
          <p:nvPr/>
        </p:nvGraphicFramePr>
        <p:xfrm>
          <a:off x="642575" y="2915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{D9339EE2-A696-4DA2-8873-A062A85C3E4E}</a:tableStyleId>
              </a:tblPr>
              <a:tblGrid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26" name="Google Shape;426;g13798d704ec_0_120"/>
          <p:cNvSpPr txBox="1"/>
          <p:nvPr/>
        </p:nvSpPr>
        <p:spPr>
          <a:xfrm>
            <a:off x="669725" y="1017975"/>
            <a:ext cx="11793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 = 9, q = 8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27" name="Google Shape;427;g13798d704ec_0_120"/>
          <p:cNvSpPr txBox="1"/>
          <p:nvPr/>
        </p:nvSpPr>
        <p:spPr>
          <a:xfrm>
            <a:off x="593525" y="5970975"/>
            <a:ext cx="53712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 = 10, q = 7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28" name="Google Shape;428;g13798d704ec_0_120"/>
          <p:cNvSpPr txBox="1"/>
          <p:nvPr/>
        </p:nvSpPr>
        <p:spPr>
          <a:xfrm>
            <a:off x="4857150" y="2791075"/>
            <a:ext cx="3924600" cy="147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P[q+1] != T[i], matching string length does not increase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ic Sans MS"/>
              <a:buChar char="-"/>
            </a:pPr>
            <a:r>
              <a:rPr b="0" i="0" lang="en-US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Going to use 𝝿 table to reuse already matching prefixes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ic Sans MS"/>
              <a:buChar char="-"/>
            </a:pPr>
            <a:r>
              <a:rPr b="0" i="0" lang="en-US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q=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𝝿[8] = 6, P[6+1]  == T[9], first 7 characters could be matched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aphicFrame>
        <p:nvGraphicFramePr>
          <p:cNvPr id="429" name="Google Shape;429;g13798d704ec_0_120"/>
          <p:cNvGraphicFramePr/>
          <p:nvPr/>
        </p:nvGraphicFramePr>
        <p:xfrm>
          <a:off x="642575" y="1620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{D9339EE2-A696-4DA2-8873-A062A85C3E4E}</a:tableStyleId>
              </a:tblPr>
              <a:tblGrid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5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9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10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11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12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13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14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15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16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17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18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30" name="Google Shape;430;g13798d704ec_0_120"/>
          <p:cNvGraphicFramePr/>
          <p:nvPr/>
        </p:nvGraphicFramePr>
        <p:xfrm>
          <a:off x="642575" y="3525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{D9339EE2-A696-4DA2-8873-A062A85C3E4E}</a:tableStyleId>
              </a:tblPr>
              <a:tblGrid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9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10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31" name="Google Shape;431;g13798d704ec_0_120"/>
          <p:cNvGraphicFramePr/>
          <p:nvPr/>
        </p:nvGraphicFramePr>
        <p:xfrm>
          <a:off x="4045088" y="155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{D9339EE2-A696-4DA2-8873-A062A85C3E4E}</a:tableStyleId>
              </a:tblPr>
              <a:tblGrid>
                <a:gridCol w="402450"/>
                <a:gridCol w="483625"/>
                <a:gridCol w="428375"/>
                <a:gridCol w="511300"/>
                <a:gridCol w="402175"/>
                <a:gridCol w="481500"/>
                <a:gridCol w="482550"/>
                <a:gridCol w="492150"/>
                <a:gridCol w="433325"/>
                <a:gridCol w="428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9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graphicFrame>
        <p:nvGraphicFramePr>
          <p:cNvPr id="432" name="Google Shape;432;g13798d704ec_0_120"/>
          <p:cNvGraphicFramePr/>
          <p:nvPr/>
        </p:nvGraphicFramePr>
        <p:xfrm>
          <a:off x="642575" y="4516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{D9339EE2-A696-4DA2-8873-A062A85C3E4E}</a:tableStyleId>
              </a:tblPr>
              <a:tblGrid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33" name="Google Shape;433;g13798d704ec_0_120"/>
          <p:cNvGraphicFramePr/>
          <p:nvPr/>
        </p:nvGraphicFramePr>
        <p:xfrm>
          <a:off x="1446925" y="516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{D9339EE2-A696-4DA2-8873-A062A85C3E4E}</a:tableStyleId>
              </a:tblPr>
              <a:tblGrid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3798d704ec_0_13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439" name="Google Shape;439;g13798d704ec_0_135"/>
          <p:cNvGraphicFramePr/>
          <p:nvPr/>
        </p:nvGraphicFramePr>
        <p:xfrm>
          <a:off x="642575" y="2153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{D9339EE2-A696-4DA2-8873-A062A85C3E4E}</a:tableStyleId>
              </a:tblPr>
              <a:tblGrid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40" name="Google Shape;440;g13798d704ec_0_135"/>
          <p:cNvSpPr txBox="1"/>
          <p:nvPr/>
        </p:nvSpPr>
        <p:spPr>
          <a:xfrm>
            <a:off x="0" y="0"/>
            <a:ext cx="3643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KMP-Matcher(T,P)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g13798d704ec_0_135"/>
          <p:cNvSpPr txBox="1"/>
          <p:nvPr/>
        </p:nvSpPr>
        <p:spPr>
          <a:xfrm>
            <a:off x="669725" y="1017975"/>
            <a:ext cx="11793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 = 10, q = 7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42" name="Google Shape;442;g13798d704ec_0_135"/>
          <p:cNvSpPr txBox="1"/>
          <p:nvPr/>
        </p:nvSpPr>
        <p:spPr>
          <a:xfrm>
            <a:off x="669725" y="4912800"/>
            <a:ext cx="53712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 = 11, q = 8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aphicFrame>
        <p:nvGraphicFramePr>
          <p:cNvPr id="443" name="Google Shape;443;g13798d704ec_0_135"/>
          <p:cNvGraphicFramePr/>
          <p:nvPr/>
        </p:nvGraphicFramePr>
        <p:xfrm>
          <a:off x="642575" y="1620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{D9339EE2-A696-4DA2-8873-A062A85C3E4E}</a:tableStyleId>
              </a:tblPr>
              <a:tblGrid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5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9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10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11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12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13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14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15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16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17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18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44" name="Google Shape;444;g13798d704ec_0_135"/>
          <p:cNvGraphicFramePr/>
          <p:nvPr/>
        </p:nvGraphicFramePr>
        <p:xfrm>
          <a:off x="1556975" y="344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{D9339EE2-A696-4DA2-8873-A062A85C3E4E}</a:tableStyleId>
              </a:tblPr>
              <a:tblGrid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9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10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45" name="Google Shape;445;g13798d704ec_0_135"/>
          <p:cNvGraphicFramePr/>
          <p:nvPr/>
        </p:nvGraphicFramePr>
        <p:xfrm>
          <a:off x="4045088" y="155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{D9339EE2-A696-4DA2-8873-A062A85C3E4E}</a:tableStyleId>
              </a:tblPr>
              <a:tblGrid>
                <a:gridCol w="402450"/>
                <a:gridCol w="483625"/>
                <a:gridCol w="428375"/>
                <a:gridCol w="511300"/>
                <a:gridCol w="402175"/>
                <a:gridCol w="481500"/>
                <a:gridCol w="482550"/>
                <a:gridCol w="492150"/>
                <a:gridCol w="433325"/>
                <a:gridCol w="428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9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graphicFrame>
        <p:nvGraphicFramePr>
          <p:cNvPr id="446" name="Google Shape;446;g13798d704ec_0_135"/>
          <p:cNvGraphicFramePr/>
          <p:nvPr/>
        </p:nvGraphicFramePr>
        <p:xfrm>
          <a:off x="1523125" y="2799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{D9339EE2-A696-4DA2-8873-A062A85C3E4E}</a:tableStyleId>
              </a:tblPr>
              <a:tblGrid>
                <a:gridCol w="394550"/>
                <a:gridCol w="394550"/>
                <a:gridCol w="394550"/>
                <a:gridCol w="394550"/>
                <a:gridCol w="394550"/>
                <a:gridCol w="394550"/>
                <a:gridCol w="394550"/>
                <a:gridCol w="394550"/>
                <a:gridCol w="394550"/>
                <a:gridCol w="3945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47" name="Google Shape;447;g13798d704ec_0_135"/>
          <p:cNvSpPr txBox="1"/>
          <p:nvPr/>
        </p:nvSpPr>
        <p:spPr>
          <a:xfrm>
            <a:off x="669725" y="4346375"/>
            <a:ext cx="53712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P[q+1] == T[i], matching string length increases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3798d704ec_0_15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453" name="Google Shape;453;g13798d704ec_0_152"/>
          <p:cNvGraphicFramePr/>
          <p:nvPr/>
        </p:nvGraphicFramePr>
        <p:xfrm>
          <a:off x="642575" y="2153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{D9339EE2-A696-4DA2-8873-A062A85C3E4E}</a:tableStyleId>
              </a:tblPr>
              <a:tblGrid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54" name="Google Shape;454;g13798d704ec_0_152"/>
          <p:cNvSpPr txBox="1"/>
          <p:nvPr/>
        </p:nvSpPr>
        <p:spPr>
          <a:xfrm>
            <a:off x="0" y="0"/>
            <a:ext cx="3643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KMP-Matcher(T,P)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g13798d704ec_0_152"/>
          <p:cNvSpPr txBox="1"/>
          <p:nvPr/>
        </p:nvSpPr>
        <p:spPr>
          <a:xfrm>
            <a:off x="669725" y="1017975"/>
            <a:ext cx="11793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 = 11, q = 8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56" name="Google Shape;456;g13798d704ec_0_152"/>
          <p:cNvSpPr txBox="1"/>
          <p:nvPr/>
        </p:nvSpPr>
        <p:spPr>
          <a:xfrm>
            <a:off x="669725" y="6132000"/>
            <a:ext cx="53712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 = 12, q = 7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aphicFrame>
        <p:nvGraphicFramePr>
          <p:cNvPr id="457" name="Google Shape;457;g13798d704ec_0_152"/>
          <p:cNvGraphicFramePr/>
          <p:nvPr/>
        </p:nvGraphicFramePr>
        <p:xfrm>
          <a:off x="642575" y="1620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{D9339EE2-A696-4DA2-8873-A062A85C3E4E}</a:tableStyleId>
              </a:tblPr>
              <a:tblGrid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5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9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10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11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12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13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14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15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16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17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18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58" name="Google Shape;458;g13798d704ec_0_152"/>
          <p:cNvGraphicFramePr/>
          <p:nvPr/>
        </p:nvGraphicFramePr>
        <p:xfrm>
          <a:off x="1556975" y="344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{D9339EE2-A696-4DA2-8873-A062A85C3E4E}</a:tableStyleId>
              </a:tblPr>
              <a:tblGrid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9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10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59" name="Google Shape;459;g13798d704ec_0_152"/>
          <p:cNvGraphicFramePr/>
          <p:nvPr/>
        </p:nvGraphicFramePr>
        <p:xfrm>
          <a:off x="4045088" y="155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{D9339EE2-A696-4DA2-8873-A062A85C3E4E}</a:tableStyleId>
              </a:tblPr>
              <a:tblGrid>
                <a:gridCol w="402450"/>
                <a:gridCol w="483625"/>
                <a:gridCol w="428375"/>
                <a:gridCol w="511300"/>
                <a:gridCol w="402175"/>
                <a:gridCol w="481500"/>
                <a:gridCol w="482550"/>
                <a:gridCol w="492150"/>
                <a:gridCol w="433325"/>
                <a:gridCol w="428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9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graphicFrame>
        <p:nvGraphicFramePr>
          <p:cNvPr id="460" name="Google Shape;460;g13798d704ec_0_152"/>
          <p:cNvGraphicFramePr/>
          <p:nvPr/>
        </p:nvGraphicFramePr>
        <p:xfrm>
          <a:off x="1523125" y="2799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{D9339EE2-A696-4DA2-8873-A062A85C3E4E}</a:tableStyleId>
              </a:tblPr>
              <a:tblGrid>
                <a:gridCol w="394550"/>
                <a:gridCol w="394550"/>
                <a:gridCol w="394550"/>
                <a:gridCol w="394550"/>
                <a:gridCol w="394550"/>
                <a:gridCol w="394550"/>
                <a:gridCol w="394550"/>
                <a:gridCol w="394550"/>
                <a:gridCol w="394550"/>
                <a:gridCol w="3945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61" name="Google Shape;461;g13798d704ec_0_152"/>
          <p:cNvSpPr txBox="1"/>
          <p:nvPr/>
        </p:nvSpPr>
        <p:spPr>
          <a:xfrm>
            <a:off x="5645700" y="2763425"/>
            <a:ext cx="3387000" cy="923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P[q+1] != T[i], matching string length does not increase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mic Sans MS"/>
              <a:buChar char="-"/>
            </a:pPr>
            <a:r>
              <a:rPr b="0" i="0" lang="en-US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q=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𝝿[8] = 6, P[6+1]  == T[11], first 7 characters could be matched, reuse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aphicFrame>
        <p:nvGraphicFramePr>
          <p:cNvPr id="462" name="Google Shape;462;g13798d704ec_0_152"/>
          <p:cNvGraphicFramePr/>
          <p:nvPr/>
        </p:nvGraphicFramePr>
        <p:xfrm>
          <a:off x="718775" y="4135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{D9339EE2-A696-4DA2-8873-A062A85C3E4E}</a:tableStyleId>
              </a:tblPr>
              <a:tblGrid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63" name="Google Shape;463;g13798d704ec_0_152"/>
          <p:cNvGraphicFramePr/>
          <p:nvPr/>
        </p:nvGraphicFramePr>
        <p:xfrm>
          <a:off x="2361325" y="470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{D9339EE2-A696-4DA2-8873-A062A85C3E4E}</a:tableStyleId>
              </a:tblPr>
              <a:tblGrid>
                <a:gridCol w="394550"/>
                <a:gridCol w="394550"/>
                <a:gridCol w="394550"/>
                <a:gridCol w="394550"/>
                <a:gridCol w="394550"/>
                <a:gridCol w="394550"/>
                <a:gridCol w="394550"/>
                <a:gridCol w="394550"/>
                <a:gridCol w="394550"/>
                <a:gridCol w="3945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3798d704ec_0_16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469" name="Google Shape;469;g13798d704ec_0_168"/>
          <p:cNvGraphicFramePr/>
          <p:nvPr/>
        </p:nvGraphicFramePr>
        <p:xfrm>
          <a:off x="642575" y="2153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{D9339EE2-A696-4DA2-8873-A062A85C3E4E}</a:tableStyleId>
              </a:tblPr>
              <a:tblGrid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70" name="Google Shape;470;g13798d704ec_0_168"/>
          <p:cNvSpPr txBox="1"/>
          <p:nvPr/>
        </p:nvSpPr>
        <p:spPr>
          <a:xfrm>
            <a:off x="0" y="0"/>
            <a:ext cx="3643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KMP-Matcher(T,P)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g13798d704ec_0_168"/>
          <p:cNvSpPr txBox="1"/>
          <p:nvPr/>
        </p:nvSpPr>
        <p:spPr>
          <a:xfrm>
            <a:off x="669725" y="1017975"/>
            <a:ext cx="11793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 = 12, q = 7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72" name="Google Shape;472;g13798d704ec_0_168"/>
          <p:cNvSpPr txBox="1"/>
          <p:nvPr/>
        </p:nvSpPr>
        <p:spPr>
          <a:xfrm>
            <a:off x="669725" y="6132000"/>
            <a:ext cx="53712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 = 13, q = 8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aphicFrame>
        <p:nvGraphicFramePr>
          <p:cNvPr id="473" name="Google Shape;473;g13798d704ec_0_168"/>
          <p:cNvGraphicFramePr/>
          <p:nvPr/>
        </p:nvGraphicFramePr>
        <p:xfrm>
          <a:off x="642575" y="1620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{D9339EE2-A696-4DA2-8873-A062A85C3E4E}</a:tableStyleId>
              </a:tblPr>
              <a:tblGrid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5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9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10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11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12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13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14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15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16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17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18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74" name="Google Shape;474;g13798d704ec_0_168"/>
          <p:cNvGraphicFramePr/>
          <p:nvPr/>
        </p:nvGraphicFramePr>
        <p:xfrm>
          <a:off x="2242775" y="344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{D9339EE2-A696-4DA2-8873-A062A85C3E4E}</a:tableStyleId>
              </a:tblPr>
              <a:tblGrid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9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10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75" name="Google Shape;475;g13798d704ec_0_168"/>
          <p:cNvGraphicFramePr/>
          <p:nvPr/>
        </p:nvGraphicFramePr>
        <p:xfrm>
          <a:off x="4045088" y="155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{D9339EE2-A696-4DA2-8873-A062A85C3E4E}</a:tableStyleId>
              </a:tblPr>
              <a:tblGrid>
                <a:gridCol w="402450"/>
                <a:gridCol w="483625"/>
                <a:gridCol w="428375"/>
                <a:gridCol w="511300"/>
                <a:gridCol w="402175"/>
                <a:gridCol w="481500"/>
                <a:gridCol w="482550"/>
                <a:gridCol w="492150"/>
                <a:gridCol w="433325"/>
                <a:gridCol w="428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9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476" name="Google Shape;476;g13798d704ec_0_168"/>
          <p:cNvSpPr txBox="1"/>
          <p:nvPr/>
        </p:nvSpPr>
        <p:spPr>
          <a:xfrm>
            <a:off x="653700" y="5278025"/>
            <a:ext cx="5310900" cy="585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P[q+1] == T[i], matching string length increases</a:t>
            </a:r>
            <a:endParaRPr b="0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aphicFrame>
        <p:nvGraphicFramePr>
          <p:cNvPr id="477" name="Google Shape;477;g13798d704ec_0_168"/>
          <p:cNvGraphicFramePr/>
          <p:nvPr/>
        </p:nvGraphicFramePr>
        <p:xfrm>
          <a:off x="2285125" y="2799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{D9339EE2-A696-4DA2-8873-A062A85C3E4E}</a:tableStyleId>
              </a:tblPr>
              <a:tblGrid>
                <a:gridCol w="394550"/>
                <a:gridCol w="394550"/>
                <a:gridCol w="394550"/>
                <a:gridCol w="394550"/>
                <a:gridCol w="394550"/>
                <a:gridCol w="394550"/>
                <a:gridCol w="394550"/>
                <a:gridCol w="394550"/>
                <a:gridCol w="394550"/>
                <a:gridCol w="3945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3798d704ec_0_18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483" name="Google Shape;483;g13798d704ec_0_184"/>
          <p:cNvGraphicFramePr/>
          <p:nvPr/>
        </p:nvGraphicFramePr>
        <p:xfrm>
          <a:off x="642575" y="2153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{D9339EE2-A696-4DA2-8873-A062A85C3E4E}</a:tableStyleId>
              </a:tblPr>
              <a:tblGrid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84" name="Google Shape;484;g13798d704ec_0_184"/>
          <p:cNvSpPr txBox="1"/>
          <p:nvPr/>
        </p:nvSpPr>
        <p:spPr>
          <a:xfrm>
            <a:off x="0" y="0"/>
            <a:ext cx="3643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KMP-Matcher(T,P)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g13798d704ec_0_184"/>
          <p:cNvSpPr txBox="1"/>
          <p:nvPr/>
        </p:nvSpPr>
        <p:spPr>
          <a:xfrm>
            <a:off x="669725" y="1017975"/>
            <a:ext cx="11793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 = 13, q = 8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86" name="Google Shape;486;g13798d704ec_0_184"/>
          <p:cNvSpPr txBox="1"/>
          <p:nvPr/>
        </p:nvSpPr>
        <p:spPr>
          <a:xfrm>
            <a:off x="669725" y="5979600"/>
            <a:ext cx="53712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 = 14, q = 7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aphicFrame>
        <p:nvGraphicFramePr>
          <p:cNvPr id="487" name="Google Shape;487;g13798d704ec_0_184"/>
          <p:cNvGraphicFramePr/>
          <p:nvPr/>
        </p:nvGraphicFramePr>
        <p:xfrm>
          <a:off x="642575" y="1620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{D9339EE2-A696-4DA2-8873-A062A85C3E4E}</a:tableStyleId>
              </a:tblPr>
              <a:tblGrid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5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9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10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11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12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13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14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15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16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17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18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88" name="Google Shape;488;g13798d704ec_0_184"/>
          <p:cNvGraphicFramePr/>
          <p:nvPr/>
        </p:nvGraphicFramePr>
        <p:xfrm>
          <a:off x="2242775" y="344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{D9339EE2-A696-4DA2-8873-A062A85C3E4E}</a:tableStyleId>
              </a:tblPr>
              <a:tblGrid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9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10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89" name="Google Shape;489;g13798d704ec_0_184"/>
          <p:cNvGraphicFramePr/>
          <p:nvPr/>
        </p:nvGraphicFramePr>
        <p:xfrm>
          <a:off x="4045088" y="155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{D9339EE2-A696-4DA2-8873-A062A85C3E4E}</a:tableStyleId>
              </a:tblPr>
              <a:tblGrid>
                <a:gridCol w="402450"/>
                <a:gridCol w="483625"/>
                <a:gridCol w="428375"/>
                <a:gridCol w="511300"/>
                <a:gridCol w="402175"/>
                <a:gridCol w="481500"/>
                <a:gridCol w="482550"/>
                <a:gridCol w="492150"/>
                <a:gridCol w="433325"/>
                <a:gridCol w="428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9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490" name="Google Shape;490;g13798d704ec_0_184"/>
          <p:cNvSpPr txBox="1"/>
          <p:nvPr/>
        </p:nvSpPr>
        <p:spPr>
          <a:xfrm>
            <a:off x="6372500" y="2774775"/>
            <a:ext cx="2588400" cy="1185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1. Due to mismatch we shift </a:t>
            </a:r>
            <a:endParaRPr b="0" i="0" sz="13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2. q = </a:t>
            </a:r>
            <a:r>
              <a:rPr b="0" i="0" lang="en-US" sz="13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𝝿[8]=6 , we try with 𝝿[6+1] and T[13], it matches</a:t>
            </a:r>
            <a:endParaRPr b="0" i="0" sz="13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3. First 7 characters can be directly matched</a:t>
            </a:r>
            <a:endParaRPr b="0" i="0" sz="13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aphicFrame>
        <p:nvGraphicFramePr>
          <p:cNvPr id="491" name="Google Shape;491;g13798d704ec_0_184"/>
          <p:cNvGraphicFramePr/>
          <p:nvPr/>
        </p:nvGraphicFramePr>
        <p:xfrm>
          <a:off x="642575" y="4287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{D9339EE2-A696-4DA2-8873-A062A85C3E4E}</a:tableStyleId>
              </a:tblPr>
              <a:tblGrid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92" name="Google Shape;492;g13798d704ec_0_184"/>
          <p:cNvGraphicFramePr/>
          <p:nvPr/>
        </p:nvGraphicFramePr>
        <p:xfrm>
          <a:off x="3123325" y="485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{D9339EE2-A696-4DA2-8873-A062A85C3E4E}</a:tableStyleId>
              </a:tblPr>
              <a:tblGrid>
                <a:gridCol w="394550"/>
                <a:gridCol w="394550"/>
                <a:gridCol w="394550"/>
                <a:gridCol w="394550"/>
                <a:gridCol w="394550"/>
                <a:gridCol w="394550"/>
                <a:gridCol w="394550"/>
                <a:gridCol w="394550"/>
                <a:gridCol w="394550"/>
                <a:gridCol w="3945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93" name="Google Shape;493;g13798d704ec_0_184"/>
          <p:cNvGraphicFramePr/>
          <p:nvPr/>
        </p:nvGraphicFramePr>
        <p:xfrm>
          <a:off x="2285125" y="2799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{D9339EE2-A696-4DA2-8873-A062A85C3E4E}</a:tableStyleId>
              </a:tblPr>
              <a:tblGrid>
                <a:gridCol w="394550"/>
                <a:gridCol w="394550"/>
                <a:gridCol w="394550"/>
                <a:gridCol w="394550"/>
                <a:gridCol w="394550"/>
                <a:gridCol w="394550"/>
                <a:gridCol w="394550"/>
                <a:gridCol w="394550"/>
                <a:gridCol w="394550"/>
                <a:gridCol w="3945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3798d704ec_0_19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499" name="Google Shape;499;g13798d704ec_0_198"/>
          <p:cNvGraphicFramePr/>
          <p:nvPr/>
        </p:nvGraphicFramePr>
        <p:xfrm>
          <a:off x="642575" y="2153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{D9339EE2-A696-4DA2-8873-A062A85C3E4E}</a:tableStyleId>
              </a:tblPr>
              <a:tblGrid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00" name="Google Shape;500;g13798d704ec_0_198"/>
          <p:cNvSpPr txBox="1"/>
          <p:nvPr/>
        </p:nvSpPr>
        <p:spPr>
          <a:xfrm>
            <a:off x="0" y="0"/>
            <a:ext cx="3643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KMP-Matcher(T,P)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g13798d704ec_0_198"/>
          <p:cNvSpPr txBox="1"/>
          <p:nvPr/>
        </p:nvSpPr>
        <p:spPr>
          <a:xfrm>
            <a:off x="669725" y="1017975"/>
            <a:ext cx="11793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 = 14, q = 7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02" name="Google Shape;502;g13798d704ec_0_198"/>
          <p:cNvSpPr txBox="1"/>
          <p:nvPr/>
        </p:nvSpPr>
        <p:spPr>
          <a:xfrm>
            <a:off x="669725" y="5979600"/>
            <a:ext cx="53712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 = 15, q = 8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aphicFrame>
        <p:nvGraphicFramePr>
          <p:cNvPr id="503" name="Google Shape;503;g13798d704ec_0_198"/>
          <p:cNvGraphicFramePr/>
          <p:nvPr/>
        </p:nvGraphicFramePr>
        <p:xfrm>
          <a:off x="642575" y="1620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{D9339EE2-A696-4DA2-8873-A062A85C3E4E}</a:tableStyleId>
              </a:tblPr>
              <a:tblGrid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5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9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10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11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12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13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14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15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16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17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18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04" name="Google Shape;504;g13798d704ec_0_198"/>
          <p:cNvGraphicFramePr/>
          <p:nvPr/>
        </p:nvGraphicFramePr>
        <p:xfrm>
          <a:off x="3157175" y="344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{D9339EE2-A696-4DA2-8873-A062A85C3E4E}</a:tableStyleId>
              </a:tblPr>
              <a:tblGrid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9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10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05" name="Google Shape;505;g13798d704ec_0_198"/>
          <p:cNvGraphicFramePr/>
          <p:nvPr/>
        </p:nvGraphicFramePr>
        <p:xfrm>
          <a:off x="4045088" y="155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{D9339EE2-A696-4DA2-8873-A062A85C3E4E}</a:tableStyleId>
              </a:tblPr>
              <a:tblGrid>
                <a:gridCol w="402450"/>
                <a:gridCol w="483625"/>
                <a:gridCol w="428375"/>
                <a:gridCol w="511300"/>
                <a:gridCol w="402175"/>
                <a:gridCol w="481500"/>
                <a:gridCol w="482550"/>
                <a:gridCol w="492150"/>
                <a:gridCol w="433325"/>
                <a:gridCol w="428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9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graphicFrame>
        <p:nvGraphicFramePr>
          <p:cNvPr id="506" name="Google Shape;506;g13798d704ec_0_198"/>
          <p:cNvGraphicFramePr/>
          <p:nvPr/>
        </p:nvGraphicFramePr>
        <p:xfrm>
          <a:off x="3123325" y="2799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{D9339EE2-A696-4DA2-8873-A062A85C3E4E}</a:tableStyleId>
              </a:tblPr>
              <a:tblGrid>
                <a:gridCol w="394550"/>
                <a:gridCol w="394550"/>
                <a:gridCol w="394550"/>
                <a:gridCol w="394550"/>
                <a:gridCol w="394550"/>
                <a:gridCol w="394550"/>
                <a:gridCol w="394550"/>
                <a:gridCol w="394550"/>
                <a:gridCol w="394550"/>
                <a:gridCol w="3945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07" name="Google Shape;507;g13798d704ec_0_198"/>
          <p:cNvSpPr txBox="1"/>
          <p:nvPr/>
        </p:nvSpPr>
        <p:spPr>
          <a:xfrm>
            <a:off x="669725" y="4836600"/>
            <a:ext cx="53712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P[q+1] == T[i], matching string length increases</a:t>
            </a:r>
            <a:endParaRPr b="0" i="0" sz="15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Notation and terminology</a:t>
            </a:r>
            <a:endParaRPr/>
          </a:p>
        </p:txBody>
      </p:sp>
      <p:sp>
        <p:nvSpPr>
          <p:cNvPr id="106" name="Google Shape;106;p3"/>
          <p:cNvSpPr txBox="1"/>
          <p:nvPr>
            <p:ph idx="1" type="body"/>
          </p:nvPr>
        </p:nvSpPr>
        <p:spPr>
          <a:xfrm>
            <a:off x="381000" y="1219200"/>
            <a:ext cx="8763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prefix of 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if 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wy 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some 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∈∑*. Denoted as 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⇒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suffix of 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if 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yw 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some 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∈∑*. Denoted as 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⇐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Lemma 32.1 (Overlapping shift lemma):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Suppose 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⇐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⇐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then if |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|≤|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|, then 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⇐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if |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 ≥ |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|, then 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⇐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if |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 = |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|, then 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1079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798d704ec_0_2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513" name="Google Shape;513;g13798d704ec_0_211"/>
          <p:cNvGraphicFramePr/>
          <p:nvPr/>
        </p:nvGraphicFramePr>
        <p:xfrm>
          <a:off x="642575" y="2153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{D9339EE2-A696-4DA2-8873-A062A85C3E4E}</a:tableStyleId>
              </a:tblPr>
              <a:tblGrid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14" name="Google Shape;514;g13798d704ec_0_211"/>
          <p:cNvSpPr txBox="1"/>
          <p:nvPr/>
        </p:nvSpPr>
        <p:spPr>
          <a:xfrm>
            <a:off x="0" y="0"/>
            <a:ext cx="3643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KMP-Matcher(T,P)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g13798d704ec_0_211"/>
          <p:cNvSpPr txBox="1"/>
          <p:nvPr/>
        </p:nvSpPr>
        <p:spPr>
          <a:xfrm>
            <a:off x="669725" y="1017975"/>
            <a:ext cx="11793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 = 15, q = 8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16" name="Google Shape;516;g13798d704ec_0_211"/>
          <p:cNvSpPr txBox="1"/>
          <p:nvPr/>
        </p:nvSpPr>
        <p:spPr>
          <a:xfrm>
            <a:off x="669725" y="5979600"/>
            <a:ext cx="53712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 = 16, q = 7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aphicFrame>
        <p:nvGraphicFramePr>
          <p:cNvPr id="517" name="Google Shape;517;g13798d704ec_0_211"/>
          <p:cNvGraphicFramePr/>
          <p:nvPr/>
        </p:nvGraphicFramePr>
        <p:xfrm>
          <a:off x="642575" y="1620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{D9339EE2-A696-4DA2-8873-A062A85C3E4E}</a:tableStyleId>
              </a:tblPr>
              <a:tblGrid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5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9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10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11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12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13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14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15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16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17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18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18" name="Google Shape;518;g13798d704ec_0_211"/>
          <p:cNvGraphicFramePr/>
          <p:nvPr/>
        </p:nvGraphicFramePr>
        <p:xfrm>
          <a:off x="3157175" y="344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{D9339EE2-A696-4DA2-8873-A062A85C3E4E}</a:tableStyleId>
              </a:tblPr>
              <a:tblGrid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9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10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19" name="Google Shape;519;g13798d704ec_0_211"/>
          <p:cNvGraphicFramePr/>
          <p:nvPr/>
        </p:nvGraphicFramePr>
        <p:xfrm>
          <a:off x="4045088" y="155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{D9339EE2-A696-4DA2-8873-A062A85C3E4E}</a:tableStyleId>
              </a:tblPr>
              <a:tblGrid>
                <a:gridCol w="402450"/>
                <a:gridCol w="483625"/>
                <a:gridCol w="428375"/>
                <a:gridCol w="511300"/>
                <a:gridCol w="402175"/>
                <a:gridCol w="481500"/>
                <a:gridCol w="482550"/>
                <a:gridCol w="492150"/>
                <a:gridCol w="433325"/>
                <a:gridCol w="428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9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graphicFrame>
        <p:nvGraphicFramePr>
          <p:cNvPr id="520" name="Google Shape;520;g13798d704ec_0_211"/>
          <p:cNvGraphicFramePr/>
          <p:nvPr/>
        </p:nvGraphicFramePr>
        <p:xfrm>
          <a:off x="3123325" y="2799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{D9339EE2-A696-4DA2-8873-A062A85C3E4E}</a:tableStyleId>
              </a:tblPr>
              <a:tblGrid>
                <a:gridCol w="394550"/>
                <a:gridCol w="394550"/>
                <a:gridCol w="394550"/>
                <a:gridCol w="394550"/>
                <a:gridCol w="394550"/>
                <a:gridCol w="394550"/>
                <a:gridCol w="394550"/>
                <a:gridCol w="394550"/>
                <a:gridCol w="394550"/>
                <a:gridCol w="3945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21" name="Google Shape;521;g13798d704ec_0_211"/>
          <p:cNvSpPr txBox="1"/>
          <p:nvPr/>
        </p:nvSpPr>
        <p:spPr>
          <a:xfrm>
            <a:off x="249875" y="2722050"/>
            <a:ext cx="2661900" cy="1800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mic Sans MS"/>
              <a:buChar char="-"/>
            </a:pPr>
            <a:r>
              <a:rPr b="0" i="0" lang="en-US" sz="15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Due to mismatch we shift </a:t>
            </a:r>
            <a:endParaRPr b="0" i="0" sz="15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mic Sans MS"/>
              <a:buChar char="-"/>
            </a:pPr>
            <a:r>
              <a:rPr b="0" i="0" lang="en-US" sz="15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q =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𝝿[8]=6 , we try with 𝝿[6+1] and T[15], it matches</a:t>
            </a:r>
            <a:endParaRPr b="0" i="0" sz="15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mic Sans MS"/>
              <a:buChar char="-"/>
            </a:pPr>
            <a:r>
              <a:rPr b="0" i="0" lang="en-US" sz="15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First 7 characters can be directly matched</a:t>
            </a:r>
            <a:endParaRPr b="0" i="0" sz="15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aphicFrame>
        <p:nvGraphicFramePr>
          <p:cNvPr id="522" name="Google Shape;522;g13798d704ec_0_211"/>
          <p:cNvGraphicFramePr/>
          <p:nvPr/>
        </p:nvGraphicFramePr>
        <p:xfrm>
          <a:off x="642575" y="4668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{D9339EE2-A696-4DA2-8873-A062A85C3E4E}</a:tableStyleId>
              </a:tblPr>
              <a:tblGrid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23" name="Google Shape;523;g13798d704ec_0_211"/>
          <p:cNvGraphicFramePr/>
          <p:nvPr/>
        </p:nvGraphicFramePr>
        <p:xfrm>
          <a:off x="3885325" y="523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{D9339EE2-A696-4DA2-8873-A062A85C3E4E}</a:tableStyleId>
              </a:tblPr>
              <a:tblGrid>
                <a:gridCol w="394550"/>
                <a:gridCol w="394550"/>
                <a:gridCol w="394550"/>
                <a:gridCol w="394550"/>
                <a:gridCol w="394550"/>
                <a:gridCol w="394550"/>
                <a:gridCol w="394550"/>
                <a:gridCol w="394550"/>
                <a:gridCol w="394550"/>
                <a:gridCol w="3945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3798d704ec_0_23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529" name="Google Shape;529;g13798d704ec_0_230"/>
          <p:cNvGraphicFramePr/>
          <p:nvPr/>
        </p:nvGraphicFramePr>
        <p:xfrm>
          <a:off x="642575" y="2153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{D9339EE2-A696-4DA2-8873-A062A85C3E4E}</a:tableStyleId>
              </a:tblPr>
              <a:tblGrid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30" name="Google Shape;530;g13798d704ec_0_230"/>
          <p:cNvSpPr txBox="1"/>
          <p:nvPr/>
        </p:nvSpPr>
        <p:spPr>
          <a:xfrm>
            <a:off x="0" y="0"/>
            <a:ext cx="3643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KMP-Matcher(T,P)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g13798d704ec_0_230"/>
          <p:cNvSpPr txBox="1"/>
          <p:nvPr/>
        </p:nvSpPr>
        <p:spPr>
          <a:xfrm>
            <a:off x="669725" y="1017975"/>
            <a:ext cx="11793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 = 16, q = 7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32" name="Google Shape;532;g13798d704ec_0_230"/>
          <p:cNvSpPr txBox="1"/>
          <p:nvPr/>
        </p:nvSpPr>
        <p:spPr>
          <a:xfrm>
            <a:off x="669725" y="5979600"/>
            <a:ext cx="53712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 = 17, q = 8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aphicFrame>
        <p:nvGraphicFramePr>
          <p:cNvPr id="533" name="Google Shape;533;g13798d704ec_0_230"/>
          <p:cNvGraphicFramePr/>
          <p:nvPr/>
        </p:nvGraphicFramePr>
        <p:xfrm>
          <a:off x="642575" y="1620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{D9339EE2-A696-4DA2-8873-A062A85C3E4E}</a:tableStyleId>
              </a:tblPr>
              <a:tblGrid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5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9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10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11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12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13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14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15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16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17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18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34" name="Google Shape;534;g13798d704ec_0_230"/>
          <p:cNvGraphicFramePr/>
          <p:nvPr/>
        </p:nvGraphicFramePr>
        <p:xfrm>
          <a:off x="3919175" y="344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{D9339EE2-A696-4DA2-8873-A062A85C3E4E}</a:tableStyleId>
              </a:tblPr>
              <a:tblGrid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9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10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35" name="Google Shape;535;g13798d704ec_0_230"/>
          <p:cNvGraphicFramePr/>
          <p:nvPr/>
        </p:nvGraphicFramePr>
        <p:xfrm>
          <a:off x="4045088" y="155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{D9339EE2-A696-4DA2-8873-A062A85C3E4E}</a:tableStyleId>
              </a:tblPr>
              <a:tblGrid>
                <a:gridCol w="402450"/>
                <a:gridCol w="483625"/>
                <a:gridCol w="428375"/>
                <a:gridCol w="511300"/>
                <a:gridCol w="402175"/>
                <a:gridCol w="481500"/>
                <a:gridCol w="482550"/>
                <a:gridCol w="492150"/>
                <a:gridCol w="433325"/>
                <a:gridCol w="428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9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graphicFrame>
        <p:nvGraphicFramePr>
          <p:cNvPr id="536" name="Google Shape;536;g13798d704ec_0_230"/>
          <p:cNvGraphicFramePr/>
          <p:nvPr/>
        </p:nvGraphicFramePr>
        <p:xfrm>
          <a:off x="3961525" y="2799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{D9339EE2-A696-4DA2-8873-A062A85C3E4E}</a:tableStyleId>
              </a:tblPr>
              <a:tblGrid>
                <a:gridCol w="394550"/>
                <a:gridCol w="394550"/>
                <a:gridCol w="394550"/>
                <a:gridCol w="394550"/>
                <a:gridCol w="394550"/>
                <a:gridCol w="394550"/>
                <a:gridCol w="394550"/>
                <a:gridCol w="394550"/>
                <a:gridCol w="394550"/>
                <a:gridCol w="3945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37" name="Google Shape;537;g13798d704ec_0_230"/>
          <p:cNvSpPr txBox="1"/>
          <p:nvPr/>
        </p:nvSpPr>
        <p:spPr>
          <a:xfrm>
            <a:off x="669725" y="5293800"/>
            <a:ext cx="53712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P[q+1] == T[i], matching string length increases</a:t>
            </a:r>
            <a:endParaRPr b="0" i="0" sz="15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3798d704ec_0_24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543" name="Google Shape;543;g13798d704ec_0_246"/>
          <p:cNvGraphicFramePr/>
          <p:nvPr/>
        </p:nvGraphicFramePr>
        <p:xfrm>
          <a:off x="642575" y="2153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{D9339EE2-A696-4DA2-8873-A062A85C3E4E}</a:tableStyleId>
              </a:tblPr>
              <a:tblGrid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44" name="Google Shape;544;g13798d704ec_0_246"/>
          <p:cNvSpPr txBox="1"/>
          <p:nvPr/>
        </p:nvSpPr>
        <p:spPr>
          <a:xfrm>
            <a:off x="0" y="0"/>
            <a:ext cx="3643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KMP-Matcher(T,P)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g13798d704ec_0_246"/>
          <p:cNvSpPr txBox="1"/>
          <p:nvPr/>
        </p:nvSpPr>
        <p:spPr>
          <a:xfrm>
            <a:off x="669725" y="1017975"/>
            <a:ext cx="11793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 = 17, q = 8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46" name="Google Shape;546;g13798d704ec_0_246"/>
          <p:cNvSpPr txBox="1"/>
          <p:nvPr/>
        </p:nvSpPr>
        <p:spPr>
          <a:xfrm>
            <a:off x="669725" y="5979600"/>
            <a:ext cx="53712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 = 18, q = 9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aphicFrame>
        <p:nvGraphicFramePr>
          <p:cNvPr id="547" name="Google Shape;547;g13798d704ec_0_246"/>
          <p:cNvGraphicFramePr/>
          <p:nvPr/>
        </p:nvGraphicFramePr>
        <p:xfrm>
          <a:off x="642575" y="1620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{D9339EE2-A696-4DA2-8873-A062A85C3E4E}</a:tableStyleId>
              </a:tblPr>
              <a:tblGrid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5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9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10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11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12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13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14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15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16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17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18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48" name="Google Shape;548;g13798d704ec_0_246"/>
          <p:cNvGraphicFramePr/>
          <p:nvPr/>
        </p:nvGraphicFramePr>
        <p:xfrm>
          <a:off x="3919175" y="344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{D9339EE2-A696-4DA2-8873-A062A85C3E4E}</a:tableStyleId>
              </a:tblPr>
              <a:tblGrid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9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10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49" name="Google Shape;549;g13798d704ec_0_246"/>
          <p:cNvGraphicFramePr/>
          <p:nvPr/>
        </p:nvGraphicFramePr>
        <p:xfrm>
          <a:off x="4045088" y="155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{D9339EE2-A696-4DA2-8873-A062A85C3E4E}</a:tableStyleId>
              </a:tblPr>
              <a:tblGrid>
                <a:gridCol w="402450"/>
                <a:gridCol w="483625"/>
                <a:gridCol w="428375"/>
                <a:gridCol w="511300"/>
                <a:gridCol w="402175"/>
                <a:gridCol w="481500"/>
                <a:gridCol w="482550"/>
                <a:gridCol w="492150"/>
                <a:gridCol w="433325"/>
                <a:gridCol w="428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9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graphicFrame>
        <p:nvGraphicFramePr>
          <p:cNvPr id="550" name="Google Shape;550;g13798d704ec_0_246"/>
          <p:cNvGraphicFramePr/>
          <p:nvPr/>
        </p:nvGraphicFramePr>
        <p:xfrm>
          <a:off x="3961525" y="2799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{D9339EE2-A696-4DA2-8873-A062A85C3E4E}</a:tableStyleId>
              </a:tblPr>
              <a:tblGrid>
                <a:gridCol w="394550"/>
                <a:gridCol w="394550"/>
                <a:gridCol w="394550"/>
                <a:gridCol w="394550"/>
                <a:gridCol w="394550"/>
                <a:gridCol w="394550"/>
                <a:gridCol w="394550"/>
                <a:gridCol w="394550"/>
                <a:gridCol w="394550"/>
                <a:gridCol w="3945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51" name="Google Shape;551;g13798d704ec_0_246"/>
          <p:cNvSpPr txBox="1"/>
          <p:nvPr/>
        </p:nvSpPr>
        <p:spPr>
          <a:xfrm>
            <a:off x="669725" y="5293800"/>
            <a:ext cx="53712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P[q+1] == T[i], matching string length increases</a:t>
            </a:r>
            <a:endParaRPr b="0" i="0" sz="15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13798d704ec_0_25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557" name="Google Shape;557;g13798d704ec_0_259"/>
          <p:cNvGraphicFramePr/>
          <p:nvPr/>
        </p:nvGraphicFramePr>
        <p:xfrm>
          <a:off x="642575" y="2153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{D9339EE2-A696-4DA2-8873-A062A85C3E4E}</a:tableStyleId>
              </a:tblPr>
              <a:tblGrid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</a:tr>
            </a:tbl>
          </a:graphicData>
        </a:graphic>
      </p:graphicFrame>
      <p:sp>
        <p:nvSpPr>
          <p:cNvPr id="558" name="Google Shape;558;g13798d704ec_0_259"/>
          <p:cNvSpPr txBox="1"/>
          <p:nvPr/>
        </p:nvSpPr>
        <p:spPr>
          <a:xfrm>
            <a:off x="0" y="0"/>
            <a:ext cx="3643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KMP-Matcher(T,P)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g13798d704ec_0_259"/>
          <p:cNvSpPr txBox="1"/>
          <p:nvPr/>
        </p:nvSpPr>
        <p:spPr>
          <a:xfrm>
            <a:off x="669725" y="1017975"/>
            <a:ext cx="11793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 = 17, q = 9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60" name="Google Shape;560;g13798d704ec_0_259"/>
          <p:cNvSpPr txBox="1"/>
          <p:nvPr/>
        </p:nvSpPr>
        <p:spPr>
          <a:xfrm>
            <a:off x="669725" y="5262300"/>
            <a:ext cx="53712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 = 19, q = 10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aphicFrame>
        <p:nvGraphicFramePr>
          <p:cNvPr id="561" name="Google Shape;561;g13798d704ec_0_259"/>
          <p:cNvGraphicFramePr/>
          <p:nvPr/>
        </p:nvGraphicFramePr>
        <p:xfrm>
          <a:off x="642575" y="1620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{D9339EE2-A696-4DA2-8873-A062A85C3E4E}</a:tableStyleId>
              </a:tblPr>
              <a:tblGrid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5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9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10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11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12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13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14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15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16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17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18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62" name="Google Shape;562;g13798d704ec_0_259"/>
          <p:cNvGraphicFramePr/>
          <p:nvPr/>
        </p:nvGraphicFramePr>
        <p:xfrm>
          <a:off x="3919175" y="344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{D9339EE2-A696-4DA2-8873-A062A85C3E4E}</a:tableStyleId>
              </a:tblPr>
              <a:tblGrid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  <a:gridCol w="4021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9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10</a:t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63" name="Google Shape;563;g13798d704ec_0_259"/>
          <p:cNvGraphicFramePr/>
          <p:nvPr/>
        </p:nvGraphicFramePr>
        <p:xfrm>
          <a:off x="4045088" y="155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{D9339EE2-A696-4DA2-8873-A062A85C3E4E}</a:tableStyleId>
              </a:tblPr>
              <a:tblGrid>
                <a:gridCol w="402450"/>
                <a:gridCol w="483625"/>
                <a:gridCol w="428375"/>
                <a:gridCol w="511300"/>
                <a:gridCol w="402175"/>
                <a:gridCol w="481500"/>
                <a:gridCol w="482550"/>
                <a:gridCol w="492150"/>
                <a:gridCol w="433325"/>
                <a:gridCol w="428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9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graphicFrame>
        <p:nvGraphicFramePr>
          <p:cNvPr id="564" name="Google Shape;564;g13798d704ec_0_259"/>
          <p:cNvGraphicFramePr/>
          <p:nvPr/>
        </p:nvGraphicFramePr>
        <p:xfrm>
          <a:off x="3961525" y="2799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{D9339EE2-A696-4DA2-8873-A062A85C3E4E}</a:tableStyleId>
              </a:tblPr>
              <a:tblGrid>
                <a:gridCol w="394550"/>
                <a:gridCol w="394550"/>
                <a:gridCol w="394550"/>
                <a:gridCol w="394550"/>
                <a:gridCol w="394550"/>
                <a:gridCol w="394550"/>
                <a:gridCol w="394550"/>
                <a:gridCol w="394550"/>
                <a:gridCol w="394550"/>
                <a:gridCol w="3945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9E9E9E"/>
                    </a:solidFill>
                  </a:tcPr>
                </a:tc>
              </a:tr>
            </a:tbl>
          </a:graphicData>
        </a:graphic>
      </p:graphicFrame>
      <p:sp>
        <p:nvSpPr>
          <p:cNvPr id="565" name="Google Shape;565;g13798d704ec_0_259"/>
          <p:cNvSpPr txBox="1"/>
          <p:nvPr/>
        </p:nvSpPr>
        <p:spPr>
          <a:xfrm>
            <a:off x="669725" y="4720038"/>
            <a:ext cx="53712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P[q+1] == T[i], matching string length increases</a:t>
            </a:r>
            <a:endParaRPr b="0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66" name="Google Shape;566;g13798d704ec_0_259"/>
          <p:cNvSpPr txBox="1"/>
          <p:nvPr/>
        </p:nvSpPr>
        <p:spPr>
          <a:xfrm>
            <a:off x="669725" y="5804550"/>
            <a:ext cx="53712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q == m=, a complete matching has been found</a:t>
            </a:r>
            <a:endParaRPr b="0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12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Runtime </a:t>
            </a:r>
            <a:r>
              <a:rPr b="0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 of KMP algorithm</a:t>
            </a:r>
            <a:endParaRPr sz="4000"/>
          </a:p>
        </p:txBody>
      </p:sp>
      <p:sp>
        <p:nvSpPr>
          <p:cNvPr id="572" name="Google Shape;572;p12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running time of COMPUTE-PREFIX-FUNCTION is Θ(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and KMP-MATCHER Θ(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amortized analysis (potential method) (for COMPUTE-PREFIX-FUNCTION):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Associate a potential of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 the current state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the algorithm: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codes in Line 5 to 9.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 potential is 0, line 6 decreases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since π[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]&lt;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k, k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never becomes negative.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 8 increases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at most 1.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Amortized cost = actual-cost + potential-increase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=(repeat-times-of-Line-5+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(1))+(potential-decrease-at-least the repeat-times-of-Line-5+O(1) in line 8)=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(1).</a:t>
            </a:r>
            <a:endParaRPr/>
          </a:p>
        </p:txBody>
      </p:sp>
      <p:sp>
        <p:nvSpPr>
          <p:cNvPr id="573" name="Google Shape;573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4" name="Google Shape;574;p12"/>
          <p:cNvSpPr txBox="1"/>
          <p:nvPr/>
        </p:nvSpPr>
        <p:spPr>
          <a:xfrm>
            <a:off x="254500" y="1057275"/>
            <a:ext cx="38577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Θ = big theta/avg bound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34c5863f75_0_17"/>
          <p:cNvSpPr txBox="1"/>
          <p:nvPr/>
        </p:nvSpPr>
        <p:spPr>
          <a:xfrm>
            <a:off x="0" y="0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The McGraw-Hill Companies, Inc. Permission required for reproduction or display.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ompute_prefix_function" id="580" name="Google Shape;580;g134c5863f75_0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12762"/>
            <a:ext cx="9144000" cy="5830887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g134c5863f75_0_1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2" name="Google Shape;582;g134c5863f75_0_17"/>
          <p:cNvSpPr txBox="1"/>
          <p:nvPr/>
        </p:nvSpPr>
        <p:spPr>
          <a:xfrm>
            <a:off x="6023375" y="4511575"/>
            <a:ext cx="26790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K by increasing maximum can be (m-1)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83" name="Google Shape;583;g134c5863f75_0_17"/>
          <p:cNvSpPr txBox="1"/>
          <p:nvPr/>
        </p:nvSpPr>
        <p:spPr>
          <a:xfrm>
            <a:off x="5036350" y="2454175"/>
            <a:ext cx="3513600" cy="83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K is always &gt; 0 and reduced here only so bounded by (m-1), while loop iterates at most (m-1) times 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84" name="Google Shape;584;g134c5863f75_0_17"/>
          <p:cNvSpPr txBox="1"/>
          <p:nvPr/>
        </p:nvSpPr>
        <p:spPr>
          <a:xfrm>
            <a:off x="4554150" y="1580550"/>
            <a:ext cx="25851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always k &lt; q and 𝝿(q) &lt; q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85" name="Google Shape;585;g134c5863f75_0_17"/>
          <p:cNvSpPr txBox="1"/>
          <p:nvPr/>
        </p:nvSpPr>
        <p:spPr>
          <a:xfrm>
            <a:off x="3674550" y="262150"/>
            <a:ext cx="451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putting it all together, Θ(m)</a:t>
            </a:r>
            <a:endParaRPr b="0" i="0" sz="2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Graphical Proof of Lemma 32.1</a:t>
            </a:r>
            <a:endParaRPr/>
          </a:p>
        </p:txBody>
      </p:sp>
      <p:pic>
        <p:nvPicPr>
          <p:cNvPr descr="fig32-3" id="113" name="Google Shape;113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2057400"/>
            <a:ext cx="6257925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Naïve string matching</a:t>
            </a:r>
            <a:endParaRPr/>
          </a:p>
        </p:txBody>
      </p:sp>
      <p:sp>
        <p:nvSpPr>
          <p:cNvPr id="120" name="Google Shape;120;p5"/>
          <p:cNvSpPr txBox="1"/>
          <p:nvPr/>
        </p:nvSpPr>
        <p:spPr>
          <a:xfrm>
            <a:off x="838200" y="5867400"/>
            <a:ext cx="37322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Running time: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((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+1)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naive_string_matcher" id="121" name="Google Shape;121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500" y="2070250"/>
            <a:ext cx="8737200" cy="30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with naïve algorithm</a:t>
            </a:r>
            <a:endParaRPr/>
          </a:p>
        </p:txBody>
      </p:sp>
      <p:sp>
        <p:nvSpPr>
          <p:cNvPr id="128" name="Google Shape;128;p6"/>
          <p:cNvSpPr txBox="1"/>
          <p:nvPr>
            <p:ph idx="1" type="body"/>
          </p:nvPr>
        </p:nvSpPr>
        <p:spPr>
          <a:xfrm>
            <a:off x="685800" y="14478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with Naïve algorithm: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Suppose p=ababc, T=cabababcd.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T:   c a b a b a b c d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P:   </a:t>
            </a:r>
            <a:r>
              <a:rPr b="0" i="0" lang="en-US" sz="20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…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P:      a b a b </a:t>
            </a:r>
            <a:r>
              <a:rPr b="0" i="0" lang="en-US" sz="20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P:         a…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P:            a b a b c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Whenever a character mismatch occurs after matching of several characters, the comparison begins by going back in T from the character which follows the last beginning character.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we do better: not go back in T?</a:t>
            </a:r>
            <a:endParaRPr/>
          </a:p>
        </p:txBody>
      </p:sp>
      <p:sp>
        <p:nvSpPr>
          <p:cNvPr id="129" name="Google Shape;129;p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Knuth-Morris-Pratt (KMP) algorithm</a:t>
            </a:r>
            <a:endParaRPr/>
          </a:p>
        </p:txBody>
      </p:sp>
      <p:sp>
        <p:nvSpPr>
          <p:cNvPr id="135" name="Google Shape;135;p7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Idea: after some character (such as q) matches of P with T and then a mismatch, </a:t>
            </a:r>
            <a:r>
              <a:rPr b="1" i="0" lang="en-US" sz="2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matched q characters allows us to determine immediately that certain shifts are invalid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So directly go to the shift which is potentially valid.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matched characters in T are in fact a prefix of P, so just from P, it is OK to determine whether a shift is invalid or not.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 a </a:t>
            </a:r>
            <a:r>
              <a:rPr b="1" i="0" lang="en-US" sz="2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prefix function π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which encapsulates the knowledge about how the pattern P matches against shifts of itself.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π :{1,2,…,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}→{0,1,…,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-1}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π[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]=max{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P</a:t>
            </a:r>
            <a:r>
              <a:rPr b="0" baseline="-2500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⇐ P</a:t>
            </a:r>
            <a:r>
              <a:rPr b="0" baseline="-2500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}, that </a:t>
            </a:r>
            <a:r>
              <a:rPr b="1" i="0" lang="en-US" sz="20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π[</a:t>
            </a:r>
            <a:r>
              <a:rPr b="1" i="1" lang="en-US" sz="20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1" i="0" lang="en-US" sz="20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is the length of the longest prefix of P that is a proper suffix of P</a:t>
            </a:r>
            <a:r>
              <a:rPr b="1" baseline="-25000" i="1" lang="en-US" sz="20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136" name="Google Shape;136;p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"/>
          <p:cNvSpPr txBox="1"/>
          <p:nvPr>
            <p:ph type="title"/>
          </p:nvPr>
        </p:nvSpPr>
        <p:spPr>
          <a:xfrm>
            <a:off x="457200" y="-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Prefix function</a:t>
            </a:r>
            <a:endParaRPr/>
          </a:p>
        </p:txBody>
      </p:sp>
      <p:pic>
        <p:nvPicPr>
          <p:cNvPr descr="fig32-10" id="142" name="Google Shape;142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836612"/>
            <a:ext cx="5381700" cy="525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8"/>
          <p:cNvSpPr txBox="1"/>
          <p:nvPr/>
        </p:nvSpPr>
        <p:spPr>
          <a:xfrm>
            <a:off x="4788500" y="1026412"/>
            <a:ext cx="4218000" cy="26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we pre compute prefix function of </a:t>
            </a:r>
            <a:endParaRPr b="0" i="0" sz="15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 (against itself), then whenever</a:t>
            </a:r>
            <a:endParaRPr b="0" i="0" sz="15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 mismatch occurs, the prefix function</a:t>
            </a:r>
            <a:endParaRPr b="0" i="0" sz="15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can determine which shift(s) are invalid</a:t>
            </a:r>
            <a:endParaRPr b="0" i="0" sz="15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and directly ruled out. </a:t>
            </a:r>
            <a:endParaRPr b="0" i="0" sz="15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So move directly</a:t>
            </a:r>
            <a:endParaRPr b="0" i="0" sz="15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to the shift which is potentially valid.</a:t>
            </a:r>
            <a:endParaRPr b="0" i="0" sz="15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However, there is no need to compare</a:t>
            </a:r>
            <a:endParaRPr b="0" i="0" sz="15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these characters again since they are</a:t>
            </a:r>
            <a:endParaRPr b="0" i="0" sz="15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equal.</a:t>
            </a:r>
            <a:endParaRPr b="0" i="0" sz="15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4" name="Google Shape;144;p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2004-02-29T14:06:42Z</dcterms:created>
  <dc:creator>Owner</dc:creator>
</cp:coreProperties>
</file>