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6858000" cx="9144000"/>
  <p:notesSz cx="6858000" cy="9144000"/>
  <p:embeddedFontLst>
    <p:embeddedFont>
      <p:font typeface="Gill Sans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9" roundtripDataSignature="AMtx7mjKbWP8plndc+Cpv+Nu86k2BOx8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331FFF-FFAE-4DA2-A2B6-B4CC03591449}">
  <a:tblStyle styleId="{C7331FFF-FFAE-4DA2-A2B6-B4CC035914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GillSans-bold.fntdata"/><Relationship Id="rId47" Type="http://schemas.openxmlformats.org/officeDocument/2006/relationships/font" Target="fonts/GillSans-regular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dcdf7787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dcdf778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1dcdf77879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dcdf77879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dcdf778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1dcdf77879_0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e024ea2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de024e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1de024ea20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de024ea20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1de024ea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1de024ea20_0_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1de024ea20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1de024ea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1de024ea20_0_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e024ea20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de024ea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1de024ea20_0_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de024ea20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de024ea2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1de024ea20_0_2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de024ea20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1de024ea2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1de024ea20_0_3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1de024ea20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1de024ea2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1de024ea20_0_4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de024ea20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de024ea2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1de024ea20_0_5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de024ea20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1de024ea2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11de024ea20_0_61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3b28c92ba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3b28c92b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3b28c92bae_0_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b28c92bae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b28c92ba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3b28c92bae_0_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b28c92bae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b28c92b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13b28c92bae_0_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b28c92bae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b28c92b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3b28c92bae_0_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b28c92bae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3b28c92b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3b28c92bae_0_2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" type="body"/>
          </p:nvPr>
        </p:nvSpPr>
        <p:spPr>
          <a:xfrm rot="5400000">
            <a:off x="2784475" y="98425"/>
            <a:ext cx="4800600" cy="749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638300" w="163830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EFAF4">
              <a:alpha val="32549"/>
            </a:srgbClr>
          </a:solidFill>
          <a:ln cap="rnd" cmpd="sng" w="9525">
            <a:solidFill>
              <a:srgbClr val="D2C3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4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24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4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4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24"/>
          <p:cNvSpPr/>
          <p:nvPr/>
        </p:nvSpPr>
        <p:spPr>
          <a:xfrm>
            <a:off x="1157287" y="1344612"/>
            <a:ext cx="63500" cy="65087"/>
          </a:xfrm>
          <a:prstGeom prst="ellipse">
            <a:avLst/>
          </a:prstGeom>
          <a:noFill/>
          <a:ln cap="rnd" cmpd="sng" w="12700">
            <a:solidFill>
              <a:srgbClr val="307F93">
                <a:alpha val="59607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4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/>
          <p:nvPr/>
        </p:nvSpPr>
        <p:spPr>
          <a:xfrm>
            <a:off x="-815975" y="-815975"/>
            <a:ext cx="1638300" cy="1638300"/>
          </a:xfrm>
          <a:custGeom>
            <a:rect b="b" l="l" r="r" t="t"/>
            <a:pathLst>
              <a:path extrusionOk="0" h="1638300" w="1638300">
                <a:moveTo>
                  <a:pt x="1638300" y="819150"/>
                </a:moveTo>
                <a:cubicBezTo>
                  <a:pt x="1638300" y="1036490"/>
                  <a:pt x="1551928" y="1244920"/>
                  <a:pt x="1398198" y="1398555"/>
                </a:cubicBezTo>
                <a:cubicBezTo>
                  <a:pt x="1244468" y="1552190"/>
                  <a:pt x="1035985" y="1638434"/>
                  <a:pt x="818645" y="1638300"/>
                </a:cubicBezTo>
                <a:cubicBezTo>
                  <a:pt x="818813" y="1365250"/>
                  <a:pt x="818982" y="1092200"/>
                  <a:pt x="819150" y="819150"/>
                </a:cubicBezTo>
                <a:lnTo>
                  <a:pt x="1638300" y="819150"/>
                </a:lnTo>
                <a:close/>
              </a:path>
            </a:pathLst>
          </a:custGeom>
          <a:solidFill>
            <a:srgbClr val="FEFAF4">
              <a:alpha val="32549"/>
            </a:srgbClr>
          </a:solidFill>
          <a:ln cap="rnd" cmpd="sng" w="9525">
            <a:solidFill>
              <a:srgbClr val="D2C39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6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cap="rnd" cmpd="sng" w="27300">
            <a:solidFill>
              <a:srgbClr val="FFF6D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AFA58D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6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26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300" u="none" cap="none" strike="noStrik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5" name="Google Shape;35;p2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Arial"/>
              <a:buNone/>
              <a:defRPr b="0" i="0" sz="1200" u="none">
                <a:solidFill>
                  <a:srgbClr val="B5A7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8" name="Google Shape;38;p26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r="10800000" dist="38000">
              <a:srgbClr val="706B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>
            <p:ph type="ctrTitle"/>
          </p:nvPr>
        </p:nvSpPr>
        <p:spPr>
          <a:xfrm>
            <a:off x="990600" y="-2286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5723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&amp; Analysis of Algorithm</a:t>
            </a:r>
            <a:endParaRPr/>
          </a:p>
        </p:txBody>
      </p:sp>
      <p:sp>
        <p:nvSpPr>
          <p:cNvPr id="74" name="Google Shape;74;p1"/>
          <p:cNvSpPr txBox="1"/>
          <p:nvPr>
            <p:ph idx="1" type="subTitle"/>
          </p:nvPr>
        </p:nvSpPr>
        <p:spPr>
          <a:xfrm>
            <a:off x="1371600" y="2743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 fontScale="92500" lnSpcReduction="20000"/>
          </a:bodyPr>
          <a:lstStyle/>
          <a:p>
            <a:pPr indent="0" lvl="0" marL="26987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Arial"/>
              <a:buNone/>
            </a:pPr>
            <a:r>
              <a:rPr lang="en-US">
                <a:solidFill>
                  <a:srgbClr val="320E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Algorithms by Cormen</a:t>
            </a:r>
            <a:endParaRPr>
              <a:solidFill>
                <a:srgbClr val="320E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9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0" i="0" lang="en-US" sz="2600" u="none">
                <a:solidFill>
                  <a:srgbClr val="320E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Theoretic Algorithms</a:t>
            </a:r>
            <a:endParaRPr/>
          </a:p>
          <a:p>
            <a:pPr indent="0" lvl="0" marL="269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b="0" i="0" lang="en-US" sz="2600" u="none">
                <a:solidFill>
                  <a:srgbClr val="320E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31</a:t>
            </a:r>
            <a:endParaRPr b="0" i="0" sz="2600" u="none">
              <a:solidFill>
                <a:srgbClr val="320E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6987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>
              <a:solidFill>
                <a:srgbClr val="320E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7432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0" i="0" sz="2600" u="none">
              <a:solidFill>
                <a:srgbClr val="320E0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5" name="Google Shape;75;p1"/>
          <p:cNvCxnSpPr/>
          <p:nvPr/>
        </p:nvCxnSpPr>
        <p:spPr>
          <a:xfrm>
            <a:off x="304800" y="1828800"/>
            <a:ext cx="8534400" cy="0"/>
          </a:xfrm>
          <a:prstGeom prst="straightConnector1">
            <a:avLst/>
          </a:prstGeom>
          <a:noFill/>
          <a:ln cap="flat" cmpd="tri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Greatest Common Divisor</a:t>
            </a:r>
            <a:endParaRPr/>
          </a:p>
        </p:txBody>
      </p:sp>
      <p:pic>
        <p:nvPicPr>
          <p:cNvPr id="137" name="Google Shape;13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209800"/>
            <a:ext cx="7162800" cy="20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0"/>
          <p:cNvSpPr txBox="1"/>
          <p:nvPr/>
        </p:nvSpPr>
        <p:spPr>
          <a:xfrm>
            <a:off x="7989887" y="2438400"/>
            <a:ext cx="8382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GCD and Linear Combinations</a:t>
            </a: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31.2: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integers not both 0, then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gcd(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the smallest positive element of the set {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 + by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x, y are integers} of linear combinations of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Proof: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text p. 853.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GCD and Linear Combinations (2)</a:t>
            </a:r>
            <a:endParaRPr/>
          </a:p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Corollaries: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any integers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d|a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d|b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then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d|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gcd(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integers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any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nonnegative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integer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gcd(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gcd(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positive integers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n|ab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gcd(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1, then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n|b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40334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Relatively Prime Integers</a:t>
            </a:r>
            <a:endParaRPr/>
          </a:p>
        </p:txBody>
      </p:sp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integers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relatively prime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and only if their only common divisor is 1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(i.e., gcd(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1).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31.6: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any integers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 both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gcd(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 and gcd(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1, then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gcd(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1.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Proof: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p. 854 in text.</a:t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Divisibility by Primes</a:t>
            </a:r>
            <a:endParaRPr/>
          </a:p>
        </p:txBody>
      </p:sp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31.7: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primes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all integers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if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p|ab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p|a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p|b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 both).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Proof: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p. 854 in text</a:t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GCD Recursion Theorem</a:t>
            </a:r>
            <a:endParaRPr/>
          </a:p>
        </p:txBody>
      </p:sp>
      <p:sp>
        <p:nvSpPr>
          <p:cNvPr id="168" name="Google Shape;168;p15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31.9 (GCD recursion theorem):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any nonnegative integer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any positive integer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gcd(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gcd(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Proof: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p. 857 of the text.</a:t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500"/>
              <a:buFont typeface="Gill Sans"/>
              <a:buNone/>
            </a:pPr>
            <a:r>
              <a:rPr b="0" i="0" lang="en-US" sz="3500" u="none">
                <a:solidFill>
                  <a:srgbClr val="7B9899"/>
                </a:solidFill>
                <a:latin typeface="Gill Sans"/>
                <a:ea typeface="Gill Sans"/>
                <a:cs typeface="Gill Sans"/>
                <a:sym typeface="Gill Sans"/>
              </a:rPr>
              <a:t>Euclid’s Algorithm – Finding GCD</a:t>
            </a:r>
            <a:endParaRPr/>
          </a:p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990600" y="1295400"/>
            <a:ext cx="7935912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Based on the following theorem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rgbClr val="0033CC"/>
                </a:solidFill>
                <a:latin typeface="Gill Sans"/>
                <a:ea typeface="Gill Sans"/>
                <a:cs typeface="Gill Sans"/>
                <a:sym typeface="Gill Sans"/>
              </a:rPr>
              <a:t>gcd(a, b) = gcd(b, a mod b)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Proof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d = gcd(a, b), then d|a and d|b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Char char="●"/>
            </a:pPr>
            <a:r>
              <a:rPr b="0" i="0" lang="en-US" sz="1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any positive integer b, a = kb + r ≡ r mod b, a mod b = r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mod b = a – kb (for some integer k)</a:t>
            </a:r>
            <a:endParaRPr/>
          </a:p>
          <a:p>
            <a:pPr indent="-173037" lvl="3" marL="109696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32D2E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because d|b, d|kb</a:t>
            </a:r>
            <a:endParaRPr/>
          </a:p>
          <a:p>
            <a:pPr indent="-173037" lvl="3" marL="109696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32D2E"/>
              </a:buClr>
              <a:buSzPts val="16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because d|a, d|(a mod b)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∴ d is a common divisor of b and (a mod b)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Conversely, if d is a common divisor of b and (a mod b), then d|kb and d|[ kb+(a mod b)]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d|[ kb+(a mod b)] = d|a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∴ Set of common divisors of a and b is equal to the set of common divisors of b and (a mod b)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ex) gcd(18,12) = gcd(12,6) = gcd(6,0) = 6 </a:t>
            </a:r>
            <a:endParaRPr/>
          </a:p>
          <a:p>
            <a:pPr indent="-228600" lvl="2" marL="88582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  gcd(11,10) = gcd(10,1) = gcd(1,0) = 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Euclid’s GCD Algorithm</a:t>
            </a:r>
            <a:endParaRPr/>
          </a:p>
        </p:txBody>
      </p:sp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0)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return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7B9899"/>
                </a:solidFill>
                <a:latin typeface="Gill Sans"/>
                <a:ea typeface="Gill Sans"/>
                <a:cs typeface="Gill Sans"/>
                <a:sym typeface="Gill Sans"/>
              </a:rPr>
              <a:t>Euclid’s Algorithm – Finding GCD</a:t>
            </a:r>
            <a:endParaRPr/>
          </a:p>
        </p:txBody>
      </p:sp>
      <p:sp>
        <p:nvSpPr>
          <p:cNvPr id="186" name="Google Shape;186;p18"/>
          <p:cNvSpPr txBox="1"/>
          <p:nvPr>
            <p:ph idx="1" type="body"/>
          </p:nvPr>
        </p:nvSpPr>
        <p:spPr>
          <a:xfrm>
            <a:off x="1120775" y="1428750"/>
            <a:ext cx="6826250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Recursive algorithm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Function Euclid (a, b)	 	/* assume a ≥ b ≥ 0 */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      if b = 0 then return a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      	      else return Euclid(b, a mod b)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Iterative algorithm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Euclid(d, f)			/* assume d &gt; f &gt; 0 */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1.   X ← d;  Y ← f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2.   if  Y=0  return X = gcd(d, f)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3.   R = X mod Y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4.   X ← Y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5.   Y ← R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6.   goto 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Euclid’s Algorithm Example</a:t>
            </a:r>
            <a:endParaRPr/>
          </a:p>
        </p:txBody>
      </p:sp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Euclid(1155, 546) =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Euclid(546, 63)     =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Euclid(63, 42)       =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Euclid(42, 21)       =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Euclid(21, 0)</a:t>
            </a:r>
            <a:endParaRPr/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gcd of 1155 and 546 is 21.</a:t>
            </a:r>
            <a:endParaRPr/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7B9899"/>
                </a:solidFill>
                <a:latin typeface="Gill Sans"/>
                <a:ea typeface="Gill Sans"/>
                <a:cs typeface="Gill Sans"/>
                <a:sym typeface="Gill Sans"/>
              </a:rPr>
              <a:t>Divisors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81" name="Google Shape;81;p2"/>
          <p:cNvSpPr txBox="1"/>
          <p:nvPr>
            <p:ph idx="1" type="body"/>
          </p:nvPr>
        </p:nvSpPr>
        <p:spPr>
          <a:xfrm>
            <a:off x="1066800" y="1600200"/>
            <a:ext cx="739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 integers such that</a:t>
            </a:r>
            <a:endParaRPr/>
          </a:p>
          <a:p>
            <a:pPr indent="-273050" lvl="0" marL="27305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Then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are said to </a:t>
            </a:r>
            <a:r>
              <a:rPr b="1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divide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(or are </a:t>
            </a:r>
            <a:r>
              <a:rPr b="1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factors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of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a,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while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said to be a </a:t>
            </a:r>
            <a:r>
              <a:rPr b="1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multiple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(as well as of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).  The pipe symbol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|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denotes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divides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so the situation is summarized by:</a:t>
            </a:r>
            <a:endParaRPr/>
          </a:p>
          <a:p>
            <a:pPr indent="-273050" lvl="0" marL="27305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|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 </a:t>
            </a: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∧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|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of Euclid’s Algorithm</a:t>
            </a:r>
            <a:endParaRPr/>
          </a:p>
        </p:txBody>
      </p:sp>
      <p:sp>
        <p:nvSpPr>
          <p:cNvPr id="198" name="Google Shape;198;p20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second argument is monotonically decreasing, and the gcd is positive, the algorithm terminates.</a:t>
            </a:r>
            <a:endParaRPr/>
          </a:p>
          <a:p>
            <a:pPr indent="-12001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 31.9 implies that the algorithm computes the gcd correctly.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Extended Euclidean Algorithm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You are given two integer number </a:t>
            </a:r>
            <a:r>
              <a:rPr b="0" i="0" lang="en-US" sz="2800" u="none">
                <a:solidFill>
                  <a:srgbClr val="0033CC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b="0" i="0" lang="en-US" sz="2800" u="none">
                <a:solidFill>
                  <a:srgbClr val="0033CC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Find integer coefficients </a:t>
            </a:r>
            <a:r>
              <a:rPr b="0" i="0" lang="en-US" sz="2800" u="none">
                <a:solidFill>
                  <a:srgbClr val="0033CC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b="0" i="0" lang="en-US" sz="2800" u="none">
                <a:solidFill>
                  <a:srgbClr val="0033CC"/>
                </a:solidFill>
                <a:latin typeface="Gill Sans"/>
                <a:ea typeface="Gill Sans"/>
                <a:cs typeface="Gill Sans"/>
                <a:sym typeface="Gill Sans"/>
              </a:rPr>
              <a:t>y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such that</a:t>
            </a:r>
            <a:endParaRPr/>
          </a:p>
          <a:p>
            <a:pPr indent="-282575" lvl="0" marL="365125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b="0" i="0" lang="en-US" sz="2800" u="non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d=gcd(a, b) = ax+by</a:t>
            </a:r>
            <a:endParaRPr/>
          </a:p>
          <a:p>
            <a:pPr indent="-282575" lvl="0" marL="365125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extended Euclidean algorithm works the same as the regular Euclidean algorithm except that we keep track of more details –namely the quotient </a:t>
            </a:r>
            <a:r>
              <a:rPr b="0" i="1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 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 </a:t>
            </a:r>
            <a:r>
              <a:rPr b="0" i="1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a/b 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addition to the remainder </a:t>
            </a:r>
            <a:r>
              <a:rPr b="0" i="1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= a </a:t>
            </a:r>
            <a:r>
              <a:rPr b="1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 b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 This allows us to backtrack and write the gcd(</a:t>
            </a:r>
            <a:r>
              <a:rPr b="0" i="1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a,b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as a linear combination of </a:t>
            </a:r>
            <a:r>
              <a:rPr b="0" i="1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b="0" i="1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rgbClr val="7B98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 Euclid’s Algorithm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ExtEuclid(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 0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1, 0)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d´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x´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y´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← ExtEuclid(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←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d´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y´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´-floor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b)·y´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36537" lvl="1" marL="63976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2575" lvl="0" marL="3651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gcd(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Extended Euclid’s Algorithm</a:t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92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Suppose</a:t>
            </a:r>
            <a:r>
              <a:rPr b="0" i="0" lang="en-US" sz="2000" u="non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 a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b="0" i="0" lang="en-US" sz="2000" u="non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are given. Find </a:t>
            </a:r>
            <a:r>
              <a:rPr b="0" i="0" lang="en-US" sz="20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b="0" i="0" lang="en-US" sz="20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y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such that,</a:t>
            </a:r>
            <a:endParaRPr/>
          </a:p>
          <a:p>
            <a:pPr indent="-609600" lvl="0" marL="69215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ax+by=gcd (a,b)</a:t>
            </a:r>
            <a:endParaRPr/>
          </a:p>
          <a:p>
            <a:pPr indent="-609600" lvl="0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Let, </a:t>
            </a:r>
            <a:r>
              <a:rPr b="0" i="0" lang="en-US" sz="2000" u="non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d=gcd(a,b)</a:t>
            </a:r>
            <a:endParaRPr/>
          </a:p>
          <a:p>
            <a:pPr indent="-609600" lvl="0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Then, </a:t>
            </a:r>
            <a:r>
              <a:rPr b="0" i="0" lang="en-US" sz="2000" u="none">
                <a:solidFill>
                  <a:srgbClr val="0033CC"/>
                </a:solidFill>
                <a:latin typeface="Gill Sans"/>
                <a:ea typeface="Gill Sans"/>
                <a:cs typeface="Gill Sans"/>
                <a:sym typeface="Gill Sans"/>
              </a:rPr>
              <a:t>ax+by=d</a:t>
            </a: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[by Thm 31.2]</a:t>
            </a:r>
            <a:endParaRPr/>
          </a:p>
          <a:p>
            <a:pPr indent="-609600" lvl="0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Again, </a:t>
            </a:r>
            <a:r>
              <a:rPr b="0" i="0" lang="en-US" sz="2000" u="non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gcd(a,b)=gcd(b, </a:t>
            </a:r>
            <a:r>
              <a:rPr b="1" i="0" lang="en-US" sz="2000" u="non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a mod b</a:t>
            </a:r>
            <a:r>
              <a:rPr b="0" i="0" lang="en-US" sz="2000" u="non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/>
          </a:p>
          <a:p>
            <a:pPr indent="-609600" lvl="0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So, </a:t>
            </a:r>
            <a:r>
              <a:rPr b="0" i="0" lang="en-US" sz="2000" u="none">
                <a:solidFill>
                  <a:srgbClr val="0033CC"/>
                </a:solidFill>
                <a:latin typeface="Gill Sans"/>
                <a:ea typeface="Gill Sans"/>
                <a:cs typeface="Gill Sans"/>
                <a:sym typeface="Gill Sans"/>
              </a:rPr>
              <a:t>ax+by = d = bx´+(</a:t>
            </a:r>
            <a:r>
              <a:rPr b="1" i="0" lang="en-US" sz="2000" u="none">
                <a:solidFill>
                  <a:srgbClr val="0033CC"/>
                </a:solidFill>
                <a:latin typeface="Gill Sans"/>
                <a:ea typeface="Gill Sans"/>
                <a:cs typeface="Gill Sans"/>
                <a:sym typeface="Gill Sans"/>
              </a:rPr>
              <a:t>a mod b</a:t>
            </a:r>
            <a:r>
              <a:rPr b="0" i="0" lang="en-US" sz="2000" u="none">
                <a:solidFill>
                  <a:srgbClr val="0033CC"/>
                </a:solidFill>
                <a:latin typeface="Gill Sans"/>
                <a:ea typeface="Gill Sans"/>
                <a:cs typeface="Gill Sans"/>
                <a:sym typeface="Gill Sans"/>
              </a:rPr>
              <a:t>)y´</a:t>
            </a:r>
            <a:endParaRPr/>
          </a:p>
          <a:p>
            <a:pPr indent="-609600" lvl="0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know that, </a:t>
            </a:r>
            <a:r>
              <a:rPr b="0" i="0" lang="en-US" sz="2000" u="none">
                <a:solidFill>
                  <a:srgbClr val="008000"/>
                </a:solidFill>
                <a:latin typeface="Gill Sans"/>
                <a:ea typeface="Gill Sans"/>
                <a:cs typeface="Gill Sans"/>
                <a:sym typeface="Gill Sans"/>
              </a:rPr>
              <a:t>a = b.⎣a/b⎦+a mod b</a:t>
            </a:r>
            <a:endParaRPr/>
          </a:p>
          <a:p>
            <a:pPr indent="-609600" lvl="0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So, </a:t>
            </a:r>
            <a:r>
              <a:rPr b="1" i="0" lang="en-US" sz="2000" u="none">
                <a:solidFill>
                  <a:srgbClr val="0033CC"/>
                </a:solidFill>
                <a:latin typeface="Gill Sans"/>
                <a:ea typeface="Gill Sans"/>
                <a:cs typeface="Gill Sans"/>
                <a:sym typeface="Gill Sans"/>
              </a:rPr>
              <a:t>a mod b</a:t>
            </a:r>
            <a:r>
              <a:rPr b="0" i="0" lang="en-US" sz="2000" u="none">
                <a:solidFill>
                  <a:srgbClr val="0033CC"/>
                </a:solidFill>
                <a:latin typeface="Gill Sans"/>
                <a:ea typeface="Gill Sans"/>
                <a:cs typeface="Gill Sans"/>
                <a:sym typeface="Gill Sans"/>
              </a:rPr>
              <a:t> = a – b.⎣a/b⎦</a:t>
            </a:r>
            <a:endParaRPr/>
          </a:p>
          <a:p>
            <a:pPr indent="-609600" lvl="0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Thus, ax+by = bx´+(a – b.⎣a/b⎦).y´</a:t>
            </a:r>
            <a:endParaRPr/>
          </a:p>
          <a:p>
            <a:pPr indent="-609600" lvl="0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	         = ay´+b(x´- ⎣a/b⎦.y´)</a:t>
            </a:r>
            <a:endParaRPr/>
          </a:p>
          <a:p>
            <a:pPr indent="-609600" lvl="0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Finally, </a:t>
            </a:r>
            <a:r>
              <a:rPr b="0" i="0" lang="en-US" sz="20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x = y´</a:t>
            </a:r>
            <a:endParaRPr/>
          </a:p>
          <a:p>
            <a:pPr indent="-609600" lvl="0" marL="692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  </a:t>
            </a:r>
            <a:r>
              <a:rPr b="0" i="0" lang="en-US" sz="2000" u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y =x´- ⎣a/b⎦.y´</a:t>
            </a:r>
            <a:endParaRPr b="0" i="0" sz="2000" u="non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0975" lvl="0" marL="365125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i="0" sz="2000" u="non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5786450" y="3080725"/>
            <a:ext cx="17949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x ,  y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´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, y</a:t>
            </a: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´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6415975" y="3308450"/>
            <a:ext cx="350500" cy="535775"/>
          </a:xfrm>
          <a:custGeom>
            <a:rect b="b" l="l" r="r" t="t"/>
            <a:pathLst>
              <a:path extrusionOk="0" h="21431" w="14020">
                <a:moveTo>
                  <a:pt x="2143" y="0"/>
                </a:moveTo>
                <a:cubicBezTo>
                  <a:pt x="4108" y="1250"/>
                  <a:pt x="14288" y="3929"/>
                  <a:pt x="13931" y="7501"/>
                </a:cubicBezTo>
                <a:cubicBezTo>
                  <a:pt x="13574" y="11073"/>
                  <a:pt x="2322" y="19109"/>
                  <a:pt x="0" y="21431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19" name="Google Shape;219;p23"/>
          <p:cNvSpPr/>
          <p:nvPr/>
        </p:nvSpPr>
        <p:spPr>
          <a:xfrm>
            <a:off x="6563325" y="3295050"/>
            <a:ext cx="484425" cy="562575"/>
          </a:xfrm>
          <a:custGeom>
            <a:rect b="b" l="l" r="r" t="t"/>
            <a:pathLst>
              <a:path extrusionOk="0" h="22503" w="19377">
                <a:moveTo>
                  <a:pt x="4286" y="22503"/>
                </a:moveTo>
                <a:cubicBezTo>
                  <a:pt x="6786" y="20449"/>
                  <a:pt x="20002" y="13931"/>
                  <a:pt x="19288" y="10180"/>
                </a:cubicBezTo>
                <a:cubicBezTo>
                  <a:pt x="18574" y="6430"/>
                  <a:pt x="3215" y="1697"/>
                  <a:pt x="0" y="0"/>
                </a:cubicBezTo>
              </a:path>
            </a:pathLst>
          </a:cu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cdf77879_0_0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Prime Factors</a:t>
            </a:r>
            <a:endParaRPr/>
          </a:p>
        </p:txBody>
      </p:sp>
      <p:sp>
        <p:nvSpPr>
          <p:cNvPr id="226" name="Google Shape;226;g11dcdf77879_0_0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60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How can we calculate the primes between [1, N] ? 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Can we determine if a given number K is prime or not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using [2-K-1] loop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using (K/2) loop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using sqrt(K) loop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K = c*d, [c=d=sqrt(K)], [c&gt;sqrt(K), d&lt;sqrt(K)]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cdf77879_0_6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Sieve of </a:t>
            </a:r>
            <a:r>
              <a:rPr lang="en-US">
                <a:solidFill>
                  <a:schemeClr val="dk2"/>
                </a:solidFill>
                <a:highlight>
                  <a:srgbClr val="FFFFFF"/>
                </a:highlight>
              </a:rPr>
              <a:t>Eratosthenes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3" name="Google Shape;233;g11dcdf77879_0_6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60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An efficient technique to find the primes within [1,N]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idea is to clip out multiples of primes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de024ea20_0_0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Sieve to detect primes</a:t>
            </a:r>
            <a:endParaRPr/>
          </a:p>
        </p:txBody>
      </p:sp>
      <p:sp>
        <p:nvSpPr>
          <p:cNvPr id="240" name="Google Shape;240;g11de024ea20_0_0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60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Will calculate the primes between [1,30]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Define an array status[31]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if </a:t>
            </a:r>
            <a:r>
              <a:rPr lang="en-US"/>
              <a:t>status</a:t>
            </a:r>
            <a:r>
              <a:rPr lang="en-US"/>
              <a:t>[i] == 0, i is prime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if status[i] == 1, i is not prime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initially assume every i is prime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de024ea20_0_6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Using Sieve to detect primes</a:t>
            </a:r>
            <a:endParaRPr/>
          </a:p>
        </p:txBody>
      </p:sp>
      <p:graphicFrame>
        <p:nvGraphicFramePr>
          <p:cNvPr id="247" name="Google Shape;247;g11de024ea20_0_6"/>
          <p:cNvGraphicFramePr/>
          <p:nvPr/>
        </p:nvGraphicFramePr>
        <p:xfrm>
          <a:off x="1565300" y="159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{C7331FFF-FFAE-4DA2-A2B6-B4CC03591449}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de024ea20_0_13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-US"/>
              <a:t>Using Sieve to detect primes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1de024ea20_0_13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60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1 is not prime, status[1] = 1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2 is prime 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multiples of 2 is not prime, set status for every 2*i as not prime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de024ea20_0_19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-US"/>
              <a:t>Using Sieve to detect primes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1" name="Google Shape;261;g11de024ea20_0_19"/>
          <p:cNvGraphicFramePr/>
          <p:nvPr/>
        </p:nvGraphicFramePr>
        <p:xfrm>
          <a:off x="1565300" y="181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{C7331FFF-FFAE-4DA2-A2B6-B4CC03591449}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g11de024ea20_0_19"/>
          <p:cNvSpPr txBox="1"/>
          <p:nvPr/>
        </p:nvSpPr>
        <p:spPr>
          <a:xfrm>
            <a:off x="1555900" y="4667675"/>
            <a:ext cx="652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For (i=4, i&lt;=N;i=i+2) status[i] = 1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7B9899"/>
                </a:solidFill>
                <a:latin typeface="Gill Sans"/>
                <a:ea typeface="Gill Sans"/>
                <a:cs typeface="Gill Sans"/>
                <a:sym typeface="Gill Sans"/>
              </a:rPr>
              <a:t>Divisors Examples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87" name="Google Shape;87;p3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Q:  Which of the following is true?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77 | 7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7 | 77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24 | 24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 | 24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24 | 0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de024ea20_0_27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Using Sieve to detect primes</a:t>
            </a:r>
            <a:endParaRPr/>
          </a:p>
        </p:txBody>
      </p:sp>
      <p:sp>
        <p:nvSpPr>
          <p:cNvPr id="269" name="Google Shape;269;g11de024ea20_0_27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60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Now iterate over the odd numbers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If it is prime, untrack its multiples from being prime</a:t>
            </a:r>
            <a:endParaRPr/>
          </a:p>
        </p:txBody>
      </p:sp>
      <p:sp>
        <p:nvSpPr>
          <p:cNvPr id="270" name="Google Shape;270;g11de024ea20_0_27"/>
          <p:cNvSpPr txBox="1"/>
          <p:nvPr/>
        </p:nvSpPr>
        <p:spPr>
          <a:xfrm>
            <a:off x="1326625" y="3855325"/>
            <a:ext cx="5589000" cy="287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For (i = 3;  i&lt;=sqrt(N); i = i+2) {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	if (status[i] == 0) {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		For(j = 2 * i ; j &lt;=N; j = j + i) {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			status[j] = 1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		}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	}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1" name="Google Shape;271;g11de024ea20_0_27"/>
          <p:cNvSpPr txBox="1"/>
          <p:nvPr/>
        </p:nvSpPr>
        <p:spPr>
          <a:xfrm>
            <a:off x="5030200" y="2841225"/>
            <a:ext cx="37917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For a number N, it is enough to look within sqrt(N),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because it will at least have one prime number within that range which is its factor.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2" name="Google Shape;272;g11de024ea20_0_27"/>
          <p:cNvCxnSpPr/>
          <p:nvPr/>
        </p:nvCxnSpPr>
        <p:spPr>
          <a:xfrm flipH="1">
            <a:off x="3655600" y="2897250"/>
            <a:ext cx="1374600" cy="11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de024ea20_0_36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Using Sieve to detect primes</a:t>
            </a:r>
            <a:endParaRPr/>
          </a:p>
        </p:txBody>
      </p:sp>
      <p:graphicFrame>
        <p:nvGraphicFramePr>
          <p:cNvPr id="279" name="Google Shape;279;g11de024ea20_0_36"/>
          <p:cNvGraphicFramePr/>
          <p:nvPr/>
        </p:nvGraphicFramePr>
        <p:xfrm>
          <a:off x="1565300" y="181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{C7331FFF-FFAE-4DA2-A2B6-B4CC03591449}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0" name="Google Shape;280;g11de024ea20_0_36"/>
          <p:cNvSpPr txBox="1"/>
          <p:nvPr/>
        </p:nvSpPr>
        <p:spPr>
          <a:xfrm>
            <a:off x="1586100" y="4652575"/>
            <a:ext cx="379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For i = 3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e024ea20_0_44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Using Sieve to detect primes</a:t>
            </a:r>
            <a:endParaRPr/>
          </a:p>
        </p:txBody>
      </p:sp>
      <p:graphicFrame>
        <p:nvGraphicFramePr>
          <p:cNvPr id="287" name="Google Shape;287;g11de024ea20_0_44"/>
          <p:cNvGraphicFramePr/>
          <p:nvPr/>
        </p:nvGraphicFramePr>
        <p:xfrm>
          <a:off x="1565300" y="181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{C7331FFF-FFAE-4DA2-A2B6-B4CC03591449}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8" name="Google Shape;288;g11de024ea20_0_44"/>
          <p:cNvSpPr txBox="1"/>
          <p:nvPr/>
        </p:nvSpPr>
        <p:spPr>
          <a:xfrm>
            <a:off x="1586100" y="4423975"/>
            <a:ext cx="379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For i = 5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1de024ea20_0_52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Using Sieve to detect primes</a:t>
            </a:r>
            <a:endParaRPr/>
          </a:p>
        </p:txBody>
      </p:sp>
      <p:sp>
        <p:nvSpPr>
          <p:cNvPr id="295" name="Google Shape;295;g11de024ea20_0_52"/>
          <p:cNvSpPr txBox="1"/>
          <p:nvPr/>
        </p:nvSpPr>
        <p:spPr>
          <a:xfrm>
            <a:off x="1326625" y="1874125"/>
            <a:ext cx="5589000" cy="287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For (i = 3;  i&lt;=sqrt(N); i = i+2) {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	if (status[i] == 0) {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		For(j = </a:t>
            </a:r>
            <a:r>
              <a:rPr lang="en-US" sz="2500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  <a:t>i * i</a:t>
            </a: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 ; j &lt;=N; j = j + 2 * i) {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			status[j] = 1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		}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	}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Gill Sans"/>
                <a:ea typeface="Gill Sans"/>
                <a:cs typeface="Gill Sans"/>
                <a:sym typeface="Gill Sans"/>
              </a:rPr>
              <a:t>}</a:t>
            </a:r>
            <a:endParaRPr sz="25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6" name="Google Shape;296;g11de024ea20_0_52"/>
          <p:cNvSpPr txBox="1"/>
          <p:nvPr/>
        </p:nvSpPr>
        <p:spPr>
          <a:xfrm>
            <a:off x="3791525" y="5468275"/>
            <a:ext cx="415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  <a:t>Optimization: because smaller multiples already been sieved/cut</a:t>
            </a:r>
            <a:endParaRPr sz="2000">
              <a:solidFill>
                <a:schemeClr val="accent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97" name="Google Shape;297;g11de024ea20_0_52"/>
          <p:cNvCxnSpPr/>
          <p:nvPr/>
        </p:nvCxnSpPr>
        <p:spPr>
          <a:xfrm rot="10800000">
            <a:off x="3670800" y="3111675"/>
            <a:ext cx="1087500" cy="23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8" name="Google Shape;298;g11de024ea20_0_52"/>
          <p:cNvCxnSpPr/>
          <p:nvPr/>
        </p:nvCxnSpPr>
        <p:spPr>
          <a:xfrm>
            <a:off x="6040925" y="3134325"/>
            <a:ext cx="2370900" cy="24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99" name="Google Shape;299;g11de024ea20_0_52"/>
          <p:cNvSpPr txBox="1"/>
          <p:nvPr/>
        </p:nvSpPr>
        <p:spPr>
          <a:xfrm>
            <a:off x="7166075" y="3295050"/>
            <a:ext cx="158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  <a:t>(i+1) is even which is already been detected from 2</a:t>
            </a:r>
            <a:endParaRPr>
              <a:solidFill>
                <a:schemeClr val="accent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de024ea20_0_61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Utilities</a:t>
            </a:r>
            <a:endParaRPr/>
          </a:p>
        </p:txBody>
      </p:sp>
      <p:sp>
        <p:nvSpPr>
          <p:cNvPr id="306" name="Google Shape;306;g11de024ea20_0_61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457200" rtl="0" algn="l">
              <a:spcBef>
                <a:spcPts val="60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After tracking the primes, it is very easy to factorize each number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en-US"/>
              <a:t>let such array/vector be primes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For (i=0; i&lt;prime.size() &amp;&amp; primes[i] &lt;= sqrt(N); i++) {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	while (N%primes[i] == 0) {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		N = N/primes[i] // detecting powers + primes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	}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/>
              <a:t>if N is not 1, this remaining factor of N is a prime.</a:t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b28c92bae_0_0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Prime Factorization</a:t>
            </a:r>
            <a:endParaRPr/>
          </a:p>
        </p:txBody>
      </p:sp>
      <p:sp>
        <p:nvSpPr>
          <p:cNvPr id="313" name="Google Shape;313;g13b28c92bae_0_0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/>
              <a:t>Each number N can be represented as the multiplication of some prime factors with their corresponding power, e.g.,</a:t>
            </a:r>
            <a:endParaRPr sz="3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/>
              <a:t>20 = 2</a:t>
            </a:r>
            <a:r>
              <a:rPr baseline="30000" lang="en-US" sz="3100"/>
              <a:t>2</a:t>
            </a:r>
            <a:r>
              <a:rPr lang="en-US" sz="3100"/>
              <a:t> * 5</a:t>
            </a:r>
            <a:endParaRPr sz="3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/>
              <a:t>1260 = 2</a:t>
            </a:r>
            <a:r>
              <a:rPr baseline="30000" lang="en-US" sz="3100"/>
              <a:t>2 </a:t>
            </a:r>
            <a:r>
              <a:rPr lang="en-US" sz="3100"/>
              <a:t>* 3</a:t>
            </a:r>
            <a:r>
              <a:rPr baseline="30000" lang="en-US" sz="3100"/>
              <a:t>2</a:t>
            </a:r>
            <a:r>
              <a:rPr lang="en-US" sz="3100"/>
              <a:t> * 5 * 7</a:t>
            </a:r>
            <a:endParaRPr sz="3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/>
              <a:t>General term,</a:t>
            </a:r>
            <a:endParaRPr sz="3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/>
              <a:t>N = p</a:t>
            </a:r>
            <a:r>
              <a:rPr baseline="-25000" lang="en-US" sz="3100"/>
              <a:t>1</a:t>
            </a:r>
            <a:r>
              <a:rPr baseline="30000" lang="en-US" sz="3100"/>
              <a:t>a </a:t>
            </a:r>
            <a:r>
              <a:rPr lang="en-US" sz="3100"/>
              <a:t> x </a:t>
            </a:r>
            <a:r>
              <a:rPr lang="en-US" sz="3100"/>
              <a:t>p</a:t>
            </a:r>
            <a:r>
              <a:rPr baseline="-25000" lang="en-US" sz="3100"/>
              <a:t>2</a:t>
            </a:r>
            <a:r>
              <a:rPr baseline="30000" lang="en-US" sz="3100"/>
              <a:t>b </a:t>
            </a:r>
            <a:r>
              <a:rPr lang="en-US" sz="3100"/>
              <a:t> x p</a:t>
            </a:r>
            <a:r>
              <a:rPr baseline="-25000" lang="en-US" sz="3100"/>
              <a:t>3</a:t>
            </a:r>
            <a:r>
              <a:rPr baseline="30000" lang="en-US" sz="3100"/>
              <a:t>c </a:t>
            </a:r>
            <a:r>
              <a:rPr lang="en-US" sz="3100"/>
              <a:t>…. x p</a:t>
            </a:r>
            <a:r>
              <a:rPr baseline="-25000" lang="en-US" sz="3100"/>
              <a:t>n</a:t>
            </a:r>
            <a:r>
              <a:rPr baseline="30000" lang="en-US" sz="3100"/>
              <a:t>m </a:t>
            </a:r>
            <a:r>
              <a:rPr lang="en-US" sz="3100"/>
              <a:t> where each P</a:t>
            </a:r>
            <a:r>
              <a:rPr baseline="-25000" lang="en-US" sz="3100"/>
              <a:t>i </a:t>
            </a:r>
            <a:r>
              <a:rPr baseline="30000" lang="en-US" sz="3100"/>
              <a:t> </a:t>
            </a:r>
            <a:r>
              <a:rPr lang="en-US" sz="3100"/>
              <a:t>is a prime number and k (in P</a:t>
            </a:r>
            <a:r>
              <a:rPr baseline="-25000" lang="en-US" sz="3100"/>
              <a:t>i</a:t>
            </a:r>
            <a:r>
              <a:rPr baseline="30000" lang="en-US" sz="3100"/>
              <a:t>k</a:t>
            </a:r>
            <a:r>
              <a:rPr lang="en-US" sz="3100"/>
              <a:t>) is the largest power of P</a:t>
            </a:r>
            <a:r>
              <a:rPr baseline="-25000" lang="en-US" sz="3100"/>
              <a:t>i </a:t>
            </a:r>
            <a:r>
              <a:rPr baseline="30000" lang="en-US" sz="3100"/>
              <a:t> </a:t>
            </a:r>
            <a:r>
              <a:rPr lang="en-US" sz="3100"/>
              <a:t>that divides N (N%P</a:t>
            </a:r>
            <a:r>
              <a:rPr baseline="-25000" lang="en-US" sz="3100"/>
              <a:t>i</a:t>
            </a:r>
            <a:r>
              <a:rPr baseline="30000" lang="en-US" sz="3100"/>
              <a:t>k</a:t>
            </a:r>
            <a:r>
              <a:rPr lang="en-US" sz="3100"/>
              <a:t> == 0).</a:t>
            </a:r>
            <a:endParaRPr sz="3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b28c92bae_0_7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GCD from Prime Factorization</a:t>
            </a:r>
            <a:endParaRPr/>
          </a:p>
        </p:txBody>
      </p:sp>
      <p:sp>
        <p:nvSpPr>
          <p:cNvPr id="320" name="Google Shape;320;g13b28c92bae_0_7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Idea: As GCD means the greatest common divisor, the common primes with their common powers will eventually determine the GCD of two numbers. E.g.,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Let a number be N</a:t>
            </a:r>
            <a:r>
              <a:rPr baseline="-25000" lang="en-US"/>
              <a:t>1</a:t>
            </a:r>
            <a:r>
              <a:rPr lang="en-US"/>
              <a:t> = 3</a:t>
            </a:r>
            <a:r>
              <a:rPr baseline="30000" lang="en-US"/>
              <a:t>2</a:t>
            </a:r>
            <a:r>
              <a:rPr lang="en-US"/>
              <a:t> * 5</a:t>
            </a:r>
            <a:r>
              <a:rPr baseline="30000" lang="en-US"/>
              <a:t>4 </a:t>
            </a:r>
            <a:r>
              <a:rPr lang="en-US"/>
              <a:t> * </a:t>
            </a:r>
            <a:r>
              <a:rPr lang="en-US"/>
              <a:t>7</a:t>
            </a:r>
            <a:r>
              <a:rPr baseline="30000" lang="en-US"/>
              <a:t>3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Let a number be N</a:t>
            </a:r>
            <a:r>
              <a:rPr baseline="-25000" lang="en-US"/>
              <a:t>2</a:t>
            </a:r>
            <a:r>
              <a:rPr lang="en-US"/>
              <a:t> = 2</a:t>
            </a:r>
            <a:r>
              <a:rPr baseline="30000" lang="en-US"/>
              <a:t>2</a:t>
            </a:r>
            <a:r>
              <a:rPr lang="en-US"/>
              <a:t> * 3</a:t>
            </a:r>
            <a:r>
              <a:rPr baseline="30000" lang="en-US"/>
              <a:t>3 </a:t>
            </a:r>
            <a:r>
              <a:rPr lang="en-US"/>
              <a:t> * 7</a:t>
            </a:r>
            <a:r>
              <a:rPr baseline="30000" lang="en-US"/>
              <a:t>4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GCD (N1,  N2) = 3</a:t>
            </a:r>
            <a:r>
              <a:rPr baseline="30000" lang="en-US"/>
              <a:t>2</a:t>
            </a:r>
            <a:r>
              <a:rPr lang="en-US"/>
              <a:t> * 7</a:t>
            </a:r>
            <a:r>
              <a:rPr baseline="30000" lang="en-US"/>
              <a:t>3</a:t>
            </a:r>
            <a:r>
              <a:rPr lang="en-US"/>
              <a:t>, the common primes were 3 and 7 with their common powers are 2 and 3 respectively.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b28c92bae_0_13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GCD from Prime Factorization</a:t>
            </a:r>
            <a:endParaRPr/>
          </a:p>
        </p:txBody>
      </p:sp>
      <p:sp>
        <p:nvSpPr>
          <p:cNvPr id="327" name="Google Shape;327;g13b28c92bae_0_13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Theory: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/>
              <a:t>N1 = </a:t>
            </a:r>
            <a:r>
              <a:rPr lang="en-US"/>
              <a:t> </a:t>
            </a:r>
            <a:r>
              <a:rPr lang="en-US" sz="3100"/>
              <a:t>p</a:t>
            </a:r>
            <a:r>
              <a:rPr baseline="-25000" lang="en-US" sz="3100"/>
              <a:t>i</a:t>
            </a:r>
            <a:r>
              <a:rPr baseline="30000" lang="en-US" sz="3100"/>
              <a:t>a </a:t>
            </a:r>
            <a:r>
              <a:rPr lang="en-US" sz="3100"/>
              <a:t> x p</a:t>
            </a:r>
            <a:r>
              <a:rPr baseline="-25000" lang="en-US" sz="3100"/>
              <a:t>i+1</a:t>
            </a:r>
            <a:r>
              <a:rPr baseline="30000" lang="en-US" sz="3100"/>
              <a:t>b </a:t>
            </a:r>
            <a:r>
              <a:rPr lang="en-US" sz="3100"/>
              <a:t> x p</a:t>
            </a:r>
            <a:r>
              <a:rPr baseline="-25000" lang="en-US" sz="3100"/>
              <a:t>i+2</a:t>
            </a:r>
            <a:r>
              <a:rPr baseline="30000" lang="en-US" sz="3100"/>
              <a:t>c </a:t>
            </a:r>
            <a:r>
              <a:rPr lang="en-US" sz="3100"/>
              <a:t>…. x p</a:t>
            </a:r>
            <a:r>
              <a:rPr baseline="-25000" lang="en-US" sz="3100"/>
              <a:t>i+k</a:t>
            </a:r>
            <a:r>
              <a:rPr baseline="30000" lang="en-US" sz="3100"/>
              <a:t>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/>
              <a:t>N2 = p</a:t>
            </a:r>
            <a:r>
              <a:rPr baseline="-25000" lang="en-US" sz="3100"/>
              <a:t>j</a:t>
            </a:r>
            <a:r>
              <a:rPr baseline="30000" lang="en-US" sz="3100"/>
              <a:t>m </a:t>
            </a:r>
            <a:r>
              <a:rPr lang="en-US" sz="3100"/>
              <a:t> x p</a:t>
            </a:r>
            <a:r>
              <a:rPr baseline="-25000" lang="en-US" sz="3100"/>
              <a:t>j+1</a:t>
            </a:r>
            <a:r>
              <a:rPr baseline="30000" lang="en-US" sz="3100"/>
              <a:t>n </a:t>
            </a:r>
            <a:r>
              <a:rPr lang="en-US" sz="3100"/>
              <a:t> x p</a:t>
            </a:r>
            <a:r>
              <a:rPr baseline="-25000" lang="en-US" sz="3100"/>
              <a:t>j+2</a:t>
            </a:r>
            <a:r>
              <a:rPr baseline="30000" lang="en-US" sz="3100"/>
              <a:t>o </a:t>
            </a:r>
            <a:r>
              <a:rPr lang="en-US" sz="3100"/>
              <a:t>…. x p</a:t>
            </a:r>
            <a:r>
              <a:rPr baseline="-25000" lang="en-US" sz="3100"/>
              <a:t>j+l</a:t>
            </a:r>
            <a:r>
              <a:rPr baseline="30000" lang="en-US" sz="3100"/>
              <a:t>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/>
              <a:t>GCD(N1, N2) = multiplication of all P</a:t>
            </a:r>
            <a:r>
              <a:rPr baseline="-25000" lang="en-US" sz="3100"/>
              <a:t>x</a:t>
            </a:r>
            <a:r>
              <a:rPr baseline="30000" lang="en-US" sz="3100"/>
              <a:t>y</a:t>
            </a:r>
            <a:r>
              <a:rPr lang="en-US" sz="3100"/>
              <a:t> where P</a:t>
            </a:r>
            <a:r>
              <a:rPr baseline="-25000" lang="en-US" sz="3100"/>
              <a:t>x </a:t>
            </a:r>
            <a:r>
              <a:rPr baseline="30000" lang="en-US" sz="3100"/>
              <a:t> </a:t>
            </a:r>
            <a:r>
              <a:rPr lang="en-US" sz="3100"/>
              <a:t>belongs to the prime factorization of both and y is the greatest common power that divides both N1 and N2. </a:t>
            </a:r>
            <a:endParaRPr sz="31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b28c92bae_0_19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LCM</a:t>
            </a:r>
            <a:r>
              <a:rPr lang="en-US"/>
              <a:t> from Prime Factorization</a:t>
            </a:r>
            <a:endParaRPr/>
          </a:p>
        </p:txBody>
      </p:sp>
      <p:sp>
        <p:nvSpPr>
          <p:cNvPr id="334" name="Google Shape;334;g13b28c92bae_0_19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Idea: As LCM means the lowest common multiple, we can incorporate each prime that is found between the numbers with their largest found power. E.g.,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Let a number be N</a:t>
            </a:r>
            <a:r>
              <a:rPr baseline="-25000" lang="en-US"/>
              <a:t>1</a:t>
            </a:r>
            <a:r>
              <a:rPr lang="en-US"/>
              <a:t> = 3</a:t>
            </a:r>
            <a:r>
              <a:rPr baseline="30000" lang="en-US"/>
              <a:t>2</a:t>
            </a:r>
            <a:r>
              <a:rPr lang="en-US"/>
              <a:t> * 5</a:t>
            </a:r>
            <a:r>
              <a:rPr baseline="30000" lang="en-US"/>
              <a:t>4 </a:t>
            </a:r>
            <a:r>
              <a:rPr lang="en-US"/>
              <a:t> * 7</a:t>
            </a:r>
            <a:r>
              <a:rPr baseline="30000" lang="en-US"/>
              <a:t>3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Let a number be N</a:t>
            </a:r>
            <a:r>
              <a:rPr baseline="-25000" lang="en-US"/>
              <a:t>2</a:t>
            </a:r>
            <a:r>
              <a:rPr lang="en-US"/>
              <a:t> = 2</a:t>
            </a:r>
            <a:r>
              <a:rPr baseline="30000" lang="en-US"/>
              <a:t>2</a:t>
            </a:r>
            <a:r>
              <a:rPr lang="en-US"/>
              <a:t> * 3</a:t>
            </a:r>
            <a:r>
              <a:rPr baseline="30000" lang="en-US"/>
              <a:t>3 </a:t>
            </a:r>
            <a:r>
              <a:rPr lang="en-US"/>
              <a:t> * 7</a:t>
            </a:r>
            <a:r>
              <a:rPr baseline="30000" lang="en-US"/>
              <a:t>4</a:t>
            </a:r>
            <a:endParaRPr baseline="30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LCM(N1,  N2) = 2</a:t>
            </a:r>
            <a:r>
              <a:rPr baseline="30000" lang="en-US"/>
              <a:t>2 </a:t>
            </a:r>
            <a:r>
              <a:rPr lang="en-US"/>
              <a:t>* 3</a:t>
            </a:r>
            <a:r>
              <a:rPr baseline="30000" lang="en-US"/>
              <a:t>3</a:t>
            </a:r>
            <a:r>
              <a:rPr lang="en-US"/>
              <a:t> * 5</a:t>
            </a:r>
            <a:r>
              <a:rPr baseline="30000" lang="en-US"/>
              <a:t>4 </a:t>
            </a:r>
            <a:r>
              <a:rPr lang="en-US"/>
              <a:t>* 7</a:t>
            </a:r>
            <a:r>
              <a:rPr baseline="30000" lang="en-US"/>
              <a:t>4</a:t>
            </a:r>
            <a:r>
              <a:rPr lang="en-US"/>
              <a:t>, corporated each prime with their maximum found power. This is the least multiple that is divided by both N1 and N2.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b28c92bae_0_25"/>
          <p:cNvSpPr txBox="1"/>
          <p:nvPr>
            <p:ph type="title"/>
          </p:nvPr>
        </p:nvSpPr>
        <p:spPr>
          <a:xfrm>
            <a:off x="1435100" y="274637"/>
            <a:ext cx="7499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LCM</a:t>
            </a:r>
            <a:r>
              <a:rPr lang="en-US"/>
              <a:t> from Prime Factorization</a:t>
            </a:r>
            <a:endParaRPr/>
          </a:p>
        </p:txBody>
      </p:sp>
      <p:sp>
        <p:nvSpPr>
          <p:cNvPr id="341" name="Google Shape;341;g13b28c92bae_0_25"/>
          <p:cNvSpPr txBox="1"/>
          <p:nvPr>
            <p:ph idx="1" type="body"/>
          </p:nvPr>
        </p:nvSpPr>
        <p:spPr>
          <a:xfrm>
            <a:off x="1435100" y="1447800"/>
            <a:ext cx="7499400" cy="48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Theory: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/>
              <a:t>N1 = </a:t>
            </a:r>
            <a:r>
              <a:rPr lang="en-US"/>
              <a:t> </a:t>
            </a:r>
            <a:r>
              <a:rPr lang="en-US" sz="3100"/>
              <a:t>p</a:t>
            </a:r>
            <a:r>
              <a:rPr baseline="-25000" lang="en-US" sz="3100"/>
              <a:t>i</a:t>
            </a:r>
            <a:r>
              <a:rPr baseline="30000" lang="en-US" sz="3100"/>
              <a:t>a </a:t>
            </a:r>
            <a:r>
              <a:rPr lang="en-US" sz="3100"/>
              <a:t> x p</a:t>
            </a:r>
            <a:r>
              <a:rPr baseline="-25000" lang="en-US" sz="3100"/>
              <a:t>i+1</a:t>
            </a:r>
            <a:r>
              <a:rPr baseline="30000" lang="en-US" sz="3100"/>
              <a:t>b </a:t>
            </a:r>
            <a:r>
              <a:rPr lang="en-US" sz="3100"/>
              <a:t> x p</a:t>
            </a:r>
            <a:r>
              <a:rPr baseline="-25000" lang="en-US" sz="3100"/>
              <a:t>i+2</a:t>
            </a:r>
            <a:r>
              <a:rPr baseline="30000" lang="en-US" sz="3100"/>
              <a:t>c </a:t>
            </a:r>
            <a:r>
              <a:rPr lang="en-US" sz="3100"/>
              <a:t>…. x p</a:t>
            </a:r>
            <a:r>
              <a:rPr baseline="-25000" lang="en-US" sz="3100"/>
              <a:t>i+k</a:t>
            </a:r>
            <a:r>
              <a:rPr baseline="30000" lang="en-US" sz="3100"/>
              <a:t>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/>
              <a:t>N2 = p</a:t>
            </a:r>
            <a:r>
              <a:rPr baseline="-25000" lang="en-US" sz="3100"/>
              <a:t>j</a:t>
            </a:r>
            <a:r>
              <a:rPr baseline="30000" lang="en-US" sz="3100"/>
              <a:t>m </a:t>
            </a:r>
            <a:r>
              <a:rPr lang="en-US" sz="3100"/>
              <a:t> x p</a:t>
            </a:r>
            <a:r>
              <a:rPr baseline="-25000" lang="en-US" sz="3100"/>
              <a:t>j+1</a:t>
            </a:r>
            <a:r>
              <a:rPr baseline="30000" lang="en-US" sz="3100"/>
              <a:t>n </a:t>
            </a:r>
            <a:r>
              <a:rPr lang="en-US" sz="3100"/>
              <a:t> x p</a:t>
            </a:r>
            <a:r>
              <a:rPr baseline="-25000" lang="en-US" sz="3100"/>
              <a:t>j+2</a:t>
            </a:r>
            <a:r>
              <a:rPr baseline="30000" lang="en-US" sz="3100"/>
              <a:t>o </a:t>
            </a:r>
            <a:r>
              <a:rPr lang="en-US" sz="3100"/>
              <a:t>…. x p</a:t>
            </a:r>
            <a:r>
              <a:rPr baseline="-25000" lang="en-US" sz="3100"/>
              <a:t>j+l</a:t>
            </a:r>
            <a:r>
              <a:rPr baseline="30000" lang="en-US" sz="3100"/>
              <a:t>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100"/>
              <a:t>LCM(N1, N2) = multiplication of all P</a:t>
            </a:r>
            <a:r>
              <a:rPr baseline="-25000" lang="en-US" sz="3100"/>
              <a:t>x</a:t>
            </a:r>
            <a:r>
              <a:rPr baseline="30000" lang="en-US" sz="3100"/>
              <a:t>y</a:t>
            </a:r>
            <a:r>
              <a:rPr lang="en-US" sz="3100"/>
              <a:t> where P</a:t>
            </a:r>
            <a:r>
              <a:rPr baseline="-25000" lang="en-US" sz="3100"/>
              <a:t>x </a:t>
            </a:r>
            <a:r>
              <a:rPr baseline="30000" lang="en-US" sz="3100"/>
              <a:t> </a:t>
            </a:r>
            <a:r>
              <a:rPr lang="en-US" sz="3100"/>
              <a:t>belongs to either in the prime factorization of N1 or N2 or both and y is the largest power found in the occurrence.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7B9899"/>
                </a:solidFill>
                <a:latin typeface="Gill Sans"/>
                <a:ea typeface="Gill Sans"/>
                <a:cs typeface="Gill Sans"/>
                <a:sym typeface="Gill Sans"/>
              </a:rPr>
              <a:t>Division &amp; Remainders</a:t>
            </a:r>
            <a:endParaRPr/>
          </a:p>
        </p:txBody>
      </p:sp>
      <p:pic>
        <p:nvPicPr>
          <p:cNvPr descr="803_DivThm"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37" y="1733550"/>
            <a:ext cx="7621587" cy="12557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4"/>
          <p:cNvGrpSpPr/>
          <p:nvPr/>
        </p:nvGrpSpPr>
        <p:grpSpPr>
          <a:xfrm>
            <a:off x="1160462" y="3657600"/>
            <a:ext cx="6992937" cy="2155825"/>
            <a:chOff x="618" y="2327"/>
            <a:chExt cx="4405" cy="1358"/>
          </a:xfrm>
        </p:grpSpPr>
        <p:pic>
          <p:nvPicPr>
            <p:cNvPr descr="803_QuotRem" id="95" name="Google Shape;95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8" y="2327"/>
              <a:ext cx="4405" cy="13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4"/>
            <p:cNvSpPr txBox="1"/>
            <p:nvPr/>
          </p:nvSpPr>
          <p:spPr>
            <a:xfrm>
              <a:off x="4430" y="2919"/>
              <a:ext cx="375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97" name="Google Shape;97;p4"/>
            <p:cNvSpPr txBox="1"/>
            <p:nvPr/>
          </p:nvSpPr>
          <p:spPr>
            <a:xfrm>
              <a:off x="4444" y="3403"/>
              <a:ext cx="375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rial"/>
                <a:buNone/>
              </a:pPr>
              <a:r>
                <a:rPr b="0" i="0" lang="en-US" sz="1400" u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sp>
        <p:nvSpPr>
          <p:cNvPr id="98" name="Google Shape;98;p4"/>
          <p:cNvSpPr txBox="1"/>
          <p:nvPr/>
        </p:nvSpPr>
        <p:spPr>
          <a:xfrm>
            <a:off x="2181225" y="1857375"/>
            <a:ext cx="381000" cy="333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31.1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4300"/>
              <a:buFont typeface="Gill Sans"/>
              <a:buNone/>
            </a:pPr>
            <a:r>
              <a:rPr b="0" i="0" lang="en-US" sz="4300" u="none">
                <a:solidFill>
                  <a:srgbClr val="7B9899"/>
                </a:solidFill>
                <a:latin typeface="Gill Sans"/>
                <a:ea typeface="Gill Sans"/>
                <a:cs typeface="Gill Sans"/>
                <a:sym typeface="Gill Sans"/>
              </a:rPr>
              <a:t>Common Divisors</a:t>
            </a:r>
            <a:endParaRPr/>
          </a:p>
        </p:txBody>
      </p:sp>
      <p:pic>
        <p:nvPicPr>
          <p:cNvPr descr="804336"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24000"/>
            <a:ext cx="7648575" cy="46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/>
          <p:nvPr/>
        </p:nvSpPr>
        <p:spPr>
          <a:xfrm>
            <a:off x="7848600" y="3581400"/>
            <a:ext cx="6096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7829550" y="4419600"/>
            <a:ext cx="6096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7839075" y="5562600"/>
            <a:ext cx="6096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9899"/>
              </a:buClr>
              <a:buSzPts val="2800"/>
              <a:buFont typeface="Gill Sans"/>
              <a:buNone/>
            </a:pPr>
            <a:r>
              <a:rPr b="0" i="0" lang="en-US" sz="2800" u="none">
                <a:solidFill>
                  <a:srgbClr val="7B9899"/>
                </a:solidFill>
                <a:latin typeface="Gill Sans"/>
                <a:ea typeface="Gill Sans"/>
                <a:cs typeface="Gill Sans"/>
                <a:sym typeface="Gill Sans"/>
              </a:rPr>
              <a:t>Greatest Common Divisor</a:t>
            </a:r>
            <a:br>
              <a:rPr b="0" i="0" lang="en-US" sz="2800" u="none">
                <a:solidFill>
                  <a:srgbClr val="7B98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2800" u="none">
                <a:solidFill>
                  <a:srgbClr val="7B9899"/>
                </a:solidFill>
                <a:latin typeface="Gill Sans"/>
                <a:ea typeface="Gill Sans"/>
                <a:cs typeface="Gill Sans"/>
                <a:sym typeface="Gill Sans"/>
              </a:rPr>
              <a:t>Relatively Prime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13" name="Google Shape;113;p6"/>
          <p:cNvSpPr txBox="1"/>
          <p:nvPr>
            <p:ph idx="1" type="body"/>
          </p:nvPr>
        </p:nvSpPr>
        <p:spPr>
          <a:xfrm>
            <a:off x="11430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b="0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 integers, not both zero.  The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greatest common divisor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(or gcd(</a:t>
            </a:r>
            <a:r>
              <a:rPr b="0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a,b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) is the biggest number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which divides both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●"/>
            </a:pPr>
            <a:r>
              <a:rPr b="0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are said to be </a:t>
            </a:r>
            <a:r>
              <a:rPr b="1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relatively prime</a:t>
            </a:r>
            <a:r>
              <a:rPr b="1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gcd(</a:t>
            </a:r>
            <a:r>
              <a:rPr b="0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r>
              <a:rPr b="0" i="1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= 1, so no prime common divisors.</a:t>
            </a:r>
            <a:endParaRPr/>
          </a:p>
          <a:p>
            <a:pPr indent="-16065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600"/>
              <a:buFont typeface="Gill Sans"/>
              <a:buNone/>
            </a:pPr>
            <a:r>
              <a:rPr b="0" i="0" lang="en-US" sz="36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Greatest Common Divisor</a:t>
            </a:r>
            <a:br>
              <a:rPr b="0" i="0" lang="en-US" sz="36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6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Relatively Prime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19" name="Google Shape;119;p7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Q:  Find the following gcd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s: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gcd(11,77)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gcd(33,77)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gcd(24,36)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gcd(24,25)</a:t>
            </a:r>
            <a:endParaRPr/>
          </a:p>
          <a:p>
            <a:pPr indent="-120015" lvl="0" marL="36512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Greatest Common Divisor</a:t>
            </a:r>
            <a:b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Relatively Prime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25" name="Google Shape;125;p8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gcd(11,77) = 11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gcd(33,77) = 11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gcd(24,36) = 12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gcd(24,25) = 1.  Therefore 24 and 25 are relatively prime.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NOTE:  A prime number are relatively prime to all other numbers which it doesn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 divide.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3900"/>
              <a:buFont typeface="Gill Sans"/>
              <a:buNone/>
            </a:pP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Greatest Common Divisor</a:t>
            </a:r>
            <a:b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3900" u="none">
                <a:solidFill>
                  <a:srgbClr val="572314"/>
                </a:solidFill>
                <a:latin typeface="Gill Sans"/>
                <a:ea typeface="Gill Sans"/>
                <a:cs typeface="Gill Sans"/>
                <a:sym typeface="Gill Sans"/>
              </a:rPr>
              <a:t>Relatively Prime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31" name="Google Shape;131;p9"/>
          <p:cNvSpPr txBox="1"/>
          <p:nvPr>
            <p:ph idx="1" type="body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EG:  More realistic.  Find gcd(98,420).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Find prime decomposition of each number and find all the common factors: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98 = 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49 = 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420 = 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210 = 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105 = 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35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= 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Underline common factors: </a:t>
            </a:r>
            <a:r>
              <a:rPr b="0" i="0" lang="en-US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7, 2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Therefore, gcd(98,420) = 14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2006-01-18T01:41:48Z</dcterms:created>
  <dc:creator>ISR</dc:creator>
</cp:coreProperties>
</file>