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</p:sldIdLst>
  <p:sldSz cy="6858000" cx="9144000"/>
  <p:notesSz cx="6946900" cy="92329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2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08">
          <p15:clr>
            <a:srgbClr val="000000"/>
          </p15:clr>
        </p15:guide>
        <p15:guide id="2" pos="2188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66" roundtripDataSignature="AMtx7mjLl4VB1XFpJxzxseuRBTV2c1L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08" orient="horz"/>
        <p:guide pos="218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7000" y="0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0937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7000" y="8770937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Google Shape;904;p3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:notes"/>
          <p:cNvSpPr txBox="1"/>
          <p:nvPr/>
        </p:nvSpPr>
        <p:spPr>
          <a:xfrm>
            <a:off x="3937000" y="8770937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3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3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3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4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4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50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50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51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51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2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52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3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53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4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54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5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55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g1253dffdba3_0_0:notes"/>
          <p:cNvSpPr/>
          <p:nvPr>
            <p:ph idx="2" type="sldImg"/>
          </p:nvPr>
        </p:nvSpPr>
        <p:spPr>
          <a:xfrm>
            <a:off x="1165225" y="692150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8" name="Google Shape;1298;g1253dffdba3_0_0:notes"/>
          <p:cNvSpPr txBox="1"/>
          <p:nvPr>
            <p:ph idx="1" type="body"/>
          </p:nvPr>
        </p:nvSpPr>
        <p:spPr>
          <a:xfrm>
            <a:off x="925512" y="4386262"/>
            <a:ext cx="5095800" cy="4154400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g1253dffdba3_0_0:notes"/>
          <p:cNvSpPr txBox="1"/>
          <p:nvPr>
            <p:ph idx="12" type="sldNum"/>
          </p:nvPr>
        </p:nvSpPr>
        <p:spPr>
          <a:xfrm>
            <a:off x="3937000" y="8770937"/>
            <a:ext cx="3009900" cy="462000"/>
          </a:xfrm>
          <a:prstGeom prst="rect">
            <a:avLst/>
          </a:prstGeom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1253dffdba3_0_6:notes"/>
          <p:cNvSpPr/>
          <p:nvPr>
            <p:ph idx="2" type="sldImg"/>
          </p:nvPr>
        </p:nvSpPr>
        <p:spPr>
          <a:xfrm>
            <a:off x="1165225" y="692150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1253dffdba3_0_6:notes"/>
          <p:cNvSpPr txBox="1"/>
          <p:nvPr>
            <p:ph idx="1" type="body"/>
          </p:nvPr>
        </p:nvSpPr>
        <p:spPr>
          <a:xfrm>
            <a:off x="925512" y="4386262"/>
            <a:ext cx="5095800" cy="4154400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g1253dffdba3_0_6:notes"/>
          <p:cNvSpPr txBox="1"/>
          <p:nvPr>
            <p:ph idx="12" type="sldNum"/>
          </p:nvPr>
        </p:nvSpPr>
        <p:spPr>
          <a:xfrm>
            <a:off x="3937000" y="8770937"/>
            <a:ext cx="3009900" cy="462000"/>
          </a:xfrm>
          <a:prstGeom prst="rect">
            <a:avLst/>
          </a:prstGeom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253dffdba3_0_24:notes"/>
          <p:cNvSpPr/>
          <p:nvPr>
            <p:ph idx="2" type="sldImg"/>
          </p:nvPr>
        </p:nvSpPr>
        <p:spPr>
          <a:xfrm>
            <a:off x="1165225" y="692150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1253dffdba3_0_24:notes"/>
          <p:cNvSpPr txBox="1"/>
          <p:nvPr>
            <p:ph idx="1" type="body"/>
          </p:nvPr>
        </p:nvSpPr>
        <p:spPr>
          <a:xfrm>
            <a:off x="925512" y="4386262"/>
            <a:ext cx="5095800" cy="4154400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g1253dffdba3_0_24:notes"/>
          <p:cNvSpPr txBox="1"/>
          <p:nvPr>
            <p:ph idx="12" type="sldNum"/>
          </p:nvPr>
        </p:nvSpPr>
        <p:spPr>
          <a:xfrm>
            <a:off x="3937000" y="8770937"/>
            <a:ext cx="3009900" cy="462000"/>
          </a:xfrm>
          <a:prstGeom prst="rect">
            <a:avLst/>
          </a:prstGeom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253dffdba3_0_41:notes"/>
          <p:cNvSpPr/>
          <p:nvPr>
            <p:ph idx="2" type="sldImg"/>
          </p:nvPr>
        </p:nvSpPr>
        <p:spPr>
          <a:xfrm>
            <a:off x="1165225" y="692150"/>
            <a:ext cx="46164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253dffdba3_0_41:notes"/>
          <p:cNvSpPr txBox="1"/>
          <p:nvPr>
            <p:ph idx="1" type="body"/>
          </p:nvPr>
        </p:nvSpPr>
        <p:spPr>
          <a:xfrm>
            <a:off x="925512" y="4386262"/>
            <a:ext cx="5095800" cy="4154400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g1253dffdba3_0_41:notes"/>
          <p:cNvSpPr txBox="1"/>
          <p:nvPr>
            <p:ph idx="12" type="sldNum"/>
          </p:nvPr>
        </p:nvSpPr>
        <p:spPr>
          <a:xfrm>
            <a:off x="3937000" y="8770937"/>
            <a:ext cx="3009900" cy="462000"/>
          </a:xfrm>
          <a:prstGeom prst="rect">
            <a:avLst/>
          </a:prstGeom>
        </p:spPr>
        <p:txBody>
          <a:bodyPr anchorCtr="0" anchor="b" bIns="46225" lIns="92450" spcFirstLastPara="1" rIns="92450" wrap="square" tIns="46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6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56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925512" y="4386262"/>
            <a:ext cx="5095875" cy="4154487"/>
          </a:xfrm>
          <a:prstGeom prst="rect">
            <a:avLst/>
          </a:prstGeom>
        </p:spPr>
        <p:txBody>
          <a:bodyPr anchorCtr="0" anchor="ctr" bIns="46225" lIns="92450" spcFirstLastPara="1" rIns="92450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65225" y="692150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72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58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5" name="Google Shape;55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6" name="Google Shape;56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57" name="Google Shape;57;p67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1" name="Google Shape;61;p68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9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" type="body"/>
          </p:nvPr>
        </p:nvSpPr>
        <p:spPr>
          <a:xfrm>
            <a:off x="457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6" name="Google Shape;26;p60"/>
          <p:cNvSpPr txBox="1"/>
          <p:nvPr>
            <p:ph idx="2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indent="-336550" lvl="2" marL="137160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27" name="Google Shape;27;p60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1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2"/>
          <p:cNvSpPr txBox="1"/>
          <p:nvPr>
            <p:ph type="title"/>
          </p:nvPr>
        </p:nvSpPr>
        <p:spPr>
          <a:xfrm rot="5400000">
            <a:off x="4838700" y="2019300"/>
            <a:ext cx="5638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2"/>
          <p:cNvSpPr txBox="1"/>
          <p:nvPr>
            <p:ph idx="1" type="body"/>
          </p:nvPr>
        </p:nvSpPr>
        <p:spPr>
          <a:xfrm rot="5400000">
            <a:off x="647700" y="38100"/>
            <a:ext cx="56388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3" name="Google Shape;33;p62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3"/>
          <p:cNvSpPr txBox="1"/>
          <p:nvPr>
            <p:ph idx="1" type="body"/>
          </p:nvPr>
        </p:nvSpPr>
        <p:spPr>
          <a:xfrm rot="5400000">
            <a:off x="2400300" y="-419100"/>
            <a:ext cx="4343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indent="-325755" lvl="2" marL="1371600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37" name="Google Shape;37;p63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2" name="Google Shape;42;p64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indent="-358139" lvl="2" marL="1371600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46" name="Google Shape;46;p6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7" name="Google Shape;47;p65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6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7"/>
          <p:cNvSpPr txBox="1"/>
          <p:nvPr>
            <p:ph idx="11" type="ftr"/>
          </p:nvPr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7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13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7973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81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57"/>
          <p:cNvSpPr txBox="1"/>
          <p:nvPr/>
        </p:nvSpPr>
        <p:spPr>
          <a:xfrm>
            <a:off x="0" y="13716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0">
                <a:srgbClr val="FF0000"/>
              </a:gs>
              <a:gs pos="35000">
                <a:srgbClr val="BA0066"/>
              </a:gs>
              <a:gs pos="69999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7"/>
          <p:cNvSpPr txBox="1"/>
          <p:nvPr/>
        </p:nvSpPr>
        <p:spPr>
          <a:xfrm>
            <a:off x="4572000" y="13716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67" name="Google Shape;67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Algorithms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914400" y="41148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83" name="Google Shape;183;p1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" name="Google Shape;187;p10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5638800" y="645795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lang="en-U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-U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94" name="Google Shape;194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95" name="Google Shape;195;p11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97" name="Google Shape;197;p11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8" name="Google Shape;198;p11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5638800" y="6457950"/>
            <a:ext cx="31400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f[</a:t>
            </a:r>
            <a:r>
              <a:rPr b="1" lang="en-US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b="1" i="0" lang="en-US" sz="20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205" name="Google Shape;205;p1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07" name="Google Shape;207;p12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208" name="Google Shape;208;p12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9" name="Google Shape;209;p12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662112" y="6151562"/>
            <a:ext cx="5762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all vertices eventually be colored black?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216" name="Google Shape;216;p1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17" name="Google Shape;217;p1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13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6" name="Google Shape;226;p13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7" name="Google Shape;227;p13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8" name="Google Shape;228;p13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9" name="Google Shape;229;p13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0" name="Google Shape;230;p13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1" name="Google Shape;231;p13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2" name="Google Shape;232;p13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3" name="Google Shape;233;p13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4" name="Google Shape;234;p13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5" name="Google Shape;235;p13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6" name="Google Shape;236;p13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7" name="Google Shape;237;p13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8" name="Google Shape;238;p13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9" name="Google Shape;239;p13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0" name="Google Shape;240;p13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242" name="Google Shape;242;p13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45" name="Google Shape;245;p13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47" name="Google Shape;247;p13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48" name="Google Shape;248;p13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249" name="Google Shape;249;p13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255" name="Google Shape;255;p1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257" name="Google Shape;257;p1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58" name="Google Shape;258;p14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59" name="Google Shape;259;p14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60" name="Google Shape;260;p14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261" name="Google Shape;261;p14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264" name="Google Shape;264;p14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5" name="Google Shape;265;p14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6" name="Google Shape;266;p14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7" name="Google Shape;267;p14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8" name="Google Shape;268;p14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9" name="Google Shape;269;p14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14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1" name="Google Shape;271;p14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2" name="Google Shape;272;p14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3" name="Google Shape;273;p14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4" name="Google Shape;274;p14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5" name="Google Shape;275;p14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6" name="Google Shape;276;p14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7" name="Google Shape;277;p14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8" name="Google Shape;278;p14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9" name="Google Shape;279;p14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280" name="Google Shape;280;p14"/>
          <p:cNvSpPr/>
          <p:nvPr/>
        </p:nvSpPr>
        <p:spPr>
          <a:xfrm>
            <a:off x="1524000" y="1447800"/>
            <a:ext cx="14094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281" name="Google Shape;281;p14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282" name="Google Shape;282;p14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84" name="Google Shape;284;p14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85" name="Google Shape;285;p14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287" name="Google Shape;287;p14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289" name="Google Shape;289;p14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 </a:t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304" name="Google Shape;304;p15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5" name="Google Shape;305;p15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6" name="Google Shape;306;p15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7" name="Google Shape;307;p15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8" name="Google Shape;308;p15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9" name="Google Shape;309;p15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0" name="Google Shape;310;p15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1" name="Google Shape;311;p15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2" name="Google Shape;312;p15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3" name="Google Shape;313;p15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4" name="Google Shape;314;p15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5" name="Google Shape;315;p15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6" name="Google Shape;316;p15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7" name="Google Shape;317;p15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8" name="Google Shape;318;p15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9" name="Google Shape;319;p15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321" name="Google Shape;321;p15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322" name="Google Shape;322;p15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23" name="Google Shape;323;p15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24" name="Google Shape;324;p15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25" name="Google Shape;325;p15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326" name="Google Shape;326;p15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327" name="Google Shape;327;p15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328" name="Google Shape;328;p15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335" name="Google Shape;335;p1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336" name="Google Shape;336;p1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38" name="Google Shape;338;p1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39" name="Google Shape;339;p1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40" name="Google Shape;340;p1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341" name="Google Shape;341;p1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 </a:t>
            </a:r>
            <a:endParaRPr/>
          </a:p>
        </p:txBody>
      </p:sp>
      <p:sp>
        <p:nvSpPr>
          <p:cNvPr id="342" name="Google Shape;342;p1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343" name="Google Shape;343;p1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344" name="Google Shape;344;p16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5" name="Google Shape;345;p16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6" name="Google Shape;346;p16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7" name="Google Shape;347;p16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8" name="Google Shape;348;p16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49" name="Google Shape;349;p16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16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1" name="Google Shape;351;p16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2" name="Google Shape;352;p16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3" name="Google Shape;353;p16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4" name="Google Shape;354;p16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5" name="Google Shape;355;p16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6" name="Google Shape;356;p16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7" name="Google Shape;357;p16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8" name="Google Shape;358;p1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9" name="Google Shape;359;p16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361" name="Google Shape;361;p16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362" name="Google Shape;362;p16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63" name="Google Shape;363;p16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65" name="Google Shape;365;p16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367" name="Google Shape;367;p16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69" name="Google Shape;369;p16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375" name="Google Shape;375;p1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79" name="Google Shape;379;p17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382" name="Google Shape;382;p17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384" name="Google Shape;384;p17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5" name="Google Shape;385;p17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6" name="Google Shape;386;p17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7" name="Google Shape;387;p17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8" name="Google Shape;388;p17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9" name="Google Shape;389;p17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0" name="Google Shape;390;p17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1" name="Google Shape;391;p17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2" name="Google Shape;392;p17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3" name="Google Shape;393;p17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4" name="Google Shape;394;p17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5" name="Google Shape;395;p17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6" name="Google Shape;396;p17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7" name="Google Shape;397;p17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8" name="Google Shape;398;p17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9" name="Google Shape;399;p17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401" name="Google Shape;401;p17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402" name="Google Shape;402;p17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03" name="Google Shape;403;p17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04" name="Google Shape;404;p17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405" name="Google Shape;405;p17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06" name="Google Shape;406;p17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407" name="Google Shape;407;p17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08" name="Google Shape;408;p17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09" name="Google Shape;409;p17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15" name="Google Shape;415;p1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18" name="Google Shape;418;p1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19" name="Google Shape;419;p1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20" name="Google Shape;420;p1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 </a:t>
            </a:r>
            <a:endParaRPr/>
          </a:p>
        </p:txBody>
      </p:sp>
      <p:sp>
        <p:nvSpPr>
          <p:cNvPr id="421" name="Google Shape;421;p1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422" name="Google Shape;422;p1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423" name="Google Shape;423;p1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424" name="Google Shape;424;p18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5" name="Google Shape;425;p18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6" name="Google Shape;426;p18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7" name="Google Shape;427;p18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8" name="Google Shape;428;p18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29" name="Google Shape;429;p18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0" name="Google Shape;430;p18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1" name="Google Shape;431;p18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2" name="Google Shape;432;p18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3" name="Google Shape;433;p18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4" name="Google Shape;434;p18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5" name="Google Shape;435;p18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6" name="Google Shape;436;p18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7" name="Google Shape;437;p18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38" name="Google Shape;438;p1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39" name="Google Shape;439;p18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440" name="Google Shape;440;p1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441" name="Google Shape;441;p18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442" name="Google Shape;442;p18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43" name="Google Shape;443;p18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445" name="Google Shape;445;p18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46" name="Google Shape;446;p18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447" name="Google Shape;447;p18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48" name="Google Shape;448;p18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49" name="Google Shape;449;p18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55" name="Google Shape;455;p1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456" name="Google Shape;456;p19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457" name="Google Shape;457;p19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58" name="Google Shape;458;p19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59" name="Google Shape;459;p19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60" name="Google Shape;460;p1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461" name="Google Shape;461;p19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462" name="Google Shape;462;p1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 </a:t>
            </a:r>
            <a:endParaRPr/>
          </a:p>
        </p:txBody>
      </p:sp>
      <p:sp>
        <p:nvSpPr>
          <p:cNvPr id="463" name="Google Shape;463;p19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464" name="Google Shape;464;p19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5" name="Google Shape;465;p19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6" name="Google Shape;466;p19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7" name="Google Shape;467;p19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8" name="Google Shape;468;p19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69" name="Google Shape;469;p19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0" name="Google Shape;470;p19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1" name="Google Shape;471;p19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2" name="Google Shape;472;p19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3" name="Google Shape;473;p19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4" name="Google Shape;474;p19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5" name="Google Shape;475;p19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6" name="Google Shape;476;p19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7" name="Google Shape;477;p19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8" name="Google Shape;478;p19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9" name="Google Shape;479;p19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480" name="Google Shape;480;p19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481" name="Google Shape;481;p19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482" name="Google Shape;482;p19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83" name="Google Shape;483;p19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484" name="Google Shape;484;p19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485" name="Google Shape;485;p19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86" name="Google Shape;486;p19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488" name="Google Shape;488;p19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89" name="Google Shape;489;p19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Last Class’s Topic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Representation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Matrix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Adjacency List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BFS – Breadth First Search</a:t>
            </a:r>
            <a:endParaRPr/>
          </a:p>
          <a:p>
            <a:pPr indent="-17018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495" name="Google Shape;495;p2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504" name="Google Shape;504;p20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5" name="Google Shape;505;p20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6" name="Google Shape;506;p20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7" name="Google Shape;507;p20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8" name="Google Shape;508;p20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9" name="Google Shape;509;p20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0" name="Google Shape;510;p20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1" name="Google Shape;511;p20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2" name="Google Shape;512;p20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3" name="Google Shape;513;p20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4" name="Google Shape;514;p20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5" name="Google Shape;515;p20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6" name="Google Shape;516;p20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7" name="Google Shape;517;p20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18" name="Google Shape;518;p2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20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521" name="Google Shape;521;p20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522" name="Google Shape;522;p20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523" name="Google Shape;523;p20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24" name="Google Shape;524;p20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525" name="Google Shape;525;p20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526" name="Google Shape;526;p20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527" name="Google Shape;527;p20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529" name="Google Shape;529;p20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535" name="Google Shape;535;p2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536" name="Google Shape;536;p21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537" name="Google Shape;537;p21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538" name="Google Shape;538;p21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39" name="Google Shape;539;p21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40" name="Google Shape;540;p21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541" name="Google Shape;541;p21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542" name="Google Shape;542;p21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543" name="Google Shape;543;p21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cxnSp>
        <p:nvCxnSpPr>
          <p:cNvPr id="544" name="Google Shape;544;p21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5" name="Google Shape;545;p21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6" name="Google Shape;546;p21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7" name="Google Shape;547;p21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8" name="Google Shape;548;p21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9" name="Google Shape;549;p21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0" name="Google Shape;550;p21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1" name="Google Shape;551;p21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2" name="Google Shape;552;p21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3" name="Google Shape;553;p21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4" name="Google Shape;554;p21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5" name="Google Shape;555;p21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6" name="Google Shape;556;p21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7" name="Google Shape;557;p21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58" name="Google Shape;558;p21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9" name="Google Shape;559;p21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560" name="Google Shape;560;p21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561" name="Google Shape;561;p21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562" name="Google Shape;562;p21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563" name="Google Shape;563;p21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64" name="Google Shape;564;p21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566" name="Google Shape;566;p21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567" name="Google Shape;567;p21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568" name="Google Shape;568;p21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569" name="Google Shape;569;p21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575" name="Google Shape;575;p2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576" name="Google Shape;576;p2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577" name="Google Shape;577;p2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578" name="Google Shape;578;p2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79" name="Google Shape;579;p2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580" name="Google Shape;580;p2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581" name="Google Shape;581;p2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  </a:t>
            </a:r>
            <a:endParaRPr/>
          </a:p>
        </p:txBody>
      </p:sp>
      <p:cxnSp>
        <p:nvCxnSpPr>
          <p:cNvPr id="584" name="Google Shape;584;p22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5" name="Google Shape;585;p22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6" name="Google Shape;586;p22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7" name="Google Shape;587;p22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8" name="Google Shape;588;p22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9" name="Google Shape;589;p22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0" name="Google Shape;590;p22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1" name="Google Shape;591;p22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2" name="Google Shape;592;p22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3" name="Google Shape;593;p22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4" name="Google Shape;594;p22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5" name="Google Shape;595;p22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6" name="Google Shape;596;p22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7" name="Google Shape;597;p22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98" name="Google Shape;598;p2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9" name="Google Shape;599;p22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600" name="Google Shape;600;p22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601" name="Google Shape;601;p22"/>
          <p:cNvSpPr txBox="1"/>
          <p:nvPr/>
        </p:nvSpPr>
        <p:spPr>
          <a:xfrm>
            <a:off x="1970087" y="5603875"/>
            <a:ext cx="5557837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structure of the grey vertices?  </a:t>
            </a:r>
            <a:b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they represent?</a:t>
            </a:r>
            <a:endParaRPr/>
          </a:p>
        </p:txBody>
      </p:sp>
      <p:grpSp>
        <p:nvGrpSpPr>
          <p:cNvPr id="602" name="Google Shape;602;p22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603" name="Google Shape;603;p22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04" name="Google Shape;604;p22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05" name="Google Shape;605;p22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06" name="Google Shape;606;p22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07" name="Google Shape;607;p22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608" name="Google Shape;608;p22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609" name="Google Shape;609;p22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610" name="Google Shape;610;p22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616" name="Google Shape;616;p2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617" name="Google Shape;617;p23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618" name="Google Shape;618;p23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  </a:t>
            </a:r>
            <a:endParaRPr/>
          </a:p>
        </p:txBody>
      </p:sp>
      <p:sp>
        <p:nvSpPr>
          <p:cNvPr id="619" name="Google Shape;619;p23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620" name="Google Shape;620;p23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621" name="Google Shape;621;p23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622" name="Google Shape;622;p23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623" name="Google Shape;623;p23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625" name="Google Shape;625;p23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6" name="Google Shape;626;p23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7" name="Google Shape;627;p23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8" name="Google Shape;628;p23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9" name="Google Shape;629;p23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0" name="Google Shape;630;p23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1" name="Google Shape;631;p23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2" name="Google Shape;632;p23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3" name="Google Shape;633;p23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4" name="Google Shape;634;p23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5" name="Google Shape;635;p23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6" name="Google Shape;636;p23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7" name="Google Shape;637;p23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8" name="Google Shape;638;p23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39" name="Google Shape;639;p23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0" name="Google Shape;640;p23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641" name="Google Shape;641;p23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642" name="Google Shape;642;p23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643" name="Google Shape;643;p23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44" name="Google Shape;644;p23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45" name="Google Shape;645;p23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46" name="Google Shape;646;p23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47" name="Google Shape;647;p23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648" name="Google Shape;648;p23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649" name="Google Shape;649;p23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650" name="Google Shape;650;p23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656" name="Google Shape;656;p2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657" name="Google Shape;657;p24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  </a:t>
            </a:r>
            <a:endParaRPr/>
          </a:p>
        </p:txBody>
      </p:sp>
      <p:sp>
        <p:nvSpPr>
          <p:cNvPr id="658" name="Google Shape;658;p24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659" name="Google Shape;659;p24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660" name="Google Shape;660;p24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661" name="Google Shape;661;p24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662" name="Google Shape;662;p24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663" name="Google Shape;663;p24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664" name="Google Shape;664;p24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665" name="Google Shape;665;p24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6" name="Google Shape;666;p24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7" name="Google Shape;667;p24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8" name="Google Shape;668;p24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69" name="Google Shape;669;p24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0" name="Google Shape;670;p24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1" name="Google Shape;671;p24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2" name="Google Shape;672;p24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3" name="Google Shape;673;p24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4" name="Google Shape;674;p24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5" name="Google Shape;675;p24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6" name="Google Shape;676;p24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7" name="Google Shape;677;p24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8" name="Google Shape;678;p24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9" name="Google Shape;679;p24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0" name="Google Shape;680;p24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681" name="Google Shape;681;p24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682" name="Google Shape;682;p24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683" name="Google Shape;683;p24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684" name="Google Shape;684;p24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685" name="Google Shape;685;p24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686" name="Google Shape;686;p24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687" name="Google Shape;687;p24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688" name="Google Shape;688;p24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689" name="Google Shape;689;p24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690" name="Google Shape;690;p24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696" name="Google Shape;696;p2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697" name="Google Shape;697;p25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698" name="Google Shape;698;p25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699" name="Google Shape;699;p25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00" name="Google Shape;700;p25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01" name="Google Shape;701;p25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705" name="Google Shape;705;p25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6" name="Google Shape;706;p25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7" name="Google Shape;707;p25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8" name="Google Shape;708;p25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9" name="Google Shape;709;p25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0" name="Google Shape;710;p25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1" name="Google Shape;711;p25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2" name="Google Shape;712;p25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3" name="Google Shape;713;p25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4" name="Google Shape;714;p25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5" name="Google Shape;715;p25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6" name="Google Shape;716;p25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7" name="Google Shape;717;p25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8" name="Google Shape;718;p25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9" name="Google Shape;719;p25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0" name="Google Shape;720;p25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721" name="Google Shape;721;p25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722" name="Google Shape;722;p25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723" name="Google Shape;723;p25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24" name="Google Shape;724;p25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25" name="Google Shape;725;p25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26" name="Google Shape;726;p25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27" name="Google Shape;727;p25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28" name="Google Shape;728;p25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29" name="Google Shape;729;p25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730" name="Google Shape;730;p25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736" name="Google Shape;736;p2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737" name="Google Shape;737;p2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738" name="Google Shape;738;p2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|  </a:t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745" name="Google Shape;745;p26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6" name="Google Shape;746;p26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7" name="Google Shape;747;p26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8" name="Google Shape;748;p26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9" name="Google Shape;749;p26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0" name="Google Shape;750;p26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1" name="Google Shape;751;p26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2" name="Google Shape;752;p26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3" name="Google Shape;753;p26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4" name="Google Shape;754;p26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5" name="Google Shape;755;p26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6" name="Google Shape;756;p26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7" name="Google Shape;757;p26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8" name="Google Shape;758;p26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9" name="Google Shape;759;p2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0" name="Google Shape;760;p26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761" name="Google Shape;761;p2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762" name="Google Shape;762;p26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763" name="Google Shape;763;p26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764" name="Google Shape;764;p26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765" name="Google Shape;765;p26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766" name="Google Shape;766;p26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767" name="Google Shape;767;p26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768" name="Google Shape;768;p26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769" name="Google Shape;769;p26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770" name="Google Shape;770;p26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776" name="Google Shape;776;p2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777" name="Google Shape;777;p27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778" name="Google Shape;778;p27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779" name="Google Shape;779;p27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780" name="Google Shape;780;p27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  </a:t>
            </a:r>
            <a:endParaRPr/>
          </a:p>
        </p:txBody>
      </p:sp>
      <p:sp>
        <p:nvSpPr>
          <p:cNvPr id="781" name="Google Shape;781;p27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783" name="Google Shape;783;p27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784" name="Google Shape;784;p27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785" name="Google Shape;785;p27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6" name="Google Shape;786;p27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7" name="Google Shape;787;p27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p27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9" name="Google Shape;789;p27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0" name="Google Shape;790;p27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1" name="Google Shape;791;p27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2" name="Google Shape;792;p27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3" name="Google Shape;793;p27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4" name="Google Shape;794;p27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5" name="Google Shape;795;p27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6" name="Google Shape;796;p27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7" name="Google Shape;797;p27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8" name="Google Shape;798;p27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9" name="Google Shape;799;p27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0" name="Google Shape;800;p27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802" name="Google Shape;802;p27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803" name="Google Shape;803;p27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04" name="Google Shape;804;p27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05" name="Google Shape;805;p27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06" name="Google Shape;806;p27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07" name="Google Shape;807;p27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808" name="Google Shape;808;p27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09" name="Google Shape;809;p27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10" name="Google Shape;810;p27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16" name="Google Shape;816;p2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817" name="Google Shape;817;p2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818" name="Google Shape;818;p2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819" name="Google Shape;819;p2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  </a:t>
            </a:r>
            <a:endParaRPr/>
          </a:p>
        </p:txBody>
      </p:sp>
      <p:sp>
        <p:nvSpPr>
          <p:cNvPr id="820" name="Google Shape;820;p2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821" name="Google Shape;821;p2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822" name="Google Shape;822;p2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823" name="Google Shape;823;p2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824" name="Google Shape;824;p2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825" name="Google Shape;825;p28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6" name="Google Shape;826;p28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7" name="Google Shape;827;p28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8" name="Google Shape;828;p28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29" name="Google Shape;829;p28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0" name="Google Shape;830;p28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1" name="Google Shape;831;p28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2" name="Google Shape;832;p28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3" name="Google Shape;833;p28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4" name="Google Shape;834;p28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5" name="Google Shape;835;p28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6" name="Google Shape;836;p28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7" name="Google Shape;837;p28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8" name="Google Shape;838;p28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39" name="Google Shape;839;p2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40" name="Google Shape;840;p28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41" name="Google Shape;841;p2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842" name="Google Shape;842;p28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843" name="Google Shape;843;p28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44" name="Google Shape;844;p28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45" name="Google Shape;845;p28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46" name="Google Shape;846;p28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47" name="Google Shape;847;p28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848" name="Google Shape;848;p28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49" name="Google Shape;849;p28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50" name="Google Shape;850;p28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56" name="Google Shape;856;p2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857" name="Google Shape;857;p29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858" name="Google Shape;858;p29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859" name="Google Shape;859;p29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860" name="Google Shape;860;p29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861" name="Google Shape;861;p29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862" name="Google Shape;862;p29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863" name="Google Shape;863;p29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864" name="Google Shape;864;p29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865" name="Google Shape;865;p29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6" name="Google Shape;866;p29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7" name="Google Shape;867;p29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8" name="Google Shape;868;p29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9" name="Google Shape;869;p29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0" name="Google Shape;870;p29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1" name="Google Shape;871;p29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2" name="Google Shape;872;p29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3" name="Google Shape;873;p29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4" name="Google Shape;874;p29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5" name="Google Shape;875;p29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6" name="Google Shape;876;p29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7" name="Google Shape;877;p29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8" name="Google Shape;878;p29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9" name="Google Shape;879;p29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0" name="Google Shape;880;p29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881" name="Google Shape;881;p29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grpSp>
        <p:nvGrpSpPr>
          <p:cNvPr id="882" name="Google Shape;882;p29"/>
          <p:cNvGrpSpPr/>
          <p:nvPr/>
        </p:nvGrpSpPr>
        <p:grpSpPr>
          <a:xfrm>
            <a:off x="533400" y="1905000"/>
            <a:ext cx="7100887" cy="3889375"/>
            <a:chOff x="533400" y="1905000"/>
            <a:chExt cx="7101348" cy="3888660"/>
          </a:xfrm>
        </p:grpSpPr>
        <p:sp>
          <p:nvSpPr>
            <p:cNvPr id="883" name="Google Shape;883;p29"/>
            <p:cNvSpPr txBox="1"/>
            <p:nvPr/>
          </p:nvSpPr>
          <p:spPr>
            <a:xfrm>
              <a:off x="1841100" y="196644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884" name="Google Shape;884;p29"/>
            <p:cNvSpPr txBox="1"/>
            <p:nvPr/>
          </p:nvSpPr>
          <p:spPr>
            <a:xfrm>
              <a:off x="533400" y="32004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885" name="Google Shape;885;p29"/>
            <p:cNvSpPr txBox="1"/>
            <p:nvPr/>
          </p:nvSpPr>
          <p:spPr>
            <a:xfrm>
              <a:off x="1828800" y="5410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886" name="Google Shape;886;p29"/>
            <p:cNvSpPr txBox="1"/>
            <p:nvPr/>
          </p:nvSpPr>
          <p:spPr>
            <a:xfrm>
              <a:off x="4586748" y="541266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887" name="Google Shape;887;p29"/>
            <p:cNvSpPr txBox="1"/>
            <p:nvPr/>
          </p:nvSpPr>
          <p:spPr>
            <a:xfrm>
              <a:off x="4495800" y="1981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sp>
          <p:nvSpPr>
            <p:cNvPr id="888" name="Google Shape;888;p29"/>
            <p:cNvSpPr txBox="1"/>
            <p:nvPr/>
          </p:nvSpPr>
          <p:spPr>
            <a:xfrm>
              <a:off x="6019800" y="42672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sp>
          <p:nvSpPr>
            <p:cNvPr id="889" name="Google Shape;889;p29"/>
            <p:cNvSpPr txBox="1"/>
            <p:nvPr/>
          </p:nvSpPr>
          <p:spPr>
            <a:xfrm>
              <a:off x="7162800" y="1905000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890" name="Google Shape;890;p29"/>
            <p:cNvSpPr txBox="1"/>
            <p:nvPr/>
          </p:nvSpPr>
          <p:spPr>
            <a:xfrm>
              <a:off x="7253748" y="5353668"/>
              <a:ext cx="381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1" name="Google Shape;81;p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The Code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BFS(G) // starts from here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V-{s}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color[u]=WHITE;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color[s]=GRAY;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d[s]=0; prev[s]=NIL;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Q=empty;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ENQUEUE(Q,s);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While(Q not empty)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u = DEQUEUE(Q);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color[v]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d[v] = d[u] + 1;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prev[v] = 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Enqueue(Q, 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4" name="Google Shape;84;p3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5" name="Google Shape;85;p3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896" name="Google Shape;896;p3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897" name="Google Shape;897;p30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98" name="Google Shape;898;p30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899" name="Google Shape;899;p30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00" name="Google Shape;900;p30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0"/>
          <p:cNvSpPr txBox="1"/>
          <p:nvPr/>
        </p:nvSpPr>
        <p:spPr>
          <a:xfrm>
            <a:off x="2506662" y="6151562"/>
            <a:ext cx="4102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08" name="Google Shape;908;p3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909" name="Google Shape;909;p31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10" name="Google Shape;910;p31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11" name="Google Shape;911;p31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12" name="Google Shape;912;p31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31"/>
          <p:cNvSpPr txBox="1"/>
          <p:nvPr/>
        </p:nvSpPr>
        <p:spPr>
          <a:xfrm>
            <a:off x="1303337" y="6156325"/>
            <a:ext cx="66468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Running time: O(V</a:t>
            </a:r>
            <a:r>
              <a:rPr b="1" baseline="30000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because call DFS_Visit on each vertex, </a:t>
            </a:r>
            <a:b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loop over Adj[] can run as many as |V| times</a:t>
            </a:r>
            <a:endParaRPr/>
          </a:p>
        </p:txBody>
      </p:sp>
      <p:cxnSp>
        <p:nvCxnSpPr>
          <p:cNvPr id="914" name="Google Shape;914;p31"/>
          <p:cNvCxnSpPr/>
          <p:nvPr/>
        </p:nvCxnSpPr>
        <p:spPr>
          <a:xfrm rot="5400000">
            <a:off x="3429793" y="3810793"/>
            <a:ext cx="1828800" cy="1587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915" name="Google Shape;915;p31"/>
          <p:cNvSpPr txBox="1"/>
          <p:nvPr/>
        </p:nvSpPr>
        <p:spPr>
          <a:xfrm>
            <a:off x="3679825" y="36576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916" name="Google Shape;916;p31"/>
          <p:cNvCxnSpPr/>
          <p:nvPr/>
        </p:nvCxnSpPr>
        <p:spPr>
          <a:xfrm rot="5400000">
            <a:off x="4078287" y="5295900"/>
            <a:ext cx="531812" cy="1587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917" name="Google Shape;917;p31"/>
          <p:cNvSpPr txBox="1"/>
          <p:nvPr/>
        </p:nvSpPr>
        <p:spPr>
          <a:xfrm>
            <a:off x="3852862" y="5138737"/>
            <a:ext cx="5730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cxnSp>
        <p:nvCxnSpPr>
          <p:cNvPr id="918" name="Google Shape;918;p31"/>
          <p:cNvCxnSpPr/>
          <p:nvPr/>
        </p:nvCxnSpPr>
        <p:spPr>
          <a:xfrm rot="5400000">
            <a:off x="7810500" y="4076700"/>
            <a:ext cx="1905000" cy="3175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med" w="med" type="stealth"/>
            <a:tailEnd len="med" w="med" type="stealth"/>
          </a:ln>
        </p:spPr>
      </p:cxnSp>
      <p:sp>
        <p:nvSpPr>
          <p:cNvPr id="919" name="Google Shape;919;p31"/>
          <p:cNvSpPr txBox="1"/>
          <p:nvPr/>
        </p:nvSpPr>
        <p:spPr>
          <a:xfrm>
            <a:off x="7924800" y="3124200"/>
            <a:ext cx="7397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O(V)</a:t>
            </a:r>
            <a:endParaRPr/>
          </a:p>
        </p:txBody>
      </p:sp>
      <p:sp>
        <p:nvSpPr>
          <p:cNvPr id="920" name="Google Shape;920;p31"/>
          <p:cNvSpPr txBox="1"/>
          <p:nvPr/>
        </p:nvSpPr>
        <p:spPr>
          <a:xfrm>
            <a:off x="7567900" y="5612300"/>
            <a:ext cx="1419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worst case complexity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26" name="Google Shape;926;p3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927" name="Google Shape;927;p32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28" name="Google Shape;928;p32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29" name="Google Shape;929;p32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30" name="Google Shape;930;p32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32"/>
          <p:cNvSpPr txBox="1"/>
          <p:nvPr/>
        </p:nvSpPr>
        <p:spPr>
          <a:xfrm>
            <a:off x="1828800" y="6019800"/>
            <a:ext cx="57118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there is actually a tighter bound.  </a:t>
            </a:r>
            <a:b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times will DFS_Visit() actually be called?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37" name="Google Shape;937;p3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938" name="Google Shape;938;p33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39" name="Google Shape;939;p33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 (color[v]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940" name="Google Shape;940;p33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41" name="Google Shape;941;p33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33"/>
          <p:cNvSpPr txBox="1"/>
          <p:nvPr/>
        </p:nvSpPr>
        <p:spPr>
          <a:xfrm>
            <a:off x="2670175" y="5943600"/>
            <a:ext cx="38941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b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running time of DFS = O(V+E)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48" name="Google Shape;948;p3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Sort Analysis</a:t>
            </a:r>
            <a:endParaRPr/>
          </a:p>
        </p:txBody>
      </p:sp>
      <p:sp>
        <p:nvSpPr>
          <p:cNvPr id="949" name="Google Shape;949;p34"/>
          <p:cNvSpPr txBox="1"/>
          <p:nvPr>
            <p:ph idx="1" type="body"/>
          </p:nvPr>
        </p:nvSpPr>
        <p:spPr>
          <a:xfrm>
            <a:off x="457200" y="1524000"/>
            <a:ext cx="8382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running time argument is an informal example of </a:t>
            </a:r>
            <a:r>
              <a:rPr b="0" i="1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amortized analysis</a:t>
            </a:r>
            <a:endParaRPr b="0" i="0" sz="32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“Charge” the exploration of edge to the edge: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loop in DFS_Visit can be attributed to an edge in the graph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once per edge if directed graph, twice if undirected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 loop will run in O(E) time, algorithm O(V+E)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Considered linear for graph, b/c adj list requires O(V+E) storage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to be comfortable with this kind of reasoning and analysis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3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55" name="Google Shape;955;p3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956" name="Google Shape;956;p35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tree edges form a spanning forest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tree edges form cycles?  Why or why not?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</a:pPr>
            <a:r>
              <a:rPr b="0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62" name="Google Shape;962;p3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963" name="Google Shape;963;p36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964" name="Google Shape;964;p36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965" name="Google Shape;965;p36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966" name="Google Shape;966;p36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967" name="Google Shape;967;p36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968" name="Google Shape;968;p36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971" name="Google Shape;971;p36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2" name="Google Shape;972;p36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3" name="Google Shape;973;p36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4" name="Google Shape;974;p36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5" name="Google Shape;975;p36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6" name="Google Shape;976;p36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7" name="Google Shape;977;p36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8" name="Google Shape;978;p36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9" name="Google Shape;979;p36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0" name="Google Shape;980;p36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1" name="Google Shape;981;p36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2" name="Google Shape;982;p36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3" name="Google Shape;983;p36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4" name="Google Shape;984;p36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5" name="Google Shape;985;p36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86" name="Google Shape;986;p36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987" name="Google Shape;987;p36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988" name="Google Shape;988;p36"/>
          <p:cNvSpPr txBox="1"/>
          <p:nvPr/>
        </p:nvSpPr>
        <p:spPr>
          <a:xfrm>
            <a:off x="223837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94" name="Google Shape;994;p3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995" name="Google Shape;995;p37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descendent to ancestor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Encounter a grey vertex (grey to grey)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loops are considered as to be back edge.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01" name="Google Shape;1001;p3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002" name="Google Shape;1002;p38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003" name="Google Shape;1003;p38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004" name="Google Shape;1004;p38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10" name="Google Shape;1010;p38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1" name="Google Shape;1011;p38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2" name="Google Shape;1012;p38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3" name="Google Shape;1013;p38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4" name="Google Shape;1014;p38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5" name="Google Shape;1015;p38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6" name="Google Shape;1016;p38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7" name="Google Shape;1017;p38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8" name="Google Shape;1018;p38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9" name="Google Shape;1019;p38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0" name="Google Shape;1020;p38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1" name="Google Shape;1021;p38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2" name="Google Shape;1022;p38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3" name="Google Shape;1023;p38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24" name="Google Shape;1024;p38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5" name="Google Shape;1025;p38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26" name="Google Shape;1026;p38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027" name="Google Shape;1027;p38"/>
          <p:cNvSpPr txBox="1"/>
          <p:nvPr/>
        </p:nvSpPr>
        <p:spPr>
          <a:xfrm>
            <a:off x="223837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028" name="Google Shape;1028;p38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34" name="Google Shape;1034;p3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035" name="Google Shape;1035;p39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descendent to ancestor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ancestor to descendent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 tree edge, though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grey node to black node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Breadth-First Search: Print Path</a:t>
            </a:r>
            <a:endParaRPr/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533400" y="1524000"/>
            <a:ext cx="784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prev[V],d[V]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Print-Path(G, s, 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if(v==s)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else if(prev[v]==NIL)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print(No path);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Print-Path(G,s,prev[v]);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609600" y="1524000"/>
            <a:ext cx="3886200" cy="3810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41" name="Google Shape;1041;p4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042" name="Google Shape;1042;p40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043" name="Google Shape;1043;p40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044" name="Google Shape;1044;p40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045" name="Google Shape;1045;p40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046" name="Google Shape;1046;p40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47" name="Google Shape;1047;p40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48" name="Google Shape;1048;p40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49" name="Google Shape;1049;p40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50" name="Google Shape;1050;p40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1" name="Google Shape;1051;p40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2" name="Google Shape;1052;p40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3" name="Google Shape;1053;p40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4" name="Google Shape;1054;p40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5" name="Google Shape;1055;p40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6" name="Google Shape;1056;p40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7" name="Google Shape;1057;p40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8" name="Google Shape;1058;p40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9" name="Google Shape;1059;p40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0" name="Google Shape;1060;p40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1" name="Google Shape;1061;p40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2" name="Google Shape;1062;p40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3" name="Google Shape;1063;p40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40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065" name="Google Shape;1065;p40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066" name="Google Shape;1066;p40"/>
          <p:cNvSpPr txBox="1"/>
          <p:nvPr/>
        </p:nvSpPr>
        <p:spPr>
          <a:xfrm>
            <a:off x="223837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067" name="Google Shape;1067;p40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068" name="Google Shape;1068;p40"/>
          <p:cNvSpPr txBox="1"/>
          <p:nvPr/>
        </p:nvSpPr>
        <p:spPr>
          <a:xfrm>
            <a:off x="3505200" y="5791200"/>
            <a:ext cx="2055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/>
          </a:p>
        </p:txBody>
      </p:sp>
      <p:cxnSp>
        <p:nvCxnSpPr>
          <p:cNvPr id="1069" name="Google Shape;1069;p40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75" name="Google Shape;1075;p4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076" name="Google Shape;1076;p4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descendent to ancestor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ancestor to descendent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between a tree or subtrees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 grey node to a black node</a:t>
            </a:r>
            <a:endParaRPr/>
          </a:p>
          <a:p>
            <a:pPr indent="-213359" lvl="0" marL="3429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082" name="Google Shape;1082;p4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Example</a:t>
            </a:r>
            <a:endParaRPr/>
          </a:p>
        </p:txBody>
      </p:sp>
      <p:sp>
        <p:nvSpPr>
          <p:cNvPr id="1083" name="Google Shape;1083;p42"/>
          <p:cNvSpPr/>
          <p:nvPr/>
        </p:nvSpPr>
        <p:spPr>
          <a:xfrm>
            <a:off x="1524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 |12</a:t>
            </a:r>
            <a:endParaRPr/>
          </a:p>
        </p:txBody>
      </p:sp>
      <p:sp>
        <p:nvSpPr>
          <p:cNvPr id="1084" name="Google Shape;1084;p42"/>
          <p:cNvSpPr/>
          <p:nvPr/>
        </p:nvSpPr>
        <p:spPr>
          <a:xfrm>
            <a:off x="4191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8 |11</a:t>
            </a:r>
            <a:endParaRPr/>
          </a:p>
        </p:txBody>
      </p:sp>
      <p:sp>
        <p:nvSpPr>
          <p:cNvPr id="1085" name="Google Shape;1085;p42"/>
          <p:cNvSpPr/>
          <p:nvPr/>
        </p:nvSpPr>
        <p:spPr>
          <a:xfrm>
            <a:off x="6858000" y="2362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13|16</a:t>
            </a:r>
            <a:endParaRPr/>
          </a:p>
        </p:txBody>
      </p:sp>
      <p:sp>
        <p:nvSpPr>
          <p:cNvPr id="1086" name="Google Shape;1086;p42"/>
          <p:cNvSpPr/>
          <p:nvPr/>
        </p:nvSpPr>
        <p:spPr>
          <a:xfrm>
            <a:off x="6858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14|15</a:t>
            </a:r>
            <a:endParaRPr/>
          </a:p>
        </p:txBody>
      </p:sp>
      <p:sp>
        <p:nvSpPr>
          <p:cNvPr id="1087" name="Google Shape;1087;p42"/>
          <p:cNvSpPr/>
          <p:nvPr/>
        </p:nvSpPr>
        <p:spPr>
          <a:xfrm>
            <a:off x="4191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5 | 6</a:t>
            </a:r>
            <a:endParaRPr/>
          </a:p>
        </p:txBody>
      </p:sp>
      <p:sp>
        <p:nvSpPr>
          <p:cNvPr id="1088" name="Google Shape;1088;p42"/>
          <p:cNvSpPr/>
          <p:nvPr/>
        </p:nvSpPr>
        <p:spPr>
          <a:xfrm>
            <a:off x="1524000" y="47244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3 | 4</a:t>
            </a:r>
            <a:endParaRPr/>
          </a:p>
        </p:txBody>
      </p:sp>
      <p:sp>
        <p:nvSpPr>
          <p:cNvPr id="1089" name="Google Shape;1089;p42"/>
          <p:cNvSpPr/>
          <p:nvPr/>
        </p:nvSpPr>
        <p:spPr>
          <a:xfrm>
            <a:off x="228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2 | 7</a:t>
            </a:r>
            <a:endParaRPr/>
          </a:p>
        </p:txBody>
      </p:sp>
      <p:sp>
        <p:nvSpPr>
          <p:cNvPr id="1090" name="Google Shape;1090;p42"/>
          <p:cNvSpPr/>
          <p:nvPr/>
        </p:nvSpPr>
        <p:spPr>
          <a:xfrm>
            <a:off x="5562600" y="3505200"/>
            <a:ext cx="1066800" cy="68580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9 |10</a:t>
            </a:r>
            <a:endParaRPr/>
          </a:p>
        </p:txBody>
      </p:sp>
      <p:cxnSp>
        <p:nvCxnSpPr>
          <p:cNvPr id="1091" name="Google Shape;1091;p42"/>
          <p:cNvCxnSpPr/>
          <p:nvPr/>
        </p:nvCxnSpPr>
        <p:spPr>
          <a:xfrm flipH="1">
            <a:off x="1139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2" name="Google Shape;1092;p42"/>
          <p:cNvCxnSpPr/>
          <p:nvPr/>
        </p:nvCxnSpPr>
        <p:spPr>
          <a:xfrm>
            <a:off x="1139825" y="4105275"/>
            <a:ext cx="539750" cy="7048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3" name="Google Shape;1093;p42"/>
          <p:cNvCxnSpPr/>
          <p:nvPr/>
        </p:nvCxnSpPr>
        <p:spPr>
          <a:xfrm>
            <a:off x="1309687" y="3848100"/>
            <a:ext cx="3036887" cy="9620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4" name="Google Shape;1094;p42"/>
          <p:cNvCxnSpPr/>
          <p:nvPr/>
        </p:nvCxnSpPr>
        <p:spPr>
          <a:xfrm rot="10800000">
            <a:off x="2605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5" name="Google Shape;1095;p42"/>
          <p:cNvCxnSpPr/>
          <p:nvPr/>
        </p:nvCxnSpPr>
        <p:spPr>
          <a:xfrm rot="10800000">
            <a:off x="2057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6" name="Google Shape;1096;p42"/>
          <p:cNvCxnSpPr/>
          <p:nvPr/>
        </p:nvCxnSpPr>
        <p:spPr>
          <a:xfrm>
            <a:off x="4724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7" name="Google Shape;1097;p42"/>
          <p:cNvCxnSpPr/>
          <p:nvPr/>
        </p:nvCxnSpPr>
        <p:spPr>
          <a:xfrm>
            <a:off x="2605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8" name="Google Shape;1098;p42"/>
          <p:cNvCxnSpPr/>
          <p:nvPr/>
        </p:nvCxnSpPr>
        <p:spPr>
          <a:xfrm rot="10800000">
            <a:off x="5272087" y="27051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9" name="Google Shape;1099;p42"/>
          <p:cNvCxnSpPr/>
          <p:nvPr/>
        </p:nvCxnSpPr>
        <p:spPr>
          <a:xfrm>
            <a:off x="5102225" y="2962275"/>
            <a:ext cx="615950" cy="6286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0" name="Google Shape;1100;p42"/>
          <p:cNvCxnSpPr/>
          <p:nvPr/>
        </p:nvCxnSpPr>
        <p:spPr>
          <a:xfrm flipH="1">
            <a:off x="6473825" y="2962275"/>
            <a:ext cx="539750" cy="62865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1" name="Google Shape;1101;p42"/>
          <p:cNvCxnSpPr/>
          <p:nvPr/>
        </p:nvCxnSpPr>
        <p:spPr>
          <a:xfrm>
            <a:off x="7391400" y="3062287"/>
            <a:ext cx="0" cy="16478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2" name="Google Shape;1102;p42"/>
          <p:cNvCxnSpPr/>
          <p:nvPr/>
        </p:nvCxnSpPr>
        <p:spPr>
          <a:xfrm rot="10800000">
            <a:off x="5272087" y="5067300"/>
            <a:ext cx="157162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3" name="Google Shape;1103;p42"/>
          <p:cNvCxnSpPr/>
          <p:nvPr/>
        </p:nvCxnSpPr>
        <p:spPr>
          <a:xfrm flipH="1">
            <a:off x="5102225" y="4105275"/>
            <a:ext cx="615950" cy="70485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4" name="Google Shape;1104;p42"/>
          <p:cNvCxnSpPr/>
          <p:nvPr/>
        </p:nvCxnSpPr>
        <p:spPr>
          <a:xfrm>
            <a:off x="457200" y="2133600"/>
            <a:ext cx="1066800" cy="381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05" name="Google Shape;1105;p42"/>
          <p:cNvSpPr txBox="1"/>
          <p:nvPr/>
        </p:nvSpPr>
        <p:spPr>
          <a:xfrm>
            <a:off x="76200" y="1447800"/>
            <a:ext cx="874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b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/>
          </a:p>
        </p:txBody>
      </p:sp>
      <p:sp>
        <p:nvSpPr>
          <p:cNvPr id="1106" name="Google Shape;1106;p42"/>
          <p:cNvSpPr/>
          <p:nvPr/>
        </p:nvSpPr>
        <p:spPr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     f</a:t>
            </a:r>
            <a:endParaRPr/>
          </a:p>
        </p:txBody>
      </p:sp>
      <p:sp>
        <p:nvSpPr>
          <p:cNvPr id="1107" name="Google Shape;1107;p42"/>
          <p:cNvSpPr txBox="1"/>
          <p:nvPr/>
        </p:nvSpPr>
        <p:spPr>
          <a:xfrm>
            <a:off x="223837" y="5791200"/>
            <a:ext cx="1528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108" name="Google Shape;1108;p42"/>
          <p:cNvSpPr txBox="1"/>
          <p:nvPr/>
        </p:nvSpPr>
        <p:spPr>
          <a:xfrm>
            <a:off x="1828800" y="5791200"/>
            <a:ext cx="159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endParaRPr/>
          </a:p>
        </p:txBody>
      </p:sp>
      <p:sp>
        <p:nvSpPr>
          <p:cNvPr id="1109" name="Google Shape;1109;p42"/>
          <p:cNvSpPr txBox="1"/>
          <p:nvPr/>
        </p:nvSpPr>
        <p:spPr>
          <a:xfrm>
            <a:off x="3505200" y="5791200"/>
            <a:ext cx="2055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edges</a:t>
            </a:r>
            <a:endParaRPr/>
          </a:p>
        </p:txBody>
      </p:sp>
      <p:cxnSp>
        <p:nvCxnSpPr>
          <p:cNvPr id="1110" name="Google Shape;1110;p42"/>
          <p:cNvCxnSpPr/>
          <p:nvPr/>
        </p:nvCxnSpPr>
        <p:spPr>
          <a:xfrm>
            <a:off x="2435225" y="2962275"/>
            <a:ext cx="1911350" cy="184785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11" name="Google Shape;1111;p42"/>
          <p:cNvSpPr txBox="1"/>
          <p:nvPr/>
        </p:nvSpPr>
        <p:spPr>
          <a:xfrm>
            <a:off x="5638800" y="5791200"/>
            <a:ext cx="1666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117" name="Google Shape;1117;p4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118" name="Google Shape;1118;p43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introduces an important distinction among edges in the original graph: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encounter new (white) vertex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descendent to ancestor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from ancestor to descendent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between a tree or subtrees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tree &amp; back edges are important; most algorithms don’t distinguish forward &amp; cross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124" name="Google Shape;1124;p4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about the edges</a:t>
            </a:r>
            <a:endParaRPr/>
          </a:p>
        </p:txBody>
      </p:sp>
      <p:sp>
        <p:nvSpPr>
          <p:cNvPr id="1125" name="Google Shape;1125;p44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(u,v) is an edge.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(color[v] = WHITE)  then (u,v) is a tree edge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(color[v] = GRAY)  then (u,v) is a back edge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(color[v] = BLACK)  then (u,v) is a forward/cross edge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Edge: d[u]&lt;d[v]: In same forest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 Edge: 	    d[u]&gt;d[v] : In another forest</a:t>
            </a:r>
            <a:endParaRPr/>
          </a:p>
          <a:p>
            <a:pPr indent="-213359" lvl="0" marL="3429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131" name="Google Shape;1131;p45"/>
          <p:cNvSpPr txBox="1"/>
          <p:nvPr>
            <p:ph idx="4294967295"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 - Timestamps</a:t>
            </a:r>
            <a:endParaRPr/>
          </a:p>
        </p:txBody>
      </p:sp>
      <p:sp>
        <p:nvSpPr>
          <p:cNvPr id="1132" name="Google Shape;1132;p45"/>
          <p:cNvSpPr/>
          <p:nvPr/>
        </p:nvSpPr>
        <p:spPr>
          <a:xfrm>
            <a:off x="1447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3/6</a:t>
            </a:r>
            <a:endParaRPr/>
          </a:p>
        </p:txBody>
      </p:sp>
      <p:sp>
        <p:nvSpPr>
          <p:cNvPr id="1133" name="Google Shape;1133;p45"/>
          <p:cNvSpPr/>
          <p:nvPr/>
        </p:nvSpPr>
        <p:spPr>
          <a:xfrm>
            <a:off x="35814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7/8</a:t>
            </a:r>
            <a:endParaRPr/>
          </a:p>
        </p:txBody>
      </p:sp>
      <p:sp>
        <p:nvSpPr>
          <p:cNvPr id="1134" name="Google Shape;1134;p45"/>
          <p:cNvSpPr/>
          <p:nvPr/>
        </p:nvSpPr>
        <p:spPr>
          <a:xfrm>
            <a:off x="56388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1/10</a:t>
            </a:r>
            <a:endParaRPr/>
          </a:p>
        </p:txBody>
      </p:sp>
      <p:sp>
        <p:nvSpPr>
          <p:cNvPr id="1135" name="Google Shape;1135;p45"/>
          <p:cNvSpPr/>
          <p:nvPr/>
        </p:nvSpPr>
        <p:spPr>
          <a:xfrm>
            <a:off x="35814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2/9</a:t>
            </a:r>
            <a:endParaRPr/>
          </a:p>
        </p:txBody>
      </p:sp>
      <p:sp>
        <p:nvSpPr>
          <p:cNvPr id="1136" name="Google Shape;1136;p45"/>
          <p:cNvSpPr/>
          <p:nvPr/>
        </p:nvSpPr>
        <p:spPr>
          <a:xfrm>
            <a:off x="5638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12/13</a:t>
            </a:r>
            <a:endParaRPr/>
          </a:p>
        </p:txBody>
      </p:sp>
      <p:sp>
        <p:nvSpPr>
          <p:cNvPr id="1137" name="Google Shape;1137;p45"/>
          <p:cNvSpPr/>
          <p:nvPr/>
        </p:nvSpPr>
        <p:spPr>
          <a:xfrm>
            <a:off x="14478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4/5</a:t>
            </a:r>
            <a:endParaRPr/>
          </a:p>
        </p:txBody>
      </p:sp>
      <p:cxnSp>
        <p:nvCxnSpPr>
          <p:cNvPr id="1138" name="Google Shape;1138;p45"/>
          <p:cNvCxnSpPr/>
          <p:nvPr/>
        </p:nvCxnSpPr>
        <p:spPr>
          <a:xfrm>
            <a:off x="2438400" y="2590800"/>
            <a:ext cx="114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9" name="Google Shape;1139;p45"/>
          <p:cNvCxnSpPr/>
          <p:nvPr/>
        </p:nvCxnSpPr>
        <p:spPr>
          <a:xfrm>
            <a:off x="19431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0" name="Google Shape;1140;p45"/>
          <p:cNvCxnSpPr/>
          <p:nvPr/>
        </p:nvCxnSpPr>
        <p:spPr>
          <a:xfrm>
            <a:off x="40767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1" name="Google Shape;1141;p45"/>
          <p:cNvCxnSpPr/>
          <p:nvPr/>
        </p:nvCxnSpPr>
        <p:spPr>
          <a:xfrm rot="10800000">
            <a:off x="2438400" y="3962400"/>
            <a:ext cx="114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2" name="Google Shape;1142;p45"/>
          <p:cNvCxnSpPr/>
          <p:nvPr/>
        </p:nvCxnSpPr>
        <p:spPr>
          <a:xfrm flipH="1" rot="10800000">
            <a:off x="2293937" y="2752725"/>
            <a:ext cx="1431925" cy="1047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3" name="Google Shape;1143;p45"/>
          <p:cNvCxnSpPr/>
          <p:nvPr/>
        </p:nvCxnSpPr>
        <p:spPr>
          <a:xfrm flipH="1">
            <a:off x="4427537" y="2752725"/>
            <a:ext cx="1355725" cy="1047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4" name="Google Shape;1144;p45"/>
          <p:cNvSpPr txBox="1"/>
          <p:nvPr/>
        </p:nvSpPr>
        <p:spPr>
          <a:xfrm>
            <a:off x="1828800" y="19812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45" name="Google Shape;1145;p45"/>
          <p:cNvSpPr txBox="1"/>
          <p:nvPr/>
        </p:nvSpPr>
        <p:spPr>
          <a:xfrm>
            <a:off x="3962400" y="19812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46" name="Google Shape;1146;p45"/>
          <p:cNvSpPr txBox="1"/>
          <p:nvPr/>
        </p:nvSpPr>
        <p:spPr>
          <a:xfrm>
            <a:off x="6019800" y="1981200"/>
            <a:ext cx="303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147" name="Google Shape;1147;p45"/>
          <p:cNvSpPr txBox="1"/>
          <p:nvPr/>
        </p:nvSpPr>
        <p:spPr>
          <a:xfrm>
            <a:off x="1828800" y="4114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148" name="Google Shape;1148;p45"/>
          <p:cNvSpPr txBox="1"/>
          <p:nvPr/>
        </p:nvSpPr>
        <p:spPr>
          <a:xfrm>
            <a:off x="4038600" y="41148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149" name="Google Shape;1149;p45"/>
          <p:cNvSpPr txBox="1"/>
          <p:nvPr/>
        </p:nvSpPr>
        <p:spPr>
          <a:xfrm>
            <a:off x="6096000" y="4114800"/>
            <a:ext cx="285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50" name="Google Shape;1150;p45"/>
          <p:cNvSpPr txBox="1"/>
          <p:nvPr/>
        </p:nvSpPr>
        <p:spPr>
          <a:xfrm>
            <a:off x="2574925" y="28606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51" name="Google Shape;1151;p45"/>
          <p:cNvSpPr txBox="1"/>
          <p:nvPr/>
        </p:nvSpPr>
        <p:spPr>
          <a:xfrm>
            <a:off x="4784725" y="2860675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52" name="Google Shape;1152;p45"/>
          <p:cNvSpPr/>
          <p:nvPr/>
        </p:nvSpPr>
        <p:spPr>
          <a:xfrm>
            <a:off x="7620000" y="23622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11/16</a:t>
            </a:r>
            <a:endParaRPr/>
          </a:p>
        </p:txBody>
      </p:sp>
      <p:sp>
        <p:nvSpPr>
          <p:cNvPr id="1153" name="Google Shape;1153;p45"/>
          <p:cNvSpPr/>
          <p:nvPr/>
        </p:nvSpPr>
        <p:spPr>
          <a:xfrm>
            <a:off x="7620000" y="3733800"/>
            <a:ext cx="9906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14/15</a:t>
            </a:r>
            <a:endParaRPr/>
          </a:p>
        </p:txBody>
      </p:sp>
      <p:cxnSp>
        <p:nvCxnSpPr>
          <p:cNvPr id="1154" name="Google Shape;1154;p45"/>
          <p:cNvCxnSpPr/>
          <p:nvPr/>
        </p:nvCxnSpPr>
        <p:spPr>
          <a:xfrm>
            <a:off x="8115300" y="28194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5" name="Google Shape;1155;p45"/>
          <p:cNvSpPr txBox="1"/>
          <p:nvPr/>
        </p:nvSpPr>
        <p:spPr>
          <a:xfrm>
            <a:off x="8001000" y="1981200"/>
            <a:ext cx="319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56" name="Google Shape;1156;p45"/>
          <p:cNvSpPr txBox="1"/>
          <p:nvPr/>
        </p:nvSpPr>
        <p:spPr>
          <a:xfrm>
            <a:off x="8077200" y="4114800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sp>
        <p:nvSpPr>
          <p:cNvPr id="1157" name="Google Shape;1157;p45"/>
          <p:cNvSpPr txBox="1"/>
          <p:nvPr/>
        </p:nvSpPr>
        <p:spPr>
          <a:xfrm>
            <a:off x="2879725" y="4003675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58" name="Google Shape;1158;p45"/>
          <p:cNvCxnSpPr/>
          <p:nvPr/>
        </p:nvCxnSpPr>
        <p:spPr>
          <a:xfrm rot="10800000">
            <a:off x="4572000" y="2590800"/>
            <a:ext cx="106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9" name="Google Shape;1159;p45"/>
          <p:cNvCxnSpPr/>
          <p:nvPr/>
        </p:nvCxnSpPr>
        <p:spPr>
          <a:xfrm flipH="1">
            <a:off x="6484937" y="2752725"/>
            <a:ext cx="1279525" cy="1047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0" name="Google Shape;1160;p45"/>
          <p:cNvCxnSpPr/>
          <p:nvPr/>
        </p:nvCxnSpPr>
        <p:spPr>
          <a:xfrm rot="10800000">
            <a:off x="4572000" y="3962400"/>
            <a:ext cx="106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1" name="Google Shape;1161;p45"/>
          <p:cNvSpPr txBox="1"/>
          <p:nvPr/>
        </p:nvSpPr>
        <p:spPr>
          <a:xfrm>
            <a:off x="51816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62" name="Google Shape;1162;p45"/>
          <p:cNvCxnSpPr/>
          <p:nvPr/>
        </p:nvCxnSpPr>
        <p:spPr>
          <a:xfrm rot="10800000">
            <a:off x="6134100" y="281940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3" name="Google Shape;1163;p45"/>
          <p:cNvSpPr txBox="1"/>
          <p:nvPr/>
        </p:nvSpPr>
        <p:spPr>
          <a:xfrm>
            <a:off x="6172200" y="29718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64" name="Google Shape;1164;p45"/>
          <p:cNvCxnSpPr/>
          <p:nvPr/>
        </p:nvCxnSpPr>
        <p:spPr>
          <a:xfrm rot="10800000">
            <a:off x="6629400" y="3962400"/>
            <a:ext cx="99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5" name="Google Shape;1165;p45"/>
          <p:cNvSpPr txBox="1"/>
          <p:nvPr/>
        </p:nvSpPr>
        <p:spPr>
          <a:xfrm>
            <a:off x="70866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66" name="Google Shape;1166;p45"/>
          <p:cNvCxnSpPr/>
          <p:nvPr/>
        </p:nvCxnSpPr>
        <p:spPr>
          <a:xfrm rot="10800000">
            <a:off x="8466137" y="2752725"/>
            <a:ext cx="0" cy="10477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7" name="Google Shape;1167;p45"/>
          <p:cNvSpPr txBox="1"/>
          <p:nvPr/>
        </p:nvSpPr>
        <p:spPr>
          <a:xfrm>
            <a:off x="8534400" y="3124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173" name="Google Shape;1173;p46"/>
          <p:cNvSpPr txBox="1"/>
          <p:nvPr>
            <p:ph idx="4294967295"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 - Timestamps</a:t>
            </a:r>
            <a:endParaRPr/>
          </a:p>
        </p:txBody>
      </p:sp>
      <p:sp>
        <p:nvSpPr>
          <p:cNvPr id="1174" name="Google Shape;1174;p46"/>
          <p:cNvSpPr/>
          <p:nvPr/>
        </p:nvSpPr>
        <p:spPr>
          <a:xfrm>
            <a:off x="10668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175" name="Google Shape;1175;p46"/>
          <p:cNvSpPr/>
          <p:nvPr/>
        </p:nvSpPr>
        <p:spPr>
          <a:xfrm>
            <a:off x="3886200" y="3962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1176" name="Google Shape;1176;p46"/>
          <p:cNvSpPr/>
          <p:nvPr/>
        </p:nvSpPr>
        <p:spPr>
          <a:xfrm>
            <a:off x="28956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/>
          </a:p>
        </p:txBody>
      </p:sp>
      <p:sp>
        <p:nvSpPr>
          <p:cNvPr id="1177" name="Google Shape;1177;p46"/>
          <p:cNvSpPr/>
          <p:nvPr/>
        </p:nvSpPr>
        <p:spPr>
          <a:xfrm>
            <a:off x="27432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78" name="Google Shape;1178;p46"/>
          <p:cNvSpPr/>
          <p:nvPr/>
        </p:nvSpPr>
        <p:spPr>
          <a:xfrm>
            <a:off x="51816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79" name="Google Shape;1179;p46"/>
          <p:cNvSpPr/>
          <p:nvPr/>
        </p:nvSpPr>
        <p:spPr>
          <a:xfrm>
            <a:off x="1066800" y="5181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cxnSp>
        <p:nvCxnSpPr>
          <p:cNvPr id="1180" name="Google Shape;1180;p46"/>
          <p:cNvCxnSpPr/>
          <p:nvPr/>
        </p:nvCxnSpPr>
        <p:spPr>
          <a:xfrm flipH="1" rot="10800000">
            <a:off x="1524000" y="3505200"/>
            <a:ext cx="1219200" cy="6858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81" name="Google Shape;1181;p46"/>
          <p:cNvCxnSpPr/>
          <p:nvPr/>
        </p:nvCxnSpPr>
        <p:spPr>
          <a:xfrm>
            <a:off x="1295400" y="4419600"/>
            <a:ext cx="0" cy="7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2" name="Google Shape;1182;p46"/>
          <p:cNvCxnSpPr/>
          <p:nvPr/>
        </p:nvCxnSpPr>
        <p:spPr>
          <a:xfrm>
            <a:off x="3200400" y="3505200"/>
            <a:ext cx="752475" cy="523875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3" name="Google Shape;1183;p46"/>
          <p:cNvCxnSpPr/>
          <p:nvPr/>
        </p:nvCxnSpPr>
        <p:spPr>
          <a:xfrm flipH="1">
            <a:off x="1524000" y="4191000"/>
            <a:ext cx="2362200" cy="121920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4" name="Google Shape;1184;p46"/>
          <p:cNvCxnSpPr/>
          <p:nvPr/>
        </p:nvCxnSpPr>
        <p:spPr>
          <a:xfrm flipH="1" rot="10800000">
            <a:off x="1457325" y="3667125"/>
            <a:ext cx="1352550" cy="1581150"/>
          </a:xfrm>
          <a:prstGeom prst="straightConnector1">
            <a:avLst/>
          </a:prstGeom>
          <a:noFill/>
          <a:ln cap="flat" cmpd="sng" w="9525">
            <a:solidFill>
              <a:srgbClr val="00CC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85" name="Google Shape;1185;p46"/>
          <p:cNvCxnSpPr/>
          <p:nvPr/>
        </p:nvCxnSpPr>
        <p:spPr>
          <a:xfrm>
            <a:off x="3286125" y="2447925"/>
            <a:ext cx="828675" cy="1514475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86" name="Google Shape;1186;p46"/>
          <p:cNvSpPr txBox="1"/>
          <p:nvPr/>
        </p:nvSpPr>
        <p:spPr>
          <a:xfrm>
            <a:off x="7620000" y="2286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187" name="Google Shape;1187;p46"/>
          <p:cNvSpPr txBox="1"/>
          <p:nvPr/>
        </p:nvSpPr>
        <p:spPr>
          <a:xfrm>
            <a:off x="3886200" y="3048000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188" name="Google Shape;1188;p46"/>
          <p:cNvSpPr/>
          <p:nvPr/>
        </p:nvSpPr>
        <p:spPr>
          <a:xfrm>
            <a:off x="6477000" y="20574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189" name="Google Shape;1189;p46"/>
          <p:cNvSpPr/>
          <p:nvPr/>
        </p:nvSpPr>
        <p:spPr>
          <a:xfrm>
            <a:off x="7924800" y="3276600"/>
            <a:ext cx="457200" cy="4572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/>
          </a:p>
        </p:txBody>
      </p:sp>
      <p:cxnSp>
        <p:nvCxnSpPr>
          <p:cNvPr id="1190" name="Google Shape;1190;p46"/>
          <p:cNvCxnSpPr/>
          <p:nvPr/>
        </p:nvCxnSpPr>
        <p:spPr>
          <a:xfrm>
            <a:off x="6867525" y="2447925"/>
            <a:ext cx="1123950" cy="8953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1" name="Google Shape;1191;p46"/>
          <p:cNvSpPr txBox="1"/>
          <p:nvPr/>
        </p:nvSpPr>
        <p:spPr>
          <a:xfrm>
            <a:off x="2514600" y="4953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92" name="Google Shape;1192;p46"/>
          <p:cNvCxnSpPr/>
          <p:nvPr/>
        </p:nvCxnSpPr>
        <p:spPr>
          <a:xfrm flipH="1">
            <a:off x="2971800" y="2514600"/>
            <a:ext cx="152400" cy="762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3" name="Google Shape;1193;p46"/>
          <p:cNvCxnSpPr/>
          <p:nvPr/>
        </p:nvCxnSpPr>
        <p:spPr>
          <a:xfrm flipH="1">
            <a:off x="5572125" y="2447925"/>
            <a:ext cx="971550" cy="89535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4" name="Google Shape;1194;p46"/>
          <p:cNvCxnSpPr/>
          <p:nvPr/>
        </p:nvCxnSpPr>
        <p:spPr>
          <a:xfrm flipH="1">
            <a:off x="4276725" y="3667125"/>
            <a:ext cx="971550" cy="36195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5" name="Google Shape;1195;p46"/>
          <p:cNvSpPr txBox="1"/>
          <p:nvPr/>
        </p:nvSpPr>
        <p:spPr>
          <a:xfrm>
            <a:off x="6629400" y="3581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96" name="Google Shape;1196;p46"/>
          <p:cNvCxnSpPr/>
          <p:nvPr/>
        </p:nvCxnSpPr>
        <p:spPr>
          <a:xfrm rot="10800000">
            <a:off x="3352800" y="2286000"/>
            <a:ext cx="2057400" cy="99060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7" name="Google Shape;1197;p46"/>
          <p:cNvSpPr txBox="1"/>
          <p:nvPr/>
        </p:nvSpPr>
        <p:spPr>
          <a:xfrm>
            <a:off x="4724400" y="39624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198" name="Google Shape;1198;p46"/>
          <p:cNvCxnSpPr/>
          <p:nvPr/>
        </p:nvCxnSpPr>
        <p:spPr>
          <a:xfrm rot="10800000">
            <a:off x="5638800" y="3505200"/>
            <a:ext cx="2286000" cy="0"/>
          </a:xfrm>
          <a:prstGeom prst="straightConnector1">
            <a:avLst/>
          </a:prstGeom>
          <a:noFill/>
          <a:ln cap="flat" cmpd="sng" w="12700">
            <a:solidFill>
              <a:srgbClr val="0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9" name="Google Shape;1199;p46"/>
          <p:cNvSpPr txBox="1"/>
          <p:nvPr/>
        </p:nvSpPr>
        <p:spPr>
          <a:xfrm>
            <a:off x="4495800" y="22860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cxnSp>
        <p:nvCxnSpPr>
          <p:cNvPr id="1200" name="Google Shape;1200;p46"/>
          <p:cNvCxnSpPr/>
          <p:nvPr/>
        </p:nvCxnSpPr>
        <p:spPr>
          <a:xfrm rot="10800000">
            <a:off x="6934200" y="2286000"/>
            <a:ext cx="1219200" cy="990600"/>
          </a:xfrm>
          <a:prstGeom prst="straightConnector1">
            <a:avLst/>
          </a:prstGeom>
          <a:noFill/>
          <a:ln cap="flat" cmpd="sng" w="9525">
            <a:solidFill>
              <a:srgbClr val="00CC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1" name="Google Shape;1201;p46"/>
          <p:cNvSpPr txBox="1"/>
          <p:nvPr/>
        </p:nvSpPr>
        <p:spPr>
          <a:xfrm>
            <a:off x="1524000" y="4267200"/>
            <a:ext cx="387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1202" name="Google Shape;1202;p46"/>
          <p:cNvCxnSpPr/>
          <p:nvPr/>
        </p:nvCxnSpPr>
        <p:spPr>
          <a:xfrm>
            <a:off x="4495800" y="1752600"/>
            <a:ext cx="0" cy="373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7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08" name="Google Shape;1208;p4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Detect Edge</a:t>
            </a:r>
            <a:endParaRPr/>
          </a:p>
        </p:txBody>
      </p:sp>
      <p:sp>
        <p:nvSpPr>
          <p:cNvPr id="1209" name="Google Shape;1209;p47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10" name="Google Shape;1210;p47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detect edge type using “color[v]”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211" name="Google Shape;1211;p47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2" name="Google Shape;1212;p47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48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18" name="Google Shape;1218;p4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219" name="Google Shape;1219;p48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Thm 22.10: </a:t>
            </a:r>
            <a:r>
              <a:rPr b="0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G is undirected, a DFS produces only tree and back edges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by contradiction: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there’s a forward edge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F? edge must actually be a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 (</a:t>
            </a:r>
            <a:r>
              <a:rPr b="0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170"/>
              <a:buChar char="◆"/>
            </a:pPr>
            <a:r>
              <a:rPr lang="en-US"/>
              <a:t>F will be used to reach ancestors: </a:t>
            </a:r>
            <a:endParaRPr/>
          </a:p>
          <a:p>
            <a:pPr indent="0" lvl="0" marL="1600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Backedge</a:t>
            </a:r>
            <a:endParaRPr/>
          </a:p>
        </p:txBody>
      </p:sp>
      <p:sp>
        <p:nvSpPr>
          <p:cNvPr id="1220" name="Google Shape;1220;p48"/>
          <p:cNvSpPr/>
          <p:nvPr/>
        </p:nvSpPr>
        <p:spPr>
          <a:xfrm>
            <a:off x="7924800" y="27432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1221" name="Google Shape;1221;p48"/>
          <p:cNvSpPr/>
          <p:nvPr/>
        </p:nvSpPr>
        <p:spPr>
          <a:xfrm>
            <a:off x="7239000" y="41910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48"/>
          <p:cNvSpPr/>
          <p:nvPr/>
        </p:nvSpPr>
        <p:spPr>
          <a:xfrm>
            <a:off x="6553200" y="56388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3" name="Google Shape;1223;p48"/>
          <p:cNvCxnSpPr/>
          <p:nvPr/>
        </p:nvCxnSpPr>
        <p:spPr>
          <a:xfrm flipH="1">
            <a:off x="7824787" y="3343275"/>
            <a:ext cx="200025" cy="9334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4" name="Google Shape;1224;p48"/>
          <p:cNvCxnSpPr/>
          <p:nvPr/>
        </p:nvCxnSpPr>
        <p:spPr>
          <a:xfrm flipH="1">
            <a:off x="7138987" y="4791075"/>
            <a:ext cx="200025" cy="93345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5" name="Google Shape;1225;p48"/>
          <p:cNvCxnSpPr/>
          <p:nvPr/>
        </p:nvCxnSpPr>
        <p:spPr>
          <a:xfrm rot="-5400000">
            <a:off x="5962613" y="3776625"/>
            <a:ext cx="2638500" cy="1257300"/>
          </a:xfrm>
          <a:prstGeom prst="curvedConnector2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6" name="Google Shape;1226;p48"/>
          <p:cNvSpPr txBox="1"/>
          <p:nvPr/>
        </p:nvSpPr>
        <p:spPr>
          <a:xfrm>
            <a:off x="6770687" y="3214687"/>
            <a:ext cx="481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4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32" name="Google Shape;1232;p4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DFS: Kinds Of Edges</a:t>
            </a:r>
            <a:endParaRPr/>
          </a:p>
        </p:txBody>
      </p:sp>
      <p:sp>
        <p:nvSpPr>
          <p:cNvPr id="1233" name="Google Shape;1233;p49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Thm 23.9: </a:t>
            </a:r>
            <a:r>
              <a:rPr b="0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G is undirected, a DFS produces only tree and back edges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 by contradiction: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there’s a cross edge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C? edge cannot be cross: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explored from one of the 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vertices it connects, becoming a tree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vertex, before other vertex is explored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in fact the picture is wrong…both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tree edges cannot in fact be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endParaRPr/>
          </a:p>
        </p:txBody>
      </p:sp>
      <p:sp>
        <p:nvSpPr>
          <p:cNvPr id="1234" name="Google Shape;1234;p49"/>
          <p:cNvSpPr/>
          <p:nvPr/>
        </p:nvSpPr>
        <p:spPr>
          <a:xfrm>
            <a:off x="7391400" y="27432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1235" name="Google Shape;1235;p49"/>
          <p:cNvSpPr/>
          <p:nvPr/>
        </p:nvSpPr>
        <p:spPr>
          <a:xfrm>
            <a:off x="7391400" y="41148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49"/>
          <p:cNvSpPr/>
          <p:nvPr/>
        </p:nvSpPr>
        <p:spPr>
          <a:xfrm>
            <a:off x="8305800" y="54864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49"/>
          <p:cNvSpPr/>
          <p:nvPr/>
        </p:nvSpPr>
        <p:spPr>
          <a:xfrm>
            <a:off x="6553200" y="5486400"/>
            <a:ext cx="685800" cy="6858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8" name="Google Shape;1238;p49"/>
          <p:cNvCxnSpPr/>
          <p:nvPr/>
        </p:nvCxnSpPr>
        <p:spPr>
          <a:xfrm>
            <a:off x="7734300" y="3443287"/>
            <a:ext cx="0" cy="657225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9" name="Google Shape;1239;p49"/>
          <p:cNvCxnSpPr/>
          <p:nvPr/>
        </p:nvCxnSpPr>
        <p:spPr>
          <a:xfrm>
            <a:off x="7977187" y="4714875"/>
            <a:ext cx="671512" cy="75723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0" name="Google Shape;1240;p49"/>
          <p:cNvCxnSpPr/>
          <p:nvPr/>
        </p:nvCxnSpPr>
        <p:spPr>
          <a:xfrm flipH="1">
            <a:off x="6896100" y="4714875"/>
            <a:ext cx="595312" cy="757237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1" name="Google Shape;1241;p49"/>
          <p:cNvCxnSpPr/>
          <p:nvPr/>
        </p:nvCxnSpPr>
        <p:spPr>
          <a:xfrm rot="10800000">
            <a:off x="7253287" y="5829300"/>
            <a:ext cx="10382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2" name="Google Shape;1242;p49"/>
          <p:cNvSpPr txBox="1"/>
          <p:nvPr/>
        </p:nvSpPr>
        <p:spPr>
          <a:xfrm>
            <a:off x="7608887" y="5805487"/>
            <a:ext cx="4810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BFS – Questions</a:t>
            </a:r>
            <a:endParaRPr/>
          </a:p>
        </p:txBody>
      </p:sp>
      <p:sp>
        <p:nvSpPr>
          <p:cNvPr id="99" name="Google Shape;99;p5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shortest path between “A” and “B” (with path)? When will it fail?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most distant node from start node “A”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detect that there exists no path between A and B using BFS?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all of those nodes that are at distance 2 from source vertex “S”.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modify BFS algorithm to check the bipartiteness of  a graph?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it possible to answer that there exists more than one path from “S” to “T” with minimum path cost?</a:t>
            </a:r>
            <a:endParaRPr/>
          </a:p>
        </p:txBody>
      </p:sp>
      <p:sp>
        <p:nvSpPr>
          <p:cNvPr id="100" name="Google Shape;100;p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50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48" name="Google Shape;1248;p5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Graph Cycles</a:t>
            </a:r>
            <a:endParaRPr/>
          </a:p>
        </p:txBody>
      </p:sp>
      <p:sp>
        <p:nvSpPr>
          <p:cNvPr id="1249" name="Google Shape;1249;p50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Thm: </a:t>
            </a:r>
            <a:r>
              <a:rPr b="0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undirected graph is </a:t>
            </a:r>
            <a:r>
              <a:rPr b="0" i="1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acyclic</a:t>
            </a:r>
            <a:r>
              <a:rPr b="0" i="0" lang="en-US" sz="32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iff a DFS yields no back edges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acyclic, no back edges (because a back edge implies a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back edges, acyclic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back edges implies only tree edges (</a:t>
            </a:r>
            <a:r>
              <a:rPr b="0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tree edges implies we have a tree or a forest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○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by definition is acyclic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can run DFS to find whether a graph has a cycle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51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55" name="Google Shape;1255;p5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56" name="Google Shape;1256;p51"/>
          <p:cNvSpPr txBox="1"/>
          <p:nvPr>
            <p:ph idx="1" type="body"/>
          </p:nvPr>
        </p:nvSpPr>
        <p:spPr>
          <a:xfrm>
            <a:off x="381000" y="2209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57" name="Google Shape;1257;p51"/>
          <p:cNvSpPr txBox="1"/>
          <p:nvPr>
            <p:ph idx="1" type="body"/>
          </p:nvPr>
        </p:nvSpPr>
        <p:spPr>
          <a:xfrm>
            <a:off x="4724400" y="2209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if (color[v]==WHITE){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258" name="Google Shape;1258;p51"/>
          <p:cNvCxnSpPr/>
          <p:nvPr/>
        </p:nvCxnSpPr>
        <p:spPr>
          <a:xfrm rot="10800000">
            <a:off x="4495800" y="21336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9" name="Google Shape;1259;p51"/>
          <p:cNvSpPr txBox="1"/>
          <p:nvPr/>
        </p:nvSpPr>
        <p:spPr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1"/>
          <p:cNvSpPr txBox="1"/>
          <p:nvPr/>
        </p:nvSpPr>
        <p:spPr>
          <a:xfrm>
            <a:off x="304800" y="1524000"/>
            <a:ext cx="8839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How would you modify the code to detect cycles?</a:t>
            </a:r>
            <a:endParaRPr/>
          </a:p>
        </p:txBody>
      </p:sp>
      <p:cxnSp>
        <p:nvCxnSpPr>
          <p:cNvPr id="1261" name="Google Shape;1261;p51"/>
          <p:cNvCxnSpPr/>
          <p:nvPr/>
        </p:nvCxnSpPr>
        <p:spPr>
          <a:xfrm flipH="1">
            <a:off x="6172200" y="4648200"/>
            <a:ext cx="1600200" cy="68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2" name="Google Shape;1262;p51"/>
          <p:cNvSpPr txBox="1"/>
          <p:nvPr/>
        </p:nvSpPr>
        <p:spPr>
          <a:xfrm>
            <a:off x="6765125" y="1512700"/>
            <a:ext cx="1955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color[v] == GREY &amp;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 != prev[u]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2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68" name="Google Shape;1268;p5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69" name="Google Shape;1269;p52"/>
          <p:cNvSpPr txBox="1"/>
          <p:nvPr>
            <p:ph idx="1" type="body"/>
          </p:nvPr>
        </p:nvSpPr>
        <p:spPr>
          <a:xfrm>
            <a:off x="381000" y="2209800"/>
            <a:ext cx="4038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270" name="Google Shape;1270;p52"/>
          <p:cNvSpPr txBox="1"/>
          <p:nvPr>
            <p:ph idx="1" type="body"/>
          </p:nvPr>
        </p:nvSpPr>
        <p:spPr>
          <a:xfrm>
            <a:off x="4724400" y="2209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if (color[v]==WHITE){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    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else {cycle exists;}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271" name="Google Shape;1271;p52"/>
          <p:cNvCxnSpPr/>
          <p:nvPr/>
        </p:nvCxnSpPr>
        <p:spPr>
          <a:xfrm rot="10800000">
            <a:off x="4495800" y="21336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72" name="Google Shape;1272;p52"/>
          <p:cNvSpPr txBox="1"/>
          <p:nvPr/>
        </p:nvSpPr>
        <p:spPr>
          <a:xfrm>
            <a:off x="228600" y="21336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52"/>
          <p:cNvSpPr txBox="1"/>
          <p:nvPr/>
        </p:nvSpPr>
        <p:spPr>
          <a:xfrm>
            <a:off x="304800" y="1524000"/>
            <a:ext cx="8839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What will be the running time?</a:t>
            </a:r>
            <a:endParaRPr/>
          </a:p>
        </p:txBody>
      </p:sp>
      <p:cxnSp>
        <p:nvCxnSpPr>
          <p:cNvPr id="1274" name="Google Shape;1274;p52"/>
          <p:cNvCxnSpPr/>
          <p:nvPr/>
        </p:nvCxnSpPr>
        <p:spPr>
          <a:xfrm flipH="1">
            <a:off x="6781800" y="4572000"/>
            <a:ext cx="1600200" cy="68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3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80" name="Google Shape;1280;p5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81" name="Google Shape;1281;p53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1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time?</a:t>
            </a:r>
            <a:endParaRPr b="0" i="0" sz="32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O(V+E)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actually determine if cycles exist in O(V)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How??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54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87" name="Google Shape;1287;p5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88" name="Google Shape;1288;p54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1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 for undirected graph to detect cycle?</a:t>
            </a:r>
            <a:endParaRPr b="0" i="0" sz="32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O(V+E)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actually determine if cycles exist in O(V) time: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undirected acyclic forest, |E| ≤ |V| - 1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count the edges: if ever see |V| distinct edges, must have seen a back edge along the way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55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294" name="Google Shape;1294;p5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And Cycles</a:t>
            </a:r>
            <a:endParaRPr/>
          </a:p>
        </p:txBody>
      </p:sp>
      <p:sp>
        <p:nvSpPr>
          <p:cNvPr id="1295" name="Google Shape;1295;p55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1" lang="en-US" sz="32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will be the running time for directed graph to detect cycle?</a:t>
            </a:r>
            <a:endParaRPr b="0" i="0" sz="320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O(V+E)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253dffdba3_0_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and Tree Traversal Techniques</a:t>
            </a:r>
            <a:endParaRPr/>
          </a:p>
        </p:txBody>
      </p:sp>
      <p:sp>
        <p:nvSpPr>
          <p:cNvPr id="1302" name="Google Shape;1302;g1253dffdba3_0_0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Inorder Traversal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Preorder Traversal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Postorder Traversal</a:t>
            </a:r>
            <a:endParaRPr/>
          </a:p>
        </p:txBody>
      </p:sp>
      <p:sp>
        <p:nvSpPr>
          <p:cNvPr id="1303" name="Google Shape;1303;g1253dffdba3_0_0"/>
          <p:cNvSpPr txBox="1"/>
          <p:nvPr/>
        </p:nvSpPr>
        <p:spPr>
          <a:xfrm>
            <a:off x="4682775" y="1903325"/>
            <a:ext cx="3549900" cy="9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During Traversals, how can we print the nodes ?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253dffdba3_0_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Inorder Traversal</a:t>
            </a:r>
            <a:endParaRPr/>
          </a:p>
        </p:txBody>
      </p:sp>
      <p:sp>
        <p:nvSpPr>
          <p:cNvPr id="1310" name="Google Shape;1310;g1253dffdba3_0_6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Left - Root - Right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4, 2, 5, 1, 3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g1253dffdba3_0_6"/>
          <p:cNvSpPr/>
          <p:nvPr/>
        </p:nvSpPr>
        <p:spPr>
          <a:xfrm>
            <a:off x="6955350" y="1646525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</a:t>
            </a:r>
            <a:endParaRPr sz="2000"/>
          </a:p>
        </p:txBody>
      </p:sp>
      <p:sp>
        <p:nvSpPr>
          <p:cNvPr id="1312" name="Google Shape;1312;g1253dffdba3_0_6"/>
          <p:cNvSpPr/>
          <p:nvPr/>
        </p:nvSpPr>
        <p:spPr>
          <a:xfrm>
            <a:off x="5966750" y="32672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313" name="Google Shape;1313;g1253dffdba3_0_6"/>
          <p:cNvSpPr/>
          <p:nvPr/>
        </p:nvSpPr>
        <p:spPr>
          <a:xfrm>
            <a:off x="7867050" y="31821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314" name="Google Shape;1314;g1253dffdba3_0_6"/>
          <p:cNvSpPr/>
          <p:nvPr/>
        </p:nvSpPr>
        <p:spPr>
          <a:xfrm>
            <a:off x="5293700" y="4765375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315" name="Google Shape;1315;g1253dffdba3_0_6"/>
          <p:cNvSpPr/>
          <p:nvPr/>
        </p:nvSpPr>
        <p:spPr>
          <a:xfrm>
            <a:off x="7412550" y="48402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5</a:t>
            </a:r>
            <a:endParaRPr/>
          </a:p>
        </p:txBody>
      </p:sp>
      <p:cxnSp>
        <p:nvCxnSpPr>
          <p:cNvPr id="1316" name="Google Shape;1316;g1253dffdba3_0_6"/>
          <p:cNvCxnSpPr>
            <a:stCxn id="1311" idx="3"/>
            <a:endCxn id="1312" idx="0"/>
          </p:cNvCxnSpPr>
          <p:nvPr/>
        </p:nvCxnSpPr>
        <p:spPr>
          <a:xfrm flipH="1">
            <a:off x="6480280" y="2523295"/>
            <a:ext cx="625500" cy="7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g1253dffdba3_0_6"/>
          <p:cNvCxnSpPr>
            <a:stCxn id="1312" idx="3"/>
            <a:endCxn id="1314" idx="7"/>
          </p:cNvCxnSpPr>
          <p:nvPr/>
        </p:nvCxnSpPr>
        <p:spPr>
          <a:xfrm>
            <a:off x="6117180" y="4143970"/>
            <a:ext cx="53400" cy="7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g1253dffdba3_0_6"/>
          <p:cNvCxnSpPr>
            <a:stCxn id="1312" idx="5"/>
            <a:endCxn id="1315" idx="0"/>
          </p:cNvCxnSpPr>
          <p:nvPr/>
        </p:nvCxnSpPr>
        <p:spPr>
          <a:xfrm>
            <a:off x="6843520" y="4143970"/>
            <a:ext cx="10827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9" name="Google Shape;1319;g1253dffdba3_0_6"/>
          <p:cNvCxnSpPr>
            <a:stCxn id="1311" idx="5"/>
            <a:endCxn id="1313" idx="0"/>
          </p:cNvCxnSpPr>
          <p:nvPr/>
        </p:nvCxnSpPr>
        <p:spPr>
          <a:xfrm>
            <a:off x="7832120" y="2523295"/>
            <a:ext cx="5484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0" name="Google Shape;1320;g1253dffdba3_0_6"/>
          <p:cNvSpPr txBox="1"/>
          <p:nvPr/>
        </p:nvSpPr>
        <p:spPr>
          <a:xfrm>
            <a:off x="528700" y="2673725"/>
            <a:ext cx="283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1" name="Google Shape;1321;g1253dffdba3_0_6"/>
          <p:cNvSpPr txBox="1"/>
          <p:nvPr/>
        </p:nvSpPr>
        <p:spPr>
          <a:xfrm>
            <a:off x="257450" y="3968450"/>
            <a:ext cx="39426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void print_tree(int node):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if(node is leaf):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print(node)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return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print_tree(node’s left sub tree)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print(node)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print_tree(node’s right sub tree)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253dffdba3_0_2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</a:t>
            </a:r>
            <a:r>
              <a:rPr lang="en-US"/>
              <a:t>order Traversal</a:t>
            </a:r>
            <a:endParaRPr/>
          </a:p>
        </p:txBody>
      </p:sp>
      <p:sp>
        <p:nvSpPr>
          <p:cNvPr id="1328" name="Google Shape;1328;g1253dffdba3_0_24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Root - Left -Right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1 2 4 5 3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g1253dffdba3_0_24"/>
          <p:cNvSpPr/>
          <p:nvPr/>
        </p:nvSpPr>
        <p:spPr>
          <a:xfrm>
            <a:off x="6955350" y="1646525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</a:t>
            </a:r>
            <a:endParaRPr sz="2000"/>
          </a:p>
        </p:txBody>
      </p:sp>
      <p:sp>
        <p:nvSpPr>
          <p:cNvPr id="1330" name="Google Shape;1330;g1253dffdba3_0_24"/>
          <p:cNvSpPr/>
          <p:nvPr/>
        </p:nvSpPr>
        <p:spPr>
          <a:xfrm>
            <a:off x="5966750" y="32672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331" name="Google Shape;1331;g1253dffdba3_0_24"/>
          <p:cNvSpPr/>
          <p:nvPr/>
        </p:nvSpPr>
        <p:spPr>
          <a:xfrm>
            <a:off x="7867050" y="31821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332" name="Google Shape;1332;g1253dffdba3_0_24"/>
          <p:cNvSpPr/>
          <p:nvPr/>
        </p:nvSpPr>
        <p:spPr>
          <a:xfrm>
            <a:off x="5293700" y="4765375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333" name="Google Shape;1333;g1253dffdba3_0_24"/>
          <p:cNvSpPr/>
          <p:nvPr/>
        </p:nvSpPr>
        <p:spPr>
          <a:xfrm>
            <a:off x="7412550" y="48402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</a:t>
            </a:r>
            <a:endParaRPr/>
          </a:p>
        </p:txBody>
      </p:sp>
      <p:cxnSp>
        <p:nvCxnSpPr>
          <p:cNvPr id="1334" name="Google Shape;1334;g1253dffdba3_0_24"/>
          <p:cNvCxnSpPr>
            <a:stCxn id="1329" idx="3"/>
            <a:endCxn id="1330" idx="0"/>
          </p:cNvCxnSpPr>
          <p:nvPr/>
        </p:nvCxnSpPr>
        <p:spPr>
          <a:xfrm flipH="1">
            <a:off x="6480280" y="2523295"/>
            <a:ext cx="625500" cy="7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g1253dffdba3_0_24"/>
          <p:cNvCxnSpPr>
            <a:stCxn id="1330" idx="3"/>
            <a:endCxn id="1332" idx="7"/>
          </p:cNvCxnSpPr>
          <p:nvPr/>
        </p:nvCxnSpPr>
        <p:spPr>
          <a:xfrm>
            <a:off x="6117180" y="4143970"/>
            <a:ext cx="53400" cy="7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g1253dffdba3_0_24"/>
          <p:cNvCxnSpPr>
            <a:stCxn id="1330" idx="5"/>
            <a:endCxn id="1333" idx="0"/>
          </p:cNvCxnSpPr>
          <p:nvPr/>
        </p:nvCxnSpPr>
        <p:spPr>
          <a:xfrm>
            <a:off x="6843520" y="4143970"/>
            <a:ext cx="10827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g1253dffdba3_0_24"/>
          <p:cNvCxnSpPr>
            <a:stCxn id="1329" idx="5"/>
            <a:endCxn id="1331" idx="0"/>
          </p:cNvCxnSpPr>
          <p:nvPr/>
        </p:nvCxnSpPr>
        <p:spPr>
          <a:xfrm>
            <a:off x="7832120" y="2523295"/>
            <a:ext cx="5484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8" name="Google Shape;1338;g1253dffdba3_0_24"/>
          <p:cNvSpPr txBox="1"/>
          <p:nvPr/>
        </p:nvSpPr>
        <p:spPr>
          <a:xfrm>
            <a:off x="528700" y="2673725"/>
            <a:ext cx="283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9" name="Google Shape;1339;g1253dffdba3_0_24"/>
          <p:cNvSpPr txBox="1"/>
          <p:nvPr/>
        </p:nvSpPr>
        <p:spPr>
          <a:xfrm>
            <a:off x="257450" y="4273250"/>
            <a:ext cx="39426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void print_tree(int node):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print(node)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if(node is leaf):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return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print_tree(node’s left sub tree)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print_tree(node’s right sub tree)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1253dffdba3_0_4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Postorder Traversal</a:t>
            </a:r>
            <a:endParaRPr/>
          </a:p>
        </p:txBody>
      </p:sp>
      <p:sp>
        <p:nvSpPr>
          <p:cNvPr id="1346" name="Google Shape;1346;g1253dffdba3_0_41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Left -Right-</a:t>
            </a:r>
            <a:r>
              <a:rPr lang="en-US"/>
              <a:t>Root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n-US"/>
              <a:t>4 5 2 3 1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g1253dffdba3_0_41"/>
          <p:cNvSpPr/>
          <p:nvPr/>
        </p:nvSpPr>
        <p:spPr>
          <a:xfrm>
            <a:off x="6955350" y="1646525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</a:t>
            </a:r>
            <a:endParaRPr sz="2000"/>
          </a:p>
        </p:txBody>
      </p:sp>
      <p:sp>
        <p:nvSpPr>
          <p:cNvPr id="1348" name="Google Shape;1348;g1253dffdba3_0_41"/>
          <p:cNvSpPr/>
          <p:nvPr/>
        </p:nvSpPr>
        <p:spPr>
          <a:xfrm>
            <a:off x="5966750" y="32672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349" name="Google Shape;1349;g1253dffdba3_0_41"/>
          <p:cNvSpPr/>
          <p:nvPr/>
        </p:nvSpPr>
        <p:spPr>
          <a:xfrm>
            <a:off x="7867050" y="31821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350" name="Google Shape;1350;g1253dffdba3_0_41"/>
          <p:cNvSpPr/>
          <p:nvPr/>
        </p:nvSpPr>
        <p:spPr>
          <a:xfrm>
            <a:off x="5293700" y="4765375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1351" name="Google Shape;1351;g1253dffdba3_0_41"/>
          <p:cNvSpPr/>
          <p:nvPr/>
        </p:nvSpPr>
        <p:spPr>
          <a:xfrm>
            <a:off x="7412550" y="4840200"/>
            <a:ext cx="1027200" cy="1027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</a:t>
            </a:r>
            <a:endParaRPr/>
          </a:p>
        </p:txBody>
      </p:sp>
      <p:cxnSp>
        <p:nvCxnSpPr>
          <p:cNvPr id="1352" name="Google Shape;1352;g1253dffdba3_0_41"/>
          <p:cNvCxnSpPr>
            <a:stCxn id="1347" idx="3"/>
            <a:endCxn id="1348" idx="0"/>
          </p:cNvCxnSpPr>
          <p:nvPr/>
        </p:nvCxnSpPr>
        <p:spPr>
          <a:xfrm flipH="1">
            <a:off x="6480280" y="2523295"/>
            <a:ext cx="625500" cy="7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3" name="Google Shape;1353;g1253dffdba3_0_41"/>
          <p:cNvCxnSpPr>
            <a:stCxn id="1348" idx="3"/>
            <a:endCxn id="1350" idx="7"/>
          </p:cNvCxnSpPr>
          <p:nvPr/>
        </p:nvCxnSpPr>
        <p:spPr>
          <a:xfrm>
            <a:off x="6117180" y="4143970"/>
            <a:ext cx="53400" cy="7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g1253dffdba3_0_41"/>
          <p:cNvCxnSpPr>
            <a:stCxn id="1348" idx="5"/>
            <a:endCxn id="1351" idx="0"/>
          </p:cNvCxnSpPr>
          <p:nvPr/>
        </p:nvCxnSpPr>
        <p:spPr>
          <a:xfrm>
            <a:off x="6843520" y="4143970"/>
            <a:ext cx="1082700" cy="6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g1253dffdba3_0_41"/>
          <p:cNvCxnSpPr>
            <a:stCxn id="1347" idx="5"/>
            <a:endCxn id="1349" idx="0"/>
          </p:cNvCxnSpPr>
          <p:nvPr/>
        </p:nvCxnSpPr>
        <p:spPr>
          <a:xfrm>
            <a:off x="7832120" y="2523295"/>
            <a:ext cx="5484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6" name="Google Shape;1356;g1253dffdba3_0_41"/>
          <p:cNvSpPr txBox="1"/>
          <p:nvPr/>
        </p:nvSpPr>
        <p:spPr>
          <a:xfrm>
            <a:off x="528700" y="2673725"/>
            <a:ext cx="283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7" name="Google Shape;1357;g1253dffdba3_0_41"/>
          <p:cNvSpPr txBox="1"/>
          <p:nvPr/>
        </p:nvSpPr>
        <p:spPr>
          <a:xfrm>
            <a:off x="257450" y="3892250"/>
            <a:ext cx="39426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void print_tree(int node):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if(node is leaf):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print(node)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return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print_tree(node’s left sub tree)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print_tree(node’s right sub tree)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print(node)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350837" y="1600200"/>
            <a:ext cx="8716962" cy="504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(V, E)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(No source vertex given!)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the edges of G to “discover” every vertex in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at the </a:t>
            </a:r>
            <a:r>
              <a:rPr b="0" i="0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current visited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may be repeated from </a:t>
            </a:r>
            <a:r>
              <a:rPr b="0" i="0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sources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timestamps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each vertex: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discovery time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Times New Roman"/>
              <a:buChar char="○"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f[v]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finishing time (done with examining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adjacency list)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 New Roman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Depth-first forest</a:t>
            </a:r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6373812" y="1676400"/>
            <a:ext cx="2159000" cy="1376362"/>
            <a:chOff x="828" y="2753"/>
            <a:chExt cx="1360" cy="867"/>
          </a:xfrm>
        </p:grpSpPr>
        <p:sp>
          <p:nvSpPr>
            <p:cNvPr id="108" name="Google Shape;108;p6"/>
            <p:cNvSpPr/>
            <p:nvPr/>
          </p:nvSpPr>
          <p:spPr>
            <a:xfrm>
              <a:off x="829" y="2754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466" y="275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28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466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12" name="Google Shape;112;p6"/>
            <p:cNvCxnSpPr/>
            <p:nvPr/>
          </p:nvCxnSpPr>
          <p:spPr>
            <a:xfrm>
              <a:off x="1111" y="2866"/>
              <a:ext cx="35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3" name="Google Shape;113;p6"/>
            <p:cNvCxnSpPr/>
            <p:nvPr/>
          </p:nvCxnSpPr>
          <p:spPr>
            <a:xfrm>
              <a:off x="1602" y="3011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4" name="Google Shape;114;p6"/>
            <p:cNvCxnSpPr/>
            <p:nvPr/>
          </p:nvCxnSpPr>
          <p:spPr>
            <a:xfrm flipH="1" rot="10800000">
              <a:off x="970" y="3007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5" name="Google Shape;115;p6"/>
            <p:cNvCxnSpPr/>
            <p:nvPr/>
          </p:nvCxnSpPr>
          <p:spPr>
            <a:xfrm flipH="1">
              <a:off x="1071" y="2976"/>
              <a:ext cx="447" cy="4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6" name="Google Shape;116;p6"/>
            <p:cNvSpPr/>
            <p:nvPr/>
          </p:nvSpPr>
          <p:spPr>
            <a:xfrm>
              <a:off x="1904" y="3047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17" name="Google Shape;117;p6"/>
            <p:cNvCxnSpPr/>
            <p:nvPr/>
          </p:nvCxnSpPr>
          <p:spPr>
            <a:xfrm>
              <a:off x="1103" y="3483"/>
              <a:ext cx="36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1742" y="2903"/>
              <a:ext cx="225" cy="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19" name="Google Shape;119;p6"/>
            <p:cNvCxnSpPr/>
            <p:nvPr/>
          </p:nvCxnSpPr>
          <p:spPr>
            <a:xfrm flipH="1" rot="10800000">
              <a:off x="1733" y="3276"/>
              <a:ext cx="229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5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/>
          </a:p>
        </p:txBody>
      </p:sp>
      <p:sp>
        <p:nvSpPr>
          <p:cNvPr id="1363" name="Google Shape;1363;p56"/>
          <p:cNvSpPr txBox="1"/>
          <p:nvPr>
            <p:ph idx="1" type="body"/>
          </p:nvPr>
        </p:nvSpPr>
        <p:spPr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Cormen –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22 (Elementary Graph Algorithms)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Times New Roman"/>
              <a:buChar char="●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–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22.3-4 –Detect edge using d[u], d[v], f[u], f[v]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22.3-11 – Connected Component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380"/>
              <a:buFont typeface="Times New Roman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22.3-12 – Singly connected</a:t>
            </a:r>
            <a:endParaRPr/>
          </a:p>
        </p:txBody>
      </p:sp>
      <p:sp>
        <p:nvSpPr>
          <p:cNvPr id="1364" name="Google Shape;1364;p56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304800" y="1600200"/>
            <a:ext cx="6835775" cy="228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“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deeper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in the graph whenever possible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Times New Roman"/>
              <a:buChar char="●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explored out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most recently discovered vertex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has unexplored edges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309562" y="3328987"/>
            <a:ext cx="8535987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After all edges of v have been explored, the search “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backtracks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” from the parent of </a:t>
            </a:r>
            <a:r>
              <a:rPr b="0" i="1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process continues until all vertices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reachable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from the original source have been discovered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undiscovered vertices remain, choose one of them as a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source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repeat the search from that vertex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DFS creates a “depth-first forest”</a:t>
            </a:r>
            <a:endParaRPr/>
          </a:p>
        </p:txBody>
      </p:sp>
      <p:grpSp>
        <p:nvGrpSpPr>
          <p:cNvPr id="127" name="Google Shape;127;p7"/>
          <p:cNvGrpSpPr/>
          <p:nvPr/>
        </p:nvGrpSpPr>
        <p:grpSpPr>
          <a:xfrm>
            <a:off x="6907212" y="1604962"/>
            <a:ext cx="2159000" cy="1376362"/>
            <a:chOff x="828" y="2753"/>
            <a:chExt cx="1360" cy="867"/>
          </a:xfrm>
        </p:grpSpPr>
        <p:sp>
          <p:nvSpPr>
            <p:cNvPr id="128" name="Google Shape;128;p7"/>
            <p:cNvSpPr/>
            <p:nvPr/>
          </p:nvSpPr>
          <p:spPr>
            <a:xfrm>
              <a:off x="829" y="2754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466" y="275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28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1466" y="3363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132" name="Google Shape;132;p7"/>
            <p:cNvCxnSpPr/>
            <p:nvPr/>
          </p:nvCxnSpPr>
          <p:spPr>
            <a:xfrm>
              <a:off x="1111" y="2866"/>
              <a:ext cx="35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1602" y="3011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34" name="Google Shape;134;p7"/>
            <p:cNvCxnSpPr/>
            <p:nvPr/>
          </p:nvCxnSpPr>
          <p:spPr>
            <a:xfrm flipH="1" rot="10800000">
              <a:off x="970" y="3007"/>
              <a:ext cx="1" cy="35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35" name="Google Shape;135;p7"/>
            <p:cNvCxnSpPr/>
            <p:nvPr/>
          </p:nvCxnSpPr>
          <p:spPr>
            <a:xfrm flipH="1">
              <a:off x="1071" y="2976"/>
              <a:ext cx="447" cy="4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6" name="Google Shape;136;p7"/>
            <p:cNvSpPr/>
            <p:nvPr/>
          </p:nvSpPr>
          <p:spPr>
            <a:xfrm>
              <a:off x="1904" y="3047"/>
              <a:ext cx="284" cy="257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cxnSp>
          <p:nvCxnSpPr>
            <p:cNvPr id="137" name="Google Shape;137;p7"/>
            <p:cNvCxnSpPr/>
            <p:nvPr/>
          </p:nvCxnSpPr>
          <p:spPr>
            <a:xfrm>
              <a:off x="1103" y="3483"/>
              <a:ext cx="369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38" name="Google Shape;138;p7"/>
            <p:cNvCxnSpPr/>
            <p:nvPr/>
          </p:nvCxnSpPr>
          <p:spPr>
            <a:xfrm>
              <a:off x="1742" y="2903"/>
              <a:ext cx="225" cy="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39" name="Google Shape;139;p7"/>
            <p:cNvCxnSpPr/>
            <p:nvPr/>
          </p:nvCxnSpPr>
          <p:spPr>
            <a:xfrm flipH="1" rot="10800000">
              <a:off x="1733" y="3276"/>
              <a:ext cx="229" cy="1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</p:grpSp>
      <p:sp>
        <p:nvSpPr>
          <p:cNvPr id="140" name="Google Shape;140;p7"/>
          <p:cNvSpPr/>
          <p:nvPr/>
        </p:nvSpPr>
        <p:spPr>
          <a:xfrm>
            <a:off x="6915150" y="1600200"/>
            <a:ext cx="442912" cy="414337"/>
          </a:xfrm>
          <a:prstGeom prst="ellipse">
            <a:avLst/>
          </a:prstGeom>
          <a:noFill/>
          <a:ln cap="flat" cmpd="sng" w="254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7364412" y="1603375"/>
            <a:ext cx="1003300" cy="414337"/>
            <a:chOff x="4216" y="916"/>
            <a:chExt cx="632" cy="261"/>
          </a:xfrm>
        </p:grpSpPr>
        <p:sp>
          <p:nvSpPr>
            <p:cNvPr id="142" name="Google Shape;142;p7"/>
            <p:cNvSpPr/>
            <p:nvPr/>
          </p:nvSpPr>
          <p:spPr>
            <a:xfrm>
              <a:off x="4569" y="916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7"/>
            <p:cNvCxnSpPr/>
            <p:nvPr/>
          </p:nvCxnSpPr>
          <p:spPr>
            <a:xfrm>
              <a:off x="4216" y="1032"/>
              <a:ext cx="360" cy="0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4" name="Google Shape;144;p7"/>
          <p:cNvGrpSpPr/>
          <p:nvPr/>
        </p:nvGrpSpPr>
        <p:grpSpPr>
          <a:xfrm>
            <a:off x="6910387" y="1963737"/>
            <a:ext cx="1090612" cy="1017587"/>
            <a:chOff x="3930" y="1143"/>
            <a:chExt cx="687" cy="641"/>
          </a:xfrm>
        </p:grpSpPr>
        <p:sp>
          <p:nvSpPr>
            <p:cNvPr id="145" name="Google Shape;145;p7"/>
            <p:cNvSpPr/>
            <p:nvPr/>
          </p:nvSpPr>
          <p:spPr>
            <a:xfrm>
              <a:off x="3930" y="1523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7"/>
            <p:cNvCxnSpPr/>
            <p:nvPr/>
          </p:nvCxnSpPr>
          <p:spPr>
            <a:xfrm flipH="1">
              <a:off x="4176" y="1143"/>
              <a:ext cx="441" cy="414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7" name="Google Shape;147;p7"/>
          <p:cNvSpPr/>
          <p:nvPr/>
        </p:nvSpPr>
        <p:spPr>
          <a:xfrm>
            <a:off x="8624887" y="2073275"/>
            <a:ext cx="442912" cy="414337"/>
          </a:xfrm>
          <a:prstGeom prst="ellipse">
            <a:avLst/>
          </a:prstGeom>
          <a:noFill/>
          <a:ln cap="flat" cmpd="sng" w="254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7"/>
          <p:cNvGrpSpPr/>
          <p:nvPr/>
        </p:nvGrpSpPr>
        <p:grpSpPr>
          <a:xfrm>
            <a:off x="7924800" y="2435225"/>
            <a:ext cx="776287" cy="554037"/>
            <a:chOff x="4569" y="1440"/>
            <a:chExt cx="489" cy="349"/>
          </a:xfrm>
        </p:grpSpPr>
        <p:sp>
          <p:nvSpPr>
            <p:cNvPr id="149" name="Google Shape;149;p7"/>
            <p:cNvSpPr/>
            <p:nvPr/>
          </p:nvSpPr>
          <p:spPr>
            <a:xfrm>
              <a:off x="4569" y="1528"/>
              <a:ext cx="279" cy="261"/>
            </a:xfrm>
            <a:prstGeom prst="ellipse">
              <a:avLst/>
            </a:prstGeom>
            <a:noFill/>
            <a:ln cap="flat" cmpd="sng" w="25400">
              <a:solidFill>
                <a:srgbClr val="3366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1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" name="Google Shape;150;p7"/>
            <p:cNvCxnSpPr/>
            <p:nvPr/>
          </p:nvCxnSpPr>
          <p:spPr>
            <a:xfrm flipH="1" rot="10800000">
              <a:off x="4838" y="1440"/>
              <a:ext cx="220" cy="158"/>
            </a:xfrm>
            <a:prstGeom prst="straightConnector1">
              <a:avLst/>
            </a:prstGeom>
            <a:noFill/>
            <a:ln cap="flat" cmpd="sng" w="508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DFS Additional Data Structures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381000" y="1524000"/>
            <a:ext cx="8229600" cy="319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variable: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time-stamp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Incremented when nodes are discovered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finished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color[u]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similar to BFS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White before 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gray while </a:t>
            </a:r>
            <a:r>
              <a:rPr b="0" i="0" lang="en-US" sz="2400" u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black when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processing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prev[u]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predecessor of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d[u], f[u]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discovery and finish times</a:t>
            </a: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>
            <a:off x="652462" y="4841875"/>
            <a:ext cx="7716837" cy="1495424"/>
            <a:chOff x="411" y="2852"/>
            <a:chExt cx="4861" cy="942"/>
          </a:xfrm>
        </p:grpSpPr>
        <p:sp>
          <p:nvSpPr>
            <p:cNvPr id="158" name="Google Shape;158;p8"/>
            <p:cNvSpPr txBox="1"/>
            <p:nvPr/>
          </p:nvSpPr>
          <p:spPr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GRAY</a:t>
              </a:r>
              <a:endParaRPr/>
            </a:p>
          </p:txBody>
        </p:sp>
        <p:cxnSp>
          <p:nvCxnSpPr>
            <p:cNvPr id="159" name="Google Shape;159;p8"/>
            <p:cNvCxnSpPr/>
            <p:nvPr/>
          </p:nvCxnSpPr>
          <p:spPr>
            <a:xfrm>
              <a:off x="513" y="3501"/>
              <a:ext cx="457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diamond"/>
              <a:tailEnd len="lg" w="lg" type="diamond"/>
            </a:ln>
          </p:spPr>
        </p:cxnSp>
        <p:sp>
          <p:nvSpPr>
            <p:cNvPr id="160" name="Google Shape;160;p8"/>
            <p:cNvSpPr txBox="1"/>
            <p:nvPr/>
          </p:nvSpPr>
          <p:spPr>
            <a:xfrm>
              <a:off x="941" y="325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WHITE</a:t>
              </a:r>
              <a:endParaRPr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3832" y="324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BLACK</a:t>
              </a:r>
              <a:endParaRPr/>
            </a:p>
          </p:txBody>
        </p:sp>
        <p:sp>
          <p:nvSpPr>
            <p:cNvPr id="162" name="Google Shape;162;p8"/>
            <p:cNvSpPr txBox="1"/>
            <p:nvPr/>
          </p:nvSpPr>
          <p:spPr>
            <a:xfrm>
              <a:off x="411" y="349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3" name="Google Shape;163;p8"/>
            <p:cNvSpPr txBox="1"/>
            <p:nvPr/>
          </p:nvSpPr>
          <p:spPr>
            <a:xfrm>
              <a:off x="4980" y="3494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2V</a:t>
              </a:r>
              <a:endParaRPr/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1749" y="349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d[u]</a:t>
              </a:r>
              <a:endParaRPr/>
            </a:p>
          </p:txBody>
        </p:sp>
        <p:sp>
          <p:nvSpPr>
            <p:cNvPr id="165" name="Google Shape;165;p8"/>
            <p:cNvSpPr txBox="1"/>
            <p:nvPr/>
          </p:nvSpPr>
          <p:spPr>
            <a:xfrm>
              <a:off x="3190" y="349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f[u]</a:t>
              </a:r>
              <a:endParaRPr/>
            </a:p>
          </p:txBody>
        </p:sp>
        <p:sp>
          <p:nvSpPr>
            <p:cNvPr id="166" name="Google Shape;166;p8"/>
            <p:cNvSpPr txBox="1"/>
            <p:nvPr/>
          </p:nvSpPr>
          <p:spPr>
            <a:xfrm>
              <a:off x="1914" y="2852"/>
              <a:ext cx="159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≤ d[u] &lt; f [u] ≤ 2 |V|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         </a:t>
            </a:r>
            <a:fld id="{00000000-1234-1234-1234-123412341234}" type="slidenum"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</a:t>
            </a:r>
            <a:endParaRPr/>
          </a:p>
        </p:txBody>
      </p:sp>
      <p:sp>
        <p:nvSpPr>
          <p:cNvPr id="172" name="Google Shape;172;p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Depth-First Search: The Code</a:t>
            </a:r>
            <a:endParaRPr/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533400" y="15240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4648200" y="15240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DFS_Visit(u)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GREY;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 ∈ Adj[u]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if(color[v]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prev[v]=u;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DFS_Visit(v);}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color[u] = BLACK;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time+1;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f[u]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175" name="Google Shape;175;p9"/>
          <p:cNvCxnSpPr/>
          <p:nvPr/>
        </p:nvCxnSpPr>
        <p:spPr>
          <a:xfrm rot="10800000">
            <a:off x="4495800" y="1524000"/>
            <a:ext cx="0" cy="44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6" name="Google Shape;176;p9"/>
          <p:cNvSpPr txBox="1"/>
          <p:nvPr/>
        </p:nvSpPr>
        <p:spPr>
          <a:xfrm>
            <a:off x="762000" y="2514600"/>
            <a:ext cx="3733800" cy="2667000"/>
          </a:xfrm>
          <a:prstGeom prst="rect">
            <a:avLst/>
          </a:prstGeom>
          <a:solidFill>
            <a:srgbClr val="0070C0">
              <a:alpha val="2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1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Initialize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609600" y="1524000"/>
            <a:ext cx="3886200" cy="6858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1998-11-02T19:17:54Z</dcterms:created>
  <dc:creator>Syed Monowar Hossain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str>luebke@cs.virginia.edu</vt:lpstr>
  </property>
  <property fmtid="{D5CDD505-2E9C-101B-9397-08002B2CF9AE}" pid="8" name="HomePage">
    <vt:lpstr>http://www.cs.virginia.edu/~luebke</vt:lpstr>
  </property>
  <property fmtid="{D5CDD505-2E9C-101B-9397-08002B2CF9AE}" pid="9" name="Other">
    <vt:lp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str>F:\public_html\cs332</vt:lpstr>
  </property>
</Properties>
</file>