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6858000" cx="9144000"/>
  <p:notesSz cx="6997700" cy="9283700"/>
  <p:embeddedFontLst>
    <p:embeddedFont>
      <p:font typeface="Corsiva"/>
      <p:regular r:id="rId28"/>
      <p:bold r:id="rId29"/>
      <p:italic r:id="rId30"/>
      <p:boldItalic r:id="rId31"/>
    </p:embeddedFont>
    <p:embeddedFont>
      <p:font typeface="Arial Black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3" roundtripDataSignature="AMtx7mh/QVtWrUbbJVeXsg7vKVQ5zpbb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A3C832-E846-40C3-A621-46E524A2834F}">
  <a:tblStyle styleId="{9EA3C832-E846-40C3-A621-46E524A2834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Corsiva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Corsiva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Corsiva-boldItalic.fntdata"/><Relationship Id="rId30" Type="http://schemas.openxmlformats.org/officeDocument/2006/relationships/font" Target="fonts/Corsiva-italic.fntdata"/><Relationship Id="rId11" Type="http://schemas.openxmlformats.org/officeDocument/2006/relationships/slide" Target="slides/slide4.xml"/><Relationship Id="rId33" Type="http://customschemas.google.com/relationships/presentationmetadata" Target="metadata"/><Relationship Id="rId10" Type="http://schemas.openxmlformats.org/officeDocument/2006/relationships/slide" Target="slides/slide3.xml"/><Relationship Id="rId32" Type="http://schemas.openxmlformats.org/officeDocument/2006/relationships/font" Target="fonts/ArialBlack-regular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63987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0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1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3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4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14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5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15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1acd6d21af_0_2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1acd6d21af_0_2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g11acd6d21af_0_2:notes"/>
          <p:cNvSpPr txBox="1"/>
          <p:nvPr>
            <p:ph idx="12" type="sldNum"/>
          </p:nvPr>
        </p:nvSpPr>
        <p:spPr>
          <a:xfrm>
            <a:off x="3963987" y="8818562"/>
            <a:ext cx="3032100" cy="463500"/>
          </a:xfrm>
          <a:prstGeom prst="rect">
            <a:avLst/>
          </a:prstGeom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6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6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7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17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1acd6d21af_0_10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1acd6d21af_0_10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g11acd6d21af_0_10:notes"/>
          <p:cNvSpPr txBox="1"/>
          <p:nvPr>
            <p:ph idx="12" type="sldNum"/>
          </p:nvPr>
        </p:nvSpPr>
        <p:spPr>
          <a:xfrm>
            <a:off x="3963987" y="8818562"/>
            <a:ext cx="3032100" cy="463500"/>
          </a:xfrm>
          <a:prstGeom prst="rect">
            <a:avLst/>
          </a:prstGeom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8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18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5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6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7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9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9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6" name="Google Shape;76;p3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7" name="Google Shape;77;p3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8" name="Google Shape;78;p3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9" name="Google Shape;79;p31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4" name="Google Shape;84;p32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5" name="Google Shape;85;p32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90" name="Google Shape;90;p33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2" type="body"/>
          </p:nvPr>
        </p:nvSpPr>
        <p:spPr>
          <a:xfrm>
            <a:off x="4541838" y="1214438"/>
            <a:ext cx="4038600" cy="246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3" type="body"/>
          </p:nvPr>
        </p:nvSpPr>
        <p:spPr>
          <a:xfrm>
            <a:off x="4541838" y="3829050"/>
            <a:ext cx="403860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type="title"/>
          </p:nvPr>
        </p:nvSpPr>
        <p:spPr>
          <a:xfrm rot="5400000">
            <a:off x="4455319" y="2166144"/>
            <a:ext cx="6191250" cy="205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 rot="5400000">
            <a:off x="259556" y="181770"/>
            <a:ext cx="6191250" cy="6027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" type="body"/>
          </p:nvPr>
        </p:nvSpPr>
        <p:spPr>
          <a:xfrm rot="5400000">
            <a:off x="1927224" y="-361950"/>
            <a:ext cx="50768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2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3" name="Google Shape;63;p2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4" name="Google Shape;64;p28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327025" y="3671887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1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5" name="Google Shape;25;p21"/>
          <p:cNvSpPr/>
          <p:nvPr/>
        </p:nvSpPr>
        <p:spPr>
          <a:xfrm>
            <a:off x="327025" y="989012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onlinejudge.org/external/5/534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685800" y="1371600"/>
            <a:ext cx="7772400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D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esign &amp; Analysis of Algorithm</a:t>
            </a:r>
            <a:endParaRPr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Single Source Shortest Path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(Dijkstra’s Algorithm)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9" name="Google Shape;329;p1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RELAX(u, v, w)</a:t>
            </a:r>
            <a:endParaRPr/>
          </a:p>
        </p:txBody>
      </p:sp>
      <p:sp>
        <p:nvSpPr>
          <p:cNvPr id="330" name="Google Shape;330;p10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d[v] &gt; d[u] + w(u, v)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then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d[v] ← d[u] + w(u, v)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π[v] ← u</a:t>
            </a:r>
            <a:endParaRPr/>
          </a:p>
          <a:p>
            <a:pPr indent="-3556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All the single-source shortest-paths algorithms 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by calling INIT-SINGLE-SOURCE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relax edges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algorithms differ in the order and how many times they relax each edge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6" name="Google Shape;336;p1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Dijkstra’s Algorithm</a:t>
            </a:r>
            <a:endParaRPr/>
          </a:p>
        </p:txBody>
      </p:sp>
      <p:sp>
        <p:nvSpPr>
          <p:cNvPr id="337" name="Google Shape;337;p11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Single-source shortest path problem: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negative-weight edges: w(u, v) &gt; 0 ∀ (u, v) ∈ E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Maintains two sets of vertices: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vertices whose final shortest-path weights have already been determined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= vertices in V – S: min-priority queue</a:t>
            </a:r>
            <a:endParaRPr/>
          </a:p>
          <a:p>
            <a:pPr indent="-228600" lvl="2" marL="11430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Keys in Q are estimates of shortest-path weights (d[v])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Repeatedly select a vertex u ∈ V – S, with the minimum shortest-path estimate d[v]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3" name="Google Shape;343;p1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Dijkstra (G, w, s)</a:t>
            </a:r>
            <a:endParaRPr/>
          </a:p>
        </p:txBody>
      </p:sp>
      <p:sp>
        <p:nvSpPr>
          <p:cNvPr id="344" name="Google Shape;344;p12"/>
          <p:cNvSpPr txBox="1"/>
          <p:nvPr>
            <p:ph idx="1" type="body"/>
          </p:nvPr>
        </p:nvSpPr>
        <p:spPr>
          <a:xfrm>
            <a:off x="150812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INITIALIZE-SINGLE-SOURCE(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V, s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 ←  ∅ 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Q ← V[G]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while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Q ≠ ∅</a:t>
            </a:r>
            <a:endParaRPr b="1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EXTRACT-MIN(Q)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S ← S ∪ {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each vertex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 ∈ Adj[u]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RELAX(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u, v, w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grpSp>
        <p:nvGrpSpPr>
          <p:cNvPr id="345" name="Google Shape;345;p12"/>
          <p:cNvGrpSpPr/>
          <p:nvPr/>
        </p:nvGrpSpPr>
        <p:grpSpPr>
          <a:xfrm>
            <a:off x="6099175" y="1090612"/>
            <a:ext cx="2882900" cy="2528887"/>
            <a:chOff x="1370" y="1413"/>
            <a:chExt cx="1816" cy="1593"/>
          </a:xfrm>
        </p:grpSpPr>
        <p:sp>
          <p:nvSpPr>
            <p:cNvPr id="346" name="Google Shape;346;p12"/>
            <p:cNvSpPr/>
            <p:nvPr/>
          </p:nvSpPr>
          <p:spPr>
            <a:xfrm>
              <a:off x="1547" y="2084"/>
              <a:ext cx="266" cy="265"/>
            </a:xfrm>
            <a:prstGeom prst="ellipse">
              <a:avLst/>
            </a:prstGeom>
            <a:solidFill>
              <a:srgbClr val="EAEAEA"/>
            </a:solidFill>
            <a:ln cap="flat" cmpd="sng" w="317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347" name="Google Shape;347;p12"/>
            <p:cNvSpPr/>
            <p:nvPr/>
          </p:nvSpPr>
          <p:spPr>
            <a:xfrm>
              <a:off x="1976" y="1619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348" name="Google Shape;348;p12"/>
            <p:cNvSpPr/>
            <p:nvPr/>
          </p:nvSpPr>
          <p:spPr>
            <a:xfrm>
              <a:off x="2808" y="1619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349" name="Google Shape;349;p12"/>
            <p:cNvSpPr/>
            <p:nvPr/>
          </p:nvSpPr>
          <p:spPr>
            <a:xfrm>
              <a:off x="1976" y="2550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350" name="Google Shape;350;p12"/>
            <p:cNvSpPr/>
            <p:nvPr/>
          </p:nvSpPr>
          <p:spPr>
            <a:xfrm>
              <a:off x="2808" y="2550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cxnSp>
          <p:nvCxnSpPr>
            <p:cNvPr id="351" name="Google Shape;351;p12"/>
            <p:cNvCxnSpPr/>
            <p:nvPr/>
          </p:nvCxnSpPr>
          <p:spPr>
            <a:xfrm flipH="1" rot="10800000">
              <a:off x="1754" y="1846"/>
              <a:ext cx="261" cy="26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52" name="Google Shape;352;p12"/>
            <p:cNvCxnSpPr/>
            <p:nvPr/>
          </p:nvCxnSpPr>
          <p:spPr>
            <a:xfrm>
              <a:off x="1755" y="2314"/>
              <a:ext cx="256" cy="27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53" name="Google Shape;353;p12"/>
            <p:cNvSpPr txBox="1"/>
            <p:nvPr/>
          </p:nvSpPr>
          <p:spPr>
            <a:xfrm>
              <a:off x="1667" y="1819"/>
              <a:ext cx="25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354" name="Google Shape;354;p12"/>
            <p:cNvSpPr txBox="1"/>
            <p:nvPr/>
          </p:nvSpPr>
          <p:spPr>
            <a:xfrm>
              <a:off x="2419" y="1482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55" name="Google Shape;355;p12"/>
            <p:cNvSpPr txBox="1"/>
            <p:nvPr/>
          </p:nvSpPr>
          <p:spPr>
            <a:xfrm>
              <a:off x="1744" y="2381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56" name="Google Shape;356;p12"/>
            <p:cNvSpPr txBox="1"/>
            <p:nvPr/>
          </p:nvSpPr>
          <p:spPr>
            <a:xfrm>
              <a:off x="2439" y="2661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57" name="Google Shape;357;p12"/>
            <p:cNvSpPr txBox="1"/>
            <p:nvPr/>
          </p:nvSpPr>
          <p:spPr>
            <a:xfrm>
              <a:off x="1370" y="2096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358" name="Google Shape;358;p12"/>
            <p:cNvSpPr txBox="1"/>
            <p:nvPr/>
          </p:nvSpPr>
          <p:spPr>
            <a:xfrm>
              <a:off x="2031" y="1413"/>
              <a:ext cx="15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359" name="Google Shape;359;p12"/>
            <p:cNvSpPr txBox="1"/>
            <p:nvPr/>
          </p:nvSpPr>
          <p:spPr>
            <a:xfrm>
              <a:off x="2853" y="1413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360" name="Google Shape;360;p12"/>
            <p:cNvSpPr txBox="1"/>
            <p:nvPr/>
          </p:nvSpPr>
          <p:spPr>
            <a:xfrm>
              <a:off x="2015" y="2775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361" name="Google Shape;361;p12"/>
            <p:cNvSpPr txBox="1"/>
            <p:nvPr/>
          </p:nvSpPr>
          <p:spPr>
            <a:xfrm>
              <a:off x="2869" y="2775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endParaRPr/>
            </a:p>
          </p:txBody>
        </p:sp>
        <p:cxnSp>
          <p:nvCxnSpPr>
            <p:cNvPr id="362" name="Google Shape;362;p12"/>
            <p:cNvCxnSpPr/>
            <p:nvPr/>
          </p:nvCxnSpPr>
          <p:spPr>
            <a:xfrm>
              <a:off x="2246" y="2691"/>
              <a:ext cx="572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63" name="Google Shape;363;p12"/>
            <p:cNvCxnSpPr/>
            <p:nvPr/>
          </p:nvCxnSpPr>
          <p:spPr>
            <a:xfrm flipH="1" rot="10800000">
              <a:off x="2177" y="1837"/>
              <a:ext cx="670" cy="72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64" name="Google Shape;364;p12"/>
            <p:cNvCxnSpPr/>
            <p:nvPr/>
          </p:nvCxnSpPr>
          <p:spPr>
            <a:xfrm rot="10800000">
              <a:off x="1799" y="2265"/>
              <a:ext cx="1031" cy="36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65" name="Google Shape;365;p12"/>
            <p:cNvSpPr txBox="1"/>
            <p:nvPr/>
          </p:nvSpPr>
          <p:spPr>
            <a:xfrm>
              <a:off x="1864" y="2029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66" name="Google Shape;366;p12"/>
            <p:cNvSpPr txBox="1"/>
            <p:nvPr/>
          </p:nvSpPr>
          <p:spPr>
            <a:xfrm>
              <a:off x="2165" y="2049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67" name="Google Shape;367;p12"/>
            <p:cNvSpPr txBox="1"/>
            <p:nvPr/>
          </p:nvSpPr>
          <p:spPr>
            <a:xfrm>
              <a:off x="2578" y="1813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368" name="Google Shape;368;p12"/>
            <p:cNvSpPr txBox="1"/>
            <p:nvPr/>
          </p:nvSpPr>
          <p:spPr>
            <a:xfrm>
              <a:off x="2478" y="2358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369" name="Google Shape;369;p12"/>
            <p:cNvSpPr/>
            <p:nvPr/>
          </p:nvSpPr>
          <p:spPr>
            <a:xfrm rot="5400000">
              <a:off x="1820" y="2191"/>
              <a:ext cx="696" cy="50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2"/>
            <p:cNvSpPr/>
            <p:nvPr/>
          </p:nvSpPr>
          <p:spPr>
            <a:xfrm rot="-5400000">
              <a:off x="1692" y="2191"/>
              <a:ext cx="696" cy="50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1" name="Google Shape;371;p12"/>
            <p:cNvCxnSpPr/>
            <p:nvPr/>
          </p:nvCxnSpPr>
          <p:spPr>
            <a:xfrm>
              <a:off x="2264" y="1749"/>
              <a:ext cx="572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72" name="Google Shape;372;p12"/>
            <p:cNvSpPr txBox="1"/>
            <p:nvPr/>
          </p:nvSpPr>
          <p:spPr>
            <a:xfrm>
              <a:off x="2698" y="2029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73" name="Google Shape;373;p12"/>
            <p:cNvSpPr txBox="1"/>
            <p:nvPr/>
          </p:nvSpPr>
          <p:spPr>
            <a:xfrm>
              <a:off x="2999" y="2049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374" name="Google Shape;374;p12"/>
            <p:cNvSpPr/>
            <p:nvPr/>
          </p:nvSpPr>
          <p:spPr>
            <a:xfrm rot="5400000">
              <a:off x="2654" y="2191"/>
              <a:ext cx="696" cy="50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2"/>
            <p:cNvSpPr/>
            <p:nvPr/>
          </p:nvSpPr>
          <p:spPr>
            <a:xfrm rot="-5400000">
              <a:off x="2526" y="2191"/>
              <a:ext cx="696" cy="50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6" name="Google Shape;376;p12"/>
          <p:cNvGrpSpPr/>
          <p:nvPr/>
        </p:nvGrpSpPr>
        <p:grpSpPr>
          <a:xfrm>
            <a:off x="6099175" y="3576637"/>
            <a:ext cx="2882900" cy="2528887"/>
            <a:chOff x="1370" y="1413"/>
            <a:chExt cx="1816" cy="1593"/>
          </a:xfrm>
        </p:grpSpPr>
        <p:sp>
          <p:nvSpPr>
            <p:cNvPr id="377" name="Google Shape;377;p12"/>
            <p:cNvSpPr/>
            <p:nvPr/>
          </p:nvSpPr>
          <p:spPr>
            <a:xfrm>
              <a:off x="1547" y="2084"/>
              <a:ext cx="266" cy="265"/>
            </a:xfrm>
            <a:prstGeom prst="ellipse">
              <a:avLst/>
            </a:prstGeom>
            <a:solidFill>
              <a:srgbClr val="EAEAEA"/>
            </a:solidFill>
            <a:ln cap="flat" cmpd="sng" w="317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378" name="Google Shape;378;p12"/>
            <p:cNvSpPr/>
            <p:nvPr/>
          </p:nvSpPr>
          <p:spPr>
            <a:xfrm>
              <a:off x="1976" y="1619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379" name="Google Shape;379;p12"/>
            <p:cNvSpPr/>
            <p:nvPr/>
          </p:nvSpPr>
          <p:spPr>
            <a:xfrm>
              <a:off x="2808" y="1619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380" name="Google Shape;380;p12"/>
            <p:cNvSpPr/>
            <p:nvPr/>
          </p:nvSpPr>
          <p:spPr>
            <a:xfrm>
              <a:off x="1976" y="2550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381" name="Google Shape;381;p12"/>
            <p:cNvSpPr/>
            <p:nvPr/>
          </p:nvSpPr>
          <p:spPr>
            <a:xfrm>
              <a:off x="2808" y="2550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cxnSp>
          <p:nvCxnSpPr>
            <p:cNvPr id="382" name="Google Shape;382;p12"/>
            <p:cNvCxnSpPr/>
            <p:nvPr/>
          </p:nvCxnSpPr>
          <p:spPr>
            <a:xfrm flipH="1" rot="10800000">
              <a:off x="1754" y="1846"/>
              <a:ext cx="261" cy="26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83" name="Google Shape;383;p12"/>
            <p:cNvCxnSpPr/>
            <p:nvPr/>
          </p:nvCxnSpPr>
          <p:spPr>
            <a:xfrm>
              <a:off x="1755" y="2314"/>
              <a:ext cx="256" cy="27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84" name="Google Shape;384;p12"/>
            <p:cNvSpPr txBox="1"/>
            <p:nvPr/>
          </p:nvSpPr>
          <p:spPr>
            <a:xfrm>
              <a:off x="1667" y="1819"/>
              <a:ext cx="25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385" name="Google Shape;385;p12"/>
            <p:cNvSpPr txBox="1"/>
            <p:nvPr/>
          </p:nvSpPr>
          <p:spPr>
            <a:xfrm>
              <a:off x="2419" y="1482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86" name="Google Shape;386;p12"/>
            <p:cNvSpPr txBox="1"/>
            <p:nvPr/>
          </p:nvSpPr>
          <p:spPr>
            <a:xfrm>
              <a:off x="1744" y="2381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87" name="Google Shape;387;p12"/>
            <p:cNvSpPr txBox="1"/>
            <p:nvPr/>
          </p:nvSpPr>
          <p:spPr>
            <a:xfrm>
              <a:off x="2439" y="2661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88" name="Google Shape;388;p12"/>
            <p:cNvSpPr txBox="1"/>
            <p:nvPr/>
          </p:nvSpPr>
          <p:spPr>
            <a:xfrm>
              <a:off x="1370" y="2096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389" name="Google Shape;389;p12"/>
            <p:cNvSpPr txBox="1"/>
            <p:nvPr/>
          </p:nvSpPr>
          <p:spPr>
            <a:xfrm>
              <a:off x="2031" y="1413"/>
              <a:ext cx="15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390" name="Google Shape;390;p12"/>
            <p:cNvSpPr txBox="1"/>
            <p:nvPr/>
          </p:nvSpPr>
          <p:spPr>
            <a:xfrm>
              <a:off x="2853" y="1413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391" name="Google Shape;391;p12"/>
            <p:cNvSpPr txBox="1"/>
            <p:nvPr/>
          </p:nvSpPr>
          <p:spPr>
            <a:xfrm>
              <a:off x="2015" y="2775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392" name="Google Shape;392;p12"/>
            <p:cNvSpPr txBox="1"/>
            <p:nvPr/>
          </p:nvSpPr>
          <p:spPr>
            <a:xfrm>
              <a:off x="2869" y="2775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endParaRPr/>
            </a:p>
          </p:txBody>
        </p:sp>
        <p:cxnSp>
          <p:nvCxnSpPr>
            <p:cNvPr id="393" name="Google Shape;393;p12"/>
            <p:cNvCxnSpPr/>
            <p:nvPr/>
          </p:nvCxnSpPr>
          <p:spPr>
            <a:xfrm>
              <a:off x="2246" y="2691"/>
              <a:ext cx="572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94" name="Google Shape;394;p12"/>
            <p:cNvCxnSpPr/>
            <p:nvPr/>
          </p:nvCxnSpPr>
          <p:spPr>
            <a:xfrm flipH="1" rot="10800000">
              <a:off x="2177" y="1837"/>
              <a:ext cx="670" cy="72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95" name="Google Shape;395;p12"/>
            <p:cNvCxnSpPr/>
            <p:nvPr/>
          </p:nvCxnSpPr>
          <p:spPr>
            <a:xfrm rot="10800000">
              <a:off x="1799" y="2265"/>
              <a:ext cx="1031" cy="36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96" name="Google Shape;396;p12"/>
            <p:cNvSpPr txBox="1"/>
            <p:nvPr/>
          </p:nvSpPr>
          <p:spPr>
            <a:xfrm>
              <a:off x="1864" y="2029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97" name="Google Shape;397;p12"/>
            <p:cNvSpPr txBox="1"/>
            <p:nvPr/>
          </p:nvSpPr>
          <p:spPr>
            <a:xfrm>
              <a:off x="2165" y="2049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98" name="Google Shape;398;p12"/>
            <p:cNvSpPr txBox="1"/>
            <p:nvPr/>
          </p:nvSpPr>
          <p:spPr>
            <a:xfrm>
              <a:off x="2578" y="1813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399" name="Google Shape;399;p12"/>
            <p:cNvSpPr txBox="1"/>
            <p:nvPr/>
          </p:nvSpPr>
          <p:spPr>
            <a:xfrm>
              <a:off x="2478" y="2358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00" name="Google Shape;400;p12"/>
            <p:cNvSpPr/>
            <p:nvPr/>
          </p:nvSpPr>
          <p:spPr>
            <a:xfrm rot="5400000">
              <a:off x="1820" y="2191"/>
              <a:ext cx="696" cy="50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2"/>
            <p:cNvSpPr/>
            <p:nvPr/>
          </p:nvSpPr>
          <p:spPr>
            <a:xfrm rot="-5400000">
              <a:off x="1692" y="2191"/>
              <a:ext cx="696" cy="50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2" name="Google Shape;402;p12"/>
            <p:cNvCxnSpPr/>
            <p:nvPr/>
          </p:nvCxnSpPr>
          <p:spPr>
            <a:xfrm>
              <a:off x="2264" y="1749"/>
              <a:ext cx="572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03" name="Google Shape;403;p12"/>
            <p:cNvSpPr txBox="1"/>
            <p:nvPr/>
          </p:nvSpPr>
          <p:spPr>
            <a:xfrm>
              <a:off x="2698" y="2029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04" name="Google Shape;404;p12"/>
            <p:cNvSpPr txBox="1"/>
            <p:nvPr/>
          </p:nvSpPr>
          <p:spPr>
            <a:xfrm>
              <a:off x="2999" y="2049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405" name="Google Shape;405;p12"/>
            <p:cNvSpPr/>
            <p:nvPr/>
          </p:nvSpPr>
          <p:spPr>
            <a:xfrm rot="5400000">
              <a:off x="2654" y="2191"/>
              <a:ext cx="696" cy="50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2"/>
            <p:cNvSpPr/>
            <p:nvPr/>
          </p:nvSpPr>
          <p:spPr>
            <a:xfrm rot="-5400000">
              <a:off x="2526" y="2191"/>
              <a:ext cx="696" cy="50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7" name="Google Shape;407;p12"/>
          <p:cNvGrpSpPr/>
          <p:nvPr/>
        </p:nvGrpSpPr>
        <p:grpSpPr>
          <a:xfrm>
            <a:off x="6699250" y="3962400"/>
            <a:ext cx="738187" cy="695325"/>
            <a:chOff x="4220" y="2496"/>
            <a:chExt cx="465" cy="438"/>
          </a:xfrm>
        </p:grpSpPr>
        <p:cxnSp>
          <p:nvCxnSpPr>
            <p:cNvPr id="408" name="Google Shape;408;p12"/>
            <p:cNvCxnSpPr/>
            <p:nvPr/>
          </p:nvCxnSpPr>
          <p:spPr>
            <a:xfrm flipH="1" rot="10800000">
              <a:off x="4220" y="2676"/>
              <a:ext cx="282" cy="258"/>
            </a:xfrm>
            <a:prstGeom prst="straightConnector1">
              <a:avLst/>
            </a:prstGeom>
            <a:noFill/>
            <a:ln cap="flat" cmpd="sng" w="5715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09" name="Google Shape;409;p12"/>
            <p:cNvSpPr/>
            <p:nvPr/>
          </p:nvSpPr>
          <p:spPr>
            <a:xfrm>
              <a:off x="4465" y="2496"/>
              <a:ext cx="220" cy="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grpSp>
        <p:nvGrpSpPr>
          <p:cNvPr id="410" name="Google Shape;410;p12"/>
          <p:cNvGrpSpPr/>
          <p:nvPr/>
        </p:nvGrpSpPr>
        <p:grpSpPr>
          <a:xfrm>
            <a:off x="6727825" y="5010150"/>
            <a:ext cx="709612" cy="752475"/>
            <a:chOff x="4238" y="3156"/>
            <a:chExt cx="447" cy="474"/>
          </a:xfrm>
        </p:grpSpPr>
        <p:cxnSp>
          <p:nvCxnSpPr>
            <p:cNvPr id="411" name="Google Shape;411;p12"/>
            <p:cNvCxnSpPr/>
            <p:nvPr/>
          </p:nvCxnSpPr>
          <p:spPr>
            <a:xfrm flipH="1" rot="-5400000">
              <a:off x="4226" y="3168"/>
              <a:ext cx="282" cy="258"/>
            </a:xfrm>
            <a:prstGeom prst="straightConnector1">
              <a:avLst/>
            </a:prstGeom>
            <a:noFill/>
            <a:ln cap="flat" cmpd="sng" w="5715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12" name="Google Shape;412;p12"/>
            <p:cNvSpPr/>
            <p:nvPr/>
          </p:nvSpPr>
          <p:spPr>
            <a:xfrm>
              <a:off x="4465" y="3432"/>
              <a:ext cx="220" cy="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8" name="Google Shape;418;p1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grpSp>
        <p:nvGrpSpPr>
          <p:cNvPr id="419" name="Google Shape;419;p13"/>
          <p:cNvGrpSpPr/>
          <p:nvPr/>
        </p:nvGrpSpPr>
        <p:grpSpPr>
          <a:xfrm>
            <a:off x="869950" y="1204912"/>
            <a:ext cx="2882900" cy="2528887"/>
            <a:chOff x="200" y="759"/>
            <a:chExt cx="1816" cy="1593"/>
          </a:xfrm>
        </p:grpSpPr>
        <p:sp>
          <p:nvSpPr>
            <p:cNvPr id="420" name="Google Shape;420;p13"/>
            <p:cNvSpPr/>
            <p:nvPr/>
          </p:nvSpPr>
          <p:spPr>
            <a:xfrm>
              <a:off x="377" y="1430"/>
              <a:ext cx="266" cy="265"/>
            </a:xfrm>
            <a:prstGeom prst="ellipse">
              <a:avLst/>
            </a:prstGeom>
            <a:solidFill>
              <a:srgbClr val="EAEAEA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806" y="965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1638" y="965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806" y="1896"/>
              <a:ext cx="266" cy="265"/>
            </a:xfrm>
            <a:prstGeom prst="ellipse">
              <a:avLst/>
            </a:prstGeom>
            <a:solidFill>
              <a:srgbClr val="EAEAEA"/>
            </a:solidFill>
            <a:ln cap="flat" cmpd="sng" w="317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1638" y="1896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cxnSp>
          <p:nvCxnSpPr>
            <p:cNvPr id="425" name="Google Shape;425;p13"/>
            <p:cNvCxnSpPr/>
            <p:nvPr/>
          </p:nvCxnSpPr>
          <p:spPr>
            <a:xfrm flipH="1" rot="10800000">
              <a:off x="584" y="1192"/>
              <a:ext cx="261" cy="26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26" name="Google Shape;426;p13"/>
            <p:cNvCxnSpPr/>
            <p:nvPr/>
          </p:nvCxnSpPr>
          <p:spPr>
            <a:xfrm>
              <a:off x="585" y="1660"/>
              <a:ext cx="256" cy="27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27" name="Google Shape;427;p13"/>
            <p:cNvSpPr txBox="1"/>
            <p:nvPr/>
          </p:nvSpPr>
          <p:spPr>
            <a:xfrm>
              <a:off x="497" y="1165"/>
              <a:ext cx="25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428" name="Google Shape;428;p13"/>
            <p:cNvSpPr txBox="1"/>
            <p:nvPr/>
          </p:nvSpPr>
          <p:spPr>
            <a:xfrm>
              <a:off x="1249" y="828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29" name="Google Shape;429;p13"/>
            <p:cNvSpPr txBox="1"/>
            <p:nvPr/>
          </p:nvSpPr>
          <p:spPr>
            <a:xfrm>
              <a:off x="574" y="1727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430" name="Google Shape;430;p13"/>
            <p:cNvSpPr txBox="1"/>
            <p:nvPr/>
          </p:nvSpPr>
          <p:spPr>
            <a:xfrm>
              <a:off x="1269" y="2007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31" name="Google Shape;431;p13"/>
            <p:cNvSpPr txBox="1"/>
            <p:nvPr/>
          </p:nvSpPr>
          <p:spPr>
            <a:xfrm>
              <a:off x="200" y="1442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432" name="Google Shape;432;p13"/>
            <p:cNvSpPr txBox="1"/>
            <p:nvPr/>
          </p:nvSpPr>
          <p:spPr>
            <a:xfrm>
              <a:off x="861" y="759"/>
              <a:ext cx="15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433" name="Google Shape;433;p13"/>
            <p:cNvSpPr txBox="1"/>
            <p:nvPr/>
          </p:nvSpPr>
          <p:spPr>
            <a:xfrm>
              <a:off x="1683" y="759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434" name="Google Shape;434;p13"/>
            <p:cNvSpPr txBox="1"/>
            <p:nvPr/>
          </p:nvSpPr>
          <p:spPr>
            <a:xfrm>
              <a:off x="845" y="2121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435" name="Google Shape;435;p13"/>
            <p:cNvSpPr txBox="1"/>
            <p:nvPr/>
          </p:nvSpPr>
          <p:spPr>
            <a:xfrm>
              <a:off x="1699" y="2121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endParaRPr/>
            </a:p>
          </p:txBody>
        </p:sp>
        <p:cxnSp>
          <p:nvCxnSpPr>
            <p:cNvPr id="436" name="Google Shape;436;p13"/>
            <p:cNvCxnSpPr/>
            <p:nvPr/>
          </p:nvCxnSpPr>
          <p:spPr>
            <a:xfrm>
              <a:off x="1076" y="2037"/>
              <a:ext cx="572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37" name="Google Shape;437;p13"/>
            <p:cNvCxnSpPr/>
            <p:nvPr/>
          </p:nvCxnSpPr>
          <p:spPr>
            <a:xfrm flipH="1" rot="10800000">
              <a:off x="1007" y="1183"/>
              <a:ext cx="670" cy="72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38" name="Google Shape;438;p13"/>
            <p:cNvCxnSpPr/>
            <p:nvPr/>
          </p:nvCxnSpPr>
          <p:spPr>
            <a:xfrm rot="10800000">
              <a:off x="629" y="1611"/>
              <a:ext cx="1031" cy="36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39" name="Google Shape;439;p13"/>
            <p:cNvSpPr txBox="1"/>
            <p:nvPr/>
          </p:nvSpPr>
          <p:spPr>
            <a:xfrm>
              <a:off x="694" y="1375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40" name="Google Shape;440;p13"/>
            <p:cNvSpPr txBox="1"/>
            <p:nvPr/>
          </p:nvSpPr>
          <p:spPr>
            <a:xfrm>
              <a:off x="995" y="1395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41" name="Google Shape;441;p13"/>
            <p:cNvSpPr txBox="1"/>
            <p:nvPr/>
          </p:nvSpPr>
          <p:spPr>
            <a:xfrm>
              <a:off x="1408" y="1159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442" name="Google Shape;442;p13"/>
            <p:cNvSpPr txBox="1"/>
            <p:nvPr/>
          </p:nvSpPr>
          <p:spPr>
            <a:xfrm>
              <a:off x="1308" y="1704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 rot="5400000">
              <a:off x="650" y="1537"/>
              <a:ext cx="696" cy="50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3"/>
            <p:cNvSpPr/>
            <p:nvPr/>
          </p:nvSpPr>
          <p:spPr>
            <a:xfrm rot="-5400000">
              <a:off x="522" y="1537"/>
              <a:ext cx="696" cy="50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5" name="Google Shape;445;p13"/>
            <p:cNvCxnSpPr/>
            <p:nvPr/>
          </p:nvCxnSpPr>
          <p:spPr>
            <a:xfrm>
              <a:off x="1094" y="1095"/>
              <a:ext cx="572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46" name="Google Shape;446;p13"/>
            <p:cNvSpPr txBox="1"/>
            <p:nvPr/>
          </p:nvSpPr>
          <p:spPr>
            <a:xfrm>
              <a:off x="1528" y="1375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47" name="Google Shape;447;p13"/>
            <p:cNvSpPr txBox="1"/>
            <p:nvPr/>
          </p:nvSpPr>
          <p:spPr>
            <a:xfrm>
              <a:off x="1829" y="1395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448" name="Google Shape;448;p13"/>
            <p:cNvSpPr/>
            <p:nvPr/>
          </p:nvSpPr>
          <p:spPr>
            <a:xfrm rot="5400000">
              <a:off x="1484" y="1537"/>
              <a:ext cx="696" cy="50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3"/>
            <p:cNvSpPr/>
            <p:nvPr/>
          </p:nvSpPr>
          <p:spPr>
            <a:xfrm rot="-5400000">
              <a:off x="1356" y="1537"/>
              <a:ext cx="696" cy="50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0" name="Google Shape;450;p13"/>
            <p:cNvCxnSpPr/>
            <p:nvPr/>
          </p:nvCxnSpPr>
          <p:spPr>
            <a:xfrm flipH="1" rot="-5400000">
              <a:off x="584" y="1674"/>
              <a:ext cx="282" cy="258"/>
            </a:xfrm>
            <a:prstGeom prst="straightConnector1">
              <a:avLst/>
            </a:prstGeom>
            <a:noFill/>
            <a:ln cap="flat" cmpd="sng" w="5715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cxnSp>
        <p:nvCxnSpPr>
          <p:cNvPr id="451" name="Google Shape;451;p13"/>
          <p:cNvCxnSpPr/>
          <p:nvPr/>
        </p:nvCxnSpPr>
        <p:spPr>
          <a:xfrm flipH="1" rot="10800000">
            <a:off x="1470025" y="1885950"/>
            <a:ext cx="447675" cy="409575"/>
          </a:xfrm>
          <a:prstGeom prst="straightConnector1">
            <a:avLst/>
          </a:prstGeom>
          <a:noFill/>
          <a:ln cap="flat" cmpd="sng" w="57150">
            <a:solidFill>
              <a:srgbClr val="80808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452" name="Google Shape;452;p13"/>
          <p:cNvGrpSpPr/>
          <p:nvPr/>
        </p:nvGrpSpPr>
        <p:grpSpPr>
          <a:xfrm>
            <a:off x="1868487" y="1571625"/>
            <a:ext cx="349250" cy="1431925"/>
            <a:chOff x="829" y="1002"/>
            <a:chExt cx="220" cy="902"/>
          </a:xfrm>
        </p:grpSpPr>
        <p:sp>
          <p:nvSpPr>
            <p:cNvPr id="453" name="Google Shape;453;p13"/>
            <p:cNvSpPr/>
            <p:nvPr/>
          </p:nvSpPr>
          <p:spPr>
            <a:xfrm rot="5400000">
              <a:off x="650" y="1531"/>
              <a:ext cx="696" cy="50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57150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829" y="1002"/>
              <a:ext cx="220" cy="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</p:grpSp>
      <p:cxnSp>
        <p:nvCxnSpPr>
          <p:cNvPr id="455" name="Google Shape;455;p13"/>
          <p:cNvCxnSpPr/>
          <p:nvPr/>
        </p:nvCxnSpPr>
        <p:spPr>
          <a:xfrm flipH="1" rot="10800000">
            <a:off x="1460500" y="1895475"/>
            <a:ext cx="447675" cy="409575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456" name="Google Shape;456;p13"/>
          <p:cNvGrpSpPr/>
          <p:nvPr/>
        </p:nvGrpSpPr>
        <p:grpSpPr>
          <a:xfrm>
            <a:off x="2160587" y="1571625"/>
            <a:ext cx="1381125" cy="1419225"/>
            <a:chOff x="1013" y="1002"/>
            <a:chExt cx="870" cy="894"/>
          </a:xfrm>
        </p:grpSpPr>
        <p:cxnSp>
          <p:nvCxnSpPr>
            <p:cNvPr id="457" name="Google Shape;457;p13"/>
            <p:cNvCxnSpPr/>
            <p:nvPr/>
          </p:nvCxnSpPr>
          <p:spPr>
            <a:xfrm flipH="1" rot="10800000">
              <a:off x="1013" y="1171"/>
              <a:ext cx="670" cy="725"/>
            </a:xfrm>
            <a:prstGeom prst="straightConnector1">
              <a:avLst/>
            </a:prstGeom>
            <a:noFill/>
            <a:ln cap="flat" cmpd="sng" w="5715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58" name="Google Shape;458;p13"/>
            <p:cNvSpPr/>
            <p:nvPr/>
          </p:nvSpPr>
          <p:spPr>
            <a:xfrm>
              <a:off x="1663" y="1002"/>
              <a:ext cx="220" cy="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</p:grpSp>
      <p:grpSp>
        <p:nvGrpSpPr>
          <p:cNvPr id="459" name="Google Shape;459;p13"/>
          <p:cNvGrpSpPr/>
          <p:nvPr/>
        </p:nvGrpSpPr>
        <p:grpSpPr>
          <a:xfrm>
            <a:off x="2279650" y="3048000"/>
            <a:ext cx="1271587" cy="314325"/>
            <a:chOff x="1088" y="1932"/>
            <a:chExt cx="801" cy="198"/>
          </a:xfrm>
        </p:grpSpPr>
        <p:cxnSp>
          <p:nvCxnSpPr>
            <p:cNvPr id="460" name="Google Shape;460;p13"/>
            <p:cNvCxnSpPr/>
            <p:nvPr/>
          </p:nvCxnSpPr>
          <p:spPr>
            <a:xfrm>
              <a:off x="1088" y="2037"/>
              <a:ext cx="572" cy="0"/>
            </a:xfrm>
            <a:prstGeom prst="straightConnector1">
              <a:avLst/>
            </a:prstGeom>
            <a:noFill/>
            <a:ln cap="flat" cmpd="sng" w="5715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61" name="Google Shape;461;p13"/>
            <p:cNvSpPr/>
            <p:nvPr/>
          </p:nvSpPr>
          <p:spPr>
            <a:xfrm>
              <a:off x="1669" y="1932"/>
              <a:ext cx="220" cy="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</p:grpSp>
      <p:cxnSp>
        <p:nvCxnSpPr>
          <p:cNvPr id="462" name="Google Shape;462;p13"/>
          <p:cNvCxnSpPr/>
          <p:nvPr/>
        </p:nvCxnSpPr>
        <p:spPr>
          <a:xfrm flipH="1" rot="10800000">
            <a:off x="6018212" y="1849437"/>
            <a:ext cx="1063625" cy="1150937"/>
          </a:xfrm>
          <a:prstGeom prst="straightConnector1">
            <a:avLst/>
          </a:prstGeom>
          <a:noFill/>
          <a:ln cap="flat" cmpd="sng" w="57150">
            <a:solidFill>
              <a:srgbClr val="80808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463" name="Google Shape;463;p13"/>
          <p:cNvGrpSpPr/>
          <p:nvPr/>
        </p:nvGrpSpPr>
        <p:grpSpPr>
          <a:xfrm>
            <a:off x="4727575" y="1195387"/>
            <a:ext cx="2882900" cy="2528887"/>
            <a:chOff x="2222" y="813"/>
            <a:chExt cx="1816" cy="1593"/>
          </a:xfrm>
        </p:grpSpPr>
        <p:grpSp>
          <p:nvGrpSpPr>
            <p:cNvPr id="464" name="Google Shape;464;p13"/>
            <p:cNvGrpSpPr/>
            <p:nvPr/>
          </p:nvGrpSpPr>
          <p:grpSpPr>
            <a:xfrm>
              <a:off x="2222" y="813"/>
              <a:ext cx="1816" cy="1593"/>
              <a:chOff x="200" y="759"/>
              <a:chExt cx="1816" cy="1593"/>
            </a:xfrm>
          </p:grpSpPr>
          <p:sp>
            <p:nvSpPr>
              <p:cNvPr id="465" name="Google Shape;465;p13"/>
              <p:cNvSpPr/>
              <p:nvPr/>
            </p:nvSpPr>
            <p:spPr>
              <a:xfrm>
                <a:off x="377" y="1430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466" name="Google Shape;466;p13"/>
              <p:cNvSpPr/>
              <p:nvPr/>
            </p:nvSpPr>
            <p:spPr>
              <a:xfrm>
                <a:off x="806" y="965"/>
                <a:ext cx="266" cy="265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8</a:t>
                </a:r>
                <a:endParaRPr/>
              </a:p>
            </p:txBody>
          </p:sp>
          <p:sp>
            <p:nvSpPr>
              <p:cNvPr id="467" name="Google Shape;467;p13"/>
              <p:cNvSpPr/>
              <p:nvPr/>
            </p:nvSpPr>
            <p:spPr>
              <a:xfrm>
                <a:off x="1638" y="965"/>
                <a:ext cx="266" cy="265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14</a:t>
                </a:r>
                <a:endParaRPr/>
              </a:p>
            </p:txBody>
          </p:sp>
          <p:sp>
            <p:nvSpPr>
              <p:cNvPr id="468" name="Google Shape;468;p13"/>
              <p:cNvSpPr/>
              <p:nvPr/>
            </p:nvSpPr>
            <p:spPr>
              <a:xfrm>
                <a:off x="806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/>
              </a:p>
            </p:txBody>
          </p:sp>
          <p:sp>
            <p:nvSpPr>
              <p:cNvPr id="469" name="Google Shape;469;p13"/>
              <p:cNvSpPr/>
              <p:nvPr/>
            </p:nvSpPr>
            <p:spPr>
              <a:xfrm>
                <a:off x="1638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cap="flat" cmpd="sng" w="317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/>
              </a:p>
            </p:txBody>
          </p:sp>
          <p:cxnSp>
            <p:nvCxnSpPr>
              <p:cNvPr id="470" name="Google Shape;470;p13"/>
              <p:cNvCxnSpPr/>
              <p:nvPr/>
            </p:nvCxnSpPr>
            <p:spPr>
              <a:xfrm flipH="1" rot="10800000">
                <a:off x="584" y="1192"/>
                <a:ext cx="261" cy="26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471" name="Google Shape;471;p13"/>
              <p:cNvCxnSpPr/>
              <p:nvPr/>
            </p:nvCxnSpPr>
            <p:spPr>
              <a:xfrm>
                <a:off x="585" y="1660"/>
                <a:ext cx="256" cy="27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472" name="Google Shape;472;p13"/>
              <p:cNvSpPr txBox="1"/>
              <p:nvPr/>
            </p:nvSpPr>
            <p:spPr>
              <a:xfrm>
                <a:off x="497" y="1165"/>
                <a:ext cx="258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</a:t>
                </a:r>
                <a:endParaRPr/>
              </a:p>
            </p:txBody>
          </p:sp>
          <p:sp>
            <p:nvSpPr>
              <p:cNvPr id="473" name="Google Shape;473;p13"/>
              <p:cNvSpPr txBox="1"/>
              <p:nvPr/>
            </p:nvSpPr>
            <p:spPr>
              <a:xfrm>
                <a:off x="1249" y="828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474" name="Google Shape;474;p13"/>
              <p:cNvSpPr txBox="1"/>
              <p:nvPr/>
            </p:nvSpPr>
            <p:spPr>
              <a:xfrm>
                <a:off x="574" y="1727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/>
              </a:p>
            </p:txBody>
          </p:sp>
          <p:sp>
            <p:nvSpPr>
              <p:cNvPr id="475" name="Google Shape;475;p13"/>
              <p:cNvSpPr txBox="1"/>
              <p:nvPr/>
            </p:nvSpPr>
            <p:spPr>
              <a:xfrm>
                <a:off x="1269" y="2007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476" name="Google Shape;476;p13"/>
              <p:cNvSpPr txBox="1"/>
              <p:nvPr/>
            </p:nvSpPr>
            <p:spPr>
              <a:xfrm>
                <a:off x="200" y="1442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endParaRPr/>
              </a:p>
            </p:txBody>
          </p:sp>
          <p:sp>
            <p:nvSpPr>
              <p:cNvPr id="477" name="Google Shape;477;p13"/>
              <p:cNvSpPr txBox="1"/>
              <p:nvPr/>
            </p:nvSpPr>
            <p:spPr>
              <a:xfrm>
                <a:off x="861" y="759"/>
                <a:ext cx="15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/>
              </a:p>
            </p:txBody>
          </p:sp>
          <p:sp>
            <p:nvSpPr>
              <p:cNvPr id="478" name="Google Shape;478;p13"/>
              <p:cNvSpPr txBox="1"/>
              <p:nvPr/>
            </p:nvSpPr>
            <p:spPr>
              <a:xfrm>
                <a:off x="1683" y="759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/>
              </a:p>
            </p:txBody>
          </p:sp>
          <p:sp>
            <p:nvSpPr>
              <p:cNvPr id="479" name="Google Shape;479;p13"/>
              <p:cNvSpPr txBox="1"/>
              <p:nvPr/>
            </p:nvSpPr>
            <p:spPr>
              <a:xfrm>
                <a:off x="845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/>
              </a:p>
            </p:txBody>
          </p:sp>
          <p:sp>
            <p:nvSpPr>
              <p:cNvPr id="480" name="Google Shape;480;p13"/>
              <p:cNvSpPr txBox="1"/>
              <p:nvPr/>
            </p:nvSpPr>
            <p:spPr>
              <a:xfrm>
                <a:off x="1699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/>
              </a:p>
            </p:txBody>
          </p:sp>
          <p:cxnSp>
            <p:nvCxnSpPr>
              <p:cNvPr id="481" name="Google Shape;481;p13"/>
              <p:cNvCxnSpPr/>
              <p:nvPr/>
            </p:nvCxnSpPr>
            <p:spPr>
              <a:xfrm>
                <a:off x="1076" y="2037"/>
                <a:ext cx="572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482" name="Google Shape;482;p13"/>
              <p:cNvCxnSpPr/>
              <p:nvPr/>
            </p:nvCxnSpPr>
            <p:spPr>
              <a:xfrm flipH="1" rot="10800000">
                <a:off x="1007" y="1183"/>
                <a:ext cx="670" cy="72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483" name="Google Shape;483;p13"/>
              <p:cNvCxnSpPr/>
              <p:nvPr/>
            </p:nvCxnSpPr>
            <p:spPr>
              <a:xfrm rot="10800000">
                <a:off x="629" y="1611"/>
                <a:ext cx="1031" cy="364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484" name="Google Shape;484;p13"/>
              <p:cNvSpPr txBox="1"/>
              <p:nvPr/>
            </p:nvSpPr>
            <p:spPr>
              <a:xfrm>
                <a:off x="694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485" name="Google Shape;485;p13"/>
              <p:cNvSpPr txBox="1"/>
              <p:nvPr/>
            </p:nvSpPr>
            <p:spPr>
              <a:xfrm>
                <a:off x="995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sp>
            <p:nvSpPr>
              <p:cNvPr id="486" name="Google Shape;486;p13"/>
              <p:cNvSpPr txBox="1"/>
              <p:nvPr/>
            </p:nvSpPr>
            <p:spPr>
              <a:xfrm>
                <a:off x="1408" y="1159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/>
              </a:p>
            </p:txBody>
          </p:sp>
          <p:sp>
            <p:nvSpPr>
              <p:cNvPr id="487" name="Google Shape;487;p13"/>
              <p:cNvSpPr txBox="1"/>
              <p:nvPr/>
            </p:nvSpPr>
            <p:spPr>
              <a:xfrm>
                <a:off x="1308" y="1704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/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 rot="5400000">
                <a:off x="650" y="1537"/>
                <a:ext cx="696" cy="50"/>
              </a:xfrm>
              <a:custGeom>
                <a:rect b="b" l="l" r="r" t="t"/>
                <a:pathLst>
                  <a:path extrusionOk="0" h="50" w="582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 rot="-5400000">
                <a:off x="522" y="1537"/>
                <a:ext cx="696" cy="50"/>
              </a:xfrm>
              <a:custGeom>
                <a:rect b="b" l="l" r="r" t="t"/>
                <a:pathLst>
                  <a:path extrusionOk="0" h="50" w="582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0" name="Google Shape;490;p13"/>
              <p:cNvCxnSpPr/>
              <p:nvPr/>
            </p:nvCxnSpPr>
            <p:spPr>
              <a:xfrm>
                <a:off x="1094" y="1095"/>
                <a:ext cx="572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491" name="Google Shape;491;p13"/>
              <p:cNvSpPr txBox="1"/>
              <p:nvPr/>
            </p:nvSpPr>
            <p:spPr>
              <a:xfrm>
                <a:off x="1528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/>
              </a:p>
            </p:txBody>
          </p:sp>
          <p:sp>
            <p:nvSpPr>
              <p:cNvPr id="492" name="Google Shape;492;p13"/>
              <p:cNvSpPr txBox="1"/>
              <p:nvPr/>
            </p:nvSpPr>
            <p:spPr>
              <a:xfrm>
                <a:off x="1829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/>
              </a:p>
            </p:txBody>
          </p:sp>
          <p:sp>
            <p:nvSpPr>
              <p:cNvPr id="493" name="Google Shape;493;p13"/>
              <p:cNvSpPr/>
              <p:nvPr/>
            </p:nvSpPr>
            <p:spPr>
              <a:xfrm rot="5400000">
                <a:off x="1484" y="1537"/>
                <a:ext cx="696" cy="50"/>
              </a:xfrm>
              <a:custGeom>
                <a:rect b="b" l="l" r="r" t="t"/>
                <a:pathLst>
                  <a:path extrusionOk="0" h="50" w="582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13"/>
              <p:cNvSpPr/>
              <p:nvPr/>
            </p:nvSpPr>
            <p:spPr>
              <a:xfrm rot="-5400000">
                <a:off x="1356" y="1537"/>
                <a:ext cx="696" cy="50"/>
              </a:xfrm>
              <a:custGeom>
                <a:rect b="b" l="l" r="r" t="t"/>
                <a:pathLst>
                  <a:path extrusionOk="0" h="50" w="582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5" name="Google Shape;495;p13"/>
              <p:cNvCxnSpPr/>
              <p:nvPr/>
            </p:nvCxnSpPr>
            <p:spPr>
              <a:xfrm flipH="1" rot="-5400000">
                <a:off x="584" y="1674"/>
                <a:ext cx="282" cy="258"/>
              </a:xfrm>
              <a:prstGeom prst="straightConnector1">
                <a:avLst/>
              </a:prstGeom>
              <a:noFill/>
              <a:ln cap="flat" cmpd="sng" w="571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496" name="Google Shape;496;p13"/>
            <p:cNvSpPr/>
            <p:nvPr/>
          </p:nvSpPr>
          <p:spPr>
            <a:xfrm rot="5400000">
              <a:off x="2672" y="1585"/>
              <a:ext cx="696" cy="50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57150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7" name="Google Shape;497;p13"/>
            <p:cNvCxnSpPr/>
            <p:nvPr/>
          </p:nvCxnSpPr>
          <p:spPr>
            <a:xfrm>
              <a:off x="3110" y="2091"/>
              <a:ext cx="572" cy="0"/>
            </a:xfrm>
            <a:prstGeom prst="straightConnector1">
              <a:avLst/>
            </a:prstGeom>
            <a:noFill/>
            <a:ln cap="flat" cmpd="sng" w="5715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cxnSp>
        <p:nvCxnSpPr>
          <p:cNvPr id="498" name="Google Shape;498;p13"/>
          <p:cNvCxnSpPr/>
          <p:nvPr/>
        </p:nvCxnSpPr>
        <p:spPr>
          <a:xfrm flipH="1" rot="10800000">
            <a:off x="6018212" y="1858962"/>
            <a:ext cx="1063625" cy="1150937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499" name="Google Shape;499;p13"/>
          <p:cNvGrpSpPr/>
          <p:nvPr/>
        </p:nvGrpSpPr>
        <p:grpSpPr>
          <a:xfrm>
            <a:off x="7059612" y="1571625"/>
            <a:ext cx="349250" cy="1450975"/>
            <a:chOff x="3691" y="1050"/>
            <a:chExt cx="220" cy="914"/>
          </a:xfrm>
        </p:grpSpPr>
        <p:sp>
          <p:nvSpPr>
            <p:cNvPr id="500" name="Google Shape;500;p13"/>
            <p:cNvSpPr/>
            <p:nvPr/>
          </p:nvSpPr>
          <p:spPr>
            <a:xfrm rot="5400000">
              <a:off x="3512" y="1591"/>
              <a:ext cx="696" cy="50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57150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3691" y="1050"/>
              <a:ext cx="220" cy="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/>
            </a:p>
          </p:txBody>
        </p:sp>
      </p:grpSp>
      <p:grpSp>
        <p:nvGrpSpPr>
          <p:cNvPr id="502" name="Google Shape;502;p13"/>
          <p:cNvGrpSpPr/>
          <p:nvPr/>
        </p:nvGrpSpPr>
        <p:grpSpPr>
          <a:xfrm>
            <a:off x="860425" y="3919537"/>
            <a:ext cx="2882900" cy="2528887"/>
            <a:chOff x="224" y="2451"/>
            <a:chExt cx="1816" cy="1593"/>
          </a:xfrm>
        </p:grpSpPr>
        <p:grpSp>
          <p:nvGrpSpPr>
            <p:cNvPr id="503" name="Google Shape;503;p13"/>
            <p:cNvGrpSpPr/>
            <p:nvPr/>
          </p:nvGrpSpPr>
          <p:grpSpPr>
            <a:xfrm>
              <a:off x="224" y="2451"/>
              <a:ext cx="1816" cy="1593"/>
              <a:chOff x="200" y="759"/>
              <a:chExt cx="1816" cy="1593"/>
            </a:xfrm>
          </p:grpSpPr>
          <p:sp>
            <p:nvSpPr>
              <p:cNvPr id="504" name="Google Shape;504;p13"/>
              <p:cNvSpPr/>
              <p:nvPr/>
            </p:nvSpPr>
            <p:spPr>
              <a:xfrm>
                <a:off x="377" y="1430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806" y="965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cap="flat" cmpd="sng" w="317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8</a:t>
                </a: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1638" y="965"/>
                <a:ext cx="266" cy="265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13</a:t>
                </a:r>
                <a:endParaRPr/>
              </a:p>
            </p:txBody>
          </p:sp>
          <p:sp>
            <p:nvSpPr>
              <p:cNvPr id="507" name="Google Shape;507;p13"/>
              <p:cNvSpPr/>
              <p:nvPr/>
            </p:nvSpPr>
            <p:spPr>
              <a:xfrm>
                <a:off x="806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/>
              </a:p>
            </p:txBody>
          </p:sp>
          <p:sp>
            <p:nvSpPr>
              <p:cNvPr id="508" name="Google Shape;508;p13"/>
              <p:cNvSpPr/>
              <p:nvPr/>
            </p:nvSpPr>
            <p:spPr>
              <a:xfrm>
                <a:off x="1638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/>
              </a:p>
            </p:txBody>
          </p:sp>
          <p:cxnSp>
            <p:nvCxnSpPr>
              <p:cNvPr id="509" name="Google Shape;509;p13"/>
              <p:cNvCxnSpPr/>
              <p:nvPr/>
            </p:nvCxnSpPr>
            <p:spPr>
              <a:xfrm flipH="1" rot="10800000">
                <a:off x="584" y="1192"/>
                <a:ext cx="261" cy="26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10" name="Google Shape;510;p13"/>
              <p:cNvCxnSpPr/>
              <p:nvPr/>
            </p:nvCxnSpPr>
            <p:spPr>
              <a:xfrm>
                <a:off x="585" y="1660"/>
                <a:ext cx="256" cy="27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511" name="Google Shape;511;p13"/>
              <p:cNvSpPr txBox="1"/>
              <p:nvPr/>
            </p:nvSpPr>
            <p:spPr>
              <a:xfrm>
                <a:off x="497" y="1165"/>
                <a:ext cx="258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</a:t>
                </a:r>
                <a:endParaRPr/>
              </a:p>
            </p:txBody>
          </p:sp>
          <p:sp>
            <p:nvSpPr>
              <p:cNvPr id="512" name="Google Shape;512;p13"/>
              <p:cNvSpPr txBox="1"/>
              <p:nvPr/>
            </p:nvSpPr>
            <p:spPr>
              <a:xfrm>
                <a:off x="1249" y="828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513" name="Google Shape;513;p13"/>
              <p:cNvSpPr txBox="1"/>
              <p:nvPr/>
            </p:nvSpPr>
            <p:spPr>
              <a:xfrm>
                <a:off x="574" y="1727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/>
              </a:p>
            </p:txBody>
          </p:sp>
          <p:sp>
            <p:nvSpPr>
              <p:cNvPr id="514" name="Google Shape;514;p13"/>
              <p:cNvSpPr txBox="1"/>
              <p:nvPr/>
            </p:nvSpPr>
            <p:spPr>
              <a:xfrm>
                <a:off x="1269" y="2007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515" name="Google Shape;515;p13"/>
              <p:cNvSpPr txBox="1"/>
              <p:nvPr/>
            </p:nvSpPr>
            <p:spPr>
              <a:xfrm>
                <a:off x="200" y="1442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endParaRPr/>
              </a:p>
            </p:txBody>
          </p:sp>
          <p:sp>
            <p:nvSpPr>
              <p:cNvPr id="516" name="Google Shape;516;p13"/>
              <p:cNvSpPr txBox="1"/>
              <p:nvPr/>
            </p:nvSpPr>
            <p:spPr>
              <a:xfrm>
                <a:off x="861" y="759"/>
                <a:ext cx="15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/>
              </a:p>
            </p:txBody>
          </p:sp>
          <p:sp>
            <p:nvSpPr>
              <p:cNvPr id="517" name="Google Shape;517;p13"/>
              <p:cNvSpPr txBox="1"/>
              <p:nvPr/>
            </p:nvSpPr>
            <p:spPr>
              <a:xfrm>
                <a:off x="1683" y="759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/>
              </a:p>
            </p:txBody>
          </p:sp>
          <p:sp>
            <p:nvSpPr>
              <p:cNvPr id="518" name="Google Shape;518;p13"/>
              <p:cNvSpPr txBox="1"/>
              <p:nvPr/>
            </p:nvSpPr>
            <p:spPr>
              <a:xfrm>
                <a:off x="845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/>
              </a:p>
            </p:txBody>
          </p:sp>
          <p:sp>
            <p:nvSpPr>
              <p:cNvPr id="519" name="Google Shape;519;p13"/>
              <p:cNvSpPr txBox="1"/>
              <p:nvPr/>
            </p:nvSpPr>
            <p:spPr>
              <a:xfrm>
                <a:off x="1699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/>
              </a:p>
            </p:txBody>
          </p:sp>
          <p:cxnSp>
            <p:nvCxnSpPr>
              <p:cNvPr id="520" name="Google Shape;520;p13"/>
              <p:cNvCxnSpPr/>
              <p:nvPr/>
            </p:nvCxnSpPr>
            <p:spPr>
              <a:xfrm>
                <a:off x="1076" y="2037"/>
                <a:ext cx="572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21" name="Google Shape;521;p13"/>
              <p:cNvCxnSpPr/>
              <p:nvPr/>
            </p:nvCxnSpPr>
            <p:spPr>
              <a:xfrm flipH="1" rot="10800000">
                <a:off x="1007" y="1183"/>
                <a:ext cx="670" cy="72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22" name="Google Shape;522;p13"/>
              <p:cNvCxnSpPr/>
              <p:nvPr/>
            </p:nvCxnSpPr>
            <p:spPr>
              <a:xfrm rot="10800000">
                <a:off x="629" y="1611"/>
                <a:ext cx="1031" cy="364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523" name="Google Shape;523;p13"/>
              <p:cNvSpPr txBox="1"/>
              <p:nvPr/>
            </p:nvSpPr>
            <p:spPr>
              <a:xfrm>
                <a:off x="694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524" name="Google Shape;524;p13"/>
              <p:cNvSpPr txBox="1"/>
              <p:nvPr/>
            </p:nvSpPr>
            <p:spPr>
              <a:xfrm>
                <a:off x="995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sp>
            <p:nvSpPr>
              <p:cNvPr id="525" name="Google Shape;525;p13"/>
              <p:cNvSpPr txBox="1"/>
              <p:nvPr/>
            </p:nvSpPr>
            <p:spPr>
              <a:xfrm>
                <a:off x="1408" y="1159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/>
              </a:p>
            </p:txBody>
          </p:sp>
          <p:sp>
            <p:nvSpPr>
              <p:cNvPr id="526" name="Google Shape;526;p13"/>
              <p:cNvSpPr txBox="1"/>
              <p:nvPr/>
            </p:nvSpPr>
            <p:spPr>
              <a:xfrm>
                <a:off x="1308" y="1704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/>
              </a:p>
            </p:txBody>
          </p:sp>
          <p:sp>
            <p:nvSpPr>
              <p:cNvPr id="527" name="Google Shape;527;p13"/>
              <p:cNvSpPr/>
              <p:nvPr/>
            </p:nvSpPr>
            <p:spPr>
              <a:xfrm rot="5400000">
                <a:off x="650" y="1537"/>
                <a:ext cx="696" cy="50"/>
              </a:xfrm>
              <a:custGeom>
                <a:rect b="b" l="l" r="r" t="t"/>
                <a:pathLst>
                  <a:path extrusionOk="0" h="50" w="582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13"/>
              <p:cNvSpPr/>
              <p:nvPr/>
            </p:nvSpPr>
            <p:spPr>
              <a:xfrm rot="-5400000">
                <a:off x="522" y="1537"/>
                <a:ext cx="696" cy="50"/>
              </a:xfrm>
              <a:custGeom>
                <a:rect b="b" l="l" r="r" t="t"/>
                <a:pathLst>
                  <a:path extrusionOk="0" h="50" w="582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29" name="Google Shape;529;p13"/>
              <p:cNvCxnSpPr/>
              <p:nvPr/>
            </p:nvCxnSpPr>
            <p:spPr>
              <a:xfrm>
                <a:off x="1094" y="1095"/>
                <a:ext cx="572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530" name="Google Shape;530;p13"/>
              <p:cNvSpPr txBox="1"/>
              <p:nvPr/>
            </p:nvSpPr>
            <p:spPr>
              <a:xfrm>
                <a:off x="1528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/>
              </a:p>
            </p:txBody>
          </p:sp>
          <p:sp>
            <p:nvSpPr>
              <p:cNvPr id="531" name="Google Shape;531;p13"/>
              <p:cNvSpPr txBox="1"/>
              <p:nvPr/>
            </p:nvSpPr>
            <p:spPr>
              <a:xfrm>
                <a:off x="1829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/>
              </a:p>
            </p:txBody>
          </p:sp>
          <p:sp>
            <p:nvSpPr>
              <p:cNvPr id="532" name="Google Shape;532;p13"/>
              <p:cNvSpPr/>
              <p:nvPr/>
            </p:nvSpPr>
            <p:spPr>
              <a:xfrm rot="5400000">
                <a:off x="1484" y="1537"/>
                <a:ext cx="696" cy="50"/>
              </a:xfrm>
              <a:custGeom>
                <a:rect b="b" l="l" r="r" t="t"/>
                <a:pathLst>
                  <a:path extrusionOk="0" h="50" w="582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13"/>
              <p:cNvSpPr/>
              <p:nvPr/>
            </p:nvSpPr>
            <p:spPr>
              <a:xfrm rot="-5400000">
                <a:off x="1356" y="1537"/>
                <a:ext cx="696" cy="50"/>
              </a:xfrm>
              <a:custGeom>
                <a:rect b="b" l="l" r="r" t="t"/>
                <a:pathLst>
                  <a:path extrusionOk="0" h="50" w="582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34" name="Google Shape;534;p13"/>
              <p:cNvCxnSpPr/>
              <p:nvPr/>
            </p:nvCxnSpPr>
            <p:spPr>
              <a:xfrm flipH="1" rot="-5400000">
                <a:off x="584" y="1674"/>
                <a:ext cx="282" cy="258"/>
              </a:xfrm>
              <a:prstGeom prst="straightConnector1">
                <a:avLst/>
              </a:prstGeom>
              <a:noFill/>
              <a:ln cap="flat" cmpd="sng" w="571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535" name="Google Shape;535;p13"/>
            <p:cNvSpPr/>
            <p:nvPr/>
          </p:nvSpPr>
          <p:spPr>
            <a:xfrm rot="5400000">
              <a:off x="674" y="3223"/>
              <a:ext cx="696" cy="50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57150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6" name="Google Shape;536;p13"/>
            <p:cNvCxnSpPr/>
            <p:nvPr/>
          </p:nvCxnSpPr>
          <p:spPr>
            <a:xfrm>
              <a:off x="1112" y="3729"/>
              <a:ext cx="572" cy="0"/>
            </a:xfrm>
            <a:prstGeom prst="straightConnector1">
              <a:avLst/>
            </a:prstGeom>
            <a:noFill/>
            <a:ln cap="flat" cmpd="sng" w="5715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537" name="Google Shape;537;p13"/>
          <p:cNvSpPr/>
          <p:nvPr/>
        </p:nvSpPr>
        <p:spPr>
          <a:xfrm rot="5400000">
            <a:off x="2908300" y="5154612"/>
            <a:ext cx="1104900" cy="79375"/>
          </a:xfrm>
          <a:custGeom>
            <a:rect b="b" l="l" r="r" t="t"/>
            <a:pathLst>
              <a:path extrusionOk="0" h="50" w="582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cap="flat" cmpd="sng" w="5715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3"/>
          <p:cNvSpPr/>
          <p:nvPr/>
        </p:nvSpPr>
        <p:spPr>
          <a:xfrm rot="5400000">
            <a:off x="2908300" y="5126037"/>
            <a:ext cx="1104900" cy="79375"/>
          </a:xfrm>
          <a:custGeom>
            <a:rect b="b" l="l" r="r" t="t"/>
            <a:pathLst>
              <a:path extrusionOk="0" h="50" w="582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9" name="Google Shape;539;p13"/>
          <p:cNvGrpSpPr/>
          <p:nvPr/>
        </p:nvGrpSpPr>
        <p:grpSpPr>
          <a:xfrm>
            <a:off x="2260600" y="4305300"/>
            <a:ext cx="1262062" cy="314325"/>
            <a:chOff x="1106" y="2688"/>
            <a:chExt cx="795" cy="198"/>
          </a:xfrm>
        </p:grpSpPr>
        <p:cxnSp>
          <p:nvCxnSpPr>
            <p:cNvPr id="540" name="Google Shape;540;p13"/>
            <p:cNvCxnSpPr/>
            <p:nvPr/>
          </p:nvCxnSpPr>
          <p:spPr>
            <a:xfrm>
              <a:off x="1106" y="2781"/>
              <a:ext cx="572" cy="0"/>
            </a:xfrm>
            <a:prstGeom prst="straightConnector1">
              <a:avLst/>
            </a:prstGeom>
            <a:noFill/>
            <a:ln cap="flat" cmpd="sng" w="5715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541" name="Google Shape;541;p13"/>
            <p:cNvSpPr/>
            <p:nvPr/>
          </p:nvSpPr>
          <p:spPr>
            <a:xfrm>
              <a:off x="1681" y="2688"/>
              <a:ext cx="220" cy="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</p:grpSp>
      <p:grpSp>
        <p:nvGrpSpPr>
          <p:cNvPr id="542" name="Google Shape;542;p13"/>
          <p:cNvGrpSpPr/>
          <p:nvPr/>
        </p:nvGrpSpPr>
        <p:grpSpPr>
          <a:xfrm>
            <a:off x="4765675" y="3833812"/>
            <a:ext cx="2882900" cy="2528887"/>
            <a:chOff x="3002" y="2415"/>
            <a:chExt cx="1816" cy="1593"/>
          </a:xfrm>
        </p:grpSpPr>
        <p:grpSp>
          <p:nvGrpSpPr>
            <p:cNvPr id="543" name="Google Shape;543;p13"/>
            <p:cNvGrpSpPr/>
            <p:nvPr/>
          </p:nvGrpSpPr>
          <p:grpSpPr>
            <a:xfrm>
              <a:off x="3002" y="2415"/>
              <a:ext cx="1816" cy="1593"/>
              <a:chOff x="200" y="759"/>
              <a:chExt cx="1816" cy="1593"/>
            </a:xfrm>
          </p:grpSpPr>
          <p:sp>
            <p:nvSpPr>
              <p:cNvPr id="544" name="Google Shape;544;p13"/>
              <p:cNvSpPr/>
              <p:nvPr/>
            </p:nvSpPr>
            <p:spPr>
              <a:xfrm>
                <a:off x="377" y="1430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545" name="Google Shape;545;p13"/>
              <p:cNvSpPr/>
              <p:nvPr/>
            </p:nvSpPr>
            <p:spPr>
              <a:xfrm>
                <a:off x="806" y="965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8</a:t>
                </a:r>
                <a:endParaRPr/>
              </a:p>
            </p:txBody>
          </p:sp>
          <p:sp>
            <p:nvSpPr>
              <p:cNvPr id="546" name="Google Shape;546;p13"/>
              <p:cNvSpPr/>
              <p:nvPr/>
            </p:nvSpPr>
            <p:spPr>
              <a:xfrm>
                <a:off x="1638" y="965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cap="flat" cmpd="sng" w="317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/>
              </a:p>
            </p:txBody>
          </p:sp>
          <p:sp>
            <p:nvSpPr>
              <p:cNvPr id="547" name="Google Shape;547;p13"/>
              <p:cNvSpPr/>
              <p:nvPr/>
            </p:nvSpPr>
            <p:spPr>
              <a:xfrm>
                <a:off x="806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/>
              </a:p>
            </p:txBody>
          </p:sp>
          <p:sp>
            <p:nvSpPr>
              <p:cNvPr id="548" name="Google Shape;548;p13"/>
              <p:cNvSpPr/>
              <p:nvPr/>
            </p:nvSpPr>
            <p:spPr>
              <a:xfrm>
                <a:off x="1638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/>
              </a:p>
            </p:txBody>
          </p:sp>
          <p:cxnSp>
            <p:nvCxnSpPr>
              <p:cNvPr id="549" name="Google Shape;549;p13"/>
              <p:cNvCxnSpPr/>
              <p:nvPr/>
            </p:nvCxnSpPr>
            <p:spPr>
              <a:xfrm flipH="1" rot="10800000">
                <a:off x="584" y="1192"/>
                <a:ext cx="261" cy="26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50" name="Google Shape;550;p13"/>
              <p:cNvCxnSpPr/>
              <p:nvPr/>
            </p:nvCxnSpPr>
            <p:spPr>
              <a:xfrm>
                <a:off x="585" y="1660"/>
                <a:ext cx="256" cy="27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551" name="Google Shape;551;p13"/>
              <p:cNvSpPr txBox="1"/>
              <p:nvPr/>
            </p:nvSpPr>
            <p:spPr>
              <a:xfrm>
                <a:off x="497" y="1165"/>
                <a:ext cx="258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</a:t>
                </a:r>
                <a:endParaRPr/>
              </a:p>
            </p:txBody>
          </p:sp>
          <p:sp>
            <p:nvSpPr>
              <p:cNvPr id="552" name="Google Shape;552;p13"/>
              <p:cNvSpPr txBox="1"/>
              <p:nvPr/>
            </p:nvSpPr>
            <p:spPr>
              <a:xfrm>
                <a:off x="1249" y="828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553" name="Google Shape;553;p13"/>
              <p:cNvSpPr txBox="1"/>
              <p:nvPr/>
            </p:nvSpPr>
            <p:spPr>
              <a:xfrm>
                <a:off x="574" y="1727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/>
              </a:p>
            </p:txBody>
          </p:sp>
          <p:sp>
            <p:nvSpPr>
              <p:cNvPr id="554" name="Google Shape;554;p13"/>
              <p:cNvSpPr txBox="1"/>
              <p:nvPr/>
            </p:nvSpPr>
            <p:spPr>
              <a:xfrm>
                <a:off x="1269" y="2007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555" name="Google Shape;555;p13"/>
              <p:cNvSpPr txBox="1"/>
              <p:nvPr/>
            </p:nvSpPr>
            <p:spPr>
              <a:xfrm>
                <a:off x="200" y="1442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endParaRPr/>
              </a:p>
            </p:txBody>
          </p:sp>
          <p:sp>
            <p:nvSpPr>
              <p:cNvPr id="556" name="Google Shape;556;p13"/>
              <p:cNvSpPr txBox="1"/>
              <p:nvPr/>
            </p:nvSpPr>
            <p:spPr>
              <a:xfrm>
                <a:off x="861" y="759"/>
                <a:ext cx="15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/>
              </a:p>
            </p:txBody>
          </p:sp>
          <p:sp>
            <p:nvSpPr>
              <p:cNvPr id="557" name="Google Shape;557;p13"/>
              <p:cNvSpPr txBox="1"/>
              <p:nvPr/>
            </p:nvSpPr>
            <p:spPr>
              <a:xfrm>
                <a:off x="1683" y="759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/>
              </a:p>
            </p:txBody>
          </p:sp>
          <p:sp>
            <p:nvSpPr>
              <p:cNvPr id="558" name="Google Shape;558;p13"/>
              <p:cNvSpPr txBox="1"/>
              <p:nvPr/>
            </p:nvSpPr>
            <p:spPr>
              <a:xfrm>
                <a:off x="845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/>
              </a:p>
            </p:txBody>
          </p:sp>
          <p:sp>
            <p:nvSpPr>
              <p:cNvPr id="559" name="Google Shape;559;p13"/>
              <p:cNvSpPr txBox="1"/>
              <p:nvPr/>
            </p:nvSpPr>
            <p:spPr>
              <a:xfrm>
                <a:off x="1699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/>
              </a:p>
            </p:txBody>
          </p:sp>
          <p:cxnSp>
            <p:nvCxnSpPr>
              <p:cNvPr id="560" name="Google Shape;560;p13"/>
              <p:cNvCxnSpPr/>
              <p:nvPr/>
            </p:nvCxnSpPr>
            <p:spPr>
              <a:xfrm>
                <a:off x="1076" y="2037"/>
                <a:ext cx="572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61" name="Google Shape;561;p13"/>
              <p:cNvCxnSpPr/>
              <p:nvPr/>
            </p:nvCxnSpPr>
            <p:spPr>
              <a:xfrm flipH="1" rot="10800000">
                <a:off x="1007" y="1183"/>
                <a:ext cx="670" cy="72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62" name="Google Shape;562;p13"/>
              <p:cNvCxnSpPr/>
              <p:nvPr/>
            </p:nvCxnSpPr>
            <p:spPr>
              <a:xfrm rot="10800000">
                <a:off x="629" y="1611"/>
                <a:ext cx="1031" cy="364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563" name="Google Shape;563;p13"/>
              <p:cNvSpPr txBox="1"/>
              <p:nvPr/>
            </p:nvSpPr>
            <p:spPr>
              <a:xfrm>
                <a:off x="694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564" name="Google Shape;564;p13"/>
              <p:cNvSpPr txBox="1"/>
              <p:nvPr/>
            </p:nvSpPr>
            <p:spPr>
              <a:xfrm>
                <a:off x="995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sp>
            <p:nvSpPr>
              <p:cNvPr id="565" name="Google Shape;565;p13"/>
              <p:cNvSpPr txBox="1"/>
              <p:nvPr/>
            </p:nvSpPr>
            <p:spPr>
              <a:xfrm>
                <a:off x="1408" y="1159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/>
              </a:p>
            </p:txBody>
          </p:sp>
          <p:sp>
            <p:nvSpPr>
              <p:cNvPr id="566" name="Google Shape;566;p13"/>
              <p:cNvSpPr txBox="1"/>
              <p:nvPr/>
            </p:nvSpPr>
            <p:spPr>
              <a:xfrm>
                <a:off x="1308" y="1704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/>
              </a:p>
            </p:txBody>
          </p:sp>
          <p:sp>
            <p:nvSpPr>
              <p:cNvPr id="567" name="Google Shape;567;p13"/>
              <p:cNvSpPr/>
              <p:nvPr/>
            </p:nvSpPr>
            <p:spPr>
              <a:xfrm rot="5400000">
                <a:off x="650" y="1537"/>
                <a:ext cx="696" cy="50"/>
              </a:xfrm>
              <a:custGeom>
                <a:rect b="b" l="l" r="r" t="t"/>
                <a:pathLst>
                  <a:path extrusionOk="0" h="50" w="582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13"/>
              <p:cNvSpPr/>
              <p:nvPr/>
            </p:nvSpPr>
            <p:spPr>
              <a:xfrm rot="-5400000">
                <a:off x="522" y="1537"/>
                <a:ext cx="696" cy="50"/>
              </a:xfrm>
              <a:custGeom>
                <a:rect b="b" l="l" r="r" t="t"/>
                <a:pathLst>
                  <a:path extrusionOk="0" h="50" w="582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69" name="Google Shape;569;p13"/>
              <p:cNvCxnSpPr/>
              <p:nvPr/>
            </p:nvCxnSpPr>
            <p:spPr>
              <a:xfrm>
                <a:off x="1094" y="1095"/>
                <a:ext cx="572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570" name="Google Shape;570;p13"/>
              <p:cNvSpPr txBox="1"/>
              <p:nvPr/>
            </p:nvSpPr>
            <p:spPr>
              <a:xfrm>
                <a:off x="1528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/>
              </a:p>
            </p:txBody>
          </p:sp>
          <p:sp>
            <p:nvSpPr>
              <p:cNvPr id="571" name="Google Shape;571;p13"/>
              <p:cNvSpPr txBox="1"/>
              <p:nvPr/>
            </p:nvSpPr>
            <p:spPr>
              <a:xfrm>
                <a:off x="1829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/>
              </a:p>
            </p:txBody>
          </p:sp>
          <p:sp>
            <p:nvSpPr>
              <p:cNvPr id="572" name="Google Shape;572;p13"/>
              <p:cNvSpPr/>
              <p:nvPr/>
            </p:nvSpPr>
            <p:spPr>
              <a:xfrm rot="5400000">
                <a:off x="1484" y="1537"/>
                <a:ext cx="696" cy="50"/>
              </a:xfrm>
              <a:custGeom>
                <a:rect b="b" l="l" r="r" t="t"/>
                <a:pathLst>
                  <a:path extrusionOk="0" h="50" w="582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13"/>
              <p:cNvSpPr/>
              <p:nvPr/>
            </p:nvSpPr>
            <p:spPr>
              <a:xfrm rot="-5400000">
                <a:off x="1356" y="1537"/>
                <a:ext cx="696" cy="50"/>
              </a:xfrm>
              <a:custGeom>
                <a:rect b="b" l="l" r="r" t="t"/>
                <a:pathLst>
                  <a:path extrusionOk="0" h="50" w="582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4" name="Google Shape;574;p13"/>
              <p:cNvCxnSpPr/>
              <p:nvPr/>
            </p:nvCxnSpPr>
            <p:spPr>
              <a:xfrm flipH="1" rot="-5400000">
                <a:off x="584" y="1674"/>
                <a:ext cx="282" cy="258"/>
              </a:xfrm>
              <a:prstGeom prst="straightConnector1">
                <a:avLst/>
              </a:prstGeom>
              <a:noFill/>
              <a:ln cap="flat" cmpd="sng" w="571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grpSp>
          <p:nvGrpSpPr>
            <p:cNvPr id="575" name="Google Shape;575;p13"/>
            <p:cNvGrpSpPr/>
            <p:nvPr/>
          </p:nvGrpSpPr>
          <p:grpSpPr>
            <a:xfrm>
              <a:off x="3775" y="2751"/>
              <a:ext cx="687" cy="942"/>
              <a:chOff x="3073" y="2781"/>
              <a:chExt cx="687" cy="942"/>
            </a:xfrm>
          </p:grpSpPr>
          <p:sp>
            <p:nvSpPr>
              <p:cNvPr id="576" name="Google Shape;576;p13"/>
              <p:cNvSpPr/>
              <p:nvPr/>
            </p:nvSpPr>
            <p:spPr>
              <a:xfrm rot="5400000">
                <a:off x="2750" y="3217"/>
                <a:ext cx="696" cy="50"/>
              </a:xfrm>
              <a:custGeom>
                <a:rect b="b" l="l" r="r" t="t"/>
                <a:pathLst>
                  <a:path extrusionOk="0" h="50" w="582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cap="flat" cmpd="sng" w="57150">
                <a:solidFill>
                  <a:srgbClr val="8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7" name="Google Shape;577;p13"/>
              <p:cNvCxnSpPr/>
              <p:nvPr/>
            </p:nvCxnSpPr>
            <p:spPr>
              <a:xfrm>
                <a:off x="3188" y="3723"/>
                <a:ext cx="572" cy="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78" name="Google Shape;578;p13"/>
              <p:cNvCxnSpPr/>
              <p:nvPr/>
            </p:nvCxnSpPr>
            <p:spPr>
              <a:xfrm>
                <a:off x="3182" y="2781"/>
                <a:ext cx="572" cy="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579" name="Google Shape;579;p13"/>
          <p:cNvSpPr txBox="1"/>
          <p:nvPr/>
        </p:nvSpPr>
        <p:spPr>
          <a:xfrm>
            <a:off x="6295425" y="100000"/>
            <a:ext cx="24513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black edge</a:t>
            </a:r>
            <a:r>
              <a:rPr lang="en-US"/>
              <a:t> means: it has been relaxed through another path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4"/>
          <p:cNvSpPr txBox="1"/>
          <p:nvPr/>
        </p:nvSpPr>
        <p:spPr>
          <a:xfrm>
            <a:off x="1403350" y="5373687"/>
            <a:ext cx="5715000" cy="990600"/>
          </a:xfrm>
          <a:prstGeom prst="rect">
            <a:avLst/>
          </a:prstGeom>
          <a:solidFill>
            <a:srgbClr val="FFCC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Dijkstra’s Pseudo Code</a:t>
            </a:r>
            <a:endParaRPr/>
          </a:p>
        </p:txBody>
      </p:sp>
      <p:sp>
        <p:nvSpPr>
          <p:cNvPr id="586" name="Google Shape;586;p14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Graph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weight function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root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graphicFrame>
        <p:nvGraphicFramePr>
          <p:cNvPr id="587" name="Google Shape;587;p14"/>
          <p:cNvGraphicFramePr/>
          <p:nvPr/>
        </p:nvGraphicFramePr>
        <p:xfrm>
          <a:off x="1331912" y="2560637"/>
          <a:ext cx="5486400" cy="3748087"/>
        </p:xfrm>
        <a:graphic>
          <a:graphicData uri="http://schemas.openxmlformats.org/presentationml/2006/ole">
            <mc:AlternateContent>
              <mc:Choice Requires="v">
                <p:oleObj r:id="rId4" imgH="3748087" imgW="5486400" progId="MSPhotoEd.3" spid="_x0000_s1">
                  <p:embed/>
                </p:oleObj>
              </mc:Choice>
              <mc:Fallback>
                <p:oleObj r:id="rId5" imgH="3748087" imgW="5486400" progId="MSPhotoEd.3">
                  <p:embed/>
                  <p:pic>
                    <p:nvPicPr>
                      <p:cNvPr id="587" name="Google Shape;587;p1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331912" y="2560637"/>
                        <a:ext cx="5486400" cy="374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8" name="Google Shape;588;p14"/>
          <p:cNvSpPr txBox="1"/>
          <p:nvPr/>
        </p:nvSpPr>
        <p:spPr>
          <a:xfrm>
            <a:off x="7235825" y="5445125"/>
            <a:ext cx="13716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relaxing edges</a:t>
            </a:r>
            <a:endParaRPr/>
          </a:p>
        </p:txBody>
      </p:sp>
      <p:sp>
        <p:nvSpPr>
          <p:cNvPr id="589" name="Google Shape;589;p14"/>
          <p:cNvSpPr txBox="1"/>
          <p:nvPr/>
        </p:nvSpPr>
        <p:spPr>
          <a:xfrm>
            <a:off x="7250100" y="4159825"/>
            <a:ext cx="1908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updated insert v into MIN(Q)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5" name="Google Shape;595;p1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Dijkstra (G, w, s)</a:t>
            </a:r>
            <a:endParaRPr/>
          </a:p>
        </p:txBody>
      </p:sp>
      <p:sp>
        <p:nvSpPr>
          <p:cNvPr id="596" name="Google Shape;596;p15"/>
          <p:cNvSpPr txBox="1"/>
          <p:nvPr>
            <p:ph idx="1" type="body"/>
          </p:nvPr>
        </p:nvSpPr>
        <p:spPr>
          <a:xfrm>
            <a:off x="150812" y="1062037"/>
            <a:ext cx="8229600" cy="5686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INITIALIZE-SINGLE-SOURCE(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V, s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 ←  ∅ 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Q ← V[G]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while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Q ≠ ∅</a:t>
            </a:r>
            <a:endParaRPr b="1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EXTRACT-MIN(Q)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S ← S ∪ {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each vertex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 ∈ Adj[u]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RELAX(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u, v, w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Running time: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O(VlgV + ElgV) = O(ElgV)</a:t>
            </a:r>
            <a:endParaRPr/>
          </a:p>
        </p:txBody>
      </p:sp>
      <p:sp>
        <p:nvSpPr>
          <p:cNvPr id="597" name="Google Shape;597;p15"/>
          <p:cNvSpPr txBox="1"/>
          <p:nvPr/>
        </p:nvSpPr>
        <p:spPr>
          <a:xfrm>
            <a:off x="7096125" y="1187450"/>
            <a:ext cx="159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Θ(V)</a:t>
            </a:r>
            <a:endParaRPr/>
          </a:p>
        </p:txBody>
      </p:sp>
      <p:cxnSp>
        <p:nvCxnSpPr>
          <p:cNvPr id="598" name="Google Shape;598;p15"/>
          <p:cNvCxnSpPr/>
          <p:nvPr/>
        </p:nvCxnSpPr>
        <p:spPr>
          <a:xfrm rot="10800000">
            <a:off x="6623050" y="1417637"/>
            <a:ext cx="43973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99" name="Google Shape;599;p15"/>
          <p:cNvSpPr txBox="1"/>
          <p:nvPr/>
        </p:nvSpPr>
        <p:spPr>
          <a:xfrm>
            <a:off x="3095625" y="2382837"/>
            <a:ext cx="29146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O(V) build min-heap</a:t>
            </a:r>
            <a:endParaRPr/>
          </a:p>
        </p:txBody>
      </p:sp>
      <p:cxnSp>
        <p:nvCxnSpPr>
          <p:cNvPr id="600" name="Google Shape;600;p15"/>
          <p:cNvCxnSpPr/>
          <p:nvPr/>
        </p:nvCxnSpPr>
        <p:spPr>
          <a:xfrm rot="10800000">
            <a:off x="2622550" y="2608262"/>
            <a:ext cx="43973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01" name="Google Shape;601;p15"/>
          <p:cNvSpPr txBox="1"/>
          <p:nvPr/>
        </p:nvSpPr>
        <p:spPr>
          <a:xfrm>
            <a:off x="3362325" y="2963862"/>
            <a:ext cx="29956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Executed O(V) times</a:t>
            </a:r>
            <a:endParaRPr/>
          </a:p>
        </p:txBody>
      </p:sp>
      <p:cxnSp>
        <p:nvCxnSpPr>
          <p:cNvPr id="602" name="Google Shape;602;p15"/>
          <p:cNvCxnSpPr/>
          <p:nvPr/>
        </p:nvCxnSpPr>
        <p:spPr>
          <a:xfrm rot="10800000">
            <a:off x="2889250" y="3189287"/>
            <a:ext cx="43973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03" name="Google Shape;603;p15"/>
          <p:cNvSpPr txBox="1"/>
          <p:nvPr/>
        </p:nvSpPr>
        <p:spPr>
          <a:xfrm>
            <a:off x="6115050" y="3573462"/>
            <a:ext cx="10652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O(lgV)</a:t>
            </a:r>
            <a:endParaRPr/>
          </a:p>
        </p:txBody>
      </p:sp>
      <p:cxnSp>
        <p:nvCxnSpPr>
          <p:cNvPr id="604" name="Google Shape;604;p15"/>
          <p:cNvCxnSpPr/>
          <p:nvPr/>
        </p:nvCxnSpPr>
        <p:spPr>
          <a:xfrm rot="10800000">
            <a:off x="5641975" y="3798887"/>
            <a:ext cx="43973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05" name="Google Shape;605;p15"/>
          <p:cNvSpPr txBox="1"/>
          <p:nvPr/>
        </p:nvSpPr>
        <p:spPr>
          <a:xfrm>
            <a:off x="6076950" y="5354637"/>
            <a:ext cx="26892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O(E) times; O(lgV)</a:t>
            </a:r>
            <a:endParaRPr/>
          </a:p>
        </p:txBody>
      </p:sp>
      <p:cxnSp>
        <p:nvCxnSpPr>
          <p:cNvPr id="606" name="Google Shape;606;p15"/>
          <p:cNvCxnSpPr/>
          <p:nvPr/>
        </p:nvCxnSpPr>
        <p:spPr>
          <a:xfrm rot="10800000">
            <a:off x="5603875" y="5580062"/>
            <a:ext cx="43973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07" name="Google Shape;607;p15"/>
          <p:cNvSpPr txBox="1"/>
          <p:nvPr/>
        </p:nvSpPr>
        <p:spPr>
          <a:xfrm>
            <a:off x="6460325" y="4496400"/>
            <a:ext cx="24513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Decrease key/relax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1acd6d21af_0_2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Dijkstra (G, w, s)</a:t>
            </a:r>
            <a:endParaRPr/>
          </a:p>
        </p:txBody>
      </p:sp>
      <p:sp>
        <p:nvSpPr>
          <p:cNvPr id="614" name="Google Shape;614;g11acd6d21af_0_2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Why VlogV  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O(log(1) + log(2) + log(3) + …..  + log(V))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= O(V * log V)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For each edge, we are relaxing a node and inserting it in MIN Q. So E times log V operation. O( E * log V)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g11acd6d21af_0_2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Dijkstra’s Running Time</a:t>
            </a:r>
            <a:endParaRPr/>
          </a:p>
        </p:txBody>
      </p:sp>
      <p:sp>
        <p:nvSpPr>
          <p:cNvPr id="621" name="Google Shape;621;p16"/>
          <p:cNvSpPr txBox="1"/>
          <p:nvPr>
            <p:ph idx="1" type="body"/>
          </p:nvPr>
        </p:nvSpPr>
        <p:spPr>
          <a:xfrm>
            <a:off x="596900" y="1547812"/>
            <a:ext cx="8358187" cy="174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Extract-Min executed |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| time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Decrease-Key executed |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| time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Time = |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Extract-Min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 |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Decrease-Key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depends on different Q implementations</a:t>
            </a:r>
            <a:endParaRPr/>
          </a:p>
        </p:txBody>
      </p:sp>
      <p:graphicFrame>
        <p:nvGraphicFramePr>
          <p:cNvPr id="622" name="Google Shape;622;p16"/>
          <p:cNvGraphicFramePr/>
          <p:nvPr/>
        </p:nvGraphicFramePr>
        <p:xfrm>
          <a:off x="641350" y="385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{9EA3C832-E846-40C3-A621-46E524A2834F}</a:tableStyleId>
              </a:tblPr>
              <a:tblGrid>
                <a:gridCol w="2492375"/>
                <a:gridCol w="1489075"/>
                <a:gridCol w="2168525"/>
                <a:gridCol w="1933575"/>
              </a:tblGrid>
              <a:tr h="82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T(Extract-Min)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T(Decrease-Key)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 Time in big </a:t>
                      </a:r>
                      <a:r>
                        <a:rPr i="1" lang="en-US" sz="2400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Ο</a:t>
                      </a:r>
                      <a:endParaRPr i="1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array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Ο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Ο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Ο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 </a:t>
                      </a:r>
                      <a:r>
                        <a:rPr b="0" baseline="3000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binary heap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Ο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(lg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V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Ο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(lg 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Ο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lg 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Fibonacci heap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Ο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(lg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V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Ο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(1) (amort.)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Ο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lg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+ 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3" name="Google Shape;623;p16"/>
          <p:cNvSpPr txBox="1"/>
          <p:nvPr/>
        </p:nvSpPr>
        <p:spPr>
          <a:xfrm>
            <a:off x="6884775" y="1321000"/>
            <a:ext cx="19155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O(VlogV + E log V)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~ O( E log V)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E ~ V</a:t>
            </a:r>
            <a:r>
              <a:rPr baseline="30000" lang="en-US"/>
              <a:t>2</a:t>
            </a:r>
            <a:r>
              <a:rPr lang="en-US"/>
              <a:t>, E log V domination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E ~ V, E log V = V log V</a:t>
            </a:r>
            <a:endParaRPr/>
          </a:p>
        </p:txBody>
      </p:sp>
      <p:sp>
        <p:nvSpPr>
          <p:cNvPr id="624" name="Google Shape;624;p16"/>
          <p:cNvSpPr/>
          <p:nvPr/>
        </p:nvSpPr>
        <p:spPr>
          <a:xfrm>
            <a:off x="8184050" y="2866425"/>
            <a:ext cx="762900" cy="2646600"/>
          </a:xfrm>
          <a:custGeom>
            <a:rect b="b" l="l" r="r" t="t"/>
            <a:pathLst>
              <a:path extrusionOk="0" h="105864" w="30516">
                <a:moveTo>
                  <a:pt x="0" y="99656"/>
                </a:moveTo>
                <a:cubicBezTo>
                  <a:pt x="4911" y="99388"/>
                  <a:pt x="25539" y="114657"/>
                  <a:pt x="29468" y="98048"/>
                </a:cubicBezTo>
                <a:cubicBezTo>
                  <a:pt x="33397" y="81439"/>
                  <a:pt x="24557" y="16341"/>
                  <a:pt x="2357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0" name="Google Shape;630;p1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endParaRPr/>
          </a:p>
        </p:txBody>
      </p:sp>
      <p:sp>
        <p:nvSpPr>
          <p:cNvPr id="631" name="Google Shape;631;p17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Prove that, if there exists negative edge, dijkstra’s shortest path algorithm may fail to find the shortest path</a:t>
            </a:r>
            <a:endParaRPr sz="2400"/>
          </a:p>
          <a:p>
            <a:pPr indent="-3238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if cycle exists within the connected component</a:t>
            </a:r>
            <a:r>
              <a:rPr lang="en-US"/>
              <a:t> 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Print the shortest path for dijkstra’s algorithm</a:t>
            </a:r>
            <a:endParaRPr sz="2400"/>
          </a:p>
          <a:p>
            <a:pPr indent="-3238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Using prev[ ] or parent [ ] array 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How many shortest paths are there from source to destination?</a:t>
            </a:r>
            <a:endParaRPr sz="2400"/>
          </a:p>
          <a:p>
            <a:pPr indent="-3238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If d[v] = d[u] + w(u,v) its another valid shortest path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use prev[node][number of path] : 2 dimensional info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1acd6d21af_0_10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Question</a:t>
            </a:r>
            <a:endParaRPr/>
          </a:p>
        </p:txBody>
      </p:sp>
      <p:sp>
        <p:nvSpPr>
          <p:cNvPr id="638" name="Google Shape;638;g11acd6d21af_0_10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Suppose you are given a graph where each edge represents the path cost and each vertex has also a cost which represents that, if you select a path using this node, the cost will be added with the path cost. How can it be solved using Dijkstra’s algorithm?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d[v] &gt; d[u] + Cost(u) + w(u,v): Relax </a:t>
            </a:r>
            <a:endParaRPr/>
          </a:p>
        </p:txBody>
      </p:sp>
      <p:sp>
        <p:nvSpPr>
          <p:cNvPr id="639" name="Google Shape;639;g11acd6d21af_0_1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idx="1" type="body"/>
          </p:nvPr>
        </p:nvSpPr>
        <p:spPr>
          <a:xfrm>
            <a:off x="250825" y="620712"/>
            <a:ext cx="828198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What is shortest path 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b="0" i="0" lang="en-US" sz="24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shortest </a:t>
            </a:r>
            <a:r>
              <a:rPr b="0" i="0" lang="en-US" sz="2400" u="sng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length </a:t>
            </a:r>
            <a:r>
              <a:rPr b="0" i="0" lang="en-US" sz="24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between two vertices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an unweighted graph: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b="0" i="0" lang="en-US" sz="24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smallest cost between two vertices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for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 weighted graph: </a:t>
            </a:r>
            <a:endParaRPr b="1" i="0" sz="2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3348037" y="3068637"/>
            <a:ext cx="528637" cy="52863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3262312" y="5770562"/>
            <a:ext cx="528637" cy="52863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2195512" y="5084762"/>
            <a:ext cx="528637" cy="52863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2195512" y="3789362"/>
            <a:ext cx="528637" cy="52863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1258887" y="6021387"/>
            <a:ext cx="528637" cy="52863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108" name="Google Shape;108;p2"/>
          <p:cNvCxnSpPr/>
          <p:nvPr/>
        </p:nvCxnSpPr>
        <p:spPr>
          <a:xfrm flipH="1" rot="10800000">
            <a:off x="3529012" y="3573462"/>
            <a:ext cx="106362" cy="21939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9" name="Google Shape;109;p2"/>
          <p:cNvCxnSpPr/>
          <p:nvPr/>
        </p:nvCxnSpPr>
        <p:spPr>
          <a:xfrm flipH="1" rot="10800000">
            <a:off x="2628900" y="3284537"/>
            <a:ext cx="719137" cy="5603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0" name="Google Shape;110;p2"/>
          <p:cNvCxnSpPr/>
          <p:nvPr/>
        </p:nvCxnSpPr>
        <p:spPr>
          <a:xfrm>
            <a:off x="2647950" y="4233862"/>
            <a:ext cx="881062" cy="15335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1" name="Google Shape;111;p2"/>
          <p:cNvCxnSpPr/>
          <p:nvPr/>
        </p:nvCxnSpPr>
        <p:spPr>
          <a:xfrm rot="10800000">
            <a:off x="2452687" y="4313237"/>
            <a:ext cx="0" cy="7810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2" name="Google Shape;112;p2"/>
          <p:cNvCxnSpPr/>
          <p:nvPr/>
        </p:nvCxnSpPr>
        <p:spPr>
          <a:xfrm flipH="1" rot="10800000">
            <a:off x="1692275" y="5551487"/>
            <a:ext cx="588962" cy="5413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3" name="Google Shape;113;p2"/>
          <p:cNvCxnSpPr/>
          <p:nvPr/>
        </p:nvCxnSpPr>
        <p:spPr>
          <a:xfrm>
            <a:off x="2700337" y="5484812"/>
            <a:ext cx="600075" cy="3905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4" name="Google Shape;114;p2"/>
          <p:cNvSpPr/>
          <p:nvPr/>
        </p:nvSpPr>
        <p:spPr>
          <a:xfrm>
            <a:off x="6948487" y="3068637"/>
            <a:ext cx="528637" cy="52863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6835775" y="5789612"/>
            <a:ext cx="528637" cy="52863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5768975" y="5103812"/>
            <a:ext cx="528637" cy="52863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5768975" y="3808412"/>
            <a:ext cx="528637" cy="52863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4787900" y="6021387"/>
            <a:ext cx="528637" cy="52863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119" name="Google Shape;119;p2"/>
          <p:cNvCxnSpPr/>
          <p:nvPr/>
        </p:nvCxnSpPr>
        <p:spPr>
          <a:xfrm flipH="1" rot="10800000">
            <a:off x="7102475" y="3573462"/>
            <a:ext cx="133350" cy="22129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0" name="Google Shape;120;p2"/>
          <p:cNvCxnSpPr/>
          <p:nvPr/>
        </p:nvCxnSpPr>
        <p:spPr>
          <a:xfrm flipH="1" rot="10800000">
            <a:off x="6202362" y="3357562"/>
            <a:ext cx="746125" cy="5064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1" name="Google Shape;121;p2"/>
          <p:cNvCxnSpPr/>
          <p:nvPr/>
        </p:nvCxnSpPr>
        <p:spPr>
          <a:xfrm>
            <a:off x="6221412" y="4252912"/>
            <a:ext cx="881062" cy="15335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2" name="Google Shape;122;p2"/>
          <p:cNvCxnSpPr/>
          <p:nvPr/>
        </p:nvCxnSpPr>
        <p:spPr>
          <a:xfrm rot="10800000">
            <a:off x="6026150" y="4332287"/>
            <a:ext cx="0" cy="7810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3" name="Google Shape;123;p2"/>
          <p:cNvCxnSpPr/>
          <p:nvPr/>
        </p:nvCxnSpPr>
        <p:spPr>
          <a:xfrm flipH="1" rot="10800000">
            <a:off x="5219700" y="5570537"/>
            <a:ext cx="635000" cy="5222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4" name="Google Shape;124;p2"/>
          <p:cNvCxnSpPr/>
          <p:nvPr/>
        </p:nvCxnSpPr>
        <p:spPr>
          <a:xfrm>
            <a:off x="6273800" y="5503862"/>
            <a:ext cx="600075" cy="3905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5" name="Google Shape;125;p2"/>
          <p:cNvSpPr txBox="1"/>
          <p:nvPr/>
        </p:nvSpPr>
        <p:spPr>
          <a:xfrm>
            <a:off x="5076825" y="5589587"/>
            <a:ext cx="527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</a:t>
            </a:r>
            <a:endParaRPr/>
          </a:p>
        </p:txBody>
      </p:sp>
      <p:sp>
        <p:nvSpPr>
          <p:cNvPr id="126" name="Google Shape;126;p2"/>
          <p:cNvSpPr txBox="1"/>
          <p:nvPr/>
        </p:nvSpPr>
        <p:spPr>
          <a:xfrm>
            <a:off x="5618162" y="4573587"/>
            <a:ext cx="412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</a:t>
            </a:r>
            <a:endParaRPr/>
          </a:p>
        </p:txBody>
      </p:sp>
      <p:sp>
        <p:nvSpPr>
          <p:cNvPr id="127" name="Google Shape;127;p2"/>
          <p:cNvSpPr txBox="1"/>
          <p:nvPr/>
        </p:nvSpPr>
        <p:spPr>
          <a:xfrm>
            <a:off x="6135687" y="5659437"/>
            <a:ext cx="527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130</a:t>
            </a:r>
            <a:endParaRPr/>
          </a:p>
        </p:txBody>
      </p:sp>
      <p:sp>
        <p:nvSpPr>
          <p:cNvPr id="128" name="Google Shape;128;p2"/>
          <p:cNvSpPr txBox="1"/>
          <p:nvPr/>
        </p:nvSpPr>
        <p:spPr>
          <a:xfrm>
            <a:off x="6453187" y="4478337"/>
            <a:ext cx="527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190</a:t>
            </a:r>
            <a:endParaRPr/>
          </a:p>
        </p:txBody>
      </p:sp>
      <p:sp>
        <p:nvSpPr>
          <p:cNvPr id="129" name="Google Shape;129;p2"/>
          <p:cNvSpPr txBox="1"/>
          <p:nvPr/>
        </p:nvSpPr>
        <p:spPr>
          <a:xfrm>
            <a:off x="7177087" y="4195762"/>
            <a:ext cx="527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450</a:t>
            </a:r>
            <a:endParaRPr/>
          </a:p>
        </p:txBody>
      </p:sp>
      <p:sp>
        <p:nvSpPr>
          <p:cNvPr id="130" name="Google Shape;130;p2"/>
          <p:cNvSpPr txBox="1"/>
          <p:nvPr/>
        </p:nvSpPr>
        <p:spPr>
          <a:xfrm>
            <a:off x="6242050" y="3208337"/>
            <a:ext cx="527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210</a:t>
            </a:r>
            <a:endParaRPr/>
          </a:p>
        </p:txBody>
      </p:sp>
      <p:sp>
        <p:nvSpPr>
          <p:cNvPr id="131" name="Google Shape;131;p2"/>
          <p:cNvSpPr txBox="1"/>
          <p:nvPr/>
        </p:nvSpPr>
        <p:spPr>
          <a:xfrm>
            <a:off x="7380287" y="5157787"/>
            <a:ext cx="143986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weighted graph</a:t>
            </a:r>
            <a:endParaRPr/>
          </a:p>
        </p:txBody>
      </p:sp>
      <p:sp>
        <p:nvSpPr>
          <p:cNvPr id="132" name="Google Shape;132;p2"/>
          <p:cNvSpPr txBox="1"/>
          <p:nvPr/>
        </p:nvSpPr>
        <p:spPr>
          <a:xfrm>
            <a:off x="3708400" y="5157787"/>
            <a:ext cx="15113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unweighted graph</a:t>
            </a:r>
            <a:endParaRPr/>
          </a:p>
        </p:txBody>
      </p:sp>
      <p:sp>
        <p:nvSpPr>
          <p:cNvPr id="133" name="Google Shape;133;p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Shortest Path Problems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Practice Problem</a:t>
            </a:r>
            <a:endParaRPr/>
          </a:p>
        </p:txBody>
      </p:sp>
      <p:sp>
        <p:nvSpPr>
          <p:cNvPr id="645" name="Google Shape;645;p18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How to solve ACM534 – Frogger?</a:t>
            </a:r>
            <a:endParaRPr b="0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https://onlinejudge.org/external/5/534.pdf</a:t>
            </a:r>
            <a:r>
              <a:rPr lang="en-US"/>
              <a:t>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Hint: Rocks are nodes, Construct Edges Between rocks.</a:t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1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9" name="Google Shape;139;p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Shortest Path Problems</a:t>
            </a:r>
            <a:endParaRPr/>
          </a:p>
        </p:txBody>
      </p:sp>
      <p:sp>
        <p:nvSpPr>
          <p:cNvPr id="140" name="Google Shape;140;p3"/>
          <p:cNvSpPr txBox="1"/>
          <p:nvPr>
            <p:ph idx="1" type="body"/>
          </p:nvPr>
        </p:nvSpPr>
        <p:spPr>
          <a:xfrm>
            <a:off x="350837" y="1214437"/>
            <a:ext cx="8574087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How can we find the shortest route between two points on a map?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Model the problem as a graph problem: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Road map is a weighted graph: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400" u="none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vertices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cities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400" u="none">
                <a:solidFill>
                  <a:srgbClr val="008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edges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road segments between cities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400" u="none">
                <a:solidFill>
                  <a:srgbClr val="006699"/>
                </a:solidFill>
                <a:latin typeface="Comic Sans MS"/>
                <a:ea typeface="Comic Sans MS"/>
                <a:cs typeface="Comic Sans MS"/>
                <a:sym typeface="Comic Sans MS"/>
              </a:rPr>
              <a:t>edge weights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road distances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Goal: find a shortest path between two vertices (cities)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6" name="Google Shape;146;p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Shortest Path Problems</a:t>
            </a:r>
            <a:endParaRPr/>
          </a:p>
        </p:txBody>
      </p:sp>
      <p:sp>
        <p:nvSpPr>
          <p:cNvPr id="147" name="Google Shape;147;p4"/>
          <p:cNvSpPr txBox="1"/>
          <p:nvPr>
            <p:ph idx="1" type="body"/>
          </p:nvPr>
        </p:nvSpPr>
        <p:spPr>
          <a:xfrm>
            <a:off x="371475" y="1122362"/>
            <a:ext cx="8574087" cy="5505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Input: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Directed graph G = (V, E)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 function w : E →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Weight of path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 = 〈v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. . . , v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〉</a:t>
            </a:r>
            <a:endParaRPr/>
          </a:p>
          <a:p>
            <a:pPr indent="-1905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Shortest-path weight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δ(u, v)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min  w(p) :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      v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if there exists a path from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	               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∞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   otherwise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Shortest path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any path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such that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w(p) = δ(u, v)</a:t>
            </a:r>
            <a:endParaRPr/>
          </a:p>
        </p:txBody>
      </p:sp>
      <p:pic>
        <p:nvPicPr>
          <p:cNvPr id="148" name="Google Shape;148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6587" y="3357562"/>
            <a:ext cx="2330450" cy="7921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4"/>
          <p:cNvGrpSpPr/>
          <p:nvPr/>
        </p:nvGrpSpPr>
        <p:grpSpPr>
          <a:xfrm>
            <a:off x="2625725" y="4705350"/>
            <a:ext cx="1714500" cy="1081087"/>
            <a:chOff x="1606" y="2964"/>
            <a:chExt cx="1080" cy="681"/>
          </a:xfrm>
        </p:grpSpPr>
        <p:sp>
          <p:nvSpPr>
            <p:cNvPr id="150" name="Google Shape;150;p4"/>
            <p:cNvSpPr/>
            <p:nvPr/>
          </p:nvSpPr>
          <p:spPr>
            <a:xfrm>
              <a:off x="2371" y="3152"/>
              <a:ext cx="229" cy="57"/>
            </a:xfrm>
            <a:custGeom>
              <a:rect b="b" l="l" r="r" t="t"/>
              <a:pathLst>
                <a:path extrusionOk="0" h="57" w="229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"/>
            <p:cNvSpPr txBox="1"/>
            <p:nvPr/>
          </p:nvSpPr>
          <p:spPr>
            <a:xfrm>
              <a:off x="2386" y="296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</a:t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1606" y="3055"/>
              <a:ext cx="56" cy="59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4"/>
          <p:cNvGrpSpPr/>
          <p:nvPr/>
        </p:nvGrpSpPr>
        <p:grpSpPr>
          <a:xfrm>
            <a:off x="5534025" y="1270000"/>
            <a:ext cx="2998787" cy="2528887"/>
            <a:chOff x="3126" y="2141"/>
            <a:chExt cx="1889" cy="1593"/>
          </a:xfrm>
        </p:grpSpPr>
        <p:cxnSp>
          <p:nvCxnSpPr>
            <p:cNvPr id="154" name="Google Shape;154;p4"/>
            <p:cNvCxnSpPr/>
            <p:nvPr/>
          </p:nvCxnSpPr>
          <p:spPr>
            <a:xfrm flipH="1" rot="10800000">
              <a:off x="3511" y="2574"/>
              <a:ext cx="261" cy="257"/>
            </a:xfrm>
            <a:prstGeom prst="straightConnector1">
              <a:avLst/>
            </a:prstGeom>
            <a:noFill/>
            <a:ln cap="flat" cmpd="sng" w="7620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5" name="Google Shape;155;p4"/>
            <p:cNvCxnSpPr/>
            <p:nvPr/>
          </p:nvCxnSpPr>
          <p:spPr>
            <a:xfrm flipH="1" rot="-5400000">
              <a:off x="3507" y="3052"/>
              <a:ext cx="261" cy="257"/>
            </a:xfrm>
            <a:prstGeom prst="straightConnector1">
              <a:avLst/>
            </a:prstGeom>
            <a:noFill/>
            <a:ln cap="flat" cmpd="sng" w="7620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6" name="Google Shape;156;p4"/>
            <p:cNvCxnSpPr/>
            <p:nvPr/>
          </p:nvCxnSpPr>
          <p:spPr>
            <a:xfrm>
              <a:off x="3996" y="2471"/>
              <a:ext cx="572" cy="0"/>
            </a:xfrm>
            <a:prstGeom prst="straightConnector1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7" name="Google Shape;157;p4"/>
            <p:cNvCxnSpPr/>
            <p:nvPr/>
          </p:nvCxnSpPr>
          <p:spPr>
            <a:xfrm>
              <a:off x="3997" y="3417"/>
              <a:ext cx="572" cy="0"/>
            </a:xfrm>
            <a:prstGeom prst="straightConnector1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58" name="Google Shape;158;p4"/>
            <p:cNvGrpSpPr/>
            <p:nvPr/>
          </p:nvGrpSpPr>
          <p:grpSpPr>
            <a:xfrm>
              <a:off x="3126" y="2141"/>
              <a:ext cx="1889" cy="1593"/>
              <a:chOff x="3126" y="2141"/>
              <a:chExt cx="1889" cy="1593"/>
            </a:xfrm>
          </p:grpSpPr>
          <p:sp>
            <p:nvSpPr>
              <p:cNvPr id="159" name="Google Shape;159;p4"/>
              <p:cNvSpPr/>
              <p:nvPr/>
            </p:nvSpPr>
            <p:spPr>
              <a:xfrm>
                <a:off x="3303" y="2812"/>
                <a:ext cx="266" cy="265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3732" y="2347"/>
                <a:ext cx="266" cy="265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4564" y="2347"/>
                <a:ext cx="266" cy="265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/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3732" y="3278"/>
                <a:ext cx="266" cy="265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4564" y="3278"/>
                <a:ext cx="266" cy="265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</a:t>
                </a:r>
                <a:endParaRPr/>
              </a:p>
            </p:txBody>
          </p:sp>
          <p:cxnSp>
            <p:nvCxnSpPr>
              <p:cNvPr id="164" name="Google Shape;164;p4"/>
              <p:cNvCxnSpPr/>
              <p:nvPr/>
            </p:nvCxnSpPr>
            <p:spPr>
              <a:xfrm>
                <a:off x="3996" y="2472"/>
                <a:ext cx="581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65" name="Google Shape;165;p4"/>
              <p:cNvCxnSpPr/>
              <p:nvPr/>
            </p:nvCxnSpPr>
            <p:spPr>
              <a:xfrm flipH="1" rot="10800000">
                <a:off x="3510" y="2574"/>
                <a:ext cx="261" cy="26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66" name="Google Shape;166;p4"/>
              <p:cNvCxnSpPr/>
              <p:nvPr/>
            </p:nvCxnSpPr>
            <p:spPr>
              <a:xfrm>
                <a:off x="3511" y="3042"/>
                <a:ext cx="256" cy="27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167" name="Google Shape;167;p4"/>
              <p:cNvSpPr txBox="1"/>
              <p:nvPr/>
            </p:nvSpPr>
            <p:spPr>
              <a:xfrm>
                <a:off x="3489" y="2541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sp>
            <p:nvSpPr>
              <p:cNvPr id="168" name="Google Shape;168;p4"/>
              <p:cNvSpPr txBox="1"/>
              <p:nvPr/>
            </p:nvSpPr>
            <p:spPr>
              <a:xfrm>
                <a:off x="4189" y="2273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/>
              </a:p>
            </p:txBody>
          </p:sp>
          <p:sp>
            <p:nvSpPr>
              <p:cNvPr id="169" name="Google Shape;169;p4"/>
              <p:cNvSpPr txBox="1"/>
              <p:nvPr/>
            </p:nvSpPr>
            <p:spPr>
              <a:xfrm>
                <a:off x="3500" y="3109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/>
              </a:p>
            </p:txBody>
          </p:sp>
          <p:sp>
            <p:nvSpPr>
              <p:cNvPr id="170" name="Google Shape;170;p4"/>
              <p:cNvSpPr txBox="1"/>
              <p:nvPr/>
            </p:nvSpPr>
            <p:spPr>
              <a:xfrm>
                <a:off x="4828" y="2942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/>
              </a:p>
            </p:txBody>
          </p:sp>
          <p:sp>
            <p:nvSpPr>
              <p:cNvPr id="171" name="Google Shape;171;p4"/>
              <p:cNvSpPr txBox="1"/>
              <p:nvPr/>
            </p:nvSpPr>
            <p:spPr>
              <a:xfrm>
                <a:off x="4195" y="3389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/>
              </a:p>
            </p:txBody>
          </p:sp>
          <p:sp>
            <p:nvSpPr>
              <p:cNvPr id="172" name="Google Shape;172;p4"/>
              <p:cNvSpPr txBox="1"/>
              <p:nvPr/>
            </p:nvSpPr>
            <p:spPr>
              <a:xfrm>
                <a:off x="3126" y="2824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endParaRPr/>
              </a:p>
            </p:txBody>
          </p:sp>
          <p:sp>
            <p:nvSpPr>
              <p:cNvPr id="173" name="Google Shape;173;p4"/>
              <p:cNvSpPr txBox="1"/>
              <p:nvPr/>
            </p:nvSpPr>
            <p:spPr>
              <a:xfrm>
                <a:off x="3787" y="2141"/>
                <a:ext cx="15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/>
              </a:p>
            </p:txBody>
          </p:sp>
          <p:sp>
            <p:nvSpPr>
              <p:cNvPr id="174" name="Google Shape;174;p4"/>
              <p:cNvSpPr txBox="1"/>
              <p:nvPr/>
            </p:nvSpPr>
            <p:spPr>
              <a:xfrm>
                <a:off x="4609" y="2141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/>
              </a:p>
            </p:txBody>
          </p:sp>
          <p:sp>
            <p:nvSpPr>
              <p:cNvPr id="175" name="Google Shape;175;p4"/>
              <p:cNvSpPr txBox="1"/>
              <p:nvPr/>
            </p:nvSpPr>
            <p:spPr>
              <a:xfrm>
                <a:off x="3771" y="3503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/>
              </a:p>
            </p:txBody>
          </p:sp>
          <p:sp>
            <p:nvSpPr>
              <p:cNvPr id="176" name="Google Shape;176;p4"/>
              <p:cNvSpPr txBox="1"/>
              <p:nvPr/>
            </p:nvSpPr>
            <p:spPr>
              <a:xfrm>
                <a:off x="4625" y="3503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/>
              </a:p>
            </p:txBody>
          </p:sp>
          <p:cxnSp>
            <p:nvCxnSpPr>
              <p:cNvPr id="177" name="Google Shape;177;p4"/>
              <p:cNvCxnSpPr/>
              <p:nvPr/>
            </p:nvCxnSpPr>
            <p:spPr>
              <a:xfrm>
                <a:off x="4002" y="3419"/>
                <a:ext cx="572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78" name="Google Shape;178;p4"/>
              <p:cNvCxnSpPr/>
              <p:nvPr/>
            </p:nvCxnSpPr>
            <p:spPr>
              <a:xfrm flipH="1" rot="10800000">
                <a:off x="3933" y="2565"/>
                <a:ext cx="670" cy="72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179" name="Google Shape;179;p4"/>
              <p:cNvSpPr/>
              <p:nvPr/>
            </p:nvSpPr>
            <p:spPr>
              <a:xfrm>
                <a:off x="3739" y="2597"/>
                <a:ext cx="86" cy="688"/>
              </a:xfrm>
              <a:custGeom>
                <a:rect b="b" l="l" r="r" t="t"/>
                <a:pathLst>
                  <a:path extrusionOk="0" h="688" w="86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>
                <a:off x="4555" y="2608"/>
                <a:ext cx="86" cy="688"/>
              </a:xfrm>
              <a:custGeom>
                <a:rect b="b" l="l" r="r" t="t"/>
                <a:pathLst>
                  <a:path extrusionOk="0" h="688" w="86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 rot="10800000">
                <a:off x="4750" y="2596"/>
                <a:ext cx="86" cy="688"/>
              </a:xfrm>
              <a:custGeom>
                <a:rect b="b" l="l" r="r" t="t"/>
                <a:pathLst>
                  <a:path extrusionOk="0" h="688" w="86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 rot="10800000">
                <a:off x="3906" y="2593"/>
                <a:ext cx="86" cy="688"/>
              </a:xfrm>
              <a:custGeom>
                <a:rect b="b" l="l" r="r" t="t"/>
                <a:pathLst>
                  <a:path extrusionOk="0" h="688" w="86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3" name="Google Shape;183;p4"/>
              <p:cNvCxnSpPr/>
              <p:nvPr/>
            </p:nvCxnSpPr>
            <p:spPr>
              <a:xfrm rot="10800000">
                <a:off x="3555" y="2993"/>
                <a:ext cx="1031" cy="364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184" name="Google Shape;184;p4"/>
              <p:cNvSpPr txBox="1"/>
              <p:nvPr/>
            </p:nvSpPr>
            <p:spPr>
              <a:xfrm>
                <a:off x="4408" y="2940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185" name="Google Shape;185;p4"/>
              <p:cNvSpPr txBox="1"/>
              <p:nvPr/>
            </p:nvSpPr>
            <p:spPr>
              <a:xfrm>
                <a:off x="3593" y="2766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186" name="Google Shape;186;p4"/>
              <p:cNvSpPr txBox="1"/>
              <p:nvPr/>
            </p:nvSpPr>
            <p:spPr>
              <a:xfrm>
                <a:off x="3939" y="2759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187" name="Google Shape;187;p4"/>
              <p:cNvSpPr txBox="1"/>
              <p:nvPr/>
            </p:nvSpPr>
            <p:spPr>
              <a:xfrm>
                <a:off x="4221" y="2670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/>
              </a:p>
            </p:txBody>
          </p:sp>
          <p:sp>
            <p:nvSpPr>
              <p:cNvPr id="188" name="Google Shape;188;p4"/>
              <p:cNvSpPr txBox="1"/>
              <p:nvPr/>
            </p:nvSpPr>
            <p:spPr>
              <a:xfrm>
                <a:off x="4234" y="3086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4" name="Google Shape;194;p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Variants of Shortest Paths</a:t>
            </a:r>
            <a:endParaRPr/>
          </a:p>
        </p:txBody>
      </p:sp>
      <p:sp>
        <p:nvSpPr>
          <p:cNvPr id="195" name="Google Shape;195;p5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Single-source shortest path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= (V, E) ⇒ find a shortest path from a given source vertex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each vertex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 ∈ V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Single-destination shortest path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a shortest path to a given destination vertex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each vertex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Reverse the direction of each edge ⇒ single-source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Single-pair shortest path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a shortest path from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given vertices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 the single-source problem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All-pairs shortest-paths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a shortest path from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every pair of vertices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1" name="Google Shape;201;p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Optimal Substructure of Shortest Paths</a:t>
            </a:r>
            <a:endParaRPr/>
          </a:p>
        </p:txBody>
      </p:sp>
      <p:sp>
        <p:nvSpPr>
          <p:cNvPr id="202" name="Google Shape;202;p6"/>
          <p:cNvSpPr txBox="1"/>
          <p:nvPr>
            <p:ph idx="1" type="body"/>
          </p:nvPr>
        </p:nvSpPr>
        <p:spPr>
          <a:xfrm>
            <a:off x="350837" y="1214437"/>
            <a:ext cx="8637587" cy="539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Given: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weighted, directed graph G = (V, E)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weight function w: E → </a:t>
            </a:r>
            <a:r>
              <a:rPr b="0" i="0" lang="en-US" sz="20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shortest path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 = 〈v</a:t>
            </a:r>
            <a:r>
              <a:rPr b="0" baseline="-25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v</a:t>
            </a:r>
            <a:r>
              <a:rPr b="0" baseline="-25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. . . , v</a:t>
            </a:r>
            <a:r>
              <a:rPr b="0" baseline="-25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〉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baseline="-25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baseline="-25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subpath of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="0" baseline="-25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〈v</a:t>
            </a:r>
            <a:r>
              <a:rPr b="0" baseline="-25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v</a:t>
            </a:r>
            <a:r>
              <a:rPr b="0" baseline="-25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. . . , v</a:t>
            </a:r>
            <a:r>
              <a:rPr b="0" baseline="-25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〉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with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 ≤ i ≤ j ≤ k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Then: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is a shortest path from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 b="0" i="0" sz="24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Proof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 = v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v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v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v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endParaRPr b="0" i="0" sz="24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 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w(p) = w(p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1i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w(p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w(p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jk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Assume ∃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w(p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’) &lt; w(p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⇒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w(p’) = w(p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1i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w(p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’) + w(p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jk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&lt; w(p)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contradiction!</a:t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2185987" y="4097337"/>
            <a:ext cx="2263775" cy="484187"/>
            <a:chOff x="1377" y="2581"/>
            <a:chExt cx="1426" cy="305"/>
          </a:xfrm>
        </p:grpSpPr>
        <p:sp>
          <p:nvSpPr>
            <p:cNvPr id="204" name="Google Shape;204;p6"/>
            <p:cNvSpPr/>
            <p:nvPr/>
          </p:nvSpPr>
          <p:spPr>
            <a:xfrm>
              <a:off x="1397" y="2814"/>
              <a:ext cx="229" cy="57"/>
            </a:xfrm>
            <a:custGeom>
              <a:rect b="b" l="l" r="r" t="t"/>
              <a:pathLst>
                <a:path extrusionOk="0" h="57" w="229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6"/>
            <p:cNvSpPr txBox="1"/>
            <p:nvPr/>
          </p:nvSpPr>
          <p:spPr>
            <a:xfrm>
              <a:off x="1377" y="2581"/>
              <a:ext cx="26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1i</a:t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1988" y="2822"/>
              <a:ext cx="229" cy="57"/>
            </a:xfrm>
            <a:custGeom>
              <a:rect b="b" l="l" r="r" t="t"/>
              <a:pathLst>
                <a:path extrusionOk="0" h="57" w="229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6"/>
            <p:cNvSpPr txBox="1"/>
            <p:nvPr/>
          </p:nvSpPr>
          <p:spPr>
            <a:xfrm>
              <a:off x="1968" y="2589"/>
              <a:ext cx="25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ij</a:t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2539" y="2829"/>
              <a:ext cx="229" cy="57"/>
            </a:xfrm>
            <a:custGeom>
              <a:rect b="b" l="l" r="r" t="t"/>
              <a:pathLst>
                <a:path extrusionOk="0" h="57" w="229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6"/>
            <p:cNvSpPr txBox="1"/>
            <p:nvPr/>
          </p:nvSpPr>
          <p:spPr>
            <a:xfrm>
              <a:off x="2519" y="2596"/>
              <a:ext cx="28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jk</a:t>
              </a: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5929312" y="2179637"/>
            <a:ext cx="285750" cy="28575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6"/>
          <p:cNvSpPr/>
          <p:nvPr/>
        </p:nvSpPr>
        <p:spPr>
          <a:xfrm>
            <a:off x="6824662" y="2444750"/>
            <a:ext cx="285750" cy="28575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6"/>
          <p:cNvSpPr/>
          <p:nvPr/>
        </p:nvSpPr>
        <p:spPr>
          <a:xfrm>
            <a:off x="7518400" y="1717675"/>
            <a:ext cx="285750" cy="28575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8439150" y="2054225"/>
            <a:ext cx="285750" cy="28575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6"/>
          <p:cNvSpPr/>
          <p:nvPr/>
        </p:nvSpPr>
        <p:spPr>
          <a:xfrm>
            <a:off x="6208712" y="2344737"/>
            <a:ext cx="649287" cy="163512"/>
          </a:xfrm>
          <a:custGeom>
            <a:rect b="b" l="l" r="r" t="t"/>
            <a:pathLst>
              <a:path extrusionOk="0" h="103" w="409">
                <a:moveTo>
                  <a:pt x="0" y="8"/>
                </a:moveTo>
                <a:cubicBezTo>
                  <a:pt x="38" y="1"/>
                  <a:pt x="63" y="0"/>
                  <a:pt x="103" y="4"/>
                </a:cubicBezTo>
                <a:cubicBezTo>
                  <a:pt x="115" y="7"/>
                  <a:pt x="128" y="8"/>
                  <a:pt x="139" y="13"/>
                </a:cubicBezTo>
                <a:cubicBezTo>
                  <a:pt x="149" y="18"/>
                  <a:pt x="166" y="31"/>
                  <a:pt x="166" y="31"/>
                </a:cubicBezTo>
                <a:cubicBezTo>
                  <a:pt x="207" y="90"/>
                  <a:pt x="143" y="3"/>
                  <a:pt x="189" y="49"/>
                </a:cubicBezTo>
                <a:cubicBezTo>
                  <a:pt x="192" y="52"/>
                  <a:pt x="190" y="59"/>
                  <a:pt x="193" y="62"/>
                </a:cubicBezTo>
                <a:cubicBezTo>
                  <a:pt x="233" y="102"/>
                  <a:pt x="309" y="92"/>
                  <a:pt x="355" y="94"/>
                </a:cubicBezTo>
                <a:cubicBezTo>
                  <a:pt x="368" y="96"/>
                  <a:pt x="395" y="103"/>
                  <a:pt x="409" y="103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6"/>
          <p:cNvSpPr/>
          <p:nvPr/>
        </p:nvSpPr>
        <p:spPr>
          <a:xfrm>
            <a:off x="6951662" y="1871662"/>
            <a:ext cx="557212" cy="565150"/>
          </a:xfrm>
          <a:custGeom>
            <a:rect b="b" l="l" r="r" t="t"/>
            <a:pathLst>
              <a:path extrusionOk="0" h="356" w="351">
                <a:moveTo>
                  <a:pt x="22" y="356"/>
                </a:moveTo>
                <a:cubicBezTo>
                  <a:pt x="15" y="333"/>
                  <a:pt x="7" y="311"/>
                  <a:pt x="0" y="288"/>
                </a:cubicBezTo>
                <a:cubicBezTo>
                  <a:pt x="1" y="266"/>
                  <a:pt x="2" y="243"/>
                  <a:pt x="4" y="221"/>
                </a:cubicBezTo>
                <a:cubicBezTo>
                  <a:pt x="10" y="170"/>
                  <a:pt x="99" y="162"/>
                  <a:pt x="135" y="158"/>
                </a:cubicBezTo>
                <a:cubicBezTo>
                  <a:pt x="149" y="153"/>
                  <a:pt x="160" y="144"/>
                  <a:pt x="175" y="140"/>
                </a:cubicBezTo>
                <a:cubicBezTo>
                  <a:pt x="191" y="130"/>
                  <a:pt x="198" y="117"/>
                  <a:pt x="211" y="104"/>
                </a:cubicBezTo>
                <a:cubicBezTo>
                  <a:pt x="218" y="85"/>
                  <a:pt x="260" y="43"/>
                  <a:pt x="279" y="36"/>
                </a:cubicBezTo>
                <a:cubicBezTo>
                  <a:pt x="300" y="15"/>
                  <a:pt x="332" y="19"/>
                  <a:pt x="351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6"/>
          <p:cNvSpPr/>
          <p:nvPr/>
        </p:nvSpPr>
        <p:spPr>
          <a:xfrm>
            <a:off x="7108825" y="2022475"/>
            <a:ext cx="506412" cy="506412"/>
          </a:xfrm>
          <a:custGeom>
            <a:rect b="b" l="l" r="r" t="t"/>
            <a:pathLst>
              <a:path extrusionOk="0" h="319" w="319">
                <a:moveTo>
                  <a:pt x="0" y="319"/>
                </a:moveTo>
                <a:cubicBezTo>
                  <a:pt x="38" y="316"/>
                  <a:pt x="64" y="307"/>
                  <a:pt x="99" y="297"/>
                </a:cubicBezTo>
                <a:cubicBezTo>
                  <a:pt x="108" y="288"/>
                  <a:pt x="118" y="280"/>
                  <a:pt x="126" y="270"/>
                </a:cubicBezTo>
                <a:cubicBezTo>
                  <a:pt x="133" y="262"/>
                  <a:pt x="144" y="243"/>
                  <a:pt x="144" y="243"/>
                </a:cubicBezTo>
                <a:cubicBezTo>
                  <a:pt x="150" y="222"/>
                  <a:pt x="167" y="178"/>
                  <a:pt x="184" y="166"/>
                </a:cubicBezTo>
                <a:cubicBezTo>
                  <a:pt x="192" y="145"/>
                  <a:pt x="203" y="148"/>
                  <a:pt x="225" y="144"/>
                </a:cubicBezTo>
                <a:cubicBezTo>
                  <a:pt x="256" y="123"/>
                  <a:pt x="242" y="130"/>
                  <a:pt x="265" y="121"/>
                </a:cubicBezTo>
                <a:cubicBezTo>
                  <a:pt x="278" y="86"/>
                  <a:pt x="259" y="130"/>
                  <a:pt x="283" y="99"/>
                </a:cubicBezTo>
                <a:cubicBezTo>
                  <a:pt x="289" y="91"/>
                  <a:pt x="302" y="56"/>
                  <a:pt x="306" y="45"/>
                </a:cubicBezTo>
                <a:cubicBezTo>
                  <a:pt x="308" y="32"/>
                  <a:pt x="309" y="10"/>
                  <a:pt x="319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"/>
          <p:cNvSpPr/>
          <p:nvPr/>
        </p:nvSpPr>
        <p:spPr>
          <a:xfrm>
            <a:off x="7808912" y="1865312"/>
            <a:ext cx="652462" cy="252412"/>
          </a:xfrm>
          <a:custGeom>
            <a:rect b="b" l="l" r="r" t="t"/>
            <a:pathLst>
              <a:path extrusionOk="0" h="159" w="411">
                <a:moveTo>
                  <a:pt x="0" y="0"/>
                </a:moveTo>
                <a:cubicBezTo>
                  <a:pt x="33" y="3"/>
                  <a:pt x="58" y="7"/>
                  <a:pt x="90" y="13"/>
                </a:cubicBezTo>
                <a:cubicBezTo>
                  <a:pt x="106" y="19"/>
                  <a:pt x="111" y="30"/>
                  <a:pt x="126" y="40"/>
                </a:cubicBezTo>
                <a:cubicBezTo>
                  <a:pt x="147" y="72"/>
                  <a:pt x="188" y="97"/>
                  <a:pt x="225" y="103"/>
                </a:cubicBezTo>
                <a:cubicBezTo>
                  <a:pt x="274" y="100"/>
                  <a:pt x="330" y="96"/>
                  <a:pt x="373" y="126"/>
                </a:cubicBezTo>
                <a:cubicBezTo>
                  <a:pt x="376" y="130"/>
                  <a:pt x="378" y="136"/>
                  <a:pt x="382" y="139"/>
                </a:cubicBezTo>
                <a:cubicBezTo>
                  <a:pt x="386" y="142"/>
                  <a:pt x="392" y="140"/>
                  <a:pt x="396" y="144"/>
                </a:cubicBezTo>
                <a:cubicBezTo>
                  <a:pt x="411" y="159"/>
                  <a:pt x="392" y="157"/>
                  <a:pt x="405" y="157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6"/>
          <p:cNvSpPr txBox="1"/>
          <p:nvPr/>
        </p:nvSpPr>
        <p:spPr>
          <a:xfrm>
            <a:off x="5880100" y="1819275"/>
            <a:ext cx="3825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19" name="Google Shape;219;p6"/>
          <p:cNvSpPr txBox="1"/>
          <p:nvPr/>
        </p:nvSpPr>
        <p:spPr>
          <a:xfrm>
            <a:off x="6789737" y="2714625"/>
            <a:ext cx="3317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220" name="Google Shape;220;p6"/>
          <p:cNvSpPr txBox="1"/>
          <p:nvPr/>
        </p:nvSpPr>
        <p:spPr>
          <a:xfrm>
            <a:off x="7556500" y="1347787"/>
            <a:ext cx="3317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sp>
        <p:nvSpPr>
          <p:cNvPr id="221" name="Google Shape;221;p6"/>
          <p:cNvSpPr txBox="1"/>
          <p:nvPr/>
        </p:nvSpPr>
        <p:spPr>
          <a:xfrm>
            <a:off x="8455025" y="2322512"/>
            <a:ext cx="374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222" name="Google Shape;222;p6"/>
          <p:cNvSpPr txBox="1"/>
          <p:nvPr/>
        </p:nvSpPr>
        <p:spPr>
          <a:xfrm>
            <a:off x="6300787" y="2028825"/>
            <a:ext cx="4286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1i</a:t>
            </a:r>
            <a:endParaRPr/>
          </a:p>
        </p:txBody>
      </p:sp>
      <p:sp>
        <p:nvSpPr>
          <p:cNvPr id="223" name="Google Shape;223;p6"/>
          <p:cNvSpPr txBox="1"/>
          <p:nvPr/>
        </p:nvSpPr>
        <p:spPr>
          <a:xfrm>
            <a:off x="6805612" y="1760537"/>
            <a:ext cx="377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endParaRPr/>
          </a:p>
        </p:txBody>
      </p:sp>
      <p:sp>
        <p:nvSpPr>
          <p:cNvPr id="224" name="Google Shape;224;p6"/>
          <p:cNvSpPr txBox="1"/>
          <p:nvPr/>
        </p:nvSpPr>
        <p:spPr>
          <a:xfrm>
            <a:off x="7294562" y="2255837"/>
            <a:ext cx="4286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endParaRPr/>
          </a:p>
        </p:txBody>
      </p:sp>
      <p:sp>
        <p:nvSpPr>
          <p:cNvPr id="225" name="Google Shape;225;p6"/>
          <p:cNvSpPr txBox="1"/>
          <p:nvPr/>
        </p:nvSpPr>
        <p:spPr>
          <a:xfrm>
            <a:off x="8001000" y="1647825"/>
            <a:ext cx="4206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1" name="Google Shape;231;p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Shortest-Path Representation</a:t>
            </a:r>
            <a:endParaRPr/>
          </a:p>
        </p:txBody>
      </p:sp>
      <p:sp>
        <p:nvSpPr>
          <p:cNvPr id="232" name="Google Shape;232;p7"/>
          <p:cNvSpPr txBox="1"/>
          <p:nvPr>
            <p:ph idx="1" type="body"/>
          </p:nvPr>
        </p:nvSpPr>
        <p:spPr>
          <a:xfrm>
            <a:off x="239712" y="1214437"/>
            <a:ext cx="682942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each vertex v ∈ V: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d[v] = δ(s, v): a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shortest-path estimate</a:t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Initially, d[v]=∞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Reduces as algorithms progress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π[v] =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predecessor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on a shortest path from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no predecessor, π[v] = NIL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π induces a tree—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shortest-path tree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Shortest paths &amp; shortest path trees are not unique</a:t>
            </a:r>
            <a:endParaRPr/>
          </a:p>
        </p:txBody>
      </p:sp>
      <p:grpSp>
        <p:nvGrpSpPr>
          <p:cNvPr id="233" name="Google Shape;233;p7"/>
          <p:cNvGrpSpPr/>
          <p:nvPr/>
        </p:nvGrpSpPr>
        <p:grpSpPr>
          <a:xfrm>
            <a:off x="6153150" y="1676400"/>
            <a:ext cx="2998787" cy="2528887"/>
            <a:chOff x="3126" y="2141"/>
            <a:chExt cx="1889" cy="1593"/>
          </a:xfrm>
        </p:grpSpPr>
        <p:cxnSp>
          <p:nvCxnSpPr>
            <p:cNvPr id="234" name="Google Shape;234;p7"/>
            <p:cNvCxnSpPr/>
            <p:nvPr/>
          </p:nvCxnSpPr>
          <p:spPr>
            <a:xfrm flipH="1" rot="10800000">
              <a:off x="3511" y="2574"/>
              <a:ext cx="261" cy="257"/>
            </a:xfrm>
            <a:prstGeom prst="straightConnector1">
              <a:avLst/>
            </a:prstGeom>
            <a:noFill/>
            <a:ln cap="flat" cmpd="sng" w="7620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5" name="Google Shape;235;p7"/>
            <p:cNvCxnSpPr/>
            <p:nvPr/>
          </p:nvCxnSpPr>
          <p:spPr>
            <a:xfrm flipH="1" rot="-5400000">
              <a:off x="3507" y="3052"/>
              <a:ext cx="261" cy="257"/>
            </a:xfrm>
            <a:prstGeom prst="straightConnector1">
              <a:avLst/>
            </a:prstGeom>
            <a:noFill/>
            <a:ln cap="flat" cmpd="sng" w="7620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6" name="Google Shape;236;p7"/>
            <p:cNvCxnSpPr/>
            <p:nvPr/>
          </p:nvCxnSpPr>
          <p:spPr>
            <a:xfrm>
              <a:off x="3996" y="2471"/>
              <a:ext cx="572" cy="0"/>
            </a:xfrm>
            <a:prstGeom prst="straightConnector1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7" name="Google Shape;237;p7"/>
            <p:cNvCxnSpPr/>
            <p:nvPr/>
          </p:nvCxnSpPr>
          <p:spPr>
            <a:xfrm>
              <a:off x="3997" y="3417"/>
              <a:ext cx="572" cy="0"/>
            </a:xfrm>
            <a:prstGeom prst="straightConnector1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238" name="Google Shape;238;p7"/>
            <p:cNvGrpSpPr/>
            <p:nvPr/>
          </p:nvGrpSpPr>
          <p:grpSpPr>
            <a:xfrm>
              <a:off x="3126" y="2141"/>
              <a:ext cx="1889" cy="1593"/>
              <a:chOff x="3126" y="2141"/>
              <a:chExt cx="1889" cy="1593"/>
            </a:xfrm>
          </p:grpSpPr>
          <p:sp>
            <p:nvSpPr>
              <p:cNvPr id="239" name="Google Shape;239;p7"/>
              <p:cNvSpPr/>
              <p:nvPr/>
            </p:nvSpPr>
            <p:spPr>
              <a:xfrm>
                <a:off x="3303" y="2812"/>
                <a:ext cx="266" cy="265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>
                <a:off x="3732" y="2347"/>
                <a:ext cx="266" cy="265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4564" y="2347"/>
                <a:ext cx="266" cy="265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/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3732" y="3278"/>
                <a:ext cx="266" cy="265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4564" y="3278"/>
                <a:ext cx="266" cy="265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</a:t>
                </a:r>
                <a:endParaRPr/>
              </a:p>
            </p:txBody>
          </p:sp>
          <p:cxnSp>
            <p:nvCxnSpPr>
              <p:cNvPr id="244" name="Google Shape;244;p7"/>
              <p:cNvCxnSpPr/>
              <p:nvPr/>
            </p:nvCxnSpPr>
            <p:spPr>
              <a:xfrm>
                <a:off x="3996" y="2472"/>
                <a:ext cx="581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245" name="Google Shape;245;p7"/>
              <p:cNvCxnSpPr/>
              <p:nvPr/>
            </p:nvCxnSpPr>
            <p:spPr>
              <a:xfrm flipH="1" rot="10800000">
                <a:off x="3510" y="2574"/>
                <a:ext cx="261" cy="26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246" name="Google Shape;246;p7"/>
              <p:cNvCxnSpPr/>
              <p:nvPr/>
            </p:nvCxnSpPr>
            <p:spPr>
              <a:xfrm>
                <a:off x="3511" y="3042"/>
                <a:ext cx="256" cy="27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247" name="Google Shape;247;p7"/>
              <p:cNvSpPr txBox="1"/>
              <p:nvPr/>
            </p:nvSpPr>
            <p:spPr>
              <a:xfrm>
                <a:off x="3489" y="2541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sp>
            <p:nvSpPr>
              <p:cNvPr id="248" name="Google Shape;248;p7"/>
              <p:cNvSpPr txBox="1"/>
              <p:nvPr/>
            </p:nvSpPr>
            <p:spPr>
              <a:xfrm>
                <a:off x="4189" y="2273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/>
              </a:p>
            </p:txBody>
          </p:sp>
          <p:sp>
            <p:nvSpPr>
              <p:cNvPr id="249" name="Google Shape;249;p7"/>
              <p:cNvSpPr txBox="1"/>
              <p:nvPr/>
            </p:nvSpPr>
            <p:spPr>
              <a:xfrm>
                <a:off x="3500" y="3109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/>
              </a:p>
            </p:txBody>
          </p:sp>
          <p:sp>
            <p:nvSpPr>
              <p:cNvPr id="250" name="Google Shape;250;p7"/>
              <p:cNvSpPr txBox="1"/>
              <p:nvPr/>
            </p:nvSpPr>
            <p:spPr>
              <a:xfrm>
                <a:off x="4828" y="2942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/>
              </a:p>
            </p:txBody>
          </p:sp>
          <p:sp>
            <p:nvSpPr>
              <p:cNvPr id="251" name="Google Shape;251;p7"/>
              <p:cNvSpPr txBox="1"/>
              <p:nvPr/>
            </p:nvSpPr>
            <p:spPr>
              <a:xfrm>
                <a:off x="4195" y="3389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/>
              </a:p>
            </p:txBody>
          </p:sp>
          <p:sp>
            <p:nvSpPr>
              <p:cNvPr id="252" name="Google Shape;252;p7"/>
              <p:cNvSpPr txBox="1"/>
              <p:nvPr/>
            </p:nvSpPr>
            <p:spPr>
              <a:xfrm>
                <a:off x="3126" y="2824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endParaRPr/>
              </a:p>
            </p:txBody>
          </p:sp>
          <p:sp>
            <p:nvSpPr>
              <p:cNvPr id="253" name="Google Shape;253;p7"/>
              <p:cNvSpPr txBox="1"/>
              <p:nvPr/>
            </p:nvSpPr>
            <p:spPr>
              <a:xfrm>
                <a:off x="3787" y="2141"/>
                <a:ext cx="15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/>
              </a:p>
            </p:txBody>
          </p:sp>
          <p:sp>
            <p:nvSpPr>
              <p:cNvPr id="254" name="Google Shape;254;p7"/>
              <p:cNvSpPr txBox="1"/>
              <p:nvPr/>
            </p:nvSpPr>
            <p:spPr>
              <a:xfrm>
                <a:off x="4609" y="2141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/>
              </a:p>
            </p:txBody>
          </p:sp>
          <p:sp>
            <p:nvSpPr>
              <p:cNvPr id="255" name="Google Shape;255;p7"/>
              <p:cNvSpPr txBox="1"/>
              <p:nvPr/>
            </p:nvSpPr>
            <p:spPr>
              <a:xfrm>
                <a:off x="3771" y="3503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/>
              </a:p>
            </p:txBody>
          </p:sp>
          <p:sp>
            <p:nvSpPr>
              <p:cNvPr id="256" name="Google Shape;256;p7"/>
              <p:cNvSpPr txBox="1"/>
              <p:nvPr/>
            </p:nvSpPr>
            <p:spPr>
              <a:xfrm>
                <a:off x="4625" y="3503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/>
              </a:p>
            </p:txBody>
          </p:sp>
          <p:cxnSp>
            <p:nvCxnSpPr>
              <p:cNvPr id="257" name="Google Shape;257;p7"/>
              <p:cNvCxnSpPr/>
              <p:nvPr/>
            </p:nvCxnSpPr>
            <p:spPr>
              <a:xfrm>
                <a:off x="4002" y="3419"/>
                <a:ext cx="572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258" name="Google Shape;258;p7"/>
              <p:cNvCxnSpPr/>
              <p:nvPr/>
            </p:nvCxnSpPr>
            <p:spPr>
              <a:xfrm flipH="1" rot="10800000">
                <a:off x="3933" y="2565"/>
                <a:ext cx="670" cy="72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259" name="Google Shape;259;p7"/>
              <p:cNvSpPr/>
              <p:nvPr/>
            </p:nvSpPr>
            <p:spPr>
              <a:xfrm>
                <a:off x="3739" y="2597"/>
                <a:ext cx="86" cy="688"/>
              </a:xfrm>
              <a:custGeom>
                <a:rect b="b" l="l" r="r" t="t"/>
                <a:pathLst>
                  <a:path extrusionOk="0" h="688" w="86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4555" y="2608"/>
                <a:ext cx="86" cy="688"/>
              </a:xfrm>
              <a:custGeom>
                <a:rect b="b" l="l" r="r" t="t"/>
                <a:pathLst>
                  <a:path extrusionOk="0" h="688" w="86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7"/>
              <p:cNvSpPr/>
              <p:nvPr/>
            </p:nvSpPr>
            <p:spPr>
              <a:xfrm rot="10800000">
                <a:off x="4750" y="2596"/>
                <a:ext cx="86" cy="688"/>
              </a:xfrm>
              <a:custGeom>
                <a:rect b="b" l="l" r="r" t="t"/>
                <a:pathLst>
                  <a:path extrusionOk="0" h="688" w="86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 rot="10800000">
                <a:off x="3906" y="2593"/>
                <a:ext cx="86" cy="688"/>
              </a:xfrm>
              <a:custGeom>
                <a:rect b="b" l="l" r="r" t="t"/>
                <a:pathLst>
                  <a:path extrusionOk="0" h="688" w="86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3" name="Google Shape;263;p7"/>
              <p:cNvCxnSpPr/>
              <p:nvPr/>
            </p:nvCxnSpPr>
            <p:spPr>
              <a:xfrm rot="10800000">
                <a:off x="3555" y="2993"/>
                <a:ext cx="1031" cy="364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264" name="Google Shape;264;p7"/>
              <p:cNvSpPr txBox="1"/>
              <p:nvPr/>
            </p:nvSpPr>
            <p:spPr>
              <a:xfrm>
                <a:off x="4408" y="2940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265" name="Google Shape;265;p7"/>
              <p:cNvSpPr txBox="1"/>
              <p:nvPr/>
            </p:nvSpPr>
            <p:spPr>
              <a:xfrm>
                <a:off x="3593" y="2766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266" name="Google Shape;266;p7"/>
              <p:cNvSpPr txBox="1"/>
              <p:nvPr/>
            </p:nvSpPr>
            <p:spPr>
              <a:xfrm>
                <a:off x="3939" y="2759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267" name="Google Shape;267;p7"/>
              <p:cNvSpPr txBox="1"/>
              <p:nvPr/>
            </p:nvSpPr>
            <p:spPr>
              <a:xfrm>
                <a:off x="4221" y="2670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/>
              </a:p>
            </p:txBody>
          </p:sp>
          <p:sp>
            <p:nvSpPr>
              <p:cNvPr id="268" name="Google Shape;268;p7"/>
              <p:cNvSpPr txBox="1"/>
              <p:nvPr/>
            </p:nvSpPr>
            <p:spPr>
              <a:xfrm>
                <a:off x="4234" y="3086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4" name="Google Shape;274;p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Initialization</a:t>
            </a:r>
            <a:endParaRPr/>
          </a:p>
        </p:txBody>
      </p:sp>
      <p:sp>
        <p:nvSpPr>
          <p:cNvPr id="275" name="Google Shape;275;p8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rsiva"/>
              <a:buNone/>
            </a:pPr>
            <a:r>
              <a:rPr b="0" i="0" lang="en-US" sz="2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Alg.: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INITIALIZE-SINGLE-SOURCE(V, s)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each v ∈ V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do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d[v] ← ∞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π[v] ← NIL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d[s] ← 0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All the shortest-paths algorithms start with INITIALIZE-SINGLE-SOURCE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1" name="Google Shape;281;p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Relaxation</a:t>
            </a:r>
            <a:endParaRPr/>
          </a:p>
        </p:txBody>
      </p:sp>
      <p:sp>
        <p:nvSpPr>
          <p:cNvPr id="282" name="Google Shape;282;p9"/>
          <p:cNvSpPr txBox="1"/>
          <p:nvPr>
            <p:ph idx="1" type="body"/>
          </p:nvPr>
        </p:nvSpPr>
        <p:spPr>
          <a:xfrm>
            <a:off x="112712" y="1062037"/>
            <a:ext cx="8229600" cy="2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Relaxing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 edge (u, v) = testing whether we can improve the shortest path to v found so far by going through u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If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d[v] &gt; d[u] + w(u, v)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we can improve the shortest path to v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⇒ update d[v] and π[v]</a:t>
            </a:r>
            <a:endParaRPr/>
          </a:p>
        </p:txBody>
      </p:sp>
      <p:grpSp>
        <p:nvGrpSpPr>
          <p:cNvPr id="283" name="Google Shape;283;p9"/>
          <p:cNvGrpSpPr/>
          <p:nvPr/>
        </p:nvGrpSpPr>
        <p:grpSpPr>
          <a:xfrm>
            <a:off x="730250" y="4110037"/>
            <a:ext cx="1743075" cy="747712"/>
            <a:chOff x="717" y="2115"/>
            <a:chExt cx="1098" cy="471"/>
          </a:xfrm>
        </p:grpSpPr>
        <p:sp>
          <p:nvSpPr>
            <p:cNvPr id="284" name="Google Shape;284;p9"/>
            <p:cNvSpPr/>
            <p:nvPr/>
          </p:nvSpPr>
          <p:spPr>
            <a:xfrm>
              <a:off x="717" y="2321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1549" y="2321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cxnSp>
          <p:nvCxnSpPr>
            <p:cNvPr id="286" name="Google Shape;286;p9"/>
            <p:cNvCxnSpPr/>
            <p:nvPr/>
          </p:nvCxnSpPr>
          <p:spPr>
            <a:xfrm>
              <a:off x="981" y="2446"/>
              <a:ext cx="581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87" name="Google Shape;287;p9"/>
            <p:cNvSpPr txBox="1"/>
            <p:nvPr/>
          </p:nvSpPr>
          <p:spPr>
            <a:xfrm>
              <a:off x="1174" y="2247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88" name="Google Shape;288;p9"/>
            <p:cNvSpPr txBox="1"/>
            <p:nvPr/>
          </p:nvSpPr>
          <p:spPr>
            <a:xfrm>
              <a:off x="772" y="211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289" name="Google Shape;289;p9"/>
            <p:cNvSpPr txBox="1"/>
            <p:nvPr/>
          </p:nvSpPr>
          <p:spPr>
            <a:xfrm>
              <a:off x="1594" y="2115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</p:grpSp>
      <p:grpSp>
        <p:nvGrpSpPr>
          <p:cNvPr id="290" name="Google Shape;290;p9"/>
          <p:cNvGrpSpPr/>
          <p:nvPr/>
        </p:nvGrpSpPr>
        <p:grpSpPr>
          <a:xfrm>
            <a:off x="730250" y="5626100"/>
            <a:ext cx="1743075" cy="747712"/>
            <a:chOff x="717" y="2115"/>
            <a:chExt cx="1098" cy="471"/>
          </a:xfrm>
        </p:grpSpPr>
        <p:sp>
          <p:nvSpPr>
            <p:cNvPr id="291" name="Google Shape;291;p9"/>
            <p:cNvSpPr/>
            <p:nvPr/>
          </p:nvSpPr>
          <p:spPr>
            <a:xfrm>
              <a:off x="717" y="2321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1549" y="2321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cxnSp>
          <p:nvCxnSpPr>
            <p:cNvPr id="293" name="Google Shape;293;p9"/>
            <p:cNvCxnSpPr/>
            <p:nvPr/>
          </p:nvCxnSpPr>
          <p:spPr>
            <a:xfrm>
              <a:off x="981" y="2446"/>
              <a:ext cx="581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94" name="Google Shape;294;p9"/>
            <p:cNvSpPr txBox="1"/>
            <p:nvPr/>
          </p:nvSpPr>
          <p:spPr>
            <a:xfrm>
              <a:off x="1174" y="2247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95" name="Google Shape;295;p9"/>
            <p:cNvSpPr txBox="1"/>
            <p:nvPr/>
          </p:nvSpPr>
          <p:spPr>
            <a:xfrm>
              <a:off x="772" y="211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296" name="Google Shape;296;p9"/>
            <p:cNvSpPr txBox="1"/>
            <p:nvPr/>
          </p:nvSpPr>
          <p:spPr>
            <a:xfrm>
              <a:off x="1594" y="2115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</p:grpSp>
      <p:sp>
        <p:nvSpPr>
          <p:cNvPr id="297" name="Google Shape;297;p9"/>
          <p:cNvSpPr/>
          <p:nvPr/>
        </p:nvSpPr>
        <p:spPr>
          <a:xfrm rot="5400000">
            <a:off x="1097756" y="5168106"/>
            <a:ext cx="979487" cy="263525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9"/>
          <p:cNvSpPr txBox="1"/>
          <p:nvPr/>
        </p:nvSpPr>
        <p:spPr>
          <a:xfrm>
            <a:off x="1776412" y="5113337"/>
            <a:ext cx="1746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RELAX(u, v, w)</a:t>
            </a:r>
            <a:endParaRPr/>
          </a:p>
        </p:txBody>
      </p:sp>
      <p:grpSp>
        <p:nvGrpSpPr>
          <p:cNvPr id="299" name="Google Shape;299;p9"/>
          <p:cNvGrpSpPr/>
          <p:nvPr/>
        </p:nvGrpSpPr>
        <p:grpSpPr>
          <a:xfrm>
            <a:off x="3833812" y="4119562"/>
            <a:ext cx="1743075" cy="747712"/>
            <a:chOff x="717" y="2115"/>
            <a:chExt cx="1098" cy="471"/>
          </a:xfrm>
        </p:grpSpPr>
        <p:sp>
          <p:nvSpPr>
            <p:cNvPr id="300" name="Google Shape;300;p9"/>
            <p:cNvSpPr/>
            <p:nvPr/>
          </p:nvSpPr>
          <p:spPr>
            <a:xfrm>
              <a:off x="717" y="2321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1549" y="2321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cxnSp>
          <p:nvCxnSpPr>
            <p:cNvPr id="302" name="Google Shape;302;p9"/>
            <p:cNvCxnSpPr/>
            <p:nvPr/>
          </p:nvCxnSpPr>
          <p:spPr>
            <a:xfrm>
              <a:off x="981" y="2446"/>
              <a:ext cx="581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03" name="Google Shape;303;p9"/>
            <p:cNvSpPr txBox="1"/>
            <p:nvPr/>
          </p:nvSpPr>
          <p:spPr>
            <a:xfrm>
              <a:off x="1174" y="2247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04" name="Google Shape;304;p9"/>
            <p:cNvSpPr txBox="1"/>
            <p:nvPr/>
          </p:nvSpPr>
          <p:spPr>
            <a:xfrm>
              <a:off x="772" y="211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305" name="Google Shape;305;p9"/>
            <p:cNvSpPr txBox="1"/>
            <p:nvPr/>
          </p:nvSpPr>
          <p:spPr>
            <a:xfrm>
              <a:off x="1594" y="2115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</p:grpSp>
      <p:grpSp>
        <p:nvGrpSpPr>
          <p:cNvPr id="306" name="Google Shape;306;p9"/>
          <p:cNvGrpSpPr/>
          <p:nvPr/>
        </p:nvGrpSpPr>
        <p:grpSpPr>
          <a:xfrm>
            <a:off x="3833812" y="5635625"/>
            <a:ext cx="1743075" cy="747712"/>
            <a:chOff x="717" y="2115"/>
            <a:chExt cx="1098" cy="471"/>
          </a:xfrm>
        </p:grpSpPr>
        <p:sp>
          <p:nvSpPr>
            <p:cNvPr id="307" name="Google Shape;307;p9"/>
            <p:cNvSpPr/>
            <p:nvPr/>
          </p:nvSpPr>
          <p:spPr>
            <a:xfrm>
              <a:off x="717" y="2321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1549" y="2321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cxnSp>
          <p:nvCxnSpPr>
            <p:cNvPr id="309" name="Google Shape;309;p9"/>
            <p:cNvCxnSpPr/>
            <p:nvPr/>
          </p:nvCxnSpPr>
          <p:spPr>
            <a:xfrm>
              <a:off x="981" y="2446"/>
              <a:ext cx="581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10" name="Google Shape;310;p9"/>
            <p:cNvSpPr txBox="1"/>
            <p:nvPr/>
          </p:nvSpPr>
          <p:spPr>
            <a:xfrm>
              <a:off x="1174" y="2247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11" name="Google Shape;311;p9"/>
            <p:cNvSpPr txBox="1"/>
            <p:nvPr/>
          </p:nvSpPr>
          <p:spPr>
            <a:xfrm>
              <a:off x="772" y="211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312" name="Google Shape;312;p9"/>
            <p:cNvSpPr txBox="1"/>
            <p:nvPr/>
          </p:nvSpPr>
          <p:spPr>
            <a:xfrm>
              <a:off x="1594" y="2115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</p:grpSp>
      <p:sp>
        <p:nvSpPr>
          <p:cNvPr id="313" name="Google Shape;313;p9"/>
          <p:cNvSpPr/>
          <p:nvPr/>
        </p:nvSpPr>
        <p:spPr>
          <a:xfrm rot="5400000">
            <a:off x="4201318" y="5177631"/>
            <a:ext cx="979487" cy="263525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9"/>
          <p:cNvSpPr txBox="1"/>
          <p:nvPr/>
        </p:nvSpPr>
        <p:spPr>
          <a:xfrm>
            <a:off x="4879975" y="5122862"/>
            <a:ext cx="1746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RELAX(u, v, w)</a:t>
            </a:r>
            <a:endParaRPr/>
          </a:p>
        </p:txBody>
      </p:sp>
      <p:sp>
        <p:nvSpPr>
          <p:cNvPr id="315" name="Google Shape;315;p9"/>
          <p:cNvSpPr txBox="1"/>
          <p:nvPr/>
        </p:nvSpPr>
        <p:spPr>
          <a:xfrm>
            <a:off x="5626100" y="4241800"/>
            <a:ext cx="33909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relaxation: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d[v] ≤ d[u] + w(u, v)</a:t>
            </a:r>
            <a:endParaRPr/>
          </a:p>
        </p:txBody>
      </p:sp>
      <p:grpSp>
        <p:nvGrpSpPr>
          <p:cNvPr id="316" name="Google Shape;316;p9"/>
          <p:cNvGrpSpPr/>
          <p:nvPr/>
        </p:nvGrpSpPr>
        <p:grpSpPr>
          <a:xfrm>
            <a:off x="258762" y="3787775"/>
            <a:ext cx="1908175" cy="684212"/>
            <a:chOff x="163" y="2242"/>
            <a:chExt cx="1202" cy="431"/>
          </a:xfrm>
        </p:grpSpPr>
        <p:sp>
          <p:nvSpPr>
            <p:cNvPr id="317" name="Google Shape;317;p9"/>
            <p:cNvSpPr/>
            <p:nvPr/>
          </p:nvSpPr>
          <p:spPr>
            <a:xfrm>
              <a:off x="163" y="2242"/>
              <a:ext cx="238" cy="225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369" y="2442"/>
              <a:ext cx="163" cy="231"/>
            </a:xfrm>
            <a:custGeom>
              <a:rect b="b" l="l" r="r" t="t"/>
              <a:pathLst>
                <a:path extrusionOk="0" h="231" w="163">
                  <a:moveTo>
                    <a:pt x="0" y="0"/>
                  </a:moveTo>
                  <a:cubicBezTo>
                    <a:pt x="19" y="12"/>
                    <a:pt x="36" y="18"/>
                    <a:pt x="57" y="25"/>
                  </a:cubicBezTo>
                  <a:cubicBezTo>
                    <a:pt x="72" y="48"/>
                    <a:pt x="79" y="55"/>
                    <a:pt x="69" y="81"/>
                  </a:cubicBezTo>
                  <a:cubicBezTo>
                    <a:pt x="77" y="116"/>
                    <a:pt x="80" y="121"/>
                    <a:pt x="113" y="131"/>
                  </a:cubicBezTo>
                  <a:cubicBezTo>
                    <a:pt x="145" y="153"/>
                    <a:pt x="130" y="169"/>
                    <a:pt x="151" y="200"/>
                  </a:cubicBezTo>
                  <a:cubicBezTo>
                    <a:pt x="158" y="223"/>
                    <a:pt x="154" y="213"/>
                    <a:pt x="163" y="23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354" y="2413"/>
              <a:ext cx="1011" cy="242"/>
            </a:xfrm>
            <a:custGeom>
              <a:rect b="b" l="l" r="r" t="t"/>
              <a:pathLst>
                <a:path extrusionOk="0" h="242" w="1011">
                  <a:moveTo>
                    <a:pt x="28" y="10"/>
                  </a:moveTo>
                  <a:cubicBezTo>
                    <a:pt x="85" y="28"/>
                    <a:pt x="0" y="0"/>
                    <a:pt x="72" y="29"/>
                  </a:cubicBezTo>
                  <a:cubicBezTo>
                    <a:pt x="84" y="34"/>
                    <a:pt x="109" y="41"/>
                    <a:pt x="109" y="41"/>
                  </a:cubicBezTo>
                  <a:cubicBezTo>
                    <a:pt x="153" y="27"/>
                    <a:pt x="135" y="34"/>
                    <a:pt x="166" y="22"/>
                  </a:cubicBezTo>
                  <a:cubicBezTo>
                    <a:pt x="215" y="26"/>
                    <a:pt x="247" y="27"/>
                    <a:pt x="291" y="41"/>
                  </a:cubicBezTo>
                  <a:cubicBezTo>
                    <a:pt x="343" y="76"/>
                    <a:pt x="375" y="79"/>
                    <a:pt x="441" y="85"/>
                  </a:cubicBezTo>
                  <a:cubicBezTo>
                    <a:pt x="501" y="77"/>
                    <a:pt x="552" y="84"/>
                    <a:pt x="610" y="98"/>
                  </a:cubicBezTo>
                  <a:cubicBezTo>
                    <a:pt x="631" y="103"/>
                    <a:pt x="673" y="116"/>
                    <a:pt x="673" y="116"/>
                  </a:cubicBezTo>
                  <a:cubicBezTo>
                    <a:pt x="714" y="157"/>
                    <a:pt x="768" y="162"/>
                    <a:pt x="823" y="166"/>
                  </a:cubicBezTo>
                  <a:cubicBezTo>
                    <a:pt x="873" y="175"/>
                    <a:pt x="909" y="195"/>
                    <a:pt x="955" y="210"/>
                  </a:cubicBezTo>
                  <a:cubicBezTo>
                    <a:pt x="964" y="217"/>
                    <a:pt x="982" y="230"/>
                    <a:pt x="992" y="235"/>
                  </a:cubicBezTo>
                  <a:cubicBezTo>
                    <a:pt x="998" y="238"/>
                    <a:pt x="1011" y="242"/>
                    <a:pt x="1011" y="242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" name="Google Shape;320;p9"/>
          <p:cNvGrpSpPr/>
          <p:nvPr/>
        </p:nvGrpSpPr>
        <p:grpSpPr>
          <a:xfrm>
            <a:off x="3351212" y="3787775"/>
            <a:ext cx="1908175" cy="684212"/>
            <a:chOff x="163" y="2242"/>
            <a:chExt cx="1202" cy="431"/>
          </a:xfrm>
        </p:grpSpPr>
        <p:sp>
          <p:nvSpPr>
            <p:cNvPr id="321" name="Google Shape;321;p9"/>
            <p:cNvSpPr/>
            <p:nvPr/>
          </p:nvSpPr>
          <p:spPr>
            <a:xfrm>
              <a:off x="163" y="2242"/>
              <a:ext cx="238" cy="225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369" y="2442"/>
              <a:ext cx="163" cy="231"/>
            </a:xfrm>
            <a:custGeom>
              <a:rect b="b" l="l" r="r" t="t"/>
              <a:pathLst>
                <a:path extrusionOk="0" h="231" w="163">
                  <a:moveTo>
                    <a:pt x="0" y="0"/>
                  </a:moveTo>
                  <a:cubicBezTo>
                    <a:pt x="19" y="12"/>
                    <a:pt x="36" y="18"/>
                    <a:pt x="57" y="25"/>
                  </a:cubicBezTo>
                  <a:cubicBezTo>
                    <a:pt x="72" y="48"/>
                    <a:pt x="79" y="55"/>
                    <a:pt x="69" y="81"/>
                  </a:cubicBezTo>
                  <a:cubicBezTo>
                    <a:pt x="77" y="116"/>
                    <a:pt x="80" y="121"/>
                    <a:pt x="113" y="131"/>
                  </a:cubicBezTo>
                  <a:cubicBezTo>
                    <a:pt x="145" y="153"/>
                    <a:pt x="130" y="169"/>
                    <a:pt x="151" y="200"/>
                  </a:cubicBezTo>
                  <a:cubicBezTo>
                    <a:pt x="158" y="223"/>
                    <a:pt x="154" y="213"/>
                    <a:pt x="163" y="23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354" y="2413"/>
              <a:ext cx="1011" cy="242"/>
            </a:xfrm>
            <a:custGeom>
              <a:rect b="b" l="l" r="r" t="t"/>
              <a:pathLst>
                <a:path extrusionOk="0" h="242" w="1011">
                  <a:moveTo>
                    <a:pt x="28" y="10"/>
                  </a:moveTo>
                  <a:cubicBezTo>
                    <a:pt x="85" y="28"/>
                    <a:pt x="0" y="0"/>
                    <a:pt x="72" y="29"/>
                  </a:cubicBezTo>
                  <a:cubicBezTo>
                    <a:pt x="84" y="34"/>
                    <a:pt x="109" y="41"/>
                    <a:pt x="109" y="41"/>
                  </a:cubicBezTo>
                  <a:cubicBezTo>
                    <a:pt x="153" y="27"/>
                    <a:pt x="135" y="34"/>
                    <a:pt x="166" y="22"/>
                  </a:cubicBezTo>
                  <a:cubicBezTo>
                    <a:pt x="215" y="26"/>
                    <a:pt x="247" y="27"/>
                    <a:pt x="291" y="41"/>
                  </a:cubicBezTo>
                  <a:cubicBezTo>
                    <a:pt x="343" y="76"/>
                    <a:pt x="375" y="79"/>
                    <a:pt x="441" y="85"/>
                  </a:cubicBezTo>
                  <a:cubicBezTo>
                    <a:pt x="501" y="77"/>
                    <a:pt x="552" y="84"/>
                    <a:pt x="610" y="98"/>
                  </a:cubicBezTo>
                  <a:cubicBezTo>
                    <a:pt x="631" y="103"/>
                    <a:pt x="673" y="116"/>
                    <a:pt x="673" y="116"/>
                  </a:cubicBezTo>
                  <a:cubicBezTo>
                    <a:pt x="714" y="157"/>
                    <a:pt x="768" y="162"/>
                    <a:pt x="823" y="166"/>
                  </a:cubicBezTo>
                  <a:cubicBezTo>
                    <a:pt x="873" y="175"/>
                    <a:pt x="909" y="195"/>
                    <a:pt x="955" y="210"/>
                  </a:cubicBezTo>
                  <a:cubicBezTo>
                    <a:pt x="964" y="217"/>
                    <a:pt x="982" y="230"/>
                    <a:pt x="992" y="235"/>
                  </a:cubicBezTo>
                  <a:cubicBezTo>
                    <a:pt x="998" y="238"/>
                    <a:pt x="1011" y="242"/>
                    <a:pt x="1011" y="242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2003-07-26T00:47:08Z</dcterms:created>
  <dc:creator>Syed Monowar Hossain</dc:creator>
</cp:coreProperties>
</file>