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6858000" cx="9144000"/>
  <p:notesSz cx="6858000" cy="9080500"/>
  <p:embeddedFontLst>
    <p:embeddedFont>
      <p:font typeface="Corsiva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2" roundtripDataSignature="AMtx7miCQJknxpFEO5FZGj3s/UaCbHyk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60B6E6-75B3-4CB3-AFAF-B0FE240478B1}">
  <a:tblStyle styleId="{1460B6E6-75B3-4CB3-AFAF-B0FE240478B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orsiva-italic.fntdata"/><Relationship Id="rId20" Type="http://schemas.openxmlformats.org/officeDocument/2006/relationships/slide" Target="slides/slide14.xml"/><Relationship Id="rId42" Type="http://customschemas.google.com/relationships/presentationmetadata" Target="metadata"/><Relationship Id="rId41" Type="http://schemas.openxmlformats.org/officeDocument/2006/relationships/font" Target="fonts/Corsiva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Corsiva-bold.fntdata"/><Relationship Id="rId16" Type="http://schemas.openxmlformats.org/officeDocument/2006/relationships/slide" Target="slides/slide10.xml"/><Relationship Id="rId38" Type="http://schemas.openxmlformats.org/officeDocument/2006/relationships/font" Target="fonts/Corsiva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24887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24887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3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5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5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6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6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7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7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8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8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9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9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0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0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21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1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22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2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3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23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24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24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25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25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26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26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27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27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8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8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29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29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30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30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1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31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13237"/>
            <a:ext cx="5486400" cy="4086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58875" y="681037"/>
            <a:ext cx="4540250" cy="340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4" name="Google Shape;64;p4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5" name="Google Shape;65;p4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6" name="Google Shape;66;p4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7" name="Google Shape;67;p42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3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2" name="Google Shape;72;p43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73" name="Google Shape;73;p43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78" name="Google Shape;78;p44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1" name="Google Shape;21;p34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7" name="Google Shape;27;p35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and Text" type="objAndTx">
  <p:cSld name="OBJECT_AND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3" name="Google Shape;33;p36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7"/>
          <p:cNvSpPr txBox="1"/>
          <p:nvPr>
            <p:ph type="title"/>
          </p:nvPr>
        </p:nvSpPr>
        <p:spPr>
          <a:xfrm rot="5400000">
            <a:off x="4455319" y="2166144"/>
            <a:ext cx="6191250" cy="205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7"/>
          <p:cNvSpPr txBox="1"/>
          <p:nvPr>
            <p:ph idx="1" type="body"/>
          </p:nvPr>
        </p:nvSpPr>
        <p:spPr>
          <a:xfrm rot="5400000">
            <a:off x="259556" y="181770"/>
            <a:ext cx="6191250" cy="6027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" type="body"/>
          </p:nvPr>
        </p:nvSpPr>
        <p:spPr>
          <a:xfrm rot="5400000">
            <a:off x="1927224" y="-361950"/>
            <a:ext cx="50768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3" name="Google Shape;43;p38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3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9" name="Google Shape;49;p39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9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54" name="Google Shape;54;p4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5" name="Google Shape;55;p40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1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4" name="Google Shape;14;p32"/>
          <p:cNvSpPr/>
          <p:nvPr/>
        </p:nvSpPr>
        <p:spPr>
          <a:xfrm>
            <a:off x="327025" y="989012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4294967295" type="ctrTitle"/>
          </p:nvPr>
        </p:nvSpPr>
        <p:spPr>
          <a:xfrm>
            <a:off x="685800" y="1371600"/>
            <a:ext cx="7772400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Design &amp; Analysis of Algorithms</a:t>
            </a:r>
            <a:b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(MCM)</a:t>
            </a:r>
            <a:endParaRPr/>
          </a:p>
        </p:txBody>
      </p:sp>
      <p:sp>
        <p:nvSpPr>
          <p:cNvPr id="85" name="Google Shape;85;p1"/>
          <p:cNvSpPr txBox="1"/>
          <p:nvPr>
            <p:ph idx="4294967295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Dynamic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9" name="Google Shape;159;p1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 A Recursive Solution</a:t>
            </a:r>
            <a:endParaRPr/>
          </a:p>
        </p:txBody>
      </p:sp>
      <p:sp>
        <p:nvSpPr>
          <p:cNvPr id="160" name="Google Shape;160;p10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Consider the subproblem of parenthesizing   	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i…j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= A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⋅⋅⋅ A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for 1 ≤ i ≤ j ≤ n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       =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i…k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k+1…j</a:t>
            </a:r>
            <a:r>
              <a:rPr b="0" i="0" lang="en-US" sz="32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	for i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≤ k &lt; j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Assume that the optimal parenthesization splits the product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A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i+1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⋅⋅⋅ A</a:t>
            </a:r>
            <a:r>
              <a:rPr b="0" baseline="-2500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j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at k (i ≤ k &lt; j)</a:t>
            </a:r>
            <a:endParaRPr/>
          </a:p>
          <a:p>
            <a:pPr indent="-285750" lvl="1" marL="74295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rgbClr val="DD011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m[i, j] =</a:t>
            </a:r>
            <a:endParaRPr b="0" baseline="-25000" i="0" sz="2400" u="none">
              <a:solidFill>
                <a:srgbClr val="DD011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baseline="-25000" i="0" sz="2400" u="none">
              <a:solidFill>
                <a:srgbClr val="DD011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1" name="Google Shape;161;p10"/>
          <p:cNvSpPr txBox="1"/>
          <p:nvPr/>
        </p:nvSpPr>
        <p:spPr>
          <a:xfrm>
            <a:off x="773112" y="5703887"/>
            <a:ext cx="28225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 # of multiplications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compute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</a:t>
            </a:r>
            <a:r>
              <a:rPr b="0" baseline="-25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i…k</a:t>
            </a:r>
            <a:endParaRPr/>
          </a:p>
        </p:txBody>
      </p:sp>
      <p:sp>
        <p:nvSpPr>
          <p:cNvPr id="162" name="Google Shape;162;p10"/>
          <p:cNvSpPr txBox="1"/>
          <p:nvPr/>
        </p:nvSpPr>
        <p:spPr>
          <a:xfrm>
            <a:off x="6391275" y="5703887"/>
            <a:ext cx="2611437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of multiplications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compute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baseline="-25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i…k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b="0" baseline="-25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k…j</a:t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 rot="-5400000">
            <a:off x="2593975" y="5083175"/>
            <a:ext cx="73025" cy="939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/>
          <p:nvPr/>
        </p:nvSpPr>
        <p:spPr>
          <a:xfrm rot="-5400000">
            <a:off x="5122068" y="4934743"/>
            <a:ext cx="73025" cy="1236662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0"/>
          <p:cNvSpPr/>
          <p:nvPr/>
        </p:nvSpPr>
        <p:spPr>
          <a:xfrm rot="-5400000">
            <a:off x="7620000" y="5083175"/>
            <a:ext cx="73025" cy="9398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3638550" y="5703887"/>
            <a:ext cx="2822575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 # of multiplications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compute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A</a:t>
            </a:r>
            <a:r>
              <a:rPr b="0" baseline="-2500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k+1…j</a:t>
            </a:r>
            <a:endParaRPr/>
          </a:p>
        </p:txBody>
      </p:sp>
      <p:grpSp>
        <p:nvGrpSpPr>
          <p:cNvPr id="167" name="Google Shape;167;p10"/>
          <p:cNvGrpSpPr/>
          <p:nvPr/>
        </p:nvGrpSpPr>
        <p:grpSpPr>
          <a:xfrm>
            <a:off x="1684337" y="2819400"/>
            <a:ext cx="1379537" cy="879475"/>
            <a:chOff x="1061" y="1776"/>
            <a:chExt cx="869" cy="554"/>
          </a:xfrm>
        </p:grpSpPr>
        <p:sp>
          <p:nvSpPr>
            <p:cNvPr id="168" name="Google Shape;168;p10"/>
            <p:cNvSpPr/>
            <p:nvPr/>
          </p:nvSpPr>
          <p:spPr>
            <a:xfrm>
              <a:off x="1449" y="1776"/>
              <a:ext cx="481" cy="428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 txBox="1"/>
            <p:nvPr/>
          </p:nvSpPr>
          <p:spPr>
            <a:xfrm>
              <a:off x="1061" y="2099"/>
              <a:ext cx="74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011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DD0111"/>
                  </a:solidFill>
                  <a:latin typeface="Arial"/>
                  <a:ea typeface="Arial"/>
                  <a:cs typeface="Arial"/>
                  <a:sym typeface="Arial"/>
                </a:rPr>
                <a:t>m[i, k]</a:t>
              </a:r>
              <a:endParaRPr/>
            </a:p>
          </p:txBody>
        </p:sp>
      </p:grpSp>
      <p:grpSp>
        <p:nvGrpSpPr>
          <p:cNvPr id="170" name="Google Shape;170;p10"/>
          <p:cNvGrpSpPr/>
          <p:nvPr/>
        </p:nvGrpSpPr>
        <p:grpSpPr>
          <a:xfrm>
            <a:off x="3086100" y="2819400"/>
            <a:ext cx="1752600" cy="879475"/>
            <a:chOff x="1944" y="1776"/>
            <a:chExt cx="1104" cy="554"/>
          </a:xfrm>
        </p:grpSpPr>
        <p:sp>
          <p:nvSpPr>
            <p:cNvPr id="171" name="Google Shape;171;p10"/>
            <p:cNvSpPr/>
            <p:nvPr/>
          </p:nvSpPr>
          <p:spPr>
            <a:xfrm>
              <a:off x="1944" y="1776"/>
              <a:ext cx="660" cy="465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0"/>
            <p:cNvSpPr txBox="1"/>
            <p:nvPr/>
          </p:nvSpPr>
          <p:spPr>
            <a:xfrm>
              <a:off x="2416" y="2099"/>
              <a:ext cx="63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011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DD0111"/>
                  </a:solidFill>
                  <a:latin typeface="Arial"/>
                  <a:ea typeface="Arial"/>
                  <a:cs typeface="Arial"/>
                  <a:sym typeface="Arial"/>
                </a:rPr>
                <a:t>m[k+1,j]</a:t>
              </a:r>
              <a:endParaRPr/>
            </a:p>
          </p:txBody>
        </p:sp>
      </p:grpSp>
      <p:grpSp>
        <p:nvGrpSpPr>
          <p:cNvPr id="173" name="Google Shape;173;p10"/>
          <p:cNvGrpSpPr/>
          <p:nvPr/>
        </p:nvGrpSpPr>
        <p:grpSpPr>
          <a:xfrm>
            <a:off x="2259012" y="2560637"/>
            <a:ext cx="2663825" cy="1084262"/>
            <a:chOff x="1423" y="1613"/>
            <a:chExt cx="1678" cy="683"/>
          </a:xfrm>
        </p:grpSpPr>
        <p:sp>
          <p:nvSpPr>
            <p:cNvPr id="174" name="Google Shape;174;p10"/>
            <p:cNvSpPr/>
            <p:nvPr/>
          </p:nvSpPr>
          <p:spPr>
            <a:xfrm>
              <a:off x="1423" y="1613"/>
              <a:ext cx="1242" cy="683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0"/>
            <p:cNvSpPr txBox="1"/>
            <p:nvPr/>
          </p:nvSpPr>
          <p:spPr>
            <a:xfrm>
              <a:off x="2570" y="1626"/>
              <a:ext cx="53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D011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rgbClr val="DD011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baseline="-25000" i="0" lang="en-US" sz="1800" u="none">
                  <a:solidFill>
                    <a:srgbClr val="DD0111"/>
                  </a:solidFill>
                  <a:latin typeface="Arial"/>
                  <a:ea typeface="Arial"/>
                  <a:cs typeface="Arial"/>
                  <a:sym typeface="Arial"/>
                </a:rPr>
                <a:t>i-1</a:t>
              </a:r>
              <a:r>
                <a:rPr b="0" i="0" lang="en-US" sz="1800" u="none">
                  <a:solidFill>
                    <a:srgbClr val="DD011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baseline="-25000" i="0" lang="en-US" sz="1800" u="none">
                  <a:solidFill>
                    <a:srgbClr val="DD0111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r>
                <a:rPr b="0" i="0" lang="en-US" sz="1800" u="none">
                  <a:solidFill>
                    <a:srgbClr val="DD011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baseline="-25000" i="0" lang="en-US" sz="1800" u="none">
                  <a:solidFill>
                    <a:srgbClr val="DD0111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  <a:endParaRPr/>
            </a:p>
          </p:txBody>
        </p:sp>
      </p:grpSp>
      <p:sp>
        <p:nvSpPr>
          <p:cNvPr id="176" name="Google Shape;176;p10"/>
          <p:cNvSpPr txBox="1"/>
          <p:nvPr/>
        </p:nvSpPr>
        <p:spPr>
          <a:xfrm>
            <a:off x="2089150" y="5048250"/>
            <a:ext cx="61166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m[i, k]        +       m[k+1, j]       +       p</a:t>
            </a:r>
            <a:r>
              <a:rPr b="0" baseline="-25000" i="0" lang="en-US" sz="24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i-1</a:t>
            </a:r>
            <a:r>
              <a:rPr b="0" i="0" lang="en-US" sz="24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="0" baseline="-25000" i="0" lang="en-US" sz="24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0" i="0" lang="en-US" sz="24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="0" baseline="-25000" i="0" lang="en-US" sz="24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2" name="Google Shape;182;p11"/>
          <p:cNvSpPr txBox="1"/>
          <p:nvPr>
            <p:ph type="title"/>
          </p:nvPr>
        </p:nvSpPr>
        <p:spPr>
          <a:xfrm>
            <a:off x="190500" y="100012"/>
            <a:ext cx="89535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 Computing the Optimal Costs</a:t>
            </a:r>
            <a:endParaRPr/>
          </a:p>
        </p:txBody>
      </p:sp>
      <p:sp>
        <p:nvSpPr>
          <p:cNvPr id="183" name="Google Shape;183;p11"/>
          <p:cNvSpPr txBox="1"/>
          <p:nvPr>
            <p:ph idx="1" type="body"/>
          </p:nvPr>
        </p:nvSpPr>
        <p:spPr>
          <a:xfrm>
            <a:off x="350837" y="1214437"/>
            <a:ext cx="8018462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4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		      </a:t>
            </a:r>
            <a:r>
              <a:rPr b="0" i="0" lang="en-US" sz="24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24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j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m[i, j]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4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=  min {m[i, k] + m[k+1, j] + p</a:t>
            </a:r>
            <a:r>
              <a:rPr b="0" baseline="-25000" i="0" lang="en-US" sz="24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i-1</a:t>
            </a:r>
            <a:r>
              <a:rPr b="0" i="0" lang="en-US" sz="24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="0" baseline="-25000" i="0" lang="en-US" sz="24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0" i="0" lang="en-US" sz="24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="0" baseline="-25000" i="0" lang="en-US" sz="24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b="0" i="0" lang="en-US" sz="24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r>
              <a:rPr b="0" baseline="-25000" i="0" lang="en-US" sz="24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</a:t>
            </a:r>
            <a:r>
              <a:rPr b="0" i="0" lang="en-US" sz="24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400" u="non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 i &lt; j</a:t>
            </a:r>
            <a:endParaRPr b="0" baseline="-25000" i="0" sz="2400" u="none">
              <a:solidFill>
                <a:srgbClr val="DD011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342900" rtl="0" algn="l">
              <a:lnSpc>
                <a:spcPct val="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r>
              <a:rPr b="0" baseline="30000" i="0" lang="en-US" sz="24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i≤k&lt;j</a:t>
            </a:r>
            <a:endParaRPr b="0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Length = 1: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j, i = 1, 2, …, 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Length = 2: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j = i + 1, i = 1, 2, …, n-1</a:t>
            </a: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1909762" y="1295400"/>
            <a:ext cx="106362" cy="96837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rgbClr val="DD01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5" name="Google Shape;185;p11"/>
          <p:cNvGraphicFramePr/>
          <p:nvPr/>
        </p:nvGraphicFramePr>
        <p:xfrm>
          <a:off x="5019675" y="347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{1460B6E6-75B3-4CB3-AFAF-B0FE240478B1}</a:tableStyleId>
              </a:tblPr>
              <a:tblGrid>
                <a:gridCol w="557200"/>
                <a:gridCol w="555625"/>
                <a:gridCol w="557200"/>
                <a:gridCol w="555625"/>
                <a:gridCol w="557200"/>
                <a:gridCol w="5556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sp>
        <p:nvSpPr>
          <p:cNvPr id="186" name="Google Shape;186;p11"/>
          <p:cNvSpPr txBox="1"/>
          <p:nvPr/>
        </p:nvSpPr>
        <p:spPr>
          <a:xfrm>
            <a:off x="5154612" y="3143250"/>
            <a:ext cx="2873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187" name="Google Shape;187;p11"/>
          <p:cNvSpPr txBox="1"/>
          <p:nvPr/>
        </p:nvSpPr>
        <p:spPr>
          <a:xfrm>
            <a:off x="4710112" y="5811837"/>
            <a:ext cx="2873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188" name="Google Shape;188;p11"/>
          <p:cNvSpPr txBox="1"/>
          <p:nvPr/>
        </p:nvSpPr>
        <p:spPr>
          <a:xfrm>
            <a:off x="5692775" y="3143250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189" name="Google Shape;189;p11"/>
          <p:cNvSpPr txBox="1"/>
          <p:nvPr/>
        </p:nvSpPr>
        <p:spPr>
          <a:xfrm>
            <a:off x="6254750" y="3143250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  <p:sp>
        <p:nvSpPr>
          <p:cNvPr id="190" name="Google Shape;190;p11"/>
          <p:cNvSpPr txBox="1"/>
          <p:nvPr/>
        </p:nvSpPr>
        <p:spPr>
          <a:xfrm>
            <a:off x="7913687" y="3143250"/>
            <a:ext cx="3032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</p:txBody>
      </p:sp>
      <p:sp>
        <p:nvSpPr>
          <p:cNvPr id="191" name="Google Shape;191;p11"/>
          <p:cNvSpPr txBox="1"/>
          <p:nvPr/>
        </p:nvSpPr>
        <p:spPr>
          <a:xfrm>
            <a:off x="4673600" y="5367337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/>
          </a:p>
        </p:txBody>
      </p:sp>
      <p:sp>
        <p:nvSpPr>
          <p:cNvPr id="192" name="Google Shape;192;p11"/>
          <p:cNvSpPr txBox="1"/>
          <p:nvPr/>
        </p:nvSpPr>
        <p:spPr>
          <a:xfrm>
            <a:off x="4673600" y="4910137"/>
            <a:ext cx="323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/>
          </a:p>
        </p:txBody>
      </p:sp>
      <p:sp>
        <p:nvSpPr>
          <p:cNvPr id="193" name="Google Shape;193;p11"/>
          <p:cNvSpPr txBox="1"/>
          <p:nvPr/>
        </p:nvSpPr>
        <p:spPr>
          <a:xfrm>
            <a:off x="4694237" y="3560762"/>
            <a:ext cx="3032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</p:txBody>
      </p:sp>
      <p:grpSp>
        <p:nvGrpSpPr>
          <p:cNvPr id="194" name="Google Shape;194;p11"/>
          <p:cNvGrpSpPr/>
          <p:nvPr/>
        </p:nvGrpSpPr>
        <p:grpSpPr>
          <a:xfrm>
            <a:off x="5122862" y="2916810"/>
            <a:ext cx="3713204" cy="3191889"/>
            <a:chOff x="2089" y="1873"/>
            <a:chExt cx="2339" cy="2011"/>
          </a:xfrm>
        </p:grpSpPr>
        <p:cxnSp>
          <p:nvCxnSpPr>
            <p:cNvPr id="195" name="Google Shape;195;p11"/>
            <p:cNvCxnSpPr/>
            <p:nvPr/>
          </p:nvCxnSpPr>
          <p:spPr>
            <a:xfrm flipH="1" rot="10800000">
              <a:off x="2089" y="2264"/>
              <a:ext cx="2001" cy="1620"/>
            </a:xfrm>
            <a:prstGeom prst="straightConnector1">
              <a:avLst/>
            </a:prstGeom>
            <a:noFill/>
            <a:ln cap="flat" cmpd="sng" w="762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96" name="Google Shape;196;p11"/>
            <p:cNvSpPr txBox="1"/>
            <p:nvPr/>
          </p:nvSpPr>
          <p:spPr>
            <a:xfrm rot="-2580000">
              <a:off x="4048" y="1961"/>
              <a:ext cx="34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first</a:t>
              </a:r>
              <a:endParaRPr/>
            </a:p>
          </p:txBody>
        </p:sp>
      </p:grpSp>
      <p:grpSp>
        <p:nvGrpSpPr>
          <p:cNvPr id="197" name="Google Shape;197;p11"/>
          <p:cNvGrpSpPr/>
          <p:nvPr/>
        </p:nvGrpSpPr>
        <p:grpSpPr>
          <a:xfrm>
            <a:off x="5167312" y="2667395"/>
            <a:ext cx="3333533" cy="2936479"/>
            <a:chOff x="2117" y="1716"/>
            <a:chExt cx="2100" cy="1850"/>
          </a:xfrm>
        </p:grpSpPr>
        <p:cxnSp>
          <p:nvCxnSpPr>
            <p:cNvPr id="198" name="Google Shape;198;p11"/>
            <p:cNvCxnSpPr/>
            <p:nvPr/>
          </p:nvCxnSpPr>
          <p:spPr>
            <a:xfrm flipH="1" rot="10800000">
              <a:off x="2117" y="2266"/>
              <a:ext cx="1619" cy="1300"/>
            </a:xfrm>
            <a:prstGeom prst="straightConnector1">
              <a:avLst/>
            </a:prstGeom>
            <a:noFill/>
            <a:ln cap="flat" cmpd="sng" w="762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99" name="Google Shape;199;p11"/>
            <p:cNvSpPr txBox="1"/>
            <p:nvPr/>
          </p:nvSpPr>
          <p:spPr>
            <a:xfrm rot="-2580000">
              <a:off x="3636" y="1883"/>
              <a:ext cx="58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second</a:t>
              </a:r>
              <a:endParaRPr/>
            </a:p>
          </p:txBody>
        </p:sp>
      </p:grpSp>
      <p:grpSp>
        <p:nvGrpSpPr>
          <p:cNvPr id="200" name="Google Shape;200;p11"/>
          <p:cNvGrpSpPr/>
          <p:nvPr/>
        </p:nvGrpSpPr>
        <p:grpSpPr>
          <a:xfrm>
            <a:off x="5029200" y="3486150"/>
            <a:ext cx="1235075" cy="1014412"/>
            <a:chOff x="2030" y="2232"/>
            <a:chExt cx="778" cy="639"/>
          </a:xfrm>
        </p:grpSpPr>
        <p:cxnSp>
          <p:nvCxnSpPr>
            <p:cNvPr id="201" name="Google Shape;201;p11"/>
            <p:cNvCxnSpPr/>
            <p:nvPr/>
          </p:nvCxnSpPr>
          <p:spPr>
            <a:xfrm rot="10800000">
              <a:off x="2534" y="2633"/>
              <a:ext cx="274" cy="238"/>
            </a:xfrm>
            <a:prstGeom prst="straightConnector1">
              <a:avLst/>
            </a:prstGeom>
            <a:noFill/>
            <a:ln cap="flat" cmpd="sng" w="38100">
              <a:solidFill>
                <a:srgbClr val="33669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02" name="Google Shape;202;p11"/>
            <p:cNvSpPr txBox="1"/>
            <p:nvPr/>
          </p:nvSpPr>
          <p:spPr>
            <a:xfrm>
              <a:off x="2030" y="2232"/>
              <a:ext cx="346" cy="284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rgbClr val="33669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11"/>
          <p:cNvSpPr txBox="1"/>
          <p:nvPr/>
        </p:nvSpPr>
        <p:spPr>
          <a:xfrm>
            <a:off x="473075" y="4986337"/>
            <a:ext cx="3984625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rows from bottom to top and from left to right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similar matrix s we keep the optimal values of k</a:t>
            </a:r>
            <a:endParaRPr/>
          </a:p>
        </p:txBody>
      </p:sp>
      <p:grpSp>
        <p:nvGrpSpPr>
          <p:cNvPr id="204" name="Google Shape;204;p11"/>
          <p:cNvGrpSpPr/>
          <p:nvPr/>
        </p:nvGrpSpPr>
        <p:grpSpPr>
          <a:xfrm>
            <a:off x="1484312" y="3340100"/>
            <a:ext cx="3810000" cy="1079500"/>
            <a:chOff x="935" y="2104"/>
            <a:chExt cx="2400" cy="680"/>
          </a:xfrm>
        </p:grpSpPr>
        <p:sp>
          <p:nvSpPr>
            <p:cNvPr id="205" name="Google Shape;205;p11"/>
            <p:cNvSpPr txBox="1"/>
            <p:nvPr/>
          </p:nvSpPr>
          <p:spPr>
            <a:xfrm>
              <a:off x="935" y="2380"/>
              <a:ext cx="1682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m[1, n] </a:t>
              </a: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gives the optimal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solution to the problem</a:t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1256" y="2104"/>
              <a:ext cx="2079" cy="326"/>
            </a:xfrm>
            <a:custGeom>
              <a:rect b="b" l="l" r="r" t="t"/>
              <a:pathLst>
                <a:path extrusionOk="0" h="326" w="2079">
                  <a:moveTo>
                    <a:pt x="0" y="326"/>
                  </a:moveTo>
                  <a:cubicBezTo>
                    <a:pt x="16" y="270"/>
                    <a:pt x="32" y="214"/>
                    <a:pt x="117" y="164"/>
                  </a:cubicBezTo>
                  <a:cubicBezTo>
                    <a:pt x="202" y="114"/>
                    <a:pt x="350" y="50"/>
                    <a:pt x="513" y="25"/>
                  </a:cubicBezTo>
                  <a:cubicBezTo>
                    <a:pt x="676" y="0"/>
                    <a:pt x="935" y="10"/>
                    <a:pt x="1093" y="16"/>
                  </a:cubicBezTo>
                  <a:cubicBezTo>
                    <a:pt x="1251" y="22"/>
                    <a:pt x="1364" y="44"/>
                    <a:pt x="1462" y="61"/>
                  </a:cubicBezTo>
                  <a:cubicBezTo>
                    <a:pt x="1560" y="78"/>
                    <a:pt x="1580" y="85"/>
                    <a:pt x="1683" y="115"/>
                  </a:cubicBezTo>
                  <a:cubicBezTo>
                    <a:pt x="1786" y="145"/>
                    <a:pt x="1932" y="193"/>
                    <a:pt x="2079" y="241"/>
                  </a:cubicBezTo>
                </a:path>
              </a:pathLst>
            </a:cu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11"/>
          <p:cNvSpPr txBox="1"/>
          <p:nvPr/>
        </p:nvSpPr>
        <p:spPr>
          <a:xfrm>
            <a:off x="6604000" y="6261100"/>
            <a:ext cx="247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</p:txBody>
      </p:sp>
      <p:sp>
        <p:nvSpPr>
          <p:cNvPr id="208" name="Google Shape;208;p11"/>
          <p:cNvSpPr txBox="1"/>
          <p:nvPr/>
        </p:nvSpPr>
        <p:spPr>
          <a:xfrm>
            <a:off x="8469312" y="4683125"/>
            <a:ext cx="2762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4" name="Google Shape;214;p12"/>
          <p:cNvSpPr txBox="1"/>
          <p:nvPr>
            <p:ph type="title"/>
          </p:nvPr>
        </p:nvSpPr>
        <p:spPr>
          <a:xfrm>
            <a:off x="1150937" y="404812"/>
            <a:ext cx="7993062" cy="695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Multiply 4 Matrices: </a:t>
            </a:r>
            <a:r>
              <a:rPr b="0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A×B×C×D 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endParaRPr/>
          </a:p>
        </p:txBody>
      </p:sp>
      <p:sp>
        <p:nvSpPr>
          <p:cNvPr id="215" name="Google Shape;215;p12"/>
          <p:cNvSpPr txBox="1"/>
          <p:nvPr>
            <p:ph idx="1" type="body"/>
          </p:nvPr>
        </p:nvSpPr>
        <p:spPr>
          <a:xfrm>
            <a:off x="130175" y="1412875"/>
            <a:ext cx="8559800" cy="10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Compute the costs in the bottom-up manner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we consider AB, BC, CD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need to consider AC or BD</a:t>
            </a:r>
            <a:endParaRPr/>
          </a:p>
        </p:txBody>
      </p:sp>
      <p:grpSp>
        <p:nvGrpSpPr>
          <p:cNvPr id="216" name="Google Shape;216;p12"/>
          <p:cNvGrpSpPr/>
          <p:nvPr/>
        </p:nvGrpSpPr>
        <p:grpSpPr>
          <a:xfrm>
            <a:off x="1619250" y="6045200"/>
            <a:ext cx="6235700" cy="336550"/>
            <a:chOff x="1020" y="3626"/>
            <a:chExt cx="3928" cy="212"/>
          </a:xfrm>
        </p:grpSpPr>
        <p:sp>
          <p:nvSpPr>
            <p:cNvPr id="217" name="Google Shape;217;p12"/>
            <p:cNvSpPr txBox="1"/>
            <p:nvPr/>
          </p:nvSpPr>
          <p:spPr>
            <a:xfrm>
              <a:off x="1020" y="3626"/>
              <a:ext cx="199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218" name="Google Shape;218;p12"/>
            <p:cNvSpPr txBox="1"/>
            <p:nvPr/>
          </p:nvSpPr>
          <p:spPr>
            <a:xfrm>
              <a:off x="2255" y="3626"/>
              <a:ext cx="203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219" name="Google Shape;219;p12"/>
            <p:cNvSpPr txBox="1"/>
            <p:nvPr/>
          </p:nvSpPr>
          <p:spPr>
            <a:xfrm>
              <a:off x="3495" y="3626"/>
              <a:ext cx="208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220" name="Google Shape;220;p12"/>
            <p:cNvSpPr txBox="1"/>
            <p:nvPr/>
          </p:nvSpPr>
          <p:spPr>
            <a:xfrm>
              <a:off x="4740" y="3626"/>
              <a:ext cx="208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</p:grpSp>
      <p:grpSp>
        <p:nvGrpSpPr>
          <p:cNvPr id="221" name="Google Shape;221;p12"/>
          <p:cNvGrpSpPr/>
          <p:nvPr/>
        </p:nvGrpSpPr>
        <p:grpSpPr>
          <a:xfrm>
            <a:off x="2555875" y="5334000"/>
            <a:ext cx="4292600" cy="336550"/>
            <a:chOff x="1610" y="3187"/>
            <a:chExt cx="2704" cy="212"/>
          </a:xfrm>
        </p:grpSpPr>
        <p:sp>
          <p:nvSpPr>
            <p:cNvPr id="222" name="Google Shape;222;p12"/>
            <p:cNvSpPr txBox="1"/>
            <p:nvPr/>
          </p:nvSpPr>
          <p:spPr>
            <a:xfrm>
              <a:off x="1610" y="3187"/>
              <a:ext cx="28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AB</a:t>
              </a:r>
              <a:endParaRPr/>
            </a:p>
          </p:txBody>
        </p:sp>
        <p:sp>
          <p:nvSpPr>
            <p:cNvPr id="223" name="Google Shape;223;p12"/>
            <p:cNvSpPr txBox="1"/>
            <p:nvPr/>
          </p:nvSpPr>
          <p:spPr>
            <a:xfrm>
              <a:off x="2807" y="3187"/>
              <a:ext cx="295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BC</a:t>
              </a:r>
              <a:endParaRPr/>
            </a:p>
          </p:txBody>
        </p:sp>
        <p:sp>
          <p:nvSpPr>
            <p:cNvPr id="224" name="Google Shape;224;p12"/>
            <p:cNvSpPr txBox="1"/>
            <p:nvPr/>
          </p:nvSpPr>
          <p:spPr>
            <a:xfrm>
              <a:off x="4014" y="3187"/>
              <a:ext cx="30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CD</a:t>
              </a:r>
              <a:endParaRPr/>
            </a:p>
          </p:txBody>
        </p:sp>
      </p:grpSp>
      <p:grpSp>
        <p:nvGrpSpPr>
          <p:cNvPr id="225" name="Google Shape;225;p12"/>
          <p:cNvGrpSpPr/>
          <p:nvPr/>
        </p:nvGrpSpPr>
        <p:grpSpPr>
          <a:xfrm>
            <a:off x="2379662" y="4622800"/>
            <a:ext cx="4614862" cy="336550"/>
            <a:chOff x="1499" y="2779"/>
            <a:chExt cx="2907" cy="212"/>
          </a:xfrm>
        </p:grpSpPr>
        <p:sp>
          <p:nvSpPr>
            <p:cNvPr id="226" name="Google Shape;226;p12"/>
            <p:cNvSpPr txBox="1"/>
            <p:nvPr/>
          </p:nvSpPr>
          <p:spPr>
            <a:xfrm>
              <a:off x="1499" y="2779"/>
              <a:ext cx="47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2B2B2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A(BC)</a:t>
              </a:r>
              <a:endParaRPr/>
            </a:p>
          </p:txBody>
        </p:sp>
        <p:sp>
          <p:nvSpPr>
            <p:cNvPr id="227" name="Google Shape;227;p12"/>
            <p:cNvSpPr txBox="1"/>
            <p:nvPr/>
          </p:nvSpPr>
          <p:spPr>
            <a:xfrm>
              <a:off x="2304" y="2779"/>
              <a:ext cx="47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2B2B2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(AB)C</a:t>
              </a:r>
              <a:endParaRPr/>
            </a:p>
          </p:txBody>
        </p:sp>
        <p:sp>
          <p:nvSpPr>
            <p:cNvPr id="228" name="Google Shape;228;p12"/>
            <p:cNvSpPr txBox="1"/>
            <p:nvPr/>
          </p:nvSpPr>
          <p:spPr>
            <a:xfrm>
              <a:off x="3109" y="2779"/>
              <a:ext cx="48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2B2B2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B(CD)</a:t>
              </a:r>
              <a:endParaRPr/>
            </a:p>
          </p:txBody>
        </p:sp>
        <p:sp>
          <p:nvSpPr>
            <p:cNvPr id="229" name="Google Shape;229;p12"/>
            <p:cNvSpPr txBox="1"/>
            <p:nvPr/>
          </p:nvSpPr>
          <p:spPr>
            <a:xfrm>
              <a:off x="3923" y="2779"/>
              <a:ext cx="48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2B2B2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(BC)D</a:t>
              </a:r>
              <a:endParaRPr/>
            </a:p>
          </p:txBody>
        </p:sp>
      </p:grpSp>
      <p:grpSp>
        <p:nvGrpSpPr>
          <p:cNvPr id="230" name="Google Shape;230;p12"/>
          <p:cNvGrpSpPr/>
          <p:nvPr/>
        </p:nvGrpSpPr>
        <p:grpSpPr>
          <a:xfrm>
            <a:off x="3108325" y="3913187"/>
            <a:ext cx="3086100" cy="336550"/>
            <a:chOff x="1958" y="2401"/>
            <a:chExt cx="1944" cy="212"/>
          </a:xfrm>
        </p:grpSpPr>
        <p:sp>
          <p:nvSpPr>
            <p:cNvPr id="231" name="Google Shape;231;p12"/>
            <p:cNvSpPr txBox="1"/>
            <p:nvPr/>
          </p:nvSpPr>
          <p:spPr>
            <a:xfrm>
              <a:off x="1958" y="2401"/>
              <a:ext cx="37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2B2B2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ABC</a:t>
              </a:r>
              <a:endParaRPr/>
            </a:p>
          </p:txBody>
        </p:sp>
        <p:sp>
          <p:nvSpPr>
            <p:cNvPr id="232" name="Google Shape;232;p12"/>
            <p:cNvSpPr txBox="1"/>
            <p:nvPr/>
          </p:nvSpPr>
          <p:spPr>
            <a:xfrm>
              <a:off x="3515" y="2401"/>
              <a:ext cx="3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2B2B2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BCD</a:t>
              </a:r>
              <a:endParaRPr/>
            </a:p>
          </p:txBody>
        </p:sp>
      </p:grpSp>
      <p:grpSp>
        <p:nvGrpSpPr>
          <p:cNvPr id="233" name="Google Shape;233;p12"/>
          <p:cNvGrpSpPr/>
          <p:nvPr/>
        </p:nvGrpSpPr>
        <p:grpSpPr>
          <a:xfrm>
            <a:off x="2411412" y="3201987"/>
            <a:ext cx="4572000" cy="336550"/>
            <a:chOff x="1519" y="1993"/>
            <a:chExt cx="2880" cy="212"/>
          </a:xfrm>
        </p:grpSpPr>
        <p:sp>
          <p:nvSpPr>
            <p:cNvPr id="234" name="Google Shape;234;p12"/>
            <p:cNvSpPr txBox="1"/>
            <p:nvPr/>
          </p:nvSpPr>
          <p:spPr>
            <a:xfrm>
              <a:off x="1519" y="1993"/>
              <a:ext cx="56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2B2B2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A(BCD)</a:t>
              </a:r>
              <a:endParaRPr/>
            </a:p>
          </p:txBody>
        </p:sp>
        <p:sp>
          <p:nvSpPr>
            <p:cNvPr id="235" name="Google Shape;235;p12"/>
            <p:cNvSpPr txBox="1"/>
            <p:nvPr/>
          </p:nvSpPr>
          <p:spPr>
            <a:xfrm>
              <a:off x="2628" y="1993"/>
              <a:ext cx="66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2B2B2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(AB)(CD)</a:t>
              </a:r>
              <a:endParaRPr/>
            </a:p>
          </p:txBody>
        </p:sp>
        <p:sp>
          <p:nvSpPr>
            <p:cNvPr id="236" name="Google Shape;236;p12"/>
            <p:cNvSpPr txBox="1"/>
            <p:nvPr/>
          </p:nvSpPr>
          <p:spPr>
            <a:xfrm>
              <a:off x="3833" y="1993"/>
              <a:ext cx="56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2B2B2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(ABC)D</a:t>
              </a:r>
              <a:endParaRPr/>
            </a:p>
          </p:txBody>
        </p:sp>
      </p:grpSp>
      <p:sp>
        <p:nvSpPr>
          <p:cNvPr id="237" name="Google Shape;237;p12"/>
          <p:cNvSpPr txBox="1"/>
          <p:nvPr/>
        </p:nvSpPr>
        <p:spPr>
          <a:xfrm>
            <a:off x="4330700" y="2492375"/>
            <a:ext cx="7461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ABCD</a:t>
            </a:r>
            <a:endParaRPr/>
          </a:p>
        </p:txBody>
      </p:sp>
      <p:cxnSp>
        <p:nvCxnSpPr>
          <p:cNvPr id="238" name="Google Shape;238;p12"/>
          <p:cNvCxnSpPr/>
          <p:nvPr/>
        </p:nvCxnSpPr>
        <p:spPr>
          <a:xfrm flipH="1" rot="10800000">
            <a:off x="1778000" y="5670550"/>
            <a:ext cx="1004887" cy="3746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239" name="Google Shape;239;p12"/>
          <p:cNvCxnSpPr/>
          <p:nvPr/>
        </p:nvCxnSpPr>
        <p:spPr>
          <a:xfrm rot="10800000">
            <a:off x="2782887" y="5670550"/>
            <a:ext cx="958850" cy="3746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240" name="Google Shape;240;p12"/>
          <p:cNvCxnSpPr/>
          <p:nvPr/>
        </p:nvCxnSpPr>
        <p:spPr>
          <a:xfrm flipH="1" rot="10800000">
            <a:off x="3741737" y="5670550"/>
            <a:ext cx="949325" cy="3746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241" name="Google Shape;241;p12"/>
          <p:cNvCxnSpPr/>
          <p:nvPr/>
        </p:nvCxnSpPr>
        <p:spPr>
          <a:xfrm rot="10800000">
            <a:off x="4691062" y="5670550"/>
            <a:ext cx="1022350" cy="3746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242" name="Google Shape;242;p12"/>
          <p:cNvCxnSpPr/>
          <p:nvPr/>
        </p:nvCxnSpPr>
        <p:spPr>
          <a:xfrm flipH="1" rot="10800000">
            <a:off x="5713412" y="5670550"/>
            <a:ext cx="896937" cy="3746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243" name="Google Shape;243;p12"/>
          <p:cNvCxnSpPr/>
          <p:nvPr/>
        </p:nvCxnSpPr>
        <p:spPr>
          <a:xfrm rot="10800000">
            <a:off x="6610350" y="5670550"/>
            <a:ext cx="1079500" cy="37465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244" name="Google Shape;244;p12"/>
          <p:cNvSpPr/>
          <p:nvPr/>
        </p:nvSpPr>
        <p:spPr>
          <a:xfrm>
            <a:off x="539750" y="2708275"/>
            <a:ext cx="360362" cy="3384550"/>
          </a:xfrm>
          <a:prstGeom prst="upArrow">
            <a:avLst>
              <a:gd fmla="val 5025" name="adj1"/>
              <a:gd fmla="val 7137" name="adj2"/>
            </a:avLst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2"/>
          <p:cNvSpPr txBox="1"/>
          <p:nvPr/>
        </p:nvSpPr>
        <p:spPr>
          <a:xfrm rot="5400000">
            <a:off x="-971698" y="4392142"/>
            <a:ext cx="3383258" cy="18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pSp>
        <p:nvGrpSpPr>
          <p:cNvPr id="251" name="Google Shape;251;p13"/>
          <p:cNvGrpSpPr/>
          <p:nvPr/>
        </p:nvGrpSpPr>
        <p:grpSpPr>
          <a:xfrm>
            <a:off x="1619250" y="6045200"/>
            <a:ext cx="6235700" cy="336550"/>
            <a:chOff x="1020" y="3626"/>
            <a:chExt cx="3928" cy="212"/>
          </a:xfrm>
        </p:grpSpPr>
        <p:sp>
          <p:nvSpPr>
            <p:cNvPr id="252" name="Google Shape;252;p13"/>
            <p:cNvSpPr txBox="1"/>
            <p:nvPr/>
          </p:nvSpPr>
          <p:spPr>
            <a:xfrm>
              <a:off x="1020" y="3626"/>
              <a:ext cx="199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253" name="Google Shape;253;p13"/>
            <p:cNvSpPr txBox="1"/>
            <p:nvPr/>
          </p:nvSpPr>
          <p:spPr>
            <a:xfrm>
              <a:off x="2255" y="3626"/>
              <a:ext cx="203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254" name="Google Shape;254;p13"/>
            <p:cNvSpPr txBox="1"/>
            <p:nvPr/>
          </p:nvSpPr>
          <p:spPr>
            <a:xfrm>
              <a:off x="3495" y="3626"/>
              <a:ext cx="208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255" name="Google Shape;255;p13"/>
            <p:cNvSpPr txBox="1"/>
            <p:nvPr/>
          </p:nvSpPr>
          <p:spPr>
            <a:xfrm>
              <a:off x="4740" y="3626"/>
              <a:ext cx="208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</p:grpSp>
      <p:grpSp>
        <p:nvGrpSpPr>
          <p:cNvPr id="256" name="Google Shape;256;p13"/>
          <p:cNvGrpSpPr/>
          <p:nvPr/>
        </p:nvGrpSpPr>
        <p:grpSpPr>
          <a:xfrm>
            <a:off x="2555875" y="5334000"/>
            <a:ext cx="4292600" cy="336550"/>
            <a:chOff x="1610" y="3187"/>
            <a:chExt cx="2704" cy="212"/>
          </a:xfrm>
        </p:grpSpPr>
        <p:sp>
          <p:nvSpPr>
            <p:cNvPr id="257" name="Google Shape;257;p13"/>
            <p:cNvSpPr txBox="1"/>
            <p:nvPr/>
          </p:nvSpPr>
          <p:spPr>
            <a:xfrm>
              <a:off x="1610" y="3187"/>
              <a:ext cx="286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AB</a:t>
              </a:r>
              <a:endParaRPr/>
            </a:p>
          </p:txBody>
        </p:sp>
        <p:sp>
          <p:nvSpPr>
            <p:cNvPr id="258" name="Google Shape;258;p13"/>
            <p:cNvSpPr txBox="1"/>
            <p:nvPr/>
          </p:nvSpPr>
          <p:spPr>
            <a:xfrm>
              <a:off x="2807" y="3187"/>
              <a:ext cx="295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BC</a:t>
              </a:r>
              <a:endParaRPr/>
            </a:p>
          </p:txBody>
        </p:sp>
        <p:sp>
          <p:nvSpPr>
            <p:cNvPr id="259" name="Google Shape;259;p13"/>
            <p:cNvSpPr txBox="1"/>
            <p:nvPr/>
          </p:nvSpPr>
          <p:spPr>
            <a:xfrm>
              <a:off x="4014" y="3187"/>
              <a:ext cx="300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CD</a:t>
              </a:r>
              <a:endParaRPr/>
            </a:p>
          </p:txBody>
        </p:sp>
      </p:grpSp>
      <p:grpSp>
        <p:nvGrpSpPr>
          <p:cNvPr id="260" name="Google Shape;260;p13"/>
          <p:cNvGrpSpPr/>
          <p:nvPr/>
        </p:nvGrpSpPr>
        <p:grpSpPr>
          <a:xfrm>
            <a:off x="2379662" y="4622800"/>
            <a:ext cx="4614862" cy="336550"/>
            <a:chOff x="1499" y="2779"/>
            <a:chExt cx="2907" cy="212"/>
          </a:xfrm>
        </p:grpSpPr>
        <p:sp>
          <p:nvSpPr>
            <p:cNvPr id="261" name="Google Shape;261;p13"/>
            <p:cNvSpPr txBox="1"/>
            <p:nvPr/>
          </p:nvSpPr>
          <p:spPr>
            <a:xfrm>
              <a:off x="1499" y="2779"/>
              <a:ext cx="47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A(BC)</a:t>
              </a:r>
              <a:endParaRPr/>
            </a:p>
          </p:txBody>
        </p:sp>
        <p:sp>
          <p:nvSpPr>
            <p:cNvPr id="262" name="Google Shape;262;p13"/>
            <p:cNvSpPr txBox="1"/>
            <p:nvPr/>
          </p:nvSpPr>
          <p:spPr>
            <a:xfrm>
              <a:off x="2304" y="2779"/>
              <a:ext cx="47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(AB)C</a:t>
              </a:r>
              <a:endParaRPr/>
            </a:p>
          </p:txBody>
        </p:sp>
        <p:sp>
          <p:nvSpPr>
            <p:cNvPr id="263" name="Google Shape;263;p13"/>
            <p:cNvSpPr txBox="1"/>
            <p:nvPr/>
          </p:nvSpPr>
          <p:spPr>
            <a:xfrm>
              <a:off x="3109" y="2779"/>
              <a:ext cx="48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B(CD)</a:t>
              </a:r>
              <a:endParaRPr/>
            </a:p>
          </p:txBody>
        </p:sp>
        <p:sp>
          <p:nvSpPr>
            <p:cNvPr id="264" name="Google Shape;264;p13"/>
            <p:cNvSpPr txBox="1"/>
            <p:nvPr/>
          </p:nvSpPr>
          <p:spPr>
            <a:xfrm>
              <a:off x="3923" y="2779"/>
              <a:ext cx="48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(BC)D</a:t>
              </a:r>
              <a:endParaRPr/>
            </a:p>
          </p:txBody>
        </p:sp>
      </p:grpSp>
      <p:grpSp>
        <p:nvGrpSpPr>
          <p:cNvPr id="265" name="Google Shape;265;p13"/>
          <p:cNvGrpSpPr/>
          <p:nvPr/>
        </p:nvGrpSpPr>
        <p:grpSpPr>
          <a:xfrm>
            <a:off x="3108325" y="3913187"/>
            <a:ext cx="3086100" cy="336550"/>
            <a:chOff x="1958" y="2401"/>
            <a:chExt cx="1944" cy="212"/>
          </a:xfrm>
        </p:grpSpPr>
        <p:sp>
          <p:nvSpPr>
            <p:cNvPr id="266" name="Google Shape;266;p13"/>
            <p:cNvSpPr txBox="1"/>
            <p:nvPr/>
          </p:nvSpPr>
          <p:spPr>
            <a:xfrm>
              <a:off x="1958" y="2401"/>
              <a:ext cx="37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2B2B2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ABC</a:t>
              </a:r>
              <a:endParaRPr/>
            </a:p>
          </p:txBody>
        </p:sp>
        <p:sp>
          <p:nvSpPr>
            <p:cNvPr id="267" name="Google Shape;267;p13"/>
            <p:cNvSpPr txBox="1"/>
            <p:nvPr/>
          </p:nvSpPr>
          <p:spPr>
            <a:xfrm>
              <a:off x="3515" y="2401"/>
              <a:ext cx="3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2B2B2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BCD</a:t>
              </a:r>
              <a:endParaRPr/>
            </a:p>
          </p:txBody>
        </p:sp>
      </p:grpSp>
      <p:grpSp>
        <p:nvGrpSpPr>
          <p:cNvPr id="268" name="Google Shape;268;p13"/>
          <p:cNvGrpSpPr/>
          <p:nvPr/>
        </p:nvGrpSpPr>
        <p:grpSpPr>
          <a:xfrm>
            <a:off x="2411412" y="3201987"/>
            <a:ext cx="4572000" cy="336550"/>
            <a:chOff x="1519" y="1993"/>
            <a:chExt cx="2880" cy="212"/>
          </a:xfrm>
        </p:grpSpPr>
        <p:sp>
          <p:nvSpPr>
            <p:cNvPr id="269" name="Google Shape;269;p13"/>
            <p:cNvSpPr txBox="1"/>
            <p:nvPr/>
          </p:nvSpPr>
          <p:spPr>
            <a:xfrm>
              <a:off x="1519" y="1993"/>
              <a:ext cx="56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2B2B2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A(BCD)</a:t>
              </a:r>
              <a:endParaRPr/>
            </a:p>
          </p:txBody>
        </p:sp>
        <p:sp>
          <p:nvSpPr>
            <p:cNvPr id="270" name="Google Shape;270;p13"/>
            <p:cNvSpPr txBox="1"/>
            <p:nvPr/>
          </p:nvSpPr>
          <p:spPr>
            <a:xfrm>
              <a:off x="2628" y="1993"/>
              <a:ext cx="66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2B2B2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(AB)(CD)</a:t>
              </a:r>
              <a:endParaRPr/>
            </a:p>
          </p:txBody>
        </p:sp>
        <p:sp>
          <p:nvSpPr>
            <p:cNvPr id="271" name="Google Shape;271;p13"/>
            <p:cNvSpPr txBox="1"/>
            <p:nvPr/>
          </p:nvSpPr>
          <p:spPr>
            <a:xfrm>
              <a:off x="3833" y="1993"/>
              <a:ext cx="56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2B2B2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(ABC)D</a:t>
              </a:r>
              <a:endParaRPr/>
            </a:p>
          </p:txBody>
        </p:sp>
      </p:grpSp>
      <p:sp>
        <p:nvSpPr>
          <p:cNvPr id="272" name="Google Shape;272;p13"/>
          <p:cNvSpPr txBox="1"/>
          <p:nvPr/>
        </p:nvSpPr>
        <p:spPr>
          <a:xfrm>
            <a:off x="4330700" y="2492375"/>
            <a:ext cx="7461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ABCD</a:t>
            </a:r>
            <a:endParaRPr/>
          </a:p>
        </p:txBody>
      </p:sp>
      <p:cxnSp>
        <p:nvCxnSpPr>
          <p:cNvPr id="273" name="Google Shape;273;p13"/>
          <p:cNvCxnSpPr/>
          <p:nvPr/>
        </p:nvCxnSpPr>
        <p:spPr>
          <a:xfrm flipH="1" rot="10800000">
            <a:off x="1778000" y="4791075"/>
            <a:ext cx="601662" cy="12541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274" name="Google Shape;274;p13"/>
          <p:cNvCxnSpPr/>
          <p:nvPr/>
        </p:nvCxnSpPr>
        <p:spPr>
          <a:xfrm rot="10800000">
            <a:off x="3132137" y="4791075"/>
            <a:ext cx="1323975" cy="711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275" name="Google Shape;275;p13"/>
          <p:cNvCxnSpPr/>
          <p:nvPr/>
        </p:nvCxnSpPr>
        <p:spPr>
          <a:xfrm flipH="1" rot="10800000">
            <a:off x="2782887" y="4791075"/>
            <a:ext cx="874712" cy="5429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276" name="Google Shape;276;p13"/>
          <p:cNvCxnSpPr/>
          <p:nvPr/>
        </p:nvCxnSpPr>
        <p:spPr>
          <a:xfrm rot="10800000">
            <a:off x="4410075" y="4791075"/>
            <a:ext cx="1303337" cy="12541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277" name="Google Shape;277;p13"/>
          <p:cNvCxnSpPr/>
          <p:nvPr/>
        </p:nvCxnSpPr>
        <p:spPr>
          <a:xfrm flipH="1" rot="10800000">
            <a:off x="3741737" y="4791075"/>
            <a:ext cx="1193800" cy="12541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278" name="Google Shape;278;p13"/>
          <p:cNvCxnSpPr/>
          <p:nvPr/>
        </p:nvCxnSpPr>
        <p:spPr>
          <a:xfrm rot="10800000">
            <a:off x="5702300" y="4791075"/>
            <a:ext cx="908050" cy="5429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279" name="Google Shape;279;p13"/>
          <p:cNvCxnSpPr/>
          <p:nvPr/>
        </p:nvCxnSpPr>
        <p:spPr>
          <a:xfrm flipH="1" rot="10800000">
            <a:off x="4924425" y="4791075"/>
            <a:ext cx="1303337" cy="711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280" name="Google Shape;280;p13"/>
          <p:cNvCxnSpPr/>
          <p:nvPr/>
        </p:nvCxnSpPr>
        <p:spPr>
          <a:xfrm rot="10800000">
            <a:off x="6994525" y="4791075"/>
            <a:ext cx="695325" cy="12541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281" name="Google Shape;281;p13"/>
          <p:cNvSpPr/>
          <p:nvPr/>
        </p:nvSpPr>
        <p:spPr>
          <a:xfrm>
            <a:off x="539750" y="2708275"/>
            <a:ext cx="360362" cy="3384550"/>
          </a:xfrm>
          <a:prstGeom prst="upArrow">
            <a:avLst>
              <a:gd fmla="val 5025" name="adj1"/>
              <a:gd fmla="val 7137" name="adj2"/>
            </a:avLst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3"/>
          <p:cNvSpPr txBox="1"/>
          <p:nvPr/>
        </p:nvSpPr>
        <p:spPr>
          <a:xfrm rot="5400000">
            <a:off x="-971698" y="4392142"/>
            <a:ext cx="3383258" cy="18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3"/>
          <p:cNvSpPr txBox="1"/>
          <p:nvPr>
            <p:ph idx="1" type="body"/>
          </p:nvPr>
        </p:nvSpPr>
        <p:spPr>
          <a:xfrm>
            <a:off x="130175" y="1412875"/>
            <a:ext cx="8559800" cy="10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Compute the costs in the bottom-up manner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we consider A(BC), (AB)C, B(CD), (BC)D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need to consider (AB)D, A(CD)</a:t>
            </a:r>
            <a:endParaRPr/>
          </a:p>
        </p:txBody>
      </p:sp>
      <p:sp>
        <p:nvSpPr>
          <p:cNvPr id="284" name="Google Shape;284;p13"/>
          <p:cNvSpPr txBox="1"/>
          <p:nvPr/>
        </p:nvSpPr>
        <p:spPr>
          <a:xfrm>
            <a:off x="938212" y="476250"/>
            <a:ext cx="7993062" cy="6953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Multiply 4 Matrices: </a:t>
            </a:r>
            <a:r>
              <a:rPr b="0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A×B×C×D </a:t>
            </a: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pSp>
        <p:nvGrpSpPr>
          <p:cNvPr id="290" name="Google Shape;290;p14"/>
          <p:cNvGrpSpPr/>
          <p:nvPr/>
        </p:nvGrpSpPr>
        <p:grpSpPr>
          <a:xfrm>
            <a:off x="1619250" y="6045200"/>
            <a:ext cx="6235700" cy="336550"/>
            <a:chOff x="1020" y="3626"/>
            <a:chExt cx="3928" cy="212"/>
          </a:xfrm>
        </p:grpSpPr>
        <p:sp>
          <p:nvSpPr>
            <p:cNvPr id="291" name="Google Shape;291;p14"/>
            <p:cNvSpPr txBox="1"/>
            <p:nvPr/>
          </p:nvSpPr>
          <p:spPr>
            <a:xfrm>
              <a:off x="1020" y="3626"/>
              <a:ext cx="199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292" name="Google Shape;292;p14"/>
            <p:cNvSpPr txBox="1"/>
            <p:nvPr/>
          </p:nvSpPr>
          <p:spPr>
            <a:xfrm>
              <a:off x="2255" y="3626"/>
              <a:ext cx="203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293" name="Google Shape;293;p14"/>
            <p:cNvSpPr txBox="1"/>
            <p:nvPr/>
          </p:nvSpPr>
          <p:spPr>
            <a:xfrm>
              <a:off x="3495" y="3626"/>
              <a:ext cx="208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294" name="Google Shape;294;p14"/>
            <p:cNvSpPr txBox="1"/>
            <p:nvPr/>
          </p:nvSpPr>
          <p:spPr>
            <a:xfrm>
              <a:off x="4740" y="3626"/>
              <a:ext cx="208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</p:grpSp>
      <p:grpSp>
        <p:nvGrpSpPr>
          <p:cNvPr id="295" name="Google Shape;295;p14"/>
          <p:cNvGrpSpPr/>
          <p:nvPr/>
        </p:nvGrpSpPr>
        <p:grpSpPr>
          <a:xfrm>
            <a:off x="2555875" y="5334000"/>
            <a:ext cx="4292600" cy="336550"/>
            <a:chOff x="1610" y="3187"/>
            <a:chExt cx="2704" cy="212"/>
          </a:xfrm>
        </p:grpSpPr>
        <p:sp>
          <p:nvSpPr>
            <p:cNvPr id="296" name="Google Shape;296;p14"/>
            <p:cNvSpPr txBox="1"/>
            <p:nvPr/>
          </p:nvSpPr>
          <p:spPr>
            <a:xfrm>
              <a:off x="1610" y="3187"/>
              <a:ext cx="286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AB</a:t>
              </a:r>
              <a:endParaRPr/>
            </a:p>
          </p:txBody>
        </p:sp>
        <p:sp>
          <p:nvSpPr>
            <p:cNvPr id="297" name="Google Shape;297;p14"/>
            <p:cNvSpPr txBox="1"/>
            <p:nvPr/>
          </p:nvSpPr>
          <p:spPr>
            <a:xfrm>
              <a:off x="2807" y="3187"/>
              <a:ext cx="295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BC</a:t>
              </a:r>
              <a:endParaRPr/>
            </a:p>
          </p:txBody>
        </p:sp>
        <p:sp>
          <p:nvSpPr>
            <p:cNvPr id="298" name="Google Shape;298;p14"/>
            <p:cNvSpPr txBox="1"/>
            <p:nvPr/>
          </p:nvSpPr>
          <p:spPr>
            <a:xfrm>
              <a:off x="4014" y="3187"/>
              <a:ext cx="300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CD</a:t>
              </a:r>
              <a:endParaRPr/>
            </a:p>
          </p:txBody>
        </p:sp>
      </p:grpSp>
      <p:grpSp>
        <p:nvGrpSpPr>
          <p:cNvPr id="299" name="Google Shape;299;p14"/>
          <p:cNvGrpSpPr/>
          <p:nvPr/>
        </p:nvGrpSpPr>
        <p:grpSpPr>
          <a:xfrm>
            <a:off x="2379662" y="4622800"/>
            <a:ext cx="4614862" cy="336550"/>
            <a:chOff x="1499" y="2779"/>
            <a:chExt cx="2907" cy="212"/>
          </a:xfrm>
        </p:grpSpPr>
        <p:sp>
          <p:nvSpPr>
            <p:cNvPr id="300" name="Google Shape;300;p14"/>
            <p:cNvSpPr txBox="1"/>
            <p:nvPr/>
          </p:nvSpPr>
          <p:spPr>
            <a:xfrm>
              <a:off x="1499" y="2779"/>
              <a:ext cx="47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A(BC)</a:t>
              </a:r>
              <a:endParaRPr/>
            </a:p>
          </p:txBody>
        </p:sp>
        <p:sp>
          <p:nvSpPr>
            <p:cNvPr id="301" name="Google Shape;301;p14"/>
            <p:cNvSpPr txBox="1"/>
            <p:nvPr/>
          </p:nvSpPr>
          <p:spPr>
            <a:xfrm>
              <a:off x="2304" y="2779"/>
              <a:ext cx="47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(AB)C</a:t>
              </a:r>
              <a:endParaRPr/>
            </a:p>
          </p:txBody>
        </p:sp>
        <p:sp>
          <p:nvSpPr>
            <p:cNvPr id="302" name="Google Shape;302;p14"/>
            <p:cNvSpPr txBox="1"/>
            <p:nvPr/>
          </p:nvSpPr>
          <p:spPr>
            <a:xfrm>
              <a:off x="3109" y="2779"/>
              <a:ext cx="48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B(CD)</a:t>
              </a:r>
              <a:endParaRPr/>
            </a:p>
          </p:txBody>
        </p:sp>
        <p:sp>
          <p:nvSpPr>
            <p:cNvPr id="303" name="Google Shape;303;p14"/>
            <p:cNvSpPr txBox="1"/>
            <p:nvPr/>
          </p:nvSpPr>
          <p:spPr>
            <a:xfrm>
              <a:off x="3923" y="2779"/>
              <a:ext cx="48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(BC)D</a:t>
              </a:r>
              <a:endParaRPr/>
            </a:p>
          </p:txBody>
        </p:sp>
      </p:grpSp>
      <p:grpSp>
        <p:nvGrpSpPr>
          <p:cNvPr id="304" name="Google Shape;304;p14"/>
          <p:cNvGrpSpPr/>
          <p:nvPr/>
        </p:nvGrpSpPr>
        <p:grpSpPr>
          <a:xfrm>
            <a:off x="3108325" y="3913187"/>
            <a:ext cx="3086100" cy="336550"/>
            <a:chOff x="1958" y="2401"/>
            <a:chExt cx="1944" cy="212"/>
          </a:xfrm>
        </p:grpSpPr>
        <p:sp>
          <p:nvSpPr>
            <p:cNvPr id="305" name="Google Shape;305;p14"/>
            <p:cNvSpPr txBox="1"/>
            <p:nvPr/>
          </p:nvSpPr>
          <p:spPr>
            <a:xfrm>
              <a:off x="1958" y="2401"/>
              <a:ext cx="37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ABC</a:t>
              </a:r>
              <a:endParaRPr/>
            </a:p>
          </p:txBody>
        </p:sp>
        <p:sp>
          <p:nvSpPr>
            <p:cNvPr id="306" name="Google Shape;306;p14"/>
            <p:cNvSpPr txBox="1"/>
            <p:nvPr/>
          </p:nvSpPr>
          <p:spPr>
            <a:xfrm>
              <a:off x="3515" y="2401"/>
              <a:ext cx="38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BCD</a:t>
              </a:r>
              <a:endParaRPr/>
            </a:p>
          </p:txBody>
        </p:sp>
      </p:grpSp>
      <p:grpSp>
        <p:nvGrpSpPr>
          <p:cNvPr id="307" name="Google Shape;307;p14"/>
          <p:cNvGrpSpPr/>
          <p:nvPr/>
        </p:nvGrpSpPr>
        <p:grpSpPr>
          <a:xfrm>
            <a:off x="2411412" y="3201987"/>
            <a:ext cx="4572000" cy="336550"/>
            <a:chOff x="1519" y="1993"/>
            <a:chExt cx="2880" cy="212"/>
          </a:xfrm>
        </p:grpSpPr>
        <p:sp>
          <p:nvSpPr>
            <p:cNvPr id="308" name="Google Shape;308;p14"/>
            <p:cNvSpPr txBox="1"/>
            <p:nvPr/>
          </p:nvSpPr>
          <p:spPr>
            <a:xfrm>
              <a:off x="1519" y="1993"/>
              <a:ext cx="56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2B2B2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A(BCD)</a:t>
              </a:r>
              <a:endParaRPr/>
            </a:p>
          </p:txBody>
        </p:sp>
        <p:sp>
          <p:nvSpPr>
            <p:cNvPr id="309" name="Google Shape;309;p14"/>
            <p:cNvSpPr txBox="1"/>
            <p:nvPr/>
          </p:nvSpPr>
          <p:spPr>
            <a:xfrm>
              <a:off x="2628" y="1993"/>
              <a:ext cx="66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2B2B2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(AB)(CD)</a:t>
              </a:r>
              <a:endParaRPr/>
            </a:p>
          </p:txBody>
        </p:sp>
        <p:sp>
          <p:nvSpPr>
            <p:cNvPr id="310" name="Google Shape;310;p14"/>
            <p:cNvSpPr txBox="1"/>
            <p:nvPr/>
          </p:nvSpPr>
          <p:spPr>
            <a:xfrm>
              <a:off x="3833" y="1993"/>
              <a:ext cx="56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2B2B2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(ABC)D</a:t>
              </a:r>
              <a:endParaRPr/>
            </a:p>
          </p:txBody>
        </p:sp>
      </p:grpSp>
      <p:sp>
        <p:nvSpPr>
          <p:cNvPr id="311" name="Google Shape;311;p14"/>
          <p:cNvSpPr txBox="1"/>
          <p:nvPr/>
        </p:nvSpPr>
        <p:spPr>
          <a:xfrm>
            <a:off x="4330700" y="2492375"/>
            <a:ext cx="7461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ABCD</a:t>
            </a:r>
            <a:endParaRPr/>
          </a:p>
        </p:txBody>
      </p:sp>
      <p:cxnSp>
        <p:nvCxnSpPr>
          <p:cNvPr id="312" name="Google Shape;312;p14"/>
          <p:cNvCxnSpPr/>
          <p:nvPr/>
        </p:nvCxnSpPr>
        <p:spPr>
          <a:xfrm flipH="1" rot="10800000">
            <a:off x="2755900" y="4249737"/>
            <a:ext cx="652462" cy="3730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313" name="Google Shape;313;p14"/>
          <p:cNvCxnSpPr/>
          <p:nvPr/>
        </p:nvCxnSpPr>
        <p:spPr>
          <a:xfrm rot="10800000">
            <a:off x="3408362" y="4249737"/>
            <a:ext cx="625475" cy="3730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314" name="Google Shape;314;p14"/>
          <p:cNvCxnSpPr/>
          <p:nvPr/>
        </p:nvCxnSpPr>
        <p:spPr>
          <a:xfrm flipH="1" rot="10800000">
            <a:off x="5319712" y="4249737"/>
            <a:ext cx="568325" cy="3730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315" name="Google Shape;315;p14"/>
          <p:cNvCxnSpPr/>
          <p:nvPr/>
        </p:nvCxnSpPr>
        <p:spPr>
          <a:xfrm rot="10800000">
            <a:off x="5888037" y="4249737"/>
            <a:ext cx="723900" cy="3730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316" name="Google Shape;316;p14"/>
          <p:cNvSpPr txBox="1"/>
          <p:nvPr/>
        </p:nvSpPr>
        <p:spPr>
          <a:xfrm>
            <a:off x="3119437" y="4243387"/>
            <a:ext cx="5699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317" name="Google Shape;317;p14"/>
          <p:cNvSpPr txBox="1"/>
          <p:nvPr/>
        </p:nvSpPr>
        <p:spPr>
          <a:xfrm>
            <a:off x="5627687" y="4243387"/>
            <a:ext cx="5699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318" name="Google Shape;318;p14"/>
          <p:cNvSpPr/>
          <p:nvPr/>
        </p:nvSpPr>
        <p:spPr>
          <a:xfrm>
            <a:off x="539750" y="2708275"/>
            <a:ext cx="360362" cy="3384550"/>
          </a:xfrm>
          <a:prstGeom prst="upArrow">
            <a:avLst>
              <a:gd fmla="val 5025" name="adj1"/>
              <a:gd fmla="val 7137" name="adj2"/>
            </a:avLst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4"/>
          <p:cNvSpPr txBox="1"/>
          <p:nvPr/>
        </p:nvSpPr>
        <p:spPr>
          <a:xfrm rot="5400000">
            <a:off x="-971698" y="4392142"/>
            <a:ext cx="3383258" cy="18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4"/>
          <p:cNvSpPr txBox="1"/>
          <p:nvPr>
            <p:ph idx="1" type="body"/>
          </p:nvPr>
        </p:nvSpPr>
        <p:spPr>
          <a:xfrm>
            <a:off x="176212" y="1412875"/>
            <a:ext cx="8559800" cy="10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Compute the costs in the bottom-up manner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Select minimum cost matrix calculations of ABC &amp; BCD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4"/>
          <p:cNvSpPr txBox="1"/>
          <p:nvPr/>
        </p:nvSpPr>
        <p:spPr>
          <a:xfrm>
            <a:off x="938212" y="404812"/>
            <a:ext cx="7993062" cy="6953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Multiply 4 Matrices: </a:t>
            </a:r>
            <a:r>
              <a:rPr b="0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A×B×C×D </a:t>
            </a: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5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pSp>
        <p:nvGrpSpPr>
          <p:cNvPr id="327" name="Google Shape;327;p15"/>
          <p:cNvGrpSpPr/>
          <p:nvPr/>
        </p:nvGrpSpPr>
        <p:grpSpPr>
          <a:xfrm>
            <a:off x="1619250" y="6045200"/>
            <a:ext cx="6235700" cy="336550"/>
            <a:chOff x="1020" y="3626"/>
            <a:chExt cx="3928" cy="212"/>
          </a:xfrm>
        </p:grpSpPr>
        <p:sp>
          <p:nvSpPr>
            <p:cNvPr id="328" name="Google Shape;328;p15"/>
            <p:cNvSpPr txBox="1"/>
            <p:nvPr/>
          </p:nvSpPr>
          <p:spPr>
            <a:xfrm>
              <a:off x="1020" y="3626"/>
              <a:ext cx="199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329" name="Google Shape;329;p15"/>
            <p:cNvSpPr txBox="1"/>
            <p:nvPr/>
          </p:nvSpPr>
          <p:spPr>
            <a:xfrm>
              <a:off x="2255" y="3626"/>
              <a:ext cx="203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330" name="Google Shape;330;p15"/>
            <p:cNvSpPr txBox="1"/>
            <p:nvPr/>
          </p:nvSpPr>
          <p:spPr>
            <a:xfrm>
              <a:off x="3495" y="3626"/>
              <a:ext cx="208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331" name="Google Shape;331;p15"/>
            <p:cNvSpPr txBox="1"/>
            <p:nvPr/>
          </p:nvSpPr>
          <p:spPr>
            <a:xfrm>
              <a:off x="4740" y="3626"/>
              <a:ext cx="208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</p:grpSp>
      <p:grpSp>
        <p:nvGrpSpPr>
          <p:cNvPr id="332" name="Google Shape;332;p15"/>
          <p:cNvGrpSpPr/>
          <p:nvPr/>
        </p:nvGrpSpPr>
        <p:grpSpPr>
          <a:xfrm>
            <a:off x="2555875" y="5334000"/>
            <a:ext cx="4292600" cy="336550"/>
            <a:chOff x="1610" y="3187"/>
            <a:chExt cx="2704" cy="212"/>
          </a:xfrm>
        </p:grpSpPr>
        <p:sp>
          <p:nvSpPr>
            <p:cNvPr id="333" name="Google Shape;333;p15"/>
            <p:cNvSpPr txBox="1"/>
            <p:nvPr/>
          </p:nvSpPr>
          <p:spPr>
            <a:xfrm>
              <a:off x="1610" y="3187"/>
              <a:ext cx="286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AB</a:t>
              </a:r>
              <a:endParaRPr/>
            </a:p>
          </p:txBody>
        </p:sp>
        <p:sp>
          <p:nvSpPr>
            <p:cNvPr id="334" name="Google Shape;334;p15"/>
            <p:cNvSpPr txBox="1"/>
            <p:nvPr/>
          </p:nvSpPr>
          <p:spPr>
            <a:xfrm>
              <a:off x="2807" y="3187"/>
              <a:ext cx="295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BC</a:t>
              </a:r>
              <a:endParaRPr/>
            </a:p>
          </p:txBody>
        </p:sp>
        <p:sp>
          <p:nvSpPr>
            <p:cNvPr id="335" name="Google Shape;335;p15"/>
            <p:cNvSpPr txBox="1"/>
            <p:nvPr/>
          </p:nvSpPr>
          <p:spPr>
            <a:xfrm>
              <a:off x="4014" y="3187"/>
              <a:ext cx="300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CD</a:t>
              </a:r>
              <a:endParaRPr/>
            </a:p>
          </p:txBody>
        </p:sp>
      </p:grpSp>
      <p:grpSp>
        <p:nvGrpSpPr>
          <p:cNvPr id="336" name="Google Shape;336;p15"/>
          <p:cNvGrpSpPr/>
          <p:nvPr/>
        </p:nvGrpSpPr>
        <p:grpSpPr>
          <a:xfrm>
            <a:off x="2379662" y="4622800"/>
            <a:ext cx="4614862" cy="336550"/>
            <a:chOff x="1499" y="2779"/>
            <a:chExt cx="2907" cy="212"/>
          </a:xfrm>
        </p:grpSpPr>
        <p:sp>
          <p:nvSpPr>
            <p:cNvPr id="337" name="Google Shape;337;p15"/>
            <p:cNvSpPr txBox="1"/>
            <p:nvPr/>
          </p:nvSpPr>
          <p:spPr>
            <a:xfrm>
              <a:off x="1499" y="2779"/>
              <a:ext cx="47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2B2B2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A(BC)</a:t>
              </a:r>
              <a:endParaRPr/>
            </a:p>
          </p:txBody>
        </p:sp>
        <p:sp>
          <p:nvSpPr>
            <p:cNvPr id="338" name="Google Shape;338;p15"/>
            <p:cNvSpPr txBox="1"/>
            <p:nvPr/>
          </p:nvSpPr>
          <p:spPr>
            <a:xfrm>
              <a:off x="2304" y="2779"/>
              <a:ext cx="47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2B2B2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(AB)C</a:t>
              </a:r>
              <a:endParaRPr/>
            </a:p>
          </p:txBody>
        </p:sp>
        <p:sp>
          <p:nvSpPr>
            <p:cNvPr id="339" name="Google Shape;339;p15"/>
            <p:cNvSpPr txBox="1"/>
            <p:nvPr/>
          </p:nvSpPr>
          <p:spPr>
            <a:xfrm>
              <a:off x="3109" y="2779"/>
              <a:ext cx="48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2B2B2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B(CD)</a:t>
              </a:r>
              <a:endParaRPr/>
            </a:p>
          </p:txBody>
        </p:sp>
        <p:sp>
          <p:nvSpPr>
            <p:cNvPr id="340" name="Google Shape;340;p15"/>
            <p:cNvSpPr txBox="1"/>
            <p:nvPr/>
          </p:nvSpPr>
          <p:spPr>
            <a:xfrm>
              <a:off x="3923" y="2779"/>
              <a:ext cx="48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2B2B2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(BC)D</a:t>
              </a:r>
              <a:endParaRPr/>
            </a:p>
          </p:txBody>
        </p:sp>
      </p:grpSp>
      <p:grpSp>
        <p:nvGrpSpPr>
          <p:cNvPr id="341" name="Google Shape;341;p15"/>
          <p:cNvGrpSpPr/>
          <p:nvPr/>
        </p:nvGrpSpPr>
        <p:grpSpPr>
          <a:xfrm>
            <a:off x="3108325" y="3913187"/>
            <a:ext cx="3086100" cy="336550"/>
            <a:chOff x="1958" y="2401"/>
            <a:chExt cx="1944" cy="212"/>
          </a:xfrm>
        </p:grpSpPr>
        <p:sp>
          <p:nvSpPr>
            <p:cNvPr id="342" name="Google Shape;342;p15"/>
            <p:cNvSpPr txBox="1"/>
            <p:nvPr/>
          </p:nvSpPr>
          <p:spPr>
            <a:xfrm>
              <a:off x="1958" y="2401"/>
              <a:ext cx="378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ABC</a:t>
              </a:r>
              <a:endParaRPr/>
            </a:p>
          </p:txBody>
        </p:sp>
        <p:sp>
          <p:nvSpPr>
            <p:cNvPr id="343" name="Google Shape;343;p15"/>
            <p:cNvSpPr txBox="1"/>
            <p:nvPr/>
          </p:nvSpPr>
          <p:spPr>
            <a:xfrm>
              <a:off x="3515" y="2401"/>
              <a:ext cx="387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BCD</a:t>
              </a:r>
              <a:endParaRPr/>
            </a:p>
          </p:txBody>
        </p:sp>
      </p:grpSp>
      <p:grpSp>
        <p:nvGrpSpPr>
          <p:cNvPr id="344" name="Google Shape;344;p15"/>
          <p:cNvGrpSpPr/>
          <p:nvPr/>
        </p:nvGrpSpPr>
        <p:grpSpPr>
          <a:xfrm>
            <a:off x="2411412" y="3201987"/>
            <a:ext cx="4572000" cy="336550"/>
            <a:chOff x="1519" y="1993"/>
            <a:chExt cx="2880" cy="212"/>
          </a:xfrm>
        </p:grpSpPr>
        <p:sp>
          <p:nvSpPr>
            <p:cNvPr id="345" name="Google Shape;345;p15"/>
            <p:cNvSpPr txBox="1"/>
            <p:nvPr/>
          </p:nvSpPr>
          <p:spPr>
            <a:xfrm>
              <a:off x="1519" y="1993"/>
              <a:ext cx="56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A(BCD)</a:t>
              </a:r>
              <a:endParaRPr/>
            </a:p>
          </p:txBody>
        </p:sp>
        <p:sp>
          <p:nvSpPr>
            <p:cNvPr id="346" name="Google Shape;346;p15"/>
            <p:cNvSpPr txBox="1"/>
            <p:nvPr/>
          </p:nvSpPr>
          <p:spPr>
            <a:xfrm>
              <a:off x="2628" y="1993"/>
              <a:ext cx="66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(AB)(CD)</a:t>
              </a:r>
              <a:endParaRPr/>
            </a:p>
          </p:txBody>
        </p:sp>
        <p:sp>
          <p:nvSpPr>
            <p:cNvPr id="347" name="Google Shape;347;p15"/>
            <p:cNvSpPr txBox="1"/>
            <p:nvPr/>
          </p:nvSpPr>
          <p:spPr>
            <a:xfrm>
              <a:off x="3833" y="1993"/>
              <a:ext cx="56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(ABC)D</a:t>
              </a:r>
              <a:endParaRPr/>
            </a:p>
          </p:txBody>
        </p:sp>
      </p:grpSp>
      <p:sp>
        <p:nvSpPr>
          <p:cNvPr id="348" name="Google Shape;348;p15"/>
          <p:cNvSpPr txBox="1"/>
          <p:nvPr/>
        </p:nvSpPr>
        <p:spPr>
          <a:xfrm>
            <a:off x="4330700" y="2492375"/>
            <a:ext cx="7461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ABCD</a:t>
            </a:r>
            <a:endParaRPr/>
          </a:p>
        </p:txBody>
      </p:sp>
      <p:cxnSp>
        <p:nvCxnSpPr>
          <p:cNvPr id="349" name="Google Shape;349;p15"/>
          <p:cNvCxnSpPr/>
          <p:nvPr/>
        </p:nvCxnSpPr>
        <p:spPr>
          <a:xfrm flipH="1" rot="10800000">
            <a:off x="1778000" y="3370262"/>
            <a:ext cx="633412" cy="26749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350" name="Google Shape;350;p15"/>
          <p:cNvCxnSpPr/>
          <p:nvPr/>
        </p:nvCxnSpPr>
        <p:spPr>
          <a:xfrm rot="10800000">
            <a:off x="3309937" y="3370262"/>
            <a:ext cx="2270125" cy="711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351" name="Google Shape;351;p15"/>
          <p:cNvCxnSpPr/>
          <p:nvPr/>
        </p:nvCxnSpPr>
        <p:spPr>
          <a:xfrm flipH="1" rot="10800000">
            <a:off x="3009900" y="3370262"/>
            <a:ext cx="1162050" cy="21320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352" name="Google Shape;352;p15"/>
          <p:cNvCxnSpPr/>
          <p:nvPr/>
        </p:nvCxnSpPr>
        <p:spPr>
          <a:xfrm rot="10800000">
            <a:off x="5222875" y="3370262"/>
            <a:ext cx="1149350" cy="21320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353" name="Google Shape;353;p15"/>
          <p:cNvCxnSpPr/>
          <p:nvPr/>
        </p:nvCxnSpPr>
        <p:spPr>
          <a:xfrm flipH="1" rot="10800000">
            <a:off x="3708400" y="3370262"/>
            <a:ext cx="2376487" cy="711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354" name="Google Shape;354;p15"/>
          <p:cNvCxnSpPr/>
          <p:nvPr/>
        </p:nvCxnSpPr>
        <p:spPr>
          <a:xfrm rot="10800000">
            <a:off x="6983412" y="3370262"/>
            <a:ext cx="706437" cy="26749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355" name="Google Shape;355;p15"/>
          <p:cNvSpPr/>
          <p:nvPr/>
        </p:nvSpPr>
        <p:spPr>
          <a:xfrm>
            <a:off x="539750" y="2708275"/>
            <a:ext cx="360362" cy="3384550"/>
          </a:xfrm>
          <a:prstGeom prst="upArrow">
            <a:avLst>
              <a:gd fmla="val 5025" name="adj1"/>
              <a:gd fmla="val 7137" name="adj2"/>
            </a:avLst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5"/>
          <p:cNvSpPr txBox="1"/>
          <p:nvPr/>
        </p:nvSpPr>
        <p:spPr>
          <a:xfrm rot="5400000">
            <a:off x="-971698" y="4392142"/>
            <a:ext cx="3383258" cy="18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5"/>
          <p:cNvSpPr txBox="1"/>
          <p:nvPr>
            <p:ph idx="1" type="body"/>
          </p:nvPr>
        </p:nvSpPr>
        <p:spPr>
          <a:xfrm>
            <a:off x="130175" y="1412875"/>
            <a:ext cx="8559800" cy="10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Compute the costs in the bottom-up manner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now consider A(BCD),  (AB)(CD), (ABC)D</a:t>
            </a:r>
            <a:endParaRPr/>
          </a:p>
        </p:txBody>
      </p:sp>
      <p:sp>
        <p:nvSpPr>
          <p:cNvPr id="358" name="Google Shape;358;p15"/>
          <p:cNvSpPr txBox="1"/>
          <p:nvPr/>
        </p:nvSpPr>
        <p:spPr>
          <a:xfrm>
            <a:off x="962025" y="333375"/>
            <a:ext cx="7993062" cy="6953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Multiply 4 Matrices: </a:t>
            </a:r>
            <a:r>
              <a:rPr b="0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A×B×C×D </a:t>
            </a: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6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pSp>
        <p:nvGrpSpPr>
          <p:cNvPr id="364" name="Google Shape;364;p16"/>
          <p:cNvGrpSpPr/>
          <p:nvPr/>
        </p:nvGrpSpPr>
        <p:grpSpPr>
          <a:xfrm>
            <a:off x="1619250" y="6045200"/>
            <a:ext cx="6235700" cy="336550"/>
            <a:chOff x="1020" y="3626"/>
            <a:chExt cx="3928" cy="212"/>
          </a:xfrm>
        </p:grpSpPr>
        <p:sp>
          <p:nvSpPr>
            <p:cNvPr id="365" name="Google Shape;365;p16"/>
            <p:cNvSpPr txBox="1"/>
            <p:nvPr/>
          </p:nvSpPr>
          <p:spPr>
            <a:xfrm>
              <a:off x="1020" y="3626"/>
              <a:ext cx="199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366" name="Google Shape;366;p16"/>
            <p:cNvSpPr txBox="1"/>
            <p:nvPr/>
          </p:nvSpPr>
          <p:spPr>
            <a:xfrm>
              <a:off x="2255" y="3626"/>
              <a:ext cx="203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367" name="Google Shape;367;p16"/>
            <p:cNvSpPr txBox="1"/>
            <p:nvPr/>
          </p:nvSpPr>
          <p:spPr>
            <a:xfrm>
              <a:off x="3495" y="3626"/>
              <a:ext cx="208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368" name="Google Shape;368;p16"/>
            <p:cNvSpPr txBox="1"/>
            <p:nvPr/>
          </p:nvSpPr>
          <p:spPr>
            <a:xfrm>
              <a:off x="4740" y="3626"/>
              <a:ext cx="208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</p:grpSp>
      <p:grpSp>
        <p:nvGrpSpPr>
          <p:cNvPr id="369" name="Google Shape;369;p16"/>
          <p:cNvGrpSpPr/>
          <p:nvPr/>
        </p:nvGrpSpPr>
        <p:grpSpPr>
          <a:xfrm>
            <a:off x="2555875" y="5334000"/>
            <a:ext cx="4292600" cy="336550"/>
            <a:chOff x="1610" y="3187"/>
            <a:chExt cx="2704" cy="212"/>
          </a:xfrm>
        </p:grpSpPr>
        <p:sp>
          <p:nvSpPr>
            <p:cNvPr id="370" name="Google Shape;370;p16"/>
            <p:cNvSpPr txBox="1"/>
            <p:nvPr/>
          </p:nvSpPr>
          <p:spPr>
            <a:xfrm>
              <a:off x="1610" y="3187"/>
              <a:ext cx="286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AB</a:t>
              </a:r>
              <a:endParaRPr/>
            </a:p>
          </p:txBody>
        </p:sp>
        <p:sp>
          <p:nvSpPr>
            <p:cNvPr id="371" name="Google Shape;371;p16"/>
            <p:cNvSpPr txBox="1"/>
            <p:nvPr/>
          </p:nvSpPr>
          <p:spPr>
            <a:xfrm>
              <a:off x="2807" y="3187"/>
              <a:ext cx="295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BC</a:t>
              </a:r>
              <a:endParaRPr/>
            </a:p>
          </p:txBody>
        </p:sp>
        <p:sp>
          <p:nvSpPr>
            <p:cNvPr id="372" name="Google Shape;372;p16"/>
            <p:cNvSpPr txBox="1"/>
            <p:nvPr/>
          </p:nvSpPr>
          <p:spPr>
            <a:xfrm>
              <a:off x="4014" y="3187"/>
              <a:ext cx="300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CD</a:t>
              </a:r>
              <a:endParaRPr/>
            </a:p>
          </p:txBody>
        </p:sp>
      </p:grpSp>
      <p:grpSp>
        <p:nvGrpSpPr>
          <p:cNvPr id="373" name="Google Shape;373;p16"/>
          <p:cNvGrpSpPr/>
          <p:nvPr/>
        </p:nvGrpSpPr>
        <p:grpSpPr>
          <a:xfrm>
            <a:off x="2379662" y="4622800"/>
            <a:ext cx="4614862" cy="336550"/>
            <a:chOff x="1499" y="2779"/>
            <a:chExt cx="2907" cy="212"/>
          </a:xfrm>
        </p:grpSpPr>
        <p:sp>
          <p:nvSpPr>
            <p:cNvPr id="374" name="Google Shape;374;p16"/>
            <p:cNvSpPr txBox="1"/>
            <p:nvPr/>
          </p:nvSpPr>
          <p:spPr>
            <a:xfrm>
              <a:off x="1499" y="2779"/>
              <a:ext cx="47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2B2B2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A(BC)</a:t>
              </a:r>
              <a:endParaRPr/>
            </a:p>
          </p:txBody>
        </p:sp>
        <p:sp>
          <p:nvSpPr>
            <p:cNvPr id="375" name="Google Shape;375;p16"/>
            <p:cNvSpPr txBox="1"/>
            <p:nvPr/>
          </p:nvSpPr>
          <p:spPr>
            <a:xfrm>
              <a:off x="2304" y="2779"/>
              <a:ext cx="474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2B2B2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(AB)C</a:t>
              </a:r>
              <a:endParaRPr/>
            </a:p>
          </p:txBody>
        </p:sp>
        <p:sp>
          <p:nvSpPr>
            <p:cNvPr id="376" name="Google Shape;376;p16"/>
            <p:cNvSpPr txBox="1"/>
            <p:nvPr/>
          </p:nvSpPr>
          <p:spPr>
            <a:xfrm>
              <a:off x="3109" y="2779"/>
              <a:ext cx="48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2B2B2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B(CD)</a:t>
              </a:r>
              <a:endParaRPr/>
            </a:p>
          </p:txBody>
        </p:sp>
        <p:sp>
          <p:nvSpPr>
            <p:cNvPr id="377" name="Google Shape;377;p16"/>
            <p:cNvSpPr txBox="1"/>
            <p:nvPr/>
          </p:nvSpPr>
          <p:spPr>
            <a:xfrm>
              <a:off x="3923" y="2779"/>
              <a:ext cx="483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2B2B2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rgbClr val="B2B2B2"/>
                  </a:solidFill>
                  <a:latin typeface="Arial"/>
                  <a:ea typeface="Arial"/>
                  <a:cs typeface="Arial"/>
                  <a:sym typeface="Arial"/>
                </a:rPr>
                <a:t>(BC)D</a:t>
              </a:r>
              <a:endParaRPr/>
            </a:p>
          </p:txBody>
        </p:sp>
      </p:grpSp>
      <p:grpSp>
        <p:nvGrpSpPr>
          <p:cNvPr id="378" name="Google Shape;378;p16"/>
          <p:cNvGrpSpPr/>
          <p:nvPr/>
        </p:nvGrpSpPr>
        <p:grpSpPr>
          <a:xfrm>
            <a:off x="3108325" y="3913187"/>
            <a:ext cx="3086100" cy="336550"/>
            <a:chOff x="1958" y="2401"/>
            <a:chExt cx="1944" cy="212"/>
          </a:xfrm>
        </p:grpSpPr>
        <p:sp>
          <p:nvSpPr>
            <p:cNvPr id="379" name="Google Shape;379;p16"/>
            <p:cNvSpPr txBox="1"/>
            <p:nvPr/>
          </p:nvSpPr>
          <p:spPr>
            <a:xfrm>
              <a:off x="1958" y="2401"/>
              <a:ext cx="378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ABC</a:t>
              </a:r>
              <a:endParaRPr/>
            </a:p>
          </p:txBody>
        </p:sp>
        <p:sp>
          <p:nvSpPr>
            <p:cNvPr id="380" name="Google Shape;380;p16"/>
            <p:cNvSpPr txBox="1"/>
            <p:nvPr/>
          </p:nvSpPr>
          <p:spPr>
            <a:xfrm>
              <a:off x="3515" y="2401"/>
              <a:ext cx="387" cy="212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BCD</a:t>
              </a:r>
              <a:endParaRPr/>
            </a:p>
          </p:txBody>
        </p:sp>
      </p:grpSp>
      <p:grpSp>
        <p:nvGrpSpPr>
          <p:cNvPr id="381" name="Google Shape;381;p16"/>
          <p:cNvGrpSpPr/>
          <p:nvPr/>
        </p:nvGrpSpPr>
        <p:grpSpPr>
          <a:xfrm>
            <a:off x="2411412" y="3201987"/>
            <a:ext cx="4572000" cy="336550"/>
            <a:chOff x="1519" y="1993"/>
            <a:chExt cx="2880" cy="212"/>
          </a:xfrm>
        </p:grpSpPr>
        <p:sp>
          <p:nvSpPr>
            <p:cNvPr id="382" name="Google Shape;382;p16"/>
            <p:cNvSpPr txBox="1"/>
            <p:nvPr/>
          </p:nvSpPr>
          <p:spPr>
            <a:xfrm>
              <a:off x="1519" y="1993"/>
              <a:ext cx="56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A(BCD)</a:t>
              </a:r>
              <a:endParaRPr/>
            </a:p>
          </p:txBody>
        </p:sp>
        <p:sp>
          <p:nvSpPr>
            <p:cNvPr id="383" name="Google Shape;383;p16"/>
            <p:cNvSpPr txBox="1"/>
            <p:nvPr/>
          </p:nvSpPr>
          <p:spPr>
            <a:xfrm>
              <a:off x="2628" y="1993"/>
              <a:ext cx="66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(AB)(CD)</a:t>
              </a:r>
              <a:endParaRPr/>
            </a:p>
          </p:txBody>
        </p:sp>
        <p:sp>
          <p:nvSpPr>
            <p:cNvPr id="384" name="Google Shape;384;p16"/>
            <p:cNvSpPr txBox="1"/>
            <p:nvPr/>
          </p:nvSpPr>
          <p:spPr>
            <a:xfrm>
              <a:off x="3833" y="1993"/>
              <a:ext cx="56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(ABC)D</a:t>
              </a:r>
              <a:endParaRPr/>
            </a:p>
          </p:txBody>
        </p:sp>
      </p:grpSp>
      <p:sp>
        <p:nvSpPr>
          <p:cNvPr id="385" name="Google Shape;385;p16"/>
          <p:cNvSpPr txBox="1"/>
          <p:nvPr/>
        </p:nvSpPr>
        <p:spPr>
          <a:xfrm>
            <a:off x="4330700" y="2492375"/>
            <a:ext cx="7461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ABCD</a:t>
            </a:r>
            <a:endParaRPr/>
          </a:p>
        </p:txBody>
      </p:sp>
      <p:cxnSp>
        <p:nvCxnSpPr>
          <p:cNvPr id="386" name="Google Shape;386;p16"/>
          <p:cNvCxnSpPr/>
          <p:nvPr/>
        </p:nvCxnSpPr>
        <p:spPr>
          <a:xfrm flipH="1" rot="10800000">
            <a:off x="2860675" y="2828925"/>
            <a:ext cx="1843087" cy="3730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387" name="Google Shape;387;p16"/>
          <p:cNvCxnSpPr/>
          <p:nvPr/>
        </p:nvCxnSpPr>
        <p:spPr>
          <a:xfrm flipH="1" rot="10800000">
            <a:off x="4697412" y="2828925"/>
            <a:ext cx="6350" cy="3730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cxnSp>
        <p:nvCxnSpPr>
          <p:cNvPr id="388" name="Google Shape;388;p16"/>
          <p:cNvCxnSpPr/>
          <p:nvPr/>
        </p:nvCxnSpPr>
        <p:spPr>
          <a:xfrm rot="10800000">
            <a:off x="4703762" y="2828925"/>
            <a:ext cx="1830387" cy="3730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389" name="Google Shape;389;p16"/>
          <p:cNvSpPr txBox="1"/>
          <p:nvPr/>
        </p:nvSpPr>
        <p:spPr>
          <a:xfrm>
            <a:off x="4665662" y="2819400"/>
            <a:ext cx="5699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endParaRPr/>
          </a:p>
        </p:txBody>
      </p:sp>
      <p:sp>
        <p:nvSpPr>
          <p:cNvPr id="390" name="Google Shape;390;p16"/>
          <p:cNvSpPr/>
          <p:nvPr/>
        </p:nvSpPr>
        <p:spPr>
          <a:xfrm>
            <a:off x="539750" y="2708275"/>
            <a:ext cx="360362" cy="3384550"/>
          </a:xfrm>
          <a:prstGeom prst="upArrow">
            <a:avLst>
              <a:gd fmla="val 5025" name="adj1"/>
              <a:gd fmla="val 7137" name="adj2"/>
            </a:avLst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6"/>
          <p:cNvSpPr txBox="1"/>
          <p:nvPr/>
        </p:nvSpPr>
        <p:spPr>
          <a:xfrm rot="5400000">
            <a:off x="-971698" y="4392142"/>
            <a:ext cx="3383258" cy="18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6"/>
          <p:cNvSpPr txBox="1"/>
          <p:nvPr>
            <p:ph idx="1" type="body"/>
          </p:nvPr>
        </p:nvSpPr>
        <p:spPr>
          <a:xfrm>
            <a:off x="130175" y="1412875"/>
            <a:ext cx="8559800" cy="10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Compute the costs in the bottom-up manner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Finally choose the cheapest cost plan for matrix calculations</a:t>
            </a:r>
            <a:endParaRPr/>
          </a:p>
        </p:txBody>
      </p:sp>
      <p:sp>
        <p:nvSpPr>
          <p:cNvPr id="393" name="Google Shape;393;p16"/>
          <p:cNvSpPr txBox="1"/>
          <p:nvPr/>
        </p:nvSpPr>
        <p:spPr>
          <a:xfrm>
            <a:off x="1079500" y="404812"/>
            <a:ext cx="7993062" cy="6953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Multiply 4 Matrices: </a:t>
            </a:r>
            <a:r>
              <a:rPr b="0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A×B×C×D </a:t>
            </a: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(5)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7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9" name="Google Shape;399;p1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Step 1</a:t>
            </a:r>
            <a:endParaRPr/>
          </a:p>
        </p:txBody>
      </p:sp>
      <p:sp>
        <p:nvSpPr>
          <p:cNvPr id="400" name="Google Shape;400;p17"/>
          <p:cNvSpPr txBox="1"/>
          <p:nvPr>
            <p:ph idx="1" type="body"/>
          </p:nvPr>
        </p:nvSpPr>
        <p:spPr>
          <a:xfrm>
            <a:off x="395287" y="1628775"/>
            <a:ext cx="8559800" cy="10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q = 5,   r = (10, 5, 1, 10, 2, 10)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[10×5]×[5×1]×[1×10]×[10×2]×[2×10]</a:t>
            </a:r>
            <a:endParaRPr/>
          </a:p>
        </p:txBody>
      </p:sp>
      <p:sp>
        <p:nvSpPr>
          <p:cNvPr id="401" name="Google Shape;401;p17"/>
          <p:cNvSpPr txBox="1"/>
          <p:nvPr/>
        </p:nvSpPr>
        <p:spPr>
          <a:xfrm>
            <a:off x="1330325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7"/>
          <p:cNvSpPr txBox="1"/>
          <p:nvPr/>
        </p:nvSpPr>
        <p:spPr>
          <a:xfrm>
            <a:off x="1863725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7"/>
          <p:cNvSpPr txBox="1"/>
          <p:nvPr/>
        </p:nvSpPr>
        <p:spPr>
          <a:xfrm>
            <a:off x="2397125" y="3427412"/>
            <a:ext cx="531812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7"/>
          <p:cNvSpPr txBox="1"/>
          <p:nvPr/>
        </p:nvSpPr>
        <p:spPr>
          <a:xfrm>
            <a:off x="2928937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7"/>
          <p:cNvSpPr txBox="1"/>
          <p:nvPr/>
        </p:nvSpPr>
        <p:spPr>
          <a:xfrm>
            <a:off x="3462337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7"/>
          <p:cNvSpPr txBox="1"/>
          <p:nvPr/>
        </p:nvSpPr>
        <p:spPr>
          <a:xfrm>
            <a:off x="1863725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7"/>
          <p:cNvSpPr txBox="1"/>
          <p:nvPr/>
        </p:nvSpPr>
        <p:spPr>
          <a:xfrm>
            <a:off x="2397125" y="3960812"/>
            <a:ext cx="531812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7"/>
          <p:cNvSpPr txBox="1"/>
          <p:nvPr/>
        </p:nvSpPr>
        <p:spPr>
          <a:xfrm>
            <a:off x="2928937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7"/>
          <p:cNvSpPr txBox="1"/>
          <p:nvPr/>
        </p:nvSpPr>
        <p:spPr>
          <a:xfrm>
            <a:off x="3462337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7"/>
          <p:cNvSpPr txBox="1"/>
          <p:nvPr/>
        </p:nvSpPr>
        <p:spPr>
          <a:xfrm>
            <a:off x="2397125" y="4494212"/>
            <a:ext cx="531812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7"/>
          <p:cNvSpPr txBox="1"/>
          <p:nvPr/>
        </p:nvSpPr>
        <p:spPr>
          <a:xfrm>
            <a:off x="2928937" y="4494212"/>
            <a:ext cx="533400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7"/>
          <p:cNvSpPr txBox="1"/>
          <p:nvPr/>
        </p:nvSpPr>
        <p:spPr>
          <a:xfrm>
            <a:off x="3462337" y="4494212"/>
            <a:ext cx="533400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7"/>
          <p:cNvSpPr txBox="1"/>
          <p:nvPr/>
        </p:nvSpPr>
        <p:spPr>
          <a:xfrm>
            <a:off x="2928937" y="50260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7"/>
          <p:cNvSpPr txBox="1"/>
          <p:nvPr/>
        </p:nvSpPr>
        <p:spPr>
          <a:xfrm>
            <a:off x="3462337" y="50260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7"/>
          <p:cNvSpPr txBox="1"/>
          <p:nvPr/>
        </p:nvSpPr>
        <p:spPr>
          <a:xfrm>
            <a:off x="3462337" y="55594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7"/>
          <p:cNvSpPr txBox="1"/>
          <p:nvPr/>
        </p:nvSpPr>
        <p:spPr>
          <a:xfrm>
            <a:off x="1330325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417" name="Google Shape;417;p17"/>
          <p:cNvSpPr txBox="1"/>
          <p:nvPr/>
        </p:nvSpPr>
        <p:spPr>
          <a:xfrm>
            <a:off x="1863725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418" name="Google Shape;418;p17"/>
          <p:cNvSpPr txBox="1"/>
          <p:nvPr/>
        </p:nvSpPr>
        <p:spPr>
          <a:xfrm>
            <a:off x="2397125" y="2894012"/>
            <a:ext cx="5318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419" name="Google Shape;419;p17"/>
          <p:cNvSpPr txBox="1"/>
          <p:nvPr/>
        </p:nvSpPr>
        <p:spPr>
          <a:xfrm>
            <a:off x="2928937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420" name="Google Shape;420;p17"/>
          <p:cNvSpPr txBox="1"/>
          <p:nvPr/>
        </p:nvSpPr>
        <p:spPr>
          <a:xfrm>
            <a:off x="3462337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421" name="Google Shape;421;p17"/>
          <p:cNvSpPr txBox="1"/>
          <p:nvPr/>
        </p:nvSpPr>
        <p:spPr>
          <a:xfrm>
            <a:off x="796925" y="34274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422" name="Google Shape;422;p17"/>
          <p:cNvSpPr txBox="1"/>
          <p:nvPr/>
        </p:nvSpPr>
        <p:spPr>
          <a:xfrm>
            <a:off x="796925" y="39608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423" name="Google Shape;423;p17"/>
          <p:cNvSpPr txBox="1"/>
          <p:nvPr/>
        </p:nvSpPr>
        <p:spPr>
          <a:xfrm>
            <a:off x="796925" y="4494212"/>
            <a:ext cx="533400" cy="531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424" name="Google Shape;424;p17"/>
          <p:cNvSpPr txBox="1"/>
          <p:nvPr/>
        </p:nvSpPr>
        <p:spPr>
          <a:xfrm>
            <a:off x="796925" y="5026025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425" name="Google Shape;425;p17"/>
          <p:cNvSpPr txBox="1"/>
          <p:nvPr/>
        </p:nvSpPr>
        <p:spPr>
          <a:xfrm>
            <a:off x="796925" y="5559425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426" name="Google Shape;426;p17"/>
          <p:cNvSpPr txBox="1"/>
          <p:nvPr/>
        </p:nvSpPr>
        <p:spPr>
          <a:xfrm>
            <a:off x="1852612" y="6132512"/>
            <a:ext cx="152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c(i,j), i ≤ j</a:t>
            </a:r>
            <a:endParaRPr/>
          </a:p>
        </p:txBody>
      </p:sp>
      <p:sp>
        <p:nvSpPr>
          <p:cNvPr id="427" name="Google Shape;427;p17"/>
          <p:cNvSpPr txBox="1"/>
          <p:nvPr/>
        </p:nvSpPr>
        <p:spPr>
          <a:xfrm>
            <a:off x="5421312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7"/>
          <p:cNvSpPr txBox="1"/>
          <p:nvPr/>
        </p:nvSpPr>
        <p:spPr>
          <a:xfrm>
            <a:off x="5954712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7"/>
          <p:cNvSpPr txBox="1"/>
          <p:nvPr/>
        </p:nvSpPr>
        <p:spPr>
          <a:xfrm>
            <a:off x="6488112" y="3427412"/>
            <a:ext cx="531812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7"/>
          <p:cNvSpPr txBox="1"/>
          <p:nvPr/>
        </p:nvSpPr>
        <p:spPr>
          <a:xfrm>
            <a:off x="7019925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7"/>
          <p:cNvSpPr txBox="1"/>
          <p:nvPr/>
        </p:nvSpPr>
        <p:spPr>
          <a:xfrm>
            <a:off x="7553325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7"/>
          <p:cNvSpPr txBox="1"/>
          <p:nvPr/>
        </p:nvSpPr>
        <p:spPr>
          <a:xfrm>
            <a:off x="5954712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7"/>
          <p:cNvSpPr txBox="1"/>
          <p:nvPr/>
        </p:nvSpPr>
        <p:spPr>
          <a:xfrm>
            <a:off x="6488112" y="3960812"/>
            <a:ext cx="531812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7"/>
          <p:cNvSpPr txBox="1"/>
          <p:nvPr/>
        </p:nvSpPr>
        <p:spPr>
          <a:xfrm>
            <a:off x="7019925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7"/>
          <p:cNvSpPr txBox="1"/>
          <p:nvPr/>
        </p:nvSpPr>
        <p:spPr>
          <a:xfrm>
            <a:off x="7553325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7"/>
          <p:cNvSpPr txBox="1"/>
          <p:nvPr/>
        </p:nvSpPr>
        <p:spPr>
          <a:xfrm>
            <a:off x="6488112" y="4494212"/>
            <a:ext cx="531812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7"/>
          <p:cNvSpPr txBox="1"/>
          <p:nvPr/>
        </p:nvSpPr>
        <p:spPr>
          <a:xfrm>
            <a:off x="7019925" y="4494212"/>
            <a:ext cx="533400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17"/>
          <p:cNvSpPr txBox="1"/>
          <p:nvPr/>
        </p:nvSpPr>
        <p:spPr>
          <a:xfrm>
            <a:off x="7553325" y="4494212"/>
            <a:ext cx="533400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7"/>
          <p:cNvSpPr txBox="1"/>
          <p:nvPr/>
        </p:nvSpPr>
        <p:spPr>
          <a:xfrm>
            <a:off x="7019925" y="50260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7"/>
          <p:cNvSpPr txBox="1"/>
          <p:nvPr/>
        </p:nvSpPr>
        <p:spPr>
          <a:xfrm>
            <a:off x="7553325" y="50260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7"/>
          <p:cNvSpPr txBox="1"/>
          <p:nvPr/>
        </p:nvSpPr>
        <p:spPr>
          <a:xfrm>
            <a:off x="7553325" y="55594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7"/>
          <p:cNvSpPr txBox="1"/>
          <p:nvPr/>
        </p:nvSpPr>
        <p:spPr>
          <a:xfrm>
            <a:off x="5421312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443" name="Google Shape;443;p17"/>
          <p:cNvSpPr txBox="1"/>
          <p:nvPr/>
        </p:nvSpPr>
        <p:spPr>
          <a:xfrm>
            <a:off x="5954712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444" name="Google Shape;444;p17"/>
          <p:cNvSpPr txBox="1"/>
          <p:nvPr/>
        </p:nvSpPr>
        <p:spPr>
          <a:xfrm>
            <a:off x="6488112" y="2894012"/>
            <a:ext cx="5318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445" name="Google Shape;445;p17"/>
          <p:cNvSpPr txBox="1"/>
          <p:nvPr/>
        </p:nvSpPr>
        <p:spPr>
          <a:xfrm>
            <a:off x="7019925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446" name="Google Shape;446;p17"/>
          <p:cNvSpPr txBox="1"/>
          <p:nvPr/>
        </p:nvSpPr>
        <p:spPr>
          <a:xfrm>
            <a:off x="7553325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447" name="Google Shape;447;p17"/>
          <p:cNvSpPr txBox="1"/>
          <p:nvPr/>
        </p:nvSpPr>
        <p:spPr>
          <a:xfrm>
            <a:off x="4887912" y="34274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448" name="Google Shape;448;p17"/>
          <p:cNvSpPr txBox="1"/>
          <p:nvPr/>
        </p:nvSpPr>
        <p:spPr>
          <a:xfrm>
            <a:off x="4887912" y="39608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449" name="Google Shape;449;p17"/>
          <p:cNvSpPr txBox="1"/>
          <p:nvPr/>
        </p:nvSpPr>
        <p:spPr>
          <a:xfrm>
            <a:off x="4887912" y="4494212"/>
            <a:ext cx="533400" cy="531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450" name="Google Shape;450;p17"/>
          <p:cNvSpPr txBox="1"/>
          <p:nvPr/>
        </p:nvSpPr>
        <p:spPr>
          <a:xfrm>
            <a:off x="4887912" y="5026025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451" name="Google Shape;451;p17"/>
          <p:cNvSpPr txBox="1"/>
          <p:nvPr/>
        </p:nvSpPr>
        <p:spPr>
          <a:xfrm>
            <a:off x="4887912" y="5559425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452" name="Google Shape;452;p17"/>
          <p:cNvSpPr txBox="1"/>
          <p:nvPr/>
        </p:nvSpPr>
        <p:spPr>
          <a:xfrm>
            <a:off x="5783262" y="6132512"/>
            <a:ext cx="18462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kay(i,j), i ≤ j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8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8" name="Google Shape;458;p1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Step 2</a:t>
            </a:r>
            <a:endParaRPr/>
          </a:p>
        </p:txBody>
      </p:sp>
      <p:sp>
        <p:nvSpPr>
          <p:cNvPr id="459" name="Google Shape;459;p18"/>
          <p:cNvSpPr txBox="1"/>
          <p:nvPr>
            <p:ph idx="1" type="body"/>
          </p:nvPr>
        </p:nvSpPr>
        <p:spPr>
          <a:xfrm>
            <a:off x="395287" y="1628775"/>
            <a:ext cx="8559800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0, [10×5]×[5×1]×[1×10]×[10×2]×[2×10]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c(i,i) = 0</a:t>
            </a:r>
            <a:endParaRPr/>
          </a:p>
        </p:txBody>
      </p:sp>
      <p:sp>
        <p:nvSpPr>
          <p:cNvPr id="460" name="Google Shape;460;p18"/>
          <p:cNvSpPr txBox="1"/>
          <p:nvPr/>
        </p:nvSpPr>
        <p:spPr>
          <a:xfrm>
            <a:off x="1330325" y="3427412"/>
            <a:ext cx="533400" cy="5334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461" name="Google Shape;461;p18"/>
          <p:cNvSpPr txBox="1"/>
          <p:nvPr/>
        </p:nvSpPr>
        <p:spPr>
          <a:xfrm>
            <a:off x="1863725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18"/>
          <p:cNvSpPr txBox="1"/>
          <p:nvPr/>
        </p:nvSpPr>
        <p:spPr>
          <a:xfrm>
            <a:off x="2397125" y="3427412"/>
            <a:ext cx="531812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8"/>
          <p:cNvSpPr txBox="1"/>
          <p:nvPr/>
        </p:nvSpPr>
        <p:spPr>
          <a:xfrm>
            <a:off x="2928937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8"/>
          <p:cNvSpPr txBox="1"/>
          <p:nvPr/>
        </p:nvSpPr>
        <p:spPr>
          <a:xfrm>
            <a:off x="3462337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8"/>
          <p:cNvSpPr txBox="1"/>
          <p:nvPr/>
        </p:nvSpPr>
        <p:spPr>
          <a:xfrm>
            <a:off x="1863725" y="3960812"/>
            <a:ext cx="533400" cy="5334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466" name="Google Shape;466;p18"/>
          <p:cNvSpPr txBox="1"/>
          <p:nvPr/>
        </p:nvSpPr>
        <p:spPr>
          <a:xfrm>
            <a:off x="2397125" y="3960812"/>
            <a:ext cx="531812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8"/>
          <p:cNvSpPr txBox="1"/>
          <p:nvPr/>
        </p:nvSpPr>
        <p:spPr>
          <a:xfrm>
            <a:off x="2928937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8"/>
          <p:cNvSpPr txBox="1"/>
          <p:nvPr/>
        </p:nvSpPr>
        <p:spPr>
          <a:xfrm>
            <a:off x="3462337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18"/>
          <p:cNvSpPr txBox="1"/>
          <p:nvPr/>
        </p:nvSpPr>
        <p:spPr>
          <a:xfrm>
            <a:off x="2397125" y="4494212"/>
            <a:ext cx="531812" cy="531812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470" name="Google Shape;470;p18"/>
          <p:cNvSpPr txBox="1"/>
          <p:nvPr/>
        </p:nvSpPr>
        <p:spPr>
          <a:xfrm>
            <a:off x="2928937" y="4494212"/>
            <a:ext cx="533400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8"/>
          <p:cNvSpPr txBox="1"/>
          <p:nvPr/>
        </p:nvSpPr>
        <p:spPr>
          <a:xfrm>
            <a:off x="3462337" y="4494212"/>
            <a:ext cx="533400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18"/>
          <p:cNvSpPr txBox="1"/>
          <p:nvPr/>
        </p:nvSpPr>
        <p:spPr>
          <a:xfrm>
            <a:off x="2928937" y="5026025"/>
            <a:ext cx="533400" cy="5334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473" name="Google Shape;473;p18"/>
          <p:cNvSpPr txBox="1"/>
          <p:nvPr/>
        </p:nvSpPr>
        <p:spPr>
          <a:xfrm>
            <a:off x="3462337" y="50260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8"/>
          <p:cNvSpPr txBox="1"/>
          <p:nvPr/>
        </p:nvSpPr>
        <p:spPr>
          <a:xfrm>
            <a:off x="3462337" y="5559425"/>
            <a:ext cx="533400" cy="5334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475" name="Google Shape;475;p18"/>
          <p:cNvSpPr txBox="1"/>
          <p:nvPr/>
        </p:nvSpPr>
        <p:spPr>
          <a:xfrm>
            <a:off x="1330325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476" name="Google Shape;476;p18"/>
          <p:cNvSpPr txBox="1"/>
          <p:nvPr/>
        </p:nvSpPr>
        <p:spPr>
          <a:xfrm>
            <a:off x="1863725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477" name="Google Shape;477;p18"/>
          <p:cNvSpPr txBox="1"/>
          <p:nvPr/>
        </p:nvSpPr>
        <p:spPr>
          <a:xfrm>
            <a:off x="2397125" y="2894012"/>
            <a:ext cx="5318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478" name="Google Shape;478;p18"/>
          <p:cNvSpPr txBox="1"/>
          <p:nvPr/>
        </p:nvSpPr>
        <p:spPr>
          <a:xfrm>
            <a:off x="2928937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479" name="Google Shape;479;p18"/>
          <p:cNvSpPr txBox="1"/>
          <p:nvPr/>
        </p:nvSpPr>
        <p:spPr>
          <a:xfrm>
            <a:off x="3462337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480" name="Google Shape;480;p18"/>
          <p:cNvSpPr txBox="1"/>
          <p:nvPr/>
        </p:nvSpPr>
        <p:spPr>
          <a:xfrm>
            <a:off x="796925" y="34274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481" name="Google Shape;481;p18"/>
          <p:cNvSpPr txBox="1"/>
          <p:nvPr/>
        </p:nvSpPr>
        <p:spPr>
          <a:xfrm>
            <a:off x="796925" y="39608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482" name="Google Shape;482;p18"/>
          <p:cNvSpPr txBox="1"/>
          <p:nvPr/>
        </p:nvSpPr>
        <p:spPr>
          <a:xfrm>
            <a:off x="796925" y="4494212"/>
            <a:ext cx="533400" cy="531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483" name="Google Shape;483;p18"/>
          <p:cNvSpPr txBox="1"/>
          <p:nvPr/>
        </p:nvSpPr>
        <p:spPr>
          <a:xfrm>
            <a:off x="796925" y="5026025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484" name="Google Shape;484;p18"/>
          <p:cNvSpPr txBox="1"/>
          <p:nvPr/>
        </p:nvSpPr>
        <p:spPr>
          <a:xfrm>
            <a:off x="796925" y="5559425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485" name="Google Shape;485;p18"/>
          <p:cNvSpPr txBox="1"/>
          <p:nvPr/>
        </p:nvSpPr>
        <p:spPr>
          <a:xfrm>
            <a:off x="1852612" y="6132512"/>
            <a:ext cx="152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c(i,j), i ≤ j</a:t>
            </a:r>
            <a:endParaRPr/>
          </a:p>
        </p:txBody>
      </p:sp>
      <p:sp>
        <p:nvSpPr>
          <p:cNvPr id="486" name="Google Shape;486;p18"/>
          <p:cNvSpPr txBox="1"/>
          <p:nvPr/>
        </p:nvSpPr>
        <p:spPr>
          <a:xfrm>
            <a:off x="5421312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8"/>
          <p:cNvSpPr txBox="1"/>
          <p:nvPr/>
        </p:nvSpPr>
        <p:spPr>
          <a:xfrm>
            <a:off x="5954712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8"/>
          <p:cNvSpPr txBox="1"/>
          <p:nvPr/>
        </p:nvSpPr>
        <p:spPr>
          <a:xfrm>
            <a:off x="6488112" y="3427412"/>
            <a:ext cx="531812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8"/>
          <p:cNvSpPr txBox="1"/>
          <p:nvPr/>
        </p:nvSpPr>
        <p:spPr>
          <a:xfrm>
            <a:off x="7019925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8"/>
          <p:cNvSpPr txBox="1"/>
          <p:nvPr/>
        </p:nvSpPr>
        <p:spPr>
          <a:xfrm>
            <a:off x="7553325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18"/>
          <p:cNvSpPr txBox="1"/>
          <p:nvPr/>
        </p:nvSpPr>
        <p:spPr>
          <a:xfrm>
            <a:off x="5954712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18"/>
          <p:cNvSpPr txBox="1"/>
          <p:nvPr/>
        </p:nvSpPr>
        <p:spPr>
          <a:xfrm>
            <a:off x="6488112" y="3960812"/>
            <a:ext cx="531812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8"/>
          <p:cNvSpPr txBox="1"/>
          <p:nvPr/>
        </p:nvSpPr>
        <p:spPr>
          <a:xfrm>
            <a:off x="7019925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8"/>
          <p:cNvSpPr txBox="1"/>
          <p:nvPr/>
        </p:nvSpPr>
        <p:spPr>
          <a:xfrm>
            <a:off x="7553325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18"/>
          <p:cNvSpPr txBox="1"/>
          <p:nvPr/>
        </p:nvSpPr>
        <p:spPr>
          <a:xfrm>
            <a:off x="6488112" y="4494212"/>
            <a:ext cx="531812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18"/>
          <p:cNvSpPr txBox="1"/>
          <p:nvPr/>
        </p:nvSpPr>
        <p:spPr>
          <a:xfrm>
            <a:off x="7019925" y="4494212"/>
            <a:ext cx="533400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18"/>
          <p:cNvSpPr txBox="1"/>
          <p:nvPr/>
        </p:nvSpPr>
        <p:spPr>
          <a:xfrm>
            <a:off x="7553325" y="4494212"/>
            <a:ext cx="533400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8"/>
          <p:cNvSpPr txBox="1"/>
          <p:nvPr/>
        </p:nvSpPr>
        <p:spPr>
          <a:xfrm>
            <a:off x="7019925" y="50260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8"/>
          <p:cNvSpPr txBox="1"/>
          <p:nvPr/>
        </p:nvSpPr>
        <p:spPr>
          <a:xfrm>
            <a:off x="7553325" y="50260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18"/>
          <p:cNvSpPr txBox="1"/>
          <p:nvPr/>
        </p:nvSpPr>
        <p:spPr>
          <a:xfrm>
            <a:off x="7553325" y="55594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18"/>
          <p:cNvSpPr txBox="1"/>
          <p:nvPr/>
        </p:nvSpPr>
        <p:spPr>
          <a:xfrm>
            <a:off x="5421312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502" name="Google Shape;502;p18"/>
          <p:cNvSpPr txBox="1"/>
          <p:nvPr/>
        </p:nvSpPr>
        <p:spPr>
          <a:xfrm>
            <a:off x="5954712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503" name="Google Shape;503;p18"/>
          <p:cNvSpPr txBox="1"/>
          <p:nvPr/>
        </p:nvSpPr>
        <p:spPr>
          <a:xfrm>
            <a:off x="6488112" y="2894012"/>
            <a:ext cx="5318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504" name="Google Shape;504;p18"/>
          <p:cNvSpPr txBox="1"/>
          <p:nvPr/>
        </p:nvSpPr>
        <p:spPr>
          <a:xfrm>
            <a:off x="7019925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505" name="Google Shape;505;p18"/>
          <p:cNvSpPr txBox="1"/>
          <p:nvPr/>
        </p:nvSpPr>
        <p:spPr>
          <a:xfrm>
            <a:off x="7553325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506" name="Google Shape;506;p18"/>
          <p:cNvSpPr txBox="1"/>
          <p:nvPr/>
        </p:nvSpPr>
        <p:spPr>
          <a:xfrm>
            <a:off x="4887912" y="34274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507" name="Google Shape;507;p18"/>
          <p:cNvSpPr txBox="1"/>
          <p:nvPr/>
        </p:nvSpPr>
        <p:spPr>
          <a:xfrm>
            <a:off x="4887912" y="39608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508" name="Google Shape;508;p18"/>
          <p:cNvSpPr txBox="1"/>
          <p:nvPr/>
        </p:nvSpPr>
        <p:spPr>
          <a:xfrm>
            <a:off x="4887912" y="4494212"/>
            <a:ext cx="533400" cy="531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509" name="Google Shape;509;p18"/>
          <p:cNvSpPr txBox="1"/>
          <p:nvPr/>
        </p:nvSpPr>
        <p:spPr>
          <a:xfrm>
            <a:off x="4887912" y="5026025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510" name="Google Shape;510;p18"/>
          <p:cNvSpPr txBox="1"/>
          <p:nvPr/>
        </p:nvSpPr>
        <p:spPr>
          <a:xfrm>
            <a:off x="4887912" y="5559425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511" name="Google Shape;511;p18"/>
          <p:cNvSpPr txBox="1"/>
          <p:nvPr/>
        </p:nvSpPr>
        <p:spPr>
          <a:xfrm>
            <a:off x="5783262" y="6132512"/>
            <a:ext cx="18462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kay(i,j), i ≤ j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9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7" name="Google Shape;517;p1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Step 3</a:t>
            </a:r>
            <a:endParaRPr/>
          </a:p>
        </p:txBody>
      </p:sp>
      <p:sp>
        <p:nvSpPr>
          <p:cNvPr id="518" name="Google Shape;518;p19"/>
          <p:cNvSpPr txBox="1"/>
          <p:nvPr>
            <p:ph idx="1" type="body"/>
          </p:nvPr>
        </p:nvSpPr>
        <p:spPr>
          <a:xfrm>
            <a:off x="395287" y="1628775"/>
            <a:ext cx="8559800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0, [10×5]×[5×1]×[1×10]×[10×2]×[2×10]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c(i,i+1) = 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i+2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kay(i,i+1)  = i</a:t>
            </a:r>
            <a:endParaRPr/>
          </a:p>
        </p:txBody>
      </p:sp>
      <p:sp>
        <p:nvSpPr>
          <p:cNvPr id="519" name="Google Shape;519;p19"/>
          <p:cNvSpPr txBox="1"/>
          <p:nvPr/>
        </p:nvSpPr>
        <p:spPr>
          <a:xfrm>
            <a:off x="1330325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520" name="Google Shape;520;p19"/>
          <p:cNvSpPr txBox="1"/>
          <p:nvPr/>
        </p:nvSpPr>
        <p:spPr>
          <a:xfrm>
            <a:off x="1863725" y="3427412"/>
            <a:ext cx="533400" cy="5334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50</a:t>
            </a:r>
            <a:endParaRPr/>
          </a:p>
        </p:txBody>
      </p:sp>
      <p:sp>
        <p:nvSpPr>
          <p:cNvPr id="521" name="Google Shape;521;p19"/>
          <p:cNvSpPr txBox="1"/>
          <p:nvPr/>
        </p:nvSpPr>
        <p:spPr>
          <a:xfrm>
            <a:off x="2397125" y="3427412"/>
            <a:ext cx="531812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19"/>
          <p:cNvSpPr txBox="1"/>
          <p:nvPr/>
        </p:nvSpPr>
        <p:spPr>
          <a:xfrm>
            <a:off x="2928937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9"/>
          <p:cNvSpPr txBox="1"/>
          <p:nvPr/>
        </p:nvSpPr>
        <p:spPr>
          <a:xfrm>
            <a:off x="3462337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19"/>
          <p:cNvSpPr txBox="1"/>
          <p:nvPr/>
        </p:nvSpPr>
        <p:spPr>
          <a:xfrm>
            <a:off x="1863725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525" name="Google Shape;525;p19"/>
          <p:cNvSpPr txBox="1"/>
          <p:nvPr/>
        </p:nvSpPr>
        <p:spPr>
          <a:xfrm>
            <a:off x="2397125" y="3960812"/>
            <a:ext cx="531812" cy="5334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50</a:t>
            </a:r>
            <a:endParaRPr/>
          </a:p>
        </p:txBody>
      </p:sp>
      <p:sp>
        <p:nvSpPr>
          <p:cNvPr id="526" name="Google Shape;526;p19"/>
          <p:cNvSpPr txBox="1"/>
          <p:nvPr/>
        </p:nvSpPr>
        <p:spPr>
          <a:xfrm>
            <a:off x="2928937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19"/>
          <p:cNvSpPr txBox="1"/>
          <p:nvPr/>
        </p:nvSpPr>
        <p:spPr>
          <a:xfrm>
            <a:off x="3462337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19"/>
          <p:cNvSpPr txBox="1"/>
          <p:nvPr/>
        </p:nvSpPr>
        <p:spPr>
          <a:xfrm>
            <a:off x="2397125" y="4494212"/>
            <a:ext cx="531812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529" name="Google Shape;529;p19"/>
          <p:cNvSpPr txBox="1"/>
          <p:nvPr/>
        </p:nvSpPr>
        <p:spPr>
          <a:xfrm>
            <a:off x="2928937" y="4494212"/>
            <a:ext cx="533400" cy="531812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</a:t>
            </a:r>
            <a:endParaRPr/>
          </a:p>
        </p:txBody>
      </p:sp>
      <p:sp>
        <p:nvSpPr>
          <p:cNvPr id="530" name="Google Shape;530;p19"/>
          <p:cNvSpPr txBox="1"/>
          <p:nvPr/>
        </p:nvSpPr>
        <p:spPr>
          <a:xfrm>
            <a:off x="3462337" y="4494212"/>
            <a:ext cx="533400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9"/>
          <p:cNvSpPr txBox="1"/>
          <p:nvPr/>
        </p:nvSpPr>
        <p:spPr>
          <a:xfrm>
            <a:off x="2928937" y="50260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532" name="Google Shape;532;p19"/>
          <p:cNvSpPr txBox="1"/>
          <p:nvPr/>
        </p:nvSpPr>
        <p:spPr>
          <a:xfrm>
            <a:off x="3462337" y="5026025"/>
            <a:ext cx="533400" cy="5334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</a:t>
            </a:r>
            <a:endParaRPr/>
          </a:p>
        </p:txBody>
      </p:sp>
      <p:sp>
        <p:nvSpPr>
          <p:cNvPr id="533" name="Google Shape;533;p19"/>
          <p:cNvSpPr txBox="1"/>
          <p:nvPr/>
        </p:nvSpPr>
        <p:spPr>
          <a:xfrm>
            <a:off x="3462337" y="55594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534" name="Google Shape;534;p19"/>
          <p:cNvSpPr txBox="1"/>
          <p:nvPr/>
        </p:nvSpPr>
        <p:spPr>
          <a:xfrm>
            <a:off x="1330325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535" name="Google Shape;535;p19"/>
          <p:cNvSpPr txBox="1"/>
          <p:nvPr/>
        </p:nvSpPr>
        <p:spPr>
          <a:xfrm>
            <a:off x="1863725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536" name="Google Shape;536;p19"/>
          <p:cNvSpPr txBox="1"/>
          <p:nvPr/>
        </p:nvSpPr>
        <p:spPr>
          <a:xfrm>
            <a:off x="2397125" y="2894012"/>
            <a:ext cx="5318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537" name="Google Shape;537;p19"/>
          <p:cNvSpPr txBox="1"/>
          <p:nvPr/>
        </p:nvSpPr>
        <p:spPr>
          <a:xfrm>
            <a:off x="2928937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538" name="Google Shape;538;p19"/>
          <p:cNvSpPr txBox="1"/>
          <p:nvPr/>
        </p:nvSpPr>
        <p:spPr>
          <a:xfrm>
            <a:off x="3462337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539" name="Google Shape;539;p19"/>
          <p:cNvSpPr txBox="1"/>
          <p:nvPr/>
        </p:nvSpPr>
        <p:spPr>
          <a:xfrm>
            <a:off x="796925" y="34274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540" name="Google Shape;540;p19"/>
          <p:cNvSpPr txBox="1"/>
          <p:nvPr/>
        </p:nvSpPr>
        <p:spPr>
          <a:xfrm>
            <a:off x="796925" y="39608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541" name="Google Shape;541;p19"/>
          <p:cNvSpPr txBox="1"/>
          <p:nvPr/>
        </p:nvSpPr>
        <p:spPr>
          <a:xfrm>
            <a:off x="796925" y="4494212"/>
            <a:ext cx="533400" cy="531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542" name="Google Shape;542;p19"/>
          <p:cNvSpPr txBox="1"/>
          <p:nvPr/>
        </p:nvSpPr>
        <p:spPr>
          <a:xfrm>
            <a:off x="796925" y="5026025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543" name="Google Shape;543;p19"/>
          <p:cNvSpPr txBox="1"/>
          <p:nvPr/>
        </p:nvSpPr>
        <p:spPr>
          <a:xfrm>
            <a:off x="796925" y="5559425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544" name="Google Shape;544;p19"/>
          <p:cNvSpPr txBox="1"/>
          <p:nvPr/>
        </p:nvSpPr>
        <p:spPr>
          <a:xfrm>
            <a:off x="1852612" y="6132512"/>
            <a:ext cx="152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c(i,j), i ≤ j</a:t>
            </a:r>
            <a:endParaRPr/>
          </a:p>
        </p:txBody>
      </p:sp>
      <p:sp>
        <p:nvSpPr>
          <p:cNvPr id="545" name="Google Shape;545;p19"/>
          <p:cNvSpPr txBox="1"/>
          <p:nvPr/>
        </p:nvSpPr>
        <p:spPr>
          <a:xfrm>
            <a:off x="5421312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19"/>
          <p:cNvSpPr txBox="1"/>
          <p:nvPr/>
        </p:nvSpPr>
        <p:spPr>
          <a:xfrm>
            <a:off x="5954712" y="3427412"/>
            <a:ext cx="533400" cy="5334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547" name="Google Shape;547;p19"/>
          <p:cNvSpPr txBox="1"/>
          <p:nvPr/>
        </p:nvSpPr>
        <p:spPr>
          <a:xfrm>
            <a:off x="6488112" y="3427412"/>
            <a:ext cx="531812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9"/>
          <p:cNvSpPr txBox="1"/>
          <p:nvPr/>
        </p:nvSpPr>
        <p:spPr>
          <a:xfrm>
            <a:off x="7019925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9"/>
          <p:cNvSpPr txBox="1"/>
          <p:nvPr/>
        </p:nvSpPr>
        <p:spPr>
          <a:xfrm>
            <a:off x="7553325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9"/>
          <p:cNvSpPr txBox="1"/>
          <p:nvPr/>
        </p:nvSpPr>
        <p:spPr>
          <a:xfrm>
            <a:off x="5954712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19"/>
          <p:cNvSpPr txBox="1"/>
          <p:nvPr/>
        </p:nvSpPr>
        <p:spPr>
          <a:xfrm>
            <a:off x="6488112" y="3960812"/>
            <a:ext cx="531812" cy="5334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552" name="Google Shape;552;p19"/>
          <p:cNvSpPr txBox="1"/>
          <p:nvPr/>
        </p:nvSpPr>
        <p:spPr>
          <a:xfrm>
            <a:off x="7019925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9"/>
          <p:cNvSpPr txBox="1"/>
          <p:nvPr/>
        </p:nvSpPr>
        <p:spPr>
          <a:xfrm>
            <a:off x="7553325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9"/>
          <p:cNvSpPr txBox="1"/>
          <p:nvPr/>
        </p:nvSpPr>
        <p:spPr>
          <a:xfrm>
            <a:off x="6488112" y="4494212"/>
            <a:ext cx="531812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19"/>
          <p:cNvSpPr txBox="1"/>
          <p:nvPr/>
        </p:nvSpPr>
        <p:spPr>
          <a:xfrm>
            <a:off x="7019925" y="4494212"/>
            <a:ext cx="533400" cy="531812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556" name="Google Shape;556;p19"/>
          <p:cNvSpPr txBox="1"/>
          <p:nvPr/>
        </p:nvSpPr>
        <p:spPr>
          <a:xfrm>
            <a:off x="7553325" y="4494212"/>
            <a:ext cx="533400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9"/>
          <p:cNvSpPr txBox="1"/>
          <p:nvPr/>
        </p:nvSpPr>
        <p:spPr>
          <a:xfrm>
            <a:off x="7019925" y="50260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9"/>
          <p:cNvSpPr txBox="1"/>
          <p:nvPr/>
        </p:nvSpPr>
        <p:spPr>
          <a:xfrm>
            <a:off x="7553325" y="5026025"/>
            <a:ext cx="533400" cy="5334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559" name="Google Shape;559;p19"/>
          <p:cNvSpPr txBox="1"/>
          <p:nvPr/>
        </p:nvSpPr>
        <p:spPr>
          <a:xfrm>
            <a:off x="7553325" y="55594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9"/>
          <p:cNvSpPr txBox="1"/>
          <p:nvPr/>
        </p:nvSpPr>
        <p:spPr>
          <a:xfrm>
            <a:off x="5421312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561" name="Google Shape;561;p19"/>
          <p:cNvSpPr txBox="1"/>
          <p:nvPr/>
        </p:nvSpPr>
        <p:spPr>
          <a:xfrm>
            <a:off x="5954712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562" name="Google Shape;562;p19"/>
          <p:cNvSpPr txBox="1"/>
          <p:nvPr/>
        </p:nvSpPr>
        <p:spPr>
          <a:xfrm>
            <a:off x="6488112" y="2894012"/>
            <a:ext cx="5318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563" name="Google Shape;563;p19"/>
          <p:cNvSpPr txBox="1"/>
          <p:nvPr/>
        </p:nvSpPr>
        <p:spPr>
          <a:xfrm>
            <a:off x="7019925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564" name="Google Shape;564;p19"/>
          <p:cNvSpPr txBox="1"/>
          <p:nvPr/>
        </p:nvSpPr>
        <p:spPr>
          <a:xfrm>
            <a:off x="7553325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565" name="Google Shape;565;p19"/>
          <p:cNvSpPr txBox="1"/>
          <p:nvPr/>
        </p:nvSpPr>
        <p:spPr>
          <a:xfrm>
            <a:off x="4887912" y="34274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566" name="Google Shape;566;p19"/>
          <p:cNvSpPr txBox="1"/>
          <p:nvPr/>
        </p:nvSpPr>
        <p:spPr>
          <a:xfrm>
            <a:off x="4887912" y="39608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567" name="Google Shape;567;p19"/>
          <p:cNvSpPr txBox="1"/>
          <p:nvPr/>
        </p:nvSpPr>
        <p:spPr>
          <a:xfrm>
            <a:off x="4887912" y="4494212"/>
            <a:ext cx="533400" cy="531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568" name="Google Shape;568;p19"/>
          <p:cNvSpPr txBox="1"/>
          <p:nvPr/>
        </p:nvSpPr>
        <p:spPr>
          <a:xfrm>
            <a:off x="4887912" y="5026025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569" name="Google Shape;569;p19"/>
          <p:cNvSpPr txBox="1"/>
          <p:nvPr/>
        </p:nvSpPr>
        <p:spPr>
          <a:xfrm>
            <a:off x="4887912" y="5559425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570" name="Google Shape;570;p19"/>
          <p:cNvSpPr txBox="1"/>
          <p:nvPr/>
        </p:nvSpPr>
        <p:spPr>
          <a:xfrm>
            <a:off x="5783262" y="6132512"/>
            <a:ext cx="18462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kay(i,j), i ≤ j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1" name="Google Shape;91;p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Dynamic Programming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350837" y="1214437"/>
            <a:ext cx="8229600" cy="544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An algorithm design technique (like divide and conquer)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Divide and conquer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 the problem into independent subproblems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 the subproblems recursively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 the solutions to solve the original problem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0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76" name="Google Shape;576;p2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Step 4</a:t>
            </a:r>
            <a:endParaRPr/>
          </a:p>
        </p:txBody>
      </p:sp>
      <p:sp>
        <p:nvSpPr>
          <p:cNvPr id="577" name="Google Shape;577;p20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1, [10×5]×[5×1]×[1×10]×[10×2]×[2×10]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c(i,i+2) = min{c(i,i) + c(i+1,i+2) + 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i+3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     c(i,i+1) + c(i+2,i+2) + 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i+3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578" name="Google Shape;578;p20"/>
          <p:cNvSpPr txBox="1"/>
          <p:nvPr/>
        </p:nvSpPr>
        <p:spPr>
          <a:xfrm>
            <a:off x="1330325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579" name="Google Shape;579;p20"/>
          <p:cNvSpPr txBox="1"/>
          <p:nvPr/>
        </p:nvSpPr>
        <p:spPr>
          <a:xfrm>
            <a:off x="1863725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50</a:t>
            </a:r>
            <a:endParaRPr/>
          </a:p>
        </p:txBody>
      </p:sp>
      <p:sp>
        <p:nvSpPr>
          <p:cNvPr id="580" name="Google Shape;580;p20"/>
          <p:cNvSpPr txBox="1"/>
          <p:nvPr/>
        </p:nvSpPr>
        <p:spPr>
          <a:xfrm>
            <a:off x="2397125" y="3427412"/>
            <a:ext cx="531812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0"/>
          <p:cNvSpPr txBox="1"/>
          <p:nvPr/>
        </p:nvSpPr>
        <p:spPr>
          <a:xfrm>
            <a:off x="2928937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0"/>
          <p:cNvSpPr txBox="1"/>
          <p:nvPr/>
        </p:nvSpPr>
        <p:spPr>
          <a:xfrm>
            <a:off x="3462337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0"/>
          <p:cNvSpPr txBox="1"/>
          <p:nvPr/>
        </p:nvSpPr>
        <p:spPr>
          <a:xfrm>
            <a:off x="1863725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584" name="Google Shape;584;p20"/>
          <p:cNvSpPr txBox="1"/>
          <p:nvPr/>
        </p:nvSpPr>
        <p:spPr>
          <a:xfrm>
            <a:off x="2397125" y="3960812"/>
            <a:ext cx="531812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50</a:t>
            </a:r>
            <a:endParaRPr/>
          </a:p>
        </p:txBody>
      </p:sp>
      <p:sp>
        <p:nvSpPr>
          <p:cNvPr id="585" name="Google Shape;585;p20"/>
          <p:cNvSpPr txBox="1"/>
          <p:nvPr/>
        </p:nvSpPr>
        <p:spPr>
          <a:xfrm>
            <a:off x="2928937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0"/>
          <p:cNvSpPr txBox="1"/>
          <p:nvPr/>
        </p:nvSpPr>
        <p:spPr>
          <a:xfrm>
            <a:off x="3462337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0"/>
          <p:cNvSpPr txBox="1"/>
          <p:nvPr/>
        </p:nvSpPr>
        <p:spPr>
          <a:xfrm>
            <a:off x="2397125" y="4494212"/>
            <a:ext cx="531812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588" name="Google Shape;588;p20"/>
          <p:cNvSpPr txBox="1"/>
          <p:nvPr/>
        </p:nvSpPr>
        <p:spPr>
          <a:xfrm>
            <a:off x="2928937" y="4494212"/>
            <a:ext cx="533400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</a:t>
            </a:r>
            <a:endParaRPr/>
          </a:p>
        </p:txBody>
      </p:sp>
      <p:sp>
        <p:nvSpPr>
          <p:cNvPr id="589" name="Google Shape;589;p20"/>
          <p:cNvSpPr txBox="1"/>
          <p:nvPr/>
        </p:nvSpPr>
        <p:spPr>
          <a:xfrm>
            <a:off x="3462337" y="4494212"/>
            <a:ext cx="533400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0"/>
          <p:cNvSpPr txBox="1"/>
          <p:nvPr/>
        </p:nvSpPr>
        <p:spPr>
          <a:xfrm>
            <a:off x="2928937" y="50260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591" name="Google Shape;591;p20"/>
          <p:cNvSpPr txBox="1"/>
          <p:nvPr/>
        </p:nvSpPr>
        <p:spPr>
          <a:xfrm>
            <a:off x="3462337" y="50260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</a:t>
            </a:r>
            <a:endParaRPr/>
          </a:p>
        </p:txBody>
      </p:sp>
      <p:sp>
        <p:nvSpPr>
          <p:cNvPr id="592" name="Google Shape;592;p20"/>
          <p:cNvSpPr txBox="1"/>
          <p:nvPr/>
        </p:nvSpPr>
        <p:spPr>
          <a:xfrm>
            <a:off x="3462337" y="55594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593" name="Google Shape;593;p20"/>
          <p:cNvSpPr txBox="1"/>
          <p:nvPr/>
        </p:nvSpPr>
        <p:spPr>
          <a:xfrm>
            <a:off x="1330325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594" name="Google Shape;594;p20"/>
          <p:cNvSpPr txBox="1"/>
          <p:nvPr/>
        </p:nvSpPr>
        <p:spPr>
          <a:xfrm>
            <a:off x="1863725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595" name="Google Shape;595;p20"/>
          <p:cNvSpPr txBox="1"/>
          <p:nvPr/>
        </p:nvSpPr>
        <p:spPr>
          <a:xfrm>
            <a:off x="2397125" y="2894012"/>
            <a:ext cx="5318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596" name="Google Shape;596;p20"/>
          <p:cNvSpPr txBox="1"/>
          <p:nvPr/>
        </p:nvSpPr>
        <p:spPr>
          <a:xfrm>
            <a:off x="2928937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597" name="Google Shape;597;p20"/>
          <p:cNvSpPr txBox="1"/>
          <p:nvPr/>
        </p:nvSpPr>
        <p:spPr>
          <a:xfrm>
            <a:off x="3462337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598" name="Google Shape;598;p20"/>
          <p:cNvSpPr txBox="1"/>
          <p:nvPr/>
        </p:nvSpPr>
        <p:spPr>
          <a:xfrm>
            <a:off x="796925" y="34274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599" name="Google Shape;599;p20"/>
          <p:cNvSpPr txBox="1"/>
          <p:nvPr/>
        </p:nvSpPr>
        <p:spPr>
          <a:xfrm>
            <a:off x="796925" y="39608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600" name="Google Shape;600;p20"/>
          <p:cNvSpPr txBox="1"/>
          <p:nvPr/>
        </p:nvSpPr>
        <p:spPr>
          <a:xfrm>
            <a:off x="796925" y="4494212"/>
            <a:ext cx="533400" cy="531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601" name="Google Shape;601;p20"/>
          <p:cNvSpPr txBox="1"/>
          <p:nvPr/>
        </p:nvSpPr>
        <p:spPr>
          <a:xfrm>
            <a:off x="796925" y="5026025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602" name="Google Shape;602;p20"/>
          <p:cNvSpPr txBox="1"/>
          <p:nvPr/>
        </p:nvSpPr>
        <p:spPr>
          <a:xfrm>
            <a:off x="796925" y="5559425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603" name="Google Shape;603;p20"/>
          <p:cNvSpPr txBox="1"/>
          <p:nvPr/>
        </p:nvSpPr>
        <p:spPr>
          <a:xfrm>
            <a:off x="1852612" y="6132512"/>
            <a:ext cx="152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c(i,j), i ≤ j</a:t>
            </a:r>
            <a:endParaRPr/>
          </a:p>
        </p:txBody>
      </p:sp>
      <p:sp>
        <p:nvSpPr>
          <p:cNvPr id="604" name="Google Shape;604;p20"/>
          <p:cNvSpPr txBox="1"/>
          <p:nvPr/>
        </p:nvSpPr>
        <p:spPr>
          <a:xfrm>
            <a:off x="5421312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20"/>
          <p:cNvSpPr txBox="1"/>
          <p:nvPr/>
        </p:nvSpPr>
        <p:spPr>
          <a:xfrm>
            <a:off x="5954712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606" name="Google Shape;606;p20"/>
          <p:cNvSpPr txBox="1"/>
          <p:nvPr/>
        </p:nvSpPr>
        <p:spPr>
          <a:xfrm>
            <a:off x="6488112" y="3427412"/>
            <a:ext cx="531812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0"/>
          <p:cNvSpPr txBox="1"/>
          <p:nvPr/>
        </p:nvSpPr>
        <p:spPr>
          <a:xfrm>
            <a:off x="7019925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0"/>
          <p:cNvSpPr txBox="1"/>
          <p:nvPr/>
        </p:nvSpPr>
        <p:spPr>
          <a:xfrm>
            <a:off x="7553325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0"/>
          <p:cNvSpPr txBox="1"/>
          <p:nvPr/>
        </p:nvSpPr>
        <p:spPr>
          <a:xfrm>
            <a:off x="5954712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0"/>
          <p:cNvSpPr txBox="1"/>
          <p:nvPr/>
        </p:nvSpPr>
        <p:spPr>
          <a:xfrm>
            <a:off x="6488112" y="3960812"/>
            <a:ext cx="531812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611" name="Google Shape;611;p20"/>
          <p:cNvSpPr txBox="1"/>
          <p:nvPr/>
        </p:nvSpPr>
        <p:spPr>
          <a:xfrm>
            <a:off x="7019925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20"/>
          <p:cNvSpPr txBox="1"/>
          <p:nvPr/>
        </p:nvSpPr>
        <p:spPr>
          <a:xfrm>
            <a:off x="7553325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20"/>
          <p:cNvSpPr txBox="1"/>
          <p:nvPr/>
        </p:nvSpPr>
        <p:spPr>
          <a:xfrm>
            <a:off x="6488112" y="4494212"/>
            <a:ext cx="531812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20"/>
          <p:cNvSpPr txBox="1"/>
          <p:nvPr/>
        </p:nvSpPr>
        <p:spPr>
          <a:xfrm>
            <a:off x="7019925" y="4494212"/>
            <a:ext cx="533400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615" name="Google Shape;615;p20"/>
          <p:cNvSpPr txBox="1"/>
          <p:nvPr/>
        </p:nvSpPr>
        <p:spPr>
          <a:xfrm>
            <a:off x="7553325" y="4494212"/>
            <a:ext cx="533400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20"/>
          <p:cNvSpPr txBox="1"/>
          <p:nvPr/>
        </p:nvSpPr>
        <p:spPr>
          <a:xfrm>
            <a:off x="7019925" y="50260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20"/>
          <p:cNvSpPr txBox="1"/>
          <p:nvPr/>
        </p:nvSpPr>
        <p:spPr>
          <a:xfrm>
            <a:off x="7553325" y="50260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618" name="Google Shape;618;p20"/>
          <p:cNvSpPr txBox="1"/>
          <p:nvPr/>
        </p:nvSpPr>
        <p:spPr>
          <a:xfrm>
            <a:off x="7553325" y="55594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0"/>
          <p:cNvSpPr txBox="1"/>
          <p:nvPr/>
        </p:nvSpPr>
        <p:spPr>
          <a:xfrm>
            <a:off x="5421312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620" name="Google Shape;620;p20"/>
          <p:cNvSpPr txBox="1"/>
          <p:nvPr/>
        </p:nvSpPr>
        <p:spPr>
          <a:xfrm>
            <a:off x="5954712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621" name="Google Shape;621;p20"/>
          <p:cNvSpPr txBox="1"/>
          <p:nvPr/>
        </p:nvSpPr>
        <p:spPr>
          <a:xfrm>
            <a:off x="6488112" y="2894012"/>
            <a:ext cx="5318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622" name="Google Shape;622;p20"/>
          <p:cNvSpPr txBox="1"/>
          <p:nvPr/>
        </p:nvSpPr>
        <p:spPr>
          <a:xfrm>
            <a:off x="7019925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623" name="Google Shape;623;p20"/>
          <p:cNvSpPr txBox="1"/>
          <p:nvPr/>
        </p:nvSpPr>
        <p:spPr>
          <a:xfrm>
            <a:off x="7553325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624" name="Google Shape;624;p20"/>
          <p:cNvSpPr txBox="1"/>
          <p:nvPr/>
        </p:nvSpPr>
        <p:spPr>
          <a:xfrm>
            <a:off x="4887912" y="34274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625" name="Google Shape;625;p20"/>
          <p:cNvSpPr txBox="1"/>
          <p:nvPr/>
        </p:nvSpPr>
        <p:spPr>
          <a:xfrm>
            <a:off x="4887912" y="39608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626" name="Google Shape;626;p20"/>
          <p:cNvSpPr txBox="1"/>
          <p:nvPr/>
        </p:nvSpPr>
        <p:spPr>
          <a:xfrm>
            <a:off x="4887912" y="4494212"/>
            <a:ext cx="533400" cy="531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627" name="Google Shape;627;p20"/>
          <p:cNvSpPr txBox="1"/>
          <p:nvPr/>
        </p:nvSpPr>
        <p:spPr>
          <a:xfrm>
            <a:off x="4887912" y="5026025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628" name="Google Shape;628;p20"/>
          <p:cNvSpPr txBox="1"/>
          <p:nvPr/>
        </p:nvSpPr>
        <p:spPr>
          <a:xfrm>
            <a:off x="4887912" y="5559425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629" name="Google Shape;629;p20"/>
          <p:cNvSpPr txBox="1"/>
          <p:nvPr/>
        </p:nvSpPr>
        <p:spPr>
          <a:xfrm>
            <a:off x="5783262" y="6132512"/>
            <a:ext cx="18462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kay(i,j), i ≤ j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1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5" name="Google Shape;635;p2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Step 5</a:t>
            </a:r>
            <a:endParaRPr/>
          </a:p>
        </p:txBody>
      </p:sp>
      <p:sp>
        <p:nvSpPr>
          <p:cNvPr id="636" name="Google Shape;636;p21"/>
          <p:cNvSpPr txBox="1"/>
          <p:nvPr>
            <p:ph idx="1" type="body"/>
          </p:nvPr>
        </p:nvSpPr>
        <p:spPr>
          <a:xfrm>
            <a:off x="395287" y="1268412"/>
            <a:ext cx="8559800" cy="179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1, [10×5]×[5×1]×[1×10]×[10×2]×[2×10]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c(2,4) = min{c(2,2) + c(3,4) + 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c(2,3) + c(4,4) + 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c(3,5) = …</a:t>
            </a:r>
            <a:endParaRPr/>
          </a:p>
        </p:txBody>
      </p:sp>
      <p:sp>
        <p:nvSpPr>
          <p:cNvPr id="637" name="Google Shape;637;p21"/>
          <p:cNvSpPr txBox="1"/>
          <p:nvPr/>
        </p:nvSpPr>
        <p:spPr>
          <a:xfrm>
            <a:off x="1330325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638" name="Google Shape;638;p21"/>
          <p:cNvSpPr txBox="1"/>
          <p:nvPr/>
        </p:nvSpPr>
        <p:spPr>
          <a:xfrm>
            <a:off x="1863725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50</a:t>
            </a:r>
            <a:endParaRPr/>
          </a:p>
        </p:txBody>
      </p:sp>
      <p:sp>
        <p:nvSpPr>
          <p:cNvPr id="639" name="Google Shape;639;p21"/>
          <p:cNvSpPr txBox="1"/>
          <p:nvPr/>
        </p:nvSpPr>
        <p:spPr>
          <a:xfrm>
            <a:off x="2397125" y="3427412"/>
            <a:ext cx="531812" cy="5334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150</a:t>
            </a:r>
            <a:endParaRPr/>
          </a:p>
        </p:txBody>
      </p:sp>
      <p:sp>
        <p:nvSpPr>
          <p:cNvPr id="640" name="Google Shape;640;p21"/>
          <p:cNvSpPr txBox="1"/>
          <p:nvPr/>
        </p:nvSpPr>
        <p:spPr>
          <a:xfrm>
            <a:off x="2928937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21"/>
          <p:cNvSpPr txBox="1"/>
          <p:nvPr/>
        </p:nvSpPr>
        <p:spPr>
          <a:xfrm>
            <a:off x="3462337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21"/>
          <p:cNvSpPr txBox="1"/>
          <p:nvPr/>
        </p:nvSpPr>
        <p:spPr>
          <a:xfrm>
            <a:off x="1863725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643" name="Google Shape;643;p21"/>
          <p:cNvSpPr txBox="1"/>
          <p:nvPr/>
        </p:nvSpPr>
        <p:spPr>
          <a:xfrm>
            <a:off x="2397125" y="3960812"/>
            <a:ext cx="531812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50</a:t>
            </a:r>
            <a:endParaRPr/>
          </a:p>
        </p:txBody>
      </p:sp>
      <p:sp>
        <p:nvSpPr>
          <p:cNvPr id="644" name="Google Shape;644;p21"/>
          <p:cNvSpPr txBox="1"/>
          <p:nvPr/>
        </p:nvSpPr>
        <p:spPr>
          <a:xfrm>
            <a:off x="2928937" y="3960812"/>
            <a:ext cx="533400" cy="5334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30</a:t>
            </a:r>
            <a:endParaRPr/>
          </a:p>
        </p:txBody>
      </p:sp>
      <p:sp>
        <p:nvSpPr>
          <p:cNvPr id="645" name="Google Shape;645;p21"/>
          <p:cNvSpPr txBox="1"/>
          <p:nvPr/>
        </p:nvSpPr>
        <p:spPr>
          <a:xfrm>
            <a:off x="3462337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21"/>
          <p:cNvSpPr txBox="1"/>
          <p:nvPr/>
        </p:nvSpPr>
        <p:spPr>
          <a:xfrm>
            <a:off x="2397125" y="4494212"/>
            <a:ext cx="531812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647" name="Google Shape;647;p21"/>
          <p:cNvSpPr txBox="1"/>
          <p:nvPr/>
        </p:nvSpPr>
        <p:spPr>
          <a:xfrm>
            <a:off x="2928937" y="4494212"/>
            <a:ext cx="533400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</a:t>
            </a:r>
            <a:endParaRPr/>
          </a:p>
        </p:txBody>
      </p:sp>
      <p:sp>
        <p:nvSpPr>
          <p:cNvPr id="648" name="Google Shape;648;p21"/>
          <p:cNvSpPr txBox="1"/>
          <p:nvPr/>
        </p:nvSpPr>
        <p:spPr>
          <a:xfrm>
            <a:off x="3462337" y="4494212"/>
            <a:ext cx="533400" cy="531812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40</a:t>
            </a:r>
            <a:endParaRPr/>
          </a:p>
        </p:txBody>
      </p:sp>
      <p:sp>
        <p:nvSpPr>
          <p:cNvPr id="649" name="Google Shape;649;p21"/>
          <p:cNvSpPr txBox="1"/>
          <p:nvPr/>
        </p:nvSpPr>
        <p:spPr>
          <a:xfrm>
            <a:off x="2928937" y="50260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650" name="Google Shape;650;p21"/>
          <p:cNvSpPr txBox="1"/>
          <p:nvPr/>
        </p:nvSpPr>
        <p:spPr>
          <a:xfrm>
            <a:off x="3462337" y="50260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</a:t>
            </a:r>
            <a:endParaRPr/>
          </a:p>
        </p:txBody>
      </p:sp>
      <p:sp>
        <p:nvSpPr>
          <p:cNvPr id="651" name="Google Shape;651;p21"/>
          <p:cNvSpPr txBox="1"/>
          <p:nvPr/>
        </p:nvSpPr>
        <p:spPr>
          <a:xfrm>
            <a:off x="3462337" y="55594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652" name="Google Shape;652;p21"/>
          <p:cNvSpPr txBox="1"/>
          <p:nvPr/>
        </p:nvSpPr>
        <p:spPr>
          <a:xfrm>
            <a:off x="1330325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653" name="Google Shape;653;p21"/>
          <p:cNvSpPr txBox="1"/>
          <p:nvPr/>
        </p:nvSpPr>
        <p:spPr>
          <a:xfrm>
            <a:off x="1863725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654" name="Google Shape;654;p21"/>
          <p:cNvSpPr txBox="1"/>
          <p:nvPr/>
        </p:nvSpPr>
        <p:spPr>
          <a:xfrm>
            <a:off x="2397125" y="2894012"/>
            <a:ext cx="5318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655" name="Google Shape;655;p21"/>
          <p:cNvSpPr txBox="1"/>
          <p:nvPr/>
        </p:nvSpPr>
        <p:spPr>
          <a:xfrm>
            <a:off x="2928937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656" name="Google Shape;656;p21"/>
          <p:cNvSpPr txBox="1"/>
          <p:nvPr/>
        </p:nvSpPr>
        <p:spPr>
          <a:xfrm>
            <a:off x="3462337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657" name="Google Shape;657;p21"/>
          <p:cNvSpPr txBox="1"/>
          <p:nvPr/>
        </p:nvSpPr>
        <p:spPr>
          <a:xfrm>
            <a:off x="796925" y="34274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658" name="Google Shape;658;p21"/>
          <p:cNvSpPr txBox="1"/>
          <p:nvPr/>
        </p:nvSpPr>
        <p:spPr>
          <a:xfrm>
            <a:off x="796925" y="39608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659" name="Google Shape;659;p21"/>
          <p:cNvSpPr txBox="1"/>
          <p:nvPr/>
        </p:nvSpPr>
        <p:spPr>
          <a:xfrm>
            <a:off x="796925" y="4494212"/>
            <a:ext cx="533400" cy="531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660" name="Google Shape;660;p21"/>
          <p:cNvSpPr txBox="1"/>
          <p:nvPr/>
        </p:nvSpPr>
        <p:spPr>
          <a:xfrm>
            <a:off x="796925" y="5026025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661" name="Google Shape;661;p21"/>
          <p:cNvSpPr txBox="1"/>
          <p:nvPr/>
        </p:nvSpPr>
        <p:spPr>
          <a:xfrm>
            <a:off x="796925" y="5559425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662" name="Google Shape;662;p21"/>
          <p:cNvSpPr txBox="1"/>
          <p:nvPr/>
        </p:nvSpPr>
        <p:spPr>
          <a:xfrm>
            <a:off x="1852612" y="6132512"/>
            <a:ext cx="152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c(i,j), i ≤ j</a:t>
            </a:r>
            <a:endParaRPr/>
          </a:p>
        </p:txBody>
      </p:sp>
      <p:sp>
        <p:nvSpPr>
          <p:cNvPr id="663" name="Google Shape;663;p21"/>
          <p:cNvSpPr txBox="1"/>
          <p:nvPr/>
        </p:nvSpPr>
        <p:spPr>
          <a:xfrm>
            <a:off x="5421312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21"/>
          <p:cNvSpPr txBox="1"/>
          <p:nvPr/>
        </p:nvSpPr>
        <p:spPr>
          <a:xfrm>
            <a:off x="5954712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665" name="Google Shape;665;p21"/>
          <p:cNvSpPr txBox="1"/>
          <p:nvPr/>
        </p:nvSpPr>
        <p:spPr>
          <a:xfrm>
            <a:off x="6488112" y="3427412"/>
            <a:ext cx="531812" cy="5334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666" name="Google Shape;666;p21"/>
          <p:cNvSpPr txBox="1"/>
          <p:nvPr/>
        </p:nvSpPr>
        <p:spPr>
          <a:xfrm>
            <a:off x="7019925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21"/>
          <p:cNvSpPr txBox="1"/>
          <p:nvPr/>
        </p:nvSpPr>
        <p:spPr>
          <a:xfrm>
            <a:off x="7553325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21"/>
          <p:cNvSpPr txBox="1"/>
          <p:nvPr/>
        </p:nvSpPr>
        <p:spPr>
          <a:xfrm>
            <a:off x="5954712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21"/>
          <p:cNvSpPr txBox="1"/>
          <p:nvPr/>
        </p:nvSpPr>
        <p:spPr>
          <a:xfrm>
            <a:off x="6488112" y="3960812"/>
            <a:ext cx="531812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670" name="Google Shape;670;p21"/>
          <p:cNvSpPr txBox="1"/>
          <p:nvPr/>
        </p:nvSpPr>
        <p:spPr>
          <a:xfrm>
            <a:off x="7019925" y="3960812"/>
            <a:ext cx="533400" cy="5334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671" name="Google Shape;671;p21"/>
          <p:cNvSpPr txBox="1"/>
          <p:nvPr/>
        </p:nvSpPr>
        <p:spPr>
          <a:xfrm>
            <a:off x="7553325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21"/>
          <p:cNvSpPr txBox="1"/>
          <p:nvPr/>
        </p:nvSpPr>
        <p:spPr>
          <a:xfrm>
            <a:off x="6488112" y="4494212"/>
            <a:ext cx="531812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21"/>
          <p:cNvSpPr txBox="1"/>
          <p:nvPr/>
        </p:nvSpPr>
        <p:spPr>
          <a:xfrm>
            <a:off x="7019925" y="4494212"/>
            <a:ext cx="533400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674" name="Google Shape;674;p21"/>
          <p:cNvSpPr txBox="1"/>
          <p:nvPr/>
        </p:nvSpPr>
        <p:spPr>
          <a:xfrm>
            <a:off x="7553325" y="4494212"/>
            <a:ext cx="533400" cy="531812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675" name="Google Shape;675;p21"/>
          <p:cNvSpPr txBox="1"/>
          <p:nvPr/>
        </p:nvSpPr>
        <p:spPr>
          <a:xfrm>
            <a:off x="7019925" y="50260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21"/>
          <p:cNvSpPr txBox="1"/>
          <p:nvPr/>
        </p:nvSpPr>
        <p:spPr>
          <a:xfrm>
            <a:off x="7553325" y="50260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677" name="Google Shape;677;p21"/>
          <p:cNvSpPr txBox="1"/>
          <p:nvPr/>
        </p:nvSpPr>
        <p:spPr>
          <a:xfrm>
            <a:off x="7553325" y="55594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21"/>
          <p:cNvSpPr txBox="1"/>
          <p:nvPr/>
        </p:nvSpPr>
        <p:spPr>
          <a:xfrm>
            <a:off x="5421312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679" name="Google Shape;679;p21"/>
          <p:cNvSpPr txBox="1"/>
          <p:nvPr/>
        </p:nvSpPr>
        <p:spPr>
          <a:xfrm>
            <a:off x="5954712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680" name="Google Shape;680;p21"/>
          <p:cNvSpPr txBox="1"/>
          <p:nvPr/>
        </p:nvSpPr>
        <p:spPr>
          <a:xfrm>
            <a:off x="6488112" y="2894012"/>
            <a:ext cx="5318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681" name="Google Shape;681;p21"/>
          <p:cNvSpPr txBox="1"/>
          <p:nvPr/>
        </p:nvSpPr>
        <p:spPr>
          <a:xfrm>
            <a:off x="7019925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682" name="Google Shape;682;p21"/>
          <p:cNvSpPr txBox="1"/>
          <p:nvPr/>
        </p:nvSpPr>
        <p:spPr>
          <a:xfrm>
            <a:off x="7553325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683" name="Google Shape;683;p21"/>
          <p:cNvSpPr txBox="1"/>
          <p:nvPr/>
        </p:nvSpPr>
        <p:spPr>
          <a:xfrm>
            <a:off x="4887912" y="34274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684" name="Google Shape;684;p21"/>
          <p:cNvSpPr txBox="1"/>
          <p:nvPr/>
        </p:nvSpPr>
        <p:spPr>
          <a:xfrm>
            <a:off x="4887912" y="39608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685" name="Google Shape;685;p21"/>
          <p:cNvSpPr txBox="1"/>
          <p:nvPr/>
        </p:nvSpPr>
        <p:spPr>
          <a:xfrm>
            <a:off x="4887912" y="4494212"/>
            <a:ext cx="533400" cy="531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686" name="Google Shape;686;p21"/>
          <p:cNvSpPr txBox="1"/>
          <p:nvPr/>
        </p:nvSpPr>
        <p:spPr>
          <a:xfrm>
            <a:off x="4887912" y="5026025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687" name="Google Shape;687;p21"/>
          <p:cNvSpPr txBox="1"/>
          <p:nvPr/>
        </p:nvSpPr>
        <p:spPr>
          <a:xfrm>
            <a:off x="4887912" y="5559425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688" name="Google Shape;688;p21"/>
          <p:cNvSpPr txBox="1"/>
          <p:nvPr/>
        </p:nvSpPr>
        <p:spPr>
          <a:xfrm>
            <a:off x="5783262" y="6132512"/>
            <a:ext cx="18462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kay(i,j), i ≤ j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22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94" name="Google Shape;694;p2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Step 6</a:t>
            </a:r>
            <a:endParaRPr/>
          </a:p>
        </p:txBody>
      </p:sp>
      <p:sp>
        <p:nvSpPr>
          <p:cNvPr id="695" name="Google Shape;695;p22"/>
          <p:cNvSpPr txBox="1"/>
          <p:nvPr>
            <p:ph idx="1" type="body"/>
          </p:nvPr>
        </p:nvSpPr>
        <p:spPr>
          <a:xfrm>
            <a:off x="395287" y="1270000"/>
            <a:ext cx="8559800" cy="179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2, [10×5]×[5×1]×[1×10]×[10×2]×[2×10]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c(i,i+3) = min{c(i,i) + c(i+1,i+3) + 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i+4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     c(i,i+1) + c(i+2,i+3) + 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i+4,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                        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c(i,i+2) + c(i+3,i+3) + 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i+3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i+4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696" name="Google Shape;696;p22"/>
          <p:cNvSpPr txBox="1"/>
          <p:nvPr/>
        </p:nvSpPr>
        <p:spPr>
          <a:xfrm>
            <a:off x="1330325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697" name="Google Shape;697;p22"/>
          <p:cNvSpPr txBox="1"/>
          <p:nvPr/>
        </p:nvSpPr>
        <p:spPr>
          <a:xfrm>
            <a:off x="1863725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50</a:t>
            </a:r>
            <a:endParaRPr/>
          </a:p>
        </p:txBody>
      </p:sp>
      <p:sp>
        <p:nvSpPr>
          <p:cNvPr id="698" name="Google Shape;698;p22"/>
          <p:cNvSpPr txBox="1"/>
          <p:nvPr/>
        </p:nvSpPr>
        <p:spPr>
          <a:xfrm>
            <a:off x="2397125" y="3427412"/>
            <a:ext cx="531812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150</a:t>
            </a:r>
            <a:endParaRPr/>
          </a:p>
        </p:txBody>
      </p:sp>
      <p:sp>
        <p:nvSpPr>
          <p:cNvPr id="699" name="Google Shape;699;p22"/>
          <p:cNvSpPr txBox="1"/>
          <p:nvPr/>
        </p:nvSpPr>
        <p:spPr>
          <a:xfrm>
            <a:off x="2928937" y="3427412"/>
            <a:ext cx="533400" cy="5334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90</a:t>
            </a:r>
            <a:endParaRPr/>
          </a:p>
        </p:txBody>
      </p:sp>
      <p:sp>
        <p:nvSpPr>
          <p:cNvPr id="700" name="Google Shape;700;p22"/>
          <p:cNvSpPr txBox="1"/>
          <p:nvPr/>
        </p:nvSpPr>
        <p:spPr>
          <a:xfrm>
            <a:off x="3462337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22"/>
          <p:cNvSpPr txBox="1"/>
          <p:nvPr/>
        </p:nvSpPr>
        <p:spPr>
          <a:xfrm>
            <a:off x="1863725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702" name="Google Shape;702;p22"/>
          <p:cNvSpPr txBox="1"/>
          <p:nvPr/>
        </p:nvSpPr>
        <p:spPr>
          <a:xfrm>
            <a:off x="2397125" y="3960812"/>
            <a:ext cx="531812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50</a:t>
            </a:r>
            <a:endParaRPr/>
          </a:p>
        </p:txBody>
      </p:sp>
      <p:sp>
        <p:nvSpPr>
          <p:cNvPr id="703" name="Google Shape;703;p22"/>
          <p:cNvSpPr txBox="1"/>
          <p:nvPr/>
        </p:nvSpPr>
        <p:spPr>
          <a:xfrm>
            <a:off x="2928937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30</a:t>
            </a:r>
            <a:endParaRPr/>
          </a:p>
        </p:txBody>
      </p:sp>
      <p:sp>
        <p:nvSpPr>
          <p:cNvPr id="704" name="Google Shape;704;p22"/>
          <p:cNvSpPr txBox="1"/>
          <p:nvPr/>
        </p:nvSpPr>
        <p:spPr>
          <a:xfrm>
            <a:off x="3462337" y="3960812"/>
            <a:ext cx="533400" cy="5334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90</a:t>
            </a:r>
            <a:endParaRPr/>
          </a:p>
        </p:txBody>
      </p:sp>
      <p:sp>
        <p:nvSpPr>
          <p:cNvPr id="705" name="Google Shape;705;p22"/>
          <p:cNvSpPr txBox="1"/>
          <p:nvPr/>
        </p:nvSpPr>
        <p:spPr>
          <a:xfrm>
            <a:off x="2397125" y="4494212"/>
            <a:ext cx="531812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706" name="Google Shape;706;p22"/>
          <p:cNvSpPr txBox="1"/>
          <p:nvPr/>
        </p:nvSpPr>
        <p:spPr>
          <a:xfrm>
            <a:off x="2928937" y="4494212"/>
            <a:ext cx="533400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</a:t>
            </a:r>
            <a:endParaRPr/>
          </a:p>
        </p:txBody>
      </p:sp>
      <p:sp>
        <p:nvSpPr>
          <p:cNvPr id="707" name="Google Shape;707;p22"/>
          <p:cNvSpPr txBox="1"/>
          <p:nvPr/>
        </p:nvSpPr>
        <p:spPr>
          <a:xfrm>
            <a:off x="3462337" y="4494212"/>
            <a:ext cx="533400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40</a:t>
            </a:r>
            <a:endParaRPr/>
          </a:p>
        </p:txBody>
      </p:sp>
      <p:sp>
        <p:nvSpPr>
          <p:cNvPr id="708" name="Google Shape;708;p22"/>
          <p:cNvSpPr txBox="1"/>
          <p:nvPr/>
        </p:nvSpPr>
        <p:spPr>
          <a:xfrm>
            <a:off x="2928937" y="50260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709" name="Google Shape;709;p22"/>
          <p:cNvSpPr txBox="1"/>
          <p:nvPr/>
        </p:nvSpPr>
        <p:spPr>
          <a:xfrm>
            <a:off x="3462337" y="50260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</a:t>
            </a:r>
            <a:endParaRPr/>
          </a:p>
        </p:txBody>
      </p:sp>
      <p:sp>
        <p:nvSpPr>
          <p:cNvPr id="710" name="Google Shape;710;p22"/>
          <p:cNvSpPr txBox="1"/>
          <p:nvPr/>
        </p:nvSpPr>
        <p:spPr>
          <a:xfrm>
            <a:off x="3462337" y="55594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711" name="Google Shape;711;p22"/>
          <p:cNvSpPr txBox="1"/>
          <p:nvPr/>
        </p:nvSpPr>
        <p:spPr>
          <a:xfrm>
            <a:off x="1330325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712" name="Google Shape;712;p22"/>
          <p:cNvSpPr txBox="1"/>
          <p:nvPr/>
        </p:nvSpPr>
        <p:spPr>
          <a:xfrm>
            <a:off x="1863725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713" name="Google Shape;713;p22"/>
          <p:cNvSpPr txBox="1"/>
          <p:nvPr/>
        </p:nvSpPr>
        <p:spPr>
          <a:xfrm>
            <a:off x="2397125" y="2894012"/>
            <a:ext cx="5318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714" name="Google Shape;714;p22"/>
          <p:cNvSpPr txBox="1"/>
          <p:nvPr/>
        </p:nvSpPr>
        <p:spPr>
          <a:xfrm>
            <a:off x="2928937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715" name="Google Shape;715;p22"/>
          <p:cNvSpPr txBox="1"/>
          <p:nvPr/>
        </p:nvSpPr>
        <p:spPr>
          <a:xfrm>
            <a:off x="3462337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716" name="Google Shape;716;p22"/>
          <p:cNvSpPr txBox="1"/>
          <p:nvPr/>
        </p:nvSpPr>
        <p:spPr>
          <a:xfrm>
            <a:off x="796925" y="34274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717" name="Google Shape;717;p22"/>
          <p:cNvSpPr txBox="1"/>
          <p:nvPr/>
        </p:nvSpPr>
        <p:spPr>
          <a:xfrm>
            <a:off x="796925" y="39608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718" name="Google Shape;718;p22"/>
          <p:cNvSpPr txBox="1"/>
          <p:nvPr/>
        </p:nvSpPr>
        <p:spPr>
          <a:xfrm>
            <a:off x="796925" y="4494212"/>
            <a:ext cx="533400" cy="531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719" name="Google Shape;719;p22"/>
          <p:cNvSpPr txBox="1"/>
          <p:nvPr/>
        </p:nvSpPr>
        <p:spPr>
          <a:xfrm>
            <a:off x="796925" y="5026025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720" name="Google Shape;720;p22"/>
          <p:cNvSpPr txBox="1"/>
          <p:nvPr/>
        </p:nvSpPr>
        <p:spPr>
          <a:xfrm>
            <a:off x="796925" y="5559425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721" name="Google Shape;721;p22"/>
          <p:cNvSpPr txBox="1"/>
          <p:nvPr/>
        </p:nvSpPr>
        <p:spPr>
          <a:xfrm>
            <a:off x="1852612" y="6132512"/>
            <a:ext cx="152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c(i,j), i ≤ j</a:t>
            </a:r>
            <a:endParaRPr/>
          </a:p>
        </p:txBody>
      </p:sp>
      <p:sp>
        <p:nvSpPr>
          <p:cNvPr id="722" name="Google Shape;722;p22"/>
          <p:cNvSpPr txBox="1"/>
          <p:nvPr/>
        </p:nvSpPr>
        <p:spPr>
          <a:xfrm>
            <a:off x="5421312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22"/>
          <p:cNvSpPr txBox="1"/>
          <p:nvPr/>
        </p:nvSpPr>
        <p:spPr>
          <a:xfrm>
            <a:off x="5954712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724" name="Google Shape;724;p22"/>
          <p:cNvSpPr txBox="1"/>
          <p:nvPr/>
        </p:nvSpPr>
        <p:spPr>
          <a:xfrm>
            <a:off x="6488112" y="3427412"/>
            <a:ext cx="531812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725" name="Google Shape;725;p22"/>
          <p:cNvSpPr txBox="1"/>
          <p:nvPr/>
        </p:nvSpPr>
        <p:spPr>
          <a:xfrm>
            <a:off x="7019925" y="3427412"/>
            <a:ext cx="533400" cy="5334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726" name="Google Shape;726;p22"/>
          <p:cNvSpPr txBox="1"/>
          <p:nvPr/>
        </p:nvSpPr>
        <p:spPr>
          <a:xfrm>
            <a:off x="7553325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2"/>
          <p:cNvSpPr txBox="1"/>
          <p:nvPr/>
        </p:nvSpPr>
        <p:spPr>
          <a:xfrm>
            <a:off x="5954712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2"/>
          <p:cNvSpPr txBox="1"/>
          <p:nvPr/>
        </p:nvSpPr>
        <p:spPr>
          <a:xfrm>
            <a:off x="6488112" y="3960812"/>
            <a:ext cx="531812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729" name="Google Shape;729;p22"/>
          <p:cNvSpPr txBox="1"/>
          <p:nvPr/>
        </p:nvSpPr>
        <p:spPr>
          <a:xfrm>
            <a:off x="7019925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730" name="Google Shape;730;p22"/>
          <p:cNvSpPr txBox="1"/>
          <p:nvPr/>
        </p:nvSpPr>
        <p:spPr>
          <a:xfrm>
            <a:off x="7553325" y="3960812"/>
            <a:ext cx="533400" cy="5334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731" name="Google Shape;731;p22"/>
          <p:cNvSpPr txBox="1"/>
          <p:nvPr/>
        </p:nvSpPr>
        <p:spPr>
          <a:xfrm>
            <a:off x="6488112" y="4494212"/>
            <a:ext cx="531812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22"/>
          <p:cNvSpPr txBox="1"/>
          <p:nvPr/>
        </p:nvSpPr>
        <p:spPr>
          <a:xfrm>
            <a:off x="7019925" y="4494212"/>
            <a:ext cx="533400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733" name="Google Shape;733;p22"/>
          <p:cNvSpPr txBox="1"/>
          <p:nvPr/>
        </p:nvSpPr>
        <p:spPr>
          <a:xfrm>
            <a:off x="7553325" y="4494212"/>
            <a:ext cx="533400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734" name="Google Shape;734;p22"/>
          <p:cNvSpPr txBox="1"/>
          <p:nvPr/>
        </p:nvSpPr>
        <p:spPr>
          <a:xfrm>
            <a:off x="7019925" y="50260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22"/>
          <p:cNvSpPr txBox="1"/>
          <p:nvPr/>
        </p:nvSpPr>
        <p:spPr>
          <a:xfrm>
            <a:off x="7553325" y="50260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736" name="Google Shape;736;p22"/>
          <p:cNvSpPr txBox="1"/>
          <p:nvPr/>
        </p:nvSpPr>
        <p:spPr>
          <a:xfrm>
            <a:off x="7553325" y="55594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22"/>
          <p:cNvSpPr txBox="1"/>
          <p:nvPr/>
        </p:nvSpPr>
        <p:spPr>
          <a:xfrm>
            <a:off x="5421312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738" name="Google Shape;738;p22"/>
          <p:cNvSpPr txBox="1"/>
          <p:nvPr/>
        </p:nvSpPr>
        <p:spPr>
          <a:xfrm>
            <a:off x="5954712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739" name="Google Shape;739;p22"/>
          <p:cNvSpPr txBox="1"/>
          <p:nvPr/>
        </p:nvSpPr>
        <p:spPr>
          <a:xfrm>
            <a:off x="6488112" y="2894012"/>
            <a:ext cx="5318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740" name="Google Shape;740;p22"/>
          <p:cNvSpPr txBox="1"/>
          <p:nvPr/>
        </p:nvSpPr>
        <p:spPr>
          <a:xfrm>
            <a:off x="7019925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741" name="Google Shape;741;p22"/>
          <p:cNvSpPr txBox="1"/>
          <p:nvPr/>
        </p:nvSpPr>
        <p:spPr>
          <a:xfrm>
            <a:off x="7553325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742" name="Google Shape;742;p22"/>
          <p:cNvSpPr txBox="1"/>
          <p:nvPr/>
        </p:nvSpPr>
        <p:spPr>
          <a:xfrm>
            <a:off x="4887912" y="34274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743" name="Google Shape;743;p22"/>
          <p:cNvSpPr txBox="1"/>
          <p:nvPr/>
        </p:nvSpPr>
        <p:spPr>
          <a:xfrm>
            <a:off x="4887912" y="39608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744" name="Google Shape;744;p22"/>
          <p:cNvSpPr txBox="1"/>
          <p:nvPr/>
        </p:nvSpPr>
        <p:spPr>
          <a:xfrm>
            <a:off x="4887912" y="4494212"/>
            <a:ext cx="533400" cy="531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745" name="Google Shape;745;p22"/>
          <p:cNvSpPr txBox="1"/>
          <p:nvPr/>
        </p:nvSpPr>
        <p:spPr>
          <a:xfrm>
            <a:off x="4887912" y="5026025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746" name="Google Shape;746;p22"/>
          <p:cNvSpPr txBox="1"/>
          <p:nvPr/>
        </p:nvSpPr>
        <p:spPr>
          <a:xfrm>
            <a:off x="4887912" y="5559425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747" name="Google Shape;747;p22"/>
          <p:cNvSpPr txBox="1"/>
          <p:nvPr/>
        </p:nvSpPr>
        <p:spPr>
          <a:xfrm>
            <a:off x="5783262" y="6132512"/>
            <a:ext cx="18462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kay(i,j), i ≤ j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23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53" name="Google Shape;753;p2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Step 7</a:t>
            </a:r>
            <a:endParaRPr/>
          </a:p>
        </p:txBody>
      </p:sp>
      <p:sp>
        <p:nvSpPr>
          <p:cNvPr id="754" name="Google Shape;754;p23"/>
          <p:cNvSpPr txBox="1"/>
          <p:nvPr>
            <p:ph idx="1" type="body"/>
          </p:nvPr>
        </p:nvSpPr>
        <p:spPr>
          <a:xfrm>
            <a:off x="395287" y="1270000"/>
            <a:ext cx="8559800" cy="179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3, [10×5]×[5×1]×[1×10]×[10×2]×[2×10]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c(i,i+4) = min{c(i,i) + c(i+1,i+4) + 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i+5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c(i,i+1) + c(i+2,i+4) + 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i+5,  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c(i,i+2) + c(i+3,i+4) + 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i+3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i+5,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c(i,i+3) + c(i+4,i+4) + 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i+4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i+5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755" name="Google Shape;755;p23"/>
          <p:cNvSpPr txBox="1"/>
          <p:nvPr/>
        </p:nvSpPr>
        <p:spPr>
          <a:xfrm>
            <a:off x="1330325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756" name="Google Shape;756;p23"/>
          <p:cNvSpPr txBox="1"/>
          <p:nvPr/>
        </p:nvSpPr>
        <p:spPr>
          <a:xfrm>
            <a:off x="1863725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50</a:t>
            </a:r>
            <a:endParaRPr/>
          </a:p>
        </p:txBody>
      </p:sp>
      <p:sp>
        <p:nvSpPr>
          <p:cNvPr id="757" name="Google Shape;757;p23"/>
          <p:cNvSpPr txBox="1"/>
          <p:nvPr/>
        </p:nvSpPr>
        <p:spPr>
          <a:xfrm>
            <a:off x="2397125" y="3427412"/>
            <a:ext cx="531812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150</a:t>
            </a:r>
            <a:endParaRPr/>
          </a:p>
        </p:txBody>
      </p:sp>
      <p:sp>
        <p:nvSpPr>
          <p:cNvPr id="758" name="Google Shape;758;p23"/>
          <p:cNvSpPr txBox="1"/>
          <p:nvPr/>
        </p:nvSpPr>
        <p:spPr>
          <a:xfrm>
            <a:off x="2928937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90</a:t>
            </a:r>
            <a:endParaRPr/>
          </a:p>
        </p:txBody>
      </p:sp>
      <p:sp>
        <p:nvSpPr>
          <p:cNvPr id="759" name="Google Shape;759;p23"/>
          <p:cNvSpPr txBox="1"/>
          <p:nvPr/>
        </p:nvSpPr>
        <p:spPr>
          <a:xfrm>
            <a:off x="3462337" y="3427412"/>
            <a:ext cx="533400" cy="5334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190</a:t>
            </a:r>
            <a:endParaRPr/>
          </a:p>
        </p:txBody>
      </p:sp>
      <p:sp>
        <p:nvSpPr>
          <p:cNvPr id="760" name="Google Shape;760;p23"/>
          <p:cNvSpPr txBox="1"/>
          <p:nvPr/>
        </p:nvSpPr>
        <p:spPr>
          <a:xfrm>
            <a:off x="1863725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761" name="Google Shape;761;p23"/>
          <p:cNvSpPr txBox="1"/>
          <p:nvPr/>
        </p:nvSpPr>
        <p:spPr>
          <a:xfrm>
            <a:off x="2397125" y="3960812"/>
            <a:ext cx="531812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50</a:t>
            </a:r>
            <a:endParaRPr/>
          </a:p>
        </p:txBody>
      </p:sp>
      <p:sp>
        <p:nvSpPr>
          <p:cNvPr id="762" name="Google Shape;762;p23"/>
          <p:cNvSpPr txBox="1"/>
          <p:nvPr/>
        </p:nvSpPr>
        <p:spPr>
          <a:xfrm>
            <a:off x="2928937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30</a:t>
            </a:r>
            <a:endParaRPr/>
          </a:p>
        </p:txBody>
      </p:sp>
      <p:sp>
        <p:nvSpPr>
          <p:cNvPr id="763" name="Google Shape;763;p23"/>
          <p:cNvSpPr txBox="1"/>
          <p:nvPr/>
        </p:nvSpPr>
        <p:spPr>
          <a:xfrm>
            <a:off x="3462337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90</a:t>
            </a:r>
            <a:endParaRPr/>
          </a:p>
        </p:txBody>
      </p:sp>
      <p:sp>
        <p:nvSpPr>
          <p:cNvPr id="764" name="Google Shape;764;p23"/>
          <p:cNvSpPr txBox="1"/>
          <p:nvPr/>
        </p:nvSpPr>
        <p:spPr>
          <a:xfrm>
            <a:off x="2397125" y="4494212"/>
            <a:ext cx="531812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765" name="Google Shape;765;p23"/>
          <p:cNvSpPr txBox="1"/>
          <p:nvPr/>
        </p:nvSpPr>
        <p:spPr>
          <a:xfrm>
            <a:off x="2928937" y="4494212"/>
            <a:ext cx="533400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</a:t>
            </a:r>
            <a:endParaRPr/>
          </a:p>
        </p:txBody>
      </p:sp>
      <p:sp>
        <p:nvSpPr>
          <p:cNvPr id="766" name="Google Shape;766;p23"/>
          <p:cNvSpPr txBox="1"/>
          <p:nvPr/>
        </p:nvSpPr>
        <p:spPr>
          <a:xfrm>
            <a:off x="3462337" y="4494212"/>
            <a:ext cx="533400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40</a:t>
            </a:r>
            <a:endParaRPr/>
          </a:p>
        </p:txBody>
      </p:sp>
      <p:sp>
        <p:nvSpPr>
          <p:cNvPr id="767" name="Google Shape;767;p23"/>
          <p:cNvSpPr txBox="1"/>
          <p:nvPr/>
        </p:nvSpPr>
        <p:spPr>
          <a:xfrm>
            <a:off x="2928937" y="50260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768" name="Google Shape;768;p23"/>
          <p:cNvSpPr txBox="1"/>
          <p:nvPr/>
        </p:nvSpPr>
        <p:spPr>
          <a:xfrm>
            <a:off x="3462337" y="50260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</a:t>
            </a:r>
            <a:endParaRPr/>
          </a:p>
        </p:txBody>
      </p:sp>
      <p:sp>
        <p:nvSpPr>
          <p:cNvPr id="769" name="Google Shape;769;p23"/>
          <p:cNvSpPr txBox="1"/>
          <p:nvPr/>
        </p:nvSpPr>
        <p:spPr>
          <a:xfrm>
            <a:off x="3462337" y="55594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770" name="Google Shape;770;p23"/>
          <p:cNvSpPr txBox="1"/>
          <p:nvPr/>
        </p:nvSpPr>
        <p:spPr>
          <a:xfrm>
            <a:off x="1330325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771" name="Google Shape;771;p23"/>
          <p:cNvSpPr txBox="1"/>
          <p:nvPr/>
        </p:nvSpPr>
        <p:spPr>
          <a:xfrm>
            <a:off x="1863725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772" name="Google Shape;772;p23"/>
          <p:cNvSpPr txBox="1"/>
          <p:nvPr/>
        </p:nvSpPr>
        <p:spPr>
          <a:xfrm>
            <a:off x="2397125" y="2894012"/>
            <a:ext cx="5318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773" name="Google Shape;773;p23"/>
          <p:cNvSpPr txBox="1"/>
          <p:nvPr/>
        </p:nvSpPr>
        <p:spPr>
          <a:xfrm>
            <a:off x="2928937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774" name="Google Shape;774;p23"/>
          <p:cNvSpPr txBox="1"/>
          <p:nvPr/>
        </p:nvSpPr>
        <p:spPr>
          <a:xfrm>
            <a:off x="3462337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775" name="Google Shape;775;p23"/>
          <p:cNvSpPr txBox="1"/>
          <p:nvPr/>
        </p:nvSpPr>
        <p:spPr>
          <a:xfrm>
            <a:off x="796925" y="34274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776" name="Google Shape;776;p23"/>
          <p:cNvSpPr txBox="1"/>
          <p:nvPr/>
        </p:nvSpPr>
        <p:spPr>
          <a:xfrm>
            <a:off x="796925" y="39608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777" name="Google Shape;777;p23"/>
          <p:cNvSpPr txBox="1"/>
          <p:nvPr/>
        </p:nvSpPr>
        <p:spPr>
          <a:xfrm>
            <a:off x="796925" y="4494212"/>
            <a:ext cx="533400" cy="531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778" name="Google Shape;778;p23"/>
          <p:cNvSpPr txBox="1"/>
          <p:nvPr/>
        </p:nvSpPr>
        <p:spPr>
          <a:xfrm>
            <a:off x="796925" y="5026025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779" name="Google Shape;779;p23"/>
          <p:cNvSpPr txBox="1"/>
          <p:nvPr/>
        </p:nvSpPr>
        <p:spPr>
          <a:xfrm>
            <a:off x="796925" y="5559425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780" name="Google Shape;780;p23"/>
          <p:cNvSpPr txBox="1"/>
          <p:nvPr/>
        </p:nvSpPr>
        <p:spPr>
          <a:xfrm>
            <a:off x="1852612" y="6132512"/>
            <a:ext cx="152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c(i,j), i ≤ j</a:t>
            </a:r>
            <a:endParaRPr/>
          </a:p>
        </p:txBody>
      </p:sp>
      <p:sp>
        <p:nvSpPr>
          <p:cNvPr id="781" name="Google Shape;781;p23"/>
          <p:cNvSpPr txBox="1"/>
          <p:nvPr/>
        </p:nvSpPr>
        <p:spPr>
          <a:xfrm>
            <a:off x="5421312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23"/>
          <p:cNvSpPr txBox="1"/>
          <p:nvPr/>
        </p:nvSpPr>
        <p:spPr>
          <a:xfrm>
            <a:off x="5954712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783" name="Google Shape;783;p23"/>
          <p:cNvSpPr txBox="1"/>
          <p:nvPr/>
        </p:nvSpPr>
        <p:spPr>
          <a:xfrm>
            <a:off x="6488112" y="3427412"/>
            <a:ext cx="531812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784" name="Google Shape;784;p23"/>
          <p:cNvSpPr txBox="1"/>
          <p:nvPr/>
        </p:nvSpPr>
        <p:spPr>
          <a:xfrm>
            <a:off x="7019925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785" name="Google Shape;785;p23"/>
          <p:cNvSpPr txBox="1"/>
          <p:nvPr/>
        </p:nvSpPr>
        <p:spPr>
          <a:xfrm>
            <a:off x="7553325" y="3427412"/>
            <a:ext cx="533400" cy="5334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786" name="Google Shape;786;p23"/>
          <p:cNvSpPr txBox="1"/>
          <p:nvPr/>
        </p:nvSpPr>
        <p:spPr>
          <a:xfrm>
            <a:off x="5954712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23"/>
          <p:cNvSpPr txBox="1"/>
          <p:nvPr/>
        </p:nvSpPr>
        <p:spPr>
          <a:xfrm>
            <a:off x="6488112" y="3960812"/>
            <a:ext cx="531812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788" name="Google Shape;788;p23"/>
          <p:cNvSpPr txBox="1"/>
          <p:nvPr/>
        </p:nvSpPr>
        <p:spPr>
          <a:xfrm>
            <a:off x="7019925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789" name="Google Shape;789;p23"/>
          <p:cNvSpPr txBox="1"/>
          <p:nvPr/>
        </p:nvSpPr>
        <p:spPr>
          <a:xfrm>
            <a:off x="7553325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790" name="Google Shape;790;p23"/>
          <p:cNvSpPr txBox="1"/>
          <p:nvPr/>
        </p:nvSpPr>
        <p:spPr>
          <a:xfrm>
            <a:off x="6488112" y="4494212"/>
            <a:ext cx="531812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23"/>
          <p:cNvSpPr txBox="1"/>
          <p:nvPr/>
        </p:nvSpPr>
        <p:spPr>
          <a:xfrm>
            <a:off x="7019925" y="4494212"/>
            <a:ext cx="533400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792" name="Google Shape;792;p23"/>
          <p:cNvSpPr txBox="1"/>
          <p:nvPr/>
        </p:nvSpPr>
        <p:spPr>
          <a:xfrm>
            <a:off x="7553325" y="4494212"/>
            <a:ext cx="533400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793" name="Google Shape;793;p23"/>
          <p:cNvSpPr txBox="1"/>
          <p:nvPr/>
        </p:nvSpPr>
        <p:spPr>
          <a:xfrm>
            <a:off x="7019925" y="50260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23"/>
          <p:cNvSpPr txBox="1"/>
          <p:nvPr/>
        </p:nvSpPr>
        <p:spPr>
          <a:xfrm>
            <a:off x="7553325" y="50260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795" name="Google Shape;795;p23"/>
          <p:cNvSpPr txBox="1"/>
          <p:nvPr/>
        </p:nvSpPr>
        <p:spPr>
          <a:xfrm>
            <a:off x="7553325" y="55594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23"/>
          <p:cNvSpPr txBox="1"/>
          <p:nvPr/>
        </p:nvSpPr>
        <p:spPr>
          <a:xfrm>
            <a:off x="5421312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797" name="Google Shape;797;p23"/>
          <p:cNvSpPr txBox="1"/>
          <p:nvPr/>
        </p:nvSpPr>
        <p:spPr>
          <a:xfrm>
            <a:off x="5954712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798" name="Google Shape;798;p23"/>
          <p:cNvSpPr txBox="1"/>
          <p:nvPr/>
        </p:nvSpPr>
        <p:spPr>
          <a:xfrm>
            <a:off x="6488112" y="2894012"/>
            <a:ext cx="5318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799" name="Google Shape;799;p23"/>
          <p:cNvSpPr txBox="1"/>
          <p:nvPr/>
        </p:nvSpPr>
        <p:spPr>
          <a:xfrm>
            <a:off x="7019925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800" name="Google Shape;800;p23"/>
          <p:cNvSpPr txBox="1"/>
          <p:nvPr/>
        </p:nvSpPr>
        <p:spPr>
          <a:xfrm>
            <a:off x="7553325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801" name="Google Shape;801;p23"/>
          <p:cNvSpPr txBox="1"/>
          <p:nvPr/>
        </p:nvSpPr>
        <p:spPr>
          <a:xfrm>
            <a:off x="4887912" y="34274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802" name="Google Shape;802;p23"/>
          <p:cNvSpPr txBox="1"/>
          <p:nvPr/>
        </p:nvSpPr>
        <p:spPr>
          <a:xfrm>
            <a:off x="4887912" y="39608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803" name="Google Shape;803;p23"/>
          <p:cNvSpPr txBox="1"/>
          <p:nvPr/>
        </p:nvSpPr>
        <p:spPr>
          <a:xfrm>
            <a:off x="4887912" y="4494212"/>
            <a:ext cx="533400" cy="531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804" name="Google Shape;804;p23"/>
          <p:cNvSpPr txBox="1"/>
          <p:nvPr/>
        </p:nvSpPr>
        <p:spPr>
          <a:xfrm>
            <a:off x="4887912" y="5026025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805" name="Google Shape;805;p23"/>
          <p:cNvSpPr txBox="1"/>
          <p:nvPr/>
        </p:nvSpPr>
        <p:spPr>
          <a:xfrm>
            <a:off x="4887912" y="5559425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806" name="Google Shape;806;p23"/>
          <p:cNvSpPr txBox="1"/>
          <p:nvPr/>
        </p:nvSpPr>
        <p:spPr>
          <a:xfrm>
            <a:off x="5783262" y="6132512"/>
            <a:ext cx="18462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kay(i,j), i ≤ j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4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12" name="Google Shape;812;p2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Step 8</a:t>
            </a:r>
            <a:endParaRPr/>
          </a:p>
        </p:txBody>
      </p:sp>
      <p:sp>
        <p:nvSpPr>
          <p:cNvPr id="813" name="Google Shape;813;p24"/>
          <p:cNvSpPr txBox="1"/>
          <p:nvPr>
            <p:ph idx="1" type="body"/>
          </p:nvPr>
        </p:nvSpPr>
        <p:spPr>
          <a:xfrm>
            <a:off x="395287" y="1557337"/>
            <a:ext cx="8559800" cy="179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Optimal multiplication sequence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kay(1,5) = 2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M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×M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</p:txBody>
      </p:sp>
      <p:sp>
        <p:nvSpPr>
          <p:cNvPr id="814" name="Google Shape;814;p24"/>
          <p:cNvSpPr txBox="1"/>
          <p:nvPr/>
        </p:nvSpPr>
        <p:spPr>
          <a:xfrm>
            <a:off x="1330325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815" name="Google Shape;815;p24"/>
          <p:cNvSpPr txBox="1"/>
          <p:nvPr/>
        </p:nvSpPr>
        <p:spPr>
          <a:xfrm>
            <a:off x="1863725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50</a:t>
            </a:r>
            <a:endParaRPr/>
          </a:p>
        </p:txBody>
      </p:sp>
      <p:sp>
        <p:nvSpPr>
          <p:cNvPr id="816" name="Google Shape;816;p24"/>
          <p:cNvSpPr txBox="1"/>
          <p:nvPr/>
        </p:nvSpPr>
        <p:spPr>
          <a:xfrm>
            <a:off x="2397125" y="3427412"/>
            <a:ext cx="531812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150</a:t>
            </a:r>
            <a:endParaRPr/>
          </a:p>
        </p:txBody>
      </p:sp>
      <p:sp>
        <p:nvSpPr>
          <p:cNvPr id="817" name="Google Shape;817;p24"/>
          <p:cNvSpPr txBox="1"/>
          <p:nvPr/>
        </p:nvSpPr>
        <p:spPr>
          <a:xfrm>
            <a:off x="2928937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90</a:t>
            </a:r>
            <a:endParaRPr/>
          </a:p>
        </p:txBody>
      </p:sp>
      <p:sp>
        <p:nvSpPr>
          <p:cNvPr id="818" name="Google Shape;818;p24"/>
          <p:cNvSpPr txBox="1"/>
          <p:nvPr/>
        </p:nvSpPr>
        <p:spPr>
          <a:xfrm>
            <a:off x="3462337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190</a:t>
            </a:r>
            <a:endParaRPr/>
          </a:p>
        </p:txBody>
      </p:sp>
      <p:sp>
        <p:nvSpPr>
          <p:cNvPr id="819" name="Google Shape;819;p24"/>
          <p:cNvSpPr txBox="1"/>
          <p:nvPr/>
        </p:nvSpPr>
        <p:spPr>
          <a:xfrm>
            <a:off x="1863725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820" name="Google Shape;820;p24"/>
          <p:cNvSpPr txBox="1"/>
          <p:nvPr/>
        </p:nvSpPr>
        <p:spPr>
          <a:xfrm>
            <a:off x="2397125" y="3960812"/>
            <a:ext cx="531812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50</a:t>
            </a:r>
            <a:endParaRPr/>
          </a:p>
        </p:txBody>
      </p:sp>
      <p:sp>
        <p:nvSpPr>
          <p:cNvPr id="821" name="Google Shape;821;p24"/>
          <p:cNvSpPr txBox="1"/>
          <p:nvPr/>
        </p:nvSpPr>
        <p:spPr>
          <a:xfrm>
            <a:off x="2928937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30</a:t>
            </a:r>
            <a:endParaRPr/>
          </a:p>
        </p:txBody>
      </p:sp>
      <p:sp>
        <p:nvSpPr>
          <p:cNvPr id="822" name="Google Shape;822;p24"/>
          <p:cNvSpPr txBox="1"/>
          <p:nvPr/>
        </p:nvSpPr>
        <p:spPr>
          <a:xfrm>
            <a:off x="3462337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90</a:t>
            </a:r>
            <a:endParaRPr/>
          </a:p>
        </p:txBody>
      </p:sp>
      <p:sp>
        <p:nvSpPr>
          <p:cNvPr id="823" name="Google Shape;823;p24"/>
          <p:cNvSpPr txBox="1"/>
          <p:nvPr/>
        </p:nvSpPr>
        <p:spPr>
          <a:xfrm>
            <a:off x="2397125" y="4494212"/>
            <a:ext cx="531812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824" name="Google Shape;824;p24"/>
          <p:cNvSpPr txBox="1"/>
          <p:nvPr/>
        </p:nvSpPr>
        <p:spPr>
          <a:xfrm>
            <a:off x="2928937" y="4494212"/>
            <a:ext cx="533400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</a:t>
            </a:r>
            <a:endParaRPr/>
          </a:p>
        </p:txBody>
      </p:sp>
      <p:sp>
        <p:nvSpPr>
          <p:cNvPr id="825" name="Google Shape;825;p24"/>
          <p:cNvSpPr txBox="1"/>
          <p:nvPr/>
        </p:nvSpPr>
        <p:spPr>
          <a:xfrm>
            <a:off x="3462337" y="4494212"/>
            <a:ext cx="533400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40</a:t>
            </a:r>
            <a:endParaRPr/>
          </a:p>
        </p:txBody>
      </p:sp>
      <p:sp>
        <p:nvSpPr>
          <p:cNvPr id="826" name="Google Shape;826;p24"/>
          <p:cNvSpPr txBox="1"/>
          <p:nvPr/>
        </p:nvSpPr>
        <p:spPr>
          <a:xfrm>
            <a:off x="2928937" y="50260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827" name="Google Shape;827;p24"/>
          <p:cNvSpPr txBox="1"/>
          <p:nvPr/>
        </p:nvSpPr>
        <p:spPr>
          <a:xfrm>
            <a:off x="3462337" y="50260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</a:t>
            </a:r>
            <a:endParaRPr/>
          </a:p>
        </p:txBody>
      </p:sp>
      <p:sp>
        <p:nvSpPr>
          <p:cNvPr id="828" name="Google Shape;828;p24"/>
          <p:cNvSpPr txBox="1"/>
          <p:nvPr/>
        </p:nvSpPr>
        <p:spPr>
          <a:xfrm>
            <a:off x="3462337" y="55594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829" name="Google Shape;829;p24"/>
          <p:cNvSpPr txBox="1"/>
          <p:nvPr/>
        </p:nvSpPr>
        <p:spPr>
          <a:xfrm>
            <a:off x="1330325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830" name="Google Shape;830;p24"/>
          <p:cNvSpPr txBox="1"/>
          <p:nvPr/>
        </p:nvSpPr>
        <p:spPr>
          <a:xfrm>
            <a:off x="1863725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831" name="Google Shape;831;p24"/>
          <p:cNvSpPr txBox="1"/>
          <p:nvPr/>
        </p:nvSpPr>
        <p:spPr>
          <a:xfrm>
            <a:off x="2397125" y="2894012"/>
            <a:ext cx="5318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832" name="Google Shape;832;p24"/>
          <p:cNvSpPr txBox="1"/>
          <p:nvPr/>
        </p:nvSpPr>
        <p:spPr>
          <a:xfrm>
            <a:off x="2928937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833" name="Google Shape;833;p24"/>
          <p:cNvSpPr txBox="1"/>
          <p:nvPr/>
        </p:nvSpPr>
        <p:spPr>
          <a:xfrm>
            <a:off x="3462337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834" name="Google Shape;834;p24"/>
          <p:cNvSpPr txBox="1"/>
          <p:nvPr/>
        </p:nvSpPr>
        <p:spPr>
          <a:xfrm>
            <a:off x="796925" y="34274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835" name="Google Shape;835;p24"/>
          <p:cNvSpPr txBox="1"/>
          <p:nvPr/>
        </p:nvSpPr>
        <p:spPr>
          <a:xfrm>
            <a:off x="796925" y="39608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836" name="Google Shape;836;p24"/>
          <p:cNvSpPr txBox="1"/>
          <p:nvPr/>
        </p:nvSpPr>
        <p:spPr>
          <a:xfrm>
            <a:off x="796925" y="4494212"/>
            <a:ext cx="533400" cy="531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837" name="Google Shape;837;p24"/>
          <p:cNvSpPr txBox="1"/>
          <p:nvPr/>
        </p:nvSpPr>
        <p:spPr>
          <a:xfrm>
            <a:off x="796925" y="5026025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838" name="Google Shape;838;p24"/>
          <p:cNvSpPr txBox="1"/>
          <p:nvPr/>
        </p:nvSpPr>
        <p:spPr>
          <a:xfrm>
            <a:off x="796925" y="5559425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839" name="Google Shape;839;p24"/>
          <p:cNvSpPr txBox="1"/>
          <p:nvPr/>
        </p:nvSpPr>
        <p:spPr>
          <a:xfrm>
            <a:off x="1852612" y="6132512"/>
            <a:ext cx="152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c(i,j), i ≤ j</a:t>
            </a:r>
            <a:endParaRPr/>
          </a:p>
        </p:txBody>
      </p:sp>
      <p:sp>
        <p:nvSpPr>
          <p:cNvPr id="840" name="Google Shape;840;p24"/>
          <p:cNvSpPr txBox="1"/>
          <p:nvPr/>
        </p:nvSpPr>
        <p:spPr>
          <a:xfrm>
            <a:off x="5421312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24"/>
          <p:cNvSpPr txBox="1"/>
          <p:nvPr/>
        </p:nvSpPr>
        <p:spPr>
          <a:xfrm>
            <a:off x="5954712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842" name="Google Shape;842;p24"/>
          <p:cNvSpPr txBox="1"/>
          <p:nvPr/>
        </p:nvSpPr>
        <p:spPr>
          <a:xfrm>
            <a:off x="6488112" y="3427412"/>
            <a:ext cx="531812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843" name="Google Shape;843;p24"/>
          <p:cNvSpPr txBox="1"/>
          <p:nvPr/>
        </p:nvSpPr>
        <p:spPr>
          <a:xfrm>
            <a:off x="7019925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844" name="Google Shape;844;p24"/>
          <p:cNvSpPr txBox="1"/>
          <p:nvPr/>
        </p:nvSpPr>
        <p:spPr>
          <a:xfrm>
            <a:off x="7553325" y="3427412"/>
            <a:ext cx="533400" cy="5334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845" name="Google Shape;845;p24"/>
          <p:cNvSpPr txBox="1"/>
          <p:nvPr/>
        </p:nvSpPr>
        <p:spPr>
          <a:xfrm>
            <a:off x="5954712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24"/>
          <p:cNvSpPr txBox="1"/>
          <p:nvPr/>
        </p:nvSpPr>
        <p:spPr>
          <a:xfrm>
            <a:off x="6488112" y="3960812"/>
            <a:ext cx="531812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847" name="Google Shape;847;p24"/>
          <p:cNvSpPr txBox="1"/>
          <p:nvPr/>
        </p:nvSpPr>
        <p:spPr>
          <a:xfrm>
            <a:off x="7019925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848" name="Google Shape;848;p24"/>
          <p:cNvSpPr txBox="1"/>
          <p:nvPr/>
        </p:nvSpPr>
        <p:spPr>
          <a:xfrm>
            <a:off x="7553325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849" name="Google Shape;849;p24"/>
          <p:cNvSpPr txBox="1"/>
          <p:nvPr/>
        </p:nvSpPr>
        <p:spPr>
          <a:xfrm>
            <a:off x="6488112" y="4494212"/>
            <a:ext cx="531812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24"/>
          <p:cNvSpPr txBox="1"/>
          <p:nvPr/>
        </p:nvSpPr>
        <p:spPr>
          <a:xfrm>
            <a:off x="7019925" y="4494212"/>
            <a:ext cx="533400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851" name="Google Shape;851;p24"/>
          <p:cNvSpPr txBox="1"/>
          <p:nvPr/>
        </p:nvSpPr>
        <p:spPr>
          <a:xfrm>
            <a:off x="7553325" y="4494212"/>
            <a:ext cx="533400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852" name="Google Shape;852;p24"/>
          <p:cNvSpPr txBox="1"/>
          <p:nvPr/>
        </p:nvSpPr>
        <p:spPr>
          <a:xfrm>
            <a:off x="7019925" y="50260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24"/>
          <p:cNvSpPr txBox="1"/>
          <p:nvPr/>
        </p:nvSpPr>
        <p:spPr>
          <a:xfrm>
            <a:off x="7553325" y="50260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854" name="Google Shape;854;p24"/>
          <p:cNvSpPr txBox="1"/>
          <p:nvPr/>
        </p:nvSpPr>
        <p:spPr>
          <a:xfrm>
            <a:off x="7553325" y="55594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24"/>
          <p:cNvSpPr txBox="1"/>
          <p:nvPr/>
        </p:nvSpPr>
        <p:spPr>
          <a:xfrm>
            <a:off x="5421312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856" name="Google Shape;856;p24"/>
          <p:cNvSpPr txBox="1"/>
          <p:nvPr/>
        </p:nvSpPr>
        <p:spPr>
          <a:xfrm>
            <a:off x="5954712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857" name="Google Shape;857;p24"/>
          <p:cNvSpPr txBox="1"/>
          <p:nvPr/>
        </p:nvSpPr>
        <p:spPr>
          <a:xfrm>
            <a:off x="6488112" y="2894012"/>
            <a:ext cx="5318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858" name="Google Shape;858;p24"/>
          <p:cNvSpPr txBox="1"/>
          <p:nvPr/>
        </p:nvSpPr>
        <p:spPr>
          <a:xfrm>
            <a:off x="7019925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859" name="Google Shape;859;p24"/>
          <p:cNvSpPr txBox="1"/>
          <p:nvPr/>
        </p:nvSpPr>
        <p:spPr>
          <a:xfrm>
            <a:off x="7553325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860" name="Google Shape;860;p24"/>
          <p:cNvSpPr txBox="1"/>
          <p:nvPr/>
        </p:nvSpPr>
        <p:spPr>
          <a:xfrm>
            <a:off x="4887912" y="34274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861" name="Google Shape;861;p24"/>
          <p:cNvSpPr txBox="1"/>
          <p:nvPr/>
        </p:nvSpPr>
        <p:spPr>
          <a:xfrm>
            <a:off x="4887912" y="39608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862" name="Google Shape;862;p24"/>
          <p:cNvSpPr txBox="1"/>
          <p:nvPr/>
        </p:nvSpPr>
        <p:spPr>
          <a:xfrm>
            <a:off x="4887912" y="4494212"/>
            <a:ext cx="533400" cy="531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863" name="Google Shape;863;p24"/>
          <p:cNvSpPr txBox="1"/>
          <p:nvPr/>
        </p:nvSpPr>
        <p:spPr>
          <a:xfrm>
            <a:off x="4887912" y="5026025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864" name="Google Shape;864;p24"/>
          <p:cNvSpPr txBox="1"/>
          <p:nvPr/>
        </p:nvSpPr>
        <p:spPr>
          <a:xfrm>
            <a:off x="4887912" y="5559425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865" name="Google Shape;865;p24"/>
          <p:cNvSpPr txBox="1"/>
          <p:nvPr/>
        </p:nvSpPr>
        <p:spPr>
          <a:xfrm>
            <a:off x="5783262" y="6132512"/>
            <a:ext cx="18462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kay(i,j), i ≤ j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25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71" name="Google Shape;871;p2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Step 9</a:t>
            </a:r>
            <a:endParaRPr/>
          </a:p>
        </p:txBody>
      </p:sp>
      <p:sp>
        <p:nvSpPr>
          <p:cNvPr id="872" name="Google Shape;872;p25"/>
          <p:cNvSpPr txBox="1"/>
          <p:nvPr>
            <p:ph idx="1" type="body"/>
          </p:nvPr>
        </p:nvSpPr>
        <p:spPr>
          <a:xfrm>
            <a:off x="395287" y="1628775"/>
            <a:ext cx="8559800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M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×M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kay(1,2) = 1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M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×M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M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(M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×M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)×M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</p:txBody>
      </p:sp>
      <p:sp>
        <p:nvSpPr>
          <p:cNvPr id="873" name="Google Shape;873;p25"/>
          <p:cNvSpPr txBox="1"/>
          <p:nvPr/>
        </p:nvSpPr>
        <p:spPr>
          <a:xfrm>
            <a:off x="1330325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874" name="Google Shape;874;p25"/>
          <p:cNvSpPr txBox="1"/>
          <p:nvPr/>
        </p:nvSpPr>
        <p:spPr>
          <a:xfrm>
            <a:off x="1863725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50</a:t>
            </a:r>
            <a:endParaRPr/>
          </a:p>
        </p:txBody>
      </p:sp>
      <p:sp>
        <p:nvSpPr>
          <p:cNvPr id="875" name="Google Shape;875;p25"/>
          <p:cNvSpPr txBox="1"/>
          <p:nvPr/>
        </p:nvSpPr>
        <p:spPr>
          <a:xfrm>
            <a:off x="2397125" y="3427412"/>
            <a:ext cx="531812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150</a:t>
            </a:r>
            <a:endParaRPr/>
          </a:p>
        </p:txBody>
      </p:sp>
      <p:sp>
        <p:nvSpPr>
          <p:cNvPr id="876" name="Google Shape;876;p25"/>
          <p:cNvSpPr txBox="1"/>
          <p:nvPr/>
        </p:nvSpPr>
        <p:spPr>
          <a:xfrm>
            <a:off x="2928937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90</a:t>
            </a:r>
            <a:endParaRPr/>
          </a:p>
        </p:txBody>
      </p:sp>
      <p:sp>
        <p:nvSpPr>
          <p:cNvPr id="877" name="Google Shape;877;p25"/>
          <p:cNvSpPr txBox="1"/>
          <p:nvPr/>
        </p:nvSpPr>
        <p:spPr>
          <a:xfrm>
            <a:off x="3462337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190</a:t>
            </a:r>
            <a:endParaRPr/>
          </a:p>
        </p:txBody>
      </p:sp>
      <p:sp>
        <p:nvSpPr>
          <p:cNvPr id="878" name="Google Shape;878;p25"/>
          <p:cNvSpPr txBox="1"/>
          <p:nvPr/>
        </p:nvSpPr>
        <p:spPr>
          <a:xfrm>
            <a:off x="1863725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879" name="Google Shape;879;p25"/>
          <p:cNvSpPr txBox="1"/>
          <p:nvPr/>
        </p:nvSpPr>
        <p:spPr>
          <a:xfrm>
            <a:off x="2397125" y="3960812"/>
            <a:ext cx="531812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50</a:t>
            </a:r>
            <a:endParaRPr/>
          </a:p>
        </p:txBody>
      </p:sp>
      <p:sp>
        <p:nvSpPr>
          <p:cNvPr id="880" name="Google Shape;880;p25"/>
          <p:cNvSpPr txBox="1"/>
          <p:nvPr/>
        </p:nvSpPr>
        <p:spPr>
          <a:xfrm>
            <a:off x="2928937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30</a:t>
            </a:r>
            <a:endParaRPr/>
          </a:p>
        </p:txBody>
      </p:sp>
      <p:sp>
        <p:nvSpPr>
          <p:cNvPr id="881" name="Google Shape;881;p25"/>
          <p:cNvSpPr txBox="1"/>
          <p:nvPr/>
        </p:nvSpPr>
        <p:spPr>
          <a:xfrm>
            <a:off x="3462337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90</a:t>
            </a:r>
            <a:endParaRPr/>
          </a:p>
        </p:txBody>
      </p:sp>
      <p:sp>
        <p:nvSpPr>
          <p:cNvPr id="882" name="Google Shape;882;p25"/>
          <p:cNvSpPr txBox="1"/>
          <p:nvPr/>
        </p:nvSpPr>
        <p:spPr>
          <a:xfrm>
            <a:off x="2397125" y="4494212"/>
            <a:ext cx="531812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883" name="Google Shape;883;p25"/>
          <p:cNvSpPr txBox="1"/>
          <p:nvPr/>
        </p:nvSpPr>
        <p:spPr>
          <a:xfrm>
            <a:off x="2928937" y="4494212"/>
            <a:ext cx="533400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</a:t>
            </a:r>
            <a:endParaRPr/>
          </a:p>
        </p:txBody>
      </p:sp>
      <p:sp>
        <p:nvSpPr>
          <p:cNvPr id="884" name="Google Shape;884;p25"/>
          <p:cNvSpPr txBox="1"/>
          <p:nvPr/>
        </p:nvSpPr>
        <p:spPr>
          <a:xfrm>
            <a:off x="3462337" y="4494212"/>
            <a:ext cx="533400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40</a:t>
            </a:r>
            <a:endParaRPr/>
          </a:p>
        </p:txBody>
      </p:sp>
      <p:sp>
        <p:nvSpPr>
          <p:cNvPr id="885" name="Google Shape;885;p25"/>
          <p:cNvSpPr txBox="1"/>
          <p:nvPr/>
        </p:nvSpPr>
        <p:spPr>
          <a:xfrm>
            <a:off x="2928937" y="50260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886" name="Google Shape;886;p25"/>
          <p:cNvSpPr txBox="1"/>
          <p:nvPr/>
        </p:nvSpPr>
        <p:spPr>
          <a:xfrm>
            <a:off x="3462337" y="50260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</a:t>
            </a:r>
            <a:endParaRPr/>
          </a:p>
        </p:txBody>
      </p:sp>
      <p:sp>
        <p:nvSpPr>
          <p:cNvPr id="887" name="Google Shape;887;p25"/>
          <p:cNvSpPr txBox="1"/>
          <p:nvPr/>
        </p:nvSpPr>
        <p:spPr>
          <a:xfrm>
            <a:off x="3462337" y="55594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888" name="Google Shape;888;p25"/>
          <p:cNvSpPr txBox="1"/>
          <p:nvPr/>
        </p:nvSpPr>
        <p:spPr>
          <a:xfrm>
            <a:off x="1330325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889" name="Google Shape;889;p25"/>
          <p:cNvSpPr txBox="1"/>
          <p:nvPr/>
        </p:nvSpPr>
        <p:spPr>
          <a:xfrm>
            <a:off x="1863725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890" name="Google Shape;890;p25"/>
          <p:cNvSpPr txBox="1"/>
          <p:nvPr/>
        </p:nvSpPr>
        <p:spPr>
          <a:xfrm>
            <a:off x="2397125" y="2894012"/>
            <a:ext cx="5318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891" name="Google Shape;891;p25"/>
          <p:cNvSpPr txBox="1"/>
          <p:nvPr/>
        </p:nvSpPr>
        <p:spPr>
          <a:xfrm>
            <a:off x="2928937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892" name="Google Shape;892;p25"/>
          <p:cNvSpPr txBox="1"/>
          <p:nvPr/>
        </p:nvSpPr>
        <p:spPr>
          <a:xfrm>
            <a:off x="3462337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893" name="Google Shape;893;p25"/>
          <p:cNvSpPr txBox="1"/>
          <p:nvPr/>
        </p:nvSpPr>
        <p:spPr>
          <a:xfrm>
            <a:off x="796925" y="34274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894" name="Google Shape;894;p25"/>
          <p:cNvSpPr txBox="1"/>
          <p:nvPr/>
        </p:nvSpPr>
        <p:spPr>
          <a:xfrm>
            <a:off x="796925" y="39608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895" name="Google Shape;895;p25"/>
          <p:cNvSpPr txBox="1"/>
          <p:nvPr/>
        </p:nvSpPr>
        <p:spPr>
          <a:xfrm>
            <a:off x="796925" y="4494212"/>
            <a:ext cx="533400" cy="531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896" name="Google Shape;896;p25"/>
          <p:cNvSpPr txBox="1"/>
          <p:nvPr/>
        </p:nvSpPr>
        <p:spPr>
          <a:xfrm>
            <a:off x="796925" y="5026025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897" name="Google Shape;897;p25"/>
          <p:cNvSpPr txBox="1"/>
          <p:nvPr/>
        </p:nvSpPr>
        <p:spPr>
          <a:xfrm>
            <a:off x="796925" y="5559425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898" name="Google Shape;898;p25"/>
          <p:cNvSpPr txBox="1"/>
          <p:nvPr/>
        </p:nvSpPr>
        <p:spPr>
          <a:xfrm>
            <a:off x="1852612" y="6132512"/>
            <a:ext cx="152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c(i,j), i ≤ j</a:t>
            </a:r>
            <a:endParaRPr/>
          </a:p>
        </p:txBody>
      </p:sp>
      <p:sp>
        <p:nvSpPr>
          <p:cNvPr id="899" name="Google Shape;899;p25"/>
          <p:cNvSpPr txBox="1"/>
          <p:nvPr/>
        </p:nvSpPr>
        <p:spPr>
          <a:xfrm>
            <a:off x="5421312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25"/>
          <p:cNvSpPr txBox="1"/>
          <p:nvPr/>
        </p:nvSpPr>
        <p:spPr>
          <a:xfrm>
            <a:off x="5954712" y="3427412"/>
            <a:ext cx="533400" cy="533400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901" name="Google Shape;901;p25"/>
          <p:cNvSpPr txBox="1"/>
          <p:nvPr/>
        </p:nvSpPr>
        <p:spPr>
          <a:xfrm>
            <a:off x="6488112" y="3427412"/>
            <a:ext cx="531812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902" name="Google Shape;902;p25"/>
          <p:cNvSpPr txBox="1"/>
          <p:nvPr/>
        </p:nvSpPr>
        <p:spPr>
          <a:xfrm>
            <a:off x="7019925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903" name="Google Shape;903;p25"/>
          <p:cNvSpPr txBox="1"/>
          <p:nvPr/>
        </p:nvSpPr>
        <p:spPr>
          <a:xfrm>
            <a:off x="7553325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904" name="Google Shape;904;p25"/>
          <p:cNvSpPr txBox="1"/>
          <p:nvPr/>
        </p:nvSpPr>
        <p:spPr>
          <a:xfrm>
            <a:off x="5954712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25"/>
          <p:cNvSpPr txBox="1"/>
          <p:nvPr/>
        </p:nvSpPr>
        <p:spPr>
          <a:xfrm>
            <a:off x="6488112" y="3960812"/>
            <a:ext cx="531812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906" name="Google Shape;906;p25"/>
          <p:cNvSpPr txBox="1"/>
          <p:nvPr/>
        </p:nvSpPr>
        <p:spPr>
          <a:xfrm>
            <a:off x="7019925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907" name="Google Shape;907;p25"/>
          <p:cNvSpPr txBox="1"/>
          <p:nvPr/>
        </p:nvSpPr>
        <p:spPr>
          <a:xfrm>
            <a:off x="7553325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908" name="Google Shape;908;p25"/>
          <p:cNvSpPr txBox="1"/>
          <p:nvPr/>
        </p:nvSpPr>
        <p:spPr>
          <a:xfrm>
            <a:off x="6488112" y="4494212"/>
            <a:ext cx="531812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9" name="Google Shape;909;p25"/>
          <p:cNvSpPr txBox="1"/>
          <p:nvPr/>
        </p:nvSpPr>
        <p:spPr>
          <a:xfrm>
            <a:off x="7019925" y="4494212"/>
            <a:ext cx="533400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910" name="Google Shape;910;p25"/>
          <p:cNvSpPr txBox="1"/>
          <p:nvPr/>
        </p:nvSpPr>
        <p:spPr>
          <a:xfrm>
            <a:off x="7553325" y="4494212"/>
            <a:ext cx="533400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911" name="Google Shape;911;p25"/>
          <p:cNvSpPr txBox="1"/>
          <p:nvPr/>
        </p:nvSpPr>
        <p:spPr>
          <a:xfrm>
            <a:off x="7019925" y="50260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25"/>
          <p:cNvSpPr txBox="1"/>
          <p:nvPr/>
        </p:nvSpPr>
        <p:spPr>
          <a:xfrm>
            <a:off x="7553325" y="50260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913" name="Google Shape;913;p25"/>
          <p:cNvSpPr txBox="1"/>
          <p:nvPr/>
        </p:nvSpPr>
        <p:spPr>
          <a:xfrm>
            <a:off x="7553325" y="55594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25"/>
          <p:cNvSpPr txBox="1"/>
          <p:nvPr/>
        </p:nvSpPr>
        <p:spPr>
          <a:xfrm>
            <a:off x="5421312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915" name="Google Shape;915;p25"/>
          <p:cNvSpPr txBox="1"/>
          <p:nvPr/>
        </p:nvSpPr>
        <p:spPr>
          <a:xfrm>
            <a:off x="5954712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916" name="Google Shape;916;p25"/>
          <p:cNvSpPr txBox="1"/>
          <p:nvPr/>
        </p:nvSpPr>
        <p:spPr>
          <a:xfrm>
            <a:off x="6488112" y="2894012"/>
            <a:ext cx="5318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917" name="Google Shape;917;p25"/>
          <p:cNvSpPr txBox="1"/>
          <p:nvPr/>
        </p:nvSpPr>
        <p:spPr>
          <a:xfrm>
            <a:off x="7019925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918" name="Google Shape;918;p25"/>
          <p:cNvSpPr txBox="1"/>
          <p:nvPr/>
        </p:nvSpPr>
        <p:spPr>
          <a:xfrm>
            <a:off x="7553325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919" name="Google Shape;919;p25"/>
          <p:cNvSpPr txBox="1"/>
          <p:nvPr/>
        </p:nvSpPr>
        <p:spPr>
          <a:xfrm>
            <a:off x="4887912" y="34274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920" name="Google Shape;920;p25"/>
          <p:cNvSpPr txBox="1"/>
          <p:nvPr/>
        </p:nvSpPr>
        <p:spPr>
          <a:xfrm>
            <a:off x="4887912" y="39608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921" name="Google Shape;921;p25"/>
          <p:cNvSpPr txBox="1"/>
          <p:nvPr/>
        </p:nvSpPr>
        <p:spPr>
          <a:xfrm>
            <a:off x="4887912" y="4494212"/>
            <a:ext cx="533400" cy="531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922" name="Google Shape;922;p25"/>
          <p:cNvSpPr txBox="1"/>
          <p:nvPr/>
        </p:nvSpPr>
        <p:spPr>
          <a:xfrm>
            <a:off x="4887912" y="5026025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923" name="Google Shape;923;p25"/>
          <p:cNvSpPr txBox="1"/>
          <p:nvPr/>
        </p:nvSpPr>
        <p:spPr>
          <a:xfrm>
            <a:off x="4887912" y="5559425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924" name="Google Shape;924;p25"/>
          <p:cNvSpPr txBox="1"/>
          <p:nvPr/>
        </p:nvSpPr>
        <p:spPr>
          <a:xfrm>
            <a:off x="5783262" y="6132512"/>
            <a:ext cx="18462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kay(i,j), i ≤ j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26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30" name="Google Shape;930;p2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Step 10</a:t>
            </a:r>
            <a:endParaRPr/>
          </a:p>
        </p:txBody>
      </p:sp>
      <p:sp>
        <p:nvSpPr>
          <p:cNvPr id="931" name="Google Shape;931;p26"/>
          <p:cNvSpPr txBox="1"/>
          <p:nvPr>
            <p:ph idx="1" type="body"/>
          </p:nvPr>
        </p:nvSpPr>
        <p:spPr>
          <a:xfrm>
            <a:off x="395287" y="1628775"/>
            <a:ext cx="8559800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(M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×M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)×M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Kay(3,5) = 4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M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×M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55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M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(M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×M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)×(M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×M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55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932" name="Google Shape;932;p26"/>
          <p:cNvSpPr txBox="1"/>
          <p:nvPr/>
        </p:nvSpPr>
        <p:spPr>
          <a:xfrm>
            <a:off x="1330325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933" name="Google Shape;933;p26"/>
          <p:cNvSpPr txBox="1"/>
          <p:nvPr/>
        </p:nvSpPr>
        <p:spPr>
          <a:xfrm>
            <a:off x="1863725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50</a:t>
            </a:r>
            <a:endParaRPr/>
          </a:p>
        </p:txBody>
      </p:sp>
      <p:sp>
        <p:nvSpPr>
          <p:cNvPr id="934" name="Google Shape;934;p26"/>
          <p:cNvSpPr txBox="1"/>
          <p:nvPr/>
        </p:nvSpPr>
        <p:spPr>
          <a:xfrm>
            <a:off x="2397125" y="3427412"/>
            <a:ext cx="531812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150</a:t>
            </a:r>
            <a:endParaRPr/>
          </a:p>
        </p:txBody>
      </p:sp>
      <p:sp>
        <p:nvSpPr>
          <p:cNvPr id="935" name="Google Shape;935;p26"/>
          <p:cNvSpPr txBox="1"/>
          <p:nvPr/>
        </p:nvSpPr>
        <p:spPr>
          <a:xfrm>
            <a:off x="2928937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90</a:t>
            </a:r>
            <a:endParaRPr/>
          </a:p>
        </p:txBody>
      </p:sp>
      <p:sp>
        <p:nvSpPr>
          <p:cNvPr id="936" name="Google Shape;936;p26"/>
          <p:cNvSpPr txBox="1"/>
          <p:nvPr/>
        </p:nvSpPr>
        <p:spPr>
          <a:xfrm>
            <a:off x="3462337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190</a:t>
            </a:r>
            <a:endParaRPr/>
          </a:p>
        </p:txBody>
      </p:sp>
      <p:sp>
        <p:nvSpPr>
          <p:cNvPr id="937" name="Google Shape;937;p26"/>
          <p:cNvSpPr txBox="1"/>
          <p:nvPr/>
        </p:nvSpPr>
        <p:spPr>
          <a:xfrm>
            <a:off x="1863725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938" name="Google Shape;938;p26"/>
          <p:cNvSpPr txBox="1"/>
          <p:nvPr/>
        </p:nvSpPr>
        <p:spPr>
          <a:xfrm>
            <a:off x="2397125" y="3960812"/>
            <a:ext cx="531812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50</a:t>
            </a:r>
            <a:endParaRPr/>
          </a:p>
        </p:txBody>
      </p:sp>
      <p:sp>
        <p:nvSpPr>
          <p:cNvPr id="939" name="Google Shape;939;p26"/>
          <p:cNvSpPr txBox="1"/>
          <p:nvPr/>
        </p:nvSpPr>
        <p:spPr>
          <a:xfrm>
            <a:off x="2928937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30</a:t>
            </a:r>
            <a:endParaRPr/>
          </a:p>
        </p:txBody>
      </p:sp>
      <p:sp>
        <p:nvSpPr>
          <p:cNvPr id="940" name="Google Shape;940;p26"/>
          <p:cNvSpPr txBox="1"/>
          <p:nvPr/>
        </p:nvSpPr>
        <p:spPr>
          <a:xfrm>
            <a:off x="3462337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90</a:t>
            </a:r>
            <a:endParaRPr/>
          </a:p>
        </p:txBody>
      </p:sp>
      <p:sp>
        <p:nvSpPr>
          <p:cNvPr id="941" name="Google Shape;941;p26"/>
          <p:cNvSpPr txBox="1"/>
          <p:nvPr/>
        </p:nvSpPr>
        <p:spPr>
          <a:xfrm>
            <a:off x="2397125" y="4494212"/>
            <a:ext cx="531812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942" name="Google Shape;942;p26"/>
          <p:cNvSpPr txBox="1"/>
          <p:nvPr/>
        </p:nvSpPr>
        <p:spPr>
          <a:xfrm>
            <a:off x="2928937" y="4494212"/>
            <a:ext cx="533400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</a:t>
            </a:r>
            <a:endParaRPr/>
          </a:p>
        </p:txBody>
      </p:sp>
      <p:sp>
        <p:nvSpPr>
          <p:cNvPr id="943" name="Google Shape;943;p26"/>
          <p:cNvSpPr txBox="1"/>
          <p:nvPr/>
        </p:nvSpPr>
        <p:spPr>
          <a:xfrm>
            <a:off x="3462337" y="4494212"/>
            <a:ext cx="533400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40</a:t>
            </a:r>
            <a:endParaRPr/>
          </a:p>
        </p:txBody>
      </p:sp>
      <p:sp>
        <p:nvSpPr>
          <p:cNvPr id="944" name="Google Shape;944;p26"/>
          <p:cNvSpPr txBox="1"/>
          <p:nvPr/>
        </p:nvSpPr>
        <p:spPr>
          <a:xfrm>
            <a:off x="2928937" y="50260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945" name="Google Shape;945;p26"/>
          <p:cNvSpPr txBox="1"/>
          <p:nvPr/>
        </p:nvSpPr>
        <p:spPr>
          <a:xfrm>
            <a:off x="3462337" y="50260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</a:t>
            </a:r>
            <a:endParaRPr/>
          </a:p>
        </p:txBody>
      </p:sp>
      <p:sp>
        <p:nvSpPr>
          <p:cNvPr id="946" name="Google Shape;946;p26"/>
          <p:cNvSpPr txBox="1"/>
          <p:nvPr/>
        </p:nvSpPr>
        <p:spPr>
          <a:xfrm>
            <a:off x="3462337" y="55594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947" name="Google Shape;947;p26"/>
          <p:cNvSpPr txBox="1"/>
          <p:nvPr/>
        </p:nvSpPr>
        <p:spPr>
          <a:xfrm>
            <a:off x="1330325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948" name="Google Shape;948;p26"/>
          <p:cNvSpPr txBox="1"/>
          <p:nvPr/>
        </p:nvSpPr>
        <p:spPr>
          <a:xfrm>
            <a:off x="1863725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949" name="Google Shape;949;p26"/>
          <p:cNvSpPr txBox="1"/>
          <p:nvPr/>
        </p:nvSpPr>
        <p:spPr>
          <a:xfrm>
            <a:off x="2397125" y="2894012"/>
            <a:ext cx="5318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950" name="Google Shape;950;p26"/>
          <p:cNvSpPr txBox="1"/>
          <p:nvPr/>
        </p:nvSpPr>
        <p:spPr>
          <a:xfrm>
            <a:off x="2928937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951" name="Google Shape;951;p26"/>
          <p:cNvSpPr txBox="1"/>
          <p:nvPr/>
        </p:nvSpPr>
        <p:spPr>
          <a:xfrm>
            <a:off x="3462337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952" name="Google Shape;952;p26"/>
          <p:cNvSpPr txBox="1"/>
          <p:nvPr/>
        </p:nvSpPr>
        <p:spPr>
          <a:xfrm>
            <a:off x="796925" y="34274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953" name="Google Shape;953;p26"/>
          <p:cNvSpPr txBox="1"/>
          <p:nvPr/>
        </p:nvSpPr>
        <p:spPr>
          <a:xfrm>
            <a:off x="796925" y="39608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954" name="Google Shape;954;p26"/>
          <p:cNvSpPr txBox="1"/>
          <p:nvPr/>
        </p:nvSpPr>
        <p:spPr>
          <a:xfrm>
            <a:off x="796925" y="4494212"/>
            <a:ext cx="533400" cy="531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955" name="Google Shape;955;p26"/>
          <p:cNvSpPr txBox="1"/>
          <p:nvPr/>
        </p:nvSpPr>
        <p:spPr>
          <a:xfrm>
            <a:off x="796925" y="5026025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956" name="Google Shape;956;p26"/>
          <p:cNvSpPr txBox="1"/>
          <p:nvPr/>
        </p:nvSpPr>
        <p:spPr>
          <a:xfrm>
            <a:off x="796925" y="5559425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957" name="Google Shape;957;p26"/>
          <p:cNvSpPr txBox="1"/>
          <p:nvPr/>
        </p:nvSpPr>
        <p:spPr>
          <a:xfrm>
            <a:off x="1852612" y="6132512"/>
            <a:ext cx="152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c(i,j), i ≤ j</a:t>
            </a:r>
            <a:endParaRPr/>
          </a:p>
        </p:txBody>
      </p:sp>
      <p:sp>
        <p:nvSpPr>
          <p:cNvPr id="958" name="Google Shape;958;p26"/>
          <p:cNvSpPr txBox="1"/>
          <p:nvPr/>
        </p:nvSpPr>
        <p:spPr>
          <a:xfrm>
            <a:off x="5421312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26"/>
          <p:cNvSpPr txBox="1"/>
          <p:nvPr/>
        </p:nvSpPr>
        <p:spPr>
          <a:xfrm>
            <a:off x="5954712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960" name="Google Shape;960;p26"/>
          <p:cNvSpPr txBox="1"/>
          <p:nvPr/>
        </p:nvSpPr>
        <p:spPr>
          <a:xfrm>
            <a:off x="6488112" y="3427412"/>
            <a:ext cx="531812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961" name="Google Shape;961;p26"/>
          <p:cNvSpPr txBox="1"/>
          <p:nvPr/>
        </p:nvSpPr>
        <p:spPr>
          <a:xfrm>
            <a:off x="7019925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962" name="Google Shape;962;p26"/>
          <p:cNvSpPr txBox="1"/>
          <p:nvPr/>
        </p:nvSpPr>
        <p:spPr>
          <a:xfrm>
            <a:off x="7553325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963" name="Google Shape;963;p26"/>
          <p:cNvSpPr txBox="1"/>
          <p:nvPr/>
        </p:nvSpPr>
        <p:spPr>
          <a:xfrm>
            <a:off x="5954712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26"/>
          <p:cNvSpPr txBox="1"/>
          <p:nvPr/>
        </p:nvSpPr>
        <p:spPr>
          <a:xfrm>
            <a:off x="6488112" y="3960812"/>
            <a:ext cx="531812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965" name="Google Shape;965;p26"/>
          <p:cNvSpPr txBox="1"/>
          <p:nvPr/>
        </p:nvSpPr>
        <p:spPr>
          <a:xfrm>
            <a:off x="7019925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966" name="Google Shape;966;p26"/>
          <p:cNvSpPr txBox="1"/>
          <p:nvPr/>
        </p:nvSpPr>
        <p:spPr>
          <a:xfrm>
            <a:off x="7553325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967" name="Google Shape;967;p26"/>
          <p:cNvSpPr txBox="1"/>
          <p:nvPr/>
        </p:nvSpPr>
        <p:spPr>
          <a:xfrm>
            <a:off x="6488112" y="4494212"/>
            <a:ext cx="531812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26"/>
          <p:cNvSpPr txBox="1"/>
          <p:nvPr/>
        </p:nvSpPr>
        <p:spPr>
          <a:xfrm>
            <a:off x="7019925" y="4494212"/>
            <a:ext cx="533400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969" name="Google Shape;969;p26"/>
          <p:cNvSpPr txBox="1"/>
          <p:nvPr/>
        </p:nvSpPr>
        <p:spPr>
          <a:xfrm>
            <a:off x="7553325" y="4494212"/>
            <a:ext cx="533400" cy="531812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970" name="Google Shape;970;p26"/>
          <p:cNvSpPr txBox="1"/>
          <p:nvPr/>
        </p:nvSpPr>
        <p:spPr>
          <a:xfrm>
            <a:off x="7019925" y="50260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26"/>
          <p:cNvSpPr txBox="1"/>
          <p:nvPr/>
        </p:nvSpPr>
        <p:spPr>
          <a:xfrm>
            <a:off x="7553325" y="50260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972" name="Google Shape;972;p26"/>
          <p:cNvSpPr txBox="1"/>
          <p:nvPr/>
        </p:nvSpPr>
        <p:spPr>
          <a:xfrm>
            <a:off x="7553325" y="55594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26"/>
          <p:cNvSpPr txBox="1"/>
          <p:nvPr/>
        </p:nvSpPr>
        <p:spPr>
          <a:xfrm>
            <a:off x="5421312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974" name="Google Shape;974;p26"/>
          <p:cNvSpPr txBox="1"/>
          <p:nvPr/>
        </p:nvSpPr>
        <p:spPr>
          <a:xfrm>
            <a:off x="5954712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975" name="Google Shape;975;p26"/>
          <p:cNvSpPr txBox="1"/>
          <p:nvPr/>
        </p:nvSpPr>
        <p:spPr>
          <a:xfrm>
            <a:off x="6488112" y="2894012"/>
            <a:ext cx="5318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976" name="Google Shape;976;p26"/>
          <p:cNvSpPr txBox="1"/>
          <p:nvPr/>
        </p:nvSpPr>
        <p:spPr>
          <a:xfrm>
            <a:off x="7019925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977" name="Google Shape;977;p26"/>
          <p:cNvSpPr txBox="1"/>
          <p:nvPr/>
        </p:nvSpPr>
        <p:spPr>
          <a:xfrm>
            <a:off x="7553325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978" name="Google Shape;978;p26"/>
          <p:cNvSpPr txBox="1"/>
          <p:nvPr/>
        </p:nvSpPr>
        <p:spPr>
          <a:xfrm>
            <a:off x="4887912" y="34274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979" name="Google Shape;979;p26"/>
          <p:cNvSpPr txBox="1"/>
          <p:nvPr/>
        </p:nvSpPr>
        <p:spPr>
          <a:xfrm>
            <a:off x="4887912" y="39608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980" name="Google Shape;980;p26"/>
          <p:cNvSpPr txBox="1"/>
          <p:nvPr/>
        </p:nvSpPr>
        <p:spPr>
          <a:xfrm>
            <a:off x="4887912" y="4494212"/>
            <a:ext cx="533400" cy="531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981" name="Google Shape;981;p26"/>
          <p:cNvSpPr txBox="1"/>
          <p:nvPr/>
        </p:nvSpPr>
        <p:spPr>
          <a:xfrm>
            <a:off x="4887912" y="5026025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982" name="Google Shape;982;p26"/>
          <p:cNvSpPr txBox="1"/>
          <p:nvPr/>
        </p:nvSpPr>
        <p:spPr>
          <a:xfrm>
            <a:off x="4887912" y="5559425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983" name="Google Shape;983;p26"/>
          <p:cNvSpPr txBox="1"/>
          <p:nvPr/>
        </p:nvSpPr>
        <p:spPr>
          <a:xfrm>
            <a:off x="5783262" y="6132512"/>
            <a:ext cx="18462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kay(i,j), i ≤ j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27"/>
          <p:cNvSpPr txBox="1"/>
          <p:nvPr/>
        </p:nvSpPr>
        <p:spPr>
          <a:xfrm>
            <a:off x="7042150" y="62436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89" name="Google Shape;989;p2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Step 11</a:t>
            </a:r>
            <a:endParaRPr/>
          </a:p>
        </p:txBody>
      </p:sp>
      <p:sp>
        <p:nvSpPr>
          <p:cNvPr id="990" name="Google Shape;990;p27"/>
          <p:cNvSpPr txBox="1"/>
          <p:nvPr>
            <p:ph idx="1" type="body"/>
          </p:nvPr>
        </p:nvSpPr>
        <p:spPr>
          <a:xfrm>
            <a:off x="395287" y="1628775"/>
            <a:ext cx="8559800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(M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×M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)×(M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×M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55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Kay(3,4) = 3 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M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×M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 M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(M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×M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)×((M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×M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)×M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55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991" name="Google Shape;991;p27"/>
          <p:cNvSpPr txBox="1"/>
          <p:nvPr/>
        </p:nvSpPr>
        <p:spPr>
          <a:xfrm>
            <a:off x="1330325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992" name="Google Shape;992;p27"/>
          <p:cNvSpPr txBox="1"/>
          <p:nvPr/>
        </p:nvSpPr>
        <p:spPr>
          <a:xfrm>
            <a:off x="1863725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50</a:t>
            </a:r>
            <a:endParaRPr/>
          </a:p>
        </p:txBody>
      </p:sp>
      <p:sp>
        <p:nvSpPr>
          <p:cNvPr id="993" name="Google Shape;993;p27"/>
          <p:cNvSpPr txBox="1"/>
          <p:nvPr/>
        </p:nvSpPr>
        <p:spPr>
          <a:xfrm>
            <a:off x="2397125" y="3427412"/>
            <a:ext cx="531812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150</a:t>
            </a:r>
            <a:endParaRPr/>
          </a:p>
        </p:txBody>
      </p:sp>
      <p:sp>
        <p:nvSpPr>
          <p:cNvPr id="994" name="Google Shape;994;p27"/>
          <p:cNvSpPr txBox="1"/>
          <p:nvPr/>
        </p:nvSpPr>
        <p:spPr>
          <a:xfrm>
            <a:off x="2928937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90</a:t>
            </a:r>
            <a:endParaRPr/>
          </a:p>
        </p:txBody>
      </p:sp>
      <p:sp>
        <p:nvSpPr>
          <p:cNvPr id="995" name="Google Shape;995;p27"/>
          <p:cNvSpPr txBox="1"/>
          <p:nvPr/>
        </p:nvSpPr>
        <p:spPr>
          <a:xfrm>
            <a:off x="3462337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190</a:t>
            </a:r>
            <a:endParaRPr/>
          </a:p>
        </p:txBody>
      </p:sp>
      <p:sp>
        <p:nvSpPr>
          <p:cNvPr id="996" name="Google Shape;996;p27"/>
          <p:cNvSpPr txBox="1"/>
          <p:nvPr/>
        </p:nvSpPr>
        <p:spPr>
          <a:xfrm>
            <a:off x="1863725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997" name="Google Shape;997;p27"/>
          <p:cNvSpPr txBox="1"/>
          <p:nvPr/>
        </p:nvSpPr>
        <p:spPr>
          <a:xfrm>
            <a:off x="2397125" y="3960812"/>
            <a:ext cx="531812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50</a:t>
            </a:r>
            <a:endParaRPr/>
          </a:p>
        </p:txBody>
      </p:sp>
      <p:sp>
        <p:nvSpPr>
          <p:cNvPr id="998" name="Google Shape;998;p27"/>
          <p:cNvSpPr txBox="1"/>
          <p:nvPr/>
        </p:nvSpPr>
        <p:spPr>
          <a:xfrm>
            <a:off x="2928937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30</a:t>
            </a:r>
            <a:endParaRPr/>
          </a:p>
        </p:txBody>
      </p:sp>
      <p:sp>
        <p:nvSpPr>
          <p:cNvPr id="999" name="Google Shape;999;p27"/>
          <p:cNvSpPr txBox="1"/>
          <p:nvPr/>
        </p:nvSpPr>
        <p:spPr>
          <a:xfrm>
            <a:off x="3462337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90</a:t>
            </a:r>
            <a:endParaRPr/>
          </a:p>
        </p:txBody>
      </p:sp>
      <p:sp>
        <p:nvSpPr>
          <p:cNvPr id="1000" name="Google Shape;1000;p27"/>
          <p:cNvSpPr txBox="1"/>
          <p:nvPr/>
        </p:nvSpPr>
        <p:spPr>
          <a:xfrm>
            <a:off x="2397125" y="4494212"/>
            <a:ext cx="531812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1001" name="Google Shape;1001;p27"/>
          <p:cNvSpPr txBox="1"/>
          <p:nvPr/>
        </p:nvSpPr>
        <p:spPr>
          <a:xfrm>
            <a:off x="2928937" y="4494212"/>
            <a:ext cx="533400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</a:t>
            </a:r>
            <a:endParaRPr/>
          </a:p>
        </p:txBody>
      </p:sp>
      <p:sp>
        <p:nvSpPr>
          <p:cNvPr id="1002" name="Google Shape;1002;p27"/>
          <p:cNvSpPr txBox="1"/>
          <p:nvPr/>
        </p:nvSpPr>
        <p:spPr>
          <a:xfrm>
            <a:off x="3462337" y="4494212"/>
            <a:ext cx="533400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40</a:t>
            </a:r>
            <a:endParaRPr/>
          </a:p>
        </p:txBody>
      </p:sp>
      <p:sp>
        <p:nvSpPr>
          <p:cNvPr id="1003" name="Google Shape;1003;p27"/>
          <p:cNvSpPr txBox="1"/>
          <p:nvPr/>
        </p:nvSpPr>
        <p:spPr>
          <a:xfrm>
            <a:off x="2928937" y="50260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1004" name="Google Shape;1004;p27"/>
          <p:cNvSpPr txBox="1"/>
          <p:nvPr/>
        </p:nvSpPr>
        <p:spPr>
          <a:xfrm>
            <a:off x="3462337" y="50260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</a:t>
            </a:r>
            <a:endParaRPr/>
          </a:p>
        </p:txBody>
      </p:sp>
      <p:sp>
        <p:nvSpPr>
          <p:cNvPr id="1005" name="Google Shape;1005;p27"/>
          <p:cNvSpPr txBox="1"/>
          <p:nvPr/>
        </p:nvSpPr>
        <p:spPr>
          <a:xfrm>
            <a:off x="3462337" y="55594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</p:txBody>
      </p:sp>
      <p:sp>
        <p:nvSpPr>
          <p:cNvPr id="1006" name="Google Shape;1006;p27"/>
          <p:cNvSpPr txBox="1"/>
          <p:nvPr/>
        </p:nvSpPr>
        <p:spPr>
          <a:xfrm>
            <a:off x="1330325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1007" name="Google Shape;1007;p27"/>
          <p:cNvSpPr txBox="1"/>
          <p:nvPr/>
        </p:nvSpPr>
        <p:spPr>
          <a:xfrm>
            <a:off x="1863725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1008" name="Google Shape;1008;p27"/>
          <p:cNvSpPr txBox="1"/>
          <p:nvPr/>
        </p:nvSpPr>
        <p:spPr>
          <a:xfrm>
            <a:off x="2397125" y="2894012"/>
            <a:ext cx="5318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1009" name="Google Shape;1009;p27"/>
          <p:cNvSpPr txBox="1"/>
          <p:nvPr/>
        </p:nvSpPr>
        <p:spPr>
          <a:xfrm>
            <a:off x="2928937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1010" name="Google Shape;1010;p27"/>
          <p:cNvSpPr txBox="1"/>
          <p:nvPr/>
        </p:nvSpPr>
        <p:spPr>
          <a:xfrm>
            <a:off x="3462337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1011" name="Google Shape;1011;p27"/>
          <p:cNvSpPr txBox="1"/>
          <p:nvPr/>
        </p:nvSpPr>
        <p:spPr>
          <a:xfrm>
            <a:off x="796925" y="34274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1012" name="Google Shape;1012;p27"/>
          <p:cNvSpPr txBox="1"/>
          <p:nvPr/>
        </p:nvSpPr>
        <p:spPr>
          <a:xfrm>
            <a:off x="796925" y="39608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1013" name="Google Shape;1013;p27"/>
          <p:cNvSpPr txBox="1"/>
          <p:nvPr/>
        </p:nvSpPr>
        <p:spPr>
          <a:xfrm>
            <a:off x="796925" y="4494212"/>
            <a:ext cx="533400" cy="531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1014" name="Google Shape;1014;p27"/>
          <p:cNvSpPr txBox="1"/>
          <p:nvPr/>
        </p:nvSpPr>
        <p:spPr>
          <a:xfrm>
            <a:off x="796925" y="5026025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1015" name="Google Shape;1015;p27"/>
          <p:cNvSpPr txBox="1"/>
          <p:nvPr/>
        </p:nvSpPr>
        <p:spPr>
          <a:xfrm>
            <a:off x="796925" y="5559425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1016" name="Google Shape;1016;p27"/>
          <p:cNvSpPr txBox="1"/>
          <p:nvPr/>
        </p:nvSpPr>
        <p:spPr>
          <a:xfrm>
            <a:off x="1852612" y="6132512"/>
            <a:ext cx="1524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c(i,j), i ≤ j</a:t>
            </a:r>
            <a:endParaRPr/>
          </a:p>
        </p:txBody>
      </p:sp>
      <p:sp>
        <p:nvSpPr>
          <p:cNvPr id="1017" name="Google Shape;1017;p27"/>
          <p:cNvSpPr txBox="1"/>
          <p:nvPr/>
        </p:nvSpPr>
        <p:spPr>
          <a:xfrm>
            <a:off x="5421312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27"/>
          <p:cNvSpPr txBox="1"/>
          <p:nvPr/>
        </p:nvSpPr>
        <p:spPr>
          <a:xfrm>
            <a:off x="5954712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1019" name="Google Shape;1019;p27"/>
          <p:cNvSpPr txBox="1"/>
          <p:nvPr/>
        </p:nvSpPr>
        <p:spPr>
          <a:xfrm>
            <a:off x="6488112" y="3427412"/>
            <a:ext cx="531812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1020" name="Google Shape;1020;p27"/>
          <p:cNvSpPr txBox="1"/>
          <p:nvPr/>
        </p:nvSpPr>
        <p:spPr>
          <a:xfrm>
            <a:off x="7019925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1021" name="Google Shape;1021;p27"/>
          <p:cNvSpPr txBox="1"/>
          <p:nvPr/>
        </p:nvSpPr>
        <p:spPr>
          <a:xfrm>
            <a:off x="7553325" y="34274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1022" name="Google Shape;1022;p27"/>
          <p:cNvSpPr txBox="1"/>
          <p:nvPr/>
        </p:nvSpPr>
        <p:spPr>
          <a:xfrm>
            <a:off x="5954712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27"/>
          <p:cNvSpPr txBox="1"/>
          <p:nvPr/>
        </p:nvSpPr>
        <p:spPr>
          <a:xfrm>
            <a:off x="6488112" y="3960812"/>
            <a:ext cx="531812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1024" name="Google Shape;1024;p27"/>
          <p:cNvSpPr txBox="1"/>
          <p:nvPr/>
        </p:nvSpPr>
        <p:spPr>
          <a:xfrm>
            <a:off x="7019925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1025" name="Google Shape;1025;p27"/>
          <p:cNvSpPr txBox="1"/>
          <p:nvPr/>
        </p:nvSpPr>
        <p:spPr>
          <a:xfrm>
            <a:off x="7553325" y="3960812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1026" name="Google Shape;1026;p27"/>
          <p:cNvSpPr txBox="1"/>
          <p:nvPr/>
        </p:nvSpPr>
        <p:spPr>
          <a:xfrm>
            <a:off x="6488112" y="4494212"/>
            <a:ext cx="531812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27"/>
          <p:cNvSpPr txBox="1"/>
          <p:nvPr/>
        </p:nvSpPr>
        <p:spPr>
          <a:xfrm>
            <a:off x="7019925" y="4494212"/>
            <a:ext cx="533400" cy="531812"/>
          </a:xfrm>
          <a:prstGeom prst="rect">
            <a:avLst/>
          </a:prstGeom>
          <a:solidFill>
            <a:srgbClr val="C0C0C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1028" name="Google Shape;1028;p27"/>
          <p:cNvSpPr txBox="1"/>
          <p:nvPr/>
        </p:nvSpPr>
        <p:spPr>
          <a:xfrm>
            <a:off x="7553325" y="4494212"/>
            <a:ext cx="533400" cy="531812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1029" name="Google Shape;1029;p27"/>
          <p:cNvSpPr txBox="1"/>
          <p:nvPr/>
        </p:nvSpPr>
        <p:spPr>
          <a:xfrm>
            <a:off x="7019925" y="50260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27"/>
          <p:cNvSpPr txBox="1"/>
          <p:nvPr/>
        </p:nvSpPr>
        <p:spPr>
          <a:xfrm>
            <a:off x="7553325" y="50260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1031" name="Google Shape;1031;p27"/>
          <p:cNvSpPr txBox="1"/>
          <p:nvPr/>
        </p:nvSpPr>
        <p:spPr>
          <a:xfrm>
            <a:off x="7553325" y="5559425"/>
            <a:ext cx="533400" cy="533400"/>
          </a:xfrm>
          <a:prstGeom prst="rect">
            <a:avLst/>
          </a:prstGeom>
          <a:solidFill>
            <a:srgbClr val="CC0000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27"/>
          <p:cNvSpPr txBox="1"/>
          <p:nvPr/>
        </p:nvSpPr>
        <p:spPr>
          <a:xfrm>
            <a:off x="5421312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1033" name="Google Shape;1033;p27"/>
          <p:cNvSpPr txBox="1"/>
          <p:nvPr/>
        </p:nvSpPr>
        <p:spPr>
          <a:xfrm>
            <a:off x="5954712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1034" name="Google Shape;1034;p27"/>
          <p:cNvSpPr txBox="1"/>
          <p:nvPr/>
        </p:nvSpPr>
        <p:spPr>
          <a:xfrm>
            <a:off x="6488112" y="2894012"/>
            <a:ext cx="531812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1035" name="Google Shape;1035;p27"/>
          <p:cNvSpPr txBox="1"/>
          <p:nvPr/>
        </p:nvSpPr>
        <p:spPr>
          <a:xfrm>
            <a:off x="7019925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1036" name="Google Shape;1036;p27"/>
          <p:cNvSpPr txBox="1"/>
          <p:nvPr/>
        </p:nvSpPr>
        <p:spPr>
          <a:xfrm>
            <a:off x="7553325" y="28940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1037" name="Google Shape;1037;p27"/>
          <p:cNvSpPr txBox="1"/>
          <p:nvPr/>
        </p:nvSpPr>
        <p:spPr>
          <a:xfrm>
            <a:off x="4887912" y="34274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/>
          </a:p>
        </p:txBody>
      </p:sp>
      <p:sp>
        <p:nvSpPr>
          <p:cNvPr id="1038" name="Google Shape;1038;p27"/>
          <p:cNvSpPr txBox="1"/>
          <p:nvPr/>
        </p:nvSpPr>
        <p:spPr>
          <a:xfrm>
            <a:off x="4887912" y="3960812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1039" name="Google Shape;1039;p27"/>
          <p:cNvSpPr txBox="1"/>
          <p:nvPr/>
        </p:nvSpPr>
        <p:spPr>
          <a:xfrm>
            <a:off x="4887912" y="4494212"/>
            <a:ext cx="533400" cy="531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/>
          </a:p>
        </p:txBody>
      </p:sp>
      <p:sp>
        <p:nvSpPr>
          <p:cNvPr id="1040" name="Google Shape;1040;p27"/>
          <p:cNvSpPr txBox="1"/>
          <p:nvPr/>
        </p:nvSpPr>
        <p:spPr>
          <a:xfrm>
            <a:off x="4887912" y="5026025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1041" name="Google Shape;1041;p27"/>
          <p:cNvSpPr txBox="1"/>
          <p:nvPr/>
        </p:nvSpPr>
        <p:spPr>
          <a:xfrm>
            <a:off x="4887912" y="5559425"/>
            <a:ext cx="533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/>
          </a:p>
        </p:txBody>
      </p:sp>
      <p:sp>
        <p:nvSpPr>
          <p:cNvPr id="1042" name="Google Shape;1042;p27"/>
          <p:cNvSpPr txBox="1"/>
          <p:nvPr/>
        </p:nvSpPr>
        <p:spPr>
          <a:xfrm>
            <a:off x="5783262" y="6132512"/>
            <a:ext cx="18462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kay(i,j), i ≤ j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2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48" name="Google Shape;1048;p2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Memoization</a:t>
            </a:r>
            <a:endParaRPr/>
          </a:p>
        </p:txBody>
      </p:sp>
      <p:sp>
        <p:nvSpPr>
          <p:cNvPr id="1049" name="Google Shape;1049;p28"/>
          <p:cNvSpPr txBox="1"/>
          <p:nvPr>
            <p:ph idx="1" type="body"/>
          </p:nvPr>
        </p:nvSpPr>
        <p:spPr>
          <a:xfrm>
            <a:off x="350837" y="1250950"/>
            <a:ext cx="8499475" cy="53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Top-down approach with the efficiency of typical dynamic programming approach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Maintaining an entry in a table for the solution to each subproblem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6699"/>
              </a:buClr>
              <a:buSzPts val="2000"/>
              <a:buFont typeface="Arial"/>
              <a:buChar char="–"/>
            </a:pPr>
            <a:r>
              <a:rPr b="1" i="0" lang="en-US" sz="200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memoize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inefficient recursive algorithm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When a subproblem is first encountered its solution is computed and stored in that table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Subsequent “calls” to the subproblem simply look up that value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2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55" name="Google Shape;1055;p2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Memoized Matrix-Chain</a:t>
            </a:r>
            <a:endParaRPr/>
          </a:p>
        </p:txBody>
      </p:sp>
      <p:sp>
        <p:nvSpPr>
          <p:cNvPr id="1056" name="Google Shape;1056;p29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Corsiva"/>
              <a:buNone/>
            </a:pPr>
            <a:r>
              <a:rPr b="0" i="0" lang="en-US" sz="2800" u="none">
                <a:solidFill>
                  <a:srgbClr val="FF0000"/>
                </a:solidFill>
                <a:latin typeface="Corsiva"/>
                <a:ea typeface="Corsiva"/>
                <a:cs typeface="Corsiva"/>
                <a:sym typeface="Corsiva"/>
              </a:rPr>
              <a:t>Alg.: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MEMOIZED-MATRIX-CHAIN(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533400" lvl="0" marL="5334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 ← length[p] – 1</a:t>
            </a:r>
            <a:endParaRPr/>
          </a:p>
          <a:p>
            <a:pPr indent="-533400" lvl="0" marL="5334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 ← 1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  <a:p>
            <a:pPr indent="-533400" lvl="0" marL="5334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j ← i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  <a:p>
            <a:pPr indent="-533400" lvl="0" marL="5334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	  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m[i, j] ← ∞</a:t>
            </a:r>
            <a:endParaRPr/>
          </a:p>
          <a:p>
            <a:pPr indent="-533400" lvl="0" marL="5334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LOOKUP-CHAIN(</a:t>
            </a:r>
            <a:r>
              <a:rPr b="0" i="0" lang="en-US" sz="28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p, 1, 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1057" name="Google Shape;1057;p29"/>
          <p:cNvSpPr/>
          <p:nvPr/>
        </p:nvSpPr>
        <p:spPr>
          <a:xfrm>
            <a:off x="5441950" y="2760662"/>
            <a:ext cx="88900" cy="21336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29"/>
          <p:cNvSpPr txBox="1"/>
          <p:nvPr/>
        </p:nvSpPr>
        <p:spPr>
          <a:xfrm>
            <a:off x="5637212" y="3233737"/>
            <a:ext cx="3055937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Initialize the </a:t>
            </a: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table with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 values that indicate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whether the values of </a:t>
            </a: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m[i, j]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been computed</a:t>
            </a:r>
            <a:endParaRPr/>
          </a:p>
        </p:txBody>
      </p:sp>
      <p:cxnSp>
        <p:nvCxnSpPr>
          <p:cNvPr id="1059" name="Google Shape;1059;p29"/>
          <p:cNvCxnSpPr/>
          <p:nvPr/>
        </p:nvCxnSpPr>
        <p:spPr>
          <a:xfrm rot="10800000">
            <a:off x="6203950" y="5329237"/>
            <a:ext cx="546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60" name="Google Shape;1060;p29"/>
          <p:cNvSpPr txBox="1"/>
          <p:nvPr/>
        </p:nvSpPr>
        <p:spPr>
          <a:xfrm>
            <a:off x="6792912" y="5145087"/>
            <a:ext cx="2216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Top-down approach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8" name="Google Shape;98;p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DP - Two key ingredients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Two key ingredients for an optimization problem to be suitable for a dynamic-programming solution:</a:t>
            </a:r>
            <a:endParaRPr/>
          </a:p>
        </p:txBody>
      </p:sp>
      <p:sp>
        <p:nvSpPr>
          <p:cNvPr id="100" name="Google Shape;100;p3"/>
          <p:cNvSpPr/>
          <p:nvPr/>
        </p:nvSpPr>
        <p:spPr>
          <a:xfrm>
            <a:off x="914400" y="4038600"/>
            <a:ext cx="27432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2133600" y="3733800"/>
            <a:ext cx="342900" cy="1219200"/>
          </a:xfrm>
          <a:custGeom>
            <a:rect b="b" l="l" r="r" t="t"/>
            <a:pathLst>
              <a:path extrusionOk="0" h="912" w="312">
                <a:moveTo>
                  <a:pt x="0" y="0"/>
                </a:moveTo>
                <a:cubicBezTo>
                  <a:pt x="132" y="164"/>
                  <a:pt x="264" y="328"/>
                  <a:pt x="288" y="480"/>
                </a:cubicBezTo>
                <a:cubicBezTo>
                  <a:pt x="312" y="632"/>
                  <a:pt x="228" y="772"/>
                  <a:pt x="144" y="9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2" name="Google Shape;102;p3"/>
          <p:cNvCxnSpPr/>
          <p:nvPr/>
        </p:nvCxnSpPr>
        <p:spPr>
          <a:xfrm rot="10800000">
            <a:off x="1752600" y="4572000"/>
            <a:ext cx="6096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03" name="Google Shape;103;p3"/>
          <p:cNvCxnSpPr/>
          <p:nvPr/>
        </p:nvCxnSpPr>
        <p:spPr>
          <a:xfrm flipH="1" rot="10800000">
            <a:off x="2362200" y="4572000"/>
            <a:ext cx="5334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4" name="Google Shape;104;p3"/>
          <p:cNvSpPr txBox="1"/>
          <p:nvPr/>
        </p:nvSpPr>
        <p:spPr>
          <a:xfrm>
            <a:off x="609600" y="5334000"/>
            <a:ext cx="3733800" cy="1004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substructure is optimal.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(Principle of optimality)</a:t>
            </a:r>
            <a:endParaRPr/>
          </a:p>
        </p:txBody>
      </p:sp>
      <p:sp>
        <p:nvSpPr>
          <p:cNvPr id="105" name="Google Shape;105;p3"/>
          <p:cNvSpPr/>
          <p:nvPr/>
        </p:nvSpPr>
        <p:spPr>
          <a:xfrm>
            <a:off x="5257800" y="3581400"/>
            <a:ext cx="2209800" cy="838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6019800" y="3810000"/>
            <a:ext cx="2362200" cy="914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5257800" y="4038600"/>
            <a:ext cx="2438400" cy="8382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838200" y="3124200"/>
            <a:ext cx="3733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optimal substructures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4648200" y="3124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overlapping subproblems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4724400" y="4876800"/>
            <a:ext cx="4419600" cy="137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Subproblems are dependent.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(otherwise, a divide-and-conquer approach is the choice.)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3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66" name="Google Shape;1066;p3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Memoized Matrix-Chain</a:t>
            </a:r>
            <a:endParaRPr/>
          </a:p>
        </p:txBody>
      </p:sp>
      <p:sp>
        <p:nvSpPr>
          <p:cNvPr id="1067" name="Google Shape;1067;p30"/>
          <p:cNvSpPr txBox="1"/>
          <p:nvPr>
            <p:ph idx="1" type="body"/>
          </p:nvPr>
        </p:nvSpPr>
        <p:spPr>
          <a:xfrm>
            <a:off x="350837" y="1081087"/>
            <a:ext cx="8229600" cy="566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orsiva"/>
              <a:buNone/>
            </a:pPr>
            <a:r>
              <a:rPr b="0" i="0" lang="en-US" sz="2400" u="none">
                <a:solidFill>
                  <a:srgbClr val="FF0000"/>
                </a:solidFill>
                <a:latin typeface="Corsiva"/>
                <a:ea typeface="Corsiva"/>
                <a:cs typeface="Corsiva"/>
                <a:sym typeface="Corsiva"/>
              </a:rPr>
              <a:t>Alg.: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LOOKUP-CHAIN(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p, i, j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m[i, j] &lt; ∞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	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m[i, j]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j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m[i, j] ← 0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k ← i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j – 1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      	  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q ←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LOOKUP-CHAIN(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p, i, k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+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		 LOOKUP-CHAIN(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p, k+1, j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+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i-1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="0" baseline="-2500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k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 startAt="7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	        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q &lt; m[i, j]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 startAt="7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			 </a:t>
            </a: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m[i, j] ← q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 startAt="7"/>
            </a:pPr>
            <a:r>
              <a:rPr b="1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m[i, j]	</a:t>
            </a:r>
            <a:endParaRPr/>
          </a:p>
        </p:txBody>
      </p:sp>
      <p:sp>
        <p:nvSpPr>
          <p:cNvPr id="1068" name="Google Shape;1068;p30"/>
          <p:cNvSpPr txBox="1"/>
          <p:nvPr/>
        </p:nvSpPr>
        <p:spPr>
          <a:xfrm>
            <a:off x="6124575" y="1212850"/>
            <a:ext cx="2386012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time is </a:t>
            </a: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O(n</a:t>
            </a:r>
            <a:r>
              <a:rPr b="0" baseline="3000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/>
          </a:p>
        </p:txBody>
      </p:sp>
      <p:sp>
        <p:nvSpPr>
          <p:cNvPr id="1069" name="Google Shape;1069;p30"/>
          <p:cNvSpPr txBox="1"/>
          <p:nvPr/>
        </p:nvSpPr>
        <p:spPr>
          <a:xfrm>
            <a:off x="4572000" y="3355975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m[i, j]</a:t>
            </a: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=  min {m[i, k] + m[k+1, j] + p</a:t>
            </a:r>
            <a:r>
              <a:rPr b="0" baseline="-25000" i="0" lang="en-US" sz="1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i-1</a:t>
            </a:r>
            <a:r>
              <a:rPr b="0" i="0" lang="en-US" sz="1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1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1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1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1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	</a:t>
            </a:r>
            <a:r>
              <a:rPr b="0" i="0" lang="en-US" sz="1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i≤k&lt;j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3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75" name="Google Shape;1075;p3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Dynamic Progamming vs. Memoization</a:t>
            </a:r>
            <a:endParaRPr/>
          </a:p>
        </p:txBody>
      </p:sp>
      <p:sp>
        <p:nvSpPr>
          <p:cNvPr id="1076" name="Google Shape;1076;p31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Advantages of dynamic programming vs. memoized algorithms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overhead for recursion, less overhead for maintaining the table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regular pattern of table accesses may be used to reduce time or space requirements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Advantages of memoized algorithms vs. dynamic programming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subproblems do not need to be solved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Easier to implement and to think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Matrix-chain Multiplication  </a:t>
            </a:r>
            <a:endParaRPr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Suppose we have a sequence or chain A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…, A</a:t>
            </a:r>
            <a:r>
              <a:rPr b="0" baseline="-2500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matrices to be multiplied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is, we want to compute the product 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…A</a:t>
            </a:r>
            <a:r>
              <a:rPr b="0" baseline="-2500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  <a:p>
            <a:pPr indent="-4318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There are many possible ways (parenthesizations) to compute the product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Matrix-chain Multiplication   </a:t>
            </a: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…contd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Example: consider the chain A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of 4 matrices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compute the product 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There are 5 possible ways: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6600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0" baseline="-25000" i="0" lang="en-US" sz="2400" u="none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0" baseline="-25000" i="0" lang="en-US" sz="2400" u="none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0" baseline="-25000" i="0" lang="en-US" sz="2400" u="none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400" u="none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2400" u="none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400" u="none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)))</a:t>
            </a:r>
            <a:endParaRPr b="0" baseline="-25000" i="0" sz="2400" u="none">
              <a:solidFill>
                <a:srgbClr val="CC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9900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0" baseline="-25000" i="0" lang="en-US" sz="240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((A</a:t>
            </a:r>
            <a:r>
              <a:rPr b="0" baseline="-25000" i="0" lang="en-US" sz="240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240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40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)A</a:t>
            </a:r>
            <a:r>
              <a:rPr b="0" baseline="-25000" i="0" lang="en-US" sz="240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40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 b="0" baseline="-25000" i="0" sz="240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((A</a:t>
            </a:r>
            <a:r>
              <a:rPr b="0" baseline="-25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)(A</a:t>
            </a:r>
            <a:r>
              <a:rPr b="0" baseline="-25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 b="0" baseline="-25000" i="0" sz="2400" u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((A</a:t>
            </a:r>
            <a:r>
              <a:rPr b="0" baseline="-25000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0" baseline="-25000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))A</a:t>
            </a:r>
            <a:r>
              <a:rPr b="0" baseline="-25000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baseline="-25000" i="0" sz="2400" u="none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60093"/>
              </a:buClr>
              <a:buSzPts val="2400"/>
              <a:buFont typeface="Arial"/>
              <a:buAutoNum type="arabicPeriod"/>
            </a:pPr>
            <a:r>
              <a:rPr b="0" i="0" lang="en-US" sz="2400" u="none">
                <a:solidFill>
                  <a:srgbClr val="D60093"/>
                </a:solidFill>
                <a:latin typeface="Arial"/>
                <a:ea typeface="Arial"/>
                <a:cs typeface="Arial"/>
                <a:sym typeface="Arial"/>
              </a:rPr>
              <a:t>(((A</a:t>
            </a:r>
            <a:r>
              <a:rPr b="0" baseline="-25000" i="0" lang="en-US" sz="2400" u="none">
                <a:solidFill>
                  <a:srgbClr val="D60093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rgbClr val="D60093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2400" u="none">
                <a:solidFill>
                  <a:srgbClr val="D60093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rgbClr val="D60093"/>
                </a:solidFill>
                <a:latin typeface="Arial"/>
                <a:ea typeface="Arial"/>
                <a:cs typeface="Arial"/>
                <a:sym typeface="Arial"/>
              </a:rPr>
              <a:t>)A</a:t>
            </a:r>
            <a:r>
              <a:rPr b="0" baseline="-25000" i="0" lang="en-US" sz="2400" u="none">
                <a:solidFill>
                  <a:srgbClr val="D60093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400" u="none">
                <a:solidFill>
                  <a:srgbClr val="D60093"/>
                </a:solidFill>
                <a:latin typeface="Arial"/>
                <a:ea typeface="Arial"/>
                <a:cs typeface="Arial"/>
                <a:sym typeface="Arial"/>
              </a:rPr>
              <a:t>)A</a:t>
            </a:r>
            <a:r>
              <a:rPr b="0" baseline="-25000" i="0" lang="en-US" sz="2400" u="none">
                <a:solidFill>
                  <a:srgbClr val="D60093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400" u="none">
                <a:solidFill>
                  <a:srgbClr val="D6009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Matrix-chain Multiplication   </a:t>
            </a: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…contd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To compute the number of scalar multiplications necessary, we must know: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6600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Algorithm to multiply two matrices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6600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Matrix dimensions</a:t>
            </a:r>
            <a:endParaRPr/>
          </a:p>
          <a:p>
            <a:pPr indent="-4318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rgbClr val="CC66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Can you write the algorithm to multiply two matrices?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457200" y="304800"/>
            <a:ext cx="8229600" cy="8842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Algorithm to Multiply 2 Matrices   </a:t>
            </a:r>
            <a:endParaRPr/>
          </a:p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457200" y="12954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</a:t>
            </a: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atrices </a:t>
            </a:r>
            <a:r>
              <a:rPr b="0" i="1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1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-2500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</a:t>
            </a:r>
            <a:r>
              <a:rPr b="0" baseline="-25000" i="1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-25000" i="1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</a:t>
            </a:r>
            <a:r>
              <a:rPr b="0" baseline="-25000" i="1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(with dimensions </a:t>
            </a:r>
            <a:r>
              <a:rPr b="0" i="1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</a:t>
            </a:r>
            <a:r>
              <a:rPr b="0" i="1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0" i="1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</a:t>
            </a:r>
            <a:r>
              <a:rPr b="0" i="1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2400" u="none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Matrix </a:t>
            </a:r>
            <a:r>
              <a:rPr b="0" i="1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1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-2500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</a:t>
            </a:r>
            <a:r>
              <a:rPr b="0" baseline="-25000" i="1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resulting from the product </a:t>
            </a:r>
            <a:r>
              <a:rPr b="0" i="1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A·B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1" sz="24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2619CB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2619C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MATRIX-MULTIPLY</a:t>
            </a: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1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baseline="-2500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</a:t>
            </a:r>
            <a:r>
              <a:rPr b="0" baseline="-25000" i="1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 </a:t>
            </a:r>
            <a:r>
              <a:rPr b="0" i="1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baseline="-25000" i="1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baseline="-2500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×</a:t>
            </a:r>
            <a:r>
              <a:rPr b="0" baseline="-25000" i="1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 </a:t>
            </a:r>
            <a:r>
              <a:rPr b="0" i="1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1 </a:t>
            </a:r>
            <a:r>
              <a:rPr b="1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			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b="0" i="1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1 </a:t>
            </a:r>
            <a:r>
              <a:rPr b="1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				</a:t>
            </a:r>
            <a:r>
              <a:rPr b="0" i="1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0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				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b="0" i="1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1 </a:t>
            </a:r>
            <a:r>
              <a:rPr b="1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endParaRPr b="0" i="0" sz="240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					</a:t>
            </a:r>
            <a:r>
              <a:rPr b="0" i="1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b="0" i="1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="0" i="1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</a:t>
            </a:r>
            <a:r>
              <a:rPr b="0" i="1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1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	</a:t>
            </a:r>
            <a:r>
              <a:rPr b="1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35" name="Google Shape;135;p7"/>
          <p:cNvSpPr txBox="1"/>
          <p:nvPr/>
        </p:nvSpPr>
        <p:spPr>
          <a:xfrm>
            <a:off x="381000" y="5486400"/>
            <a:ext cx="8305800" cy="758825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Scalar multiplication in line 5 dominates time to compute </a:t>
            </a:r>
            <a:r>
              <a:rPr b="0" i="1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Number of scalar multiplications = </a:t>
            </a:r>
            <a:r>
              <a:rPr b="0" i="1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pqr</a:t>
            </a: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Matrix-chain Multiplication   </a:t>
            </a: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…contd</a:t>
            </a: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141" name="Google Shape;141;p8"/>
          <p:cNvSpPr txBox="1"/>
          <p:nvPr>
            <p:ph idx="1" type="body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Example: Consider three matrices A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10×100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B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100×5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and C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5×50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There are 2 ways to parenthesize 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((AB)C) = D</a:t>
            </a:r>
            <a:r>
              <a:rPr b="0" baseline="-25000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10×5</a:t>
            </a:r>
            <a:r>
              <a:rPr b="0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3333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b="0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r>
              <a:rPr b="0" baseline="-25000" i="0" lang="en-US" sz="24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5×50</a:t>
            </a:r>
            <a:endParaRPr b="0" i="0" sz="2400" u="none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AB ⇒ 10</a:t>
            </a:r>
            <a:r>
              <a:rPr b="0" i="0" lang="en-US" sz="2000" u="none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b="0" i="0" lang="en-US" sz="2000" u="none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0" i="0" lang="en-US" sz="2000" u="none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b="0" i="0" lang="en-US" sz="2000" u="none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5=5,000 scalar multiplications</a:t>
            </a:r>
            <a:endParaRPr/>
          </a:p>
          <a:p>
            <a:pPr indent="-4572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C6600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DC ⇒ 10</a:t>
            </a:r>
            <a:r>
              <a:rPr b="0" i="0" lang="en-US" sz="2000" u="none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b="0" i="0" lang="en-US" sz="2000" u="none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2000" u="none">
                <a:solidFill>
                  <a:srgbClr val="CC66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b="0" i="0" lang="en-US" sz="2000" u="none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50 =2,500 scalar multiplications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9900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(A(BC)) = A</a:t>
            </a:r>
            <a:r>
              <a:rPr b="0" baseline="-25000" i="0" lang="en-US" sz="240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10×100</a:t>
            </a:r>
            <a:r>
              <a:rPr b="0" i="0" lang="en-US" sz="240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b="0" i="0" lang="en-US" sz="240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E</a:t>
            </a:r>
            <a:r>
              <a:rPr b="0" baseline="-25000" i="0" lang="en-US" sz="240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100×50</a:t>
            </a:r>
            <a:endParaRPr b="0" i="0" sz="2400" u="none">
              <a:solidFill>
                <a:srgbClr val="00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60093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D60093"/>
                </a:solidFill>
                <a:latin typeface="Arial"/>
                <a:ea typeface="Arial"/>
                <a:cs typeface="Arial"/>
                <a:sym typeface="Arial"/>
              </a:rPr>
              <a:t>BC ⇒ 100</a:t>
            </a:r>
            <a:r>
              <a:rPr b="0" i="0" lang="en-US" sz="2000" u="none">
                <a:solidFill>
                  <a:srgbClr val="D600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b="0" i="0" lang="en-US" sz="2000" u="none">
                <a:solidFill>
                  <a:srgbClr val="D60093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2000" u="none">
                <a:solidFill>
                  <a:srgbClr val="D600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b="0" i="0" lang="en-US" sz="2000" u="none">
                <a:solidFill>
                  <a:srgbClr val="D60093"/>
                </a:solidFill>
                <a:latin typeface="Arial"/>
                <a:ea typeface="Arial"/>
                <a:cs typeface="Arial"/>
                <a:sym typeface="Arial"/>
              </a:rPr>
              <a:t>50=25,000 scalar multiplications</a:t>
            </a:r>
            <a:endParaRPr/>
          </a:p>
          <a:p>
            <a:pPr indent="-4572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60093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rgbClr val="D60093"/>
                </a:solidFill>
                <a:latin typeface="Arial"/>
                <a:ea typeface="Arial"/>
                <a:cs typeface="Arial"/>
                <a:sym typeface="Arial"/>
              </a:rPr>
              <a:t>AE ⇒ 10</a:t>
            </a:r>
            <a:r>
              <a:rPr b="0" i="0" lang="en-US" sz="2000" u="none">
                <a:solidFill>
                  <a:srgbClr val="D600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b="0" i="0" lang="en-US" sz="2000" u="none">
                <a:solidFill>
                  <a:srgbClr val="D60093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b="0" i="0" lang="en-US" sz="2000" u="none">
                <a:solidFill>
                  <a:srgbClr val="D600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b="0" i="0" lang="en-US" sz="2000" u="none">
                <a:solidFill>
                  <a:srgbClr val="D60093"/>
                </a:solidFill>
                <a:latin typeface="Arial"/>
                <a:ea typeface="Arial"/>
                <a:cs typeface="Arial"/>
                <a:sym typeface="Arial"/>
              </a:rPr>
              <a:t>50 =50,000 scalar multiplications</a:t>
            </a:r>
            <a:endParaRPr/>
          </a:p>
        </p:txBody>
      </p:sp>
      <p:sp>
        <p:nvSpPr>
          <p:cNvPr id="142" name="Google Shape;142;p8"/>
          <p:cNvSpPr txBox="1"/>
          <p:nvPr/>
        </p:nvSpPr>
        <p:spPr>
          <a:xfrm>
            <a:off x="8001000" y="3346450"/>
            <a:ext cx="1143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Total: 7,500 </a:t>
            </a:r>
            <a:endParaRPr/>
          </a:p>
        </p:txBody>
      </p:sp>
      <p:sp>
        <p:nvSpPr>
          <p:cNvPr id="143" name="Google Shape;143;p8"/>
          <p:cNvSpPr txBox="1"/>
          <p:nvPr/>
        </p:nvSpPr>
        <p:spPr>
          <a:xfrm>
            <a:off x="5881687" y="5473700"/>
            <a:ext cx="1143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Total: 75,000 </a:t>
            </a:r>
            <a:endParaRPr/>
          </a:p>
        </p:txBody>
      </p:sp>
      <p:sp>
        <p:nvSpPr>
          <p:cNvPr id="144" name="Google Shape;144;p8"/>
          <p:cNvSpPr/>
          <p:nvPr/>
        </p:nvSpPr>
        <p:spPr>
          <a:xfrm>
            <a:off x="7924800" y="3498850"/>
            <a:ext cx="152400" cy="533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8"/>
          <p:cNvSpPr/>
          <p:nvPr/>
        </p:nvSpPr>
        <p:spPr>
          <a:xfrm>
            <a:off x="8305800" y="4719637"/>
            <a:ext cx="152400" cy="5334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8"/>
          <p:cNvSpPr/>
          <p:nvPr/>
        </p:nvSpPr>
        <p:spPr>
          <a:xfrm>
            <a:off x="7086600" y="4948237"/>
            <a:ext cx="1714500" cy="838200"/>
          </a:xfrm>
          <a:custGeom>
            <a:rect b="b" l="l" r="r" t="t"/>
            <a:pathLst>
              <a:path extrusionOk="0" h="528" w="1080">
                <a:moveTo>
                  <a:pt x="960" y="0"/>
                </a:moveTo>
                <a:cubicBezTo>
                  <a:pt x="1020" y="64"/>
                  <a:pt x="1080" y="128"/>
                  <a:pt x="1056" y="192"/>
                </a:cubicBezTo>
                <a:cubicBezTo>
                  <a:pt x="1032" y="256"/>
                  <a:pt x="928" y="336"/>
                  <a:pt x="816" y="384"/>
                </a:cubicBezTo>
                <a:cubicBezTo>
                  <a:pt x="704" y="432"/>
                  <a:pt x="520" y="456"/>
                  <a:pt x="384" y="480"/>
                </a:cubicBezTo>
                <a:cubicBezTo>
                  <a:pt x="248" y="504"/>
                  <a:pt x="124" y="516"/>
                  <a:pt x="0" y="52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2" name="Google Shape;152;p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Matrix-Chain Multiplication</a:t>
            </a:r>
            <a:endParaRPr/>
          </a:p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350837" y="1106487"/>
            <a:ext cx="8337550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Given a chain of matrices 〈A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A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…, A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〉, where for i = 1, 2, …, n matrix A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has dimensions p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i-1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x p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fully parenthesize the product A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⋅ A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⋅⋅⋅ A</a:t>
            </a: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 a way that minimizes the number of scalar multiplications.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baseline="-2500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     </a:t>
            </a:r>
            <a:r>
              <a:rPr b="0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⋅    A</a:t>
            </a:r>
            <a:r>
              <a:rPr b="0" baseline="-25000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⋅⋅⋅    A</a:t>
            </a:r>
            <a:r>
              <a:rPr b="0" baseline="-25000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   </a:t>
            </a:r>
            <a:r>
              <a:rPr b="0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⋅    A</a:t>
            </a:r>
            <a:r>
              <a:rPr b="0" baseline="-25000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i+1</a:t>
            </a:r>
            <a:r>
              <a:rPr b="0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⋅⋅⋅    A</a:t>
            </a:r>
            <a:r>
              <a:rPr b="0" baseline="-25000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	   </a:t>
            </a: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x p</a:t>
            </a:r>
            <a:r>
              <a:rPr b="0" baseline="-2500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p</a:t>
            </a:r>
            <a:r>
              <a:rPr b="0" baseline="-2500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x p</a:t>
            </a:r>
            <a:r>
              <a:rPr b="0" baseline="-2500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p</a:t>
            </a:r>
            <a:r>
              <a:rPr b="0" baseline="-2500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i-1 </a:t>
            </a: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x p</a:t>
            </a:r>
            <a:r>
              <a:rPr b="0" baseline="-2500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p</a:t>
            </a:r>
            <a:r>
              <a:rPr b="0" baseline="-2500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x p</a:t>
            </a:r>
            <a:r>
              <a:rPr b="0" baseline="-2500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i+1</a:t>
            </a: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p</a:t>
            </a:r>
            <a:r>
              <a:rPr b="0" baseline="-2500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n-1 </a:t>
            </a: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x p</a:t>
            </a:r>
            <a:r>
              <a:rPr b="0" baseline="-2500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2003-07-26T00:47:08Z</dcterms:created>
  <dc:creator>Syed Monowar Hossain</dc:creator>
</cp:coreProperties>
</file>