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4"/>
    <p:sldMasterId id="214748365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6858000" cx="9144000"/>
  <p:notesSz cx="6858000" cy="9080500"/>
  <p:embeddedFontLst>
    <p:embeddedFont>
      <p:font typeface="Corsiva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27" roundtripDataSignature="AMtx7mjwXbMGXd3lgBYRo20mIpNRAIhtY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Corsiva-bold.fntdata"/><Relationship Id="rId23" Type="http://schemas.openxmlformats.org/officeDocument/2006/relationships/font" Target="fonts/Corsiva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Corsiva-boldItalic.fntdata"/><Relationship Id="rId25" Type="http://schemas.openxmlformats.org/officeDocument/2006/relationships/font" Target="fonts/Corsiva-italic.fntdata"/><Relationship Id="rId27" Type="http://customschemas.google.com/relationships/presentationmetadata" Target="meta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4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4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58875" y="681037"/>
            <a:ext cx="4540250" cy="34051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13237"/>
            <a:ext cx="5486400" cy="408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24887"/>
            <a:ext cx="2971800" cy="454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24887"/>
            <a:ext cx="2971800" cy="454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:notes"/>
          <p:cNvSpPr txBox="1"/>
          <p:nvPr>
            <p:ph idx="1" type="body"/>
          </p:nvPr>
        </p:nvSpPr>
        <p:spPr>
          <a:xfrm>
            <a:off x="685800" y="4313237"/>
            <a:ext cx="5486400" cy="4086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:notes"/>
          <p:cNvSpPr/>
          <p:nvPr>
            <p:ph idx="2" type="sldImg"/>
          </p:nvPr>
        </p:nvSpPr>
        <p:spPr>
          <a:xfrm>
            <a:off x="1158875" y="681037"/>
            <a:ext cx="4540250" cy="34051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0:notes"/>
          <p:cNvSpPr txBox="1"/>
          <p:nvPr>
            <p:ph idx="1" type="body"/>
          </p:nvPr>
        </p:nvSpPr>
        <p:spPr>
          <a:xfrm>
            <a:off x="685800" y="4313237"/>
            <a:ext cx="5486400" cy="4086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0:notes"/>
          <p:cNvSpPr/>
          <p:nvPr>
            <p:ph idx="2" type="sldImg"/>
          </p:nvPr>
        </p:nvSpPr>
        <p:spPr>
          <a:xfrm>
            <a:off x="1158875" y="681037"/>
            <a:ext cx="4540250" cy="34051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1:notes"/>
          <p:cNvSpPr txBox="1"/>
          <p:nvPr>
            <p:ph idx="1" type="body"/>
          </p:nvPr>
        </p:nvSpPr>
        <p:spPr>
          <a:xfrm>
            <a:off x="685800" y="4313237"/>
            <a:ext cx="5486400" cy="4086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1:notes"/>
          <p:cNvSpPr/>
          <p:nvPr>
            <p:ph idx="2" type="sldImg"/>
          </p:nvPr>
        </p:nvSpPr>
        <p:spPr>
          <a:xfrm>
            <a:off x="1158875" y="681037"/>
            <a:ext cx="4540250" cy="34051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2:notes"/>
          <p:cNvSpPr txBox="1"/>
          <p:nvPr>
            <p:ph idx="1" type="body"/>
          </p:nvPr>
        </p:nvSpPr>
        <p:spPr>
          <a:xfrm>
            <a:off x="685800" y="4313237"/>
            <a:ext cx="5486400" cy="4086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2:notes"/>
          <p:cNvSpPr/>
          <p:nvPr>
            <p:ph idx="2" type="sldImg"/>
          </p:nvPr>
        </p:nvSpPr>
        <p:spPr>
          <a:xfrm>
            <a:off x="1158875" y="681037"/>
            <a:ext cx="4540250" cy="34051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3:notes"/>
          <p:cNvSpPr txBox="1"/>
          <p:nvPr>
            <p:ph idx="1" type="body"/>
          </p:nvPr>
        </p:nvSpPr>
        <p:spPr>
          <a:xfrm>
            <a:off x="685800" y="4313237"/>
            <a:ext cx="5486400" cy="4086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3:notes"/>
          <p:cNvSpPr/>
          <p:nvPr>
            <p:ph idx="2" type="sldImg"/>
          </p:nvPr>
        </p:nvSpPr>
        <p:spPr>
          <a:xfrm>
            <a:off x="1158875" y="681037"/>
            <a:ext cx="4540250" cy="34051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4:notes"/>
          <p:cNvSpPr txBox="1"/>
          <p:nvPr>
            <p:ph idx="1" type="body"/>
          </p:nvPr>
        </p:nvSpPr>
        <p:spPr>
          <a:xfrm>
            <a:off x="685800" y="4313237"/>
            <a:ext cx="5486400" cy="4086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14:notes"/>
          <p:cNvSpPr/>
          <p:nvPr>
            <p:ph idx="2" type="sldImg"/>
          </p:nvPr>
        </p:nvSpPr>
        <p:spPr>
          <a:xfrm>
            <a:off x="1158875" y="681037"/>
            <a:ext cx="4540250" cy="34051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5:notes"/>
          <p:cNvSpPr txBox="1"/>
          <p:nvPr>
            <p:ph idx="1" type="body"/>
          </p:nvPr>
        </p:nvSpPr>
        <p:spPr>
          <a:xfrm>
            <a:off x="685800" y="4313237"/>
            <a:ext cx="5486400" cy="4086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15:notes"/>
          <p:cNvSpPr/>
          <p:nvPr>
            <p:ph idx="2" type="sldImg"/>
          </p:nvPr>
        </p:nvSpPr>
        <p:spPr>
          <a:xfrm>
            <a:off x="1158875" y="681037"/>
            <a:ext cx="4540250" cy="34051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6:notes"/>
          <p:cNvSpPr txBox="1"/>
          <p:nvPr>
            <p:ph idx="1" type="body"/>
          </p:nvPr>
        </p:nvSpPr>
        <p:spPr>
          <a:xfrm>
            <a:off x="685800" y="4313237"/>
            <a:ext cx="5486400" cy="4086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16:notes"/>
          <p:cNvSpPr/>
          <p:nvPr>
            <p:ph idx="2" type="sldImg"/>
          </p:nvPr>
        </p:nvSpPr>
        <p:spPr>
          <a:xfrm>
            <a:off x="1158875" y="681037"/>
            <a:ext cx="4540250" cy="34051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:notes"/>
          <p:cNvSpPr txBox="1"/>
          <p:nvPr>
            <p:ph idx="1" type="body"/>
          </p:nvPr>
        </p:nvSpPr>
        <p:spPr>
          <a:xfrm>
            <a:off x="685800" y="4313237"/>
            <a:ext cx="5486400" cy="4086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2:notes"/>
          <p:cNvSpPr/>
          <p:nvPr>
            <p:ph idx="2" type="sldImg"/>
          </p:nvPr>
        </p:nvSpPr>
        <p:spPr>
          <a:xfrm>
            <a:off x="1158875" y="681037"/>
            <a:ext cx="4540250" cy="34051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:notes"/>
          <p:cNvSpPr txBox="1"/>
          <p:nvPr>
            <p:ph idx="1" type="body"/>
          </p:nvPr>
        </p:nvSpPr>
        <p:spPr>
          <a:xfrm>
            <a:off x="685800" y="4313237"/>
            <a:ext cx="5486400" cy="4086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3:notes"/>
          <p:cNvSpPr/>
          <p:nvPr>
            <p:ph idx="2" type="sldImg"/>
          </p:nvPr>
        </p:nvSpPr>
        <p:spPr>
          <a:xfrm>
            <a:off x="1158875" y="681037"/>
            <a:ext cx="4540250" cy="34051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4:notes"/>
          <p:cNvSpPr txBox="1"/>
          <p:nvPr>
            <p:ph idx="1" type="body"/>
          </p:nvPr>
        </p:nvSpPr>
        <p:spPr>
          <a:xfrm>
            <a:off x="685800" y="4313237"/>
            <a:ext cx="5486400" cy="4086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4:notes"/>
          <p:cNvSpPr/>
          <p:nvPr>
            <p:ph idx="2" type="sldImg"/>
          </p:nvPr>
        </p:nvSpPr>
        <p:spPr>
          <a:xfrm>
            <a:off x="1158875" y="681037"/>
            <a:ext cx="4540250" cy="34051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:notes"/>
          <p:cNvSpPr txBox="1"/>
          <p:nvPr>
            <p:ph idx="1" type="body"/>
          </p:nvPr>
        </p:nvSpPr>
        <p:spPr>
          <a:xfrm>
            <a:off x="685800" y="4313237"/>
            <a:ext cx="5486400" cy="4086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5:notes"/>
          <p:cNvSpPr/>
          <p:nvPr>
            <p:ph idx="2" type="sldImg"/>
          </p:nvPr>
        </p:nvSpPr>
        <p:spPr>
          <a:xfrm>
            <a:off x="1158875" y="681037"/>
            <a:ext cx="4540250" cy="34051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6:notes"/>
          <p:cNvSpPr txBox="1"/>
          <p:nvPr>
            <p:ph idx="1" type="body"/>
          </p:nvPr>
        </p:nvSpPr>
        <p:spPr>
          <a:xfrm>
            <a:off x="685800" y="4313237"/>
            <a:ext cx="5486400" cy="4086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6:notes"/>
          <p:cNvSpPr/>
          <p:nvPr>
            <p:ph idx="2" type="sldImg"/>
          </p:nvPr>
        </p:nvSpPr>
        <p:spPr>
          <a:xfrm>
            <a:off x="1158875" y="681037"/>
            <a:ext cx="4540250" cy="34051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7:notes"/>
          <p:cNvSpPr txBox="1"/>
          <p:nvPr>
            <p:ph idx="1" type="body"/>
          </p:nvPr>
        </p:nvSpPr>
        <p:spPr>
          <a:xfrm>
            <a:off x="685800" y="4313237"/>
            <a:ext cx="5486400" cy="4086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7:notes"/>
          <p:cNvSpPr/>
          <p:nvPr>
            <p:ph idx="2" type="sldImg"/>
          </p:nvPr>
        </p:nvSpPr>
        <p:spPr>
          <a:xfrm>
            <a:off x="1158875" y="681037"/>
            <a:ext cx="4540250" cy="34051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8:notes"/>
          <p:cNvSpPr txBox="1"/>
          <p:nvPr>
            <p:ph idx="1" type="body"/>
          </p:nvPr>
        </p:nvSpPr>
        <p:spPr>
          <a:xfrm>
            <a:off x="685800" y="4313237"/>
            <a:ext cx="5486400" cy="4086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8:notes"/>
          <p:cNvSpPr/>
          <p:nvPr>
            <p:ph idx="2" type="sldImg"/>
          </p:nvPr>
        </p:nvSpPr>
        <p:spPr>
          <a:xfrm>
            <a:off x="1158875" y="681037"/>
            <a:ext cx="4540250" cy="34051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:notes"/>
          <p:cNvSpPr txBox="1"/>
          <p:nvPr>
            <p:ph idx="1" type="body"/>
          </p:nvPr>
        </p:nvSpPr>
        <p:spPr>
          <a:xfrm>
            <a:off x="685800" y="4313237"/>
            <a:ext cx="5486400" cy="4086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9:notes"/>
          <p:cNvSpPr/>
          <p:nvPr>
            <p:ph idx="2" type="sldImg"/>
          </p:nvPr>
        </p:nvSpPr>
        <p:spPr>
          <a:xfrm>
            <a:off x="1158875" y="681037"/>
            <a:ext cx="4540250" cy="34051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8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8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/>
            </a:lvl1pPr>
            <a:lvl2pPr lvl="1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9" name="Google Shape;19;p18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8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8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8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80" name="Google Shape;80;p28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81" name="Google Shape;81;p28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82" name="Google Shape;82;p28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83" name="Google Shape;83;p28"/>
          <p:cNvSpPr txBox="1"/>
          <p:nvPr>
            <p:ph idx="10" type="dt"/>
          </p:nvPr>
        </p:nvSpPr>
        <p:spPr>
          <a:xfrm>
            <a:off x="457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8"/>
          <p:cNvSpPr txBox="1"/>
          <p:nvPr>
            <p:ph idx="11" type="ftr"/>
          </p:nvPr>
        </p:nvSpPr>
        <p:spPr>
          <a:xfrm>
            <a:off x="3124200" y="6397625"/>
            <a:ext cx="2895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8"/>
          <p:cNvSpPr txBox="1"/>
          <p:nvPr>
            <p:ph idx="12" type="sldNum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9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9"/>
          <p:cNvSpPr txBox="1"/>
          <p:nvPr>
            <p:ph idx="1" type="body"/>
          </p:nvPr>
        </p:nvSpPr>
        <p:spPr>
          <a:xfrm>
            <a:off x="350838" y="1214438"/>
            <a:ext cx="4038600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89" name="Google Shape;89;p29"/>
          <p:cNvSpPr txBox="1"/>
          <p:nvPr>
            <p:ph idx="2" type="body"/>
          </p:nvPr>
        </p:nvSpPr>
        <p:spPr>
          <a:xfrm>
            <a:off x="4541838" y="1214438"/>
            <a:ext cx="4038600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90" name="Google Shape;90;p29"/>
          <p:cNvSpPr txBox="1"/>
          <p:nvPr>
            <p:ph idx="10" type="dt"/>
          </p:nvPr>
        </p:nvSpPr>
        <p:spPr>
          <a:xfrm>
            <a:off x="457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9"/>
          <p:cNvSpPr txBox="1"/>
          <p:nvPr>
            <p:ph idx="11" type="ftr"/>
          </p:nvPr>
        </p:nvSpPr>
        <p:spPr>
          <a:xfrm>
            <a:off x="3124200" y="6397625"/>
            <a:ext cx="2895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9"/>
          <p:cNvSpPr txBox="1"/>
          <p:nvPr>
            <p:ph idx="12" type="sldNum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0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30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/>
        </p:txBody>
      </p:sp>
      <p:sp>
        <p:nvSpPr>
          <p:cNvPr id="96" name="Google Shape;96;p30"/>
          <p:cNvSpPr txBox="1"/>
          <p:nvPr>
            <p:ph idx="10" type="dt"/>
          </p:nvPr>
        </p:nvSpPr>
        <p:spPr>
          <a:xfrm>
            <a:off x="457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30"/>
          <p:cNvSpPr txBox="1"/>
          <p:nvPr>
            <p:ph idx="11" type="ftr"/>
          </p:nvPr>
        </p:nvSpPr>
        <p:spPr>
          <a:xfrm>
            <a:off x="3124200" y="6397625"/>
            <a:ext cx="2895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30"/>
          <p:cNvSpPr txBox="1"/>
          <p:nvPr>
            <p:ph idx="12" type="sldNum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0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0"/>
          <p:cNvSpPr txBox="1"/>
          <p:nvPr>
            <p:ph idx="1" type="body"/>
          </p:nvPr>
        </p:nvSpPr>
        <p:spPr>
          <a:xfrm>
            <a:off x="350837" y="1214437"/>
            <a:ext cx="8229600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32" name="Google Shape;32;p20"/>
          <p:cNvSpPr txBox="1"/>
          <p:nvPr>
            <p:ph idx="10" type="dt"/>
          </p:nvPr>
        </p:nvSpPr>
        <p:spPr>
          <a:xfrm>
            <a:off x="457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0"/>
          <p:cNvSpPr txBox="1"/>
          <p:nvPr>
            <p:ph idx="11" type="ftr"/>
          </p:nvPr>
        </p:nvSpPr>
        <p:spPr>
          <a:xfrm>
            <a:off x="3124200" y="6397625"/>
            <a:ext cx="2895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0"/>
          <p:cNvSpPr txBox="1"/>
          <p:nvPr>
            <p:ph idx="12" type="sldNum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, and Content" type="txAndObj">
  <p:cSld name="TEXT_AND_OBJEC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1"/>
          <p:cNvSpPr txBox="1"/>
          <p:nvPr>
            <p:ph type="title"/>
          </p:nvPr>
        </p:nvSpPr>
        <p:spPr>
          <a:xfrm>
            <a:off x="341313" y="100013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1"/>
          <p:cNvSpPr txBox="1"/>
          <p:nvPr>
            <p:ph idx="1" type="body"/>
          </p:nvPr>
        </p:nvSpPr>
        <p:spPr>
          <a:xfrm>
            <a:off x="350838" y="1214438"/>
            <a:ext cx="4038600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38" name="Google Shape;38;p21"/>
          <p:cNvSpPr txBox="1"/>
          <p:nvPr>
            <p:ph idx="2" type="body"/>
          </p:nvPr>
        </p:nvSpPr>
        <p:spPr>
          <a:xfrm>
            <a:off x="4541838" y="1214438"/>
            <a:ext cx="4038600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39" name="Google Shape;39;p21"/>
          <p:cNvSpPr txBox="1"/>
          <p:nvPr>
            <p:ph idx="10" type="dt"/>
          </p:nvPr>
        </p:nvSpPr>
        <p:spPr>
          <a:xfrm>
            <a:off x="457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1"/>
          <p:cNvSpPr txBox="1"/>
          <p:nvPr>
            <p:ph idx="11" type="ftr"/>
          </p:nvPr>
        </p:nvSpPr>
        <p:spPr>
          <a:xfrm>
            <a:off x="3124200" y="6397625"/>
            <a:ext cx="2895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1"/>
          <p:cNvSpPr txBox="1"/>
          <p:nvPr>
            <p:ph idx="12" type="sldNum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2"/>
          <p:cNvSpPr txBox="1"/>
          <p:nvPr>
            <p:ph type="title"/>
          </p:nvPr>
        </p:nvSpPr>
        <p:spPr>
          <a:xfrm rot="5400000">
            <a:off x="4455319" y="2166144"/>
            <a:ext cx="6191250" cy="20589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2"/>
          <p:cNvSpPr txBox="1"/>
          <p:nvPr>
            <p:ph idx="1" type="body"/>
          </p:nvPr>
        </p:nvSpPr>
        <p:spPr>
          <a:xfrm rot="5400000">
            <a:off x="259556" y="181770"/>
            <a:ext cx="6191250" cy="60277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45" name="Google Shape;45;p22"/>
          <p:cNvSpPr txBox="1"/>
          <p:nvPr>
            <p:ph idx="10" type="dt"/>
          </p:nvPr>
        </p:nvSpPr>
        <p:spPr>
          <a:xfrm>
            <a:off x="457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2"/>
          <p:cNvSpPr txBox="1"/>
          <p:nvPr>
            <p:ph idx="11" type="ftr"/>
          </p:nvPr>
        </p:nvSpPr>
        <p:spPr>
          <a:xfrm>
            <a:off x="3124200" y="6397625"/>
            <a:ext cx="2895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2"/>
          <p:cNvSpPr txBox="1"/>
          <p:nvPr>
            <p:ph idx="12" type="sldNum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3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23"/>
          <p:cNvSpPr txBox="1"/>
          <p:nvPr>
            <p:ph idx="1" type="body"/>
          </p:nvPr>
        </p:nvSpPr>
        <p:spPr>
          <a:xfrm rot="5400000">
            <a:off x="1927224" y="-361950"/>
            <a:ext cx="5076825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51" name="Google Shape;51;p23"/>
          <p:cNvSpPr txBox="1"/>
          <p:nvPr>
            <p:ph idx="10" type="dt"/>
          </p:nvPr>
        </p:nvSpPr>
        <p:spPr>
          <a:xfrm>
            <a:off x="457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3"/>
          <p:cNvSpPr txBox="1"/>
          <p:nvPr>
            <p:ph idx="11" type="ftr"/>
          </p:nvPr>
        </p:nvSpPr>
        <p:spPr>
          <a:xfrm>
            <a:off x="3124200" y="6397625"/>
            <a:ext cx="2895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3"/>
          <p:cNvSpPr txBox="1"/>
          <p:nvPr>
            <p:ph idx="12" type="sldNum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4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4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57" name="Google Shape;57;p24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58" name="Google Shape;58;p24"/>
          <p:cNvSpPr txBox="1"/>
          <p:nvPr>
            <p:ph idx="10" type="dt"/>
          </p:nvPr>
        </p:nvSpPr>
        <p:spPr>
          <a:xfrm>
            <a:off x="457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4"/>
          <p:cNvSpPr txBox="1"/>
          <p:nvPr>
            <p:ph idx="11" type="ftr"/>
          </p:nvPr>
        </p:nvSpPr>
        <p:spPr>
          <a:xfrm>
            <a:off x="3124200" y="6397625"/>
            <a:ext cx="2895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4"/>
          <p:cNvSpPr txBox="1"/>
          <p:nvPr>
            <p:ph idx="12" type="sldNum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5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5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64" name="Google Shape;64;p25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65" name="Google Shape;65;p25"/>
          <p:cNvSpPr txBox="1"/>
          <p:nvPr>
            <p:ph idx="10" type="dt"/>
          </p:nvPr>
        </p:nvSpPr>
        <p:spPr>
          <a:xfrm>
            <a:off x="457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5"/>
          <p:cNvSpPr txBox="1"/>
          <p:nvPr>
            <p:ph idx="11" type="ftr"/>
          </p:nvPr>
        </p:nvSpPr>
        <p:spPr>
          <a:xfrm>
            <a:off x="3124200" y="6397625"/>
            <a:ext cx="2895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5"/>
          <p:cNvSpPr txBox="1"/>
          <p:nvPr>
            <p:ph idx="12" type="sldNum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6"/>
          <p:cNvSpPr txBox="1"/>
          <p:nvPr>
            <p:ph idx="10" type="dt"/>
          </p:nvPr>
        </p:nvSpPr>
        <p:spPr>
          <a:xfrm>
            <a:off x="457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6"/>
          <p:cNvSpPr txBox="1"/>
          <p:nvPr>
            <p:ph idx="11" type="ftr"/>
          </p:nvPr>
        </p:nvSpPr>
        <p:spPr>
          <a:xfrm>
            <a:off x="3124200" y="6397625"/>
            <a:ext cx="2895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6"/>
          <p:cNvSpPr txBox="1"/>
          <p:nvPr>
            <p:ph idx="12" type="sldNum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7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7"/>
          <p:cNvSpPr txBox="1"/>
          <p:nvPr>
            <p:ph idx="10" type="dt"/>
          </p:nvPr>
        </p:nvSpPr>
        <p:spPr>
          <a:xfrm>
            <a:off x="457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7"/>
          <p:cNvSpPr txBox="1"/>
          <p:nvPr>
            <p:ph idx="11" type="ftr"/>
          </p:nvPr>
        </p:nvSpPr>
        <p:spPr>
          <a:xfrm>
            <a:off x="3124200" y="6397625"/>
            <a:ext cx="2895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7"/>
          <p:cNvSpPr txBox="1"/>
          <p:nvPr>
            <p:ph idx="12" type="sldNum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11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10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7"/>
          <p:cNvSpPr/>
          <p:nvPr/>
        </p:nvSpPr>
        <p:spPr>
          <a:xfrm>
            <a:off x="327025" y="3671887"/>
            <a:ext cx="8237537" cy="176212"/>
          </a:xfrm>
          <a:prstGeom prst="roundRect">
            <a:avLst>
              <a:gd fmla="val 16667" name="adj"/>
            </a:avLst>
          </a:prstGeom>
          <a:gradFill>
            <a:gsLst>
              <a:gs pos="0">
                <a:schemeClr val="lt1"/>
              </a:gs>
              <a:gs pos="50000">
                <a:schemeClr val="dk2"/>
              </a:gs>
              <a:gs pos="100000">
                <a:schemeClr val="lt1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7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7"/>
          <p:cNvSpPr txBox="1"/>
          <p:nvPr>
            <p:ph idx="1" type="body"/>
          </p:nvPr>
        </p:nvSpPr>
        <p:spPr>
          <a:xfrm>
            <a:off x="350837" y="1214437"/>
            <a:ext cx="8229600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7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7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17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9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Google Shape;24;p19"/>
          <p:cNvSpPr txBox="1"/>
          <p:nvPr>
            <p:ph idx="1" type="body"/>
          </p:nvPr>
        </p:nvSpPr>
        <p:spPr>
          <a:xfrm>
            <a:off x="350837" y="1214437"/>
            <a:ext cx="8229600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Google Shape;25;p19"/>
          <p:cNvSpPr txBox="1"/>
          <p:nvPr>
            <p:ph idx="10" type="dt"/>
          </p:nvPr>
        </p:nvSpPr>
        <p:spPr>
          <a:xfrm>
            <a:off x="457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Google Shape;26;p19"/>
          <p:cNvSpPr txBox="1"/>
          <p:nvPr>
            <p:ph idx="11" type="ftr"/>
          </p:nvPr>
        </p:nvSpPr>
        <p:spPr>
          <a:xfrm>
            <a:off x="3124200" y="6397625"/>
            <a:ext cx="2895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Google Shape;27;p19"/>
          <p:cNvSpPr txBox="1"/>
          <p:nvPr>
            <p:ph idx="12" type="sldNum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</a:endParaRPr>
          </a:p>
        </p:txBody>
      </p:sp>
      <p:sp>
        <p:nvSpPr>
          <p:cNvPr id="28" name="Google Shape;28;p19"/>
          <p:cNvSpPr/>
          <p:nvPr/>
        </p:nvSpPr>
        <p:spPr>
          <a:xfrm>
            <a:off x="327025" y="989012"/>
            <a:ext cx="8237537" cy="176212"/>
          </a:xfrm>
          <a:prstGeom prst="roundRect">
            <a:avLst>
              <a:gd fmla="val 16667" name="adj"/>
            </a:avLst>
          </a:prstGeom>
          <a:gradFill>
            <a:gsLst>
              <a:gs pos="0">
                <a:schemeClr val="lt1"/>
              </a:gs>
              <a:gs pos="50000">
                <a:schemeClr val="dk2"/>
              </a:gs>
              <a:gs pos="100000">
                <a:schemeClr val="lt1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"/>
          <p:cNvSpPr txBox="1"/>
          <p:nvPr>
            <p:ph type="ctrTitle"/>
          </p:nvPr>
        </p:nvSpPr>
        <p:spPr>
          <a:xfrm>
            <a:off x="685800" y="1371600"/>
            <a:ext cx="7772400" cy="2228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Analysis of Algorithms</a:t>
            </a:r>
            <a:b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  <p:sp>
        <p:nvSpPr>
          <p:cNvPr id="104" name="Google Shape;104;p1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Dynamic Programming III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0"/>
          <p:cNvSpPr txBox="1"/>
          <p:nvPr/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83" name="Google Shape;183;p10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Dynamic Progamming vs. Memoization</a:t>
            </a:r>
            <a:endParaRPr/>
          </a:p>
        </p:txBody>
      </p:sp>
      <p:sp>
        <p:nvSpPr>
          <p:cNvPr id="184" name="Google Shape;184;p10"/>
          <p:cNvSpPr txBox="1"/>
          <p:nvPr>
            <p:ph idx="1" type="body"/>
          </p:nvPr>
        </p:nvSpPr>
        <p:spPr>
          <a:xfrm>
            <a:off x="350837" y="1214437"/>
            <a:ext cx="8229600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Advantages of dynamic programming vs. memoized algorithms</a:t>
            </a:r>
            <a:endParaRPr/>
          </a:p>
          <a:p>
            <a:pPr indent="-285750" lvl="1" marL="74295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 overhead for recursion, less overhead for maintaining the table</a:t>
            </a:r>
            <a:endParaRPr/>
          </a:p>
          <a:p>
            <a:pPr indent="-285750" lvl="1" marL="74295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regular pattern of table accesses may be used to reduce time or space requirements</a:t>
            </a:r>
            <a:endParaRPr/>
          </a:p>
          <a:p>
            <a:pPr indent="-342900" lvl="0" marL="342900" rtl="0" algn="l">
              <a:lnSpc>
                <a:spcPct val="12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Advantages of memoized algorithms vs. dynamic programming</a:t>
            </a:r>
            <a:endParaRPr/>
          </a:p>
          <a:p>
            <a:pPr indent="-285750" lvl="1" marL="74295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Some subproblems do not need to be solved</a:t>
            </a:r>
            <a:endParaRPr/>
          </a:p>
          <a:p>
            <a:pPr indent="-285750" lvl="1" marL="74295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Easier to think and to implement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1"/>
          <p:cNvSpPr txBox="1"/>
          <p:nvPr/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90" name="Google Shape;190;p11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Elements of Dynamic Programming</a:t>
            </a:r>
            <a:endParaRPr/>
          </a:p>
        </p:txBody>
      </p:sp>
      <p:sp>
        <p:nvSpPr>
          <p:cNvPr id="191" name="Google Shape;191;p11"/>
          <p:cNvSpPr txBox="1"/>
          <p:nvPr>
            <p:ph idx="1" type="body"/>
          </p:nvPr>
        </p:nvSpPr>
        <p:spPr>
          <a:xfrm>
            <a:off x="347662" y="1255712"/>
            <a:ext cx="8229600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Optimal Substructure</a:t>
            </a:r>
            <a:endParaRPr/>
          </a:p>
          <a:p>
            <a:pPr indent="-285750" lvl="1" marL="74295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 optimal solution to a problem contains within it an optimal solution to subproblems</a:t>
            </a:r>
            <a:endParaRPr/>
          </a:p>
          <a:p>
            <a:pPr indent="-285750" lvl="1" marL="74295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Optimal solution to the entire problem is build in a bottom-up manner from optimal solutions to subproblems</a:t>
            </a:r>
            <a:endParaRPr/>
          </a:p>
          <a:p>
            <a:pPr indent="-342900" lvl="0" marL="342900" rtl="0" algn="l">
              <a:lnSpc>
                <a:spcPct val="12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Overlapping Subproblems</a:t>
            </a:r>
            <a:endParaRPr/>
          </a:p>
          <a:p>
            <a:pPr indent="-285750" lvl="1" marL="74295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a recursive algorithm revisits the same subproblems over and over ⇒ the problem has overlapping subproblems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2"/>
          <p:cNvSpPr txBox="1"/>
          <p:nvPr/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97" name="Google Shape;197;p12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Optimal Substructure - Examples</a:t>
            </a:r>
            <a:endParaRPr/>
          </a:p>
        </p:txBody>
      </p:sp>
      <p:sp>
        <p:nvSpPr>
          <p:cNvPr id="198" name="Google Shape;198;p12"/>
          <p:cNvSpPr txBox="1"/>
          <p:nvPr>
            <p:ph idx="1" type="body"/>
          </p:nvPr>
        </p:nvSpPr>
        <p:spPr>
          <a:xfrm>
            <a:off x="350837" y="1214437"/>
            <a:ext cx="8229600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Matrix multiplication</a:t>
            </a:r>
            <a:endParaRPr/>
          </a:p>
          <a:p>
            <a:pPr indent="-285750" lvl="1" marL="742950" rtl="0" algn="l">
              <a:lnSpc>
                <a:spcPct val="13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Optimal parenthesization of </a:t>
            </a: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A</a:t>
            </a:r>
            <a:r>
              <a:rPr b="0" baseline="-2500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</a:t>
            </a: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⋅ A</a:t>
            </a:r>
            <a:r>
              <a:rPr b="0" baseline="-2500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i+1</a:t>
            </a: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⋅⋅⋅ A</a:t>
            </a:r>
            <a:r>
              <a:rPr b="0" baseline="-2500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j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that splits the product between </a:t>
            </a: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A</a:t>
            </a:r>
            <a:r>
              <a:rPr b="0" baseline="-2500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k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A</a:t>
            </a:r>
            <a:r>
              <a:rPr b="0" baseline="-2500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k+1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contains:</a:t>
            </a:r>
            <a:endParaRPr/>
          </a:p>
          <a:p>
            <a:pPr indent="-285750" lvl="1" marL="742950" rtl="0" algn="l">
              <a:lnSpc>
                <a:spcPct val="13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an optimal solution to the problem of parenthesizing </a:t>
            </a: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A</a:t>
            </a:r>
            <a:r>
              <a:rPr b="0" baseline="-2500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i..k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A</a:t>
            </a:r>
            <a:r>
              <a:rPr b="0" baseline="-2500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k+1..j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3"/>
          <p:cNvSpPr txBox="1"/>
          <p:nvPr/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04" name="Google Shape;204;p13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Parameters of Optimal Substructure</a:t>
            </a:r>
            <a:endParaRPr/>
          </a:p>
        </p:txBody>
      </p:sp>
      <p:sp>
        <p:nvSpPr>
          <p:cNvPr id="205" name="Google Shape;205;p13"/>
          <p:cNvSpPr txBox="1"/>
          <p:nvPr>
            <p:ph idx="1" type="body"/>
          </p:nvPr>
        </p:nvSpPr>
        <p:spPr>
          <a:xfrm>
            <a:off x="350837" y="1214437"/>
            <a:ext cx="8229600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How many subproblems are used in an optimal solution for the original problem</a:t>
            </a:r>
            <a:endParaRPr/>
          </a:p>
          <a:p>
            <a:pPr indent="-285750" lvl="1" marL="742950" rtl="0" algn="l">
              <a:lnSpc>
                <a:spcPct val="14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Matrix multiplication:</a:t>
            </a:r>
            <a:endParaRPr/>
          </a:p>
          <a:p>
            <a:pPr indent="-342900" lvl="0" marL="342900" rtl="0" algn="l">
              <a:lnSpc>
                <a:spcPct val="14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How many choices we have in determining which subproblems to use in an optimal solution</a:t>
            </a:r>
            <a:endParaRPr/>
          </a:p>
          <a:p>
            <a:pPr indent="-285750" lvl="1" marL="742950" rtl="0" algn="l">
              <a:lnSpc>
                <a:spcPct val="14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Matrix multiplication:</a:t>
            </a:r>
            <a:endParaRPr/>
          </a:p>
        </p:txBody>
      </p:sp>
      <p:sp>
        <p:nvSpPr>
          <p:cNvPr id="206" name="Google Shape;206;p13"/>
          <p:cNvSpPr txBox="1"/>
          <p:nvPr/>
        </p:nvSpPr>
        <p:spPr>
          <a:xfrm>
            <a:off x="3954462" y="2622550"/>
            <a:ext cx="4900612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Two subproblems (subproducts </a:t>
            </a: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A</a:t>
            </a:r>
            <a:r>
              <a:rPr b="0" baseline="-2500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i..k</a:t>
            </a: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, A</a:t>
            </a:r>
            <a:r>
              <a:rPr b="0" baseline="-2500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k+1..j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</p:txBody>
      </p:sp>
      <p:sp>
        <p:nvSpPr>
          <p:cNvPr id="207" name="Google Shape;207;p13"/>
          <p:cNvSpPr txBox="1"/>
          <p:nvPr/>
        </p:nvSpPr>
        <p:spPr>
          <a:xfrm>
            <a:off x="4064000" y="4476750"/>
            <a:ext cx="45593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None/>
            </a:pPr>
            <a:r>
              <a:rPr b="0" i="0" lang="en-US" sz="20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j - i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choices for </a:t>
            </a:r>
            <a:r>
              <a:rPr b="0" i="0" lang="en-US" sz="20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k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(splitting the product)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4"/>
          <p:cNvSpPr txBox="1"/>
          <p:nvPr/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13" name="Google Shape;213;p14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Parameters of Optimal Substructure</a:t>
            </a:r>
            <a:endParaRPr/>
          </a:p>
        </p:txBody>
      </p:sp>
      <p:sp>
        <p:nvSpPr>
          <p:cNvPr id="214" name="Google Shape;214;p14"/>
          <p:cNvSpPr txBox="1"/>
          <p:nvPr>
            <p:ph idx="1" type="body"/>
          </p:nvPr>
        </p:nvSpPr>
        <p:spPr>
          <a:xfrm>
            <a:off x="350837" y="1071562"/>
            <a:ext cx="8229600" cy="548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Intuitively, the running time of a dynamic programming algorithm depends on two factors:</a:t>
            </a:r>
            <a:endParaRPr/>
          </a:p>
          <a:p>
            <a:pPr indent="-285750" lvl="1" marL="74295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Number of subproblems overall</a:t>
            </a:r>
            <a:endParaRPr/>
          </a:p>
          <a:p>
            <a:pPr indent="-285750" lvl="1" marL="74295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 many choices we look at for each subproblem</a:t>
            </a:r>
            <a:endParaRPr/>
          </a:p>
          <a:p>
            <a:pPr indent="-342900" lvl="0" marL="342900" rtl="0" algn="l">
              <a:lnSpc>
                <a:spcPct val="12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Matrix multiplication:</a:t>
            </a:r>
            <a:endParaRPr/>
          </a:p>
          <a:p>
            <a:pPr indent="-285750" lvl="1" marL="74295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ic Sans MS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Θ(n</a:t>
            </a:r>
            <a:r>
              <a:rPr b="0" baseline="3000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)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subproblems (1 ≤ i ≤ j ≤ n)</a:t>
            </a:r>
            <a:endParaRPr/>
          </a:p>
          <a:p>
            <a:pPr indent="-285750" lvl="1" marL="74295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 most </a:t>
            </a: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n-1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choices</a:t>
            </a:r>
            <a:endParaRPr/>
          </a:p>
        </p:txBody>
      </p:sp>
      <p:sp>
        <p:nvSpPr>
          <p:cNvPr id="215" name="Google Shape;215;p14"/>
          <p:cNvSpPr txBox="1"/>
          <p:nvPr/>
        </p:nvSpPr>
        <p:spPr>
          <a:xfrm>
            <a:off x="6148387" y="4322762"/>
            <a:ext cx="190023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ic Sans MS"/>
              <a:buNone/>
            </a:pP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Θ(n</a:t>
            </a:r>
            <a:r>
              <a:rPr b="0" baseline="3000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3</a:t>
            </a: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)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overall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5"/>
          <p:cNvSpPr txBox="1"/>
          <p:nvPr/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21" name="Google Shape;221;p15"/>
          <p:cNvSpPr txBox="1"/>
          <p:nvPr>
            <p:ph type="title"/>
          </p:nvPr>
        </p:nvSpPr>
        <p:spPr>
          <a:xfrm>
            <a:off x="6858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Summary </a:t>
            </a:r>
            <a:endParaRPr/>
          </a:p>
        </p:txBody>
      </p:sp>
      <p:sp>
        <p:nvSpPr>
          <p:cNvPr id="222" name="Google Shape;222;p15"/>
          <p:cNvSpPr txBox="1"/>
          <p:nvPr>
            <p:ph idx="1" type="body"/>
          </p:nvPr>
        </p:nvSpPr>
        <p:spPr>
          <a:xfrm>
            <a:off x="350837" y="1214437"/>
            <a:ext cx="8229600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DP two important properties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Four steps of DP.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Differences among divide-and-conquer algorithms, DP algorithms, and Memoized algorithm.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Writing DP programs and analyze their running time and space requirement.</a:t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6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Further Reading</a:t>
            </a:r>
            <a:endParaRPr/>
          </a:p>
        </p:txBody>
      </p:sp>
      <p:sp>
        <p:nvSpPr>
          <p:cNvPr id="228" name="Google Shape;228;p16"/>
          <p:cNvSpPr txBox="1"/>
          <p:nvPr>
            <p:ph idx="1" type="body"/>
          </p:nvPr>
        </p:nvSpPr>
        <p:spPr>
          <a:xfrm>
            <a:off x="350837" y="1214437"/>
            <a:ext cx="8229600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TSP – Travelling Salesman Problem (Sahni)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OBST – Optimal Binary Search Tree (Cormen)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Optimal Polygon Triangulation (Sahni)</a:t>
            </a:r>
            <a:endParaRPr/>
          </a:p>
          <a:p>
            <a: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16"/>
          <p:cNvSpPr txBox="1"/>
          <p:nvPr/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"/>
          <p:cNvSpPr txBox="1"/>
          <p:nvPr/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10" name="Google Shape;110;p2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Dynamic Programming</a:t>
            </a:r>
            <a:endParaRPr/>
          </a:p>
        </p:txBody>
      </p:sp>
      <p:sp>
        <p:nvSpPr>
          <p:cNvPr id="111" name="Google Shape;111;p2"/>
          <p:cNvSpPr txBox="1"/>
          <p:nvPr>
            <p:ph idx="1" type="body"/>
          </p:nvPr>
        </p:nvSpPr>
        <p:spPr>
          <a:xfrm>
            <a:off x="368300" y="1017587"/>
            <a:ext cx="8229600" cy="5603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An algorithm design technique for </a:t>
            </a:r>
            <a:r>
              <a:rPr b="0" i="0" lang="en-US" sz="2800" u="none">
                <a:solidFill>
                  <a:srgbClr val="DD0111"/>
                </a:solidFill>
                <a:latin typeface="Arial"/>
                <a:ea typeface="Arial"/>
                <a:cs typeface="Arial"/>
                <a:sym typeface="Arial"/>
              </a:rPr>
              <a:t>optimization problems 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(similar to divide and conquer)</a:t>
            </a:r>
            <a:endParaRPr b="0" i="0" sz="2800" u="none">
              <a:solidFill>
                <a:srgbClr val="DD011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Applicable when subproblems are not independent</a:t>
            </a:r>
            <a:endParaRPr/>
          </a:p>
          <a:p>
            <a:pPr indent="-285750" lvl="1" marL="742950" rtl="0" algn="l">
              <a:lnSpc>
                <a:spcPct val="140000"/>
              </a:lnSpc>
              <a:spcBef>
                <a:spcPts val="480"/>
              </a:spcBef>
              <a:spcAft>
                <a:spcPts val="0"/>
              </a:spcAft>
              <a:buClr>
                <a:srgbClr val="DD011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rgbClr val="DD0111"/>
                </a:solidFill>
                <a:latin typeface="Arial"/>
                <a:ea typeface="Arial"/>
                <a:cs typeface="Arial"/>
                <a:sym typeface="Arial"/>
              </a:rPr>
              <a:t>Subproblems share subsubproblems</a:t>
            </a:r>
            <a:endParaRPr/>
          </a:p>
          <a:p>
            <a:pPr indent="-285750" lvl="1" marL="742950" rtl="0" algn="l">
              <a:lnSpc>
                <a:spcPct val="14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divide and conquer approach would repeatedly solve the common subproblems</a:t>
            </a:r>
            <a:endParaRPr/>
          </a:p>
          <a:p>
            <a:pPr indent="-285750" lvl="1" marL="742950" rtl="0" algn="l">
              <a:lnSpc>
                <a:spcPct val="14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Dynamic programming solves every subproblem just once and stores the answer in a table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"/>
          <p:cNvSpPr txBox="1"/>
          <p:nvPr/>
        </p:nvSpPr>
        <p:spPr>
          <a:xfrm>
            <a:off x="3124200" y="6397625"/>
            <a:ext cx="2895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17" name="Google Shape;117;p3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DP - Two key ingredients</a:t>
            </a:r>
            <a:endParaRPr/>
          </a:p>
        </p:txBody>
      </p:sp>
      <p:sp>
        <p:nvSpPr>
          <p:cNvPr id="118" name="Google Shape;118;p3"/>
          <p:cNvSpPr txBox="1"/>
          <p:nvPr>
            <p:ph idx="1" type="body"/>
          </p:nvPr>
        </p:nvSpPr>
        <p:spPr>
          <a:xfrm>
            <a:off x="350837" y="1214437"/>
            <a:ext cx="8229600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Two key ingredients for an optimization problem to be suitable for a dynamic-programming solution:</a:t>
            </a:r>
            <a:endParaRPr/>
          </a:p>
        </p:txBody>
      </p:sp>
      <p:sp>
        <p:nvSpPr>
          <p:cNvPr id="119" name="Google Shape;119;p3"/>
          <p:cNvSpPr/>
          <p:nvPr/>
        </p:nvSpPr>
        <p:spPr>
          <a:xfrm>
            <a:off x="914400" y="4038600"/>
            <a:ext cx="2743200" cy="4572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3"/>
          <p:cNvSpPr/>
          <p:nvPr/>
        </p:nvSpPr>
        <p:spPr>
          <a:xfrm>
            <a:off x="2133600" y="3733800"/>
            <a:ext cx="342900" cy="1219200"/>
          </a:xfrm>
          <a:custGeom>
            <a:rect b="b" l="l" r="r" t="t"/>
            <a:pathLst>
              <a:path extrusionOk="0" h="912" w="312">
                <a:moveTo>
                  <a:pt x="0" y="0"/>
                </a:moveTo>
                <a:cubicBezTo>
                  <a:pt x="132" y="164"/>
                  <a:pt x="264" y="328"/>
                  <a:pt x="288" y="480"/>
                </a:cubicBezTo>
                <a:cubicBezTo>
                  <a:pt x="312" y="632"/>
                  <a:pt x="228" y="772"/>
                  <a:pt x="144" y="912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1" name="Google Shape;121;p3"/>
          <p:cNvCxnSpPr/>
          <p:nvPr/>
        </p:nvCxnSpPr>
        <p:spPr>
          <a:xfrm rot="10800000">
            <a:off x="1752600" y="4572000"/>
            <a:ext cx="609600" cy="762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22" name="Google Shape;122;p3"/>
          <p:cNvCxnSpPr/>
          <p:nvPr/>
        </p:nvCxnSpPr>
        <p:spPr>
          <a:xfrm flipH="1" rot="10800000">
            <a:off x="2362200" y="4572000"/>
            <a:ext cx="533400" cy="762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23" name="Google Shape;123;p3"/>
          <p:cNvSpPr txBox="1"/>
          <p:nvPr/>
        </p:nvSpPr>
        <p:spPr>
          <a:xfrm>
            <a:off x="609600" y="5334000"/>
            <a:ext cx="3733800" cy="1004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Each substructure is optimal.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(Principle of optimality)</a:t>
            </a:r>
            <a:endParaRPr/>
          </a:p>
        </p:txBody>
      </p:sp>
      <p:sp>
        <p:nvSpPr>
          <p:cNvPr id="124" name="Google Shape;124;p3"/>
          <p:cNvSpPr/>
          <p:nvPr/>
        </p:nvSpPr>
        <p:spPr>
          <a:xfrm>
            <a:off x="5257800" y="3581400"/>
            <a:ext cx="2209800" cy="8382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3"/>
          <p:cNvSpPr/>
          <p:nvPr/>
        </p:nvSpPr>
        <p:spPr>
          <a:xfrm>
            <a:off x="6019800" y="3810000"/>
            <a:ext cx="2362200" cy="9144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3"/>
          <p:cNvSpPr/>
          <p:nvPr/>
        </p:nvSpPr>
        <p:spPr>
          <a:xfrm>
            <a:off x="5257800" y="4038600"/>
            <a:ext cx="2438400" cy="8382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3"/>
          <p:cNvSpPr txBox="1"/>
          <p:nvPr/>
        </p:nvSpPr>
        <p:spPr>
          <a:xfrm>
            <a:off x="838200" y="3124200"/>
            <a:ext cx="3733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optimal substructures</a:t>
            </a:r>
            <a:endParaRPr/>
          </a:p>
        </p:txBody>
      </p:sp>
      <p:sp>
        <p:nvSpPr>
          <p:cNvPr id="128" name="Google Shape;128;p3"/>
          <p:cNvSpPr txBox="1"/>
          <p:nvPr/>
        </p:nvSpPr>
        <p:spPr>
          <a:xfrm>
            <a:off x="4648200" y="3124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overlapping subproblems</a:t>
            </a:r>
            <a:endParaRPr/>
          </a:p>
        </p:txBody>
      </p:sp>
      <p:sp>
        <p:nvSpPr>
          <p:cNvPr id="129" name="Google Shape;129;p3"/>
          <p:cNvSpPr txBox="1"/>
          <p:nvPr/>
        </p:nvSpPr>
        <p:spPr>
          <a:xfrm>
            <a:off x="4724400" y="4876800"/>
            <a:ext cx="4419600" cy="137001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Subproblems are dependent.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(otherwise, a divide-and-conquer approach is the choice.)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4"/>
          <p:cNvSpPr txBox="1"/>
          <p:nvPr/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35" name="Google Shape;135;p4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Elements of Dynamic Programming</a:t>
            </a:r>
            <a:endParaRPr/>
          </a:p>
        </p:txBody>
      </p:sp>
      <p:sp>
        <p:nvSpPr>
          <p:cNvPr id="136" name="Google Shape;136;p4"/>
          <p:cNvSpPr txBox="1"/>
          <p:nvPr>
            <p:ph idx="1" type="body"/>
          </p:nvPr>
        </p:nvSpPr>
        <p:spPr>
          <a:xfrm>
            <a:off x="347662" y="1255712"/>
            <a:ext cx="8229600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Optimal Substructure</a:t>
            </a:r>
            <a:endParaRPr/>
          </a:p>
          <a:p>
            <a:pPr indent="-285750" lvl="1" marL="74295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 optimal solution to a problem contains within it an optimal solution to subproblems</a:t>
            </a:r>
            <a:endParaRPr/>
          </a:p>
          <a:p>
            <a:pPr indent="-285750" lvl="1" marL="74295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Optimal solution to the entire problem is build in a bottom-up manner from optimal solutions to subproblems</a:t>
            </a:r>
            <a:endParaRPr/>
          </a:p>
          <a:p>
            <a:pPr indent="-342900" lvl="0" marL="342900" rtl="0" algn="l">
              <a:lnSpc>
                <a:spcPct val="12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Overlapping Subproblems</a:t>
            </a:r>
            <a:endParaRPr/>
          </a:p>
          <a:p>
            <a:pPr indent="-285750" lvl="1" marL="74295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a recursive algorithm revisits the same subproblems over and over ⇒ the problem has overlapping subproblems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5"/>
          <p:cNvSpPr txBox="1"/>
          <p:nvPr/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42" name="Google Shape;142;p5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Dynamic Programming</a:t>
            </a:r>
            <a:endParaRPr/>
          </a:p>
        </p:txBody>
      </p:sp>
      <p:sp>
        <p:nvSpPr>
          <p:cNvPr id="143" name="Google Shape;143;p5"/>
          <p:cNvSpPr txBox="1"/>
          <p:nvPr>
            <p:ph idx="1" type="body"/>
          </p:nvPr>
        </p:nvSpPr>
        <p:spPr>
          <a:xfrm>
            <a:off x="350837" y="1139825"/>
            <a:ext cx="8229600" cy="5603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Used for </a:t>
            </a:r>
            <a:r>
              <a:rPr b="1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optimization problems</a:t>
            </a:r>
            <a:endParaRPr b="0" i="0" sz="2800" u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rtl="0" algn="l">
              <a:lnSpc>
                <a:spcPct val="14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set of choices must be made to get an optimal solution</a:t>
            </a:r>
            <a:endParaRPr/>
          </a:p>
          <a:p>
            <a:pPr indent="-285750" lvl="1" marL="742950" rtl="0" algn="l">
              <a:lnSpc>
                <a:spcPct val="14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Find a solution with the optimal value (minimum or maximum)</a:t>
            </a:r>
            <a:endParaRPr/>
          </a:p>
          <a:p>
            <a:pPr indent="-285750" lvl="1" marL="742950" rtl="0" algn="l">
              <a:lnSpc>
                <a:spcPct val="14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There may be many solutions that return the optimal value: 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 optimal solution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6"/>
          <p:cNvSpPr txBox="1"/>
          <p:nvPr/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49" name="Google Shape;149;p6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Typical Steps of DP Algorithm</a:t>
            </a:r>
            <a:endParaRPr/>
          </a:p>
        </p:txBody>
      </p:sp>
      <p:sp>
        <p:nvSpPr>
          <p:cNvPr id="150" name="Google Shape;150;p6"/>
          <p:cNvSpPr txBox="1"/>
          <p:nvPr>
            <p:ph idx="1" type="body"/>
          </p:nvPr>
        </p:nvSpPr>
        <p:spPr>
          <a:xfrm>
            <a:off x="350837" y="1214437"/>
            <a:ext cx="8229600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33400" lvl="0" marL="533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AutoNum type="arabicPeriod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Characterize the structure of an optimal solution</a:t>
            </a:r>
            <a:endParaRPr/>
          </a:p>
          <a:p>
            <a:pPr indent="-533400" lvl="0" marL="533400" rtl="0" algn="l">
              <a:lnSpc>
                <a:spcPct val="13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AutoNum type="arabicPeriod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Recursively define the value of an optimal solution</a:t>
            </a:r>
            <a:endParaRPr/>
          </a:p>
          <a:p>
            <a:pPr indent="-533400" lvl="0" marL="533400" rtl="0" algn="l">
              <a:lnSpc>
                <a:spcPct val="13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AutoNum type="arabicPeriod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Compute the value of an optimal solution in a bottom-up fashion</a:t>
            </a:r>
            <a:endParaRPr/>
          </a:p>
          <a:p>
            <a:pPr indent="-533400" lvl="0" marL="533400" rtl="0" algn="l">
              <a:lnSpc>
                <a:spcPct val="13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AutoNum type="arabicPeriod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Construct an optimal solution from computed information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7"/>
          <p:cNvSpPr txBox="1"/>
          <p:nvPr/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56" name="Google Shape;156;p7"/>
          <p:cNvSpPr txBox="1"/>
          <p:nvPr>
            <p:ph type="title"/>
          </p:nvPr>
        </p:nvSpPr>
        <p:spPr>
          <a:xfrm>
            <a:off x="609600" y="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Memoization </a:t>
            </a:r>
            <a:endParaRPr/>
          </a:p>
        </p:txBody>
      </p:sp>
      <p:sp>
        <p:nvSpPr>
          <p:cNvPr id="157" name="Google Shape;157;p7"/>
          <p:cNvSpPr txBox="1"/>
          <p:nvPr>
            <p:ph idx="1" type="body"/>
          </p:nvPr>
        </p:nvSpPr>
        <p:spPr>
          <a:xfrm>
            <a:off x="838200" y="13716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A variation of DP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Keep the same efficiency as DP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But in a top-down manner.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Idea: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Each entry in table initially contains a value indicating  the entry has yet to be filled in.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When a subproblem is first encountered, its solution needs to be solved and then is stored in the corresponding entry of the table.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the subproblem is encountered again in the future, just look up the table to take the value. 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8"/>
          <p:cNvSpPr txBox="1"/>
          <p:nvPr/>
        </p:nvSpPr>
        <p:spPr>
          <a:xfrm>
            <a:off x="3124200" y="6397625"/>
            <a:ext cx="2895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63" name="Google Shape;163;p8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Memoized Matrix-Chain</a:t>
            </a:r>
            <a:endParaRPr/>
          </a:p>
        </p:txBody>
      </p:sp>
      <p:sp>
        <p:nvSpPr>
          <p:cNvPr id="164" name="Google Shape;164;p8"/>
          <p:cNvSpPr txBox="1"/>
          <p:nvPr>
            <p:ph idx="1" type="body"/>
          </p:nvPr>
        </p:nvSpPr>
        <p:spPr>
          <a:xfrm>
            <a:off x="350837" y="1214437"/>
            <a:ext cx="8229600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33400" lvl="0" marL="533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Corsiva"/>
              <a:buNone/>
            </a:pPr>
            <a:r>
              <a:rPr b="0" i="0" lang="en-US" sz="2800" u="none">
                <a:solidFill>
                  <a:srgbClr val="FF0000"/>
                </a:solidFill>
                <a:latin typeface="Corsiva"/>
                <a:ea typeface="Corsiva"/>
                <a:cs typeface="Corsiva"/>
                <a:sym typeface="Corsiva"/>
              </a:rPr>
              <a:t>Alg.: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MEMOIZED-MATRIX-CHAIN(</a:t>
            </a:r>
            <a:r>
              <a:rPr b="0" i="0" lang="en-US" sz="28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p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-533400" lvl="0" marL="533400" rtl="0" algn="l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AutoNum type="arabicPeriod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8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n ← length[p] – 1</a:t>
            </a:r>
            <a:endParaRPr/>
          </a:p>
          <a:p>
            <a:pPr indent="-533400" lvl="0" marL="533400" rtl="0" algn="l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AutoNum type="arabicPeriod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for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8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i ← 1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to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8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n</a:t>
            </a:r>
            <a:endParaRPr/>
          </a:p>
          <a:p>
            <a:pPr indent="-533400" lvl="0" marL="533400" rtl="0" algn="l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AutoNum type="arabicPeriod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	  </a:t>
            </a:r>
            <a:r>
              <a:rPr b="1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do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for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8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j ← i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to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8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n</a:t>
            </a:r>
            <a:endParaRPr/>
          </a:p>
          <a:p>
            <a:pPr indent="-533400" lvl="0" marL="533400" rtl="0" algn="l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AutoNum type="arabicPeriod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		   </a:t>
            </a:r>
            <a:r>
              <a:rPr b="1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do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8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m[i, j] ← ∞</a:t>
            </a:r>
            <a:endParaRPr/>
          </a:p>
          <a:p>
            <a:pPr indent="-533400" lvl="0" marL="533400" rtl="0" algn="l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AutoNum type="arabicPeriod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return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LOOKUP-CHAIN(</a:t>
            </a:r>
            <a:r>
              <a:rPr b="0" i="0" lang="en-US" sz="28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p, 1, n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</p:txBody>
      </p:sp>
      <p:sp>
        <p:nvSpPr>
          <p:cNvPr id="165" name="Google Shape;165;p8"/>
          <p:cNvSpPr/>
          <p:nvPr/>
        </p:nvSpPr>
        <p:spPr>
          <a:xfrm>
            <a:off x="5441950" y="2760662"/>
            <a:ext cx="88900" cy="21336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8"/>
          <p:cNvSpPr txBox="1"/>
          <p:nvPr/>
        </p:nvSpPr>
        <p:spPr>
          <a:xfrm>
            <a:off x="5637212" y="3233737"/>
            <a:ext cx="3055937" cy="1190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Initialize the </a:t>
            </a: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m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table with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large values that indicate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whether the values of </a:t>
            </a: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m[i, j]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have been computed</a:t>
            </a:r>
            <a:endParaRPr/>
          </a:p>
        </p:txBody>
      </p:sp>
      <p:cxnSp>
        <p:nvCxnSpPr>
          <p:cNvPr id="167" name="Google Shape;167;p8"/>
          <p:cNvCxnSpPr/>
          <p:nvPr/>
        </p:nvCxnSpPr>
        <p:spPr>
          <a:xfrm rot="10800000">
            <a:off x="6203950" y="5329237"/>
            <a:ext cx="546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68" name="Google Shape;168;p8"/>
          <p:cNvSpPr txBox="1"/>
          <p:nvPr/>
        </p:nvSpPr>
        <p:spPr>
          <a:xfrm>
            <a:off x="6792912" y="5145087"/>
            <a:ext cx="22161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Top-down approach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9"/>
          <p:cNvSpPr txBox="1"/>
          <p:nvPr/>
        </p:nvSpPr>
        <p:spPr>
          <a:xfrm>
            <a:off x="3124200" y="6397625"/>
            <a:ext cx="2895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74" name="Google Shape;174;p9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Memoized Matrix-Chain</a:t>
            </a:r>
            <a:endParaRPr/>
          </a:p>
        </p:txBody>
      </p:sp>
      <p:sp>
        <p:nvSpPr>
          <p:cNvPr id="175" name="Google Shape;175;p9"/>
          <p:cNvSpPr txBox="1"/>
          <p:nvPr>
            <p:ph idx="1" type="body"/>
          </p:nvPr>
        </p:nvSpPr>
        <p:spPr>
          <a:xfrm>
            <a:off x="350837" y="1081087"/>
            <a:ext cx="8229600" cy="5667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33400" lvl="0" marL="533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Corsiva"/>
              <a:buNone/>
            </a:pPr>
            <a:r>
              <a:rPr b="0" i="0" lang="en-US" sz="2400" u="none">
                <a:solidFill>
                  <a:srgbClr val="FF0000"/>
                </a:solidFill>
                <a:latin typeface="Corsiva"/>
                <a:ea typeface="Corsiva"/>
                <a:cs typeface="Corsiva"/>
                <a:sym typeface="Corsiva"/>
              </a:rPr>
              <a:t>Alg.:</a:t>
            </a: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LOOKUP-CHAIN(</a:t>
            </a:r>
            <a:r>
              <a:rPr b="0" i="0" lang="en-US" sz="24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p, i, j</a:t>
            </a: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-533400" lvl="0" marL="53340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AutoNum type="arabicPeriod"/>
            </a:pP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4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m[i, j] &lt; ∞</a:t>
            </a:r>
            <a:endParaRPr/>
          </a:p>
          <a:p>
            <a:pPr indent="-533400" lvl="0" marL="53340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AutoNum type="arabicPeriod"/>
            </a:pP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 	 </a:t>
            </a:r>
            <a:r>
              <a:rPr b="1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then</a:t>
            </a: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return</a:t>
            </a: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4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m[i, j]</a:t>
            </a:r>
            <a:endParaRPr/>
          </a:p>
          <a:p>
            <a:pPr indent="-533400" lvl="0" marL="53340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AutoNum type="arabicPeriod"/>
            </a:pP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4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i = j</a:t>
            </a:r>
            <a:endParaRPr/>
          </a:p>
          <a:p>
            <a:pPr indent="-533400" lvl="0" marL="53340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AutoNum type="arabicPeriod"/>
            </a:pP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then</a:t>
            </a: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4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m[i, j] ← 0</a:t>
            </a:r>
            <a:endParaRPr/>
          </a:p>
          <a:p>
            <a:pPr indent="-533400" lvl="0" marL="53340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AutoNum type="arabicPeriod"/>
            </a:pP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else</a:t>
            </a: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for</a:t>
            </a: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4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k ← i</a:t>
            </a: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to</a:t>
            </a: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4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j – 1</a:t>
            </a:r>
            <a:endParaRPr/>
          </a:p>
          <a:p>
            <a:pPr indent="-533400" lvl="0" marL="53340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AutoNum type="arabicPeriod"/>
            </a:pP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	      	   </a:t>
            </a:r>
            <a:r>
              <a:rPr b="1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do</a:t>
            </a: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4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q ←</a:t>
            </a: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LOOKUP-CHAIN(</a:t>
            </a:r>
            <a:r>
              <a:rPr b="0" i="0" lang="en-US" sz="24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p, i, k</a:t>
            </a: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) +</a:t>
            </a:r>
            <a:endParaRPr/>
          </a:p>
          <a:p>
            <a:pPr indent="-533400" lvl="0" marL="53340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				 LOOKUP-CHAIN(</a:t>
            </a:r>
            <a:r>
              <a:rPr b="0" i="0" lang="en-US" sz="24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p, k+1, j</a:t>
            </a: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) + </a:t>
            </a:r>
            <a:r>
              <a:rPr b="0" i="0" lang="en-US" sz="24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p</a:t>
            </a:r>
            <a:r>
              <a:rPr b="0" baseline="-25000" i="0" lang="en-US" sz="24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i-1</a:t>
            </a:r>
            <a:r>
              <a:rPr b="0" i="0" lang="en-US" sz="24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p</a:t>
            </a:r>
            <a:r>
              <a:rPr b="0" baseline="-25000" i="0" lang="en-US" sz="24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k</a:t>
            </a:r>
            <a:r>
              <a:rPr b="0" i="0" lang="en-US" sz="24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p</a:t>
            </a:r>
            <a:r>
              <a:rPr b="0" baseline="-2500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j</a:t>
            </a:r>
            <a:endParaRPr/>
          </a:p>
          <a:p>
            <a:pPr indent="-533400" lvl="0" marL="53340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AutoNum type="arabicPeriod" startAt="7"/>
            </a:pP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		         </a:t>
            </a:r>
            <a:r>
              <a:rPr b="1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4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q &lt; m[i, j]</a:t>
            </a:r>
            <a:endParaRPr/>
          </a:p>
          <a:p>
            <a:pPr indent="-533400" lvl="0" marL="53340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AutoNum type="arabicPeriod" startAt="7"/>
            </a:pP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 			 </a:t>
            </a:r>
            <a:r>
              <a:rPr b="1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then</a:t>
            </a: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4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m[i, j] ← q</a:t>
            </a:r>
            <a:endParaRPr/>
          </a:p>
          <a:p>
            <a:pPr indent="-533400" lvl="0" marL="53340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AutoNum type="arabicPeriod" startAt="7"/>
            </a:pPr>
            <a:r>
              <a:rPr b="1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return</a:t>
            </a: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4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m[i, j]	</a:t>
            </a:r>
            <a:endParaRPr/>
          </a:p>
        </p:txBody>
      </p:sp>
      <p:sp>
        <p:nvSpPr>
          <p:cNvPr id="176" name="Google Shape;176;p9"/>
          <p:cNvSpPr txBox="1"/>
          <p:nvPr/>
        </p:nvSpPr>
        <p:spPr>
          <a:xfrm>
            <a:off x="6124575" y="1212850"/>
            <a:ext cx="2386012" cy="3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Running time is </a:t>
            </a: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O(n</a:t>
            </a:r>
            <a:r>
              <a:rPr b="0" baseline="3000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3</a:t>
            </a: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)</a:t>
            </a:r>
            <a:endParaRPr/>
          </a:p>
        </p:txBody>
      </p:sp>
      <p:sp>
        <p:nvSpPr>
          <p:cNvPr id="177" name="Google Shape;177;p9"/>
          <p:cNvSpPr txBox="1"/>
          <p:nvPr/>
        </p:nvSpPr>
        <p:spPr>
          <a:xfrm>
            <a:off x="4572000" y="3355975"/>
            <a:ext cx="4572000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011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DD0111"/>
                </a:solidFill>
                <a:latin typeface="Arial"/>
                <a:ea typeface="Arial"/>
                <a:cs typeface="Arial"/>
                <a:sym typeface="Arial"/>
              </a:rPr>
              <a:t>m[i, j]</a:t>
            </a:r>
            <a:r>
              <a:rPr b="0" i="0" lang="en-US" sz="1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800" u="none">
                <a:solidFill>
                  <a:srgbClr val="DD0111"/>
                </a:solidFill>
                <a:latin typeface="Arial"/>
                <a:ea typeface="Arial"/>
                <a:cs typeface="Arial"/>
                <a:sym typeface="Arial"/>
              </a:rPr>
              <a:t>=  min {m[i, k] + m[k+1, j] + p</a:t>
            </a:r>
            <a:r>
              <a:rPr b="0" baseline="-25000" i="0" lang="en-US" sz="1800" u="none">
                <a:solidFill>
                  <a:srgbClr val="DD0111"/>
                </a:solidFill>
                <a:latin typeface="Arial"/>
                <a:ea typeface="Arial"/>
                <a:cs typeface="Arial"/>
                <a:sym typeface="Arial"/>
              </a:rPr>
              <a:t>i-1</a:t>
            </a:r>
            <a:r>
              <a:rPr b="0" i="0" lang="en-US" sz="1800" u="none">
                <a:solidFill>
                  <a:srgbClr val="DD011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b="0" baseline="-25000" i="0" lang="en-US" sz="1800" u="none">
                <a:solidFill>
                  <a:srgbClr val="DD0111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b="0" i="0" lang="en-US" sz="1800" u="none">
                <a:solidFill>
                  <a:srgbClr val="DD011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b="0" baseline="-25000" i="0" lang="en-US" sz="1800" u="none">
                <a:solidFill>
                  <a:srgbClr val="DD0111"/>
                </a:solidFill>
                <a:latin typeface="Arial"/>
                <a:ea typeface="Arial"/>
                <a:cs typeface="Arial"/>
                <a:sym typeface="Arial"/>
              </a:rPr>
              <a:t>j</a:t>
            </a:r>
            <a:r>
              <a:rPr b="0" i="0" lang="en-US" sz="1800" u="none">
                <a:solidFill>
                  <a:srgbClr val="DD0111"/>
                </a:solidFill>
                <a:latin typeface="Arial"/>
                <a:ea typeface="Arial"/>
                <a:cs typeface="Arial"/>
                <a:sym typeface="Arial"/>
              </a:rPr>
              <a:t>} </a:t>
            </a:r>
            <a:r>
              <a:rPr b="0" i="0" lang="en-US" sz="1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  	</a:t>
            </a:r>
            <a:r>
              <a:rPr b="0" i="0" lang="en-US" sz="1800" u="none">
                <a:solidFill>
                  <a:srgbClr val="DD0111"/>
                </a:solidFill>
                <a:latin typeface="Arial"/>
                <a:ea typeface="Arial"/>
                <a:cs typeface="Arial"/>
                <a:sym typeface="Arial"/>
              </a:rPr>
              <a:t>i≤k&lt;j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2003-07-26T00:47:08Z</dcterms:created>
  <dc:creator>Syed Monowar Hossain</dc:creator>
</cp:coreProperties>
</file>