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</p:sldIdLst>
  <p:sldSz cy="6858000" cx="9144000"/>
  <p:notesSz cx="6997700" cy="9283700"/>
  <p:embeddedFontLst>
    <p:embeddedFont>
      <p:font typeface="Corsiva"/>
      <p:regular r:id="rId63"/>
      <p:bold r:id="rId64"/>
      <p:italic r:id="rId65"/>
      <p:boldItalic r:id="rId66"/>
    </p:embeddedFont>
    <p:embeddedFont>
      <p:font typeface="Tahoma"/>
      <p:regular r:id="rId67"/>
      <p:bold r:id="rId68"/>
    </p:embeddedFont>
    <p:embeddedFont>
      <p:font typeface="Noto Sans Symbols"/>
      <p:regular r:id="rId69"/>
      <p:bold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71" roundtripDataSignature="AMtx7mgybJRg7I37a5c2lz6sD+LPcHt6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8EB716C-D3C7-4FB7-B0E8-2A2B5227F72D}">
  <a:tblStyle styleId="{08EB716C-D3C7-4FB7-B0E8-2A2B5227F72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1" Type="http://customschemas.google.com/relationships/presentationmetadata" Target="metadata"/><Relationship Id="rId70" Type="http://schemas.openxmlformats.org/officeDocument/2006/relationships/font" Target="fonts/NotoSansSymbols-bold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font" Target="fonts/Corsiva-bold.fntdata"/><Relationship Id="rId63" Type="http://schemas.openxmlformats.org/officeDocument/2006/relationships/font" Target="fonts/Corsiva-regular.fntdata"/><Relationship Id="rId22" Type="http://schemas.openxmlformats.org/officeDocument/2006/relationships/slide" Target="slides/slide15.xml"/><Relationship Id="rId66" Type="http://schemas.openxmlformats.org/officeDocument/2006/relationships/font" Target="fonts/Corsiva-boldItalic.fntdata"/><Relationship Id="rId21" Type="http://schemas.openxmlformats.org/officeDocument/2006/relationships/slide" Target="slides/slide14.xml"/><Relationship Id="rId65" Type="http://schemas.openxmlformats.org/officeDocument/2006/relationships/font" Target="fonts/Corsiva-italic.fntdata"/><Relationship Id="rId24" Type="http://schemas.openxmlformats.org/officeDocument/2006/relationships/slide" Target="slides/slide17.xml"/><Relationship Id="rId68" Type="http://schemas.openxmlformats.org/officeDocument/2006/relationships/font" Target="fonts/Tahoma-bold.fntdata"/><Relationship Id="rId23" Type="http://schemas.openxmlformats.org/officeDocument/2006/relationships/slide" Target="slides/slide16.xml"/><Relationship Id="rId67" Type="http://schemas.openxmlformats.org/officeDocument/2006/relationships/font" Target="fonts/Tahoma-regular.fntdata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font" Target="fonts/NotoSansSymbols-regular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63987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61f4f45f0_0_25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61f4f45f0_0_25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1161f4f45f0_0_25:notes"/>
          <p:cNvSpPr txBox="1"/>
          <p:nvPr>
            <p:ph idx="12" type="sldNum"/>
          </p:nvPr>
        </p:nvSpPr>
        <p:spPr>
          <a:xfrm>
            <a:off x="3963987" y="8818562"/>
            <a:ext cx="3032100" cy="463500"/>
          </a:xfrm>
          <a:prstGeom prst="rect">
            <a:avLst/>
          </a:prstGeom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9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58248ed68_0_1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58248ed68_0_1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1358248ed68_0_1:notes"/>
          <p:cNvSpPr txBox="1"/>
          <p:nvPr>
            <p:ph idx="12" type="sldNum"/>
          </p:nvPr>
        </p:nvSpPr>
        <p:spPr>
          <a:xfrm>
            <a:off x="3963987" y="8818562"/>
            <a:ext cx="3032100" cy="463500"/>
          </a:xfrm>
          <a:prstGeom prst="rect">
            <a:avLst/>
          </a:prstGeom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0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1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2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61f4f45f0_0_39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1161f4f45f0_0_39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161f4f45f0_0_45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1161f4f45f0_0_45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61f4f45f0_0_53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6" name="Google Shape;286;g1161f4f45f0_0_53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g1161f4f45f0_0_53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161f4f45f0_0_68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2" name="Google Shape;302;g1161f4f45f0_0_68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g1161f4f45f0_0_68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161f4f45f0_0_84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9" name="Google Shape;319;g1161f4f45f0_0_84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0" name="Google Shape;320;g1161f4f45f0_0_84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161f4f45f0_0_91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7" name="Google Shape;327;g1161f4f45f0_0_91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8" name="Google Shape;328;g1161f4f45f0_0_91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161f4f45f0_0_101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8" name="Google Shape;338;g1161f4f45f0_0_101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g1161f4f45f0_0_101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161f4f45f0_0_112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0" name="Google Shape;350;g1161f4f45f0_0_112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1" name="Google Shape;351;g1161f4f45f0_0_112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161f4f45f0_0_122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1" name="Google Shape;361;g1161f4f45f0_0_122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2" name="Google Shape;362;g1161f4f45f0_0_122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161f4f45f0_0_132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2" name="Google Shape;372;g1161f4f45f0_0_132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3" name="Google Shape;373;g1161f4f45f0_0_132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161f4f45f0_0_143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4" name="Google Shape;384;g1161f4f45f0_0_143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5" name="Google Shape;385;g1161f4f45f0_0_143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161f4f45f0_0_153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5" name="Google Shape;395;g1161f4f45f0_0_153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6" name="Google Shape;396;g1161f4f45f0_0_153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161f4f45f0_0_163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6" name="Google Shape;406;g1161f4f45f0_0_163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7" name="Google Shape;407;g1161f4f45f0_0_163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161f4f45f0_0_173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7" name="Google Shape;417;g1161f4f45f0_0_173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Google Shape;418;g1161f4f45f0_0_173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161f4f45f0_0_183:notes"/>
          <p:cNvSpPr txBox="1"/>
          <p:nvPr/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8" name="Google Shape;428;g1161f4f45f0_0_183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9" name="Google Shape;429;g1161f4f45f0_0_183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161f4f45f0_0_191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g1161f4f45f0_0_191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161f4f45f0_0_197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g1161f4f45f0_0_197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161f4f45f0_0_205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g1161f4f45f0_0_205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161f4f45f0_0_216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g1161f4f45f0_0_216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161f4f45f0_0_233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g1161f4f45f0_0_233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161f4f45f0_0_250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g1161f4f45f0_0_250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161f4f45f0_0_267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g1161f4f45f0_0_267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161f4f45f0_0_284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g1161f4f45f0_0_284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161f4f45f0_0_301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g1161f4f45f0_0_301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161f4f45f0_0_318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g1161f4f45f0_0_318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161f4f45f0_0_335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g1161f4f45f0_0_335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161f4f45f0_0_341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g1161f4f45f0_0_341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161f4f45f0_0_347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g1161f4f45f0_0_347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3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13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14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14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5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15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6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16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7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17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8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18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61f4f45f0_0_0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61f4f45f0_0_0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161f4f45f0_0_0:notes"/>
          <p:cNvSpPr txBox="1"/>
          <p:nvPr>
            <p:ph idx="12" type="sldNum"/>
          </p:nvPr>
        </p:nvSpPr>
        <p:spPr>
          <a:xfrm>
            <a:off x="3963987" y="8818562"/>
            <a:ext cx="3032100" cy="463500"/>
          </a:xfrm>
          <a:prstGeom prst="rect">
            <a:avLst/>
          </a:prstGeom>
        </p:spPr>
        <p:txBody>
          <a:bodyPr anchorCtr="0" anchor="b" bIns="46700" lIns="93400" spcFirstLastPara="1" rIns="93400" wrap="square" tIns="46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19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19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0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0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21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21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22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22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3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23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24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24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5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6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</p:spPr>
        <p:txBody>
          <a:bodyPr anchorCtr="0" anchor="t" bIns="46700" lIns="93400" spcFirstLastPara="1" rIns="93400" wrap="square" tIns="46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8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" type="body"/>
          </p:nvPr>
        </p:nvSpPr>
        <p:spPr>
          <a:xfrm rot="5400000">
            <a:off x="1927224" y="-361950"/>
            <a:ext cx="50768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6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6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7"/>
          <p:cNvSpPr txBox="1"/>
          <p:nvPr>
            <p:ph type="title"/>
          </p:nvPr>
        </p:nvSpPr>
        <p:spPr>
          <a:xfrm rot="5400000">
            <a:off x="4455319" y="2166144"/>
            <a:ext cx="6191250" cy="205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7"/>
          <p:cNvSpPr txBox="1"/>
          <p:nvPr>
            <p:ph idx="1" type="body"/>
          </p:nvPr>
        </p:nvSpPr>
        <p:spPr>
          <a:xfrm rot="5400000">
            <a:off x="259556" y="181770"/>
            <a:ext cx="6191250" cy="6027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9" name="Google Shape;89;p37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7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7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/>
          <p:nvPr>
            <p:ph type="title"/>
          </p:nvPr>
        </p:nvSpPr>
        <p:spPr>
          <a:xfrm>
            <a:off x="341313" y="100013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8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8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8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990000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43" name="Google Shape;43;p30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9" name="Google Shape;49;p31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50" name="Google Shape;50;p31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6" name="Google Shape;56;p3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7" name="Google Shape;57;p3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8" name="Google Shape;58;p3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9" name="Google Shape;59;p32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2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3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3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9" name="Google Shape;69;p3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990000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0" name="Google Shape;70;p34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3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990000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7" name="Google Shape;77;p35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/>
          <p:nvPr/>
        </p:nvSpPr>
        <p:spPr>
          <a:xfrm>
            <a:off x="327025" y="3671887"/>
            <a:ext cx="8237537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27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27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7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7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8" name="Google Shape;28;p27"/>
          <p:cNvSpPr/>
          <p:nvPr/>
        </p:nvSpPr>
        <p:spPr>
          <a:xfrm>
            <a:off x="327025" y="989012"/>
            <a:ext cx="8237537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685800" y="1371600"/>
            <a:ext cx="7772400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CSE </a:t>
            </a:r>
            <a:r>
              <a:rPr lang="en-US"/>
              <a:t>246</a:t>
            </a:r>
            <a:b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Design &amp; Analysis of Algorithms</a:t>
            </a:r>
            <a:endParaRPr/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Greedy Algorithms (Part 1)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61f4f45f0_0_25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examples</a:t>
            </a:r>
            <a:endParaRPr/>
          </a:p>
        </p:txBody>
      </p:sp>
      <p:sp>
        <p:nvSpPr>
          <p:cNvPr id="185" name="Google Shape;185;g1161f4f45f0_0_25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Euro Coins (in cents) : Supports Greedy prop.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1 , 2, 5, 10, 20, 50, 100, 200 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{1, 3, 4} -&gt; Not supports Greedy prop, ex: 6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How can you find if the greedy property is working, </a:t>
            </a:r>
            <a:endParaRPr/>
          </a:p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Simulate some cases, find some contradiction that fails the greedy property. </a:t>
            </a:r>
            <a:endParaRPr/>
          </a:p>
        </p:txBody>
      </p:sp>
      <p:sp>
        <p:nvSpPr>
          <p:cNvPr id="186" name="Google Shape;186;g1161f4f45f0_0_25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2" name="Google Shape;192;p9"/>
          <p:cNvSpPr txBox="1"/>
          <p:nvPr>
            <p:ph type="title"/>
          </p:nvPr>
        </p:nvSpPr>
        <p:spPr>
          <a:xfrm>
            <a:off x="381000" y="304800"/>
            <a:ext cx="8610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The Fractional Knapsack Problem</a:t>
            </a:r>
            <a:endParaRPr/>
          </a:p>
        </p:txBody>
      </p:sp>
      <p:sp>
        <p:nvSpPr>
          <p:cNvPr id="193" name="Google Shape;193;p9"/>
          <p:cNvSpPr txBox="1"/>
          <p:nvPr>
            <p:ph idx="1" type="body"/>
          </p:nvPr>
        </p:nvSpPr>
        <p:spPr>
          <a:xfrm>
            <a:off x="381000" y="1143000"/>
            <a:ext cx="8458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Given: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set S of</a:t>
            </a: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items, with each </a:t>
            </a: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item i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having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-2500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- a positive benefit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-2500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- a positive weight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Goal: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Choose items with maximum total benefit but with weight at most W.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we are allowed to take fractional amounts, then this is the </a:t>
            </a: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fractional knapsack problem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In this case, we let x</a:t>
            </a:r>
            <a:r>
              <a:rPr b="0" baseline="-2500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denote the amount we take of item i</a:t>
            </a:r>
            <a:endParaRPr/>
          </a:p>
          <a:p>
            <a:pPr indent="-1714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Objective: maximize</a:t>
            </a:r>
            <a:endParaRPr/>
          </a:p>
          <a:p>
            <a:pPr indent="-1714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Constraint:</a:t>
            </a:r>
            <a:endParaRPr/>
          </a:p>
        </p:txBody>
      </p:sp>
      <p:pic>
        <p:nvPicPr>
          <p:cNvPr id="194" name="Google Shape;19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4800" y="4267200"/>
            <a:ext cx="1951037" cy="84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5600" y="5181600"/>
            <a:ext cx="3335337" cy="84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58248ed68_0_1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Fractional Knapsack: Greedy Intuition</a:t>
            </a:r>
            <a:endParaRPr sz="3500"/>
          </a:p>
        </p:txBody>
      </p:sp>
      <p:sp>
        <p:nvSpPr>
          <p:cNvPr id="202" name="Google Shape;202;g1358248ed68_0_1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As we can take fractional amount </a:t>
            </a:r>
            <a:endParaRPr/>
          </a:p>
          <a:p>
            <a:pPr indent="-342900" lvl="1" marL="914400" rtl="0" algn="l"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we can take whatever we want not contradicting the maximum weight of an element and maximum weight of the sack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to fill up a single unit of sack we should try to maximize the benefit gain</a:t>
            </a:r>
            <a:endParaRPr/>
          </a:p>
        </p:txBody>
      </p:sp>
      <p:sp>
        <p:nvSpPr>
          <p:cNvPr id="203" name="Google Shape;203;g1358248ed68_0_1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9" name="Google Shape;209;p10"/>
          <p:cNvSpPr txBox="1"/>
          <p:nvPr>
            <p:ph type="title"/>
          </p:nvPr>
        </p:nvSpPr>
        <p:spPr>
          <a:xfrm>
            <a:off x="493712" y="204787"/>
            <a:ext cx="8077200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sp>
        <p:nvSpPr>
          <p:cNvPr id="210" name="Google Shape;210;p10"/>
          <p:cNvSpPr txBox="1"/>
          <p:nvPr>
            <p:ph idx="1" type="body"/>
          </p:nvPr>
        </p:nvSpPr>
        <p:spPr>
          <a:xfrm>
            <a:off x="304800" y="1143000"/>
            <a:ext cx="8534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Given: A set S of n items, with each item i having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baseline="-2500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- a positive benefit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0" baseline="-2500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- a positive weight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Goal: Choose items with maximum total benefit but with total weight at most W.</a:t>
            </a:r>
            <a:endParaRPr/>
          </a:p>
        </p:txBody>
      </p:sp>
      <p:pic>
        <p:nvPicPr>
          <p:cNvPr descr="HH01008_" id="211" name="Google Shape;21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7050" y="3913187"/>
            <a:ext cx="495300" cy="8874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H01008_" id="212" name="Google Shape;21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3637" y="3532187"/>
            <a:ext cx="708025" cy="12684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H01008_" id="213" name="Google Shape;21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6287" y="4217987"/>
            <a:ext cx="325437" cy="5826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H01008_" id="214" name="Google Shape;21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1912" y="3733800"/>
            <a:ext cx="595312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H01008_" id="215" name="Google Shape;21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3762" y="4267200"/>
            <a:ext cx="282575" cy="50641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0"/>
          <p:cNvSpPr txBox="1"/>
          <p:nvPr/>
        </p:nvSpPr>
        <p:spPr>
          <a:xfrm>
            <a:off x="457200" y="4800600"/>
            <a:ext cx="12366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Weight:</a:t>
            </a:r>
            <a:endParaRPr/>
          </a:p>
        </p:txBody>
      </p:sp>
      <p:sp>
        <p:nvSpPr>
          <p:cNvPr id="217" name="Google Shape;217;p10"/>
          <p:cNvSpPr txBox="1"/>
          <p:nvPr/>
        </p:nvSpPr>
        <p:spPr>
          <a:xfrm>
            <a:off x="474662" y="5181600"/>
            <a:ext cx="12303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Benefit:</a:t>
            </a:r>
            <a:endParaRPr/>
          </a:p>
        </p:txBody>
      </p:sp>
      <p:sp>
        <p:nvSpPr>
          <p:cNvPr id="218" name="Google Shape;218;p10"/>
          <p:cNvSpPr txBox="1"/>
          <p:nvPr/>
        </p:nvSpPr>
        <p:spPr>
          <a:xfrm>
            <a:off x="1895475" y="4419600"/>
            <a:ext cx="2968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1" i="0" lang="en-US" sz="14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</p:txBody>
      </p:sp>
      <p:sp>
        <p:nvSpPr>
          <p:cNvPr id="219" name="Google Shape;219;p10"/>
          <p:cNvSpPr txBox="1"/>
          <p:nvPr/>
        </p:nvSpPr>
        <p:spPr>
          <a:xfrm>
            <a:off x="2638425" y="4419600"/>
            <a:ext cx="2968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1" i="0" lang="en-US" sz="14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sp>
        <p:nvSpPr>
          <p:cNvPr id="220" name="Google Shape;220;p10"/>
          <p:cNvSpPr txBox="1"/>
          <p:nvPr/>
        </p:nvSpPr>
        <p:spPr>
          <a:xfrm>
            <a:off x="3328987" y="4419600"/>
            <a:ext cx="2968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1" i="0" lang="en-US" sz="14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221" name="Google Shape;221;p10"/>
          <p:cNvSpPr txBox="1"/>
          <p:nvPr/>
        </p:nvSpPr>
        <p:spPr>
          <a:xfrm>
            <a:off x="4021137" y="4419600"/>
            <a:ext cx="2968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1" i="0" lang="en-US" sz="14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222" name="Google Shape;222;p10"/>
          <p:cNvSpPr txBox="1"/>
          <p:nvPr/>
        </p:nvSpPr>
        <p:spPr>
          <a:xfrm>
            <a:off x="4695825" y="4419600"/>
            <a:ext cx="29686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None/>
            </a:pPr>
            <a:r>
              <a:rPr b="1" i="0" lang="en-US" sz="14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223" name="Google Shape;223;p10"/>
          <p:cNvSpPr txBox="1"/>
          <p:nvPr/>
        </p:nvSpPr>
        <p:spPr>
          <a:xfrm>
            <a:off x="1731962" y="4876800"/>
            <a:ext cx="625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 ml</a:t>
            </a:r>
            <a:endParaRPr/>
          </a:p>
        </p:txBody>
      </p:sp>
      <p:sp>
        <p:nvSpPr>
          <p:cNvPr id="224" name="Google Shape;224;p10"/>
          <p:cNvSpPr txBox="1"/>
          <p:nvPr/>
        </p:nvSpPr>
        <p:spPr>
          <a:xfrm>
            <a:off x="2474912" y="4876800"/>
            <a:ext cx="625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 ml</a:t>
            </a:r>
            <a:endParaRPr/>
          </a:p>
        </p:txBody>
      </p:sp>
      <p:sp>
        <p:nvSpPr>
          <p:cNvPr id="225" name="Google Shape;225;p10"/>
          <p:cNvSpPr txBox="1"/>
          <p:nvPr/>
        </p:nvSpPr>
        <p:spPr>
          <a:xfrm>
            <a:off x="3165475" y="4876800"/>
            <a:ext cx="625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 ml</a:t>
            </a:r>
            <a:endParaRPr/>
          </a:p>
        </p:txBody>
      </p:sp>
      <p:sp>
        <p:nvSpPr>
          <p:cNvPr id="226" name="Google Shape;226;p10"/>
          <p:cNvSpPr txBox="1"/>
          <p:nvPr/>
        </p:nvSpPr>
        <p:spPr>
          <a:xfrm>
            <a:off x="3857625" y="4876800"/>
            <a:ext cx="625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 ml</a:t>
            </a:r>
            <a:endParaRPr/>
          </a:p>
        </p:txBody>
      </p:sp>
      <p:sp>
        <p:nvSpPr>
          <p:cNvPr id="227" name="Google Shape;227;p10"/>
          <p:cNvSpPr txBox="1"/>
          <p:nvPr/>
        </p:nvSpPr>
        <p:spPr>
          <a:xfrm>
            <a:off x="4532312" y="4876800"/>
            <a:ext cx="6254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ml</a:t>
            </a:r>
            <a:endParaRPr/>
          </a:p>
        </p:txBody>
      </p:sp>
      <p:sp>
        <p:nvSpPr>
          <p:cNvPr id="228" name="Google Shape;228;p10"/>
          <p:cNvSpPr txBox="1"/>
          <p:nvPr/>
        </p:nvSpPr>
        <p:spPr>
          <a:xfrm>
            <a:off x="1765300" y="5257800"/>
            <a:ext cx="5603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$12</a:t>
            </a:r>
            <a:endParaRPr/>
          </a:p>
        </p:txBody>
      </p:sp>
      <p:sp>
        <p:nvSpPr>
          <p:cNvPr id="229" name="Google Shape;229;p10"/>
          <p:cNvSpPr txBox="1"/>
          <p:nvPr/>
        </p:nvSpPr>
        <p:spPr>
          <a:xfrm>
            <a:off x="2506662" y="5257800"/>
            <a:ext cx="5603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$32</a:t>
            </a:r>
            <a:endParaRPr/>
          </a:p>
        </p:txBody>
      </p:sp>
      <p:sp>
        <p:nvSpPr>
          <p:cNvPr id="230" name="Google Shape;230;p10"/>
          <p:cNvSpPr txBox="1"/>
          <p:nvPr/>
        </p:nvSpPr>
        <p:spPr>
          <a:xfrm>
            <a:off x="3198812" y="5257800"/>
            <a:ext cx="5603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$40</a:t>
            </a:r>
            <a:endParaRPr/>
          </a:p>
        </p:txBody>
      </p:sp>
      <p:sp>
        <p:nvSpPr>
          <p:cNvPr id="231" name="Google Shape;231;p10"/>
          <p:cNvSpPr txBox="1"/>
          <p:nvPr/>
        </p:nvSpPr>
        <p:spPr>
          <a:xfrm>
            <a:off x="3890962" y="5257800"/>
            <a:ext cx="5603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$30</a:t>
            </a:r>
            <a:endParaRPr/>
          </a:p>
        </p:txBody>
      </p:sp>
      <p:sp>
        <p:nvSpPr>
          <p:cNvPr id="232" name="Google Shape;232;p10"/>
          <p:cNvSpPr txBox="1"/>
          <p:nvPr/>
        </p:nvSpPr>
        <p:spPr>
          <a:xfrm>
            <a:off x="4564062" y="5257800"/>
            <a:ext cx="56038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$50</a:t>
            </a:r>
            <a:endParaRPr/>
          </a:p>
        </p:txBody>
      </p:sp>
      <p:sp>
        <p:nvSpPr>
          <p:cNvPr id="233" name="Google Shape;233;p10"/>
          <p:cNvSpPr txBox="1"/>
          <p:nvPr/>
        </p:nvSpPr>
        <p:spPr>
          <a:xfrm>
            <a:off x="627062" y="4114800"/>
            <a:ext cx="10604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Items:</a:t>
            </a:r>
            <a:endParaRPr/>
          </a:p>
        </p:txBody>
      </p:sp>
      <p:sp>
        <p:nvSpPr>
          <p:cNvPr id="234" name="Google Shape;234;p10"/>
          <p:cNvSpPr txBox="1"/>
          <p:nvPr/>
        </p:nvSpPr>
        <p:spPr>
          <a:xfrm>
            <a:off x="658812" y="5562600"/>
            <a:ext cx="1035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Value:</a:t>
            </a:r>
            <a:endParaRPr/>
          </a:p>
        </p:txBody>
      </p:sp>
      <p:sp>
        <p:nvSpPr>
          <p:cNvPr id="235" name="Google Shape;235;p10"/>
          <p:cNvSpPr txBox="1"/>
          <p:nvPr/>
        </p:nvSpPr>
        <p:spPr>
          <a:xfrm>
            <a:off x="1889125" y="5638800"/>
            <a:ext cx="3095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endParaRPr/>
          </a:p>
        </p:txBody>
      </p:sp>
      <p:sp>
        <p:nvSpPr>
          <p:cNvPr id="236" name="Google Shape;236;p10"/>
          <p:cNvSpPr txBox="1"/>
          <p:nvPr/>
        </p:nvSpPr>
        <p:spPr>
          <a:xfrm>
            <a:off x="474662" y="5867400"/>
            <a:ext cx="1201737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($ per ml)</a:t>
            </a:r>
            <a:endParaRPr/>
          </a:p>
        </p:txBody>
      </p:sp>
      <p:sp>
        <p:nvSpPr>
          <p:cNvPr id="237" name="Google Shape;237;p10"/>
          <p:cNvSpPr txBox="1"/>
          <p:nvPr/>
        </p:nvSpPr>
        <p:spPr>
          <a:xfrm>
            <a:off x="2632075" y="5638800"/>
            <a:ext cx="3095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endParaRPr/>
          </a:p>
        </p:txBody>
      </p:sp>
      <p:sp>
        <p:nvSpPr>
          <p:cNvPr id="238" name="Google Shape;238;p10"/>
          <p:cNvSpPr txBox="1"/>
          <p:nvPr/>
        </p:nvSpPr>
        <p:spPr>
          <a:xfrm>
            <a:off x="3260725" y="5638800"/>
            <a:ext cx="4349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</a:t>
            </a:r>
            <a:endParaRPr/>
          </a:p>
        </p:txBody>
      </p:sp>
      <p:sp>
        <p:nvSpPr>
          <p:cNvPr id="239" name="Google Shape;239;p10"/>
          <p:cNvSpPr txBox="1"/>
          <p:nvPr/>
        </p:nvSpPr>
        <p:spPr>
          <a:xfrm>
            <a:off x="4016375" y="5638800"/>
            <a:ext cx="30956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/>
          </a:p>
        </p:txBody>
      </p:sp>
      <p:sp>
        <p:nvSpPr>
          <p:cNvPr id="240" name="Google Shape;240;p10"/>
          <p:cNvSpPr txBox="1"/>
          <p:nvPr/>
        </p:nvSpPr>
        <p:spPr>
          <a:xfrm>
            <a:off x="4627562" y="5638800"/>
            <a:ext cx="4349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50</a:t>
            </a:r>
            <a:endParaRPr/>
          </a:p>
        </p:txBody>
      </p:sp>
      <p:grpSp>
        <p:nvGrpSpPr>
          <p:cNvPr id="241" name="Google Shape;241;p10"/>
          <p:cNvGrpSpPr/>
          <p:nvPr/>
        </p:nvGrpSpPr>
        <p:grpSpPr>
          <a:xfrm>
            <a:off x="5732462" y="2978150"/>
            <a:ext cx="1247775" cy="2722562"/>
            <a:chOff x="4180" y="2068"/>
            <a:chExt cx="786" cy="1715"/>
          </a:xfrm>
        </p:grpSpPr>
        <p:sp>
          <p:nvSpPr>
            <p:cNvPr id="242" name="Google Shape;242;p10"/>
            <p:cNvSpPr/>
            <p:nvPr/>
          </p:nvSpPr>
          <p:spPr>
            <a:xfrm>
              <a:off x="4276" y="2068"/>
              <a:ext cx="594" cy="320"/>
            </a:xfrm>
            <a:custGeom>
              <a:rect b="b" l="l" r="r" t="t"/>
              <a:pathLst>
                <a:path extrusionOk="0" h="320" w="594">
                  <a:moveTo>
                    <a:pt x="578" y="272"/>
                  </a:moveTo>
                  <a:lnTo>
                    <a:pt x="578" y="231"/>
                  </a:lnTo>
                  <a:lnTo>
                    <a:pt x="580" y="187"/>
                  </a:lnTo>
                  <a:lnTo>
                    <a:pt x="584" y="147"/>
                  </a:lnTo>
                  <a:lnTo>
                    <a:pt x="590" y="119"/>
                  </a:lnTo>
                  <a:lnTo>
                    <a:pt x="594" y="103"/>
                  </a:lnTo>
                  <a:lnTo>
                    <a:pt x="594" y="88"/>
                  </a:lnTo>
                  <a:lnTo>
                    <a:pt x="590" y="75"/>
                  </a:lnTo>
                  <a:lnTo>
                    <a:pt x="583" y="62"/>
                  </a:lnTo>
                  <a:lnTo>
                    <a:pt x="571" y="52"/>
                  </a:lnTo>
                  <a:lnTo>
                    <a:pt x="556" y="41"/>
                  </a:lnTo>
                  <a:lnTo>
                    <a:pt x="540" y="33"/>
                  </a:lnTo>
                  <a:lnTo>
                    <a:pt x="520" y="24"/>
                  </a:lnTo>
                  <a:lnTo>
                    <a:pt x="498" y="18"/>
                  </a:lnTo>
                  <a:lnTo>
                    <a:pt x="473" y="12"/>
                  </a:lnTo>
                  <a:lnTo>
                    <a:pt x="446" y="8"/>
                  </a:lnTo>
                  <a:lnTo>
                    <a:pt x="419" y="5"/>
                  </a:lnTo>
                  <a:lnTo>
                    <a:pt x="391" y="2"/>
                  </a:lnTo>
                  <a:lnTo>
                    <a:pt x="360" y="0"/>
                  </a:lnTo>
                  <a:lnTo>
                    <a:pt x="329" y="0"/>
                  </a:lnTo>
                  <a:lnTo>
                    <a:pt x="297" y="0"/>
                  </a:lnTo>
                  <a:lnTo>
                    <a:pt x="265" y="2"/>
                  </a:lnTo>
                  <a:lnTo>
                    <a:pt x="234" y="3"/>
                  </a:lnTo>
                  <a:lnTo>
                    <a:pt x="203" y="5"/>
                  </a:lnTo>
                  <a:lnTo>
                    <a:pt x="175" y="8"/>
                  </a:lnTo>
                  <a:lnTo>
                    <a:pt x="148" y="11"/>
                  </a:lnTo>
                  <a:lnTo>
                    <a:pt x="121" y="15"/>
                  </a:lnTo>
                  <a:lnTo>
                    <a:pt x="96" y="21"/>
                  </a:lnTo>
                  <a:lnTo>
                    <a:pt x="74" y="27"/>
                  </a:lnTo>
                  <a:lnTo>
                    <a:pt x="54" y="34"/>
                  </a:lnTo>
                  <a:lnTo>
                    <a:pt x="38" y="43"/>
                  </a:lnTo>
                  <a:lnTo>
                    <a:pt x="23" y="53"/>
                  </a:lnTo>
                  <a:lnTo>
                    <a:pt x="11" y="63"/>
                  </a:lnTo>
                  <a:lnTo>
                    <a:pt x="4" y="75"/>
                  </a:lnTo>
                  <a:lnTo>
                    <a:pt x="0" y="88"/>
                  </a:lnTo>
                  <a:lnTo>
                    <a:pt x="0" y="103"/>
                  </a:lnTo>
                  <a:lnTo>
                    <a:pt x="4" y="119"/>
                  </a:lnTo>
                  <a:lnTo>
                    <a:pt x="10" y="147"/>
                  </a:lnTo>
                  <a:lnTo>
                    <a:pt x="14" y="187"/>
                  </a:lnTo>
                  <a:lnTo>
                    <a:pt x="16" y="231"/>
                  </a:lnTo>
                  <a:lnTo>
                    <a:pt x="14" y="272"/>
                  </a:lnTo>
                  <a:lnTo>
                    <a:pt x="22" y="279"/>
                  </a:lnTo>
                  <a:lnTo>
                    <a:pt x="29" y="284"/>
                  </a:lnTo>
                  <a:lnTo>
                    <a:pt x="39" y="288"/>
                  </a:lnTo>
                  <a:lnTo>
                    <a:pt x="52" y="294"/>
                  </a:lnTo>
                  <a:lnTo>
                    <a:pt x="95" y="303"/>
                  </a:lnTo>
                  <a:lnTo>
                    <a:pt x="134" y="308"/>
                  </a:lnTo>
                  <a:lnTo>
                    <a:pt x="172" y="313"/>
                  </a:lnTo>
                  <a:lnTo>
                    <a:pt x="209" y="317"/>
                  </a:lnTo>
                  <a:lnTo>
                    <a:pt x="244" y="319"/>
                  </a:lnTo>
                  <a:lnTo>
                    <a:pt x="278" y="320"/>
                  </a:lnTo>
                  <a:lnTo>
                    <a:pt x="310" y="320"/>
                  </a:lnTo>
                  <a:lnTo>
                    <a:pt x="339" y="319"/>
                  </a:lnTo>
                  <a:lnTo>
                    <a:pt x="367" y="317"/>
                  </a:lnTo>
                  <a:lnTo>
                    <a:pt x="392" y="314"/>
                  </a:lnTo>
                  <a:lnTo>
                    <a:pt x="416" y="311"/>
                  </a:lnTo>
                  <a:lnTo>
                    <a:pt x="438" y="308"/>
                  </a:lnTo>
                  <a:lnTo>
                    <a:pt x="457" y="306"/>
                  </a:lnTo>
                  <a:lnTo>
                    <a:pt x="473" y="301"/>
                  </a:lnTo>
                  <a:lnTo>
                    <a:pt x="489" y="298"/>
                  </a:lnTo>
                  <a:lnTo>
                    <a:pt x="501" y="294"/>
                  </a:lnTo>
                  <a:lnTo>
                    <a:pt x="511" y="292"/>
                  </a:lnTo>
                  <a:lnTo>
                    <a:pt x="520" y="291"/>
                  </a:lnTo>
                  <a:lnTo>
                    <a:pt x="530" y="288"/>
                  </a:lnTo>
                  <a:lnTo>
                    <a:pt x="540" y="286"/>
                  </a:lnTo>
                  <a:lnTo>
                    <a:pt x="550" y="284"/>
                  </a:lnTo>
                  <a:lnTo>
                    <a:pt x="559" y="279"/>
                  </a:lnTo>
                  <a:lnTo>
                    <a:pt x="569" y="276"/>
                  </a:lnTo>
                  <a:lnTo>
                    <a:pt x="578" y="272"/>
                  </a:lnTo>
                  <a:close/>
                </a:path>
              </a:pathLst>
            </a:custGeom>
            <a:solidFill>
              <a:srgbClr val="A37A6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0"/>
            <p:cNvSpPr/>
            <p:nvPr/>
          </p:nvSpPr>
          <p:spPr>
            <a:xfrm>
              <a:off x="4180" y="2340"/>
              <a:ext cx="786" cy="1147"/>
            </a:xfrm>
            <a:custGeom>
              <a:rect b="b" l="l" r="r" t="t"/>
              <a:pathLst>
                <a:path extrusionOk="0" h="1147" w="786">
                  <a:moveTo>
                    <a:pt x="674" y="0"/>
                  </a:moveTo>
                  <a:lnTo>
                    <a:pt x="665" y="4"/>
                  </a:lnTo>
                  <a:lnTo>
                    <a:pt x="655" y="7"/>
                  </a:lnTo>
                  <a:lnTo>
                    <a:pt x="646" y="12"/>
                  </a:lnTo>
                  <a:lnTo>
                    <a:pt x="636" y="14"/>
                  </a:lnTo>
                  <a:lnTo>
                    <a:pt x="626" y="16"/>
                  </a:lnTo>
                  <a:lnTo>
                    <a:pt x="616" y="19"/>
                  </a:lnTo>
                  <a:lnTo>
                    <a:pt x="607" y="20"/>
                  </a:lnTo>
                  <a:lnTo>
                    <a:pt x="597" y="22"/>
                  </a:lnTo>
                  <a:lnTo>
                    <a:pt x="585" y="26"/>
                  </a:lnTo>
                  <a:lnTo>
                    <a:pt x="569" y="29"/>
                  </a:lnTo>
                  <a:lnTo>
                    <a:pt x="553" y="34"/>
                  </a:lnTo>
                  <a:lnTo>
                    <a:pt x="534" y="36"/>
                  </a:lnTo>
                  <a:lnTo>
                    <a:pt x="512" y="39"/>
                  </a:lnTo>
                  <a:lnTo>
                    <a:pt x="488" y="42"/>
                  </a:lnTo>
                  <a:lnTo>
                    <a:pt x="463" y="45"/>
                  </a:lnTo>
                  <a:lnTo>
                    <a:pt x="435" y="47"/>
                  </a:lnTo>
                  <a:lnTo>
                    <a:pt x="406" y="48"/>
                  </a:lnTo>
                  <a:lnTo>
                    <a:pt x="374" y="48"/>
                  </a:lnTo>
                  <a:lnTo>
                    <a:pt x="340" y="47"/>
                  </a:lnTo>
                  <a:lnTo>
                    <a:pt x="305" y="45"/>
                  </a:lnTo>
                  <a:lnTo>
                    <a:pt x="268" y="41"/>
                  </a:lnTo>
                  <a:lnTo>
                    <a:pt x="230" y="36"/>
                  </a:lnTo>
                  <a:lnTo>
                    <a:pt x="191" y="31"/>
                  </a:lnTo>
                  <a:lnTo>
                    <a:pt x="148" y="22"/>
                  </a:lnTo>
                  <a:lnTo>
                    <a:pt x="135" y="16"/>
                  </a:lnTo>
                  <a:lnTo>
                    <a:pt x="125" y="12"/>
                  </a:lnTo>
                  <a:lnTo>
                    <a:pt x="118" y="7"/>
                  </a:lnTo>
                  <a:lnTo>
                    <a:pt x="110" y="0"/>
                  </a:lnTo>
                  <a:lnTo>
                    <a:pt x="82" y="13"/>
                  </a:lnTo>
                  <a:lnTo>
                    <a:pt x="60" y="28"/>
                  </a:lnTo>
                  <a:lnTo>
                    <a:pt x="41" y="44"/>
                  </a:lnTo>
                  <a:lnTo>
                    <a:pt x="27" y="61"/>
                  </a:lnTo>
                  <a:lnTo>
                    <a:pt x="17" y="78"/>
                  </a:lnTo>
                  <a:lnTo>
                    <a:pt x="9" y="94"/>
                  </a:lnTo>
                  <a:lnTo>
                    <a:pt x="5" y="107"/>
                  </a:lnTo>
                  <a:lnTo>
                    <a:pt x="3" y="119"/>
                  </a:lnTo>
                  <a:lnTo>
                    <a:pt x="2" y="295"/>
                  </a:lnTo>
                  <a:lnTo>
                    <a:pt x="0" y="547"/>
                  </a:lnTo>
                  <a:lnTo>
                    <a:pt x="0" y="796"/>
                  </a:lnTo>
                  <a:lnTo>
                    <a:pt x="3" y="964"/>
                  </a:lnTo>
                  <a:lnTo>
                    <a:pt x="6" y="980"/>
                  </a:lnTo>
                  <a:lnTo>
                    <a:pt x="12" y="996"/>
                  </a:lnTo>
                  <a:lnTo>
                    <a:pt x="22" y="1012"/>
                  </a:lnTo>
                  <a:lnTo>
                    <a:pt x="36" y="1028"/>
                  </a:lnTo>
                  <a:lnTo>
                    <a:pt x="52" y="1044"/>
                  </a:lnTo>
                  <a:lnTo>
                    <a:pt x="72" y="1059"/>
                  </a:lnTo>
                  <a:lnTo>
                    <a:pt x="94" y="1074"/>
                  </a:lnTo>
                  <a:lnTo>
                    <a:pt x="119" y="1088"/>
                  </a:lnTo>
                  <a:lnTo>
                    <a:pt x="147" y="1100"/>
                  </a:lnTo>
                  <a:lnTo>
                    <a:pt x="176" y="1112"/>
                  </a:lnTo>
                  <a:lnTo>
                    <a:pt x="208" y="1122"/>
                  </a:lnTo>
                  <a:lnTo>
                    <a:pt x="242" y="1131"/>
                  </a:lnTo>
                  <a:lnTo>
                    <a:pt x="277" y="1138"/>
                  </a:lnTo>
                  <a:lnTo>
                    <a:pt x="314" y="1143"/>
                  </a:lnTo>
                  <a:lnTo>
                    <a:pt x="353" y="1146"/>
                  </a:lnTo>
                  <a:lnTo>
                    <a:pt x="393" y="1147"/>
                  </a:lnTo>
                  <a:lnTo>
                    <a:pt x="433" y="1146"/>
                  </a:lnTo>
                  <a:lnTo>
                    <a:pt x="471" y="1143"/>
                  </a:lnTo>
                  <a:lnTo>
                    <a:pt x="507" y="1138"/>
                  </a:lnTo>
                  <a:lnTo>
                    <a:pt x="542" y="1131"/>
                  </a:lnTo>
                  <a:lnTo>
                    <a:pt x="576" y="1122"/>
                  </a:lnTo>
                  <a:lnTo>
                    <a:pt x="608" y="1112"/>
                  </a:lnTo>
                  <a:lnTo>
                    <a:pt x="638" y="1100"/>
                  </a:lnTo>
                  <a:lnTo>
                    <a:pt x="665" y="1088"/>
                  </a:lnTo>
                  <a:lnTo>
                    <a:pt x="690" y="1074"/>
                  </a:lnTo>
                  <a:lnTo>
                    <a:pt x="712" y="1059"/>
                  </a:lnTo>
                  <a:lnTo>
                    <a:pt x="733" y="1044"/>
                  </a:lnTo>
                  <a:lnTo>
                    <a:pt x="749" y="1028"/>
                  </a:lnTo>
                  <a:lnTo>
                    <a:pt x="764" y="1012"/>
                  </a:lnTo>
                  <a:lnTo>
                    <a:pt x="774" y="996"/>
                  </a:lnTo>
                  <a:lnTo>
                    <a:pt x="780" y="980"/>
                  </a:lnTo>
                  <a:lnTo>
                    <a:pt x="783" y="964"/>
                  </a:lnTo>
                  <a:lnTo>
                    <a:pt x="786" y="796"/>
                  </a:lnTo>
                  <a:lnTo>
                    <a:pt x="786" y="547"/>
                  </a:lnTo>
                  <a:lnTo>
                    <a:pt x="784" y="295"/>
                  </a:lnTo>
                  <a:lnTo>
                    <a:pt x="783" y="119"/>
                  </a:lnTo>
                  <a:lnTo>
                    <a:pt x="781" y="107"/>
                  </a:lnTo>
                  <a:lnTo>
                    <a:pt x="777" y="94"/>
                  </a:lnTo>
                  <a:lnTo>
                    <a:pt x="769" y="78"/>
                  </a:lnTo>
                  <a:lnTo>
                    <a:pt x="759" y="61"/>
                  </a:lnTo>
                  <a:lnTo>
                    <a:pt x="745" y="44"/>
                  </a:lnTo>
                  <a:lnTo>
                    <a:pt x="726" y="28"/>
                  </a:lnTo>
                  <a:lnTo>
                    <a:pt x="702" y="13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6099BA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4314" y="2195"/>
              <a:ext cx="482" cy="164"/>
            </a:xfrm>
            <a:custGeom>
              <a:rect b="b" l="l" r="r" t="t"/>
              <a:pathLst>
                <a:path extrusionOk="0" h="164" w="482">
                  <a:moveTo>
                    <a:pt x="482" y="139"/>
                  </a:moveTo>
                  <a:lnTo>
                    <a:pt x="467" y="145"/>
                  </a:lnTo>
                  <a:lnTo>
                    <a:pt x="447" y="149"/>
                  </a:lnTo>
                  <a:lnTo>
                    <a:pt x="425" y="154"/>
                  </a:lnTo>
                  <a:lnTo>
                    <a:pt x="398" y="157"/>
                  </a:lnTo>
                  <a:lnTo>
                    <a:pt x="370" y="159"/>
                  </a:lnTo>
                  <a:lnTo>
                    <a:pt x="340" y="162"/>
                  </a:lnTo>
                  <a:lnTo>
                    <a:pt x="307" y="164"/>
                  </a:lnTo>
                  <a:lnTo>
                    <a:pt x="274" y="164"/>
                  </a:lnTo>
                  <a:lnTo>
                    <a:pt x="238" y="164"/>
                  </a:lnTo>
                  <a:lnTo>
                    <a:pt x="203" y="162"/>
                  </a:lnTo>
                  <a:lnTo>
                    <a:pt x="168" y="161"/>
                  </a:lnTo>
                  <a:lnTo>
                    <a:pt x="133" y="157"/>
                  </a:lnTo>
                  <a:lnTo>
                    <a:pt x="99" y="152"/>
                  </a:lnTo>
                  <a:lnTo>
                    <a:pt x="66" y="145"/>
                  </a:lnTo>
                  <a:lnTo>
                    <a:pt x="33" y="137"/>
                  </a:lnTo>
                  <a:lnTo>
                    <a:pt x="4" y="129"/>
                  </a:lnTo>
                  <a:lnTo>
                    <a:pt x="7" y="104"/>
                  </a:lnTo>
                  <a:lnTo>
                    <a:pt x="7" y="73"/>
                  </a:lnTo>
                  <a:lnTo>
                    <a:pt x="4" y="38"/>
                  </a:lnTo>
                  <a:lnTo>
                    <a:pt x="0" y="0"/>
                  </a:lnTo>
                  <a:lnTo>
                    <a:pt x="13" y="2"/>
                  </a:lnTo>
                  <a:lnTo>
                    <a:pt x="29" y="7"/>
                  </a:lnTo>
                  <a:lnTo>
                    <a:pt x="48" y="10"/>
                  </a:lnTo>
                  <a:lnTo>
                    <a:pt x="69" y="14"/>
                  </a:lnTo>
                  <a:lnTo>
                    <a:pt x="91" y="19"/>
                  </a:lnTo>
                  <a:lnTo>
                    <a:pt x="115" y="23"/>
                  </a:lnTo>
                  <a:lnTo>
                    <a:pt x="143" y="26"/>
                  </a:lnTo>
                  <a:lnTo>
                    <a:pt x="173" y="29"/>
                  </a:lnTo>
                  <a:lnTo>
                    <a:pt x="203" y="32"/>
                  </a:lnTo>
                  <a:lnTo>
                    <a:pt x="236" y="33"/>
                  </a:lnTo>
                  <a:lnTo>
                    <a:pt x="271" y="33"/>
                  </a:lnTo>
                  <a:lnTo>
                    <a:pt x="307" y="32"/>
                  </a:lnTo>
                  <a:lnTo>
                    <a:pt x="345" y="29"/>
                  </a:lnTo>
                  <a:lnTo>
                    <a:pt x="385" y="23"/>
                  </a:lnTo>
                  <a:lnTo>
                    <a:pt x="427" y="16"/>
                  </a:lnTo>
                  <a:lnTo>
                    <a:pt x="470" y="7"/>
                  </a:lnTo>
                  <a:lnTo>
                    <a:pt x="460" y="11"/>
                  </a:lnTo>
                  <a:lnTo>
                    <a:pt x="445" y="16"/>
                  </a:lnTo>
                  <a:lnTo>
                    <a:pt x="429" y="20"/>
                  </a:lnTo>
                  <a:lnTo>
                    <a:pt x="410" y="25"/>
                  </a:lnTo>
                  <a:lnTo>
                    <a:pt x="388" y="29"/>
                  </a:lnTo>
                  <a:lnTo>
                    <a:pt x="364" y="33"/>
                  </a:lnTo>
                  <a:lnTo>
                    <a:pt x="338" y="36"/>
                  </a:lnTo>
                  <a:lnTo>
                    <a:pt x="312" y="39"/>
                  </a:lnTo>
                  <a:lnTo>
                    <a:pt x="282" y="44"/>
                  </a:lnTo>
                  <a:lnTo>
                    <a:pt x="252" y="45"/>
                  </a:lnTo>
                  <a:lnTo>
                    <a:pt x="221" y="48"/>
                  </a:lnTo>
                  <a:lnTo>
                    <a:pt x="189" y="49"/>
                  </a:lnTo>
                  <a:lnTo>
                    <a:pt x="156" y="49"/>
                  </a:lnTo>
                  <a:lnTo>
                    <a:pt x="123" y="49"/>
                  </a:lnTo>
                  <a:lnTo>
                    <a:pt x="91" y="48"/>
                  </a:lnTo>
                  <a:lnTo>
                    <a:pt x="57" y="47"/>
                  </a:lnTo>
                  <a:lnTo>
                    <a:pt x="74" y="51"/>
                  </a:lnTo>
                  <a:lnTo>
                    <a:pt x="95" y="55"/>
                  </a:lnTo>
                  <a:lnTo>
                    <a:pt x="118" y="58"/>
                  </a:lnTo>
                  <a:lnTo>
                    <a:pt x="143" y="61"/>
                  </a:lnTo>
                  <a:lnTo>
                    <a:pt x="170" y="64"/>
                  </a:lnTo>
                  <a:lnTo>
                    <a:pt x="196" y="66"/>
                  </a:lnTo>
                  <a:lnTo>
                    <a:pt x="225" y="67"/>
                  </a:lnTo>
                  <a:lnTo>
                    <a:pt x="255" y="67"/>
                  </a:lnTo>
                  <a:lnTo>
                    <a:pt x="284" y="67"/>
                  </a:lnTo>
                  <a:lnTo>
                    <a:pt x="313" y="66"/>
                  </a:lnTo>
                  <a:lnTo>
                    <a:pt x="343" y="64"/>
                  </a:lnTo>
                  <a:lnTo>
                    <a:pt x="370" y="61"/>
                  </a:lnTo>
                  <a:lnTo>
                    <a:pt x="398" y="58"/>
                  </a:lnTo>
                  <a:lnTo>
                    <a:pt x="426" y="55"/>
                  </a:lnTo>
                  <a:lnTo>
                    <a:pt x="451" y="51"/>
                  </a:lnTo>
                  <a:lnTo>
                    <a:pt x="474" y="45"/>
                  </a:lnTo>
                  <a:lnTo>
                    <a:pt x="464" y="51"/>
                  </a:lnTo>
                  <a:lnTo>
                    <a:pt x="448" y="55"/>
                  </a:lnTo>
                  <a:lnTo>
                    <a:pt x="429" y="61"/>
                  </a:lnTo>
                  <a:lnTo>
                    <a:pt x="407" y="66"/>
                  </a:lnTo>
                  <a:lnTo>
                    <a:pt x="381" y="71"/>
                  </a:lnTo>
                  <a:lnTo>
                    <a:pt x="353" y="76"/>
                  </a:lnTo>
                  <a:lnTo>
                    <a:pt x="323" y="79"/>
                  </a:lnTo>
                  <a:lnTo>
                    <a:pt x="294" y="83"/>
                  </a:lnTo>
                  <a:lnTo>
                    <a:pt x="262" y="86"/>
                  </a:lnTo>
                  <a:lnTo>
                    <a:pt x="231" y="88"/>
                  </a:lnTo>
                  <a:lnTo>
                    <a:pt x="199" y="89"/>
                  </a:lnTo>
                  <a:lnTo>
                    <a:pt x="170" y="89"/>
                  </a:lnTo>
                  <a:lnTo>
                    <a:pt x="140" y="89"/>
                  </a:lnTo>
                  <a:lnTo>
                    <a:pt x="114" y="88"/>
                  </a:lnTo>
                  <a:lnTo>
                    <a:pt x="89" y="85"/>
                  </a:lnTo>
                  <a:lnTo>
                    <a:pt x="69" y="82"/>
                  </a:lnTo>
                  <a:lnTo>
                    <a:pt x="88" y="88"/>
                  </a:lnTo>
                  <a:lnTo>
                    <a:pt x="108" y="92"/>
                  </a:lnTo>
                  <a:lnTo>
                    <a:pt x="129" y="96"/>
                  </a:lnTo>
                  <a:lnTo>
                    <a:pt x="152" y="99"/>
                  </a:lnTo>
                  <a:lnTo>
                    <a:pt x="175" y="104"/>
                  </a:lnTo>
                  <a:lnTo>
                    <a:pt x="200" y="105"/>
                  </a:lnTo>
                  <a:lnTo>
                    <a:pt x="227" y="108"/>
                  </a:lnTo>
                  <a:lnTo>
                    <a:pt x="253" y="108"/>
                  </a:lnTo>
                  <a:lnTo>
                    <a:pt x="280" y="110"/>
                  </a:lnTo>
                  <a:lnTo>
                    <a:pt x="306" y="110"/>
                  </a:lnTo>
                  <a:lnTo>
                    <a:pt x="334" y="108"/>
                  </a:lnTo>
                  <a:lnTo>
                    <a:pt x="362" y="107"/>
                  </a:lnTo>
                  <a:lnTo>
                    <a:pt x="389" y="104"/>
                  </a:lnTo>
                  <a:lnTo>
                    <a:pt x="417" y="101"/>
                  </a:lnTo>
                  <a:lnTo>
                    <a:pt x="444" y="96"/>
                  </a:lnTo>
                  <a:lnTo>
                    <a:pt x="471" y="92"/>
                  </a:lnTo>
                  <a:lnTo>
                    <a:pt x="458" y="96"/>
                  </a:lnTo>
                  <a:lnTo>
                    <a:pt x="444" y="99"/>
                  </a:lnTo>
                  <a:lnTo>
                    <a:pt x="427" y="105"/>
                  </a:lnTo>
                  <a:lnTo>
                    <a:pt x="410" y="110"/>
                  </a:lnTo>
                  <a:lnTo>
                    <a:pt x="389" y="114"/>
                  </a:lnTo>
                  <a:lnTo>
                    <a:pt x="369" y="118"/>
                  </a:lnTo>
                  <a:lnTo>
                    <a:pt x="345" y="121"/>
                  </a:lnTo>
                  <a:lnTo>
                    <a:pt x="322" y="126"/>
                  </a:lnTo>
                  <a:lnTo>
                    <a:pt x="297" y="129"/>
                  </a:lnTo>
                  <a:lnTo>
                    <a:pt x="271" y="130"/>
                  </a:lnTo>
                  <a:lnTo>
                    <a:pt x="243" y="132"/>
                  </a:lnTo>
                  <a:lnTo>
                    <a:pt x="214" y="132"/>
                  </a:lnTo>
                  <a:lnTo>
                    <a:pt x="183" y="130"/>
                  </a:lnTo>
                  <a:lnTo>
                    <a:pt x="152" y="129"/>
                  </a:lnTo>
                  <a:lnTo>
                    <a:pt x="120" y="124"/>
                  </a:lnTo>
                  <a:lnTo>
                    <a:pt x="86" y="118"/>
                  </a:lnTo>
                  <a:lnTo>
                    <a:pt x="96" y="121"/>
                  </a:lnTo>
                  <a:lnTo>
                    <a:pt x="110" y="124"/>
                  </a:lnTo>
                  <a:lnTo>
                    <a:pt x="126" y="127"/>
                  </a:lnTo>
                  <a:lnTo>
                    <a:pt x="143" y="132"/>
                  </a:lnTo>
                  <a:lnTo>
                    <a:pt x="164" y="135"/>
                  </a:lnTo>
                  <a:lnTo>
                    <a:pt x="187" y="137"/>
                  </a:lnTo>
                  <a:lnTo>
                    <a:pt x="212" y="140"/>
                  </a:lnTo>
                  <a:lnTo>
                    <a:pt x="238" y="143"/>
                  </a:lnTo>
                  <a:lnTo>
                    <a:pt x="265" y="146"/>
                  </a:lnTo>
                  <a:lnTo>
                    <a:pt x="294" y="148"/>
                  </a:lnTo>
                  <a:lnTo>
                    <a:pt x="323" y="148"/>
                  </a:lnTo>
                  <a:lnTo>
                    <a:pt x="354" y="148"/>
                  </a:lnTo>
                  <a:lnTo>
                    <a:pt x="386" y="148"/>
                  </a:lnTo>
                  <a:lnTo>
                    <a:pt x="417" y="146"/>
                  </a:lnTo>
                  <a:lnTo>
                    <a:pt x="449" y="143"/>
                  </a:lnTo>
                  <a:lnTo>
                    <a:pt x="482" y="139"/>
                  </a:lnTo>
                  <a:close/>
                </a:path>
              </a:pathLst>
            </a:custGeom>
            <a:solidFill>
              <a:srgbClr val="CCB7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4331" y="2098"/>
              <a:ext cx="487" cy="101"/>
            </a:xfrm>
            <a:custGeom>
              <a:rect b="b" l="l" r="r" t="t"/>
              <a:pathLst>
                <a:path extrusionOk="0" h="101" w="487">
                  <a:moveTo>
                    <a:pt x="0" y="53"/>
                  </a:moveTo>
                  <a:lnTo>
                    <a:pt x="5" y="42"/>
                  </a:lnTo>
                  <a:lnTo>
                    <a:pt x="19" y="32"/>
                  </a:lnTo>
                  <a:lnTo>
                    <a:pt x="43" y="23"/>
                  </a:lnTo>
                  <a:lnTo>
                    <a:pt x="74" y="16"/>
                  </a:lnTo>
                  <a:lnTo>
                    <a:pt x="110" y="10"/>
                  </a:lnTo>
                  <a:lnTo>
                    <a:pt x="153" y="6"/>
                  </a:lnTo>
                  <a:lnTo>
                    <a:pt x="197" y="1"/>
                  </a:lnTo>
                  <a:lnTo>
                    <a:pt x="242" y="0"/>
                  </a:lnTo>
                  <a:lnTo>
                    <a:pt x="289" y="0"/>
                  </a:lnTo>
                  <a:lnTo>
                    <a:pt x="333" y="1"/>
                  </a:lnTo>
                  <a:lnTo>
                    <a:pt x="374" y="4"/>
                  </a:lnTo>
                  <a:lnTo>
                    <a:pt x="412" y="9"/>
                  </a:lnTo>
                  <a:lnTo>
                    <a:pt x="443" y="16"/>
                  </a:lnTo>
                  <a:lnTo>
                    <a:pt x="466" y="25"/>
                  </a:lnTo>
                  <a:lnTo>
                    <a:pt x="482" y="35"/>
                  </a:lnTo>
                  <a:lnTo>
                    <a:pt x="487" y="48"/>
                  </a:lnTo>
                  <a:lnTo>
                    <a:pt x="481" y="61"/>
                  </a:lnTo>
                  <a:lnTo>
                    <a:pt x="465" y="72"/>
                  </a:lnTo>
                  <a:lnTo>
                    <a:pt x="441" y="82"/>
                  </a:lnTo>
                  <a:lnTo>
                    <a:pt x="410" y="89"/>
                  </a:lnTo>
                  <a:lnTo>
                    <a:pt x="374" y="95"/>
                  </a:lnTo>
                  <a:lnTo>
                    <a:pt x="334" y="98"/>
                  </a:lnTo>
                  <a:lnTo>
                    <a:pt x="290" y="101"/>
                  </a:lnTo>
                  <a:lnTo>
                    <a:pt x="246" y="101"/>
                  </a:lnTo>
                  <a:lnTo>
                    <a:pt x="201" y="101"/>
                  </a:lnTo>
                  <a:lnTo>
                    <a:pt x="157" y="98"/>
                  </a:lnTo>
                  <a:lnTo>
                    <a:pt x="116" y="94"/>
                  </a:lnTo>
                  <a:lnTo>
                    <a:pt x="79" y="88"/>
                  </a:lnTo>
                  <a:lnTo>
                    <a:pt x="49" y="82"/>
                  </a:lnTo>
                  <a:lnTo>
                    <a:pt x="24" y="73"/>
                  </a:lnTo>
                  <a:lnTo>
                    <a:pt x="8" y="6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CCB7AD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4211" y="2362"/>
              <a:ext cx="693" cy="1071"/>
            </a:xfrm>
            <a:custGeom>
              <a:rect b="b" l="l" r="r" t="t"/>
              <a:pathLst>
                <a:path extrusionOk="0" h="1071" w="693">
                  <a:moveTo>
                    <a:pt x="5" y="226"/>
                  </a:moveTo>
                  <a:lnTo>
                    <a:pt x="2" y="425"/>
                  </a:lnTo>
                  <a:lnTo>
                    <a:pt x="0" y="645"/>
                  </a:lnTo>
                  <a:lnTo>
                    <a:pt x="0" y="836"/>
                  </a:lnTo>
                  <a:lnTo>
                    <a:pt x="2" y="946"/>
                  </a:lnTo>
                  <a:lnTo>
                    <a:pt x="15" y="972"/>
                  </a:lnTo>
                  <a:lnTo>
                    <a:pt x="35" y="994"/>
                  </a:lnTo>
                  <a:lnTo>
                    <a:pt x="62" y="1014"/>
                  </a:lnTo>
                  <a:lnTo>
                    <a:pt x="94" y="1031"/>
                  </a:lnTo>
                  <a:lnTo>
                    <a:pt x="129" y="1044"/>
                  </a:lnTo>
                  <a:lnTo>
                    <a:pt x="170" y="1055"/>
                  </a:lnTo>
                  <a:lnTo>
                    <a:pt x="213" y="1062"/>
                  </a:lnTo>
                  <a:lnTo>
                    <a:pt x="257" y="1068"/>
                  </a:lnTo>
                  <a:lnTo>
                    <a:pt x="302" y="1069"/>
                  </a:lnTo>
                  <a:lnTo>
                    <a:pt x="346" y="1071"/>
                  </a:lnTo>
                  <a:lnTo>
                    <a:pt x="391" y="1069"/>
                  </a:lnTo>
                  <a:lnTo>
                    <a:pt x="434" y="1065"/>
                  </a:lnTo>
                  <a:lnTo>
                    <a:pt x="473" y="1059"/>
                  </a:lnTo>
                  <a:lnTo>
                    <a:pt x="508" y="1052"/>
                  </a:lnTo>
                  <a:lnTo>
                    <a:pt x="541" y="1041"/>
                  </a:lnTo>
                  <a:lnTo>
                    <a:pt x="567" y="1031"/>
                  </a:lnTo>
                  <a:lnTo>
                    <a:pt x="536" y="1033"/>
                  </a:lnTo>
                  <a:lnTo>
                    <a:pt x="506" y="1034"/>
                  </a:lnTo>
                  <a:lnTo>
                    <a:pt x="476" y="1033"/>
                  </a:lnTo>
                  <a:lnTo>
                    <a:pt x="447" y="1031"/>
                  </a:lnTo>
                  <a:lnTo>
                    <a:pt x="419" y="1027"/>
                  </a:lnTo>
                  <a:lnTo>
                    <a:pt x="396" y="1022"/>
                  </a:lnTo>
                  <a:lnTo>
                    <a:pt x="377" y="1015"/>
                  </a:lnTo>
                  <a:lnTo>
                    <a:pt x="362" y="1006"/>
                  </a:lnTo>
                  <a:lnTo>
                    <a:pt x="390" y="1009"/>
                  </a:lnTo>
                  <a:lnTo>
                    <a:pt x="418" y="1011"/>
                  </a:lnTo>
                  <a:lnTo>
                    <a:pt x="444" y="1009"/>
                  </a:lnTo>
                  <a:lnTo>
                    <a:pt x="467" y="1009"/>
                  </a:lnTo>
                  <a:lnTo>
                    <a:pt x="491" y="1006"/>
                  </a:lnTo>
                  <a:lnTo>
                    <a:pt x="513" y="1003"/>
                  </a:lnTo>
                  <a:lnTo>
                    <a:pt x="533" y="999"/>
                  </a:lnTo>
                  <a:lnTo>
                    <a:pt x="552" y="994"/>
                  </a:lnTo>
                  <a:lnTo>
                    <a:pt x="570" y="989"/>
                  </a:lnTo>
                  <a:lnTo>
                    <a:pt x="586" y="983"/>
                  </a:lnTo>
                  <a:lnTo>
                    <a:pt x="601" y="977"/>
                  </a:lnTo>
                  <a:lnTo>
                    <a:pt x="614" y="971"/>
                  </a:lnTo>
                  <a:lnTo>
                    <a:pt x="626" y="965"/>
                  </a:lnTo>
                  <a:lnTo>
                    <a:pt x="637" y="958"/>
                  </a:lnTo>
                  <a:lnTo>
                    <a:pt x="646" y="952"/>
                  </a:lnTo>
                  <a:lnTo>
                    <a:pt x="654" y="946"/>
                  </a:lnTo>
                  <a:lnTo>
                    <a:pt x="636" y="955"/>
                  </a:lnTo>
                  <a:lnTo>
                    <a:pt x="617" y="962"/>
                  </a:lnTo>
                  <a:lnTo>
                    <a:pt x="598" y="967"/>
                  </a:lnTo>
                  <a:lnTo>
                    <a:pt x="579" y="971"/>
                  </a:lnTo>
                  <a:lnTo>
                    <a:pt x="560" y="972"/>
                  </a:lnTo>
                  <a:lnTo>
                    <a:pt x="541" y="974"/>
                  </a:lnTo>
                  <a:lnTo>
                    <a:pt x="522" y="972"/>
                  </a:lnTo>
                  <a:lnTo>
                    <a:pt x="503" y="971"/>
                  </a:lnTo>
                  <a:lnTo>
                    <a:pt x="485" y="969"/>
                  </a:lnTo>
                  <a:lnTo>
                    <a:pt x="467" y="967"/>
                  </a:lnTo>
                  <a:lnTo>
                    <a:pt x="451" y="962"/>
                  </a:lnTo>
                  <a:lnTo>
                    <a:pt x="437" y="958"/>
                  </a:lnTo>
                  <a:lnTo>
                    <a:pt x="422" y="955"/>
                  </a:lnTo>
                  <a:lnTo>
                    <a:pt x="409" y="950"/>
                  </a:lnTo>
                  <a:lnTo>
                    <a:pt x="399" y="946"/>
                  </a:lnTo>
                  <a:lnTo>
                    <a:pt x="390" y="942"/>
                  </a:lnTo>
                  <a:lnTo>
                    <a:pt x="422" y="943"/>
                  </a:lnTo>
                  <a:lnTo>
                    <a:pt x="453" y="943"/>
                  </a:lnTo>
                  <a:lnTo>
                    <a:pt x="481" y="942"/>
                  </a:lnTo>
                  <a:lnTo>
                    <a:pt x="507" y="939"/>
                  </a:lnTo>
                  <a:lnTo>
                    <a:pt x="530" y="934"/>
                  </a:lnTo>
                  <a:lnTo>
                    <a:pt x="554" y="930"/>
                  </a:lnTo>
                  <a:lnTo>
                    <a:pt x="574" y="923"/>
                  </a:lnTo>
                  <a:lnTo>
                    <a:pt x="592" y="917"/>
                  </a:lnTo>
                  <a:lnTo>
                    <a:pt x="610" y="909"/>
                  </a:lnTo>
                  <a:lnTo>
                    <a:pt x="626" y="901"/>
                  </a:lnTo>
                  <a:lnTo>
                    <a:pt x="639" y="893"/>
                  </a:lnTo>
                  <a:lnTo>
                    <a:pt x="652" y="884"/>
                  </a:lnTo>
                  <a:lnTo>
                    <a:pt x="664" y="877"/>
                  </a:lnTo>
                  <a:lnTo>
                    <a:pt x="674" y="868"/>
                  </a:lnTo>
                  <a:lnTo>
                    <a:pt x="683" y="861"/>
                  </a:lnTo>
                  <a:lnTo>
                    <a:pt x="692" y="854"/>
                  </a:lnTo>
                  <a:lnTo>
                    <a:pt x="674" y="862"/>
                  </a:lnTo>
                  <a:lnTo>
                    <a:pt x="656" y="870"/>
                  </a:lnTo>
                  <a:lnTo>
                    <a:pt x="639" y="877"/>
                  </a:lnTo>
                  <a:lnTo>
                    <a:pt x="620" y="883"/>
                  </a:lnTo>
                  <a:lnTo>
                    <a:pt x="599" y="887"/>
                  </a:lnTo>
                  <a:lnTo>
                    <a:pt x="580" y="890"/>
                  </a:lnTo>
                  <a:lnTo>
                    <a:pt x="561" y="893"/>
                  </a:lnTo>
                  <a:lnTo>
                    <a:pt x="542" y="895"/>
                  </a:lnTo>
                  <a:lnTo>
                    <a:pt x="525" y="895"/>
                  </a:lnTo>
                  <a:lnTo>
                    <a:pt x="506" y="895"/>
                  </a:lnTo>
                  <a:lnTo>
                    <a:pt x="489" y="895"/>
                  </a:lnTo>
                  <a:lnTo>
                    <a:pt x="473" y="893"/>
                  </a:lnTo>
                  <a:lnTo>
                    <a:pt x="459" y="890"/>
                  </a:lnTo>
                  <a:lnTo>
                    <a:pt x="446" y="889"/>
                  </a:lnTo>
                  <a:lnTo>
                    <a:pt x="434" y="884"/>
                  </a:lnTo>
                  <a:lnTo>
                    <a:pt x="425" y="881"/>
                  </a:lnTo>
                  <a:lnTo>
                    <a:pt x="446" y="883"/>
                  </a:lnTo>
                  <a:lnTo>
                    <a:pt x="467" y="883"/>
                  </a:lnTo>
                  <a:lnTo>
                    <a:pt x="488" y="883"/>
                  </a:lnTo>
                  <a:lnTo>
                    <a:pt x="507" y="880"/>
                  </a:lnTo>
                  <a:lnTo>
                    <a:pt x="528" y="877"/>
                  </a:lnTo>
                  <a:lnTo>
                    <a:pt x="547" y="874"/>
                  </a:lnTo>
                  <a:lnTo>
                    <a:pt x="564" y="868"/>
                  </a:lnTo>
                  <a:lnTo>
                    <a:pt x="583" y="862"/>
                  </a:lnTo>
                  <a:lnTo>
                    <a:pt x="599" y="855"/>
                  </a:lnTo>
                  <a:lnTo>
                    <a:pt x="615" y="848"/>
                  </a:lnTo>
                  <a:lnTo>
                    <a:pt x="632" y="840"/>
                  </a:lnTo>
                  <a:lnTo>
                    <a:pt x="645" y="832"/>
                  </a:lnTo>
                  <a:lnTo>
                    <a:pt x="659" y="823"/>
                  </a:lnTo>
                  <a:lnTo>
                    <a:pt x="671" y="814"/>
                  </a:lnTo>
                  <a:lnTo>
                    <a:pt x="681" y="805"/>
                  </a:lnTo>
                  <a:lnTo>
                    <a:pt x="692" y="795"/>
                  </a:lnTo>
                  <a:lnTo>
                    <a:pt x="658" y="808"/>
                  </a:lnTo>
                  <a:lnTo>
                    <a:pt x="627" y="817"/>
                  </a:lnTo>
                  <a:lnTo>
                    <a:pt x="596" y="820"/>
                  </a:lnTo>
                  <a:lnTo>
                    <a:pt x="569" y="820"/>
                  </a:lnTo>
                  <a:lnTo>
                    <a:pt x="541" y="817"/>
                  </a:lnTo>
                  <a:lnTo>
                    <a:pt x="514" y="811"/>
                  </a:lnTo>
                  <a:lnTo>
                    <a:pt x="487" y="805"/>
                  </a:lnTo>
                  <a:lnTo>
                    <a:pt x="460" y="798"/>
                  </a:lnTo>
                  <a:lnTo>
                    <a:pt x="498" y="798"/>
                  </a:lnTo>
                  <a:lnTo>
                    <a:pt x="533" y="795"/>
                  </a:lnTo>
                  <a:lnTo>
                    <a:pt x="566" y="791"/>
                  </a:lnTo>
                  <a:lnTo>
                    <a:pt x="595" y="783"/>
                  </a:lnTo>
                  <a:lnTo>
                    <a:pt x="623" y="773"/>
                  </a:lnTo>
                  <a:lnTo>
                    <a:pt x="648" y="761"/>
                  </a:lnTo>
                  <a:lnTo>
                    <a:pt x="671" y="748"/>
                  </a:lnTo>
                  <a:lnTo>
                    <a:pt x="692" y="732"/>
                  </a:lnTo>
                  <a:lnTo>
                    <a:pt x="664" y="747"/>
                  </a:lnTo>
                  <a:lnTo>
                    <a:pt x="633" y="755"/>
                  </a:lnTo>
                  <a:lnTo>
                    <a:pt x="602" y="760"/>
                  </a:lnTo>
                  <a:lnTo>
                    <a:pt x="570" y="761"/>
                  </a:lnTo>
                  <a:lnTo>
                    <a:pt x="541" y="760"/>
                  </a:lnTo>
                  <a:lnTo>
                    <a:pt x="513" y="757"/>
                  </a:lnTo>
                  <a:lnTo>
                    <a:pt x="489" y="752"/>
                  </a:lnTo>
                  <a:lnTo>
                    <a:pt x="470" y="748"/>
                  </a:lnTo>
                  <a:lnTo>
                    <a:pt x="507" y="748"/>
                  </a:lnTo>
                  <a:lnTo>
                    <a:pt x="542" y="744"/>
                  </a:lnTo>
                  <a:lnTo>
                    <a:pt x="574" y="738"/>
                  </a:lnTo>
                  <a:lnTo>
                    <a:pt x="604" y="729"/>
                  </a:lnTo>
                  <a:lnTo>
                    <a:pt x="632" y="720"/>
                  </a:lnTo>
                  <a:lnTo>
                    <a:pt x="655" y="707"/>
                  </a:lnTo>
                  <a:lnTo>
                    <a:pt x="675" y="695"/>
                  </a:lnTo>
                  <a:lnTo>
                    <a:pt x="692" y="680"/>
                  </a:lnTo>
                  <a:lnTo>
                    <a:pt x="658" y="691"/>
                  </a:lnTo>
                  <a:lnTo>
                    <a:pt x="630" y="697"/>
                  </a:lnTo>
                  <a:lnTo>
                    <a:pt x="605" y="701"/>
                  </a:lnTo>
                  <a:lnTo>
                    <a:pt x="583" y="701"/>
                  </a:lnTo>
                  <a:lnTo>
                    <a:pt x="561" y="700"/>
                  </a:lnTo>
                  <a:lnTo>
                    <a:pt x="539" y="695"/>
                  </a:lnTo>
                  <a:lnTo>
                    <a:pt x="514" y="688"/>
                  </a:lnTo>
                  <a:lnTo>
                    <a:pt x="488" y="679"/>
                  </a:lnTo>
                  <a:lnTo>
                    <a:pt x="528" y="676"/>
                  </a:lnTo>
                  <a:lnTo>
                    <a:pt x="561" y="673"/>
                  </a:lnTo>
                  <a:lnTo>
                    <a:pt x="591" y="669"/>
                  </a:lnTo>
                  <a:lnTo>
                    <a:pt x="615" y="663"/>
                  </a:lnTo>
                  <a:lnTo>
                    <a:pt x="637" y="656"/>
                  </a:lnTo>
                  <a:lnTo>
                    <a:pt x="656" y="645"/>
                  </a:lnTo>
                  <a:lnTo>
                    <a:pt x="674" y="634"/>
                  </a:lnTo>
                  <a:lnTo>
                    <a:pt x="692" y="617"/>
                  </a:lnTo>
                  <a:lnTo>
                    <a:pt x="656" y="626"/>
                  </a:lnTo>
                  <a:lnTo>
                    <a:pt x="624" y="632"/>
                  </a:lnTo>
                  <a:lnTo>
                    <a:pt x="596" y="636"/>
                  </a:lnTo>
                  <a:lnTo>
                    <a:pt x="573" y="638"/>
                  </a:lnTo>
                  <a:lnTo>
                    <a:pt x="550" y="638"/>
                  </a:lnTo>
                  <a:lnTo>
                    <a:pt x="528" y="635"/>
                  </a:lnTo>
                  <a:lnTo>
                    <a:pt x="507" y="629"/>
                  </a:lnTo>
                  <a:lnTo>
                    <a:pt x="485" y="622"/>
                  </a:lnTo>
                  <a:lnTo>
                    <a:pt x="529" y="619"/>
                  </a:lnTo>
                  <a:lnTo>
                    <a:pt x="564" y="614"/>
                  </a:lnTo>
                  <a:lnTo>
                    <a:pt x="595" y="609"/>
                  </a:lnTo>
                  <a:lnTo>
                    <a:pt x="620" y="600"/>
                  </a:lnTo>
                  <a:lnTo>
                    <a:pt x="640" y="590"/>
                  </a:lnTo>
                  <a:lnTo>
                    <a:pt x="658" y="578"/>
                  </a:lnTo>
                  <a:lnTo>
                    <a:pt x="673" y="565"/>
                  </a:lnTo>
                  <a:lnTo>
                    <a:pt x="686" y="550"/>
                  </a:lnTo>
                  <a:lnTo>
                    <a:pt x="661" y="560"/>
                  </a:lnTo>
                  <a:lnTo>
                    <a:pt x="633" y="568"/>
                  </a:lnTo>
                  <a:lnTo>
                    <a:pt x="605" y="572"/>
                  </a:lnTo>
                  <a:lnTo>
                    <a:pt x="577" y="573"/>
                  </a:lnTo>
                  <a:lnTo>
                    <a:pt x="551" y="573"/>
                  </a:lnTo>
                  <a:lnTo>
                    <a:pt x="526" y="572"/>
                  </a:lnTo>
                  <a:lnTo>
                    <a:pt x="506" y="569"/>
                  </a:lnTo>
                  <a:lnTo>
                    <a:pt x="488" y="566"/>
                  </a:lnTo>
                  <a:lnTo>
                    <a:pt x="519" y="562"/>
                  </a:lnTo>
                  <a:lnTo>
                    <a:pt x="550" y="556"/>
                  </a:lnTo>
                  <a:lnTo>
                    <a:pt x="582" y="548"/>
                  </a:lnTo>
                  <a:lnTo>
                    <a:pt x="611" y="540"/>
                  </a:lnTo>
                  <a:lnTo>
                    <a:pt x="637" y="531"/>
                  </a:lnTo>
                  <a:lnTo>
                    <a:pt x="659" y="522"/>
                  </a:lnTo>
                  <a:lnTo>
                    <a:pt x="677" y="512"/>
                  </a:lnTo>
                  <a:lnTo>
                    <a:pt x="686" y="503"/>
                  </a:lnTo>
                  <a:lnTo>
                    <a:pt x="662" y="507"/>
                  </a:lnTo>
                  <a:lnTo>
                    <a:pt x="639" y="512"/>
                  </a:lnTo>
                  <a:lnTo>
                    <a:pt x="613" y="515"/>
                  </a:lnTo>
                  <a:lnTo>
                    <a:pt x="586" y="516"/>
                  </a:lnTo>
                  <a:lnTo>
                    <a:pt x="560" y="516"/>
                  </a:lnTo>
                  <a:lnTo>
                    <a:pt x="535" y="513"/>
                  </a:lnTo>
                  <a:lnTo>
                    <a:pt x="508" y="509"/>
                  </a:lnTo>
                  <a:lnTo>
                    <a:pt x="485" y="503"/>
                  </a:lnTo>
                  <a:lnTo>
                    <a:pt x="510" y="503"/>
                  </a:lnTo>
                  <a:lnTo>
                    <a:pt x="541" y="499"/>
                  </a:lnTo>
                  <a:lnTo>
                    <a:pt x="573" y="493"/>
                  </a:lnTo>
                  <a:lnTo>
                    <a:pt x="605" y="485"/>
                  </a:lnTo>
                  <a:lnTo>
                    <a:pt x="634" y="477"/>
                  </a:lnTo>
                  <a:lnTo>
                    <a:pt x="659" y="468"/>
                  </a:lnTo>
                  <a:lnTo>
                    <a:pt x="677" y="459"/>
                  </a:lnTo>
                  <a:lnTo>
                    <a:pt x="686" y="452"/>
                  </a:lnTo>
                  <a:lnTo>
                    <a:pt x="656" y="456"/>
                  </a:lnTo>
                  <a:lnTo>
                    <a:pt x="630" y="459"/>
                  </a:lnTo>
                  <a:lnTo>
                    <a:pt x="604" y="460"/>
                  </a:lnTo>
                  <a:lnTo>
                    <a:pt x="579" y="462"/>
                  </a:lnTo>
                  <a:lnTo>
                    <a:pt x="554" y="462"/>
                  </a:lnTo>
                  <a:lnTo>
                    <a:pt x="530" y="460"/>
                  </a:lnTo>
                  <a:lnTo>
                    <a:pt x="507" y="456"/>
                  </a:lnTo>
                  <a:lnTo>
                    <a:pt x="485" y="449"/>
                  </a:lnTo>
                  <a:lnTo>
                    <a:pt x="513" y="446"/>
                  </a:lnTo>
                  <a:lnTo>
                    <a:pt x="541" y="441"/>
                  </a:lnTo>
                  <a:lnTo>
                    <a:pt x="569" y="437"/>
                  </a:lnTo>
                  <a:lnTo>
                    <a:pt x="596" y="433"/>
                  </a:lnTo>
                  <a:lnTo>
                    <a:pt x="623" y="427"/>
                  </a:lnTo>
                  <a:lnTo>
                    <a:pt x="648" y="419"/>
                  </a:lnTo>
                  <a:lnTo>
                    <a:pt x="668" y="409"/>
                  </a:lnTo>
                  <a:lnTo>
                    <a:pt x="686" y="396"/>
                  </a:lnTo>
                  <a:lnTo>
                    <a:pt x="662" y="399"/>
                  </a:lnTo>
                  <a:lnTo>
                    <a:pt x="636" y="402"/>
                  </a:lnTo>
                  <a:lnTo>
                    <a:pt x="608" y="402"/>
                  </a:lnTo>
                  <a:lnTo>
                    <a:pt x="580" y="402"/>
                  </a:lnTo>
                  <a:lnTo>
                    <a:pt x="551" y="402"/>
                  </a:lnTo>
                  <a:lnTo>
                    <a:pt x="525" y="399"/>
                  </a:lnTo>
                  <a:lnTo>
                    <a:pt x="500" y="396"/>
                  </a:lnTo>
                  <a:lnTo>
                    <a:pt x="478" y="391"/>
                  </a:lnTo>
                  <a:lnTo>
                    <a:pt x="510" y="391"/>
                  </a:lnTo>
                  <a:lnTo>
                    <a:pt x="539" y="389"/>
                  </a:lnTo>
                  <a:lnTo>
                    <a:pt x="570" y="384"/>
                  </a:lnTo>
                  <a:lnTo>
                    <a:pt x="598" y="378"/>
                  </a:lnTo>
                  <a:lnTo>
                    <a:pt x="623" y="369"/>
                  </a:lnTo>
                  <a:lnTo>
                    <a:pt x="646" y="361"/>
                  </a:lnTo>
                  <a:lnTo>
                    <a:pt x="668" y="350"/>
                  </a:lnTo>
                  <a:lnTo>
                    <a:pt x="686" y="340"/>
                  </a:lnTo>
                  <a:lnTo>
                    <a:pt x="646" y="346"/>
                  </a:lnTo>
                  <a:lnTo>
                    <a:pt x="613" y="349"/>
                  </a:lnTo>
                  <a:lnTo>
                    <a:pt x="583" y="349"/>
                  </a:lnTo>
                  <a:lnTo>
                    <a:pt x="557" y="346"/>
                  </a:lnTo>
                  <a:lnTo>
                    <a:pt x="533" y="343"/>
                  </a:lnTo>
                  <a:lnTo>
                    <a:pt x="513" y="340"/>
                  </a:lnTo>
                  <a:lnTo>
                    <a:pt x="492" y="336"/>
                  </a:lnTo>
                  <a:lnTo>
                    <a:pt x="473" y="331"/>
                  </a:lnTo>
                  <a:lnTo>
                    <a:pt x="494" y="331"/>
                  </a:lnTo>
                  <a:lnTo>
                    <a:pt x="519" y="330"/>
                  </a:lnTo>
                  <a:lnTo>
                    <a:pt x="544" y="327"/>
                  </a:lnTo>
                  <a:lnTo>
                    <a:pt x="571" y="324"/>
                  </a:lnTo>
                  <a:lnTo>
                    <a:pt x="601" y="320"/>
                  </a:lnTo>
                  <a:lnTo>
                    <a:pt x="630" y="312"/>
                  </a:lnTo>
                  <a:lnTo>
                    <a:pt x="658" y="302"/>
                  </a:lnTo>
                  <a:lnTo>
                    <a:pt x="686" y="290"/>
                  </a:lnTo>
                  <a:lnTo>
                    <a:pt x="673" y="293"/>
                  </a:lnTo>
                  <a:lnTo>
                    <a:pt x="659" y="295"/>
                  </a:lnTo>
                  <a:lnTo>
                    <a:pt x="643" y="296"/>
                  </a:lnTo>
                  <a:lnTo>
                    <a:pt x="629" y="298"/>
                  </a:lnTo>
                  <a:lnTo>
                    <a:pt x="611" y="299"/>
                  </a:lnTo>
                  <a:lnTo>
                    <a:pt x="595" y="299"/>
                  </a:lnTo>
                  <a:lnTo>
                    <a:pt x="579" y="299"/>
                  </a:lnTo>
                  <a:lnTo>
                    <a:pt x="561" y="299"/>
                  </a:lnTo>
                  <a:lnTo>
                    <a:pt x="545" y="298"/>
                  </a:lnTo>
                  <a:lnTo>
                    <a:pt x="528" y="296"/>
                  </a:lnTo>
                  <a:lnTo>
                    <a:pt x="511" y="295"/>
                  </a:lnTo>
                  <a:lnTo>
                    <a:pt x="497" y="293"/>
                  </a:lnTo>
                  <a:lnTo>
                    <a:pt x="482" y="290"/>
                  </a:lnTo>
                  <a:lnTo>
                    <a:pt x="469" y="287"/>
                  </a:lnTo>
                  <a:lnTo>
                    <a:pt x="456" y="284"/>
                  </a:lnTo>
                  <a:lnTo>
                    <a:pt x="446" y="280"/>
                  </a:lnTo>
                  <a:lnTo>
                    <a:pt x="462" y="281"/>
                  </a:lnTo>
                  <a:lnTo>
                    <a:pt x="478" y="281"/>
                  </a:lnTo>
                  <a:lnTo>
                    <a:pt x="495" y="281"/>
                  </a:lnTo>
                  <a:lnTo>
                    <a:pt x="513" y="279"/>
                  </a:lnTo>
                  <a:lnTo>
                    <a:pt x="532" y="277"/>
                  </a:lnTo>
                  <a:lnTo>
                    <a:pt x="551" y="274"/>
                  </a:lnTo>
                  <a:lnTo>
                    <a:pt x="570" y="270"/>
                  </a:lnTo>
                  <a:lnTo>
                    <a:pt x="588" y="265"/>
                  </a:lnTo>
                  <a:lnTo>
                    <a:pt x="605" y="261"/>
                  </a:lnTo>
                  <a:lnTo>
                    <a:pt x="623" y="255"/>
                  </a:lnTo>
                  <a:lnTo>
                    <a:pt x="637" y="251"/>
                  </a:lnTo>
                  <a:lnTo>
                    <a:pt x="652" y="245"/>
                  </a:lnTo>
                  <a:lnTo>
                    <a:pt x="665" y="239"/>
                  </a:lnTo>
                  <a:lnTo>
                    <a:pt x="677" y="235"/>
                  </a:lnTo>
                  <a:lnTo>
                    <a:pt x="686" y="229"/>
                  </a:lnTo>
                  <a:lnTo>
                    <a:pt x="692" y="224"/>
                  </a:lnTo>
                  <a:lnTo>
                    <a:pt x="683" y="227"/>
                  </a:lnTo>
                  <a:lnTo>
                    <a:pt x="673" y="230"/>
                  </a:lnTo>
                  <a:lnTo>
                    <a:pt x="661" y="233"/>
                  </a:lnTo>
                  <a:lnTo>
                    <a:pt x="646" y="236"/>
                  </a:lnTo>
                  <a:lnTo>
                    <a:pt x="632" y="239"/>
                  </a:lnTo>
                  <a:lnTo>
                    <a:pt x="615" y="240"/>
                  </a:lnTo>
                  <a:lnTo>
                    <a:pt x="598" y="242"/>
                  </a:lnTo>
                  <a:lnTo>
                    <a:pt x="582" y="243"/>
                  </a:lnTo>
                  <a:lnTo>
                    <a:pt x="563" y="245"/>
                  </a:lnTo>
                  <a:lnTo>
                    <a:pt x="545" y="245"/>
                  </a:lnTo>
                  <a:lnTo>
                    <a:pt x="528" y="246"/>
                  </a:lnTo>
                  <a:lnTo>
                    <a:pt x="510" y="246"/>
                  </a:lnTo>
                  <a:lnTo>
                    <a:pt x="492" y="246"/>
                  </a:lnTo>
                  <a:lnTo>
                    <a:pt x="478" y="245"/>
                  </a:lnTo>
                  <a:lnTo>
                    <a:pt x="462" y="243"/>
                  </a:lnTo>
                  <a:lnTo>
                    <a:pt x="448" y="242"/>
                  </a:lnTo>
                  <a:lnTo>
                    <a:pt x="440" y="240"/>
                  </a:lnTo>
                  <a:lnTo>
                    <a:pt x="431" y="239"/>
                  </a:lnTo>
                  <a:lnTo>
                    <a:pt x="424" y="236"/>
                  </a:lnTo>
                  <a:lnTo>
                    <a:pt x="418" y="233"/>
                  </a:lnTo>
                  <a:lnTo>
                    <a:pt x="437" y="235"/>
                  </a:lnTo>
                  <a:lnTo>
                    <a:pt x="457" y="235"/>
                  </a:lnTo>
                  <a:lnTo>
                    <a:pt x="478" y="233"/>
                  </a:lnTo>
                  <a:lnTo>
                    <a:pt x="498" y="232"/>
                  </a:lnTo>
                  <a:lnTo>
                    <a:pt x="519" y="229"/>
                  </a:lnTo>
                  <a:lnTo>
                    <a:pt x="539" y="226"/>
                  </a:lnTo>
                  <a:lnTo>
                    <a:pt x="560" y="223"/>
                  </a:lnTo>
                  <a:lnTo>
                    <a:pt x="580" y="218"/>
                  </a:lnTo>
                  <a:lnTo>
                    <a:pt x="599" y="214"/>
                  </a:lnTo>
                  <a:lnTo>
                    <a:pt x="617" y="210"/>
                  </a:lnTo>
                  <a:lnTo>
                    <a:pt x="634" y="205"/>
                  </a:lnTo>
                  <a:lnTo>
                    <a:pt x="649" y="199"/>
                  </a:lnTo>
                  <a:lnTo>
                    <a:pt x="662" y="195"/>
                  </a:lnTo>
                  <a:lnTo>
                    <a:pt x="674" y="191"/>
                  </a:lnTo>
                  <a:lnTo>
                    <a:pt x="684" y="185"/>
                  </a:lnTo>
                  <a:lnTo>
                    <a:pt x="692" y="180"/>
                  </a:lnTo>
                  <a:lnTo>
                    <a:pt x="680" y="183"/>
                  </a:lnTo>
                  <a:lnTo>
                    <a:pt x="665" y="186"/>
                  </a:lnTo>
                  <a:lnTo>
                    <a:pt x="648" y="189"/>
                  </a:lnTo>
                  <a:lnTo>
                    <a:pt x="629" y="191"/>
                  </a:lnTo>
                  <a:lnTo>
                    <a:pt x="607" y="192"/>
                  </a:lnTo>
                  <a:lnTo>
                    <a:pt x="583" y="193"/>
                  </a:lnTo>
                  <a:lnTo>
                    <a:pt x="558" y="195"/>
                  </a:lnTo>
                  <a:lnTo>
                    <a:pt x="533" y="195"/>
                  </a:lnTo>
                  <a:lnTo>
                    <a:pt x="508" y="195"/>
                  </a:lnTo>
                  <a:lnTo>
                    <a:pt x="485" y="195"/>
                  </a:lnTo>
                  <a:lnTo>
                    <a:pt x="462" y="193"/>
                  </a:lnTo>
                  <a:lnTo>
                    <a:pt x="440" y="192"/>
                  </a:lnTo>
                  <a:lnTo>
                    <a:pt x="421" y="191"/>
                  </a:lnTo>
                  <a:lnTo>
                    <a:pt x="403" y="188"/>
                  </a:lnTo>
                  <a:lnTo>
                    <a:pt x="388" y="185"/>
                  </a:lnTo>
                  <a:lnTo>
                    <a:pt x="378" y="180"/>
                  </a:lnTo>
                  <a:lnTo>
                    <a:pt x="391" y="182"/>
                  </a:lnTo>
                  <a:lnTo>
                    <a:pt x="407" y="182"/>
                  </a:lnTo>
                  <a:lnTo>
                    <a:pt x="428" y="182"/>
                  </a:lnTo>
                  <a:lnTo>
                    <a:pt x="450" y="182"/>
                  </a:lnTo>
                  <a:lnTo>
                    <a:pt x="473" y="180"/>
                  </a:lnTo>
                  <a:lnTo>
                    <a:pt x="498" y="180"/>
                  </a:lnTo>
                  <a:lnTo>
                    <a:pt x="525" y="179"/>
                  </a:lnTo>
                  <a:lnTo>
                    <a:pt x="551" y="176"/>
                  </a:lnTo>
                  <a:lnTo>
                    <a:pt x="576" y="174"/>
                  </a:lnTo>
                  <a:lnTo>
                    <a:pt x="601" y="171"/>
                  </a:lnTo>
                  <a:lnTo>
                    <a:pt x="623" y="167"/>
                  </a:lnTo>
                  <a:lnTo>
                    <a:pt x="645" y="164"/>
                  </a:lnTo>
                  <a:lnTo>
                    <a:pt x="662" y="160"/>
                  </a:lnTo>
                  <a:lnTo>
                    <a:pt x="677" y="155"/>
                  </a:lnTo>
                  <a:lnTo>
                    <a:pt x="687" y="149"/>
                  </a:lnTo>
                  <a:lnTo>
                    <a:pt x="693" y="144"/>
                  </a:lnTo>
                  <a:lnTo>
                    <a:pt x="680" y="147"/>
                  </a:lnTo>
                  <a:lnTo>
                    <a:pt x="659" y="148"/>
                  </a:lnTo>
                  <a:lnTo>
                    <a:pt x="633" y="151"/>
                  </a:lnTo>
                  <a:lnTo>
                    <a:pt x="602" y="152"/>
                  </a:lnTo>
                  <a:lnTo>
                    <a:pt x="567" y="154"/>
                  </a:lnTo>
                  <a:lnTo>
                    <a:pt x="530" y="154"/>
                  </a:lnTo>
                  <a:lnTo>
                    <a:pt x="491" y="154"/>
                  </a:lnTo>
                  <a:lnTo>
                    <a:pt x="450" y="154"/>
                  </a:lnTo>
                  <a:lnTo>
                    <a:pt x="409" y="152"/>
                  </a:lnTo>
                  <a:lnTo>
                    <a:pt x="369" y="151"/>
                  </a:lnTo>
                  <a:lnTo>
                    <a:pt x="333" y="148"/>
                  </a:lnTo>
                  <a:lnTo>
                    <a:pt x="299" y="145"/>
                  </a:lnTo>
                  <a:lnTo>
                    <a:pt x="268" y="141"/>
                  </a:lnTo>
                  <a:lnTo>
                    <a:pt x="243" y="136"/>
                  </a:lnTo>
                  <a:lnTo>
                    <a:pt x="223" y="130"/>
                  </a:lnTo>
                  <a:lnTo>
                    <a:pt x="211" y="123"/>
                  </a:lnTo>
                  <a:lnTo>
                    <a:pt x="261" y="124"/>
                  </a:lnTo>
                  <a:lnTo>
                    <a:pt x="311" y="126"/>
                  </a:lnTo>
                  <a:lnTo>
                    <a:pt x="356" y="126"/>
                  </a:lnTo>
                  <a:lnTo>
                    <a:pt x="402" y="126"/>
                  </a:lnTo>
                  <a:lnTo>
                    <a:pt x="443" y="123"/>
                  </a:lnTo>
                  <a:lnTo>
                    <a:pt x="482" y="122"/>
                  </a:lnTo>
                  <a:lnTo>
                    <a:pt x="519" y="119"/>
                  </a:lnTo>
                  <a:lnTo>
                    <a:pt x="551" y="114"/>
                  </a:lnTo>
                  <a:lnTo>
                    <a:pt x="582" y="110"/>
                  </a:lnTo>
                  <a:lnTo>
                    <a:pt x="608" y="104"/>
                  </a:lnTo>
                  <a:lnTo>
                    <a:pt x="632" y="100"/>
                  </a:lnTo>
                  <a:lnTo>
                    <a:pt x="651" y="94"/>
                  </a:lnTo>
                  <a:lnTo>
                    <a:pt x="665" y="88"/>
                  </a:lnTo>
                  <a:lnTo>
                    <a:pt x="675" y="82"/>
                  </a:lnTo>
                  <a:lnTo>
                    <a:pt x="683" y="75"/>
                  </a:lnTo>
                  <a:lnTo>
                    <a:pt x="684" y="69"/>
                  </a:lnTo>
                  <a:lnTo>
                    <a:pt x="678" y="53"/>
                  </a:lnTo>
                  <a:lnTo>
                    <a:pt x="670" y="39"/>
                  </a:lnTo>
                  <a:lnTo>
                    <a:pt x="659" y="28"/>
                  </a:lnTo>
                  <a:lnTo>
                    <a:pt x="646" y="17"/>
                  </a:lnTo>
                  <a:lnTo>
                    <a:pt x="630" y="10"/>
                  </a:lnTo>
                  <a:lnTo>
                    <a:pt x="613" y="4"/>
                  </a:lnTo>
                  <a:lnTo>
                    <a:pt x="591" y="1"/>
                  </a:lnTo>
                  <a:lnTo>
                    <a:pt x="566" y="0"/>
                  </a:lnTo>
                  <a:lnTo>
                    <a:pt x="554" y="4"/>
                  </a:lnTo>
                  <a:lnTo>
                    <a:pt x="538" y="7"/>
                  </a:lnTo>
                  <a:lnTo>
                    <a:pt x="522" y="12"/>
                  </a:lnTo>
                  <a:lnTo>
                    <a:pt x="503" y="14"/>
                  </a:lnTo>
                  <a:lnTo>
                    <a:pt x="481" y="17"/>
                  </a:lnTo>
                  <a:lnTo>
                    <a:pt x="457" y="20"/>
                  </a:lnTo>
                  <a:lnTo>
                    <a:pt x="432" y="23"/>
                  </a:lnTo>
                  <a:lnTo>
                    <a:pt x="404" y="25"/>
                  </a:lnTo>
                  <a:lnTo>
                    <a:pt x="375" y="26"/>
                  </a:lnTo>
                  <a:lnTo>
                    <a:pt x="343" y="26"/>
                  </a:lnTo>
                  <a:lnTo>
                    <a:pt x="309" y="25"/>
                  </a:lnTo>
                  <a:lnTo>
                    <a:pt x="274" y="23"/>
                  </a:lnTo>
                  <a:lnTo>
                    <a:pt x="237" y="19"/>
                  </a:lnTo>
                  <a:lnTo>
                    <a:pt x="199" y="14"/>
                  </a:lnTo>
                  <a:lnTo>
                    <a:pt x="160" y="9"/>
                  </a:lnTo>
                  <a:lnTo>
                    <a:pt x="117" y="0"/>
                  </a:lnTo>
                  <a:lnTo>
                    <a:pt x="103" y="6"/>
                  </a:lnTo>
                  <a:lnTo>
                    <a:pt x="87" y="12"/>
                  </a:lnTo>
                  <a:lnTo>
                    <a:pt x="70" y="20"/>
                  </a:lnTo>
                  <a:lnTo>
                    <a:pt x="53" y="31"/>
                  </a:lnTo>
                  <a:lnTo>
                    <a:pt x="38" y="42"/>
                  </a:lnTo>
                  <a:lnTo>
                    <a:pt x="24" y="57"/>
                  </a:lnTo>
                  <a:lnTo>
                    <a:pt x="15" y="73"/>
                  </a:lnTo>
                  <a:lnTo>
                    <a:pt x="9" y="92"/>
                  </a:lnTo>
                  <a:lnTo>
                    <a:pt x="7" y="108"/>
                  </a:lnTo>
                  <a:lnTo>
                    <a:pt x="7" y="136"/>
                  </a:lnTo>
                  <a:lnTo>
                    <a:pt x="6" y="177"/>
                  </a:lnTo>
                  <a:lnTo>
                    <a:pt x="5" y="226"/>
                  </a:lnTo>
                  <a:close/>
                </a:path>
              </a:pathLst>
            </a:custGeom>
            <a:solidFill>
              <a:srgbClr val="D8E5E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4249" y="2415"/>
              <a:ext cx="72" cy="908"/>
            </a:xfrm>
            <a:custGeom>
              <a:rect b="b" l="l" r="r" t="t"/>
              <a:pathLst>
                <a:path extrusionOk="0" h="908" w="72">
                  <a:moveTo>
                    <a:pt x="72" y="0"/>
                  </a:moveTo>
                  <a:lnTo>
                    <a:pt x="60" y="1"/>
                  </a:lnTo>
                  <a:lnTo>
                    <a:pt x="49" y="5"/>
                  </a:lnTo>
                  <a:lnTo>
                    <a:pt x="38" y="13"/>
                  </a:lnTo>
                  <a:lnTo>
                    <a:pt x="28" y="22"/>
                  </a:lnTo>
                  <a:lnTo>
                    <a:pt x="19" y="35"/>
                  </a:lnTo>
                  <a:lnTo>
                    <a:pt x="13" y="54"/>
                  </a:lnTo>
                  <a:lnTo>
                    <a:pt x="9" y="76"/>
                  </a:lnTo>
                  <a:lnTo>
                    <a:pt x="8" y="104"/>
                  </a:lnTo>
                  <a:lnTo>
                    <a:pt x="6" y="262"/>
                  </a:lnTo>
                  <a:lnTo>
                    <a:pt x="5" y="529"/>
                  </a:lnTo>
                  <a:lnTo>
                    <a:pt x="2" y="782"/>
                  </a:lnTo>
                  <a:lnTo>
                    <a:pt x="0" y="893"/>
                  </a:lnTo>
                  <a:lnTo>
                    <a:pt x="34" y="908"/>
                  </a:lnTo>
                  <a:lnTo>
                    <a:pt x="35" y="786"/>
                  </a:lnTo>
                  <a:lnTo>
                    <a:pt x="38" y="516"/>
                  </a:lnTo>
                  <a:lnTo>
                    <a:pt x="41" y="240"/>
                  </a:lnTo>
                  <a:lnTo>
                    <a:pt x="46" y="101"/>
                  </a:lnTo>
                  <a:lnTo>
                    <a:pt x="47" y="73"/>
                  </a:lnTo>
                  <a:lnTo>
                    <a:pt x="50" y="45"/>
                  </a:lnTo>
                  <a:lnTo>
                    <a:pt x="57" y="1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0"/>
            <p:cNvSpPr txBox="1"/>
            <p:nvPr/>
          </p:nvSpPr>
          <p:spPr>
            <a:xfrm>
              <a:off x="4320" y="3552"/>
              <a:ext cx="473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ahom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10 ml</a:t>
              </a:r>
              <a:endParaRPr/>
            </a:p>
          </p:txBody>
        </p:sp>
      </p:grpSp>
      <p:cxnSp>
        <p:nvCxnSpPr>
          <p:cNvPr id="249" name="Google Shape;249;p10"/>
          <p:cNvCxnSpPr/>
          <p:nvPr/>
        </p:nvCxnSpPr>
        <p:spPr>
          <a:xfrm>
            <a:off x="5351462" y="3200400"/>
            <a:ext cx="0" cy="2819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50" name="Google Shape;250;p10"/>
          <p:cNvSpPr txBox="1"/>
          <p:nvPr/>
        </p:nvSpPr>
        <p:spPr>
          <a:xfrm>
            <a:off x="7180262" y="3657600"/>
            <a:ext cx="1963737" cy="216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Solution:   P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1 ml of 5  </a:t>
            </a:r>
            <a:r>
              <a:rPr b="0" i="0" lang="en-US" sz="2000" u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50$</a:t>
            </a: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2 ml of 3  </a:t>
            </a:r>
            <a:r>
              <a:rPr b="0" i="0" lang="en-US" sz="2000" u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40$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6 ml of 4  </a:t>
            </a:r>
            <a:r>
              <a:rPr b="0" i="0" lang="en-US" sz="2000" u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30$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1 ml of 2  </a:t>
            </a:r>
            <a:r>
              <a:rPr b="0" i="0" lang="en-US" sz="2000" u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 4$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016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Total </a:t>
            </a:r>
            <a:r>
              <a:rPr b="0" i="0" lang="en-US" sz="1600" u="none">
                <a:solidFill>
                  <a:srgbClr val="008000"/>
                </a:solidFill>
                <a:latin typeface="Tahoma"/>
                <a:ea typeface="Tahoma"/>
                <a:cs typeface="Tahoma"/>
                <a:sym typeface="Tahoma"/>
              </a:rPr>
              <a:t>Profit:124$</a:t>
            </a:r>
            <a:endParaRPr/>
          </a:p>
        </p:txBody>
      </p:sp>
      <p:sp>
        <p:nvSpPr>
          <p:cNvPr id="251" name="Google Shape;251;p10"/>
          <p:cNvSpPr txBox="1"/>
          <p:nvPr/>
        </p:nvSpPr>
        <p:spPr>
          <a:xfrm>
            <a:off x="6951662" y="2971800"/>
            <a:ext cx="1670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“knapsack”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1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7" name="Google Shape;257;p11"/>
          <p:cNvSpPr txBox="1"/>
          <p:nvPr>
            <p:ph type="title"/>
          </p:nvPr>
        </p:nvSpPr>
        <p:spPr>
          <a:xfrm>
            <a:off x="228600" y="304800"/>
            <a:ext cx="8763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The Fractional Knapsack Algorithm</a:t>
            </a:r>
            <a:endParaRPr/>
          </a:p>
        </p:txBody>
      </p:sp>
      <p:sp>
        <p:nvSpPr>
          <p:cNvPr id="258" name="Google Shape;258;p11"/>
          <p:cNvSpPr txBox="1"/>
          <p:nvPr>
            <p:ph idx="1" type="body"/>
          </p:nvPr>
        </p:nvSpPr>
        <p:spPr>
          <a:xfrm>
            <a:off x="239712" y="11176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Greedy choice: Keep taking item with the highest </a:t>
            </a: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(benefit to weight ratio)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Since </a:t>
            </a:r>
            <a:endParaRPr/>
          </a:p>
        </p:txBody>
      </p:sp>
      <p:sp>
        <p:nvSpPr>
          <p:cNvPr id="259" name="Google Shape;259;p11"/>
          <p:cNvSpPr txBox="1"/>
          <p:nvPr/>
        </p:nvSpPr>
        <p:spPr>
          <a:xfrm>
            <a:off x="457200" y="2368550"/>
            <a:ext cx="8229600" cy="3981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000" u="none">
                <a:solidFill>
                  <a:srgbClr val="2C6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fractionalKnapsack</a:t>
            </a:r>
            <a:r>
              <a:rPr b="0" i="0" lang="en-US" sz="2000" u="none">
                <a:solidFill>
                  <a:srgbClr val="2C6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000" u="none">
                <a:solidFill>
                  <a:srgbClr val="2C6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S,</a:t>
            </a:r>
            <a:r>
              <a:rPr b="0" i="0" lang="en-US" sz="2000" u="none">
                <a:solidFill>
                  <a:srgbClr val="2C6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000" u="none">
                <a:solidFill>
                  <a:srgbClr val="2C6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i="0" lang="en-US" sz="2000" u="none">
                <a:solidFill>
                  <a:srgbClr val="2C61F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Input: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</a:t>
            </a:r>
            <a:r>
              <a:rPr b="1" i="1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items w/ benefit </a:t>
            </a:r>
            <a:r>
              <a:rPr b="1" i="1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baseline="-25000" i="1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1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weight </a:t>
            </a:r>
            <a:r>
              <a:rPr b="1" i="1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baseline="-25000" i="1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max.  weight </a:t>
            </a:r>
            <a:r>
              <a:rPr b="1" i="1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amount </a:t>
            </a:r>
            <a:r>
              <a:rPr b="1" i="1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1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each item </a:t>
            </a:r>
            <a:r>
              <a:rPr b="1" i="1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="1" i="0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maximize benefit w/ weight at most </a:t>
            </a:r>
            <a:r>
              <a:rPr b="1" i="1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b="1" i="0" sz="200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for </a:t>
            </a:r>
            <a:r>
              <a:rPr b="1" i="1" lang="en-US" sz="20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item i in S</a:t>
            </a:r>
            <a:endParaRPr b="0" i="0" sz="2000" u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  <a:p>
            <a:pPr indent="-34290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v</a:t>
            </a:r>
            <a:r>
              <a:rPr b="1" baseline="-25000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baseline="-25000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 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 w</a:t>
            </a:r>
            <a:r>
              <a:rPr b="1" baseline="-25000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{per unit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0" baseline="-2500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				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{total weight}</a:t>
            </a:r>
            <a:endParaRPr b="0" i="1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b="0" i="0" lang="en-US" sz="2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 &lt; W </a:t>
            </a:r>
            <a:endParaRPr/>
          </a:p>
          <a:p>
            <a:pPr indent="-34290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remove item i with highest v</a:t>
            </a:r>
            <a:r>
              <a:rPr b="1" baseline="-25000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0" baseline="-25000" i="0" sz="20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baseline="-25000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min{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baseline="-25000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W - w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-34290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 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+ min{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="1" baseline="-25000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i="1" lang="en-US" sz="20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W - w</a:t>
            </a: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pic>
        <p:nvPicPr>
          <p:cNvPr id="260" name="Google Shape;26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1752600"/>
            <a:ext cx="2514600" cy="5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6" name="Google Shape;266;p12"/>
          <p:cNvSpPr txBox="1"/>
          <p:nvPr>
            <p:ph type="title"/>
          </p:nvPr>
        </p:nvSpPr>
        <p:spPr>
          <a:xfrm>
            <a:off x="228600" y="152400"/>
            <a:ext cx="8763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The Fractional Knapsack Algorithm</a:t>
            </a:r>
            <a:endParaRPr/>
          </a:p>
        </p:txBody>
      </p:sp>
      <p:sp>
        <p:nvSpPr>
          <p:cNvPr id="267" name="Google Shape;267;p12"/>
          <p:cNvSpPr txBox="1"/>
          <p:nvPr>
            <p:ph idx="1" type="body"/>
          </p:nvPr>
        </p:nvSpPr>
        <p:spPr>
          <a:xfrm>
            <a:off x="152400" y="1247775"/>
            <a:ext cx="8763000" cy="545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time: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Given a collection S of n items, such that each item i has a benefit b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weight w</a:t>
            </a:r>
            <a:r>
              <a:rPr b="0" baseline="-2500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we can construct a maximum-benefit subset of S, allowing for fractional amounts, that has a total weight W in </a:t>
            </a:r>
            <a:r>
              <a:rPr b="0" i="0" lang="en-US" sz="20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O(nlogn)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time.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Use heap-based priority queue to store 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Removing the item with the highest value takes O(logn) time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In the worst case, need to remove all items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61f4f45f0_0_39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3" name="Google Shape;273;g1161f4f45f0_0_39"/>
          <p:cNvSpPr txBox="1"/>
          <p:nvPr>
            <p:ph type="title"/>
          </p:nvPr>
        </p:nvSpPr>
        <p:spPr>
          <a:xfrm>
            <a:off x="415925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An Activity Selection Problem</a:t>
            </a:r>
            <a:br>
              <a:rPr b="0" i="0" lang="en-US" sz="28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(Conference Scheduling Problem)</a:t>
            </a:r>
            <a:endParaRPr/>
          </a:p>
        </p:txBody>
      </p:sp>
      <p:sp>
        <p:nvSpPr>
          <p:cNvPr id="274" name="Google Shape;274;g1161f4f45f0_0_39"/>
          <p:cNvSpPr txBox="1"/>
          <p:nvPr>
            <p:ph idx="1" type="body"/>
          </p:nvPr>
        </p:nvSpPr>
        <p:spPr>
          <a:xfrm>
            <a:off x="350837" y="1665287"/>
            <a:ext cx="8229600" cy="46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Input: A set of activities S = {</a:t>
            </a:r>
            <a:r>
              <a:rPr b="1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,…, </a:t>
            </a:r>
            <a:r>
              <a:rPr b="1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activity has a start time and a finish time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1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baseline="-25000" i="1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=(</a:t>
            </a:r>
            <a:r>
              <a:rPr b="0" i="1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baseline="-25000" i="1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baseline="-25000" i="1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activities are compatible if and only if their interval does not overlap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Output: a maximum-size subset of mutually compatible activities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61f4f45f0_0_45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pg371a" id="280" name="Google Shape;280;g1161f4f45f0_0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752600"/>
            <a:ext cx="6400799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1161f4f45f0_0_45"/>
          <p:cNvSpPr txBox="1"/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The Activity Selection Problem</a:t>
            </a:r>
            <a:endParaRPr/>
          </a:p>
        </p:txBody>
      </p:sp>
      <p:sp>
        <p:nvSpPr>
          <p:cNvPr id="282" name="Google Shape;282;g1161f4f45f0_0_45"/>
          <p:cNvSpPr txBox="1"/>
          <p:nvPr>
            <p:ph idx="1" type="body"/>
          </p:nvPr>
        </p:nvSpPr>
        <p:spPr>
          <a:xfrm>
            <a:off x="0" y="9906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 are a set of start and finish times</a:t>
            </a:r>
            <a:endParaRPr/>
          </a:p>
        </p:txBody>
      </p:sp>
      <p:sp>
        <p:nvSpPr>
          <p:cNvPr id="283" name="Google Shape;283;g1161f4f45f0_0_45"/>
          <p:cNvSpPr txBox="1"/>
          <p:nvPr/>
        </p:nvSpPr>
        <p:spPr>
          <a:xfrm>
            <a:off x="0" y="3048000"/>
            <a:ext cx="8839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maximum number of activities that can be completed?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can be completed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so can {a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8’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which is a larger set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it is not unique, consider {a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9’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161f4f45f0_0_53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0" name="Google Shape;290;g1161f4f45f0_0_53"/>
          <p:cNvSpPr txBox="1"/>
          <p:nvPr/>
        </p:nvSpPr>
        <p:spPr>
          <a:xfrm>
            <a:off x="0" y="1168400"/>
            <a:ext cx="91092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Input: 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time-intervals 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 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non-overlapping subset S of the intervals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 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maximize |S| </a:t>
            </a:r>
            <a:endParaRPr/>
          </a:p>
        </p:txBody>
      </p:sp>
      <p:cxnSp>
        <p:nvCxnSpPr>
          <p:cNvPr id="291" name="Google Shape;291;g1161f4f45f0_0_53"/>
          <p:cNvCxnSpPr/>
          <p:nvPr/>
        </p:nvCxnSpPr>
        <p:spPr>
          <a:xfrm>
            <a:off x="1600200" y="4038600"/>
            <a:ext cx="21336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292" name="Google Shape;292;g1161f4f45f0_0_53"/>
          <p:cNvCxnSpPr/>
          <p:nvPr/>
        </p:nvCxnSpPr>
        <p:spPr>
          <a:xfrm>
            <a:off x="1143000" y="4191000"/>
            <a:ext cx="15240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293" name="Google Shape;293;g1161f4f45f0_0_53"/>
          <p:cNvCxnSpPr/>
          <p:nvPr/>
        </p:nvCxnSpPr>
        <p:spPr>
          <a:xfrm>
            <a:off x="2819400" y="4419600"/>
            <a:ext cx="21336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294" name="Google Shape;294;g1161f4f45f0_0_53"/>
          <p:cNvCxnSpPr/>
          <p:nvPr/>
        </p:nvCxnSpPr>
        <p:spPr>
          <a:xfrm>
            <a:off x="762000" y="4724400"/>
            <a:ext cx="50292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295" name="Google Shape;295;g1161f4f45f0_0_53"/>
          <p:cNvCxnSpPr/>
          <p:nvPr/>
        </p:nvCxnSpPr>
        <p:spPr>
          <a:xfrm>
            <a:off x="5181600" y="4876800"/>
            <a:ext cx="21336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296" name="Google Shape;296;g1161f4f45f0_0_53"/>
          <p:cNvCxnSpPr/>
          <p:nvPr/>
        </p:nvCxnSpPr>
        <p:spPr>
          <a:xfrm>
            <a:off x="2971800" y="4572000"/>
            <a:ext cx="21336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297" name="Google Shape;297;g1161f4f45f0_0_53"/>
          <p:cNvCxnSpPr/>
          <p:nvPr/>
        </p:nvCxnSpPr>
        <p:spPr>
          <a:xfrm>
            <a:off x="381000" y="5029200"/>
            <a:ext cx="11430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sp>
        <p:nvSpPr>
          <p:cNvPr id="298" name="Google Shape;298;g1161f4f45f0_0_53"/>
          <p:cNvSpPr txBox="1"/>
          <p:nvPr/>
        </p:nvSpPr>
        <p:spPr>
          <a:xfrm>
            <a:off x="7696200" y="3130550"/>
            <a:ext cx="10986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3,7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2,4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5,8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6,9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1,11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10,12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0,3</a:t>
            </a:r>
            <a:endParaRPr/>
          </a:p>
        </p:txBody>
      </p:sp>
      <p:sp>
        <p:nvSpPr>
          <p:cNvPr id="299" name="Google Shape;299;g1161f4f45f0_0_53"/>
          <p:cNvSpPr txBox="1"/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The Activity Selection Problem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161f4f45f0_0_68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6" name="Google Shape;306;g1161f4f45f0_0_68"/>
          <p:cNvSpPr txBox="1"/>
          <p:nvPr/>
        </p:nvSpPr>
        <p:spPr>
          <a:xfrm>
            <a:off x="0" y="1174750"/>
            <a:ext cx="76056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Input: 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time-intervals 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Output: 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non-overlapping subset S of the intervals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 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maximize |S| </a:t>
            </a:r>
            <a:endParaRPr/>
          </a:p>
        </p:txBody>
      </p:sp>
      <p:cxnSp>
        <p:nvCxnSpPr>
          <p:cNvPr id="307" name="Google Shape;307;g1161f4f45f0_0_68"/>
          <p:cNvCxnSpPr/>
          <p:nvPr/>
        </p:nvCxnSpPr>
        <p:spPr>
          <a:xfrm>
            <a:off x="1600200" y="4038600"/>
            <a:ext cx="21336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08" name="Google Shape;308;g1161f4f45f0_0_68"/>
          <p:cNvCxnSpPr/>
          <p:nvPr/>
        </p:nvCxnSpPr>
        <p:spPr>
          <a:xfrm>
            <a:off x="1143000" y="4191000"/>
            <a:ext cx="15240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09" name="Google Shape;309;g1161f4f45f0_0_68"/>
          <p:cNvCxnSpPr/>
          <p:nvPr/>
        </p:nvCxnSpPr>
        <p:spPr>
          <a:xfrm>
            <a:off x="2819400" y="4419600"/>
            <a:ext cx="21336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10" name="Google Shape;310;g1161f4f45f0_0_68"/>
          <p:cNvCxnSpPr/>
          <p:nvPr/>
        </p:nvCxnSpPr>
        <p:spPr>
          <a:xfrm>
            <a:off x="762000" y="4724400"/>
            <a:ext cx="50292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11" name="Google Shape;311;g1161f4f45f0_0_68"/>
          <p:cNvCxnSpPr/>
          <p:nvPr/>
        </p:nvCxnSpPr>
        <p:spPr>
          <a:xfrm>
            <a:off x="5181600" y="4876800"/>
            <a:ext cx="21336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12" name="Google Shape;312;g1161f4f45f0_0_68"/>
          <p:cNvCxnSpPr/>
          <p:nvPr/>
        </p:nvCxnSpPr>
        <p:spPr>
          <a:xfrm>
            <a:off x="2971800" y="4572000"/>
            <a:ext cx="21336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13" name="Google Shape;313;g1161f4f45f0_0_68"/>
          <p:cNvCxnSpPr/>
          <p:nvPr/>
        </p:nvCxnSpPr>
        <p:spPr>
          <a:xfrm>
            <a:off x="381000" y="5029200"/>
            <a:ext cx="11430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oval"/>
            <a:tailEnd len="med" w="med" type="oval"/>
          </a:ln>
        </p:spPr>
      </p:cxnSp>
      <p:sp>
        <p:nvSpPr>
          <p:cNvPr id="314" name="Google Shape;314;g1161f4f45f0_0_68"/>
          <p:cNvSpPr txBox="1"/>
          <p:nvPr/>
        </p:nvSpPr>
        <p:spPr>
          <a:xfrm>
            <a:off x="7696200" y="3130550"/>
            <a:ext cx="10986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3,7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2,4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5,8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6,9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1,11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10,12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0,3</a:t>
            </a:r>
            <a:endParaRPr/>
          </a:p>
        </p:txBody>
      </p:sp>
      <p:sp>
        <p:nvSpPr>
          <p:cNvPr id="315" name="Google Shape;315;g1161f4f45f0_0_68"/>
          <p:cNvSpPr txBox="1"/>
          <p:nvPr/>
        </p:nvSpPr>
        <p:spPr>
          <a:xfrm>
            <a:off x="1584325" y="5505450"/>
            <a:ext cx="208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Answer = 3</a:t>
            </a:r>
            <a:endParaRPr/>
          </a:p>
        </p:txBody>
      </p:sp>
      <p:sp>
        <p:nvSpPr>
          <p:cNvPr id="316" name="Google Shape;316;g1161f4f45f0_0_68"/>
          <p:cNvSpPr txBox="1"/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The Activity Selection Problem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8" name="Google Shape;108;p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Greedy Algorithm</a:t>
            </a:r>
            <a:endParaRPr/>
          </a:p>
        </p:txBody>
      </p:sp>
      <p:sp>
        <p:nvSpPr>
          <p:cNvPr id="109" name="Google Shape;109;p2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Greedy algorithms make the choice that looks best at the moment.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</a:t>
            </a:r>
            <a:r>
              <a:rPr b="0" i="0" lang="en-US" sz="2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locally optimal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choice may lead to a globally optimal solution (i.e. an optimal solution to the entire problem).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161f4f45f0_0_84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3" name="Google Shape;323;g1161f4f45f0_0_84"/>
          <p:cNvSpPr txBox="1"/>
          <p:nvPr/>
        </p:nvSpPr>
        <p:spPr>
          <a:xfrm>
            <a:off x="152400" y="1149350"/>
            <a:ext cx="73644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1: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1. sort the activities by the starting time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2. pick the first activity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3. remove all activities conflicting with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4. repeat  </a:t>
            </a:r>
            <a:endParaRPr/>
          </a:p>
        </p:txBody>
      </p:sp>
      <p:sp>
        <p:nvSpPr>
          <p:cNvPr id="324" name="Google Shape;324;g1161f4f45f0_0_84"/>
          <p:cNvSpPr txBox="1"/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The Activity Selection Problem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161f4f45f0_0_91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1" name="Google Shape;331;g1161f4f45f0_0_91"/>
          <p:cNvSpPr txBox="1"/>
          <p:nvPr/>
        </p:nvSpPr>
        <p:spPr>
          <a:xfrm>
            <a:off x="152400" y="1149350"/>
            <a:ext cx="77931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1: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1. </a:t>
            </a:r>
            <a:r>
              <a:rPr b="0" i="0" lang="en-US" sz="32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activities by the </a:t>
            </a:r>
            <a:r>
              <a:rPr b="0" i="0" lang="en-US" sz="32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starting time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2. pick the </a:t>
            </a:r>
            <a:r>
              <a:rPr b="0" i="0"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activity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“a”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3. </a:t>
            </a:r>
            <a:r>
              <a:rPr b="0" i="0"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all activities conflicting with </a:t>
            </a: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“a”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4. repeat  </a:t>
            </a:r>
            <a:endParaRPr/>
          </a:p>
        </p:txBody>
      </p:sp>
      <p:cxnSp>
        <p:nvCxnSpPr>
          <p:cNvPr id="332" name="Google Shape;332;g1161f4f45f0_0_91"/>
          <p:cNvCxnSpPr/>
          <p:nvPr/>
        </p:nvCxnSpPr>
        <p:spPr>
          <a:xfrm>
            <a:off x="2057400" y="4800600"/>
            <a:ext cx="50292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33" name="Google Shape;333;g1161f4f45f0_0_91"/>
          <p:cNvCxnSpPr/>
          <p:nvPr/>
        </p:nvCxnSpPr>
        <p:spPr>
          <a:xfrm>
            <a:off x="3124200" y="5105400"/>
            <a:ext cx="11430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34" name="Google Shape;334;g1161f4f45f0_0_91"/>
          <p:cNvCxnSpPr/>
          <p:nvPr/>
        </p:nvCxnSpPr>
        <p:spPr>
          <a:xfrm>
            <a:off x="4800600" y="5410200"/>
            <a:ext cx="11430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sp>
        <p:nvSpPr>
          <p:cNvPr id="335" name="Google Shape;335;g1161f4f45f0_0_91"/>
          <p:cNvSpPr txBox="1"/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The Activity Selection Problem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61f4f45f0_0_101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342" name="Google Shape;342;g1161f4f45f0_0_101"/>
          <p:cNvCxnSpPr/>
          <p:nvPr/>
        </p:nvCxnSpPr>
        <p:spPr>
          <a:xfrm>
            <a:off x="2057400" y="4800600"/>
            <a:ext cx="50292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43" name="Google Shape;343;g1161f4f45f0_0_101"/>
          <p:cNvCxnSpPr/>
          <p:nvPr/>
        </p:nvCxnSpPr>
        <p:spPr>
          <a:xfrm>
            <a:off x="3124200" y="5105400"/>
            <a:ext cx="11430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44" name="Google Shape;344;g1161f4f45f0_0_101"/>
          <p:cNvCxnSpPr/>
          <p:nvPr/>
        </p:nvCxnSpPr>
        <p:spPr>
          <a:xfrm>
            <a:off x="4800600" y="5410200"/>
            <a:ext cx="11430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45" name="Google Shape;345;g1161f4f45f0_0_101"/>
          <p:cNvCxnSpPr/>
          <p:nvPr/>
        </p:nvCxnSpPr>
        <p:spPr>
          <a:xfrm flipH="1" rot="10800000">
            <a:off x="1143000" y="1752600"/>
            <a:ext cx="6019800" cy="2590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46" name="Google Shape;346;g1161f4f45f0_0_101"/>
          <p:cNvSpPr txBox="1"/>
          <p:nvPr/>
        </p:nvSpPr>
        <p:spPr>
          <a:xfrm>
            <a:off x="152400" y="1149350"/>
            <a:ext cx="77931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 1: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1. </a:t>
            </a:r>
            <a:r>
              <a:rPr b="0" i="0" lang="en-US" sz="32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activities by the </a:t>
            </a:r>
            <a:r>
              <a:rPr b="0" i="0" lang="en-US" sz="32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starting time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2. pick the </a:t>
            </a:r>
            <a:r>
              <a:rPr b="0" i="0"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activity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“a”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3. </a:t>
            </a:r>
            <a:r>
              <a:rPr b="0" i="0" lang="en-US" sz="32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all activities conflicting with </a:t>
            </a:r>
            <a:r>
              <a:rPr b="1" i="1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“a”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4. repeat  </a:t>
            </a:r>
            <a:endParaRPr/>
          </a:p>
        </p:txBody>
      </p:sp>
      <p:sp>
        <p:nvSpPr>
          <p:cNvPr id="347" name="Google Shape;347;g1161f4f45f0_0_101"/>
          <p:cNvSpPr txBox="1"/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The Activity Selection Problem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161f4f45f0_0_112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4" name="Google Shape;354;g1161f4f45f0_0_112"/>
          <p:cNvSpPr txBox="1"/>
          <p:nvPr/>
        </p:nvSpPr>
        <p:spPr>
          <a:xfrm>
            <a:off x="152400" y="1146175"/>
            <a:ext cx="82374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2: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1.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sort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activities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by length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2. pick the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shortest activity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3. </a:t>
            </a:r>
            <a:r>
              <a:rPr b="0" i="0" lang="en-US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activities conflicting with </a:t>
            </a:r>
            <a:r>
              <a:rPr b="1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4. repeat  </a:t>
            </a:r>
            <a:endParaRPr/>
          </a:p>
        </p:txBody>
      </p:sp>
      <p:cxnSp>
        <p:nvCxnSpPr>
          <p:cNvPr id="355" name="Google Shape;355;g1161f4f45f0_0_112"/>
          <p:cNvCxnSpPr/>
          <p:nvPr/>
        </p:nvCxnSpPr>
        <p:spPr>
          <a:xfrm>
            <a:off x="2057400" y="4800600"/>
            <a:ext cx="50292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56" name="Google Shape;356;g1161f4f45f0_0_112"/>
          <p:cNvCxnSpPr/>
          <p:nvPr/>
        </p:nvCxnSpPr>
        <p:spPr>
          <a:xfrm>
            <a:off x="3124200" y="5105400"/>
            <a:ext cx="11430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57" name="Google Shape;357;g1161f4f45f0_0_112"/>
          <p:cNvCxnSpPr/>
          <p:nvPr/>
        </p:nvCxnSpPr>
        <p:spPr>
          <a:xfrm>
            <a:off x="4800600" y="5410200"/>
            <a:ext cx="11430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sp>
        <p:nvSpPr>
          <p:cNvPr id="358" name="Google Shape;358;g1161f4f45f0_0_112"/>
          <p:cNvSpPr txBox="1"/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The Activity Selection Problem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161f4f45f0_0_122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365" name="Google Shape;365;g1161f4f45f0_0_122"/>
          <p:cNvCxnSpPr/>
          <p:nvPr/>
        </p:nvCxnSpPr>
        <p:spPr>
          <a:xfrm>
            <a:off x="533400" y="4800600"/>
            <a:ext cx="35052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66" name="Google Shape;366;g1161f4f45f0_0_122"/>
          <p:cNvCxnSpPr/>
          <p:nvPr/>
        </p:nvCxnSpPr>
        <p:spPr>
          <a:xfrm>
            <a:off x="3657600" y="5105400"/>
            <a:ext cx="11430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67" name="Google Shape;367;g1161f4f45f0_0_122"/>
          <p:cNvCxnSpPr/>
          <p:nvPr/>
        </p:nvCxnSpPr>
        <p:spPr>
          <a:xfrm>
            <a:off x="4343400" y="5410200"/>
            <a:ext cx="35052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sp>
        <p:nvSpPr>
          <p:cNvPr id="368" name="Google Shape;368;g1161f4f45f0_0_122"/>
          <p:cNvSpPr txBox="1"/>
          <p:nvPr/>
        </p:nvSpPr>
        <p:spPr>
          <a:xfrm>
            <a:off x="152400" y="1146175"/>
            <a:ext cx="82374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2: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1.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sort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activities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by length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2. pick the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shortest activity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3. </a:t>
            </a:r>
            <a:r>
              <a:rPr b="0" i="0" lang="en-US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activities conflicting with </a:t>
            </a:r>
            <a:r>
              <a:rPr b="1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4. repeat  </a:t>
            </a:r>
            <a:endParaRPr/>
          </a:p>
        </p:txBody>
      </p:sp>
      <p:sp>
        <p:nvSpPr>
          <p:cNvPr id="369" name="Google Shape;369;g1161f4f45f0_0_122"/>
          <p:cNvSpPr txBox="1"/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The Activity Selection Problem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161f4f45f0_0_132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376" name="Google Shape;376;g1161f4f45f0_0_132"/>
          <p:cNvCxnSpPr/>
          <p:nvPr/>
        </p:nvCxnSpPr>
        <p:spPr>
          <a:xfrm>
            <a:off x="533400" y="4800600"/>
            <a:ext cx="3524400" cy="15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77" name="Google Shape;377;g1161f4f45f0_0_132"/>
          <p:cNvCxnSpPr/>
          <p:nvPr/>
        </p:nvCxnSpPr>
        <p:spPr>
          <a:xfrm>
            <a:off x="3657600" y="5105400"/>
            <a:ext cx="1149300" cy="15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78" name="Google Shape;378;g1161f4f45f0_0_132"/>
          <p:cNvCxnSpPr/>
          <p:nvPr/>
        </p:nvCxnSpPr>
        <p:spPr>
          <a:xfrm>
            <a:off x="4343400" y="5410200"/>
            <a:ext cx="3524400" cy="15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79" name="Google Shape;379;g1161f4f45f0_0_132"/>
          <p:cNvCxnSpPr/>
          <p:nvPr/>
        </p:nvCxnSpPr>
        <p:spPr>
          <a:xfrm flipH="1" rot="10800000">
            <a:off x="1143000" y="1752600"/>
            <a:ext cx="6051600" cy="25908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380" name="Google Shape;380;g1161f4f45f0_0_132"/>
          <p:cNvSpPr txBox="1"/>
          <p:nvPr/>
        </p:nvSpPr>
        <p:spPr>
          <a:xfrm>
            <a:off x="152400" y="1146175"/>
            <a:ext cx="82374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2: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1.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sort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activities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by length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2. pick the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shortest activity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3. </a:t>
            </a:r>
            <a:r>
              <a:rPr b="0" i="0" lang="en-US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activities conflicting with </a:t>
            </a:r>
            <a:r>
              <a:rPr b="1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4. repeat  </a:t>
            </a:r>
            <a:endParaRPr/>
          </a:p>
        </p:txBody>
      </p:sp>
      <p:sp>
        <p:nvSpPr>
          <p:cNvPr id="381" name="Google Shape;381;g1161f4f45f0_0_132"/>
          <p:cNvSpPr txBox="1"/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The Activity Selection Problem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161f4f45f0_0_143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8" name="Google Shape;388;g1161f4f45f0_0_143"/>
          <p:cNvSpPr txBox="1"/>
          <p:nvPr/>
        </p:nvSpPr>
        <p:spPr>
          <a:xfrm>
            <a:off x="152400" y="1146175"/>
            <a:ext cx="78312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3: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1.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sort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activities by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ending time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2.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pick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activity which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ends first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3. remove all activities conflicting with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4. repeat  </a:t>
            </a:r>
            <a:endParaRPr/>
          </a:p>
        </p:txBody>
      </p:sp>
      <p:cxnSp>
        <p:nvCxnSpPr>
          <p:cNvPr id="389" name="Google Shape;389;g1161f4f45f0_0_143"/>
          <p:cNvCxnSpPr/>
          <p:nvPr/>
        </p:nvCxnSpPr>
        <p:spPr>
          <a:xfrm>
            <a:off x="533400" y="4800600"/>
            <a:ext cx="35052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90" name="Google Shape;390;g1161f4f45f0_0_143"/>
          <p:cNvCxnSpPr/>
          <p:nvPr/>
        </p:nvCxnSpPr>
        <p:spPr>
          <a:xfrm>
            <a:off x="3657600" y="5105400"/>
            <a:ext cx="11430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391" name="Google Shape;391;g1161f4f45f0_0_143"/>
          <p:cNvCxnSpPr/>
          <p:nvPr/>
        </p:nvCxnSpPr>
        <p:spPr>
          <a:xfrm>
            <a:off x="4343400" y="5410200"/>
            <a:ext cx="35052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sp>
        <p:nvSpPr>
          <p:cNvPr id="392" name="Google Shape;392;g1161f4f45f0_0_143"/>
          <p:cNvSpPr txBox="1"/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The Activity Selection Problem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161f4f45f0_0_153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399" name="Google Shape;399;g1161f4f45f0_0_153"/>
          <p:cNvCxnSpPr/>
          <p:nvPr/>
        </p:nvCxnSpPr>
        <p:spPr>
          <a:xfrm>
            <a:off x="533400" y="4800600"/>
            <a:ext cx="3557700" cy="15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400" name="Google Shape;400;g1161f4f45f0_0_153"/>
          <p:cNvCxnSpPr/>
          <p:nvPr/>
        </p:nvCxnSpPr>
        <p:spPr>
          <a:xfrm>
            <a:off x="3657600" y="5105400"/>
            <a:ext cx="1160400" cy="150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401" name="Google Shape;401;g1161f4f45f0_0_153"/>
          <p:cNvCxnSpPr/>
          <p:nvPr/>
        </p:nvCxnSpPr>
        <p:spPr>
          <a:xfrm>
            <a:off x="4343400" y="5410200"/>
            <a:ext cx="3557700" cy="15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oval"/>
            <a:tailEnd len="med" w="med" type="oval"/>
          </a:ln>
        </p:spPr>
      </p:cxnSp>
      <p:sp>
        <p:nvSpPr>
          <p:cNvPr id="402" name="Google Shape;402;g1161f4f45f0_0_153"/>
          <p:cNvSpPr txBox="1"/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The Activity Selection Problem</a:t>
            </a:r>
            <a:endParaRPr/>
          </a:p>
        </p:txBody>
      </p:sp>
      <p:sp>
        <p:nvSpPr>
          <p:cNvPr id="403" name="Google Shape;403;g1161f4f45f0_0_153"/>
          <p:cNvSpPr txBox="1"/>
          <p:nvPr/>
        </p:nvSpPr>
        <p:spPr>
          <a:xfrm>
            <a:off x="152400" y="1146175"/>
            <a:ext cx="78312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3: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1.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sort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activities by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ending time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2.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pick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activity which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ends first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3. remove all activities conflicting with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4. repeat 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161f4f45f0_0_163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410" name="Google Shape;410;g1161f4f45f0_0_163"/>
          <p:cNvCxnSpPr/>
          <p:nvPr/>
        </p:nvCxnSpPr>
        <p:spPr>
          <a:xfrm>
            <a:off x="2057400" y="4800600"/>
            <a:ext cx="50292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411" name="Google Shape;411;g1161f4f45f0_0_163"/>
          <p:cNvCxnSpPr/>
          <p:nvPr/>
        </p:nvCxnSpPr>
        <p:spPr>
          <a:xfrm>
            <a:off x="3124200" y="5105400"/>
            <a:ext cx="11430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412" name="Google Shape;412;g1161f4f45f0_0_163"/>
          <p:cNvCxnSpPr/>
          <p:nvPr/>
        </p:nvCxnSpPr>
        <p:spPr>
          <a:xfrm>
            <a:off x="4800600" y="5410200"/>
            <a:ext cx="11430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sp>
        <p:nvSpPr>
          <p:cNvPr id="413" name="Google Shape;413;g1161f4f45f0_0_163"/>
          <p:cNvSpPr txBox="1"/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The Activity Selection Problem</a:t>
            </a:r>
            <a:endParaRPr/>
          </a:p>
        </p:txBody>
      </p:sp>
      <p:sp>
        <p:nvSpPr>
          <p:cNvPr id="414" name="Google Shape;414;g1161f4f45f0_0_163"/>
          <p:cNvSpPr txBox="1"/>
          <p:nvPr/>
        </p:nvSpPr>
        <p:spPr>
          <a:xfrm>
            <a:off x="152400" y="1146175"/>
            <a:ext cx="78312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3: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1.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sort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activities by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ending time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2.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pick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activity which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ends first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3. remove all activities conflicting with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4. repeat 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161f4f45f0_0_173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cxnSp>
        <p:nvCxnSpPr>
          <p:cNvPr id="421" name="Google Shape;421;g1161f4f45f0_0_173"/>
          <p:cNvCxnSpPr/>
          <p:nvPr/>
        </p:nvCxnSpPr>
        <p:spPr>
          <a:xfrm>
            <a:off x="2057400" y="4800600"/>
            <a:ext cx="5029200" cy="0"/>
          </a:xfrm>
          <a:prstGeom prst="straightConnector1">
            <a:avLst/>
          </a:prstGeom>
          <a:noFill/>
          <a:ln cap="flat" cmpd="sng" w="50800">
            <a:solidFill>
              <a:schemeClr val="dk1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422" name="Google Shape;422;g1161f4f45f0_0_173"/>
          <p:cNvCxnSpPr/>
          <p:nvPr/>
        </p:nvCxnSpPr>
        <p:spPr>
          <a:xfrm>
            <a:off x="3124200" y="5105400"/>
            <a:ext cx="11430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oval"/>
            <a:tailEnd len="med" w="med" type="oval"/>
          </a:ln>
        </p:spPr>
      </p:cxnSp>
      <p:cxnSp>
        <p:nvCxnSpPr>
          <p:cNvPr id="423" name="Google Shape;423;g1161f4f45f0_0_173"/>
          <p:cNvCxnSpPr/>
          <p:nvPr/>
        </p:nvCxnSpPr>
        <p:spPr>
          <a:xfrm>
            <a:off x="4800600" y="5410200"/>
            <a:ext cx="11430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miter lim="800000"/>
            <a:headEnd len="med" w="med" type="oval"/>
            <a:tailEnd len="med" w="med" type="oval"/>
          </a:ln>
        </p:spPr>
      </p:cxnSp>
      <p:sp>
        <p:nvSpPr>
          <p:cNvPr id="424" name="Google Shape;424;g1161f4f45f0_0_173"/>
          <p:cNvSpPr txBox="1"/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The Activity Selection Problem</a:t>
            </a:r>
            <a:endParaRPr/>
          </a:p>
        </p:txBody>
      </p:sp>
      <p:sp>
        <p:nvSpPr>
          <p:cNvPr id="425" name="Google Shape;425;g1161f4f45f0_0_173"/>
          <p:cNvSpPr txBox="1"/>
          <p:nvPr/>
        </p:nvSpPr>
        <p:spPr>
          <a:xfrm>
            <a:off x="152400" y="1146175"/>
            <a:ext cx="78312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3: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1.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sort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activities by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ending time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2.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pick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activity which </a:t>
            </a:r>
            <a:r>
              <a:rPr b="0" i="0" lang="en-US" sz="32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ends first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3. remove all activities conflicting with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4. repeat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5" name="Google Shape;115;p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When can we use Greedy algorithms?</a:t>
            </a:r>
            <a:endParaRPr/>
          </a:p>
        </p:txBody>
      </p:sp>
      <p:sp>
        <p:nvSpPr>
          <p:cNvPr id="116" name="Google Shape;116;p3"/>
          <p:cNvSpPr txBox="1"/>
          <p:nvPr/>
        </p:nvSpPr>
        <p:spPr>
          <a:xfrm>
            <a:off x="441325" y="1641475"/>
            <a:ext cx="83217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use a greedy algorithm when the following are true: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AutoNum type="arabicParenR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greedy choice property: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globally optimal solution can be arrived at by making a locally optimal (greedy) choice. E.g., choosing the alley with the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least crowd at this moment</a:t>
            </a:r>
            <a:endParaRPr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AutoNum type="arabicParenR"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optimal substructure property: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The optimal solution contains within </a:t>
            </a:r>
            <a:r>
              <a:rPr b="0" i="0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its optimal solutions to subproblems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161f4f45f0_0_183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32" name="Google Shape;432;g1161f4f45f0_0_183"/>
          <p:cNvSpPr txBox="1"/>
          <p:nvPr/>
        </p:nvSpPr>
        <p:spPr>
          <a:xfrm>
            <a:off x="0" y="1201737"/>
            <a:ext cx="87327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3: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1. sort the activities by ending time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2. pick the activity a which ends first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3. remove all activities conflicting with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4. repeat  </a:t>
            </a:r>
            <a:endParaRPr/>
          </a:p>
        </p:txBody>
      </p:sp>
      <p:sp>
        <p:nvSpPr>
          <p:cNvPr id="433" name="Google Shape;433;g1161f4f45f0_0_183"/>
          <p:cNvSpPr txBox="1"/>
          <p:nvPr/>
        </p:nvSpPr>
        <p:spPr>
          <a:xfrm>
            <a:off x="122237" y="4073525"/>
            <a:ext cx="84630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Theorem: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3 gives an optimal solution to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activity selection problem. </a:t>
            </a:r>
            <a:endParaRPr/>
          </a:p>
        </p:txBody>
      </p:sp>
      <p:sp>
        <p:nvSpPr>
          <p:cNvPr id="434" name="Google Shape;434;g1161f4f45f0_0_183"/>
          <p:cNvSpPr txBox="1"/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The Activity Selection Problem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161f4f45f0_0_191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40" name="Google Shape;440;g1161f4f45f0_0_191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Activity Selection Algorithm</a:t>
            </a:r>
            <a:endParaRPr/>
          </a:p>
        </p:txBody>
      </p:sp>
      <p:sp>
        <p:nvSpPr>
          <p:cNvPr id="441" name="Google Shape;441;g1161f4f45f0_0_191"/>
          <p:cNvSpPr txBox="1"/>
          <p:nvPr/>
        </p:nvSpPr>
        <p:spPr>
          <a:xfrm>
            <a:off x="365125" y="1489075"/>
            <a:ext cx="8626500" cy="4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Idea: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each step, select the activity with the smallest finish time that is compatible with the activities already chosen.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Greedy-Activity-Selector(s, f)</a:t>
            </a:r>
            <a:endParaRPr b="0" i="0" sz="2400" u="none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2400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 the activities by ending time</a:t>
            </a:r>
            <a:endParaRPr sz="2400">
              <a:solidFill>
                <a:srgbClr val="008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b="0" i="0" lang="en-US" sz="2400" u="none" cap="none" strike="noStrike">
                <a:solidFill>
                  <a:srgbClr val="008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&lt;−</a:t>
            </a:r>
            <a:r>
              <a:rPr b="0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length[s]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0" lang="en-US" sz="2400" u="none" cap="none" strike="noStrike">
                <a:solidFill>
                  <a:srgbClr val="008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&lt;−</a:t>
            </a:r>
            <a:r>
              <a:rPr b="0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{1}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{Automatically select first activity}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b="0" i="0" lang="en-US" sz="2400" u="none" cap="none" strike="noStrike">
                <a:solidFill>
                  <a:srgbClr val="008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&lt;−</a:t>
            </a:r>
            <a:r>
              <a:rPr b="0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{Last activity selected so far}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 </a:t>
            </a:r>
            <a:r>
              <a:rPr b="0" i="0" lang="en-US" sz="2400" u="none" cap="none" strike="noStrike">
                <a:solidFill>
                  <a:srgbClr val="008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&lt;−</a:t>
            </a:r>
            <a:r>
              <a:rPr b="0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 to n do</a:t>
            </a:r>
            <a:endParaRPr/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si &gt;= fj then</a:t>
            </a:r>
            <a:endParaRPr/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0" i="0" lang="en-US" sz="2400" u="none" cap="none" strike="noStrike">
                <a:solidFill>
                  <a:srgbClr val="008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&lt;−</a:t>
            </a:r>
            <a:r>
              <a:rPr b="0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U {i}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{Add activity i to the set}</a:t>
            </a:r>
            <a:endParaRPr/>
          </a:p>
          <a:p>
            <a: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</a:t>
            </a:r>
            <a:r>
              <a:rPr b="0" i="0" lang="en-US" sz="2400" u="none" cap="none" strike="noStrike">
                <a:solidFill>
                  <a:srgbClr val="008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&lt;−</a:t>
            </a:r>
            <a:r>
              <a:rPr b="0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{record last activity added}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8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A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161f4f45f0_0_197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pg371a" id="447" name="Google Shape;447;g1161f4f45f0_0_1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752600"/>
            <a:ext cx="6400799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g1161f4f45f0_0_197"/>
          <p:cNvSpPr txBox="1"/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The Activity Selection Problem</a:t>
            </a:r>
            <a:endParaRPr/>
          </a:p>
        </p:txBody>
      </p:sp>
      <p:sp>
        <p:nvSpPr>
          <p:cNvPr id="449" name="Google Shape;449;g1161f4f45f0_0_197"/>
          <p:cNvSpPr txBox="1"/>
          <p:nvPr>
            <p:ph idx="1" type="body"/>
          </p:nvPr>
        </p:nvSpPr>
        <p:spPr>
          <a:xfrm>
            <a:off x="0" y="990600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 are a set of start and finish times</a:t>
            </a:r>
            <a:endParaRPr/>
          </a:p>
        </p:txBody>
      </p:sp>
      <p:sp>
        <p:nvSpPr>
          <p:cNvPr id="450" name="Google Shape;450;g1161f4f45f0_0_197"/>
          <p:cNvSpPr txBox="1"/>
          <p:nvPr/>
        </p:nvSpPr>
        <p:spPr>
          <a:xfrm>
            <a:off x="0" y="3048000"/>
            <a:ext cx="8839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maximum number of activities that can be completed?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can be completed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so can {a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8’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which is a larger set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it is not unique, consider {a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9’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161f4f45f0_0_205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pg371a" id="456" name="Google Shape;456;g1161f4f45f0_0_2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524000"/>
            <a:ext cx="6400799" cy="11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g1161f4f45f0_0_205"/>
          <p:cNvSpPr txBox="1"/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Interval Representation</a:t>
            </a:r>
            <a:endParaRPr/>
          </a:p>
        </p:txBody>
      </p:sp>
      <p:sp>
        <p:nvSpPr>
          <p:cNvPr id="458" name="Google Shape;458;g1161f4f45f0_0_205"/>
          <p:cNvSpPr txBox="1"/>
          <p:nvPr/>
        </p:nvSpPr>
        <p:spPr>
          <a:xfrm>
            <a:off x="1431925" y="3013075"/>
            <a:ext cx="18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9" name="Google Shape;459;g1161f4f45f0_0_2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4850" y="3321050"/>
            <a:ext cx="114301" cy="215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0" name="Google Shape;460;g1161f4f45f0_0_205"/>
          <p:cNvCxnSpPr/>
          <p:nvPr/>
        </p:nvCxnSpPr>
        <p:spPr>
          <a:xfrm>
            <a:off x="2590800" y="3810000"/>
            <a:ext cx="24384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61" name="Google Shape;461;g1161f4f45f0_0_205"/>
          <p:cNvCxnSpPr/>
          <p:nvPr/>
        </p:nvCxnSpPr>
        <p:spPr>
          <a:xfrm>
            <a:off x="4343400" y="4114800"/>
            <a:ext cx="16764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62" name="Google Shape;462;g1161f4f45f0_0_205"/>
          <p:cNvCxnSpPr/>
          <p:nvPr/>
        </p:nvCxnSpPr>
        <p:spPr>
          <a:xfrm>
            <a:off x="5029200" y="4343400"/>
            <a:ext cx="7620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161f4f45f0_0_216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468" name="Google Shape;468;g1161f4f45f0_0_216"/>
          <p:cNvGraphicFramePr/>
          <p:nvPr/>
        </p:nvGraphicFramePr>
        <p:xfrm>
          <a:off x="838200" y="38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{08EB716C-D3C7-4FB7-B0E8-2A2B5227F72D}</a:tableStyleId>
              </a:tblPr>
              <a:tblGrid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69" name="Google Shape;469;g1161f4f45f0_0_216"/>
          <p:cNvCxnSpPr/>
          <p:nvPr/>
        </p:nvCxnSpPr>
        <p:spPr>
          <a:xfrm>
            <a:off x="1371600" y="685800"/>
            <a:ext cx="15240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70" name="Google Shape;470;g1161f4f45f0_0_216"/>
          <p:cNvCxnSpPr/>
          <p:nvPr/>
        </p:nvCxnSpPr>
        <p:spPr>
          <a:xfrm>
            <a:off x="2438400" y="12192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71" name="Google Shape;471;g1161f4f45f0_0_216"/>
          <p:cNvCxnSpPr/>
          <p:nvPr/>
        </p:nvCxnSpPr>
        <p:spPr>
          <a:xfrm>
            <a:off x="838200" y="1676400"/>
            <a:ext cx="31242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72" name="Google Shape;472;g1161f4f45f0_0_216"/>
          <p:cNvCxnSpPr/>
          <p:nvPr/>
        </p:nvCxnSpPr>
        <p:spPr>
          <a:xfrm>
            <a:off x="3429000" y="2209800"/>
            <a:ext cx="1524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73" name="Google Shape;473;g1161f4f45f0_0_216"/>
          <p:cNvCxnSpPr/>
          <p:nvPr/>
        </p:nvCxnSpPr>
        <p:spPr>
          <a:xfrm>
            <a:off x="2438400" y="2743200"/>
            <a:ext cx="2514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74" name="Google Shape;474;g1161f4f45f0_0_216"/>
          <p:cNvCxnSpPr/>
          <p:nvPr/>
        </p:nvCxnSpPr>
        <p:spPr>
          <a:xfrm>
            <a:off x="3429000" y="32004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75" name="Google Shape;475;g1161f4f45f0_0_216"/>
          <p:cNvCxnSpPr/>
          <p:nvPr/>
        </p:nvCxnSpPr>
        <p:spPr>
          <a:xfrm>
            <a:off x="3962400" y="37338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76" name="Google Shape;476;g1161f4f45f0_0_216"/>
          <p:cNvCxnSpPr/>
          <p:nvPr/>
        </p:nvCxnSpPr>
        <p:spPr>
          <a:xfrm>
            <a:off x="4953000" y="4267200"/>
            <a:ext cx="1524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77" name="Google Shape;477;g1161f4f45f0_0_216"/>
          <p:cNvCxnSpPr/>
          <p:nvPr/>
        </p:nvCxnSpPr>
        <p:spPr>
          <a:xfrm>
            <a:off x="4953000" y="48006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78" name="Google Shape;478;g1161f4f45f0_0_216"/>
          <p:cNvCxnSpPr/>
          <p:nvPr/>
        </p:nvCxnSpPr>
        <p:spPr>
          <a:xfrm>
            <a:off x="1905000" y="5334000"/>
            <a:ext cx="56388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79" name="Google Shape;479;g1161f4f45f0_0_216"/>
          <p:cNvCxnSpPr/>
          <p:nvPr/>
        </p:nvCxnSpPr>
        <p:spPr>
          <a:xfrm>
            <a:off x="7086600" y="57912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480" name="Google Shape;480;g1161f4f45f0_0_216"/>
          <p:cNvSpPr txBox="1"/>
          <p:nvPr/>
        </p:nvSpPr>
        <p:spPr>
          <a:xfrm>
            <a:off x="685800" y="6172200"/>
            <a:ext cx="826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0     1    2     3     4     5     6     7    8     9    10   11   12   13   14   15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161f4f45f0_0_233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486" name="Google Shape;486;g1161f4f45f0_0_233"/>
          <p:cNvGraphicFramePr/>
          <p:nvPr/>
        </p:nvGraphicFramePr>
        <p:xfrm>
          <a:off x="838200" y="38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{08EB716C-D3C7-4FB7-B0E8-2A2B5227F72D}</a:tableStyleId>
              </a:tblPr>
              <a:tblGrid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87" name="Google Shape;487;g1161f4f45f0_0_233"/>
          <p:cNvCxnSpPr/>
          <p:nvPr/>
        </p:nvCxnSpPr>
        <p:spPr>
          <a:xfrm>
            <a:off x="1371600" y="685800"/>
            <a:ext cx="15240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88" name="Google Shape;488;g1161f4f45f0_0_233"/>
          <p:cNvCxnSpPr/>
          <p:nvPr/>
        </p:nvCxnSpPr>
        <p:spPr>
          <a:xfrm>
            <a:off x="2438400" y="12192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89" name="Google Shape;489;g1161f4f45f0_0_233"/>
          <p:cNvCxnSpPr/>
          <p:nvPr/>
        </p:nvCxnSpPr>
        <p:spPr>
          <a:xfrm>
            <a:off x="838200" y="1676400"/>
            <a:ext cx="31242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90" name="Google Shape;490;g1161f4f45f0_0_233"/>
          <p:cNvCxnSpPr/>
          <p:nvPr/>
        </p:nvCxnSpPr>
        <p:spPr>
          <a:xfrm>
            <a:off x="3429000" y="2209800"/>
            <a:ext cx="1524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91" name="Google Shape;491;g1161f4f45f0_0_233"/>
          <p:cNvCxnSpPr/>
          <p:nvPr/>
        </p:nvCxnSpPr>
        <p:spPr>
          <a:xfrm>
            <a:off x="2438400" y="2743200"/>
            <a:ext cx="25146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92" name="Google Shape;492;g1161f4f45f0_0_233"/>
          <p:cNvCxnSpPr/>
          <p:nvPr/>
        </p:nvCxnSpPr>
        <p:spPr>
          <a:xfrm>
            <a:off x="3429000" y="32004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93" name="Google Shape;493;g1161f4f45f0_0_233"/>
          <p:cNvCxnSpPr/>
          <p:nvPr/>
        </p:nvCxnSpPr>
        <p:spPr>
          <a:xfrm>
            <a:off x="3962400" y="37338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94" name="Google Shape;494;g1161f4f45f0_0_233"/>
          <p:cNvCxnSpPr/>
          <p:nvPr/>
        </p:nvCxnSpPr>
        <p:spPr>
          <a:xfrm>
            <a:off x="4953000" y="4267200"/>
            <a:ext cx="1524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95" name="Google Shape;495;g1161f4f45f0_0_233"/>
          <p:cNvCxnSpPr/>
          <p:nvPr/>
        </p:nvCxnSpPr>
        <p:spPr>
          <a:xfrm>
            <a:off x="4953000" y="48006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96" name="Google Shape;496;g1161f4f45f0_0_233"/>
          <p:cNvCxnSpPr/>
          <p:nvPr/>
        </p:nvCxnSpPr>
        <p:spPr>
          <a:xfrm>
            <a:off x="1905000" y="5334000"/>
            <a:ext cx="56388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97" name="Google Shape;497;g1161f4f45f0_0_233"/>
          <p:cNvCxnSpPr/>
          <p:nvPr/>
        </p:nvCxnSpPr>
        <p:spPr>
          <a:xfrm>
            <a:off x="7086600" y="57912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498" name="Google Shape;498;g1161f4f45f0_0_233"/>
          <p:cNvSpPr txBox="1"/>
          <p:nvPr/>
        </p:nvSpPr>
        <p:spPr>
          <a:xfrm>
            <a:off x="685800" y="6172200"/>
            <a:ext cx="826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0     1    2     3     4     5     6     7    8     9    10   11   12   13   14   15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161f4f45f0_0_250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504" name="Google Shape;504;g1161f4f45f0_0_250"/>
          <p:cNvGraphicFramePr/>
          <p:nvPr/>
        </p:nvGraphicFramePr>
        <p:xfrm>
          <a:off x="838200" y="38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{08EB716C-D3C7-4FB7-B0E8-2A2B5227F72D}</a:tableStyleId>
              </a:tblPr>
              <a:tblGrid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05" name="Google Shape;505;g1161f4f45f0_0_250"/>
          <p:cNvCxnSpPr/>
          <p:nvPr/>
        </p:nvCxnSpPr>
        <p:spPr>
          <a:xfrm>
            <a:off x="1371600" y="685800"/>
            <a:ext cx="15240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06" name="Google Shape;506;g1161f4f45f0_0_250"/>
          <p:cNvCxnSpPr/>
          <p:nvPr/>
        </p:nvCxnSpPr>
        <p:spPr>
          <a:xfrm>
            <a:off x="2438400" y="12192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07" name="Google Shape;507;g1161f4f45f0_0_250"/>
          <p:cNvCxnSpPr/>
          <p:nvPr/>
        </p:nvCxnSpPr>
        <p:spPr>
          <a:xfrm>
            <a:off x="838200" y="1676400"/>
            <a:ext cx="31242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08" name="Google Shape;508;g1161f4f45f0_0_250"/>
          <p:cNvCxnSpPr/>
          <p:nvPr/>
        </p:nvCxnSpPr>
        <p:spPr>
          <a:xfrm>
            <a:off x="3429000" y="2209800"/>
            <a:ext cx="15240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09" name="Google Shape;509;g1161f4f45f0_0_250"/>
          <p:cNvCxnSpPr/>
          <p:nvPr/>
        </p:nvCxnSpPr>
        <p:spPr>
          <a:xfrm>
            <a:off x="2438400" y="2743200"/>
            <a:ext cx="25146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10" name="Google Shape;510;g1161f4f45f0_0_250"/>
          <p:cNvCxnSpPr/>
          <p:nvPr/>
        </p:nvCxnSpPr>
        <p:spPr>
          <a:xfrm>
            <a:off x="3429000" y="32004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11" name="Google Shape;511;g1161f4f45f0_0_250"/>
          <p:cNvCxnSpPr/>
          <p:nvPr/>
        </p:nvCxnSpPr>
        <p:spPr>
          <a:xfrm>
            <a:off x="3962400" y="37338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12" name="Google Shape;512;g1161f4f45f0_0_250"/>
          <p:cNvCxnSpPr/>
          <p:nvPr/>
        </p:nvCxnSpPr>
        <p:spPr>
          <a:xfrm>
            <a:off x="4953000" y="4267200"/>
            <a:ext cx="1524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13" name="Google Shape;513;g1161f4f45f0_0_250"/>
          <p:cNvCxnSpPr/>
          <p:nvPr/>
        </p:nvCxnSpPr>
        <p:spPr>
          <a:xfrm>
            <a:off x="4953000" y="48006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14" name="Google Shape;514;g1161f4f45f0_0_250"/>
          <p:cNvCxnSpPr/>
          <p:nvPr/>
        </p:nvCxnSpPr>
        <p:spPr>
          <a:xfrm>
            <a:off x="1905000" y="5334000"/>
            <a:ext cx="56388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15" name="Google Shape;515;g1161f4f45f0_0_250"/>
          <p:cNvCxnSpPr/>
          <p:nvPr/>
        </p:nvCxnSpPr>
        <p:spPr>
          <a:xfrm>
            <a:off x="7086600" y="57912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516" name="Google Shape;516;g1161f4f45f0_0_250"/>
          <p:cNvSpPr txBox="1"/>
          <p:nvPr/>
        </p:nvSpPr>
        <p:spPr>
          <a:xfrm>
            <a:off x="685800" y="6172200"/>
            <a:ext cx="826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0     1    2     3     4     5     6     7    8     9    10   11   12   13   14   15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161f4f45f0_0_267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522" name="Google Shape;522;g1161f4f45f0_0_267"/>
          <p:cNvGraphicFramePr/>
          <p:nvPr/>
        </p:nvGraphicFramePr>
        <p:xfrm>
          <a:off x="838200" y="38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{08EB716C-D3C7-4FB7-B0E8-2A2B5227F72D}</a:tableStyleId>
              </a:tblPr>
              <a:tblGrid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23" name="Google Shape;523;g1161f4f45f0_0_267"/>
          <p:cNvCxnSpPr/>
          <p:nvPr/>
        </p:nvCxnSpPr>
        <p:spPr>
          <a:xfrm>
            <a:off x="1371600" y="685800"/>
            <a:ext cx="15240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24" name="Google Shape;524;g1161f4f45f0_0_267"/>
          <p:cNvCxnSpPr/>
          <p:nvPr/>
        </p:nvCxnSpPr>
        <p:spPr>
          <a:xfrm>
            <a:off x="2438400" y="12192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25" name="Google Shape;525;g1161f4f45f0_0_267"/>
          <p:cNvCxnSpPr/>
          <p:nvPr/>
        </p:nvCxnSpPr>
        <p:spPr>
          <a:xfrm>
            <a:off x="838200" y="1676400"/>
            <a:ext cx="31242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26" name="Google Shape;526;g1161f4f45f0_0_267"/>
          <p:cNvCxnSpPr/>
          <p:nvPr/>
        </p:nvCxnSpPr>
        <p:spPr>
          <a:xfrm>
            <a:off x="3429000" y="2209800"/>
            <a:ext cx="15240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27" name="Google Shape;527;g1161f4f45f0_0_267"/>
          <p:cNvCxnSpPr/>
          <p:nvPr/>
        </p:nvCxnSpPr>
        <p:spPr>
          <a:xfrm>
            <a:off x="2438400" y="2743200"/>
            <a:ext cx="25146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28" name="Google Shape;528;g1161f4f45f0_0_267"/>
          <p:cNvCxnSpPr/>
          <p:nvPr/>
        </p:nvCxnSpPr>
        <p:spPr>
          <a:xfrm>
            <a:off x="3429000" y="32004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29" name="Google Shape;529;g1161f4f45f0_0_267"/>
          <p:cNvCxnSpPr/>
          <p:nvPr/>
        </p:nvCxnSpPr>
        <p:spPr>
          <a:xfrm>
            <a:off x="3962400" y="37338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30" name="Google Shape;530;g1161f4f45f0_0_267"/>
          <p:cNvCxnSpPr/>
          <p:nvPr/>
        </p:nvCxnSpPr>
        <p:spPr>
          <a:xfrm>
            <a:off x="4953000" y="4267200"/>
            <a:ext cx="15240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31" name="Google Shape;531;g1161f4f45f0_0_267"/>
          <p:cNvCxnSpPr/>
          <p:nvPr/>
        </p:nvCxnSpPr>
        <p:spPr>
          <a:xfrm>
            <a:off x="4953000" y="48006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32" name="Google Shape;532;g1161f4f45f0_0_267"/>
          <p:cNvCxnSpPr/>
          <p:nvPr/>
        </p:nvCxnSpPr>
        <p:spPr>
          <a:xfrm>
            <a:off x="1905000" y="5334000"/>
            <a:ext cx="56388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33" name="Google Shape;533;g1161f4f45f0_0_267"/>
          <p:cNvCxnSpPr/>
          <p:nvPr/>
        </p:nvCxnSpPr>
        <p:spPr>
          <a:xfrm>
            <a:off x="7086600" y="57912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534" name="Google Shape;534;g1161f4f45f0_0_267"/>
          <p:cNvSpPr txBox="1"/>
          <p:nvPr/>
        </p:nvSpPr>
        <p:spPr>
          <a:xfrm>
            <a:off x="685800" y="6172200"/>
            <a:ext cx="826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0     1    2     3     4     5     6     7    8     9    10   11   12   13   14   15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161f4f45f0_0_284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540" name="Google Shape;540;g1161f4f45f0_0_284"/>
          <p:cNvGraphicFramePr/>
          <p:nvPr/>
        </p:nvGraphicFramePr>
        <p:xfrm>
          <a:off x="838200" y="38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{08EB716C-D3C7-4FB7-B0E8-2A2B5227F72D}</a:tableStyleId>
              </a:tblPr>
              <a:tblGrid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41" name="Google Shape;541;g1161f4f45f0_0_284"/>
          <p:cNvCxnSpPr/>
          <p:nvPr/>
        </p:nvCxnSpPr>
        <p:spPr>
          <a:xfrm>
            <a:off x="1371600" y="685800"/>
            <a:ext cx="15240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42" name="Google Shape;542;g1161f4f45f0_0_284"/>
          <p:cNvCxnSpPr/>
          <p:nvPr/>
        </p:nvCxnSpPr>
        <p:spPr>
          <a:xfrm>
            <a:off x="2438400" y="12192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43" name="Google Shape;543;g1161f4f45f0_0_284"/>
          <p:cNvCxnSpPr/>
          <p:nvPr/>
        </p:nvCxnSpPr>
        <p:spPr>
          <a:xfrm>
            <a:off x="838200" y="1676400"/>
            <a:ext cx="31242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44" name="Google Shape;544;g1161f4f45f0_0_284"/>
          <p:cNvCxnSpPr/>
          <p:nvPr/>
        </p:nvCxnSpPr>
        <p:spPr>
          <a:xfrm>
            <a:off x="3429000" y="2209800"/>
            <a:ext cx="15240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45" name="Google Shape;545;g1161f4f45f0_0_284"/>
          <p:cNvCxnSpPr/>
          <p:nvPr/>
        </p:nvCxnSpPr>
        <p:spPr>
          <a:xfrm>
            <a:off x="2438400" y="2743200"/>
            <a:ext cx="25146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46" name="Google Shape;546;g1161f4f45f0_0_284"/>
          <p:cNvCxnSpPr/>
          <p:nvPr/>
        </p:nvCxnSpPr>
        <p:spPr>
          <a:xfrm>
            <a:off x="3429000" y="32004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47" name="Google Shape;547;g1161f4f45f0_0_284"/>
          <p:cNvCxnSpPr/>
          <p:nvPr/>
        </p:nvCxnSpPr>
        <p:spPr>
          <a:xfrm>
            <a:off x="3962400" y="37338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48" name="Google Shape;548;g1161f4f45f0_0_284"/>
          <p:cNvCxnSpPr/>
          <p:nvPr/>
        </p:nvCxnSpPr>
        <p:spPr>
          <a:xfrm>
            <a:off x="4953000" y="4267200"/>
            <a:ext cx="15240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49" name="Google Shape;549;g1161f4f45f0_0_284"/>
          <p:cNvCxnSpPr/>
          <p:nvPr/>
        </p:nvCxnSpPr>
        <p:spPr>
          <a:xfrm>
            <a:off x="4953000" y="48006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50" name="Google Shape;550;g1161f4f45f0_0_284"/>
          <p:cNvCxnSpPr/>
          <p:nvPr/>
        </p:nvCxnSpPr>
        <p:spPr>
          <a:xfrm>
            <a:off x="1905000" y="5334000"/>
            <a:ext cx="56388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51" name="Google Shape;551;g1161f4f45f0_0_284"/>
          <p:cNvCxnSpPr/>
          <p:nvPr/>
        </p:nvCxnSpPr>
        <p:spPr>
          <a:xfrm>
            <a:off x="7086600" y="57912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552" name="Google Shape;552;g1161f4f45f0_0_284"/>
          <p:cNvSpPr txBox="1"/>
          <p:nvPr/>
        </p:nvSpPr>
        <p:spPr>
          <a:xfrm>
            <a:off x="685800" y="6172200"/>
            <a:ext cx="826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0     1    2     3     4     5     6     7    8     9    10   11   12   13   14   15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161f4f45f0_0_301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558" name="Google Shape;558;g1161f4f45f0_0_301"/>
          <p:cNvGraphicFramePr/>
          <p:nvPr/>
        </p:nvGraphicFramePr>
        <p:xfrm>
          <a:off x="838200" y="38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{08EB716C-D3C7-4FB7-B0E8-2A2B5227F72D}</a:tableStyleId>
              </a:tblPr>
              <a:tblGrid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59" name="Google Shape;559;g1161f4f45f0_0_301"/>
          <p:cNvCxnSpPr/>
          <p:nvPr/>
        </p:nvCxnSpPr>
        <p:spPr>
          <a:xfrm>
            <a:off x="1371600" y="685800"/>
            <a:ext cx="15240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60" name="Google Shape;560;g1161f4f45f0_0_301"/>
          <p:cNvCxnSpPr/>
          <p:nvPr/>
        </p:nvCxnSpPr>
        <p:spPr>
          <a:xfrm>
            <a:off x="2438400" y="12192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61" name="Google Shape;561;g1161f4f45f0_0_301"/>
          <p:cNvCxnSpPr/>
          <p:nvPr/>
        </p:nvCxnSpPr>
        <p:spPr>
          <a:xfrm>
            <a:off x="838200" y="1676400"/>
            <a:ext cx="31242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62" name="Google Shape;562;g1161f4f45f0_0_301"/>
          <p:cNvCxnSpPr/>
          <p:nvPr/>
        </p:nvCxnSpPr>
        <p:spPr>
          <a:xfrm>
            <a:off x="3429000" y="2209800"/>
            <a:ext cx="15240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63" name="Google Shape;563;g1161f4f45f0_0_301"/>
          <p:cNvCxnSpPr/>
          <p:nvPr/>
        </p:nvCxnSpPr>
        <p:spPr>
          <a:xfrm>
            <a:off x="2438400" y="2743200"/>
            <a:ext cx="25146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64" name="Google Shape;564;g1161f4f45f0_0_301"/>
          <p:cNvCxnSpPr/>
          <p:nvPr/>
        </p:nvCxnSpPr>
        <p:spPr>
          <a:xfrm>
            <a:off x="3429000" y="32004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65" name="Google Shape;565;g1161f4f45f0_0_301"/>
          <p:cNvCxnSpPr/>
          <p:nvPr/>
        </p:nvCxnSpPr>
        <p:spPr>
          <a:xfrm>
            <a:off x="3962400" y="37338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66" name="Google Shape;566;g1161f4f45f0_0_301"/>
          <p:cNvCxnSpPr/>
          <p:nvPr/>
        </p:nvCxnSpPr>
        <p:spPr>
          <a:xfrm>
            <a:off x="4953000" y="4267200"/>
            <a:ext cx="15240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67" name="Google Shape;567;g1161f4f45f0_0_301"/>
          <p:cNvCxnSpPr/>
          <p:nvPr/>
        </p:nvCxnSpPr>
        <p:spPr>
          <a:xfrm>
            <a:off x="4953000" y="48006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68" name="Google Shape;568;g1161f4f45f0_0_301"/>
          <p:cNvCxnSpPr/>
          <p:nvPr/>
        </p:nvCxnSpPr>
        <p:spPr>
          <a:xfrm>
            <a:off x="1905000" y="5334000"/>
            <a:ext cx="56388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69" name="Google Shape;569;g1161f4f45f0_0_301"/>
          <p:cNvCxnSpPr/>
          <p:nvPr/>
        </p:nvCxnSpPr>
        <p:spPr>
          <a:xfrm>
            <a:off x="7086600" y="57912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570" name="Google Shape;570;g1161f4f45f0_0_301"/>
          <p:cNvSpPr txBox="1"/>
          <p:nvPr/>
        </p:nvSpPr>
        <p:spPr>
          <a:xfrm>
            <a:off x="685800" y="6172200"/>
            <a:ext cx="826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0     1    2     3     4     5     6     7    8     9    10   11   12   13   14   15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2" name="Google Shape;122;p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Designing Greedy Algorithms</a:t>
            </a:r>
            <a:endParaRPr/>
          </a:p>
        </p:txBody>
      </p:sp>
      <p:sp>
        <p:nvSpPr>
          <p:cNvPr id="123" name="Google Shape;123;p4"/>
          <p:cNvSpPr txBox="1"/>
          <p:nvPr>
            <p:ph idx="1" type="body"/>
          </p:nvPr>
        </p:nvSpPr>
        <p:spPr>
          <a:xfrm>
            <a:off x="214312" y="1200150"/>
            <a:ext cx="8793162" cy="534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Cast the optimization problem as one for which:</a:t>
            </a:r>
            <a:endParaRPr/>
          </a:p>
          <a:p>
            <a:pPr indent="-457200" lvl="1" marL="9144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we make a choice and are left with only one subproblem to solve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Prove the </a:t>
            </a:r>
            <a:r>
              <a:rPr b="0" i="0" lang="en-US" sz="2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GREEDY CHOICE</a:t>
            </a:r>
            <a:endParaRPr/>
          </a:p>
          <a:p>
            <a:pPr indent="-457200" lvl="1" marL="9144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that there is always an optimal solution to the original problem that makes the greedy choice</a:t>
            </a:r>
            <a:endParaRPr/>
          </a:p>
          <a:p>
            <a:pPr indent="-533400" lvl="0" marL="5334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Prove the </a:t>
            </a:r>
            <a:r>
              <a:rPr b="0" i="0" lang="en-US" sz="2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OPTIMAL SUBSTRUCTURE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457200" lvl="1" marL="91440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greedy choice + an optimal solution to the resulting subproblem leads to an optimal solution of the whole problem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161f4f45f0_0_318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576" name="Google Shape;576;g1161f4f45f0_0_318"/>
          <p:cNvGraphicFramePr/>
          <p:nvPr/>
        </p:nvGraphicFramePr>
        <p:xfrm>
          <a:off x="838200" y="38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{08EB716C-D3C7-4FB7-B0E8-2A2B5227F72D}</a:tableStyleId>
              </a:tblPr>
              <a:tblGrid>
                <a:gridCol w="517525"/>
                <a:gridCol w="520700"/>
                <a:gridCol w="514350"/>
                <a:gridCol w="520700"/>
                <a:gridCol w="517525"/>
                <a:gridCol w="517525"/>
                <a:gridCol w="520700"/>
                <a:gridCol w="514350"/>
                <a:gridCol w="520700"/>
                <a:gridCol w="517525"/>
                <a:gridCol w="517525"/>
                <a:gridCol w="544500"/>
                <a:gridCol w="487350"/>
                <a:gridCol w="523875"/>
                <a:gridCol w="5175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77" name="Google Shape;577;g1161f4f45f0_0_318"/>
          <p:cNvCxnSpPr/>
          <p:nvPr/>
        </p:nvCxnSpPr>
        <p:spPr>
          <a:xfrm>
            <a:off x="1371600" y="685800"/>
            <a:ext cx="15240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78" name="Google Shape;578;g1161f4f45f0_0_318"/>
          <p:cNvCxnSpPr/>
          <p:nvPr/>
        </p:nvCxnSpPr>
        <p:spPr>
          <a:xfrm>
            <a:off x="2438400" y="1219200"/>
            <a:ext cx="9906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79" name="Google Shape;579;g1161f4f45f0_0_318"/>
          <p:cNvCxnSpPr/>
          <p:nvPr/>
        </p:nvCxnSpPr>
        <p:spPr>
          <a:xfrm>
            <a:off x="838200" y="1676400"/>
            <a:ext cx="31242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80" name="Google Shape;580;g1161f4f45f0_0_318"/>
          <p:cNvCxnSpPr/>
          <p:nvPr/>
        </p:nvCxnSpPr>
        <p:spPr>
          <a:xfrm>
            <a:off x="3429000" y="2209800"/>
            <a:ext cx="15240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81" name="Google Shape;581;g1161f4f45f0_0_318"/>
          <p:cNvCxnSpPr/>
          <p:nvPr/>
        </p:nvCxnSpPr>
        <p:spPr>
          <a:xfrm>
            <a:off x="2438400" y="2743200"/>
            <a:ext cx="25146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82" name="Google Shape;582;g1161f4f45f0_0_318"/>
          <p:cNvCxnSpPr/>
          <p:nvPr/>
        </p:nvCxnSpPr>
        <p:spPr>
          <a:xfrm>
            <a:off x="3429000" y="32004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83" name="Google Shape;583;g1161f4f45f0_0_318"/>
          <p:cNvCxnSpPr/>
          <p:nvPr/>
        </p:nvCxnSpPr>
        <p:spPr>
          <a:xfrm>
            <a:off x="3962400" y="37338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84" name="Google Shape;584;g1161f4f45f0_0_318"/>
          <p:cNvCxnSpPr/>
          <p:nvPr/>
        </p:nvCxnSpPr>
        <p:spPr>
          <a:xfrm>
            <a:off x="4953000" y="4267200"/>
            <a:ext cx="15240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85" name="Google Shape;585;g1161f4f45f0_0_318"/>
          <p:cNvCxnSpPr/>
          <p:nvPr/>
        </p:nvCxnSpPr>
        <p:spPr>
          <a:xfrm>
            <a:off x="4953000" y="4800600"/>
            <a:ext cx="20574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86" name="Google Shape;586;g1161f4f45f0_0_318"/>
          <p:cNvCxnSpPr/>
          <p:nvPr/>
        </p:nvCxnSpPr>
        <p:spPr>
          <a:xfrm>
            <a:off x="1905000" y="5334000"/>
            <a:ext cx="5638800" cy="0"/>
          </a:xfrm>
          <a:prstGeom prst="straightConnector1">
            <a:avLst/>
          </a:prstGeom>
          <a:noFill/>
          <a:ln cap="flat" cmpd="sng" w="57150">
            <a:solidFill>
              <a:schemeClr val="lt2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87" name="Google Shape;587;g1161f4f45f0_0_318"/>
          <p:cNvCxnSpPr/>
          <p:nvPr/>
        </p:nvCxnSpPr>
        <p:spPr>
          <a:xfrm>
            <a:off x="7086600" y="5791200"/>
            <a:ext cx="9906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588" name="Google Shape;588;g1161f4f45f0_0_318"/>
          <p:cNvSpPr txBox="1"/>
          <p:nvPr/>
        </p:nvSpPr>
        <p:spPr>
          <a:xfrm>
            <a:off x="685800" y="6172200"/>
            <a:ext cx="826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0     1    2     3     4     5     6     7    8     9    10   11   12   13   14   15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161f4f45f0_0_335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94" name="Google Shape;594;g1161f4f45f0_0_335"/>
          <p:cNvSpPr txBox="1"/>
          <p:nvPr>
            <p:ph type="title"/>
          </p:nvPr>
        </p:nvSpPr>
        <p:spPr>
          <a:xfrm>
            <a:off x="609600" y="457200"/>
            <a:ext cx="7772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Why this Algorithm is Optimal?</a:t>
            </a:r>
            <a:endParaRPr/>
          </a:p>
        </p:txBody>
      </p:sp>
      <p:sp>
        <p:nvSpPr>
          <p:cNvPr id="595" name="Google Shape;595;g1161f4f45f0_0_335"/>
          <p:cNvSpPr txBox="1"/>
          <p:nvPr/>
        </p:nvSpPr>
        <p:spPr>
          <a:xfrm>
            <a:off x="0" y="1219200"/>
            <a:ext cx="88392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show that this algorithm uses the following properties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problem has the optimal substructure property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algorithm satisfies the greedy-choice property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Thus, it is Optimal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161f4f45f0_0_341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01" name="Google Shape;601;g1161f4f45f0_0_341"/>
          <p:cNvSpPr txBox="1"/>
          <p:nvPr>
            <p:ph type="title"/>
          </p:nvPr>
        </p:nvSpPr>
        <p:spPr>
          <a:xfrm>
            <a:off x="685800" y="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Greedy-Choice Property</a:t>
            </a:r>
            <a:endParaRPr/>
          </a:p>
        </p:txBody>
      </p:sp>
      <p:sp>
        <p:nvSpPr>
          <p:cNvPr id="602" name="Google Shape;602;g1161f4f45f0_0_341"/>
          <p:cNvSpPr txBox="1"/>
          <p:nvPr>
            <p:ph idx="1" type="body"/>
          </p:nvPr>
        </p:nvSpPr>
        <p:spPr>
          <a:xfrm>
            <a:off x="0" y="1524000"/>
            <a:ext cx="8991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there is an optimal solution that begins with a greedy choice (with activity 1, which as the earliest finish time)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 A ⊆ S in an optimal solution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Order the activities in A by finish time. The first activity in A is k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If k = 1, the schedule A begins with a greedy choice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If k ≠ 1, show that there is an optimal solution B to S that begins with the greedy choice, activity 1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Let B = A </a:t>
            </a:r>
            <a:r>
              <a:rPr b="0" i="0" lang="en-US" sz="2000" u="non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{k} ∪ {1}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Arial"/>
              <a:buChar char="•"/>
            </a:pPr>
            <a:r>
              <a:rPr b="0" i="1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baseline="-25000" i="1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1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≤ f</a:t>
            </a:r>
            <a:r>
              <a:rPr b="0" baseline="-25000" i="1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 🡪   activities in B are disjoint (compatible)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B has the same number of activities as A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Thus, B is optimal</a:t>
            </a:r>
            <a:endParaRPr b="0" i="0" sz="1800" u="non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161f4f45f0_0_347"/>
          <p:cNvSpPr txBox="1"/>
          <p:nvPr/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08" name="Google Shape;608;g1161f4f45f0_0_347"/>
          <p:cNvSpPr txBox="1"/>
          <p:nvPr>
            <p:ph type="title"/>
          </p:nvPr>
        </p:nvSpPr>
        <p:spPr>
          <a:xfrm>
            <a:off x="533400" y="2286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Optimal Substructures</a:t>
            </a:r>
            <a:endParaRPr/>
          </a:p>
        </p:txBody>
      </p:sp>
      <p:sp>
        <p:nvSpPr>
          <p:cNvPr id="609" name="Google Shape;609;g1161f4f45f0_0_347"/>
          <p:cNvSpPr txBox="1"/>
          <p:nvPr>
            <p:ph idx="1" type="body"/>
          </p:nvPr>
        </p:nvSpPr>
        <p:spPr>
          <a:xfrm>
            <a:off x="228600" y="990600"/>
            <a:ext cx="8610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Once the greedy choice of activity 1 is made, the problem reduces to finding an optimal solution for the activity-selection problem over those activities in S that are compatible with activity 1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Optimal Substructure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If A is optimal to S, then </a:t>
            </a:r>
            <a:r>
              <a:rPr b="0" i="1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1" lang="en-US" sz="1800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1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= A </a:t>
            </a:r>
            <a:r>
              <a:rPr b="0" i="1" lang="en-US" sz="1800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b="0" i="1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{1}</a:t>
            </a:r>
            <a:r>
              <a:rPr b="0" i="0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is optimal to </a:t>
            </a:r>
            <a:r>
              <a:rPr b="0" i="1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1" lang="en-US" sz="1800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1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={i ∈S:</a:t>
            </a:r>
            <a:r>
              <a:rPr b="0" i="1" lang="en-US" sz="16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baseline="-25000" i="1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1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≥ f</a:t>
            </a:r>
            <a:r>
              <a:rPr b="0" baseline="-25000" i="1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we could find a solution B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S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more activities than A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adding activity 1 to B</a:t>
            </a: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would yield a solution B to S with more activities than A </a:t>
            </a:r>
            <a:r>
              <a:rPr b="0" i="0" lang="en-US" sz="16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🡺 contradicting the optimality of 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After each greedy choice is made, we are left with an optimization problem of the same form as the original problem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By induction on the number of choices made, making the greedy choice at every step produces an optimal solution</a:t>
            </a:r>
            <a:endParaRPr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15" name="Google Shape;615;p1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Huffman Codes</a:t>
            </a:r>
            <a:endParaRPr/>
          </a:p>
        </p:txBody>
      </p:sp>
      <p:sp>
        <p:nvSpPr>
          <p:cNvPr id="616" name="Google Shape;616;p13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Widely used technique for data compression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the data to be a sequence of characters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Looking for an effective way of storing the data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character code</a:t>
            </a:r>
            <a:endParaRPr/>
          </a:p>
          <a:p>
            <a:pPr indent="-285750" lvl="1" marL="742950" rtl="0" algn="l">
              <a:lnSpc>
                <a:spcPct val="2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Uniquely represents a character by a binary string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22" name="Google Shape;622;p1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Fixed-Length Codes</a:t>
            </a:r>
            <a:endParaRPr/>
          </a:p>
        </p:txBody>
      </p:sp>
      <p:sp>
        <p:nvSpPr>
          <p:cNvPr id="623" name="Google Shape;623;p14"/>
          <p:cNvSpPr txBox="1"/>
          <p:nvPr>
            <p:ph idx="1" type="body"/>
          </p:nvPr>
        </p:nvSpPr>
        <p:spPr>
          <a:xfrm>
            <a:off x="350837" y="1214437"/>
            <a:ext cx="8669337" cy="540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Corsiva"/>
              <a:buNone/>
            </a:pPr>
            <a:r>
              <a:rPr b="0" i="0" lang="en-US" sz="28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E.g.: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file containing 100,000 characters</a:t>
            </a:r>
            <a:endParaRPr/>
          </a:p>
          <a:p>
            <a:pPr indent="-1651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bits needed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 000, b = 001, c = 010, d = 011, e = 100, f = 101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Requires: 100,000 ⋅ 3 = 300,000 bits</a:t>
            </a:r>
            <a:endParaRPr/>
          </a:p>
        </p:txBody>
      </p:sp>
      <p:graphicFrame>
        <p:nvGraphicFramePr>
          <p:cNvPr id="624" name="Google Shape;624;p14"/>
          <p:cNvGraphicFramePr/>
          <p:nvPr/>
        </p:nvGraphicFramePr>
        <p:xfrm>
          <a:off x="517525" y="20748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{08EB716C-D3C7-4FB7-B0E8-2A2B5227F72D}</a:tableStyleId>
              </a:tblPr>
              <a:tblGrid>
                <a:gridCol w="3395650"/>
                <a:gridCol w="750875"/>
                <a:gridCol w="750875"/>
                <a:gridCol w="747700"/>
                <a:gridCol w="750875"/>
                <a:gridCol w="750875"/>
                <a:gridCol w="75087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Frequency (thousands)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5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30" name="Google Shape;630;p1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Huffman Codes</a:t>
            </a:r>
            <a:endParaRPr/>
          </a:p>
        </p:txBody>
      </p:sp>
      <p:sp>
        <p:nvSpPr>
          <p:cNvPr id="631" name="Google Shape;631;p15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Idea: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Use the frequencies of occurrence of characters to build a optimal way of representing each character</a:t>
            </a:r>
            <a:endParaRPr/>
          </a:p>
          <a:p>
            <a:pPr indent="-1651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2" name="Google Shape;632;p15"/>
          <p:cNvGraphicFramePr/>
          <p:nvPr/>
        </p:nvGraphicFramePr>
        <p:xfrm>
          <a:off x="608012" y="33353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{08EB716C-D3C7-4FB7-B0E8-2A2B5227F72D}</a:tableStyleId>
              </a:tblPr>
              <a:tblGrid>
                <a:gridCol w="3395650"/>
                <a:gridCol w="750875"/>
                <a:gridCol w="750875"/>
                <a:gridCol w="747700"/>
                <a:gridCol w="750875"/>
                <a:gridCol w="750875"/>
                <a:gridCol w="75087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Frequency (thousands)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6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38" name="Google Shape;638;p1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Variable-Length Codes</a:t>
            </a:r>
            <a:endParaRPr/>
          </a:p>
        </p:txBody>
      </p:sp>
      <p:sp>
        <p:nvSpPr>
          <p:cNvPr id="639" name="Google Shape;639;p16"/>
          <p:cNvSpPr txBox="1"/>
          <p:nvPr>
            <p:ph idx="1" type="body"/>
          </p:nvPr>
        </p:nvSpPr>
        <p:spPr>
          <a:xfrm>
            <a:off x="179387" y="1214437"/>
            <a:ext cx="8786812" cy="540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Corsiva"/>
              <a:buNone/>
            </a:pPr>
            <a:r>
              <a:rPr b="0" i="0" lang="en-US" sz="28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E.g.: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file containing 100,000 characters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 short codewords to frequent characters and long codewords to infrequent characters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 0, b = 101, c = 100, d = 111, e = 1101, f = 1100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(45 ⋅ 1 + 13 ⋅ 3 + 12 ⋅ 3 + 16 ⋅ 3 + 9 ⋅ 4 + 5 ⋅ 4)⋅ 1,000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= 224,000 bits</a:t>
            </a:r>
            <a:endParaRPr/>
          </a:p>
        </p:txBody>
      </p:sp>
      <p:graphicFrame>
        <p:nvGraphicFramePr>
          <p:cNvPr id="640" name="Google Shape;640;p16"/>
          <p:cNvGraphicFramePr/>
          <p:nvPr/>
        </p:nvGraphicFramePr>
        <p:xfrm>
          <a:off x="517525" y="20081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{08EB716C-D3C7-4FB7-B0E8-2A2B5227F72D}</a:tableStyleId>
              </a:tblPr>
              <a:tblGrid>
                <a:gridCol w="3395650"/>
                <a:gridCol w="750875"/>
                <a:gridCol w="750875"/>
                <a:gridCol w="747700"/>
                <a:gridCol w="750875"/>
                <a:gridCol w="750875"/>
                <a:gridCol w="75087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Frequency (thousands)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 anchorCtr="1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7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46" name="Google Shape;646;p1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Prefix Codes</a:t>
            </a:r>
            <a:endParaRPr/>
          </a:p>
        </p:txBody>
      </p:sp>
      <p:sp>
        <p:nvSpPr>
          <p:cNvPr id="647" name="Google Shape;647;p17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Prefix codes: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Codes for which no codeword is also a prefix of some other codeword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Better name would be “prefix-free codes”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achieve optimal data compression using prefix codes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We will restrict our attention to prefix codes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18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53" name="Google Shape;653;p1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Encoding with Binary Character Codes</a:t>
            </a:r>
            <a:endParaRPr/>
          </a:p>
        </p:txBody>
      </p:sp>
      <p:sp>
        <p:nvSpPr>
          <p:cNvPr id="654" name="Google Shape;654;p18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Encoding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Concatenate the codewords representing each character in the file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Corsiva"/>
              <a:buChar char="•"/>
            </a:pPr>
            <a:r>
              <a:rPr b="0" i="0" lang="en-US" sz="28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E.g.</a:t>
            </a:r>
            <a:r>
              <a:rPr b="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 = 0, b = 101, c = 100, d = 111, e = 1101, f = 1100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abc = 0 ⋅ 101 ⋅ 100 = 0101100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61f4f45f0_0_0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Optimal Substructure </a:t>
            </a:r>
            <a:endParaRPr/>
          </a:p>
        </p:txBody>
      </p:sp>
      <p:sp>
        <p:nvSpPr>
          <p:cNvPr id="130" name="Google Shape;130;g1161f4f45f0_0_0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g1161f4f45f0_0_0"/>
          <p:cNvSpPr/>
          <p:nvPr/>
        </p:nvSpPr>
        <p:spPr>
          <a:xfrm>
            <a:off x="1878000" y="1420175"/>
            <a:ext cx="1196100" cy="63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</a:t>
            </a:r>
            <a:endParaRPr/>
          </a:p>
        </p:txBody>
      </p:sp>
      <p:sp>
        <p:nvSpPr>
          <p:cNvPr id="132" name="Google Shape;132;g1161f4f45f0_0_0"/>
          <p:cNvSpPr/>
          <p:nvPr/>
        </p:nvSpPr>
        <p:spPr>
          <a:xfrm>
            <a:off x="2582475" y="2512100"/>
            <a:ext cx="1509900" cy="63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Subproblem 1</a:t>
            </a:r>
            <a:endParaRPr/>
          </a:p>
        </p:txBody>
      </p:sp>
      <p:cxnSp>
        <p:nvCxnSpPr>
          <p:cNvPr id="133" name="Google Shape;133;g1161f4f45f0_0_0"/>
          <p:cNvCxnSpPr>
            <a:stCxn id="131" idx="2"/>
            <a:endCxn id="132" idx="0"/>
          </p:cNvCxnSpPr>
          <p:nvPr/>
        </p:nvCxnSpPr>
        <p:spPr>
          <a:xfrm>
            <a:off x="2476050" y="2055575"/>
            <a:ext cx="861300" cy="4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g1161f4f45f0_0_0"/>
          <p:cNvSpPr txBox="1"/>
          <p:nvPr/>
        </p:nvSpPr>
        <p:spPr>
          <a:xfrm>
            <a:off x="3288850" y="1781675"/>
            <a:ext cx="86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Choice</a:t>
            </a:r>
            <a:endParaRPr/>
          </a:p>
        </p:txBody>
      </p:sp>
      <p:sp>
        <p:nvSpPr>
          <p:cNvPr id="135" name="Google Shape;135;g1161f4f45f0_0_0"/>
          <p:cNvSpPr/>
          <p:nvPr/>
        </p:nvSpPr>
        <p:spPr>
          <a:xfrm>
            <a:off x="2582475" y="3731300"/>
            <a:ext cx="1509900" cy="63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Subproblem 2</a:t>
            </a:r>
            <a:endParaRPr/>
          </a:p>
        </p:txBody>
      </p:sp>
      <p:cxnSp>
        <p:nvCxnSpPr>
          <p:cNvPr id="136" name="Google Shape;136;g1161f4f45f0_0_0"/>
          <p:cNvCxnSpPr>
            <a:stCxn id="132" idx="2"/>
            <a:endCxn id="135" idx="0"/>
          </p:cNvCxnSpPr>
          <p:nvPr/>
        </p:nvCxnSpPr>
        <p:spPr>
          <a:xfrm>
            <a:off x="3337425" y="3147500"/>
            <a:ext cx="0" cy="5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g1161f4f45f0_0_0"/>
          <p:cNvSpPr txBox="1"/>
          <p:nvPr/>
        </p:nvSpPr>
        <p:spPr>
          <a:xfrm>
            <a:off x="3365050" y="3153275"/>
            <a:ext cx="86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Choice</a:t>
            </a:r>
            <a:endParaRPr/>
          </a:p>
        </p:txBody>
      </p:sp>
      <p:sp>
        <p:nvSpPr>
          <p:cNvPr id="138" name="Google Shape;138;g1161f4f45f0_0_0"/>
          <p:cNvSpPr txBox="1"/>
          <p:nvPr/>
        </p:nvSpPr>
        <p:spPr>
          <a:xfrm>
            <a:off x="693900" y="1430075"/>
            <a:ext cx="86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 optimal soln.</a:t>
            </a:r>
            <a:endParaRPr/>
          </a:p>
        </p:txBody>
      </p:sp>
      <p:sp>
        <p:nvSpPr>
          <p:cNvPr id="139" name="Google Shape;139;g1161f4f45f0_0_0"/>
          <p:cNvSpPr txBox="1"/>
          <p:nvPr/>
        </p:nvSpPr>
        <p:spPr>
          <a:xfrm>
            <a:off x="1608300" y="2420675"/>
            <a:ext cx="86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 optimal soln.</a:t>
            </a:r>
            <a:endParaRPr/>
          </a:p>
        </p:txBody>
      </p:sp>
      <p:sp>
        <p:nvSpPr>
          <p:cNvPr id="140" name="Google Shape;140;g1161f4f45f0_0_0"/>
          <p:cNvSpPr txBox="1"/>
          <p:nvPr/>
        </p:nvSpPr>
        <p:spPr>
          <a:xfrm>
            <a:off x="1608300" y="3639875"/>
            <a:ext cx="86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 optimal soln.</a:t>
            </a:r>
            <a:endParaRPr/>
          </a:p>
        </p:txBody>
      </p:sp>
      <p:sp>
        <p:nvSpPr>
          <p:cNvPr id="141" name="Google Shape;141;g1161f4f45f0_0_0"/>
          <p:cNvSpPr/>
          <p:nvPr/>
        </p:nvSpPr>
        <p:spPr>
          <a:xfrm>
            <a:off x="2582475" y="5255300"/>
            <a:ext cx="1509900" cy="635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Subproblem n</a:t>
            </a:r>
            <a:endParaRPr/>
          </a:p>
        </p:txBody>
      </p:sp>
      <p:cxnSp>
        <p:nvCxnSpPr>
          <p:cNvPr id="142" name="Google Shape;142;g1161f4f45f0_0_0"/>
          <p:cNvCxnSpPr>
            <a:stCxn id="135" idx="2"/>
            <a:endCxn id="141" idx="0"/>
          </p:cNvCxnSpPr>
          <p:nvPr/>
        </p:nvCxnSpPr>
        <p:spPr>
          <a:xfrm>
            <a:off x="3337425" y="4366700"/>
            <a:ext cx="0" cy="88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g1161f4f45f0_0_0"/>
          <p:cNvSpPr txBox="1"/>
          <p:nvPr/>
        </p:nvSpPr>
        <p:spPr>
          <a:xfrm>
            <a:off x="1532100" y="5087675"/>
            <a:ext cx="86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Find optimal soln.</a:t>
            </a:r>
            <a:endParaRPr/>
          </a:p>
        </p:txBody>
      </p:sp>
      <p:cxnSp>
        <p:nvCxnSpPr>
          <p:cNvPr id="144" name="Google Shape;144;g1161f4f45f0_0_0"/>
          <p:cNvCxnSpPr/>
          <p:nvPr/>
        </p:nvCxnSpPr>
        <p:spPr>
          <a:xfrm rot="10800000">
            <a:off x="2994050" y="4428850"/>
            <a:ext cx="9300" cy="803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g1161f4f45f0_0_0"/>
          <p:cNvCxnSpPr/>
          <p:nvPr/>
        </p:nvCxnSpPr>
        <p:spPr>
          <a:xfrm flipH="1" rot="10800000">
            <a:off x="2896425" y="3130000"/>
            <a:ext cx="9300" cy="57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g1161f4f45f0_0_0"/>
          <p:cNvSpPr txBox="1"/>
          <p:nvPr/>
        </p:nvSpPr>
        <p:spPr>
          <a:xfrm>
            <a:off x="3365050" y="4448675"/>
            <a:ext cx="86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Greedy Choice</a:t>
            </a:r>
            <a:endParaRPr/>
          </a:p>
        </p:txBody>
      </p:sp>
      <p:cxnSp>
        <p:nvCxnSpPr>
          <p:cNvPr id="147" name="Google Shape;147;g1161f4f45f0_0_0"/>
          <p:cNvCxnSpPr/>
          <p:nvPr/>
        </p:nvCxnSpPr>
        <p:spPr>
          <a:xfrm rot="10800000">
            <a:off x="2130225" y="2111600"/>
            <a:ext cx="504600" cy="392400"/>
          </a:xfrm>
          <a:prstGeom prst="straightConnector1">
            <a:avLst/>
          </a:prstGeom>
          <a:noFill/>
          <a:ln cap="flat" cmpd="sng" w="9525">
            <a:solidFill>
              <a:srgbClr val="DD011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g1161f4f45f0_0_0"/>
          <p:cNvSpPr txBox="1"/>
          <p:nvPr/>
        </p:nvSpPr>
        <p:spPr>
          <a:xfrm>
            <a:off x="4803625" y="1888225"/>
            <a:ext cx="3534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Example - Always taking smaller time route providing the optimal time route from source to destination.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9" name="Google Shape;149;g1161f4f45f0_0_0"/>
          <p:cNvSpPr/>
          <p:nvPr/>
        </p:nvSpPr>
        <p:spPr>
          <a:xfrm>
            <a:off x="924225" y="3107525"/>
            <a:ext cx="4353300" cy="3080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161f4f45f0_0_0"/>
          <p:cNvSpPr txBox="1"/>
          <p:nvPr/>
        </p:nvSpPr>
        <p:spPr>
          <a:xfrm>
            <a:off x="5284875" y="4216900"/>
            <a:ext cx="195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Remaining Problem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9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60" name="Google Shape;660;p1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Decoding with Binary Character Codes</a:t>
            </a:r>
            <a:endParaRPr/>
          </a:p>
        </p:txBody>
      </p:sp>
      <p:sp>
        <p:nvSpPr>
          <p:cNvPr id="661" name="Google Shape;661;p19"/>
          <p:cNvSpPr txBox="1"/>
          <p:nvPr>
            <p:ph idx="1" type="body"/>
          </p:nvPr>
        </p:nvSpPr>
        <p:spPr>
          <a:xfrm>
            <a:off x="350837" y="1214437"/>
            <a:ext cx="8229600" cy="541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Prefix codes simplify decoding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No codeword is a prefix of another ⇒ the codeword that begins an encoded file is unambiguous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Identify the initial codeword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Translate it back to the original character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Repeat the process on the remainder of the file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Corsiva"/>
              <a:buChar char="•"/>
            </a:pPr>
            <a:r>
              <a:rPr b="0" i="0" lang="en-US" sz="28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E.g.</a:t>
            </a:r>
            <a:r>
              <a:rPr b="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 = 0, b = 101, c = 100, d = 111, e = 1101, f = 1100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001011101 = </a:t>
            </a:r>
            <a:endParaRPr/>
          </a:p>
        </p:txBody>
      </p:sp>
      <p:sp>
        <p:nvSpPr>
          <p:cNvPr id="662" name="Google Shape;662;p19"/>
          <p:cNvSpPr txBox="1"/>
          <p:nvPr/>
        </p:nvSpPr>
        <p:spPr>
          <a:xfrm>
            <a:off x="3022600" y="5465762"/>
            <a:ext cx="3540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663" name="Google Shape;663;p19"/>
          <p:cNvSpPr txBox="1"/>
          <p:nvPr/>
        </p:nvSpPr>
        <p:spPr>
          <a:xfrm>
            <a:off x="3251200" y="5461000"/>
            <a:ext cx="514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⋅ 0</a:t>
            </a:r>
            <a:endParaRPr/>
          </a:p>
        </p:txBody>
      </p:sp>
      <p:sp>
        <p:nvSpPr>
          <p:cNvPr id="664" name="Google Shape;664;p19"/>
          <p:cNvSpPr txBox="1"/>
          <p:nvPr/>
        </p:nvSpPr>
        <p:spPr>
          <a:xfrm>
            <a:off x="3733800" y="5465762"/>
            <a:ext cx="8143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⋅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101</a:t>
            </a:r>
            <a:endParaRPr/>
          </a:p>
        </p:txBody>
      </p:sp>
      <p:sp>
        <p:nvSpPr>
          <p:cNvPr id="665" name="Google Shape;665;p19"/>
          <p:cNvSpPr txBox="1"/>
          <p:nvPr/>
        </p:nvSpPr>
        <p:spPr>
          <a:xfrm>
            <a:off x="4429125" y="5465762"/>
            <a:ext cx="9842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⋅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1101</a:t>
            </a:r>
            <a:endParaRPr/>
          </a:p>
        </p:txBody>
      </p:sp>
      <p:sp>
        <p:nvSpPr>
          <p:cNvPr id="666" name="Google Shape;666;p19"/>
          <p:cNvSpPr txBox="1"/>
          <p:nvPr/>
        </p:nvSpPr>
        <p:spPr>
          <a:xfrm>
            <a:off x="5524500" y="5461000"/>
            <a:ext cx="10604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aabe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0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72" name="Google Shape;672;p2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Prefix Code Representation</a:t>
            </a:r>
            <a:endParaRPr/>
          </a:p>
        </p:txBody>
      </p:sp>
      <p:sp>
        <p:nvSpPr>
          <p:cNvPr id="673" name="Google Shape;673;p20"/>
          <p:cNvSpPr txBox="1"/>
          <p:nvPr>
            <p:ph idx="1" type="body"/>
          </p:nvPr>
        </p:nvSpPr>
        <p:spPr>
          <a:xfrm>
            <a:off x="350837" y="1119187"/>
            <a:ext cx="8229600" cy="2589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tree whose leaves are the given characters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codeword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path from the root to the character, where 0 means “go to the left child” and 1 means “go to the right child”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Length of the codeword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0" i="0" lang="en-US" sz="20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Length of the path from root to the character leaf (depth of node)</a:t>
            </a:r>
            <a:endParaRPr/>
          </a:p>
        </p:txBody>
      </p:sp>
      <p:grpSp>
        <p:nvGrpSpPr>
          <p:cNvPr id="674" name="Google Shape;674;p20"/>
          <p:cNvGrpSpPr/>
          <p:nvPr/>
        </p:nvGrpSpPr>
        <p:grpSpPr>
          <a:xfrm>
            <a:off x="85725" y="3573462"/>
            <a:ext cx="4413250" cy="2506662"/>
            <a:chOff x="54" y="2271"/>
            <a:chExt cx="2780" cy="1579"/>
          </a:xfrm>
        </p:grpSpPr>
        <p:sp>
          <p:nvSpPr>
            <p:cNvPr id="675" name="Google Shape;675;p20"/>
            <p:cNvSpPr/>
            <p:nvPr/>
          </p:nvSpPr>
          <p:spPr>
            <a:xfrm>
              <a:off x="1597" y="2271"/>
              <a:ext cx="387" cy="29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748" y="2659"/>
              <a:ext cx="387" cy="29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86</a:t>
              </a: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2447" y="2674"/>
              <a:ext cx="387" cy="29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287" y="3169"/>
              <a:ext cx="387" cy="29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58</a:t>
              </a: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1209" y="3169"/>
              <a:ext cx="387" cy="29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28</a:t>
              </a:r>
              <a:endParaRPr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2131" y="3169"/>
              <a:ext cx="387" cy="29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681" name="Google Shape;681;p20"/>
            <p:cNvSpPr txBox="1"/>
            <p:nvPr/>
          </p:nvSpPr>
          <p:spPr>
            <a:xfrm>
              <a:off x="54" y="3639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a: 45</a:t>
              </a:r>
              <a:endParaRPr/>
            </a:p>
          </p:txBody>
        </p:sp>
        <p:sp>
          <p:nvSpPr>
            <p:cNvPr id="682" name="Google Shape;682;p20"/>
            <p:cNvSpPr txBox="1"/>
            <p:nvPr/>
          </p:nvSpPr>
          <p:spPr>
            <a:xfrm>
              <a:off x="515" y="3639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b: 13</a:t>
              </a:r>
              <a:endParaRPr/>
            </a:p>
          </p:txBody>
        </p:sp>
        <p:sp>
          <p:nvSpPr>
            <p:cNvPr id="683" name="Google Shape;683;p20"/>
            <p:cNvSpPr txBox="1"/>
            <p:nvPr/>
          </p:nvSpPr>
          <p:spPr>
            <a:xfrm>
              <a:off x="976" y="3639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c: 12</a:t>
              </a:r>
              <a:endParaRPr/>
            </a:p>
          </p:txBody>
        </p:sp>
        <p:sp>
          <p:nvSpPr>
            <p:cNvPr id="684" name="Google Shape;684;p20"/>
            <p:cNvSpPr txBox="1"/>
            <p:nvPr/>
          </p:nvSpPr>
          <p:spPr>
            <a:xfrm>
              <a:off x="1437" y="3639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d: 16</a:t>
              </a:r>
              <a:endParaRPr/>
            </a:p>
          </p:txBody>
        </p:sp>
        <p:sp>
          <p:nvSpPr>
            <p:cNvPr id="685" name="Google Shape;685;p20"/>
            <p:cNvSpPr txBox="1"/>
            <p:nvPr/>
          </p:nvSpPr>
          <p:spPr>
            <a:xfrm>
              <a:off x="1898" y="3639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e: 9</a:t>
              </a:r>
              <a:endParaRPr/>
            </a:p>
          </p:txBody>
        </p:sp>
        <p:sp>
          <p:nvSpPr>
            <p:cNvPr id="686" name="Google Shape;686;p20"/>
            <p:cNvSpPr txBox="1"/>
            <p:nvPr/>
          </p:nvSpPr>
          <p:spPr>
            <a:xfrm>
              <a:off x="2359" y="3639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f: 5</a:t>
              </a:r>
              <a:endParaRPr/>
            </a:p>
          </p:txBody>
        </p:sp>
        <p:cxnSp>
          <p:nvCxnSpPr>
            <p:cNvPr id="687" name="Google Shape;687;p20"/>
            <p:cNvCxnSpPr/>
            <p:nvPr/>
          </p:nvCxnSpPr>
          <p:spPr>
            <a:xfrm flipH="1" rot="10800000">
              <a:off x="1067" y="2505"/>
              <a:ext cx="567" cy="18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88" name="Google Shape;688;p20"/>
            <p:cNvCxnSpPr/>
            <p:nvPr/>
          </p:nvCxnSpPr>
          <p:spPr>
            <a:xfrm>
              <a:off x="1931" y="2505"/>
              <a:ext cx="567" cy="21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89" name="Google Shape;689;p20"/>
            <p:cNvCxnSpPr/>
            <p:nvPr/>
          </p:nvCxnSpPr>
          <p:spPr>
            <a:xfrm flipH="1">
              <a:off x="567" y="2924"/>
              <a:ext cx="261" cy="26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0" name="Google Shape;690;p20"/>
            <p:cNvCxnSpPr/>
            <p:nvPr/>
          </p:nvCxnSpPr>
          <p:spPr>
            <a:xfrm>
              <a:off x="1053" y="2915"/>
              <a:ext cx="257" cy="27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1" name="Google Shape;691;p20"/>
            <p:cNvCxnSpPr/>
            <p:nvPr/>
          </p:nvCxnSpPr>
          <p:spPr>
            <a:xfrm flipH="1">
              <a:off x="2354" y="2942"/>
              <a:ext cx="198" cy="2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2" name="Google Shape;692;p20"/>
            <p:cNvCxnSpPr/>
            <p:nvPr/>
          </p:nvCxnSpPr>
          <p:spPr>
            <a:xfrm flipH="1">
              <a:off x="248" y="3450"/>
              <a:ext cx="126" cy="18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3" name="Google Shape;693;p20"/>
            <p:cNvCxnSpPr/>
            <p:nvPr/>
          </p:nvCxnSpPr>
          <p:spPr>
            <a:xfrm>
              <a:off x="585" y="3432"/>
              <a:ext cx="117" cy="20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4" name="Google Shape;694;p20"/>
            <p:cNvCxnSpPr/>
            <p:nvPr/>
          </p:nvCxnSpPr>
          <p:spPr>
            <a:xfrm flipH="1">
              <a:off x="1161" y="3437"/>
              <a:ext cx="144" cy="20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5" name="Google Shape;695;p20"/>
            <p:cNvCxnSpPr/>
            <p:nvPr/>
          </p:nvCxnSpPr>
          <p:spPr>
            <a:xfrm>
              <a:off x="1503" y="3437"/>
              <a:ext cx="126" cy="1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6" name="Google Shape;696;p20"/>
            <p:cNvCxnSpPr/>
            <p:nvPr/>
          </p:nvCxnSpPr>
          <p:spPr>
            <a:xfrm flipH="1">
              <a:off x="2106" y="3441"/>
              <a:ext cx="126" cy="1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97" name="Google Shape;697;p20"/>
            <p:cNvCxnSpPr/>
            <p:nvPr/>
          </p:nvCxnSpPr>
          <p:spPr>
            <a:xfrm>
              <a:off x="2403" y="3441"/>
              <a:ext cx="158" cy="20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698" name="Google Shape;698;p20"/>
            <p:cNvSpPr txBox="1"/>
            <p:nvPr/>
          </p:nvSpPr>
          <p:spPr>
            <a:xfrm>
              <a:off x="1247" y="2389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699" name="Google Shape;699;p20"/>
            <p:cNvSpPr txBox="1"/>
            <p:nvPr/>
          </p:nvSpPr>
          <p:spPr>
            <a:xfrm>
              <a:off x="538" y="286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700" name="Google Shape;700;p20"/>
            <p:cNvSpPr txBox="1"/>
            <p:nvPr/>
          </p:nvSpPr>
          <p:spPr>
            <a:xfrm>
              <a:off x="147" y="339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701" name="Google Shape;701;p20"/>
            <p:cNvSpPr txBox="1"/>
            <p:nvPr/>
          </p:nvSpPr>
          <p:spPr>
            <a:xfrm>
              <a:off x="1150" y="2861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02" name="Google Shape;702;p20"/>
            <p:cNvSpPr txBox="1"/>
            <p:nvPr/>
          </p:nvSpPr>
          <p:spPr>
            <a:xfrm>
              <a:off x="647" y="339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03" name="Google Shape;703;p20"/>
            <p:cNvSpPr txBox="1"/>
            <p:nvPr/>
          </p:nvSpPr>
          <p:spPr>
            <a:xfrm>
              <a:off x="1547" y="339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04" name="Google Shape;704;p20"/>
            <p:cNvSpPr txBox="1"/>
            <p:nvPr/>
          </p:nvSpPr>
          <p:spPr>
            <a:xfrm>
              <a:off x="2155" y="2389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05" name="Google Shape;705;p20"/>
            <p:cNvSpPr txBox="1"/>
            <p:nvPr/>
          </p:nvSpPr>
          <p:spPr>
            <a:xfrm>
              <a:off x="2470" y="339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06" name="Google Shape;706;p20"/>
            <p:cNvSpPr txBox="1"/>
            <p:nvPr/>
          </p:nvSpPr>
          <p:spPr>
            <a:xfrm>
              <a:off x="2265" y="286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707" name="Google Shape;707;p20"/>
            <p:cNvSpPr txBox="1"/>
            <p:nvPr/>
          </p:nvSpPr>
          <p:spPr>
            <a:xfrm>
              <a:off x="1069" y="339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708" name="Google Shape;708;p20"/>
            <p:cNvSpPr txBox="1"/>
            <p:nvPr/>
          </p:nvSpPr>
          <p:spPr>
            <a:xfrm>
              <a:off x="1973" y="339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</p:grpSp>
      <p:grpSp>
        <p:nvGrpSpPr>
          <p:cNvPr id="709" name="Google Shape;709;p20"/>
          <p:cNvGrpSpPr/>
          <p:nvPr/>
        </p:nvGrpSpPr>
        <p:grpSpPr>
          <a:xfrm>
            <a:off x="5114925" y="3573462"/>
            <a:ext cx="3090862" cy="3048000"/>
            <a:chOff x="3222" y="2251"/>
            <a:chExt cx="1947" cy="1920"/>
          </a:xfrm>
        </p:grpSpPr>
        <p:sp>
          <p:nvSpPr>
            <p:cNvPr id="710" name="Google Shape;710;p20"/>
            <p:cNvSpPr/>
            <p:nvPr/>
          </p:nvSpPr>
          <p:spPr>
            <a:xfrm>
              <a:off x="3639" y="2251"/>
              <a:ext cx="387" cy="29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  <a:endParaRPr/>
            </a:p>
          </p:txBody>
        </p:sp>
        <p:sp>
          <p:nvSpPr>
            <p:cNvPr id="711" name="Google Shape;711;p20"/>
            <p:cNvSpPr txBox="1"/>
            <p:nvPr/>
          </p:nvSpPr>
          <p:spPr>
            <a:xfrm>
              <a:off x="3358" y="2683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a: 45</a:t>
              </a:r>
              <a:endParaRPr/>
            </a:p>
          </p:txBody>
        </p:sp>
        <p:cxnSp>
          <p:nvCxnSpPr>
            <p:cNvPr id="712" name="Google Shape;712;p20"/>
            <p:cNvCxnSpPr/>
            <p:nvPr/>
          </p:nvCxnSpPr>
          <p:spPr>
            <a:xfrm flipH="1">
              <a:off x="3552" y="2493"/>
              <a:ext cx="126" cy="18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13" name="Google Shape;713;p20"/>
            <p:cNvSpPr txBox="1"/>
            <p:nvPr/>
          </p:nvSpPr>
          <p:spPr>
            <a:xfrm>
              <a:off x="3451" y="2431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714" name="Google Shape;714;p20"/>
            <p:cNvSpPr/>
            <p:nvPr/>
          </p:nvSpPr>
          <p:spPr>
            <a:xfrm>
              <a:off x="3956" y="2642"/>
              <a:ext cx="387" cy="29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55</a:t>
              </a:r>
              <a:endParaRPr/>
            </a:p>
          </p:txBody>
        </p:sp>
        <p:cxnSp>
          <p:nvCxnSpPr>
            <p:cNvPr id="715" name="Google Shape;715;p20"/>
            <p:cNvCxnSpPr/>
            <p:nvPr/>
          </p:nvCxnSpPr>
          <p:spPr>
            <a:xfrm>
              <a:off x="3978" y="2493"/>
              <a:ext cx="122" cy="1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16" name="Google Shape;716;p20"/>
            <p:cNvSpPr txBox="1"/>
            <p:nvPr/>
          </p:nvSpPr>
          <p:spPr>
            <a:xfrm>
              <a:off x="4002" y="2431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17" name="Google Shape;717;p20"/>
            <p:cNvSpPr/>
            <p:nvPr/>
          </p:nvSpPr>
          <p:spPr>
            <a:xfrm>
              <a:off x="3471" y="3027"/>
              <a:ext cx="387" cy="29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25</a:t>
              </a:r>
              <a:endParaRPr/>
            </a:p>
          </p:txBody>
        </p:sp>
        <p:sp>
          <p:nvSpPr>
            <p:cNvPr id="718" name="Google Shape;718;p20"/>
            <p:cNvSpPr/>
            <p:nvPr/>
          </p:nvSpPr>
          <p:spPr>
            <a:xfrm>
              <a:off x="4442" y="3022"/>
              <a:ext cx="387" cy="29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/>
            </a:p>
          </p:txBody>
        </p:sp>
        <p:sp>
          <p:nvSpPr>
            <p:cNvPr id="719" name="Google Shape;719;p20"/>
            <p:cNvSpPr txBox="1"/>
            <p:nvPr/>
          </p:nvSpPr>
          <p:spPr>
            <a:xfrm>
              <a:off x="3805" y="2811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720" name="Google Shape;720;p20"/>
            <p:cNvSpPr txBox="1"/>
            <p:nvPr/>
          </p:nvSpPr>
          <p:spPr>
            <a:xfrm>
              <a:off x="4356" y="2811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21" name="Google Shape;721;p20"/>
            <p:cNvSpPr txBox="1"/>
            <p:nvPr/>
          </p:nvSpPr>
          <p:spPr>
            <a:xfrm>
              <a:off x="3222" y="3510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c: 12</a:t>
              </a:r>
              <a:endParaRPr/>
            </a:p>
          </p:txBody>
        </p:sp>
        <p:sp>
          <p:nvSpPr>
            <p:cNvPr id="722" name="Google Shape;722;p20"/>
            <p:cNvSpPr txBox="1"/>
            <p:nvPr/>
          </p:nvSpPr>
          <p:spPr>
            <a:xfrm>
              <a:off x="3683" y="3510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b: 13</a:t>
              </a:r>
              <a:endParaRPr/>
            </a:p>
          </p:txBody>
        </p:sp>
        <p:cxnSp>
          <p:nvCxnSpPr>
            <p:cNvPr id="723" name="Google Shape;723;p20"/>
            <p:cNvCxnSpPr/>
            <p:nvPr/>
          </p:nvCxnSpPr>
          <p:spPr>
            <a:xfrm flipH="1">
              <a:off x="3407" y="3308"/>
              <a:ext cx="144" cy="20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4" name="Google Shape;724;p20"/>
            <p:cNvCxnSpPr/>
            <p:nvPr/>
          </p:nvCxnSpPr>
          <p:spPr>
            <a:xfrm>
              <a:off x="3749" y="3308"/>
              <a:ext cx="126" cy="1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25" name="Google Shape;725;p20"/>
            <p:cNvSpPr txBox="1"/>
            <p:nvPr/>
          </p:nvSpPr>
          <p:spPr>
            <a:xfrm>
              <a:off x="3793" y="326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26" name="Google Shape;726;p20"/>
            <p:cNvSpPr txBox="1"/>
            <p:nvPr/>
          </p:nvSpPr>
          <p:spPr>
            <a:xfrm>
              <a:off x="3315" y="326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cxnSp>
          <p:nvCxnSpPr>
            <p:cNvPr id="727" name="Google Shape;727;p20"/>
            <p:cNvCxnSpPr/>
            <p:nvPr/>
          </p:nvCxnSpPr>
          <p:spPr>
            <a:xfrm flipH="1">
              <a:off x="3803" y="2925"/>
              <a:ext cx="261" cy="1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28" name="Google Shape;728;p20"/>
            <p:cNvCxnSpPr/>
            <p:nvPr/>
          </p:nvCxnSpPr>
          <p:spPr>
            <a:xfrm>
              <a:off x="4248" y="2912"/>
              <a:ext cx="261" cy="15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29" name="Google Shape;729;p20"/>
            <p:cNvSpPr/>
            <p:nvPr/>
          </p:nvSpPr>
          <p:spPr>
            <a:xfrm>
              <a:off x="4229" y="3490"/>
              <a:ext cx="387" cy="293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730" name="Google Shape;730;p20"/>
            <p:cNvSpPr txBox="1"/>
            <p:nvPr/>
          </p:nvSpPr>
          <p:spPr>
            <a:xfrm>
              <a:off x="3996" y="3960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f: 5</a:t>
              </a:r>
              <a:endParaRPr/>
            </a:p>
          </p:txBody>
        </p:sp>
        <p:sp>
          <p:nvSpPr>
            <p:cNvPr id="731" name="Google Shape;731;p20"/>
            <p:cNvSpPr txBox="1"/>
            <p:nvPr/>
          </p:nvSpPr>
          <p:spPr>
            <a:xfrm>
              <a:off x="4457" y="3960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e: 9</a:t>
              </a:r>
              <a:endParaRPr/>
            </a:p>
          </p:txBody>
        </p:sp>
        <p:cxnSp>
          <p:nvCxnSpPr>
            <p:cNvPr id="732" name="Google Shape;732;p20"/>
            <p:cNvCxnSpPr/>
            <p:nvPr/>
          </p:nvCxnSpPr>
          <p:spPr>
            <a:xfrm flipH="1">
              <a:off x="4204" y="3762"/>
              <a:ext cx="126" cy="1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33" name="Google Shape;733;p20"/>
            <p:cNvCxnSpPr/>
            <p:nvPr/>
          </p:nvCxnSpPr>
          <p:spPr>
            <a:xfrm>
              <a:off x="4501" y="3762"/>
              <a:ext cx="158" cy="20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34" name="Google Shape;734;p20"/>
            <p:cNvSpPr txBox="1"/>
            <p:nvPr/>
          </p:nvSpPr>
          <p:spPr>
            <a:xfrm>
              <a:off x="4568" y="371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35" name="Google Shape;735;p20"/>
            <p:cNvSpPr txBox="1"/>
            <p:nvPr/>
          </p:nvSpPr>
          <p:spPr>
            <a:xfrm>
              <a:off x="4071" y="371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736" name="Google Shape;736;p20"/>
            <p:cNvSpPr txBox="1"/>
            <p:nvPr/>
          </p:nvSpPr>
          <p:spPr>
            <a:xfrm>
              <a:off x="4777" y="3510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d: 16</a:t>
              </a:r>
              <a:endParaRPr/>
            </a:p>
          </p:txBody>
        </p:sp>
        <p:sp>
          <p:nvSpPr>
            <p:cNvPr id="737" name="Google Shape;737;p20"/>
            <p:cNvSpPr txBox="1"/>
            <p:nvPr/>
          </p:nvSpPr>
          <p:spPr>
            <a:xfrm>
              <a:off x="4777" y="327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cxnSp>
          <p:nvCxnSpPr>
            <p:cNvPr id="738" name="Google Shape;738;p20"/>
            <p:cNvCxnSpPr/>
            <p:nvPr/>
          </p:nvCxnSpPr>
          <p:spPr>
            <a:xfrm flipH="1">
              <a:off x="4424" y="3294"/>
              <a:ext cx="121" cy="19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39" name="Google Shape;739;p20"/>
            <p:cNvCxnSpPr/>
            <p:nvPr/>
          </p:nvCxnSpPr>
          <p:spPr>
            <a:xfrm>
              <a:off x="4739" y="3290"/>
              <a:ext cx="112" cy="2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40" name="Google Shape;740;p20"/>
            <p:cNvSpPr txBox="1"/>
            <p:nvPr/>
          </p:nvSpPr>
          <p:spPr>
            <a:xfrm>
              <a:off x="4313" y="3279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21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46" name="Google Shape;746;p21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Optimal Codes</a:t>
            </a:r>
            <a:endParaRPr/>
          </a:p>
        </p:txBody>
      </p:sp>
      <p:sp>
        <p:nvSpPr>
          <p:cNvPr id="747" name="Google Shape;747;p21"/>
          <p:cNvSpPr txBox="1"/>
          <p:nvPr>
            <p:ph idx="1" type="body"/>
          </p:nvPr>
        </p:nvSpPr>
        <p:spPr>
          <a:xfrm>
            <a:off x="350837" y="1214437"/>
            <a:ext cx="8229600" cy="5348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optimal code is always represented by a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 binary tree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Every non-leaf has two children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Fixed-length code is not optimal, variable-length is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bits are required to encode a file?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0" i="0" lang="en-US" sz="2400" u="non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be the alphabet  of characters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0" i="0" lang="en-US" sz="2400" u="non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f(c)</a:t>
            </a: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be the frequency of character </a:t>
            </a:r>
            <a:r>
              <a:rPr b="0" i="0" lang="en-US" sz="2400" u="non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0" i="0" lang="en-US" sz="2400" u="non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d</a:t>
            </a:r>
            <a:r>
              <a:rPr b="0" baseline="-25000" i="0" lang="en-US" sz="2400" u="non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b="0" i="0" lang="en-US" sz="2400" u="non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(c)</a:t>
            </a: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be the depth of </a:t>
            </a:r>
            <a:r>
              <a:rPr b="0" i="0" lang="en-US" sz="2400" u="non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’s leaf in the tree </a:t>
            </a:r>
            <a:r>
              <a:rPr b="0" i="0" lang="en-US" sz="2400" u="non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corresponding to a prefix code</a:t>
            </a:r>
            <a:endParaRPr/>
          </a:p>
        </p:txBody>
      </p:sp>
      <p:pic>
        <p:nvPicPr>
          <p:cNvPr id="748" name="Google Shape;74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6425" y="5311775"/>
            <a:ext cx="2997200" cy="777875"/>
          </a:xfrm>
          <a:prstGeom prst="rect">
            <a:avLst/>
          </a:prstGeom>
          <a:noFill/>
          <a:ln>
            <a:noFill/>
          </a:ln>
        </p:spPr>
      </p:pic>
      <p:sp>
        <p:nvSpPr>
          <p:cNvPr id="749" name="Google Shape;749;p21"/>
          <p:cNvSpPr txBox="1"/>
          <p:nvPr/>
        </p:nvSpPr>
        <p:spPr>
          <a:xfrm>
            <a:off x="5446712" y="5365750"/>
            <a:ext cx="21018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cost of tree </a:t>
            </a:r>
            <a:r>
              <a:rPr b="0" i="0" lang="en-US" sz="20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55" name="Google Shape;755;p2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Constructing a Huffman Code</a:t>
            </a:r>
            <a:endParaRPr/>
          </a:p>
        </p:txBody>
      </p:sp>
      <p:sp>
        <p:nvSpPr>
          <p:cNvPr id="756" name="Google Shape;756;p22"/>
          <p:cNvSpPr txBox="1"/>
          <p:nvPr>
            <p:ph idx="1" type="body"/>
          </p:nvPr>
        </p:nvSpPr>
        <p:spPr>
          <a:xfrm>
            <a:off x="350837" y="1214437"/>
            <a:ext cx="8593137" cy="5405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greedy algorithm that constructs an optimal prefix code called a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Huffman code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that: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Comic Sans MS"/>
              <a:buChar char="–"/>
            </a:pPr>
            <a:r>
              <a:rPr b="0" i="0" lang="en-US" sz="20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is a set of </a:t>
            </a:r>
            <a:r>
              <a:rPr b="0" i="0" lang="en-US" sz="20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characters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Each character has a frequency </a:t>
            </a:r>
            <a:r>
              <a:rPr b="0" i="0" lang="en-US" sz="20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f(c)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The tree </a:t>
            </a:r>
            <a:r>
              <a:rPr b="0" i="0" lang="en-US" sz="20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is built in a bottom up manner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Idea: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Start with a set of </a:t>
            </a:r>
            <a:r>
              <a:rPr b="0" i="0" lang="en-US" sz="20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|C|</a:t>
            </a: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leaves 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At each step, merge the two least frequent objects: the frequency of the new node = sum of two frequencies</a:t>
            </a:r>
            <a:endParaRPr/>
          </a:p>
          <a:p>
            <a:pPr indent="-285750" lvl="1" marL="74295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Use a min-priority queue </a:t>
            </a:r>
            <a:r>
              <a:rPr b="0" i="0" lang="en-US" sz="20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Q</a:t>
            </a: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, keyed on </a:t>
            </a:r>
            <a:r>
              <a:rPr b="0" i="0" lang="en-US" sz="2000" u="none" cap="none" strike="noStrike">
                <a:solidFill>
                  <a:srgbClr val="000099"/>
                </a:solidFill>
                <a:latin typeface="Comic Sans MS"/>
                <a:ea typeface="Comic Sans MS"/>
                <a:cs typeface="Comic Sans MS"/>
                <a:sym typeface="Comic Sans MS"/>
              </a:rPr>
              <a:t>f </a:t>
            </a:r>
            <a:r>
              <a:rPr b="0" i="0" lang="en-US" sz="20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to identify the two least frequent objects </a:t>
            </a:r>
            <a:endParaRPr/>
          </a:p>
        </p:txBody>
      </p:sp>
      <p:grpSp>
        <p:nvGrpSpPr>
          <p:cNvPr id="757" name="Google Shape;757;p22"/>
          <p:cNvGrpSpPr/>
          <p:nvPr/>
        </p:nvGrpSpPr>
        <p:grpSpPr>
          <a:xfrm>
            <a:off x="4538662" y="4113212"/>
            <a:ext cx="4025900" cy="334962"/>
            <a:chOff x="2859" y="2591"/>
            <a:chExt cx="2536" cy="211"/>
          </a:xfrm>
        </p:grpSpPr>
        <p:sp>
          <p:nvSpPr>
            <p:cNvPr id="758" name="Google Shape;758;p22"/>
            <p:cNvSpPr txBox="1"/>
            <p:nvPr/>
          </p:nvSpPr>
          <p:spPr>
            <a:xfrm>
              <a:off x="5003" y="2591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a: 45</a:t>
              </a:r>
              <a:endParaRPr/>
            </a:p>
          </p:txBody>
        </p:sp>
        <p:sp>
          <p:nvSpPr>
            <p:cNvPr id="759" name="Google Shape;759;p22"/>
            <p:cNvSpPr txBox="1"/>
            <p:nvPr/>
          </p:nvSpPr>
          <p:spPr>
            <a:xfrm>
              <a:off x="3716" y="2591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c: 12</a:t>
              </a:r>
              <a:endParaRPr/>
            </a:p>
          </p:txBody>
        </p:sp>
        <p:sp>
          <p:nvSpPr>
            <p:cNvPr id="760" name="Google Shape;760;p22"/>
            <p:cNvSpPr txBox="1"/>
            <p:nvPr/>
          </p:nvSpPr>
          <p:spPr>
            <a:xfrm>
              <a:off x="4145" y="2591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b: 13</a:t>
              </a:r>
              <a:endParaRPr/>
            </a:p>
          </p:txBody>
        </p:sp>
        <p:sp>
          <p:nvSpPr>
            <p:cNvPr id="761" name="Google Shape;761;p22"/>
            <p:cNvSpPr txBox="1"/>
            <p:nvPr/>
          </p:nvSpPr>
          <p:spPr>
            <a:xfrm>
              <a:off x="2859" y="2591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f: 5</a:t>
              </a:r>
              <a:endParaRPr/>
            </a:p>
          </p:txBody>
        </p:sp>
        <p:sp>
          <p:nvSpPr>
            <p:cNvPr id="762" name="Google Shape;762;p22"/>
            <p:cNvSpPr txBox="1"/>
            <p:nvPr/>
          </p:nvSpPr>
          <p:spPr>
            <a:xfrm>
              <a:off x="3287" y="2591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e: 9</a:t>
              </a:r>
              <a:endParaRPr/>
            </a:p>
          </p:txBody>
        </p:sp>
        <p:sp>
          <p:nvSpPr>
            <p:cNvPr id="763" name="Google Shape;763;p22"/>
            <p:cNvSpPr txBox="1"/>
            <p:nvPr/>
          </p:nvSpPr>
          <p:spPr>
            <a:xfrm>
              <a:off x="4574" y="2591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d: 16</a:t>
              </a:r>
              <a:endParaRPr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2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69" name="Google Shape;769;p2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/>
          </a:p>
        </p:txBody>
      </p:sp>
      <p:grpSp>
        <p:nvGrpSpPr>
          <p:cNvPr id="770" name="Google Shape;770;p23"/>
          <p:cNvGrpSpPr/>
          <p:nvPr/>
        </p:nvGrpSpPr>
        <p:grpSpPr>
          <a:xfrm>
            <a:off x="438150" y="1328737"/>
            <a:ext cx="4025900" cy="334962"/>
            <a:chOff x="276" y="837"/>
            <a:chExt cx="2536" cy="211"/>
          </a:xfrm>
        </p:grpSpPr>
        <p:sp>
          <p:nvSpPr>
            <p:cNvPr id="771" name="Google Shape;771;p23"/>
            <p:cNvSpPr txBox="1"/>
            <p:nvPr/>
          </p:nvSpPr>
          <p:spPr>
            <a:xfrm>
              <a:off x="2420" y="837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a: 45</a:t>
              </a:r>
              <a:endParaRPr/>
            </a:p>
          </p:txBody>
        </p:sp>
        <p:sp>
          <p:nvSpPr>
            <p:cNvPr id="772" name="Google Shape;772;p23"/>
            <p:cNvSpPr txBox="1"/>
            <p:nvPr/>
          </p:nvSpPr>
          <p:spPr>
            <a:xfrm>
              <a:off x="1133" y="837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c: 12</a:t>
              </a:r>
              <a:endParaRPr/>
            </a:p>
          </p:txBody>
        </p:sp>
        <p:sp>
          <p:nvSpPr>
            <p:cNvPr id="773" name="Google Shape;773;p23"/>
            <p:cNvSpPr txBox="1"/>
            <p:nvPr/>
          </p:nvSpPr>
          <p:spPr>
            <a:xfrm>
              <a:off x="1562" y="837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b: 13</a:t>
              </a:r>
              <a:endParaRPr/>
            </a:p>
          </p:txBody>
        </p:sp>
        <p:sp>
          <p:nvSpPr>
            <p:cNvPr id="774" name="Google Shape;774;p23"/>
            <p:cNvSpPr txBox="1"/>
            <p:nvPr/>
          </p:nvSpPr>
          <p:spPr>
            <a:xfrm>
              <a:off x="276" y="837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f: 5</a:t>
              </a:r>
              <a:endParaRPr/>
            </a:p>
          </p:txBody>
        </p:sp>
        <p:sp>
          <p:nvSpPr>
            <p:cNvPr id="775" name="Google Shape;775;p23"/>
            <p:cNvSpPr txBox="1"/>
            <p:nvPr/>
          </p:nvSpPr>
          <p:spPr>
            <a:xfrm>
              <a:off x="704" y="837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e: 9</a:t>
              </a:r>
              <a:endParaRPr/>
            </a:p>
          </p:txBody>
        </p:sp>
        <p:sp>
          <p:nvSpPr>
            <p:cNvPr id="776" name="Google Shape;776;p23"/>
            <p:cNvSpPr txBox="1"/>
            <p:nvPr/>
          </p:nvSpPr>
          <p:spPr>
            <a:xfrm>
              <a:off x="1991" y="837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d: 16</a:t>
              </a:r>
              <a:endParaRPr/>
            </a:p>
          </p:txBody>
        </p:sp>
      </p:grpSp>
      <p:grpSp>
        <p:nvGrpSpPr>
          <p:cNvPr id="777" name="Google Shape;777;p23"/>
          <p:cNvGrpSpPr/>
          <p:nvPr/>
        </p:nvGrpSpPr>
        <p:grpSpPr>
          <a:xfrm>
            <a:off x="4843462" y="1270000"/>
            <a:ext cx="3816350" cy="944562"/>
            <a:chOff x="3051" y="800"/>
            <a:chExt cx="2404" cy="595"/>
          </a:xfrm>
        </p:grpSpPr>
        <p:sp>
          <p:nvSpPr>
            <p:cNvPr id="778" name="Google Shape;778;p23"/>
            <p:cNvSpPr txBox="1"/>
            <p:nvPr/>
          </p:nvSpPr>
          <p:spPr>
            <a:xfrm>
              <a:off x="5063" y="832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a: 45</a:t>
              </a:r>
              <a:endParaRPr/>
            </a:p>
          </p:txBody>
        </p:sp>
        <p:sp>
          <p:nvSpPr>
            <p:cNvPr id="779" name="Google Shape;779;p23"/>
            <p:cNvSpPr txBox="1"/>
            <p:nvPr/>
          </p:nvSpPr>
          <p:spPr>
            <a:xfrm>
              <a:off x="3051" y="832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c: 12</a:t>
              </a:r>
              <a:endParaRPr/>
            </a:p>
          </p:txBody>
        </p:sp>
        <p:sp>
          <p:nvSpPr>
            <p:cNvPr id="780" name="Google Shape;780;p23"/>
            <p:cNvSpPr txBox="1"/>
            <p:nvPr/>
          </p:nvSpPr>
          <p:spPr>
            <a:xfrm>
              <a:off x="3480" y="832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b: 13</a:t>
              </a:r>
              <a:endParaRPr/>
            </a:p>
          </p:txBody>
        </p:sp>
        <p:sp>
          <p:nvSpPr>
            <p:cNvPr id="781" name="Google Shape;781;p23"/>
            <p:cNvSpPr txBox="1"/>
            <p:nvPr/>
          </p:nvSpPr>
          <p:spPr>
            <a:xfrm>
              <a:off x="4634" y="832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d: 16</a:t>
              </a:r>
              <a:endParaRPr/>
            </a:p>
          </p:txBody>
        </p:sp>
        <p:sp>
          <p:nvSpPr>
            <p:cNvPr id="782" name="Google Shape;782;p23"/>
            <p:cNvSpPr/>
            <p:nvPr/>
          </p:nvSpPr>
          <p:spPr>
            <a:xfrm>
              <a:off x="4068" y="800"/>
              <a:ext cx="329" cy="275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cxnSp>
          <p:nvCxnSpPr>
            <p:cNvPr id="783" name="Google Shape;783;p23"/>
            <p:cNvCxnSpPr/>
            <p:nvPr/>
          </p:nvCxnSpPr>
          <p:spPr>
            <a:xfrm flipH="1">
              <a:off x="4032" y="1053"/>
              <a:ext cx="126" cy="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84" name="Google Shape;784;p23"/>
            <p:cNvCxnSpPr/>
            <p:nvPr/>
          </p:nvCxnSpPr>
          <p:spPr>
            <a:xfrm>
              <a:off x="4320" y="1058"/>
              <a:ext cx="131" cy="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785" name="Google Shape;785;p23"/>
            <p:cNvSpPr txBox="1"/>
            <p:nvPr/>
          </p:nvSpPr>
          <p:spPr>
            <a:xfrm>
              <a:off x="3824" y="1184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f: 5</a:t>
              </a:r>
              <a:endParaRPr/>
            </a:p>
          </p:txBody>
        </p:sp>
        <p:sp>
          <p:nvSpPr>
            <p:cNvPr id="786" name="Google Shape;786;p23"/>
            <p:cNvSpPr txBox="1"/>
            <p:nvPr/>
          </p:nvSpPr>
          <p:spPr>
            <a:xfrm>
              <a:off x="4252" y="1184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e: 9</a:t>
              </a:r>
              <a:endParaRPr/>
            </a:p>
          </p:txBody>
        </p:sp>
        <p:sp>
          <p:nvSpPr>
            <p:cNvPr id="787" name="Google Shape;787;p23"/>
            <p:cNvSpPr txBox="1"/>
            <p:nvPr/>
          </p:nvSpPr>
          <p:spPr>
            <a:xfrm>
              <a:off x="3939" y="966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788" name="Google Shape;788;p23"/>
            <p:cNvSpPr txBox="1"/>
            <p:nvPr/>
          </p:nvSpPr>
          <p:spPr>
            <a:xfrm>
              <a:off x="4338" y="966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789" name="Google Shape;789;p23"/>
          <p:cNvGrpSpPr/>
          <p:nvPr/>
        </p:nvGrpSpPr>
        <p:grpSpPr>
          <a:xfrm>
            <a:off x="325437" y="2322512"/>
            <a:ext cx="3465512" cy="958850"/>
            <a:chOff x="205" y="1463"/>
            <a:chExt cx="2183" cy="604"/>
          </a:xfrm>
        </p:grpSpPr>
        <p:sp>
          <p:nvSpPr>
            <p:cNvPr id="790" name="Google Shape;790;p23"/>
            <p:cNvSpPr txBox="1"/>
            <p:nvPr/>
          </p:nvSpPr>
          <p:spPr>
            <a:xfrm>
              <a:off x="914" y="1499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d: 16</a:t>
              </a:r>
              <a:endParaRPr/>
            </a:p>
          </p:txBody>
        </p:sp>
        <p:grpSp>
          <p:nvGrpSpPr>
            <p:cNvPr id="791" name="Google Shape;791;p23"/>
            <p:cNvGrpSpPr/>
            <p:nvPr/>
          </p:nvGrpSpPr>
          <p:grpSpPr>
            <a:xfrm>
              <a:off x="1260" y="1467"/>
              <a:ext cx="820" cy="600"/>
              <a:chOff x="1260" y="1602"/>
              <a:chExt cx="820" cy="600"/>
            </a:xfrm>
          </p:grpSpPr>
          <p:sp>
            <p:nvSpPr>
              <p:cNvPr id="792" name="Google Shape;792;p23"/>
              <p:cNvSpPr txBox="1"/>
              <p:nvPr/>
            </p:nvSpPr>
            <p:spPr>
              <a:xfrm>
                <a:off x="1260" y="1991"/>
                <a:ext cx="392" cy="21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c: 12</a:t>
                </a:r>
                <a:endParaRPr/>
              </a:p>
            </p:txBody>
          </p:sp>
          <p:sp>
            <p:nvSpPr>
              <p:cNvPr id="793" name="Google Shape;793;p23"/>
              <p:cNvSpPr txBox="1"/>
              <p:nvPr/>
            </p:nvSpPr>
            <p:spPr>
              <a:xfrm>
                <a:off x="1688" y="1991"/>
                <a:ext cx="392" cy="21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b: 13</a:t>
                </a:r>
                <a:endParaRPr/>
              </a:p>
            </p:txBody>
          </p:sp>
          <p:sp>
            <p:nvSpPr>
              <p:cNvPr id="794" name="Google Shape;794;p23"/>
              <p:cNvSpPr/>
              <p:nvPr/>
            </p:nvSpPr>
            <p:spPr>
              <a:xfrm>
                <a:off x="1504" y="1602"/>
                <a:ext cx="329" cy="275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25</a:t>
                </a:r>
                <a:endParaRPr/>
              </a:p>
            </p:txBody>
          </p:sp>
          <p:cxnSp>
            <p:nvCxnSpPr>
              <p:cNvPr id="795" name="Google Shape;795;p23"/>
              <p:cNvCxnSpPr/>
              <p:nvPr/>
            </p:nvCxnSpPr>
            <p:spPr>
              <a:xfrm flipH="1">
                <a:off x="1468" y="1860"/>
                <a:ext cx="126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796" name="Google Shape;796;p23"/>
              <p:cNvCxnSpPr/>
              <p:nvPr/>
            </p:nvCxnSpPr>
            <p:spPr>
              <a:xfrm>
                <a:off x="1756" y="1865"/>
                <a:ext cx="131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797" name="Google Shape;797;p23"/>
            <p:cNvSpPr txBox="1"/>
            <p:nvPr/>
          </p:nvSpPr>
          <p:spPr>
            <a:xfrm>
              <a:off x="1996" y="1499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a: 45</a:t>
              </a:r>
              <a:endParaRPr/>
            </a:p>
          </p:txBody>
        </p:sp>
        <p:grpSp>
          <p:nvGrpSpPr>
            <p:cNvPr id="798" name="Google Shape;798;p23"/>
            <p:cNvGrpSpPr/>
            <p:nvPr/>
          </p:nvGrpSpPr>
          <p:grpSpPr>
            <a:xfrm>
              <a:off x="205" y="1463"/>
              <a:ext cx="820" cy="595"/>
              <a:chOff x="109" y="1602"/>
              <a:chExt cx="820" cy="595"/>
            </a:xfrm>
          </p:grpSpPr>
          <p:sp>
            <p:nvSpPr>
              <p:cNvPr id="799" name="Google Shape;799;p23"/>
              <p:cNvSpPr txBox="1"/>
              <p:nvPr/>
            </p:nvSpPr>
            <p:spPr>
              <a:xfrm>
                <a:off x="109" y="1986"/>
                <a:ext cx="392" cy="21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f: 5</a:t>
                </a:r>
                <a:endParaRPr/>
              </a:p>
            </p:txBody>
          </p:sp>
          <p:sp>
            <p:nvSpPr>
              <p:cNvPr id="800" name="Google Shape;800;p23"/>
              <p:cNvSpPr txBox="1"/>
              <p:nvPr/>
            </p:nvSpPr>
            <p:spPr>
              <a:xfrm>
                <a:off x="537" y="1986"/>
                <a:ext cx="392" cy="21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e: 9</a:t>
                </a:r>
                <a:endParaRPr/>
              </a:p>
            </p:txBody>
          </p:sp>
          <p:sp>
            <p:nvSpPr>
              <p:cNvPr id="801" name="Google Shape;801;p23"/>
              <p:cNvSpPr/>
              <p:nvPr/>
            </p:nvSpPr>
            <p:spPr>
              <a:xfrm>
                <a:off x="353" y="1602"/>
                <a:ext cx="329" cy="275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14</a:t>
                </a:r>
                <a:endParaRPr/>
              </a:p>
            </p:txBody>
          </p:sp>
          <p:cxnSp>
            <p:nvCxnSpPr>
              <p:cNvPr id="802" name="Google Shape;802;p23"/>
              <p:cNvCxnSpPr/>
              <p:nvPr/>
            </p:nvCxnSpPr>
            <p:spPr>
              <a:xfrm flipH="1">
                <a:off x="317" y="1855"/>
                <a:ext cx="126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03" name="Google Shape;803;p23"/>
              <p:cNvCxnSpPr/>
              <p:nvPr/>
            </p:nvCxnSpPr>
            <p:spPr>
              <a:xfrm>
                <a:off x="605" y="1860"/>
                <a:ext cx="131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804" name="Google Shape;804;p23"/>
            <p:cNvSpPr txBox="1"/>
            <p:nvPr/>
          </p:nvSpPr>
          <p:spPr>
            <a:xfrm>
              <a:off x="318" y="162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05" name="Google Shape;805;p23"/>
            <p:cNvSpPr txBox="1"/>
            <p:nvPr/>
          </p:nvSpPr>
          <p:spPr>
            <a:xfrm>
              <a:off x="1374" y="1651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06" name="Google Shape;806;p23"/>
            <p:cNvSpPr txBox="1"/>
            <p:nvPr/>
          </p:nvSpPr>
          <p:spPr>
            <a:xfrm>
              <a:off x="730" y="162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07" name="Google Shape;807;p23"/>
            <p:cNvSpPr txBox="1"/>
            <p:nvPr/>
          </p:nvSpPr>
          <p:spPr>
            <a:xfrm>
              <a:off x="1771" y="164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808" name="Google Shape;808;p23"/>
          <p:cNvGrpSpPr/>
          <p:nvPr/>
        </p:nvGrpSpPr>
        <p:grpSpPr>
          <a:xfrm>
            <a:off x="4808537" y="2363787"/>
            <a:ext cx="3735387" cy="1543050"/>
            <a:chOff x="3029" y="1489"/>
            <a:chExt cx="2353" cy="972"/>
          </a:xfrm>
        </p:grpSpPr>
        <p:grpSp>
          <p:nvGrpSpPr>
            <p:cNvPr id="809" name="Google Shape;809;p23"/>
            <p:cNvGrpSpPr/>
            <p:nvPr/>
          </p:nvGrpSpPr>
          <p:grpSpPr>
            <a:xfrm>
              <a:off x="3781" y="1866"/>
              <a:ext cx="820" cy="595"/>
              <a:chOff x="109" y="1602"/>
              <a:chExt cx="820" cy="595"/>
            </a:xfrm>
          </p:grpSpPr>
          <p:sp>
            <p:nvSpPr>
              <p:cNvPr id="810" name="Google Shape;810;p23"/>
              <p:cNvSpPr txBox="1"/>
              <p:nvPr/>
            </p:nvSpPr>
            <p:spPr>
              <a:xfrm>
                <a:off x="109" y="1986"/>
                <a:ext cx="392" cy="21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f: 5</a:t>
                </a:r>
                <a:endParaRPr/>
              </a:p>
            </p:txBody>
          </p:sp>
          <p:sp>
            <p:nvSpPr>
              <p:cNvPr id="811" name="Google Shape;811;p23"/>
              <p:cNvSpPr txBox="1"/>
              <p:nvPr/>
            </p:nvSpPr>
            <p:spPr>
              <a:xfrm>
                <a:off x="537" y="1986"/>
                <a:ext cx="392" cy="21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e: 9</a:t>
                </a:r>
                <a:endParaRPr/>
              </a:p>
            </p:txBody>
          </p:sp>
          <p:sp>
            <p:nvSpPr>
              <p:cNvPr id="812" name="Google Shape;812;p23"/>
              <p:cNvSpPr/>
              <p:nvPr/>
            </p:nvSpPr>
            <p:spPr>
              <a:xfrm>
                <a:off x="353" y="1602"/>
                <a:ext cx="329" cy="275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14</a:t>
                </a:r>
                <a:endParaRPr/>
              </a:p>
            </p:txBody>
          </p:sp>
          <p:cxnSp>
            <p:nvCxnSpPr>
              <p:cNvPr id="813" name="Google Shape;813;p23"/>
              <p:cNvCxnSpPr/>
              <p:nvPr/>
            </p:nvCxnSpPr>
            <p:spPr>
              <a:xfrm flipH="1">
                <a:off x="317" y="1855"/>
                <a:ext cx="126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14" name="Google Shape;814;p23"/>
              <p:cNvCxnSpPr/>
              <p:nvPr/>
            </p:nvCxnSpPr>
            <p:spPr>
              <a:xfrm>
                <a:off x="605" y="1860"/>
                <a:ext cx="131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815" name="Google Shape;815;p23"/>
            <p:cNvGrpSpPr/>
            <p:nvPr/>
          </p:nvGrpSpPr>
          <p:grpSpPr>
            <a:xfrm>
              <a:off x="3029" y="1497"/>
              <a:ext cx="820" cy="600"/>
              <a:chOff x="1260" y="1602"/>
              <a:chExt cx="820" cy="600"/>
            </a:xfrm>
          </p:grpSpPr>
          <p:sp>
            <p:nvSpPr>
              <p:cNvPr id="816" name="Google Shape;816;p23"/>
              <p:cNvSpPr txBox="1"/>
              <p:nvPr/>
            </p:nvSpPr>
            <p:spPr>
              <a:xfrm>
                <a:off x="1260" y="1991"/>
                <a:ext cx="392" cy="21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c: 12</a:t>
                </a:r>
                <a:endParaRPr/>
              </a:p>
            </p:txBody>
          </p:sp>
          <p:sp>
            <p:nvSpPr>
              <p:cNvPr id="817" name="Google Shape;817;p23"/>
              <p:cNvSpPr txBox="1"/>
              <p:nvPr/>
            </p:nvSpPr>
            <p:spPr>
              <a:xfrm>
                <a:off x="1688" y="1991"/>
                <a:ext cx="392" cy="21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b: 13</a:t>
                </a:r>
                <a:endParaRPr/>
              </a:p>
            </p:txBody>
          </p:sp>
          <p:sp>
            <p:nvSpPr>
              <p:cNvPr id="818" name="Google Shape;818;p23"/>
              <p:cNvSpPr/>
              <p:nvPr/>
            </p:nvSpPr>
            <p:spPr>
              <a:xfrm>
                <a:off x="1504" y="1602"/>
                <a:ext cx="329" cy="275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25</a:t>
                </a:r>
                <a:endParaRPr/>
              </a:p>
            </p:txBody>
          </p:sp>
          <p:cxnSp>
            <p:nvCxnSpPr>
              <p:cNvPr id="819" name="Google Shape;819;p23"/>
              <p:cNvCxnSpPr/>
              <p:nvPr/>
            </p:nvCxnSpPr>
            <p:spPr>
              <a:xfrm flipH="1">
                <a:off x="1468" y="1860"/>
                <a:ext cx="126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20" name="Google Shape;820;p23"/>
              <p:cNvCxnSpPr/>
              <p:nvPr/>
            </p:nvCxnSpPr>
            <p:spPr>
              <a:xfrm>
                <a:off x="1756" y="1865"/>
                <a:ext cx="131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821" name="Google Shape;821;p23"/>
            <p:cNvSpPr txBox="1"/>
            <p:nvPr/>
          </p:nvSpPr>
          <p:spPr>
            <a:xfrm>
              <a:off x="4438" y="1873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d: 16</a:t>
              </a:r>
              <a:endParaRPr/>
            </a:p>
          </p:txBody>
        </p:sp>
        <p:sp>
          <p:nvSpPr>
            <p:cNvPr id="822" name="Google Shape;822;p23"/>
            <p:cNvSpPr/>
            <p:nvPr/>
          </p:nvSpPr>
          <p:spPr>
            <a:xfrm>
              <a:off x="4254" y="1489"/>
              <a:ext cx="329" cy="275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/>
            </a:p>
          </p:txBody>
        </p:sp>
        <p:cxnSp>
          <p:nvCxnSpPr>
            <p:cNvPr id="823" name="Google Shape;823;p23"/>
            <p:cNvCxnSpPr/>
            <p:nvPr/>
          </p:nvCxnSpPr>
          <p:spPr>
            <a:xfrm flipH="1">
              <a:off x="4218" y="1742"/>
              <a:ext cx="126" cy="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24" name="Google Shape;824;p23"/>
            <p:cNvCxnSpPr/>
            <p:nvPr/>
          </p:nvCxnSpPr>
          <p:spPr>
            <a:xfrm>
              <a:off x="4506" y="1747"/>
              <a:ext cx="131" cy="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25" name="Google Shape;825;p23"/>
            <p:cNvSpPr txBox="1"/>
            <p:nvPr/>
          </p:nvSpPr>
          <p:spPr>
            <a:xfrm>
              <a:off x="4990" y="1529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a: 45</a:t>
              </a:r>
              <a:endParaRPr/>
            </a:p>
          </p:txBody>
        </p:sp>
        <p:sp>
          <p:nvSpPr>
            <p:cNvPr id="826" name="Google Shape;826;p23"/>
            <p:cNvSpPr txBox="1"/>
            <p:nvPr/>
          </p:nvSpPr>
          <p:spPr>
            <a:xfrm>
              <a:off x="3139" y="1661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27" name="Google Shape;827;p23"/>
            <p:cNvSpPr txBox="1"/>
            <p:nvPr/>
          </p:nvSpPr>
          <p:spPr>
            <a:xfrm>
              <a:off x="4107" y="163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28" name="Google Shape;828;p23"/>
            <p:cNvSpPr txBox="1"/>
            <p:nvPr/>
          </p:nvSpPr>
          <p:spPr>
            <a:xfrm>
              <a:off x="3900" y="203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29" name="Google Shape;829;p23"/>
            <p:cNvSpPr txBox="1"/>
            <p:nvPr/>
          </p:nvSpPr>
          <p:spPr>
            <a:xfrm>
              <a:off x="3575" y="167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30" name="Google Shape;830;p23"/>
            <p:cNvSpPr txBox="1"/>
            <p:nvPr/>
          </p:nvSpPr>
          <p:spPr>
            <a:xfrm>
              <a:off x="4559" y="164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31" name="Google Shape;831;p23"/>
            <p:cNvSpPr txBox="1"/>
            <p:nvPr/>
          </p:nvSpPr>
          <p:spPr>
            <a:xfrm>
              <a:off x="4318" y="204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832" name="Google Shape;832;p23"/>
          <p:cNvGrpSpPr/>
          <p:nvPr/>
        </p:nvGrpSpPr>
        <p:grpSpPr>
          <a:xfrm>
            <a:off x="573087" y="4176712"/>
            <a:ext cx="3338512" cy="2185987"/>
            <a:chOff x="361" y="2631"/>
            <a:chExt cx="2103" cy="1377"/>
          </a:xfrm>
        </p:grpSpPr>
        <p:sp>
          <p:nvSpPr>
            <p:cNvPr id="833" name="Google Shape;833;p23"/>
            <p:cNvSpPr txBox="1"/>
            <p:nvPr/>
          </p:nvSpPr>
          <p:spPr>
            <a:xfrm>
              <a:off x="361" y="2663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a: 45</a:t>
              </a:r>
              <a:endParaRPr/>
            </a:p>
          </p:txBody>
        </p:sp>
        <p:grpSp>
          <p:nvGrpSpPr>
            <p:cNvPr id="834" name="Google Shape;834;p23"/>
            <p:cNvGrpSpPr/>
            <p:nvPr/>
          </p:nvGrpSpPr>
          <p:grpSpPr>
            <a:xfrm>
              <a:off x="663" y="3036"/>
              <a:ext cx="1801" cy="972"/>
              <a:chOff x="335" y="3180"/>
              <a:chExt cx="1801" cy="972"/>
            </a:xfrm>
          </p:grpSpPr>
          <p:grpSp>
            <p:nvGrpSpPr>
              <p:cNvPr id="835" name="Google Shape;835;p23"/>
              <p:cNvGrpSpPr/>
              <p:nvPr/>
            </p:nvGrpSpPr>
            <p:grpSpPr>
              <a:xfrm>
                <a:off x="1087" y="3557"/>
                <a:ext cx="820" cy="595"/>
                <a:chOff x="109" y="1602"/>
                <a:chExt cx="820" cy="595"/>
              </a:xfrm>
            </p:grpSpPr>
            <p:sp>
              <p:nvSpPr>
                <p:cNvPr id="836" name="Google Shape;836;p23"/>
                <p:cNvSpPr txBox="1"/>
                <p:nvPr/>
              </p:nvSpPr>
              <p:spPr>
                <a:xfrm>
                  <a:off x="109" y="1986"/>
                  <a:ext cx="392" cy="21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f: 5</a:t>
                  </a:r>
                  <a:endParaRPr/>
                </a:p>
              </p:txBody>
            </p:sp>
            <p:sp>
              <p:nvSpPr>
                <p:cNvPr id="837" name="Google Shape;837;p23"/>
                <p:cNvSpPr txBox="1"/>
                <p:nvPr/>
              </p:nvSpPr>
              <p:spPr>
                <a:xfrm>
                  <a:off x="537" y="1986"/>
                  <a:ext cx="392" cy="21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e: 9</a:t>
                  </a:r>
                  <a:endParaRPr/>
                </a:p>
              </p:txBody>
            </p:sp>
            <p:sp>
              <p:nvSpPr>
                <p:cNvPr id="838" name="Google Shape;838;p23"/>
                <p:cNvSpPr/>
                <p:nvPr/>
              </p:nvSpPr>
              <p:spPr>
                <a:xfrm>
                  <a:off x="353" y="1602"/>
                  <a:ext cx="329" cy="275"/>
                </a:xfrm>
                <a:prstGeom prst="ellipse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14</a:t>
                  </a:r>
                  <a:endParaRPr/>
                </a:p>
              </p:txBody>
            </p:sp>
            <p:cxnSp>
              <p:nvCxnSpPr>
                <p:cNvPr id="839" name="Google Shape;839;p23"/>
                <p:cNvCxnSpPr/>
                <p:nvPr/>
              </p:nvCxnSpPr>
              <p:spPr>
                <a:xfrm flipH="1">
                  <a:off x="317" y="1855"/>
                  <a:ext cx="126" cy="12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40" name="Google Shape;840;p23"/>
                <p:cNvCxnSpPr/>
                <p:nvPr/>
              </p:nvCxnSpPr>
              <p:spPr>
                <a:xfrm>
                  <a:off x="605" y="1860"/>
                  <a:ext cx="131" cy="12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41" name="Google Shape;841;p23"/>
              <p:cNvGrpSpPr/>
              <p:nvPr/>
            </p:nvGrpSpPr>
            <p:grpSpPr>
              <a:xfrm>
                <a:off x="335" y="3188"/>
                <a:ext cx="820" cy="600"/>
                <a:chOff x="1260" y="1602"/>
                <a:chExt cx="820" cy="600"/>
              </a:xfrm>
            </p:grpSpPr>
            <p:sp>
              <p:nvSpPr>
                <p:cNvPr id="842" name="Google Shape;842;p23"/>
                <p:cNvSpPr txBox="1"/>
                <p:nvPr/>
              </p:nvSpPr>
              <p:spPr>
                <a:xfrm>
                  <a:off x="1260" y="1991"/>
                  <a:ext cx="392" cy="21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c: 12</a:t>
                  </a:r>
                  <a:endParaRPr/>
                </a:p>
              </p:txBody>
            </p:sp>
            <p:sp>
              <p:nvSpPr>
                <p:cNvPr id="843" name="Google Shape;843;p23"/>
                <p:cNvSpPr txBox="1"/>
                <p:nvPr/>
              </p:nvSpPr>
              <p:spPr>
                <a:xfrm>
                  <a:off x="1688" y="1991"/>
                  <a:ext cx="392" cy="21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b: 13</a:t>
                  </a:r>
                  <a:endParaRPr/>
                </a:p>
              </p:txBody>
            </p:sp>
            <p:sp>
              <p:nvSpPr>
                <p:cNvPr id="844" name="Google Shape;844;p23"/>
                <p:cNvSpPr/>
                <p:nvPr/>
              </p:nvSpPr>
              <p:spPr>
                <a:xfrm>
                  <a:off x="1504" y="1602"/>
                  <a:ext cx="329" cy="275"/>
                </a:xfrm>
                <a:prstGeom prst="ellipse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25</a:t>
                  </a:r>
                  <a:endParaRPr/>
                </a:p>
              </p:txBody>
            </p:sp>
            <p:cxnSp>
              <p:nvCxnSpPr>
                <p:cNvPr id="845" name="Google Shape;845;p23"/>
                <p:cNvCxnSpPr/>
                <p:nvPr/>
              </p:nvCxnSpPr>
              <p:spPr>
                <a:xfrm flipH="1">
                  <a:off x="1468" y="1860"/>
                  <a:ext cx="126" cy="12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46" name="Google Shape;846;p23"/>
                <p:cNvCxnSpPr/>
                <p:nvPr/>
              </p:nvCxnSpPr>
              <p:spPr>
                <a:xfrm>
                  <a:off x="1756" y="1865"/>
                  <a:ext cx="131" cy="12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847" name="Google Shape;847;p23"/>
              <p:cNvSpPr txBox="1"/>
              <p:nvPr/>
            </p:nvSpPr>
            <p:spPr>
              <a:xfrm>
                <a:off x="1744" y="3564"/>
                <a:ext cx="392" cy="21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d: 16</a:t>
                </a:r>
                <a:endParaRPr/>
              </a:p>
            </p:txBody>
          </p:sp>
          <p:sp>
            <p:nvSpPr>
              <p:cNvPr id="848" name="Google Shape;848;p23"/>
              <p:cNvSpPr/>
              <p:nvPr/>
            </p:nvSpPr>
            <p:spPr>
              <a:xfrm>
                <a:off x="1560" y="3180"/>
                <a:ext cx="329" cy="275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30</a:t>
                </a:r>
                <a:endParaRPr/>
              </a:p>
            </p:txBody>
          </p:sp>
          <p:cxnSp>
            <p:nvCxnSpPr>
              <p:cNvPr id="849" name="Google Shape;849;p23"/>
              <p:cNvCxnSpPr/>
              <p:nvPr/>
            </p:nvCxnSpPr>
            <p:spPr>
              <a:xfrm flipH="1">
                <a:off x="1524" y="3433"/>
                <a:ext cx="126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50" name="Google Shape;850;p23"/>
              <p:cNvCxnSpPr/>
              <p:nvPr/>
            </p:nvCxnSpPr>
            <p:spPr>
              <a:xfrm>
                <a:off x="1812" y="3438"/>
                <a:ext cx="131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851" name="Google Shape;851;p23"/>
            <p:cNvSpPr/>
            <p:nvPr/>
          </p:nvSpPr>
          <p:spPr>
            <a:xfrm>
              <a:off x="1383" y="2631"/>
              <a:ext cx="329" cy="275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55</a:t>
              </a:r>
              <a:endParaRPr/>
            </a:p>
          </p:txBody>
        </p:sp>
        <p:cxnSp>
          <p:nvCxnSpPr>
            <p:cNvPr id="852" name="Google Shape;852;p23"/>
            <p:cNvCxnSpPr/>
            <p:nvPr/>
          </p:nvCxnSpPr>
          <p:spPr>
            <a:xfrm flipH="1">
              <a:off x="1161" y="2885"/>
              <a:ext cx="27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53" name="Google Shape;853;p23"/>
            <p:cNvCxnSpPr/>
            <p:nvPr/>
          </p:nvCxnSpPr>
          <p:spPr>
            <a:xfrm>
              <a:off x="1656" y="2853"/>
              <a:ext cx="306" cy="20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54" name="Google Shape;854;p23"/>
            <p:cNvSpPr txBox="1"/>
            <p:nvPr/>
          </p:nvSpPr>
          <p:spPr>
            <a:xfrm>
              <a:off x="1146" y="279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55" name="Google Shape;855;p23"/>
            <p:cNvSpPr txBox="1"/>
            <p:nvPr/>
          </p:nvSpPr>
          <p:spPr>
            <a:xfrm>
              <a:off x="762" y="322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56" name="Google Shape;856;p23"/>
            <p:cNvSpPr txBox="1"/>
            <p:nvPr/>
          </p:nvSpPr>
          <p:spPr>
            <a:xfrm>
              <a:off x="1758" y="3186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57" name="Google Shape;857;p23"/>
            <p:cNvSpPr txBox="1"/>
            <p:nvPr/>
          </p:nvSpPr>
          <p:spPr>
            <a:xfrm>
              <a:off x="1508" y="360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58" name="Google Shape;858;p23"/>
            <p:cNvSpPr txBox="1"/>
            <p:nvPr/>
          </p:nvSpPr>
          <p:spPr>
            <a:xfrm>
              <a:off x="1744" y="277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59" name="Google Shape;859;p23"/>
            <p:cNvSpPr txBox="1"/>
            <p:nvPr/>
          </p:nvSpPr>
          <p:spPr>
            <a:xfrm>
              <a:off x="2167" y="3183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60" name="Google Shape;860;p23"/>
            <p:cNvSpPr txBox="1"/>
            <p:nvPr/>
          </p:nvSpPr>
          <p:spPr>
            <a:xfrm>
              <a:off x="1209" y="322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61" name="Google Shape;861;p23"/>
            <p:cNvSpPr txBox="1"/>
            <p:nvPr/>
          </p:nvSpPr>
          <p:spPr>
            <a:xfrm>
              <a:off x="1942" y="3594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862" name="Google Shape;862;p23"/>
          <p:cNvGrpSpPr/>
          <p:nvPr/>
        </p:nvGrpSpPr>
        <p:grpSpPr>
          <a:xfrm>
            <a:off x="5289550" y="4087812"/>
            <a:ext cx="3232150" cy="2655887"/>
            <a:chOff x="3332" y="2575"/>
            <a:chExt cx="2036" cy="1673"/>
          </a:xfrm>
        </p:grpSpPr>
        <p:grpSp>
          <p:nvGrpSpPr>
            <p:cNvPr id="863" name="Google Shape;863;p23"/>
            <p:cNvGrpSpPr/>
            <p:nvPr/>
          </p:nvGrpSpPr>
          <p:grpSpPr>
            <a:xfrm>
              <a:off x="3567" y="3276"/>
              <a:ext cx="1801" cy="972"/>
              <a:chOff x="335" y="3180"/>
              <a:chExt cx="1801" cy="972"/>
            </a:xfrm>
          </p:grpSpPr>
          <p:grpSp>
            <p:nvGrpSpPr>
              <p:cNvPr id="864" name="Google Shape;864;p23"/>
              <p:cNvGrpSpPr/>
              <p:nvPr/>
            </p:nvGrpSpPr>
            <p:grpSpPr>
              <a:xfrm>
                <a:off x="1087" y="3557"/>
                <a:ext cx="820" cy="595"/>
                <a:chOff x="109" y="1602"/>
                <a:chExt cx="820" cy="595"/>
              </a:xfrm>
            </p:grpSpPr>
            <p:sp>
              <p:nvSpPr>
                <p:cNvPr id="865" name="Google Shape;865;p23"/>
                <p:cNvSpPr txBox="1"/>
                <p:nvPr/>
              </p:nvSpPr>
              <p:spPr>
                <a:xfrm>
                  <a:off x="109" y="1986"/>
                  <a:ext cx="392" cy="21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f: 5</a:t>
                  </a:r>
                  <a:endParaRPr/>
                </a:p>
              </p:txBody>
            </p:sp>
            <p:sp>
              <p:nvSpPr>
                <p:cNvPr id="866" name="Google Shape;866;p23"/>
                <p:cNvSpPr txBox="1"/>
                <p:nvPr/>
              </p:nvSpPr>
              <p:spPr>
                <a:xfrm>
                  <a:off x="537" y="1986"/>
                  <a:ext cx="392" cy="21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e: 9</a:t>
                  </a:r>
                  <a:endParaRPr/>
                </a:p>
              </p:txBody>
            </p:sp>
            <p:sp>
              <p:nvSpPr>
                <p:cNvPr id="867" name="Google Shape;867;p23"/>
                <p:cNvSpPr/>
                <p:nvPr/>
              </p:nvSpPr>
              <p:spPr>
                <a:xfrm>
                  <a:off x="353" y="1602"/>
                  <a:ext cx="329" cy="275"/>
                </a:xfrm>
                <a:prstGeom prst="ellipse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14</a:t>
                  </a:r>
                  <a:endParaRPr/>
                </a:p>
              </p:txBody>
            </p:sp>
            <p:cxnSp>
              <p:nvCxnSpPr>
                <p:cNvPr id="868" name="Google Shape;868;p23"/>
                <p:cNvCxnSpPr/>
                <p:nvPr/>
              </p:nvCxnSpPr>
              <p:spPr>
                <a:xfrm flipH="1">
                  <a:off x="317" y="1855"/>
                  <a:ext cx="126" cy="12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69" name="Google Shape;869;p23"/>
                <p:cNvCxnSpPr/>
                <p:nvPr/>
              </p:nvCxnSpPr>
              <p:spPr>
                <a:xfrm>
                  <a:off x="605" y="1860"/>
                  <a:ext cx="131" cy="12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70" name="Google Shape;870;p23"/>
              <p:cNvGrpSpPr/>
              <p:nvPr/>
            </p:nvGrpSpPr>
            <p:grpSpPr>
              <a:xfrm>
                <a:off x="335" y="3188"/>
                <a:ext cx="820" cy="600"/>
                <a:chOff x="1260" y="1602"/>
                <a:chExt cx="820" cy="600"/>
              </a:xfrm>
            </p:grpSpPr>
            <p:sp>
              <p:nvSpPr>
                <p:cNvPr id="871" name="Google Shape;871;p23"/>
                <p:cNvSpPr txBox="1"/>
                <p:nvPr/>
              </p:nvSpPr>
              <p:spPr>
                <a:xfrm>
                  <a:off x="1260" y="1991"/>
                  <a:ext cx="392" cy="21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c: 12</a:t>
                  </a:r>
                  <a:endParaRPr/>
                </a:p>
              </p:txBody>
            </p:sp>
            <p:sp>
              <p:nvSpPr>
                <p:cNvPr id="872" name="Google Shape;872;p23"/>
                <p:cNvSpPr txBox="1"/>
                <p:nvPr/>
              </p:nvSpPr>
              <p:spPr>
                <a:xfrm>
                  <a:off x="1688" y="1991"/>
                  <a:ext cx="392" cy="211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b: 13</a:t>
                  </a:r>
                  <a:endParaRPr/>
                </a:p>
              </p:txBody>
            </p:sp>
            <p:sp>
              <p:nvSpPr>
                <p:cNvPr id="873" name="Google Shape;873;p23"/>
                <p:cNvSpPr/>
                <p:nvPr/>
              </p:nvSpPr>
              <p:spPr>
                <a:xfrm>
                  <a:off x="1504" y="1602"/>
                  <a:ext cx="329" cy="275"/>
                </a:xfrm>
                <a:prstGeom prst="ellipse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b="0" i="0" lang="en-US" sz="1800" u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25</a:t>
                  </a:r>
                  <a:endParaRPr/>
                </a:p>
              </p:txBody>
            </p:sp>
            <p:cxnSp>
              <p:nvCxnSpPr>
                <p:cNvPr id="874" name="Google Shape;874;p23"/>
                <p:cNvCxnSpPr/>
                <p:nvPr/>
              </p:nvCxnSpPr>
              <p:spPr>
                <a:xfrm flipH="1">
                  <a:off x="1468" y="1860"/>
                  <a:ext cx="126" cy="12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875" name="Google Shape;875;p23"/>
                <p:cNvCxnSpPr/>
                <p:nvPr/>
              </p:nvCxnSpPr>
              <p:spPr>
                <a:xfrm>
                  <a:off x="1756" y="1865"/>
                  <a:ext cx="131" cy="12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876" name="Google Shape;876;p23"/>
              <p:cNvSpPr txBox="1"/>
              <p:nvPr/>
            </p:nvSpPr>
            <p:spPr>
              <a:xfrm>
                <a:off x="1744" y="3564"/>
                <a:ext cx="392" cy="211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d: 16</a:t>
                </a:r>
                <a:endParaRPr/>
              </a:p>
            </p:txBody>
          </p:sp>
          <p:sp>
            <p:nvSpPr>
              <p:cNvPr id="877" name="Google Shape;877;p23"/>
              <p:cNvSpPr/>
              <p:nvPr/>
            </p:nvSpPr>
            <p:spPr>
              <a:xfrm>
                <a:off x="1560" y="3180"/>
                <a:ext cx="329" cy="275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30</a:t>
                </a:r>
                <a:endParaRPr/>
              </a:p>
            </p:txBody>
          </p:sp>
          <p:cxnSp>
            <p:nvCxnSpPr>
              <p:cNvPr id="878" name="Google Shape;878;p23"/>
              <p:cNvCxnSpPr/>
              <p:nvPr/>
            </p:nvCxnSpPr>
            <p:spPr>
              <a:xfrm flipH="1">
                <a:off x="1524" y="3433"/>
                <a:ext cx="126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879" name="Google Shape;879;p23"/>
              <p:cNvCxnSpPr/>
              <p:nvPr/>
            </p:nvCxnSpPr>
            <p:spPr>
              <a:xfrm>
                <a:off x="1812" y="3438"/>
                <a:ext cx="131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880" name="Google Shape;880;p23"/>
            <p:cNvSpPr/>
            <p:nvPr/>
          </p:nvSpPr>
          <p:spPr>
            <a:xfrm>
              <a:off x="4287" y="2871"/>
              <a:ext cx="329" cy="275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55</a:t>
              </a:r>
              <a:endParaRPr/>
            </a:p>
          </p:txBody>
        </p:sp>
        <p:cxnSp>
          <p:nvCxnSpPr>
            <p:cNvPr id="881" name="Google Shape;881;p23"/>
            <p:cNvCxnSpPr/>
            <p:nvPr/>
          </p:nvCxnSpPr>
          <p:spPr>
            <a:xfrm flipH="1">
              <a:off x="4065" y="3125"/>
              <a:ext cx="27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82" name="Google Shape;882;p23"/>
            <p:cNvCxnSpPr/>
            <p:nvPr/>
          </p:nvCxnSpPr>
          <p:spPr>
            <a:xfrm>
              <a:off x="4560" y="3093"/>
              <a:ext cx="306" cy="20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83" name="Google Shape;883;p23"/>
            <p:cNvSpPr txBox="1"/>
            <p:nvPr/>
          </p:nvSpPr>
          <p:spPr>
            <a:xfrm>
              <a:off x="3332" y="2888"/>
              <a:ext cx="392" cy="211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a: 45</a:t>
              </a:r>
              <a:endParaRPr/>
            </a:p>
          </p:txBody>
        </p:sp>
        <p:sp>
          <p:nvSpPr>
            <p:cNvPr id="884" name="Google Shape;884;p23"/>
            <p:cNvSpPr/>
            <p:nvPr/>
          </p:nvSpPr>
          <p:spPr>
            <a:xfrm>
              <a:off x="3876" y="2575"/>
              <a:ext cx="329" cy="275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  <a:endParaRPr/>
            </a:p>
          </p:txBody>
        </p:sp>
        <p:cxnSp>
          <p:nvCxnSpPr>
            <p:cNvPr id="885" name="Google Shape;885;p23"/>
            <p:cNvCxnSpPr/>
            <p:nvPr/>
          </p:nvCxnSpPr>
          <p:spPr>
            <a:xfrm flipH="1">
              <a:off x="3576" y="2781"/>
              <a:ext cx="320" cy="10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886" name="Google Shape;886;p23"/>
            <p:cNvCxnSpPr/>
            <p:nvPr/>
          </p:nvCxnSpPr>
          <p:spPr>
            <a:xfrm>
              <a:off x="4185" y="2777"/>
              <a:ext cx="270" cy="9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887" name="Google Shape;887;p23"/>
            <p:cNvSpPr txBox="1"/>
            <p:nvPr/>
          </p:nvSpPr>
          <p:spPr>
            <a:xfrm>
              <a:off x="3608" y="2628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88" name="Google Shape;888;p23"/>
            <p:cNvSpPr txBox="1"/>
            <p:nvPr/>
          </p:nvSpPr>
          <p:spPr>
            <a:xfrm>
              <a:off x="4062" y="3011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89" name="Google Shape;889;p23"/>
            <p:cNvSpPr txBox="1"/>
            <p:nvPr/>
          </p:nvSpPr>
          <p:spPr>
            <a:xfrm>
              <a:off x="3648" y="345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90" name="Google Shape;890;p23"/>
            <p:cNvSpPr txBox="1"/>
            <p:nvPr/>
          </p:nvSpPr>
          <p:spPr>
            <a:xfrm>
              <a:off x="4652" y="3446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91" name="Google Shape;891;p23"/>
            <p:cNvSpPr txBox="1"/>
            <p:nvPr/>
          </p:nvSpPr>
          <p:spPr>
            <a:xfrm>
              <a:off x="4413" y="3816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92" name="Google Shape;892;p23"/>
            <p:cNvSpPr txBox="1"/>
            <p:nvPr/>
          </p:nvSpPr>
          <p:spPr>
            <a:xfrm>
              <a:off x="4246" y="2625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93" name="Google Shape;893;p23"/>
            <p:cNvSpPr txBox="1"/>
            <p:nvPr/>
          </p:nvSpPr>
          <p:spPr>
            <a:xfrm>
              <a:off x="4678" y="3017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94" name="Google Shape;894;p23"/>
            <p:cNvSpPr txBox="1"/>
            <p:nvPr/>
          </p:nvSpPr>
          <p:spPr>
            <a:xfrm>
              <a:off x="5070" y="3442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95" name="Google Shape;895;p23"/>
            <p:cNvSpPr txBox="1"/>
            <p:nvPr/>
          </p:nvSpPr>
          <p:spPr>
            <a:xfrm>
              <a:off x="4111" y="3440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96" name="Google Shape;896;p23"/>
            <p:cNvSpPr txBox="1"/>
            <p:nvPr/>
          </p:nvSpPr>
          <p:spPr>
            <a:xfrm>
              <a:off x="4840" y="3818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2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02" name="Google Shape;902;p2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Building a Huffman Code</a:t>
            </a:r>
            <a:endParaRPr/>
          </a:p>
        </p:txBody>
      </p:sp>
      <p:sp>
        <p:nvSpPr>
          <p:cNvPr id="903" name="Google Shape;903;p24"/>
          <p:cNvSpPr txBox="1"/>
          <p:nvPr>
            <p:ph idx="1" type="body"/>
          </p:nvPr>
        </p:nvSpPr>
        <p:spPr>
          <a:xfrm>
            <a:off x="350837" y="1214437"/>
            <a:ext cx="8229600" cy="531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ts val="2800"/>
              <a:buFont typeface="Corsiva"/>
              <a:buNone/>
            </a:pPr>
            <a:r>
              <a:rPr b="0" i="0" lang="en-US" sz="2800" u="none">
                <a:solidFill>
                  <a:srgbClr val="DD0111"/>
                </a:solidFill>
                <a:latin typeface="Corsiva"/>
                <a:ea typeface="Corsiva"/>
                <a:cs typeface="Corsiva"/>
                <a:sym typeface="Corsiva"/>
              </a:rPr>
              <a:t>Alg.</a:t>
            </a:r>
            <a:r>
              <a:rPr b="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HUFFMAN(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← ⎜C ⎜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 ← C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 ← 1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 – 1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allocate a new node 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z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left[z] ← x ←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EXTRACT-MIN(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right[z] ← y ←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EXTRACT-MIN(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f[z] ← f[x] + f[y]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INSERT (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Q, z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EXTRACT-MIN(</a:t>
            </a:r>
            <a:r>
              <a:rPr b="0" i="0" lang="en-US" sz="28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Q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grpSp>
        <p:nvGrpSpPr>
          <p:cNvPr id="904" name="Google Shape;904;p24"/>
          <p:cNvGrpSpPr/>
          <p:nvPr/>
        </p:nvGrpSpPr>
        <p:grpSpPr>
          <a:xfrm>
            <a:off x="2379662" y="2271712"/>
            <a:ext cx="4175125" cy="457200"/>
            <a:chOff x="1499" y="1431"/>
            <a:chExt cx="2630" cy="288"/>
          </a:xfrm>
        </p:grpSpPr>
        <p:sp>
          <p:nvSpPr>
            <p:cNvPr id="905" name="Google Shape;905;p24"/>
            <p:cNvSpPr txBox="1"/>
            <p:nvPr/>
          </p:nvSpPr>
          <p:spPr>
            <a:xfrm>
              <a:off x="3619" y="1431"/>
              <a:ext cx="51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O(n)</a:t>
              </a:r>
              <a:endParaRPr/>
            </a:p>
          </p:txBody>
        </p:sp>
        <p:cxnSp>
          <p:nvCxnSpPr>
            <p:cNvPr id="906" name="Google Shape;906;p24"/>
            <p:cNvCxnSpPr/>
            <p:nvPr/>
          </p:nvCxnSpPr>
          <p:spPr>
            <a:xfrm rot="10800000">
              <a:off x="1499" y="1575"/>
              <a:ext cx="205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907" name="Google Shape;907;p24"/>
          <p:cNvGrpSpPr/>
          <p:nvPr/>
        </p:nvGrpSpPr>
        <p:grpSpPr>
          <a:xfrm>
            <a:off x="7516812" y="2873375"/>
            <a:ext cx="1519237" cy="2814637"/>
            <a:chOff x="4735" y="1810"/>
            <a:chExt cx="957" cy="1773"/>
          </a:xfrm>
        </p:grpSpPr>
        <p:sp>
          <p:nvSpPr>
            <p:cNvPr id="908" name="Google Shape;908;p24"/>
            <p:cNvSpPr txBox="1"/>
            <p:nvPr/>
          </p:nvSpPr>
          <p:spPr>
            <a:xfrm>
              <a:off x="4926" y="2540"/>
              <a:ext cx="76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omic Sans M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O(nlgn)</a:t>
              </a:r>
              <a:endParaRPr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4735" y="1810"/>
              <a:ext cx="176" cy="1773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0" name="Google Shape;910;p24"/>
          <p:cNvSpPr txBox="1"/>
          <p:nvPr/>
        </p:nvSpPr>
        <p:spPr>
          <a:xfrm>
            <a:off x="4967287" y="1220787"/>
            <a:ext cx="31892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time:</a:t>
            </a: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O(nlgn)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6" name="Google Shape;156;p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Making Change</a:t>
            </a:r>
            <a:endParaRPr/>
          </a:p>
        </p:txBody>
      </p:sp>
      <p:sp>
        <p:nvSpPr>
          <p:cNvPr id="157" name="Google Shape;157;p5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Instance: amount (in cents) to return to customer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Problem: do this using the fewest number of coins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Assume that we have an unlimited number of coins of various denominations: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Char char="–"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1c (pennies), 5c (nickels), 10c (dimes), 25c (quarters), 1$ (loonies)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Objective: Pay out a given sum $5.64 with the smallest number of coins possible.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3" name="Google Shape;163;p6"/>
          <p:cNvSpPr txBox="1"/>
          <p:nvPr>
            <p:ph type="title"/>
          </p:nvPr>
        </p:nvSpPr>
        <p:spPr>
          <a:xfrm>
            <a:off x="152400" y="152400"/>
            <a:ext cx="8839200" cy="557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Coin Changing Problem</a:t>
            </a:r>
            <a:endParaRPr/>
          </a:p>
        </p:txBody>
      </p:sp>
      <p:sp>
        <p:nvSpPr>
          <p:cNvPr id="164" name="Google Shape;164;p6"/>
          <p:cNvSpPr txBox="1"/>
          <p:nvPr>
            <p:ph idx="1" type="body"/>
          </p:nvPr>
        </p:nvSpPr>
        <p:spPr>
          <a:xfrm>
            <a:off x="152400" y="1295400"/>
            <a:ext cx="8991600" cy="532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that we have an unlimited number of coins of various denominations: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1c (pennies), 5c (nickels), 10c (dimes), 25c (quarters), 1$==100c (loonies)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Objective: Pay out a given sum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the smallest number of coins possible.</a:t>
            </a:r>
            <a:endParaRPr/>
          </a:p>
          <a:p>
            <a:pPr indent="-190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greedy coin changing algorithm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Arial"/>
              <a:buChar char="•"/>
            </a:pPr>
            <a:r>
              <a:rPr b="0" i="0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This is a Θ(</a:t>
            </a:r>
            <a:r>
              <a:rPr b="0" i="1" lang="en-US" sz="1800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) algorithm where </a:t>
            </a:r>
            <a:r>
              <a:rPr b="0" i="1" lang="en-US" sz="1800" u="none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1800" u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= number of denominations.</a:t>
            </a:r>
            <a:endParaRPr/>
          </a:p>
          <a:p>
            <a:pPr indent="-11430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while S &gt; 0 do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   c := value of the largest coin no larger than S;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   num := S / c;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   pay out num coins of value c;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   S := S - num*c;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0" name="Google Shape;170;p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Example: Making Change</a:t>
            </a:r>
            <a:endParaRPr/>
          </a:p>
        </p:txBody>
      </p:sp>
      <p:sp>
        <p:nvSpPr>
          <p:cNvPr id="171" name="Google Shape;171;p7"/>
          <p:cNvSpPr txBox="1"/>
          <p:nvPr>
            <p:ph idx="1" type="body"/>
          </p:nvPr>
        </p:nvSpPr>
        <p:spPr>
          <a:xfrm>
            <a:off x="228600" y="1268412"/>
            <a:ext cx="8610600" cy="5284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$5.64 = 	  1 + </a:t>
            </a:r>
            <a:r>
              <a:rPr lang="en-US"/>
              <a:t>1 + 1 + 1 + 1 +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.25 + .25 + .10 + 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.01 + .01 + .01 +.01</a:t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00"/>
              <a:buChar char="-"/>
            </a:pPr>
            <a:r>
              <a:rPr lang="en-US" sz="1500"/>
              <a:t>Greedy Choice: In optimal Solution, we will always have k * P, P=maximum </a:t>
            </a:r>
            <a:r>
              <a:rPr lang="en-US" sz="1500"/>
              <a:t>coin </a:t>
            </a:r>
            <a:r>
              <a:rPr lang="en-US" sz="1500"/>
              <a:t>unit possible which can be taken, k = maximum can be taken. </a:t>
            </a:r>
            <a:r>
              <a:rPr lang="en-US" sz="1500">
                <a:solidFill>
                  <a:srgbClr val="DD0111"/>
                </a:solidFill>
              </a:rPr>
              <a:t>If it contradicts -&gt; Solution Fails</a:t>
            </a:r>
            <a:endParaRPr sz="1500">
              <a:solidFill>
                <a:srgbClr val="DD011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500"/>
              <a:t>Optimal Substructure Property: Lets, optimal solution is S= C1 * k1 + C2 * K2 +C3 * k3 where C1 &gt; C2 &gt; C3 and each are coin unit, Now a subproblem is S` = S - (C1 * k1). </a:t>
            </a:r>
            <a:r>
              <a:rPr lang="en-US" sz="1500"/>
              <a:t>S`’s best solution has to be gained from (C2 * K2 +C3 * k3), </a:t>
            </a:r>
            <a:r>
              <a:rPr lang="en-US" sz="1500">
                <a:solidFill>
                  <a:srgbClr val="DD0111"/>
                </a:solidFill>
              </a:rPr>
              <a:t>Otherwise optimal substructure property fails.</a:t>
            </a:r>
            <a:br>
              <a:rPr b="0" i="0" lang="en-US" sz="2800" u="none">
                <a:solidFill>
                  <a:srgbClr val="DD011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DD011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7" name="Google Shape;177;p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6633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rgbClr val="996633"/>
                </a:solidFill>
                <a:latin typeface="Arial"/>
                <a:ea typeface="Arial"/>
                <a:cs typeface="Arial"/>
                <a:sym typeface="Arial"/>
              </a:rPr>
              <a:t>Making Change – A big problem</a:t>
            </a:r>
            <a:endParaRPr/>
          </a:p>
        </p:txBody>
      </p:sp>
      <p:sp>
        <p:nvSpPr>
          <p:cNvPr id="178" name="Google Shape;178;p8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2: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Coins are valued $.30, $.20, $.05, $.01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Does not have greedy-choice property, since $.40 is best made with two $.20’s, but the greedy solution will pick three coins (which ones?)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2003-07-26T00:47:08Z</dcterms:created>
  <dc:creator>Syed Monowar Hossain</dc:creator>
</cp:coreProperties>
</file>