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 id="214748365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y="6858000" cx="9144000"/>
  <p:notesSz cx="6997700" cy="9283700"/>
  <p:embeddedFontLst>
    <p:embeddedFont>
      <p:font typeface="Tahoma"/>
      <p:regular r:id="rId43"/>
      <p:bold r:id="rId44"/>
    </p:embeddedFont>
    <p:embeddedFont>
      <p:font typeface="Arial Black"/>
      <p:regular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46" roundtripDataSignature="AMtx7mh2lSEt9FEOhKdIzYYEnnE1TQpx2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9109B17-CFEE-4F71-A1ED-2DFD5FEDF80E}">
  <a:tblStyle styleId="{99109B17-CFEE-4F71-A1ED-2DFD5FEDF80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font" Target="fonts/Tahoma-bold.fntdata"/><Relationship Id="rId21" Type="http://schemas.openxmlformats.org/officeDocument/2006/relationships/slide" Target="slides/slide14.xml"/><Relationship Id="rId43" Type="http://schemas.openxmlformats.org/officeDocument/2006/relationships/font" Target="fonts/Tahoma-regular.fntdata"/><Relationship Id="rId24" Type="http://schemas.openxmlformats.org/officeDocument/2006/relationships/slide" Target="slides/slide17.xml"/><Relationship Id="rId46" Type="http://customschemas.google.com/relationships/presentationmetadata" Target="metadata"/><Relationship Id="rId23" Type="http://schemas.openxmlformats.org/officeDocument/2006/relationships/slide" Target="slides/slide16.xml"/><Relationship Id="rId45" Type="http://schemas.openxmlformats.org/officeDocument/2006/relationships/font" Target="fonts/ArialBlack-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2125" cy="463550"/>
          </a:xfrm>
          <a:prstGeom prst="rect">
            <a:avLst/>
          </a:prstGeom>
          <a:noFill/>
          <a:ln>
            <a:noFill/>
          </a:ln>
        </p:spPr>
        <p:txBody>
          <a:bodyPr anchorCtr="0" anchor="t" bIns="46500" lIns="93025" spcFirstLastPara="1" rIns="93025" wrap="square" tIns="465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963987" y="0"/>
            <a:ext cx="3032125" cy="463550"/>
          </a:xfrm>
          <a:prstGeom prst="rect">
            <a:avLst/>
          </a:prstGeom>
          <a:noFill/>
          <a:ln>
            <a:noFill/>
          </a:ln>
        </p:spPr>
        <p:txBody>
          <a:bodyPr anchorCtr="0" anchor="t" bIns="46500" lIns="93025" spcFirstLastPara="1" rIns="93025" wrap="square" tIns="465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0087" y="4410075"/>
            <a:ext cx="5597525" cy="4176712"/>
          </a:xfrm>
          <a:prstGeom prst="rect">
            <a:avLst/>
          </a:prstGeom>
          <a:noFill/>
          <a:ln>
            <a:noFill/>
          </a:ln>
        </p:spPr>
        <p:txBody>
          <a:bodyPr anchorCtr="0" anchor="t" bIns="46500" lIns="93025" spcFirstLastPara="1" rIns="93025" wrap="square" tIns="465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818562"/>
            <a:ext cx="3032125" cy="463550"/>
          </a:xfrm>
          <a:prstGeom prst="rect">
            <a:avLst/>
          </a:prstGeom>
          <a:noFill/>
          <a:ln>
            <a:noFill/>
          </a:ln>
        </p:spPr>
        <p:txBody>
          <a:bodyPr anchorCtr="0" anchor="b" bIns="46500" lIns="93025" spcFirstLastPara="1" rIns="93025" wrap="square" tIns="465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963987" y="8818562"/>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700087" y="4410075"/>
            <a:ext cx="5597525"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0:notes"/>
          <p:cNvSpPr txBox="1"/>
          <p:nvPr>
            <p:ph idx="1" type="body"/>
          </p:nvPr>
        </p:nvSpPr>
        <p:spPr>
          <a:xfrm>
            <a:off x="700087" y="4410075"/>
            <a:ext cx="5597525"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370" name="Google Shape;370;p10: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11:notes"/>
          <p:cNvSpPr txBox="1"/>
          <p:nvPr/>
        </p:nvSpPr>
        <p:spPr>
          <a:xfrm>
            <a:off x="3963987" y="8818562"/>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22" name="Google Shape;422;p11: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3" name="Google Shape;423;p11:notes"/>
          <p:cNvSpPr txBox="1"/>
          <p:nvPr>
            <p:ph idx="1" type="body"/>
          </p:nvPr>
        </p:nvSpPr>
        <p:spPr>
          <a:xfrm>
            <a:off x="933450" y="4410075"/>
            <a:ext cx="5130800"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12:notes"/>
          <p:cNvSpPr txBox="1"/>
          <p:nvPr/>
        </p:nvSpPr>
        <p:spPr>
          <a:xfrm>
            <a:off x="3963987" y="8818562"/>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30" name="Google Shape;430;p12: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1" name="Google Shape;431;p12:notes"/>
          <p:cNvSpPr txBox="1"/>
          <p:nvPr>
            <p:ph idx="1" type="body"/>
          </p:nvPr>
        </p:nvSpPr>
        <p:spPr>
          <a:xfrm>
            <a:off x="933450" y="4410075"/>
            <a:ext cx="5130800"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13:notes"/>
          <p:cNvSpPr txBox="1"/>
          <p:nvPr/>
        </p:nvSpPr>
        <p:spPr>
          <a:xfrm>
            <a:off x="3963987" y="8818562"/>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440" name="Google Shape;440;p13: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1" name="Google Shape;441;p13:notes"/>
          <p:cNvSpPr txBox="1"/>
          <p:nvPr>
            <p:ph idx="1" type="body"/>
          </p:nvPr>
        </p:nvSpPr>
        <p:spPr>
          <a:xfrm>
            <a:off x="933450" y="4410075"/>
            <a:ext cx="5130800"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14:notes"/>
          <p:cNvSpPr txBox="1"/>
          <p:nvPr>
            <p:ph idx="1" type="body"/>
          </p:nvPr>
        </p:nvSpPr>
        <p:spPr>
          <a:xfrm>
            <a:off x="700087" y="4410075"/>
            <a:ext cx="5597525"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481" name="Google Shape;481;p14: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15:notes"/>
          <p:cNvSpPr txBox="1"/>
          <p:nvPr>
            <p:ph idx="1" type="body"/>
          </p:nvPr>
        </p:nvSpPr>
        <p:spPr>
          <a:xfrm>
            <a:off x="700087" y="4410075"/>
            <a:ext cx="5597525"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488" name="Google Shape;488;p15: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16:notes"/>
          <p:cNvSpPr txBox="1"/>
          <p:nvPr>
            <p:ph idx="1" type="body"/>
          </p:nvPr>
        </p:nvSpPr>
        <p:spPr>
          <a:xfrm>
            <a:off x="700087" y="4410075"/>
            <a:ext cx="5597525"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495" name="Google Shape;495;p16: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17:notes"/>
          <p:cNvSpPr txBox="1"/>
          <p:nvPr>
            <p:ph idx="1" type="body"/>
          </p:nvPr>
        </p:nvSpPr>
        <p:spPr>
          <a:xfrm>
            <a:off x="700087" y="4410075"/>
            <a:ext cx="5597525"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502" name="Google Shape;502;p17: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18:notes"/>
          <p:cNvSpPr txBox="1"/>
          <p:nvPr>
            <p:ph idx="1" type="body"/>
          </p:nvPr>
        </p:nvSpPr>
        <p:spPr>
          <a:xfrm>
            <a:off x="700087" y="4410075"/>
            <a:ext cx="5597525"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509" name="Google Shape;509;p18: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19:notes"/>
          <p:cNvSpPr txBox="1"/>
          <p:nvPr>
            <p:ph idx="1" type="body"/>
          </p:nvPr>
        </p:nvSpPr>
        <p:spPr>
          <a:xfrm>
            <a:off x="700087" y="4410075"/>
            <a:ext cx="5597525"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516" name="Google Shape;516;p19: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700087" y="4410075"/>
            <a:ext cx="5597525"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20:notes"/>
          <p:cNvSpPr txBox="1"/>
          <p:nvPr>
            <p:ph idx="1" type="body"/>
          </p:nvPr>
        </p:nvSpPr>
        <p:spPr>
          <a:xfrm>
            <a:off x="700087" y="4410075"/>
            <a:ext cx="5597525"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523" name="Google Shape;523;p20: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21:notes"/>
          <p:cNvSpPr txBox="1"/>
          <p:nvPr>
            <p:ph idx="1" type="body"/>
          </p:nvPr>
        </p:nvSpPr>
        <p:spPr>
          <a:xfrm>
            <a:off x="700087" y="4410075"/>
            <a:ext cx="5597525"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530" name="Google Shape;530;p21: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22:notes"/>
          <p:cNvSpPr txBox="1"/>
          <p:nvPr>
            <p:ph idx="1" type="body"/>
          </p:nvPr>
        </p:nvSpPr>
        <p:spPr>
          <a:xfrm>
            <a:off x="700087" y="4410075"/>
            <a:ext cx="5597525"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538" name="Google Shape;538;p22: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23:notes"/>
          <p:cNvSpPr txBox="1"/>
          <p:nvPr>
            <p:ph idx="1" type="body"/>
          </p:nvPr>
        </p:nvSpPr>
        <p:spPr>
          <a:xfrm>
            <a:off x="700087" y="4410075"/>
            <a:ext cx="5597525"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545" name="Google Shape;545;p23: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24:notes"/>
          <p:cNvSpPr txBox="1"/>
          <p:nvPr>
            <p:ph idx="1" type="body"/>
          </p:nvPr>
        </p:nvSpPr>
        <p:spPr>
          <a:xfrm>
            <a:off x="700087" y="4410075"/>
            <a:ext cx="5597525"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552" name="Google Shape;552;p24: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25:notes"/>
          <p:cNvSpPr txBox="1"/>
          <p:nvPr>
            <p:ph idx="1" type="body"/>
          </p:nvPr>
        </p:nvSpPr>
        <p:spPr>
          <a:xfrm>
            <a:off x="700087" y="4410075"/>
            <a:ext cx="5597525"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617" name="Google Shape;617;p25: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26:notes"/>
          <p:cNvSpPr txBox="1"/>
          <p:nvPr>
            <p:ph idx="1" type="body"/>
          </p:nvPr>
        </p:nvSpPr>
        <p:spPr>
          <a:xfrm>
            <a:off x="700087" y="4410075"/>
            <a:ext cx="5597525"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683" name="Google Shape;683;p26: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27:notes"/>
          <p:cNvSpPr txBox="1"/>
          <p:nvPr>
            <p:ph idx="1" type="body"/>
          </p:nvPr>
        </p:nvSpPr>
        <p:spPr>
          <a:xfrm>
            <a:off x="700087" y="4410075"/>
            <a:ext cx="5597525"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750" name="Google Shape;750;p27: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p28:notes"/>
          <p:cNvSpPr txBox="1"/>
          <p:nvPr>
            <p:ph idx="1" type="body"/>
          </p:nvPr>
        </p:nvSpPr>
        <p:spPr>
          <a:xfrm>
            <a:off x="700087" y="4410075"/>
            <a:ext cx="5597525"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816" name="Google Shape;816;p28: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p29:notes"/>
          <p:cNvSpPr txBox="1"/>
          <p:nvPr>
            <p:ph idx="1" type="body"/>
          </p:nvPr>
        </p:nvSpPr>
        <p:spPr>
          <a:xfrm>
            <a:off x="700087" y="4410075"/>
            <a:ext cx="5597525"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882" name="Google Shape;882;p29: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700087" y="4410075"/>
            <a:ext cx="5597525"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p30:notes"/>
          <p:cNvSpPr txBox="1"/>
          <p:nvPr>
            <p:ph idx="1" type="body"/>
          </p:nvPr>
        </p:nvSpPr>
        <p:spPr>
          <a:xfrm>
            <a:off x="700087" y="4410075"/>
            <a:ext cx="5597525"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948" name="Google Shape;948;p30: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p31:notes"/>
          <p:cNvSpPr txBox="1"/>
          <p:nvPr>
            <p:ph idx="1" type="body"/>
          </p:nvPr>
        </p:nvSpPr>
        <p:spPr>
          <a:xfrm>
            <a:off x="700087" y="4410075"/>
            <a:ext cx="5597525"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1014" name="Google Shape;1014;p31: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p32:notes"/>
          <p:cNvSpPr txBox="1"/>
          <p:nvPr>
            <p:ph idx="1" type="body"/>
          </p:nvPr>
        </p:nvSpPr>
        <p:spPr>
          <a:xfrm>
            <a:off x="700087" y="4410075"/>
            <a:ext cx="5597525"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1080" name="Google Shape;1080;p32: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p33:notes"/>
          <p:cNvSpPr txBox="1"/>
          <p:nvPr>
            <p:ph idx="1" type="body"/>
          </p:nvPr>
        </p:nvSpPr>
        <p:spPr>
          <a:xfrm>
            <a:off x="700087" y="4410075"/>
            <a:ext cx="5597525"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1146" name="Google Shape;1146;p33: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p34:notes"/>
          <p:cNvSpPr txBox="1"/>
          <p:nvPr>
            <p:ph idx="1" type="body"/>
          </p:nvPr>
        </p:nvSpPr>
        <p:spPr>
          <a:xfrm>
            <a:off x="700087" y="4410075"/>
            <a:ext cx="5597525"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1211" name="Google Shape;1211;p34: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2" name="Shape 1222"/>
        <p:cNvGrpSpPr/>
        <p:nvPr/>
      </p:nvGrpSpPr>
      <p:grpSpPr>
        <a:xfrm>
          <a:off x="0" y="0"/>
          <a:ext cx="0" cy="0"/>
          <a:chOff x="0" y="0"/>
          <a:chExt cx="0" cy="0"/>
        </a:xfrm>
      </p:grpSpPr>
      <p:sp>
        <p:nvSpPr>
          <p:cNvPr id="1223" name="Google Shape;1223;p35:notes"/>
          <p:cNvSpPr txBox="1"/>
          <p:nvPr>
            <p:ph idx="1" type="body"/>
          </p:nvPr>
        </p:nvSpPr>
        <p:spPr>
          <a:xfrm>
            <a:off x="700087" y="4410075"/>
            <a:ext cx="5597525"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1224" name="Google Shape;1224;p35: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4:notes"/>
          <p:cNvSpPr txBox="1"/>
          <p:nvPr>
            <p:ph idx="1" type="body"/>
          </p:nvPr>
        </p:nvSpPr>
        <p:spPr>
          <a:xfrm>
            <a:off x="700087" y="4410075"/>
            <a:ext cx="5597525"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176" name="Google Shape;176;p4: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5:notes"/>
          <p:cNvSpPr txBox="1"/>
          <p:nvPr>
            <p:ph idx="1" type="body"/>
          </p:nvPr>
        </p:nvSpPr>
        <p:spPr>
          <a:xfrm>
            <a:off x="700087" y="4410075"/>
            <a:ext cx="5597525"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256" name="Google Shape;256;p5: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6:notes"/>
          <p:cNvSpPr txBox="1"/>
          <p:nvPr>
            <p:ph idx="1" type="body"/>
          </p:nvPr>
        </p:nvSpPr>
        <p:spPr>
          <a:xfrm>
            <a:off x="700087" y="4410075"/>
            <a:ext cx="5597525"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336" name="Google Shape;336;p6: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7:notes"/>
          <p:cNvSpPr txBox="1"/>
          <p:nvPr>
            <p:ph idx="1" type="body"/>
          </p:nvPr>
        </p:nvSpPr>
        <p:spPr>
          <a:xfrm>
            <a:off x="700087" y="4410075"/>
            <a:ext cx="5597525"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344" name="Google Shape;344;p7: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8:notes"/>
          <p:cNvSpPr txBox="1"/>
          <p:nvPr>
            <p:ph idx="1" type="body"/>
          </p:nvPr>
        </p:nvSpPr>
        <p:spPr>
          <a:xfrm>
            <a:off x="700087" y="4410075"/>
            <a:ext cx="5597525"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352" name="Google Shape;352;p8: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9:notes"/>
          <p:cNvSpPr txBox="1"/>
          <p:nvPr>
            <p:ph idx="1" type="body"/>
          </p:nvPr>
        </p:nvSpPr>
        <p:spPr>
          <a:xfrm>
            <a:off x="700087" y="4410075"/>
            <a:ext cx="5597525"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362" name="Google Shape;362;p9: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3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 name="Google Shape;18;p3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560"/>
              </a:spcBef>
              <a:spcAft>
                <a:spcPts val="0"/>
              </a:spcAft>
              <a:buClr>
                <a:schemeClr val="accent2"/>
              </a:buClr>
              <a:buSzPts val="2800"/>
              <a:buFont typeface="Arial"/>
              <a:buNone/>
              <a:defRPr/>
            </a:lvl1pPr>
            <a:lvl2pPr lvl="1" algn="l">
              <a:spcBef>
                <a:spcPts val="360"/>
              </a:spcBef>
              <a:spcAft>
                <a:spcPts val="0"/>
              </a:spcAft>
              <a:buClr>
                <a:schemeClr val="dk1"/>
              </a:buClr>
              <a:buSzPts val="1800"/>
              <a:buChar char="–"/>
              <a:defRPr/>
            </a:lvl2pPr>
            <a:lvl3pPr lvl="2" algn="l">
              <a:spcBef>
                <a:spcPts val="360"/>
              </a:spcBef>
              <a:spcAft>
                <a:spcPts val="0"/>
              </a:spcAft>
              <a:buClr>
                <a:schemeClr val="accent2"/>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
        <p:nvSpPr>
          <p:cNvPr id="19" name="Google Shape;19;p3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9" name="Shape 79"/>
        <p:cNvGrpSpPr/>
        <p:nvPr/>
      </p:nvGrpSpPr>
      <p:grpSpPr>
        <a:xfrm>
          <a:off x="0" y="0"/>
          <a:ext cx="0" cy="0"/>
          <a:chOff x="0" y="0"/>
          <a:chExt cx="0" cy="0"/>
        </a:xfrm>
      </p:grpSpPr>
      <p:sp>
        <p:nvSpPr>
          <p:cNvPr id="80" name="Google Shape;80;p47"/>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 name="Google Shape;81;p47"/>
          <p:cNvSpPr txBox="1"/>
          <p:nvPr>
            <p:ph idx="1" type="body"/>
          </p:nvPr>
        </p:nvSpPr>
        <p:spPr>
          <a:xfrm>
            <a:off x="350838" y="1214438"/>
            <a:ext cx="4038600" cy="5076825"/>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accent2"/>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accent2"/>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82" name="Google Shape;82;p47"/>
          <p:cNvSpPr txBox="1"/>
          <p:nvPr>
            <p:ph idx="2" type="body"/>
          </p:nvPr>
        </p:nvSpPr>
        <p:spPr>
          <a:xfrm>
            <a:off x="4541838" y="1214438"/>
            <a:ext cx="4038600" cy="5076825"/>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accent2"/>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accent2"/>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83" name="Google Shape;83;p47"/>
          <p:cNvSpPr txBox="1"/>
          <p:nvPr>
            <p:ph idx="10" type="dt"/>
          </p:nvPr>
        </p:nvSpPr>
        <p:spPr>
          <a:xfrm>
            <a:off x="457200" y="6397625"/>
            <a:ext cx="2133600" cy="3238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47"/>
          <p:cNvSpPr txBox="1"/>
          <p:nvPr>
            <p:ph idx="11" type="ftr"/>
          </p:nvPr>
        </p:nvSpPr>
        <p:spPr>
          <a:xfrm>
            <a:off x="3124200" y="6397625"/>
            <a:ext cx="2895600" cy="3238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47"/>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6" name="Shape 86"/>
        <p:cNvGrpSpPr/>
        <p:nvPr/>
      </p:nvGrpSpPr>
      <p:grpSpPr>
        <a:xfrm>
          <a:off x="0" y="0"/>
          <a:ext cx="0" cy="0"/>
          <a:chOff x="0" y="0"/>
          <a:chExt cx="0" cy="0"/>
        </a:xfrm>
      </p:grpSpPr>
      <p:sp>
        <p:nvSpPr>
          <p:cNvPr id="87" name="Google Shape;87;p4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8" name="Google Shape;88;p4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accent2"/>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accent2"/>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89" name="Google Shape;89;p48"/>
          <p:cNvSpPr txBox="1"/>
          <p:nvPr>
            <p:ph idx="10" type="dt"/>
          </p:nvPr>
        </p:nvSpPr>
        <p:spPr>
          <a:xfrm>
            <a:off x="457200" y="6397625"/>
            <a:ext cx="2133600" cy="3238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48"/>
          <p:cNvSpPr txBox="1"/>
          <p:nvPr>
            <p:ph idx="11" type="ftr"/>
          </p:nvPr>
        </p:nvSpPr>
        <p:spPr>
          <a:xfrm>
            <a:off x="3124200" y="6397625"/>
            <a:ext cx="2895600" cy="3238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48"/>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39"/>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 name="Google Shape;31;p39"/>
          <p:cNvSpPr txBox="1"/>
          <p:nvPr>
            <p:ph idx="1" type="body"/>
          </p:nvPr>
        </p:nvSpPr>
        <p:spPr>
          <a:xfrm>
            <a:off x="350837" y="1214437"/>
            <a:ext cx="8229600" cy="50768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accent2"/>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accent2"/>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 name="Google Shape;32;p39"/>
          <p:cNvSpPr txBox="1"/>
          <p:nvPr>
            <p:ph idx="10" type="dt"/>
          </p:nvPr>
        </p:nvSpPr>
        <p:spPr>
          <a:xfrm>
            <a:off x="457200" y="6397625"/>
            <a:ext cx="2133600" cy="3238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9"/>
          <p:cNvSpPr txBox="1"/>
          <p:nvPr>
            <p:ph idx="11" type="ftr"/>
          </p:nvPr>
        </p:nvSpPr>
        <p:spPr>
          <a:xfrm>
            <a:off x="3124200" y="6397625"/>
            <a:ext cx="2895600" cy="3238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9"/>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40"/>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7" name="Google Shape;37;p40"/>
          <p:cNvSpPr txBox="1"/>
          <p:nvPr>
            <p:ph idx="10" type="dt"/>
          </p:nvPr>
        </p:nvSpPr>
        <p:spPr>
          <a:xfrm>
            <a:off x="457200" y="6397625"/>
            <a:ext cx="2133600" cy="3238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0"/>
          <p:cNvSpPr txBox="1"/>
          <p:nvPr>
            <p:ph idx="11" type="ftr"/>
          </p:nvPr>
        </p:nvSpPr>
        <p:spPr>
          <a:xfrm>
            <a:off x="3124200" y="6397625"/>
            <a:ext cx="2895600" cy="3238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0"/>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
        <p:nvSpPr>
          <p:cNvPr id="41" name="Google Shape;41;p41"/>
          <p:cNvSpPr txBox="1"/>
          <p:nvPr>
            <p:ph idx="10" type="dt"/>
          </p:nvPr>
        </p:nvSpPr>
        <p:spPr>
          <a:xfrm>
            <a:off x="457200" y="6397625"/>
            <a:ext cx="2133600" cy="3238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1"/>
          <p:cNvSpPr txBox="1"/>
          <p:nvPr>
            <p:ph idx="11" type="ftr"/>
          </p:nvPr>
        </p:nvSpPr>
        <p:spPr>
          <a:xfrm>
            <a:off x="3124200" y="6397625"/>
            <a:ext cx="2895600" cy="3238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1"/>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4" name="Shape 44"/>
        <p:cNvGrpSpPr/>
        <p:nvPr/>
      </p:nvGrpSpPr>
      <p:grpSpPr>
        <a:xfrm>
          <a:off x="0" y="0"/>
          <a:ext cx="0" cy="0"/>
          <a:chOff x="0" y="0"/>
          <a:chExt cx="0" cy="0"/>
        </a:xfrm>
      </p:grpSpPr>
      <p:sp>
        <p:nvSpPr>
          <p:cNvPr id="45" name="Google Shape;45;p42"/>
          <p:cNvSpPr txBox="1"/>
          <p:nvPr>
            <p:ph type="title"/>
          </p:nvPr>
        </p:nvSpPr>
        <p:spPr>
          <a:xfrm rot="5400000">
            <a:off x="4455319" y="2166144"/>
            <a:ext cx="6191250" cy="205898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42"/>
          <p:cNvSpPr txBox="1"/>
          <p:nvPr>
            <p:ph idx="1" type="body"/>
          </p:nvPr>
        </p:nvSpPr>
        <p:spPr>
          <a:xfrm rot="5400000">
            <a:off x="259556" y="181770"/>
            <a:ext cx="6191250" cy="6027737"/>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accent2"/>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accent2"/>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7" name="Google Shape;47;p42"/>
          <p:cNvSpPr txBox="1"/>
          <p:nvPr>
            <p:ph idx="10" type="dt"/>
          </p:nvPr>
        </p:nvSpPr>
        <p:spPr>
          <a:xfrm>
            <a:off x="457200" y="6397625"/>
            <a:ext cx="2133600" cy="3238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2"/>
          <p:cNvSpPr txBox="1"/>
          <p:nvPr>
            <p:ph idx="11" type="ftr"/>
          </p:nvPr>
        </p:nvSpPr>
        <p:spPr>
          <a:xfrm>
            <a:off x="3124200" y="6397625"/>
            <a:ext cx="2895600" cy="3238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2"/>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0" name="Shape 50"/>
        <p:cNvGrpSpPr/>
        <p:nvPr/>
      </p:nvGrpSpPr>
      <p:grpSpPr>
        <a:xfrm>
          <a:off x="0" y="0"/>
          <a:ext cx="0" cy="0"/>
          <a:chOff x="0" y="0"/>
          <a:chExt cx="0" cy="0"/>
        </a:xfrm>
      </p:grpSpPr>
      <p:sp>
        <p:nvSpPr>
          <p:cNvPr id="51" name="Google Shape;51;p43"/>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43"/>
          <p:cNvSpPr txBox="1"/>
          <p:nvPr>
            <p:ph idx="1" type="body"/>
          </p:nvPr>
        </p:nvSpPr>
        <p:spPr>
          <a:xfrm rot="5400000">
            <a:off x="1927224" y="-361950"/>
            <a:ext cx="5076825"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accent2"/>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accent2"/>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3" name="Google Shape;53;p43"/>
          <p:cNvSpPr txBox="1"/>
          <p:nvPr>
            <p:ph idx="10" type="dt"/>
          </p:nvPr>
        </p:nvSpPr>
        <p:spPr>
          <a:xfrm>
            <a:off x="457200" y="6397625"/>
            <a:ext cx="2133600" cy="3238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3"/>
          <p:cNvSpPr txBox="1"/>
          <p:nvPr>
            <p:ph idx="11" type="ftr"/>
          </p:nvPr>
        </p:nvSpPr>
        <p:spPr>
          <a:xfrm>
            <a:off x="3124200" y="6397625"/>
            <a:ext cx="2895600" cy="3238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3"/>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6" name="Shape 56"/>
        <p:cNvGrpSpPr/>
        <p:nvPr/>
      </p:nvGrpSpPr>
      <p:grpSpPr>
        <a:xfrm>
          <a:off x="0" y="0"/>
          <a:ext cx="0" cy="0"/>
          <a:chOff x="0" y="0"/>
          <a:chExt cx="0" cy="0"/>
        </a:xfrm>
      </p:grpSpPr>
      <p:sp>
        <p:nvSpPr>
          <p:cNvPr id="57" name="Google Shape;57;p4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44"/>
          <p:cNvSpPr/>
          <p:nvPr>
            <p:ph idx="2" type="pic"/>
          </p:nvPr>
        </p:nvSpPr>
        <p:spPr>
          <a:xfrm>
            <a:off x="1792288" y="612775"/>
            <a:ext cx="5486400" cy="4114800"/>
          </a:xfrm>
          <a:prstGeom prst="rect">
            <a:avLst/>
          </a:prstGeom>
          <a:noFill/>
          <a:ln>
            <a:noFill/>
          </a:ln>
        </p:spPr>
      </p:sp>
      <p:sp>
        <p:nvSpPr>
          <p:cNvPr id="59" name="Google Shape;59;p4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accent2"/>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accent2"/>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0" name="Google Shape;60;p44"/>
          <p:cNvSpPr txBox="1"/>
          <p:nvPr>
            <p:ph idx="10" type="dt"/>
          </p:nvPr>
        </p:nvSpPr>
        <p:spPr>
          <a:xfrm>
            <a:off x="457200" y="6397625"/>
            <a:ext cx="2133600" cy="3238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44"/>
          <p:cNvSpPr txBox="1"/>
          <p:nvPr>
            <p:ph idx="11" type="ftr"/>
          </p:nvPr>
        </p:nvSpPr>
        <p:spPr>
          <a:xfrm>
            <a:off x="3124200" y="6397625"/>
            <a:ext cx="2895600" cy="3238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44"/>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4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5" name="Google Shape;65;p4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accent2"/>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accent2"/>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66" name="Google Shape;66;p4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accent2"/>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accent2"/>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7" name="Google Shape;67;p45"/>
          <p:cNvSpPr txBox="1"/>
          <p:nvPr>
            <p:ph idx="10" type="dt"/>
          </p:nvPr>
        </p:nvSpPr>
        <p:spPr>
          <a:xfrm>
            <a:off x="457200" y="6397625"/>
            <a:ext cx="2133600" cy="3238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45"/>
          <p:cNvSpPr txBox="1"/>
          <p:nvPr>
            <p:ph idx="11" type="ftr"/>
          </p:nvPr>
        </p:nvSpPr>
        <p:spPr>
          <a:xfrm>
            <a:off x="3124200" y="6397625"/>
            <a:ext cx="2895600" cy="3238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45"/>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0" name="Shape 70"/>
        <p:cNvGrpSpPr/>
        <p:nvPr/>
      </p:nvGrpSpPr>
      <p:grpSpPr>
        <a:xfrm>
          <a:off x="0" y="0"/>
          <a:ext cx="0" cy="0"/>
          <a:chOff x="0" y="0"/>
          <a:chExt cx="0" cy="0"/>
        </a:xfrm>
      </p:grpSpPr>
      <p:sp>
        <p:nvSpPr>
          <p:cNvPr id="71" name="Google Shape;71;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2" name="Google Shape;72;p4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accent2"/>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accent2"/>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73" name="Google Shape;73;p4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accent2"/>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accent2"/>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74" name="Google Shape;74;p4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accent2"/>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accent2"/>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75" name="Google Shape;75;p4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accent2"/>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accent2"/>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76" name="Google Shape;76;p46"/>
          <p:cNvSpPr txBox="1"/>
          <p:nvPr>
            <p:ph idx="10" type="dt"/>
          </p:nvPr>
        </p:nvSpPr>
        <p:spPr>
          <a:xfrm>
            <a:off x="457200" y="6397625"/>
            <a:ext cx="2133600" cy="3238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6"/>
          <p:cNvSpPr txBox="1"/>
          <p:nvPr>
            <p:ph idx="11" type="ftr"/>
          </p:nvPr>
        </p:nvSpPr>
        <p:spPr>
          <a:xfrm>
            <a:off x="3124200" y="6397625"/>
            <a:ext cx="2895600" cy="3238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46"/>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theme" Target="../theme/theme2.xml"/><Relationship Id="rId10" Type="http://schemas.openxmlformats.org/officeDocument/2006/relationships/slideLayout" Target="../slideLayouts/slideLayout1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6"/>
          <p:cNvSpPr/>
          <p:nvPr/>
        </p:nvSpPr>
        <p:spPr>
          <a:xfrm>
            <a:off x="327025" y="3671887"/>
            <a:ext cx="8237537" cy="176212"/>
          </a:xfrm>
          <a:prstGeom prst="roundRect">
            <a:avLst>
              <a:gd fmla="val 16667" name="adj"/>
            </a:avLst>
          </a:prstGeom>
          <a:gradFill>
            <a:gsLst>
              <a:gs pos="0">
                <a:schemeClr val="lt1"/>
              </a:gs>
              <a:gs pos="50000">
                <a:schemeClr val="dk2"/>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 name="Google Shape;11;p36"/>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9pPr>
          </a:lstStyle>
          <a:p/>
        </p:txBody>
      </p:sp>
      <p:sp>
        <p:nvSpPr>
          <p:cNvPr id="12" name="Google Shape;12;p36"/>
          <p:cNvSpPr txBox="1"/>
          <p:nvPr>
            <p:ph idx="1" type="body"/>
          </p:nvPr>
        </p:nvSpPr>
        <p:spPr>
          <a:xfrm>
            <a:off x="350837" y="1214437"/>
            <a:ext cx="8229600" cy="5076825"/>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accent2"/>
              </a:buClr>
              <a:buSzPts val="2800"/>
              <a:buFont typeface="Arial"/>
              <a:buChar char="•"/>
              <a:defRPr b="0" i="0" sz="2800" u="none" cap="none" strike="noStrike">
                <a:solidFill>
                  <a:schemeClr val="accent2"/>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accent2"/>
              </a:buClr>
              <a:buSzPts val="2000"/>
              <a:buFont typeface="Arial"/>
              <a:buChar char="•"/>
              <a:defRPr b="0" i="0" sz="2000" u="none" cap="none" strike="noStrike">
                <a:solidFill>
                  <a:schemeClr val="accent2"/>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3" name="Google Shape;13;p3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3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3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sp>
        <p:nvSpPr>
          <p:cNvPr id="23" name="Google Shape;23;p38"/>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9pPr>
          </a:lstStyle>
          <a:p/>
        </p:txBody>
      </p:sp>
      <p:sp>
        <p:nvSpPr>
          <p:cNvPr id="24" name="Google Shape;24;p38"/>
          <p:cNvSpPr txBox="1"/>
          <p:nvPr>
            <p:ph idx="1" type="body"/>
          </p:nvPr>
        </p:nvSpPr>
        <p:spPr>
          <a:xfrm>
            <a:off x="350837" y="1214437"/>
            <a:ext cx="8229600" cy="5076825"/>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accent2"/>
              </a:buClr>
              <a:buSzPts val="2800"/>
              <a:buFont typeface="Arial"/>
              <a:buChar char="•"/>
              <a:defRPr b="0" i="0" sz="2800" u="none" cap="none" strike="noStrike">
                <a:solidFill>
                  <a:schemeClr val="accent2"/>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accent2"/>
              </a:buClr>
              <a:buSzPts val="2000"/>
              <a:buFont typeface="Arial"/>
              <a:buChar char="•"/>
              <a:defRPr b="0" i="0" sz="2000" u="none" cap="none" strike="noStrike">
                <a:solidFill>
                  <a:schemeClr val="accent2"/>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5" name="Google Shape;25;p38"/>
          <p:cNvSpPr txBox="1"/>
          <p:nvPr>
            <p:ph idx="10" type="dt"/>
          </p:nvPr>
        </p:nvSpPr>
        <p:spPr>
          <a:xfrm>
            <a:off x="457200" y="6397625"/>
            <a:ext cx="2133600" cy="3238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 name="Google Shape;26;p38"/>
          <p:cNvSpPr txBox="1"/>
          <p:nvPr>
            <p:ph idx="11" type="ftr"/>
          </p:nvPr>
        </p:nvSpPr>
        <p:spPr>
          <a:xfrm>
            <a:off x="3124200" y="6397625"/>
            <a:ext cx="2895600" cy="3238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38"/>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
        <p:nvSpPr>
          <p:cNvPr id="28" name="Google Shape;28;p38"/>
          <p:cNvSpPr/>
          <p:nvPr/>
        </p:nvSpPr>
        <p:spPr>
          <a:xfrm>
            <a:off x="327025" y="989012"/>
            <a:ext cx="8237537" cy="176212"/>
          </a:xfrm>
          <a:prstGeom prst="roundRect">
            <a:avLst>
              <a:gd fmla="val 16667" name="adj"/>
            </a:avLst>
          </a:prstGeom>
          <a:gradFill>
            <a:gsLst>
              <a:gs pos="0">
                <a:schemeClr val="lt1"/>
              </a:gs>
              <a:gs pos="50000">
                <a:schemeClr val="dk2"/>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2.png"/><Relationship Id="rId7"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685800" y="1371600"/>
            <a:ext cx="7772400" cy="22288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Design and Analysis of Algorithm</a:t>
            </a:r>
            <a:endParaRPr/>
          </a:p>
        </p:txBody>
      </p:sp>
      <p:sp>
        <p:nvSpPr>
          <p:cNvPr id="97" name="Google Shape;97;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Minimum Spanning Tree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10"/>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373" name="Google Shape;373;p10"/>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How Can We Generate a MST? </a:t>
            </a:r>
            <a:endParaRPr/>
          </a:p>
        </p:txBody>
      </p:sp>
      <p:grpSp>
        <p:nvGrpSpPr>
          <p:cNvPr id="374" name="Google Shape;374;p10"/>
          <p:cNvGrpSpPr/>
          <p:nvPr/>
        </p:nvGrpSpPr>
        <p:grpSpPr>
          <a:xfrm>
            <a:off x="1295400" y="2209800"/>
            <a:ext cx="2438400" cy="2057400"/>
            <a:chOff x="2160" y="1344"/>
            <a:chExt cx="1536" cy="1296"/>
          </a:xfrm>
        </p:grpSpPr>
        <p:sp>
          <p:nvSpPr>
            <p:cNvPr id="375" name="Google Shape;375;p10"/>
            <p:cNvSpPr/>
            <p:nvPr/>
          </p:nvSpPr>
          <p:spPr>
            <a:xfrm>
              <a:off x="2160" y="1584"/>
              <a:ext cx="240" cy="240"/>
            </a:xfrm>
            <a:prstGeom prst="ellipse">
              <a:avLst/>
            </a:prstGeom>
            <a:solidFill>
              <a:srgbClr val="99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a</a:t>
              </a:r>
              <a:endParaRPr/>
            </a:p>
          </p:txBody>
        </p:sp>
        <p:sp>
          <p:nvSpPr>
            <p:cNvPr id="376" name="Google Shape;376;p10"/>
            <p:cNvSpPr/>
            <p:nvPr/>
          </p:nvSpPr>
          <p:spPr>
            <a:xfrm>
              <a:off x="2304" y="2400"/>
              <a:ext cx="240" cy="240"/>
            </a:xfrm>
            <a:prstGeom prst="ellipse">
              <a:avLst/>
            </a:prstGeom>
            <a:solidFill>
              <a:srgbClr val="99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a:t>
              </a:r>
              <a:endParaRPr/>
            </a:p>
          </p:txBody>
        </p:sp>
        <p:sp>
          <p:nvSpPr>
            <p:cNvPr id="377" name="Google Shape;377;p10"/>
            <p:cNvSpPr/>
            <p:nvPr/>
          </p:nvSpPr>
          <p:spPr>
            <a:xfrm>
              <a:off x="3216" y="2256"/>
              <a:ext cx="240" cy="240"/>
            </a:xfrm>
            <a:prstGeom prst="ellipse">
              <a:avLst/>
            </a:prstGeom>
            <a:solidFill>
              <a:srgbClr val="99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e</a:t>
              </a:r>
              <a:endParaRPr/>
            </a:p>
          </p:txBody>
        </p:sp>
        <p:sp>
          <p:nvSpPr>
            <p:cNvPr id="378" name="Google Shape;378;p10"/>
            <p:cNvSpPr/>
            <p:nvPr/>
          </p:nvSpPr>
          <p:spPr>
            <a:xfrm>
              <a:off x="2640" y="1728"/>
              <a:ext cx="240" cy="240"/>
            </a:xfrm>
            <a:prstGeom prst="ellipse">
              <a:avLst/>
            </a:prstGeom>
            <a:solidFill>
              <a:srgbClr val="99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d</a:t>
              </a:r>
              <a:endParaRPr/>
            </a:p>
          </p:txBody>
        </p:sp>
        <p:sp>
          <p:nvSpPr>
            <p:cNvPr id="379" name="Google Shape;379;p10"/>
            <p:cNvSpPr/>
            <p:nvPr/>
          </p:nvSpPr>
          <p:spPr>
            <a:xfrm>
              <a:off x="3456" y="1392"/>
              <a:ext cx="240" cy="240"/>
            </a:xfrm>
            <a:prstGeom prst="ellipse">
              <a:avLst/>
            </a:prstGeom>
            <a:solidFill>
              <a:srgbClr val="99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b</a:t>
              </a:r>
              <a:endParaRPr/>
            </a:p>
          </p:txBody>
        </p:sp>
        <p:cxnSp>
          <p:nvCxnSpPr>
            <p:cNvPr id="380" name="Google Shape;380;p10"/>
            <p:cNvCxnSpPr/>
            <p:nvPr/>
          </p:nvCxnSpPr>
          <p:spPr>
            <a:xfrm flipH="1" rot="10800000">
              <a:off x="2365" y="1512"/>
              <a:ext cx="1091" cy="107"/>
            </a:xfrm>
            <a:prstGeom prst="straightConnector1">
              <a:avLst/>
            </a:prstGeom>
            <a:noFill/>
            <a:ln cap="flat" cmpd="sng" w="9525">
              <a:solidFill>
                <a:schemeClr val="dk1"/>
              </a:solidFill>
              <a:prstDash val="solid"/>
              <a:miter lim="800000"/>
              <a:headEnd len="med" w="med" type="none"/>
              <a:tailEnd len="med" w="med" type="none"/>
            </a:ln>
          </p:spPr>
        </p:cxnSp>
        <p:cxnSp>
          <p:nvCxnSpPr>
            <p:cNvPr id="381" name="Google Shape;381;p10"/>
            <p:cNvCxnSpPr/>
            <p:nvPr/>
          </p:nvCxnSpPr>
          <p:spPr>
            <a:xfrm flipH="1" rot="10800000">
              <a:off x="2880" y="1597"/>
              <a:ext cx="611" cy="251"/>
            </a:xfrm>
            <a:prstGeom prst="straightConnector1">
              <a:avLst/>
            </a:prstGeom>
            <a:noFill/>
            <a:ln cap="flat" cmpd="sng" w="9525">
              <a:solidFill>
                <a:schemeClr val="dk1"/>
              </a:solidFill>
              <a:prstDash val="solid"/>
              <a:miter lim="800000"/>
              <a:headEnd len="med" w="med" type="none"/>
              <a:tailEnd len="med" w="med" type="none"/>
            </a:ln>
          </p:spPr>
        </p:cxnSp>
        <p:cxnSp>
          <p:nvCxnSpPr>
            <p:cNvPr id="382" name="Google Shape;382;p10"/>
            <p:cNvCxnSpPr/>
            <p:nvPr/>
          </p:nvCxnSpPr>
          <p:spPr>
            <a:xfrm>
              <a:off x="2280" y="1824"/>
              <a:ext cx="144" cy="576"/>
            </a:xfrm>
            <a:prstGeom prst="straightConnector1">
              <a:avLst/>
            </a:prstGeom>
            <a:noFill/>
            <a:ln cap="flat" cmpd="sng" w="9525">
              <a:solidFill>
                <a:schemeClr val="dk1"/>
              </a:solidFill>
              <a:prstDash val="solid"/>
              <a:miter lim="800000"/>
              <a:headEnd len="med" w="med" type="none"/>
              <a:tailEnd len="med" w="med" type="none"/>
            </a:ln>
          </p:spPr>
        </p:cxnSp>
        <p:cxnSp>
          <p:nvCxnSpPr>
            <p:cNvPr id="383" name="Google Shape;383;p10"/>
            <p:cNvCxnSpPr/>
            <p:nvPr/>
          </p:nvCxnSpPr>
          <p:spPr>
            <a:xfrm>
              <a:off x="2365" y="1789"/>
              <a:ext cx="275" cy="59"/>
            </a:xfrm>
            <a:prstGeom prst="straightConnector1">
              <a:avLst/>
            </a:prstGeom>
            <a:noFill/>
            <a:ln cap="flat" cmpd="sng" w="12700">
              <a:solidFill>
                <a:schemeClr val="dk1"/>
              </a:solidFill>
              <a:prstDash val="solid"/>
              <a:miter lim="800000"/>
              <a:headEnd len="med" w="med" type="none"/>
              <a:tailEnd len="med" w="med" type="none"/>
            </a:ln>
          </p:spPr>
        </p:cxnSp>
        <p:cxnSp>
          <p:nvCxnSpPr>
            <p:cNvPr id="384" name="Google Shape;384;p10"/>
            <p:cNvCxnSpPr/>
            <p:nvPr/>
          </p:nvCxnSpPr>
          <p:spPr>
            <a:xfrm flipH="1" rot="10800000">
              <a:off x="2509" y="1933"/>
              <a:ext cx="166" cy="502"/>
            </a:xfrm>
            <a:prstGeom prst="straightConnector1">
              <a:avLst/>
            </a:prstGeom>
            <a:noFill/>
            <a:ln cap="flat" cmpd="sng" w="12700">
              <a:solidFill>
                <a:schemeClr val="dk1"/>
              </a:solidFill>
              <a:prstDash val="solid"/>
              <a:miter lim="800000"/>
              <a:headEnd len="med" w="med" type="none"/>
              <a:tailEnd len="med" w="med" type="none"/>
            </a:ln>
          </p:spPr>
        </p:cxnSp>
        <p:cxnSp>
          <p:nvCxnSpPr>
            <p:cNvPr id="385" name="Google Shape;385;p10"/>
            <p:cNvCxnSpPr/>
            <p:nvPr/>
          </p:nvCxnSpPr>
          <p:spPr>
            <a:xfrm>
              <a:off x="2845" y="1933"/>
              <a:ext cx="406" cy="358"/>
            </a:xfrm>
            <a:prstGeom prst="straightConnector1">
              <a:avLst/>
            </a:prstGeom>
            <a:noFill/>
            <a:ln cap="flat" cmpd="sng" w="12700">
              <a:solidFill>
                <a:schemeClr val="dk1"/>
              </a:solidFill>
              <a:prstDash val="solid"/>
              <a:miter lim="800000"/>
              <a:headEnd len="med" w="med" type="none"/>
              <a:tailEnd len="med" w="med" type="none"/>
            </a:ln>
          </p:spPr>
        </p:cxnSp>
        <p:cxnSp>
          <p:nvCxnSpPr>
            <p:cNvPr id="386" name="Google Shape;386;p10"/>
            <p:cNvCxnSpPr/>
            <p:nvPr/>
          </p:nvCxnSpPr>
          <p:spPr>
            <a:xfrm flipH="1">
              <a:off x="3336" y="1632"/>
              <a:ext cx="240" cy="624"/>
            </a:xfrm>
            <a:prstGeom prst="straightConnector1">
              <a:avLst/>
            </a:prstGeom>
            <a:noFill/>
            <a:ln cap="flat" cmpd="sng" w="12700">
              <a:solidFill>
                <a:schemeClr val="dk1"/>
              </a:solidFill>
              <a:prstDash val="solid"/>
              <a:miter lim="800000"/>
              <a:headEnd len="med" w="med" type="none"/>
              <a:tailEnd len="med" w="med" type="none"/>
            </a:ln>
          </p:spPr>
        </p:cxnSp>
        <p:cxnSp>
          <p:nvCxnSpPr>
            <p:cNvPr id="387" name="Google Shape;387;p10"/>
            <p:cNvCxnSpPr/>
            <p:nvPr/>
          </p:nvCxnSpPr>
          <p:spPr>
            <a:xfrm flipH="1">
              <a:off x="2544" y="2376"/>
              <a:ext cx="672" cy="144"/>
            </a:xfrm>
            <a:prstGeom prst="straightConnector1">
              <a:avLst/>
            </a:prstGeom>
            <a:noFill/>
            <a:ln cap="flat" cmpd="sng" w="9525">
              <a:solidFill>
                <a:schemeClr val="dk1"/>
              </a:solidFill>
              <a:prstDash val="solid"/>
              <a:miter lim="800000"/>
              <a:headEnd len="med" w="med" type="none"/>
              <a:tailEnd len="med" w="med" type="none"/>
            </a:ln>
          </p:spPr>
        </p:cxnSp>
        <p:sp>
          <p:nvSpPr>
            <p:cNvPr id="388" name="Google Shape;388;p10"/>
            <p:cNvSpPr txBox="1"/>
            <p:nvPr/>
          </p:nvSpPr>
          <p:spPr>
            <a:xfrm>
              <a:off x="2438" y="1617"/>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2</a:t>
              </a:r>
              <a:endParaRPr/>
            </a:p>
          </p:txBody>
        </p:sp>
        <p:sp>
          <p:nvSpPr>
            <p:cNvPr id="389" name="Google Shape;389;p10"/>
            <p:cNvSpPr txBox="1"/>
            <p:nvPr/>
          </p:nvSpPr>
          <p:spPr>
            <a:xfrm>
              <a:off x="2448" y="1977"/>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4</a:t>
              </a:r>
              <a:endParaRPr/>
            </a:p>
          </p:txBody>
        </p:sp>
        <p:sp>
          <p:nvSpPr>
            <p:cNvPr id="390" name="Google Shape;390;p10"/>
            <p:cNvSpPr txBox="1"/>
            <p:nvPr/>
          </p:nvSpPr>
          <p:spPr>
            <a:xfrm>
              <a:off x="2172" y="1977"/>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5</a:t>
              </a:r>
              <a:endParaRPr/>
            </a:p>
          </p:txBody>
        </p:sp>
        <p:sp>
          <p:nvSpPr>
            <p:cNvPr id="391" name="Google Shape;391;p10"/>
            <p:cNvSpPr txBox="1"/>
            <p:nvPr/>
          </p:nvSpPr>
          <p:spPr>
            <a:xfrm>
              <a:off x="2780" y="1344"/>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9</a:t>
              </a:r>
              <a:endParaRPr/>
            </a:p>
          </p:txBody>
        </p:sp>
        <p:sp>
          <p:nvSpPr>
            <p:cNvPr id="392" name="Google Shape;392;p10"/>
            <p:cNvSpPr txBox="1"/>
            <p:nvPr/>
          </p:nvSpPr>
          <p:spPr>
            <a:xfrm>
              <a:off x="2972" y="159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6</a:t>
              </a:r>
              <a:endParaRPr/>
            </a:p>
          </p:txBody>
        </p:sp>
        <p:sp>
          <p:nvSpPr>
            <p:cNvPr id="393" name="Google Shape;393;p10"/>
            <p:cNvSpPr txBox="1"/>
            <p:nvPr/>
          </p:nvSpPr>
          <p:spPr>
            <a:xfrm>
              <a:off x="2972" y="1881"/>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4</a:t>
              </a:r>
              <a:endParaRPr/>
            </a:p>
          </p:txBody>
        </p:sp>
        <p:sp>
          <p:nvSpPr>
            <p:cNvPr id="394" name="Google Shape;394;p10"/>
            <p:cNvSpPr txBox="1"/>
            <p:nvPr/>
          </p:nvSpPr>
          <p:spPr>
            <a:xfrm>
              <a:off x="2780" y="2265"/>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5</a:t>
              </a:r>
              <a:endParaRPr/>
            </a:p>
          </p:txBody>
        </p:sp>
        <p:sp>
          <p:nvSpPr>
            <p:cNvPr id="395" name="Google Shape;395;p10"/>
            <p:cNvSpPr txBox="1"/>
            <p:nvPr/>
          </p:nvSpPr>
          <p:spPr>
            <a:xfrm>
              <a:off x="3456" y="1881"/>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5</a:t>
              </a:r>
              <a:endParaRPr/>
            </a:p>
          </p:txBody>
        </p:sp>
      </p:grpSp>
      <p:grpSp>
        <p:nvGrpSpPr>
          <p:cNvPr id="396" name="Google Shape;396;p10"/>
          <p:cNvGrpSpPr/>
          <p:nvPr/>
        </p:nvGrpSpPr>
        <p:grpSpPr>
          <a:xfrm>
            <a:off x="5334000" y="2209800"/>
            <a:ext cx="2438400" cy="2057400"/>
            <a:chOff x="3360" y="1392"/>
            <a:chExt cx="1536" cy="1296"/>
          </a:xfrm>
        </p:grpSpPr>
        <p:sp>
          <p:nvSpPr>
            <p:cNvPr id="397" name="Google Shape;397;p10"/>
            <p:cNvSpPr/>
            <p:nvPr/>
          </p:nvSpPr>
          <p:spPr>
            <a:xfrm>
              <a:off x="3360" y="1632"/>
              <a:ext cx="240" cy="240"/>
            </a:xfrm>
            <a:prstGeom prst="ellipse">
              <a:avLst/>
            </a:prstGeom>
            <a:solidFill>
              <a:srgbClr val="99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a</a:t>
              </a:r>
              <a:endParaRPr/>
            </a:p>
          </p:txBody>
        </p:sp>
        <p:sp>
          <p:nvSpPr>
            <p:cNvPr id="398" name="Google Shape;398;p10"/>
            <p:cNvSpPr/>
            <p:nvPr/>
          </p:nvSpPr>
          <p:spPr>
            <a:xfrm>
              <a:off x="3504" y="2448"/>
              <a:ext cx="240" cy="240"/>
            </a:xfrm>
            <a:prstGeom prst="ellipse">
              <a:avLst/>
            </a:prstGeom>
            <a:solidFill>
              <a:srgbClr val="99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a:t>
              </a:r>
              <a:endParaRPr/>
            </a:p>
          </p:txBody>
        </p:sp>
        <p:sp>
          <p:nvSpPr>
            <p:cNvPr id="399" name="Google Shape;399;p10"/>
            <p:cNvSpPr/>
            <p:nvPr/>
          </p:nvSpPr>
          <p:spPr>
            <a:xfrm>
              <a:off x="4416" y="2304"/>
              <a:ext cx="240" cy="240"/>
            </a:xfrm>
            <a:prstGeom prst="ellipse">
              <a:avLst/>
            </a:prstGeom>
            <a:solidFill>
              <a:srgbClr val="99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e</a:t>
              </a:r>
              <a:endParaRPr/>
            </a:p>
          </p:txBody>
        </p:sp>
        <p:sp>
          <p:nvSpPr>
            <p:cNvPr id="400" name="Google Shape;400;p10"/>
            <p:cNvSpPr/>
            <p:nvPr/>
          </p:nvSpPr>
          <p:spPr>
            <a:xfrm>
              <a:off x="3840" y="1776"/>
              <a:ext cx="240" cy="240"/>
            </a:xfrm>
            <a:prstGeom prst="ellipse">
              <a:avLst/>
            </a:prstGeom>
            <a:solidFill>
              <a:srgbClr val="99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d</a:t>
              </a:r>
              <a:endParaRPr/>
            </a:p>
          </p:txBody>
        </p:sp>
        <p:sp>
          <p:nvSpPr>
            <p:cNvPr id="401" name="Google Shape;401;p10"/>
            <p:cNvSpPr/>
            <p:nvPr/>
          </p:nvSpPr>
          <p:spPr>
            <a:xfrm>
              <a:off x="4656" y="1440"/>
              <a:ext cx="240" cy="240"/>
            </a:xfrm>
            <a:prstGeom prst="ellipse">
              <a:avLst/>
            </a:prstGeom>
            <a:solidFill>
              <a:srgbClr val="99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b</a:t>
              </a:r>
              <a:endParaRPr/>
            </a:p>
          </p:txBody>
        </p:sp>
        <p:cxnSp>
          <p:nvCxnSpPr>
            <p:cNvPr id="402" name="Google Shape;402;p10"/>
            <p:cNvCxnSpPr/>
            <p:nvPr/>
          </p:nvCxnSpPr>
          <p:spPr>
            <a:xfrm flipH="1" rot="10800000">
              <a:off x="3565" y="1560"/>
              <a:ext cx="1091" cy="107"/>
            </a:xfrm>
            <a:prstGeom prst="straightConnector1">
              <a:avLst/>
            </a:prstGeom>
            <a:noFill/>
            <a:ln cap="flat" cmpd="sng" w="9525">
              <a:solidFill>
                <a:schemeClr val="dk1"/>
              </a:solidFill>
              <a:prstDash val="solid"/>
              <a:miter lim="800000"/>
              <a:headEnd len="med" w="med" type="none"/>
              <a:tailEnd len="med" w="med" type="none"/>
            </a:ln>
          </p:spPr>
        </p:cxnSp>
        <p:cxnSp>
          <p:nvCxnSpPr>
            <p:cNvPr id="403" name="Google Shape;403;p10"/>
            <p:cNvCxnSpPr/>
            <p:nvPr/>
          </p:nvCxnSpPr>
          <p:spPr>
            <a:xfrm flipH="1" rot="10800000">
              <a:off x="4080" y="1645"/>
              <a:ext cx="611" cy="251"/>
            </a:xfrm>
            <a:prstGeom prst="straightConnector1">
              <a:avLst/>
            </a:prstGeom>
            <a:noFill/>
            <a:ln cap="flat" cmpd="sng" w="9525">
              <a:solidFill>
                <a:schemeClr val="dk1"/>
              </a:solidFill>
              <a:prstDash val="solid"/>
              <a:miter lim="800000"/>
              <a:headEnd len="med" w="med" type="none"/>
              <a:tailEnd len="med" w="med" type="none"/>
            </a:ln>
          </p:spPr>
        </p:cxnSp>
        <p:cxnSp>
          <p:nvCxnSpPr>
            <p:cNvPr id="404" name="Google Shape;404;p10"/>
            <p:cNvCxnSpPr/>
            <p:nvPr/>
          </p:nvCxnSpPr>
          <p:spPr>
            <a:xfrm>
              <a:off x="3480" y="1872"/>
              <a:ext cx="144" cy="576"/>
            </a:xfrm>
            <a:prstGeom prst="straightConnector1">
              <a:avLst/>
            </a:prstGeom>
            <a:noFill/>
            <a:ln cap="flat" cmpd="sng" w="9525">
              <a:solidFill>
                <a:schemeClr val="dk1"/>
              </a:solidFill>
              <a:prstDash val="solid"/>
              <a:miter lim="800000"/>
              <a:headEnd len="med" w="med" type="none"/>
              <a:tailEnd len="med" w="med" type="none"/>
            </a:ln>
          </p:spPr>
        </p:cxnSp>
        <p:cxnSp>
          <p:nvCxnSpPr>
            <p:cNvPr id="405" name="Google Shape;405;p10"/>
            <p:cNvCxnSpPr/>
            <p:nvPr/>
          </p:nvCxnSpPr>
          <p:spPr>
            <a:xfrm>
              <a:off x="3565" y="1837"/>
              <a:ext cx="275" cy="59"/>
            </a:xfrm>
            <a:prstGeom prst="straightConnector1">
              <a:avLst/>
            </a:prstGeom>
            <a:noFill/>
            <a:ln cap="flat" cmpd="sng" w="50800">
              <a:solidFill>
                <a:srgbClr val="FF0000"/>
              </a:solidFill>
              <a:prstDash val="solid"/>
              <a:miter lim="800000"/>
              <a:headEnd len="med" w="med" type="none"/>
              <a:tailEnd len="med" w="med" type="none"/>
            </a:ln>
          </p:spPr>
        </p:cxnSp>
        <p:cxnSp>
          <p:nvCxnSpPr>
            <p:cNvPr id="406" name="Google Shape;406;p10"/>
            <p:cNvCxnSpPr/>
            <p:nvPr/>
          </p:nvCxnSpPr>
          <p:spPr>
            <a:xfrm flipH="1" rot="10800000">
              <a:off x="3709" y="1981"/>
              <a:ext cx="166" cy="502"/>
            </a:xfrm>
            <a:prstGeom prst="straightConnector1">
              <a:avLst/>
            </a:prstGeom>
            <a:noFill/>
            <a:ln cap="flat" cmpd="sng" w="50800">
              <a:solidFill>
                <a:srgbClr val="FF0000"/>
              </a:solidFill>
              <a:prstDash val="solid"/>
              <a:miter lim="800000"/>
              <a:headEnd len="med" w="med" type="none"/>
              <a:tailEnd len="med" w="med" type="none"/>
            </a:ln>
          </p:spPr>
        </p:cxnSp>
        <p:cxnSp>
          <p:nvCxnSpPr>
            <p:cNvPr id="407" name="Google Shape;407;p10"/>
            <p:cNvCxnSpPr/>
            <p:nvPr/>
          </p:nvCxnSpPr>
          <p:spPr>
            <a:xfrm>
              <a:off x="4045" y="1981"/>
              <a:ext cx="406" cy="358"/>
            </a:xfrm>
            <a:prstGeom prst="straightConnector1">
              <a:avLst/>
            </a:prstGeom>
            <a:noFill/>
            <a:ln cap="flat" cmpd="sng" w="50800">
              <a:solidFill>
                <a:srgbClr val="FF0000"/>
              </a:solidFill>
              <a:prstDash val="solid"/>
              <a:miter lim="800000"/>
              <a:headEnd len="med" w="med" type="none"/>
              <a:tailEnd len="med" w="med" type="none"/>
            </a:ln>
          </p:spPr>
        </p:cxnSp>
        <p:cxnSp>
          <p:nvCxnSpPr>
            <p:cNvPr id="408" name="Google Shape;408;p10"/>
            <p:cNvCxnSpPr/>
            <p:nvPr/>
          </p:nvCxnSpPr>
          <p:spPr>
            <a:xfrm flipH="1">
              <a:off x="4536" y="1680"/>
              <a:ext cx="240" cy="624"/>
            </a:xfrm>
            <a:prstGeom prst="straightConnector1">
              <a:avLst/>
            </a:prstGeom>
            <a:noFill/>
            <a:ln cap="flat" cmpd="sng" w="50800">
              <a:solidFill>
                <a:srgbClr val="FF0000"/>
              </a:solidFill>
              <a:prstDash val="solid"/>
              <a:miter lim="800000"/>
              <a:headEnd len="med" w="med" type="none"/>
              <a:tailEnd len="med" w="med" type="none"/>
            </a:ln>
          </p:spPr>
        </p:cxnSp>
        <p:cxnSp>
          <p:nvCxnSpPr>
            <p:cNvPr id="409" name="Google Shape;409;p10"/>
            <p:cNvCxnSpPr/>
            <p:nvPr/>
          </p:nvCxnSpPr>
          <p:spPr>
            <a:xfrm flipH="1">
              <a:off x="3744" y="2424"/>
              <a:ext cx="672" cy="144"/>
            </a:xfrm>
            <a:prstGeom prst="straightConnector1">
              <a:avLst/>
            </a:prstGeom>
            <a:noFill/>
            <a:ln cap="flat" cmpd="sng" w="9525">
              <a:solidFill>
                <a:schemeClr val="dk1"/>
              </a:solidFill>
              <a:prstDash val="solid"/>
              <a:miter lim="800000"/>
              <a:headEnd len="med" w="med" type="none"/>
              <a:tailEnd len="med" w="med" type="none"/>
            </a:ln>
          </p:spPr>
        </p:cxnSp>
        <p:sp>
          <p:nvSpPr>
            <p:cNvPr id="410" name="Google Shape;410;p10"/>
            <p:cNvSpPr txBox="1"/>
            <p:nvPr/>
          </p:nvSpPr>
          <p:spPr>
            <a:xfrm>
              <a:off x="3638" y="1665"/>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2</a:t>
              </a:r>
              <a:endParaRPr/>
            </a:p>
          </p:txBody>
        </p:sp>
        <p:sp>
          <p:nvSpPr>
            <p:cNvPr id="411" name="Google Shape;411;p10"/>
            <p:cNvSpPr txBox="1"/>
            <p:nvPr/>
          </p:nvSpPr>
          <p:spPr>
            <a:xfrm>
              <a:off x="3648" y="2025"/>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4</a:t>
              </a:r>
              <a:endParaRPr/>
            </a:p>
          </p:txBody>
        </p:sp>
        <p:sp>
          <p:nvSpPr>
            <p:cNvPr id="412" name="Google Shape;412;p10"/>
            <p:cNvSpPr txBox="1"/>
            <p:nvPr/>
          </p:nvSpPr>
          <p:spPr>
            <a:xfrm>
              <a:off x="3372" y="2025"/>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5</a:t>
              </a:r>
              <a:endParaRPr/>
            </a:p>
          </p:txBody>
        </p:sp>
        <p:sp>
          <p:nvSpPr>
            <p:cNvPr id="413" name="Google Shape;413;p10"/>
            <p:cNvSpPr txBox="1"/>
            <p:nvPr/>
          </p:nvSpPr>
          <p:spPr>
            <a:xfrm>
              <a:off x="3980" y="1392"/>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9</a:t>
              </a:r>
              <a:endParaRPr/>
            </a:p>
          </p:txBody>
        </p:sp>
        <p:sp>
          <p:nvSpPr>
            <p:cNvPr id="414" name="Google Shape;414;p10"/>
            <p:cNvSpPr txBox="1"/>
            <p:nvPr/>
          </p:nvSpPr>
          <p:spPr>
            <a:xfrm>
              <a:off x="4172" y="1641"/>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6</a:t>
              </a:r>
              <a:endParaRPr/>
            </a:p>
          </p:txBody>
        </p:sp>
        <p:sp>
          <p:nvSpPr>
            <p:cNvPr id="415" name="Google Shape;415;p10"/>
            <p:cNvSpPr txBox="1"/>
            <p:nvPr/>
          </p:nvSpPr>
          <p:spPr>
            <a:xfrm>
              <a:off x="4172" y="1929"/>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4</a:t>
              </a:r>
              <a:endParaRPr/>
            </a:p>
          </p:txBody>
        </p:sp>
        <p:sp>
          <p:nvSpPr>
            <p:cNvPr id="416" name="Google Shape;416;p10"/>
            <p:cNvSpPr txBox="1"/>
            <p:nvPr/>
          </p:nvSpPr>
          <p:spPr>
            <a:xfrm>
              <a:off x="3980" y="231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5</a:t>
              </a:r>
              <a:endParaRPr/>
            </a:p>
          </p:txBody>
        </p:sp>
        <p:sp>
          <p:nvSpPr>
            <p:cNvPr id="417" name="Google Shape;417;p10"/>
            <p:cNvSpPr txBox="1"/>
            <p:nvPr/>
          </p:nvSpPr>
          <p:spPr>
            <a:xfrm>
              <a:off x="4656" y="1929"/>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5</a:t>
              </a:r>
              <a:endParaRPr/>
            </a:p>
          </p:txBody>
        </p:sp>
      </p:grpSp>
      <p:sp>
        <p:nvSpPr>
          <p:cNvPr id="418" name="Google Shape;418;p10"/>
          <p:cNvSpPr/>
          <p:nvPr/>
        </p:nvSpPr>
        <p:spPr>
          <a:xfrm>
            <a:off x="4038600" y="3200400"/>
            <a:ext cx="1066800" cy="381000"/>
          </a:xfrm>
          <a:prstGeom prst="rightArrow">
            <a:avLst>
              <a:gd fmla="val 13500" name="adj1"/>
              <a:gd fmla="val 50000" name="adj2"/>
            </a:avLst>
          </a:prstGeom>
          <a:solidFill>
            <a:srgbClr val="C0C0C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9" name="Google Shape;419;p10"/>
          <p:cNvSpPr txBox="1"/>
          <p:nvPr/>
        </p:nvSpPr>
        <p:spPr>
          <a:xfrm>
            <a:off x="468312" y="4479925"/>
            <a:ext cx="7942262" cy="20129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11"/>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426" name="Google Shape;426;p11"/>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Greedy Choice</a:t>
            </a:r>
            <a:endParaRPr/>
          </a:p>
        </p:txBody>
      </p:sp>
      <p:sp>
        <p:nvSpPr>
          <p:cNvPr id="427" name="Google Shape;427;p11"/>
          <p:cNvSpPr txBox="1"/>
          <p:nvPr>
            <p:ph idx="1" type="body"/>
          </p:nvPr>
        </p:nvSpPr>
        <p:spPr>
          <a:xfrm>
            <a:off x="350837" y="1214437"/>
            <a:ext cx="8229600" cy="50768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We will show two ways to build a minimum spanning tree.</a:t>
            </a:r>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A MST can be grown </a:t>
            </a:r>
            <a:r>
              <a:rPr b="0" i="0" lang="en-US" sz="2800" u="none">
                <a:solidFill>
                  <a:srgbClr val="008080"/>
                </a:solidFill>
                <a:latin typeface="Arial"/>
                <a:ea typeface="Arial"/>
                <a:cs typeface="Arial"/>
                <a:sym typeface="Arial"/>
              </a:rPr>
              <a:t>from the current spanning tree</a:t>
            </a:r>
            <a:r>
              <a:rPr b="0" i="0" lang="en-US" sz="2800" u="none">
                <a:solidFill>
                  <a:schemeClr val="accent2"/>
                </a:solidFill>
                <a:latin typeface="Arial"/>
                <a:ea typeface="Arial"/>
                <a:cs typeface="Arial"/>
                <a:sym typeface="Arial"/>
              </a:rPr>
              <a:t> by </a:t>
            </a:r>
            <a:r>
              <a:rPr b="0" i="0" lang="en-US" sz="2800" u="none">
                <a:solidFill>
                  <a:srgbClr val="0000FF"/>
                </a:solidFill>
                <a:latin typeface="Arial"/>
                <a:ea typeface="Arial"/>
                <a:cs typeface="Arial"/>
                <a:sym typeface="Arial"/>
              </a:rPr>
              <a:t>adding the nearest vertex </a:t>
            </a:r>
            <a:r>
              <a:rPr b="0" i="0" lang="en-US" sz="2800" u="none">
                <a:solidFill>
                  <a:schemeClr val="accent2"/>
                </a:solidFill>
                <a:latin typeface="Arial"/>
                <a:ea typeface="Arial"/>
                <a:cs typeface="Arial"/>
                <a:sym typeface="Arial"/>
              </a:rPr>
              <a:t>and the edge connecting the nearest vertex to the MST. </a:t>
            </a:r>
            <a:r>
              <a:rPr b="0" i="0" lang="en-US" sz="2800" u="none">
                <a:solidFill>
                  <a:srgbClr val="CC0000"/>
                </a:solidFill>
                <a:latin typeface="Arial"/>
                <a:ea typeface="Arial"/>
                <a:cs typeface="Arial"/>
                <a:sym typeface="Arial"/>
              </a:rPr>
              <a:t>(Prim's algorithm)</a:t>
            </a:r>
            <a:br>
              <a:rPr b="0" i="0" lang="en-US" sz="2800" u="none">
                <a:solidFill>
                  <a:srgbClr val="CC0000"/>
                </a:solidFill>
                <a:latin typeface="Arial"/>
                <a:ea typeface="Arial"/>
                <a:cs typeface="Arial"/>
                <a:sym typeface="Arial"/>
              </a:rPr>
            </a:br>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A MST can be grown </a:t>
            </a:r>
            <a:r>
              <a:rPr b="0" i="0" lang="en-US" sz="2800" u="none">
                <a:solidFill>
                  <a:srgbClr val="008080"/>
                </a:solidFill>
                <a:latin typeface="Arial"/>
                <a:ea typeface="Arial"/>
                <a:cs typeface="Arial"/>
                <a:sym typeface="Arial"/>
              </a:rPr>
              <a:t>from a forest </a:t>
            </a:r>
            <a:r>
              <a:rPr b="0" i="0" lang="en-US" sz="2800" u="none">
                <a:solidFill>
                  <a:schemeClr val="accent2"/>
                </a:solidFill>
                <a:latin typeface="Arial"/>
                <a:ea typeface="Arial"/>
                <a:cs typeface="Arial"/>
                <a:sym typeface="Arial"/>
              </a:rPr>
              <a:t>of spanning trees by </a:t>
            </a:r>
            <a:r>
              <a:rPr b="0" i="0" lang="en-US" sz="2800" u="none">
                <a:solidFill>
                  <a:srgbClr val="0000FF"/>
                </a:solidFill>
                <a:latin typeface="Arial"/>
                <a:ea typeface="Arial"/>
                <a:cs typeface="Arial"/>
                <a:sym typeface="Arial"/>
              </a:rPr>
              <a:t>adding the smallest edge </a:t>
            </a:r>
            <a:r>
              <a:rPr b="0" i="0" lang="en-US" sz="2800" u="none">
                <a:solidFill>
                  <a:schemeClr val="accent2"/>
                </a:solidFill>
                <a:latin typeface="Arial"/>
                <a:ea typeface="Arial"/>
                <a:cs typeface="Arial"/>
                <a:sym typeface="Arial"/>
              </a:rPr>
              <a:t>connecting two spanning trees. </a:t>
            </a:r>
            <a:r>
              <a:rPr b="0" i="0" lang="en-US" sz="2800" u="none">
                <a:solidFill>
                  <a:srgbClr val="CC0000"/>
                </a:solidFill>
                <a:latin typeface="Arial"/>
                <a:ea typeface="Arial"/>
                <a:cs typeface="Arial"/>
                <a:sym typeface="Arial"/>
              </a:rPr>
              <a:t>(Kruskal's algorithm)</a:t>
            </a:r>
            <a:endParaRPr/>
          </a:p>
          <a:p>
            <a:pPr indent="-165100" lvl="0" marL="342900" rtl="0" algn="l">
              <a:spcBef>
                <a:spcPts val="560"/>
              </a:spcBef>
              <a:spcAft>
                <a:spcPts val="0"/>
              </a:spcAft>
              <a:buClr>
                <a:schemeClr val="accent2"/>
              </a:buClr>
              <a:buSzPts val="2800"/>
              <a:buFont typeface="Arial"/>
              <a:buNone/>
            </a:pPr>
            <a:r>
              <a:t/>
            </a:r>
            <a:endParaRPr b="0" i="0" sz="2800" u="none">
              <a:solidFill>
                <a:srgbClr val="CC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12"/>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434" name="Google Shape;434;p12"/>
          <p:cNvSpPr txBox="1"/>
          <p:nvPr>
            <p:ph type="title"/>
          </p:nvPr>
        </p:nvSpPr>
        <p:spPr>
          <a:xfrm>
            <a:off x="341312" y="100012"/>
            <a:ext cx="8229600" cy="906462"/>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000"/>
              <a:buFont typeface="Arial"/>
              <a:buNone/>
            </a:pPr>
            <a:r>
              <a:rPr b="1" i="0" lang="en-US" sz="4000" u="none">
                <a:solidFill>
                  <a:schemeClr val="dk2"/>
                </a:solidFill>
                <a:latin typeface="Arial"/>
                <a:ea typeface="Arial"/>
                <a:cs typeface="Arial"/>
                <a:sym typeface="Arial"/>
              </a:rPr>
              <a:t>Notation</a:t>
            </a:r>
            <a:endParaRPr/>
          </a:p>
        </p:txBody>
      </p:sp>
      <p:sp>
        <p:nvSpPr>
          <p:cNvPr id="435" name="Google Shape;435;p12"/>
          <p:cNvSpPr txBox="1"/>
          <p:nvPr>
            <p:ph idx="1" type="body"/>
          </p:nvPr>
        </p:nvSpPr>
        <p:spPr>
          <a:xfrm>
            <a:off x="762000" y="1524000"/>
            <a:ext cx="7772400" cy="11430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rgbClr val="DD0111"/>
              </a:buClr>
              <a:buSzPts val="2800"/>
              <a:buFont typeface="Arial"/>
              <a:buChar char="•"/>
            </a:pPr>
            <a:r>
              <a:rPr b="0" i="0" lang="en-US" sz="2800" u="none">
                <a:solidFill>
                  <a:srgbClr val="DD0111"/>
                </a:solidFill>
                <a:latin typeface="Arial"/>
                <a:ea typeface="Arial"/>
                <a:cs typeface="Arial"/>
                <a:sym typeface="Arial"/>
              </a:rPr>
              <a:t>Tree-vertices:</a:t>
            </a:r>
            <a:r>
              <a:rPr b="0" i="0" lang="en-US" sz="2800" u="none">
                <a:solidFill>
                  <a:schemeClr val="accent2"/>
                </a:solidFill>
                <a:latin typeface="Arial"/>
                <a:ea typeface="Arial"/>
                <a:cs typeface="Arial"/>
                <a:sym typeface="Arial"/>
              </a:rPr>
              <a:t> in the tree constructed so far</a:t>
            </a:r>
            <a:endParaRPr/>
          </a:p>
          <a:p>
            <a:pPr indent="-342900" lvl="0" marL="342900" rtl="0" algn="l">
              <a:lnSpc>
                <a:spcPct val="100000"/>
              </a:lnSpc>
              <a:spcBef>
                <a:spcPts val="560"/>
              </a:spcBef>
              <a:spcAft>
                <a:spcPts val="0"/>
              </a:spcAft>
              <a:buClr>
                <a:srgbClr val="DD0111"/>
              </a:buClr>
              <a:buSzPts val="2800"/>
              <a:buFont typeface="Arial"/>
              <a:buChar char="•"/>
            </a:pPr>
            <a:r>
              <a:rPr b="0" i="0" lang="en-US" sz="2800" u="none">
                <a:solidFill>
                  <a:srgbClr val="DD0111"/>
                </a:solidFill>
                <a:latin typeface="Arial"/>
                <a:ea typeface="Arial"/>
                <a:cs typeface="Arial"/>
                <a:sym typeface="Arial"/>
              </a:rPr>
              <a:t>Non-tree vertices:</a:t>
            </a:r>
            <a:r>
              <a:rPr b="0" i="0" lang="en-US" sz="2800" u="none">
                <a:solidFill>
                  <a:schemeClr val="accent2"/>
                </a:solidFill>
                <a:latin typeface="Arial"/>
                <a:ea typeface="Arial"/>
                <a:cs typeface="Arial"/>
                <a:sym typeface="Arial"/>
              </a:rPr>
              <a:t> rest of vertices</a:t>
            </a:r>
            <a:endParaRPr/>
          </a:p>
        </p:txBody>
      </p:sp>
      <p:sp>
        <p:nvSpPr>
          <p:cNvPr id="436" name="Google Shape;436;p12"/>
          <p:cNvSpPr txBox="1"/>
          <p:nvPr/>
        </p:nvSpPr>
        <p:spPr>
          <a:xfrm>
            <a:off x="685800" y="3124200"/>
            <a:ext cx="7772400" cy="838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2"/>
              </a:buClr>
              <a:buSzPts val="4000"/>
              <a:buFont typeface="Arial"/>
              <a:buNone/>
            </a:pPr>
            <a:r>
              <a:rPr b="1" i="0" lang="en-US" sz="4000" u="none">
                <a:solidFill>
                  <a:schemeClr val="dk2"/>
                </a:solidFill>
                <a:latin typeface="Arial"/>
                <a:ea typeface="Arial"/>
                <a:cs typeface="Arial"/>
                <a:sym typeface="Arial"/>
              </a:rPr>
              <a:t>Prim’s Selection rule</a:t>
            </a:r>
            <a:endParaRPr/>
          </a:p>
        </p:txBody>
      </p:sp>
      <p:sp>
        <p:nvSpPr>
          <p:cNvPr id="437" name="Google Shape;437;p12"/>
          <p:cNvSpPr txBox="1"/>
          <p:nvPr/>
        </p:nvSpPr>
        <p:spPr>
          <a:xfrm>
            <a:off x="685800" y="4114800"/>
            <a:ext cx="7772400" cy="12192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Select the minimum weight edge between a tree-node and a non-tree node and add to the tree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13"/>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444" name="Google Shape;444;p13"/>
          <p:cNvSpPr txBox="1"/>
          <p:nvPr>
            <p:ph type="title"/>
          </p:nvPr>
        </p:nvSpPr>
        <p:spPr>
          <a:xfrm>
            <a:off x="525462" y="0"/>
            <a:ext cx="7772400" cy="990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000"/>
              <a:buFont typeface="Arial"/>
              <a:buNone/>
            </a:pPr>
            <a:r>
              <a:rPr b="1" i="0" lang="en-US" sz="4000" u="none">
                <a:solidFill>
                  <a:schemeClr val="dk2"/>
                </a:solidFill>
                <a:latin typeface="Arial"/>
                <a:ea typeface="Arial"/>
                <a:cs typeface="Arial"/>
                <a:sym typeface="Arial"/>
              </a:rPr>
              <a:t>The Prim</a:t>
            </a:r>
            <a:r>
              <a:rPr b="1" lang="en-US"/>
              <a:t>’s</a:t>
            </a:r>
            <a:r>
              <a:rPr b="1" i="0" lang="en-US" sz="4000" u="none">
                <a:solidFill>
                  <a:schemeClr val="dk2"/>
                </a:solidFill>
                <a:latin typeface="Arial"/>
                <a:ea typeface="Arial"/>
                <a:cs typeface="Arial"/>
                <a:sym typeface="Arial"/>
              </a:rPr>
              <a:t> algorithm Main Idea</a:t>
            </a:r>
            <a:endParaRPr/>
          </a:p>
        </p:txBody>
      </p:sp>
      <p:sp>
        <p:nvSpPr>
          <p:cNvPr id="445" name="Google Shape;445;p13"/>
          <p:cNvSpPr txBox="1"/>
          <p:nvPr>
            <p:ph idx="1" type="body"/>
          </p:nvPr>
        </p:nvSpPr>
        <p:spPr>
          <a:xfrm>
            <a:off x="533400" y="1447800"/>
            <a:ext cx="5181600" cy="4572000"/>
          </a:xfrm>
          <a:prstGeom prst="rect">
            <a:avLst/>
          </a:prstGeom>
          <a:noFill/>
          <a:ln>
            <a:noFill/>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Select a vertex to be a tree-node</a:t>
            </a:r>
            <a:br>
              <a:rPr b="1" i="0" lang="en-US" sz="1800" u="none">
                <a:solidFill>
                  <a:schemeClr val="accent2"/>
                </a:solidFill>
                <a:latin typeface="Arial"/>
                <a:ea typeface="Arial"/>
                <a:cs typeface="Arial"/>
                <a:sym typeface="Arial"/>
              </a:rPr>
            </a:br>
            <a:endParaRPr/>
          </a:p>
          <a:p>
            <a:pPr indent="-342900" lvl="0" marL="342900" rtl="0" algn="l">
              <a:lnSpc>
                <a:spcPct val="90000"/>
              </a:lnSpc>
              <a:spcBef>
                <a:spcPts val="360"/>
              </a:spcBef>
              <a:spcAft>
                <a:spcPts val="0"/>
              </a:spcAft>
              <a:buClr>
                <a:schemeClr val="accent2"/>
              </a:buClr>
              <a:buSzPts val="1800"/>
              <a:buFont typeface="Arial Black"/>
              <a:buNone/>
            </a:pPr>
            <a:r>
              <a:rPr b="0" i="0" lang="en-US" sz="1800" u="none">
                <a:solidFill>
                  <a:schemeClr val="accent2"/>
                </a:solidFill>
                <a:latin typeface="Arial Black"/>
                <a:ea typeface="Arial Black"/>
                <a:cs typeface="Arial Black"/>
                <a:sym typeface="Arial Black"/>
              </a:rPr>
              <a:t>while</a:t>
            </a:r>
            <a:r>
              <a:rPr b="1" i="0" lang="en-US" sz="1800" u="none">
                <a:solidFill>
                  <a:schemeClr val="accent2"/>
                </a:solidFill>
                <a:latin typeface="Arial"/>
                <a:ea typeface="Arial"/>
                <a:cs typeface="Arial"/>
                <a:sym typeface="Arial"/>
              </a:rPr>
              <a:t> (there are non-tree vertices) {</a:t>
            </a:r>
            <a:endParaRPr/>
          </a:p>
          <a:p>
            <a:pPr indent="-342900" lvl="0" marL="342900" rtl="0" algn="l">
              <a:lnSpc>
                <a:spcPct val="90000"/>
              </a:lnSpc>
              <a:spcBef>
                <a:spcPts val="36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	 </a:t>
            </a:r>
            <a:r>
              <a:rPr b="0" i="0" lang="en-US" sz="1800" u="none">
                <a:solidFill>
                  <a:schemeClr val="accent2"/>
                </a:solidFill>
                <a:latin typeface="Arial Black"/>
                <a:ea typeface="Arial Black"/>
                <a:cs typeface="Arial Black"/>
                <a:sym typeface="Arial Black"/>
              </a:rPr>
              <a:t>if</a:t>
            </a:r>
            <a:r>
              <a:rPr b="1" i="0" lang="en-US" sz="1800" u="none">
                <a:solidFill>
                  <a:schemeClr val="accent2"/>
                </a:solidFill>
                <a:latin typeface="Arial"/>
                <a:ea typeface="Arial"/>
                <a:cs typeface="Arial"/>
                <a:sym typeface="Arial"/>
              </a:rPr>
              <a:t> there is no edge connecting a tree node with a non-tree node</a:t>
            </a:r>
            <a:endParaRPr/>
          </a:p>
          <a:p>
            <a:pPr indent="-342900" lvl="0" marL="342900" rtl="0" algn="l">
              <a:lnSpc>
                <a:spcPct val="90000"/>
              </a:lnSpc>
              <a:spcBef>
                <a:spcPts val="36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          </a:t>
            </a:r>
            <a:r>
              <a:rPr b="0" i="0" lang="en-US" sz="1800" u="none">
                <a:solidFill>
                  <a:schemeClr val="accent2"/>
                </a:solidFill>
                <a:latin typeface="Arial Black"/>
                <a:ea typeface="Arial Black"/>
                <a:cs typeface="Arial Black"/>
                <a:sym typeface="Arial Black"/>
              </a:rPr>
              <a:t>return</a:t>
            </a:r>
            <a:r>
              <a:rPr b="1" i="0" lang="en-US" sz="1800" u="none">
                <a:solidFill>
                  <a:schemeClr val="accent2"/>
                </a:solidFill>
                <a:latin typeface="Arial"/>
                <a:ea typeface="Arial"/>
                <a:cs typeface="Arial"/>
                <a:sym typeface="Arial"/>
              </a:rPr>
              <a:t> “no spanning tree”</a:t>
            </a:r>
            <a:br>
              <a:rPr b="1" i="0" lang="en-US" sz="1800" u="none">
                <a:solidFill>
                  <a:schemeClr val="accent2"/>
                </a:solidFill>
                <a:latin typeface="Arial"/>
                <a:ea typeface="Arial"/>
                <a:cs typeface="Arial"/>
                <a:sym typeface="Arial"/>
              </a:rPr>
            </a:br>
            <a:endParaRPr/>
          </a:p>
          <a:p>
            <a:pPr indent="-342900" lvl="0" marL="342900" rtl="0" algn="l">
              <a:lnSpc>
                <a:spcPct val="90000"/>
              </a:lnSpc>
              <a:spcBef>
                <a:spcPts val="36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	select an edge of minimum weight between a tree node and a non-tree node</a:t>
            </a:r>
            <a:endParaRPr/>
          </a:p>
          <a:p>
            <a:pPr indent="-342900" lvl="0" marL="342900" rtl="0" algn="l">
              <a:lnSpc>
                <a:spcPct val="90000"/>
              </a:lnSpc>
              <a:spcBef>
                <a:spcPts val="360"/>
              </a:spcBef>
              <a:spcAft>
                <a:spcPts val="0"/>
              </a:spcAft>
              <a:buClr>
                <a:schemeClr val="accent2"/>
              </a:buClr>
              <a:buSzPts val="1800"/>
              <a:buFont typeface="Arial"/>
              <a:buNone/>
            </a:pPr>
            <a:r>
              <a:t/>
            </a:r>
            <a:endParaRPr b="1" i="0" sz="1800" u="none">
              <a:solidFill>
                <a:schemeClr val="accent2"/>
              </a:solidFill>
              <a:latin typeface="Arial"/>
              <a:ea typeface="Arial"/>
              <a:cs typeface="Arial"/>
              <a:sym typeface="Arial"/>
            </a:endParaRPr>
          </a:p>
          <a:p>
            <a:pPr indent="-342900" lvl="0" marL="342900" rtl="0" algn="l">
              <a:lnSpc>
                <a:spcPct val="90000"/>
              </a:lnSpc>
              <a:spcBef>
                <a:spcPts val="36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	add the selected edge and its new vertex to the tree</a:t>
            </a:r>
            <a:endParaRPr/>
          </a:p>
          <a:p>
            <a:pPr indent="-342900" lvl="0" marL="342900" rtl="0" algn="l">
              <a:lnSpc>
                <a:spcPct val="90000"/>
              </a:lnSpc>
              <a:spcBef>
                <a:spcPts val="36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a:t>
            </a:r>
            <a:endParaRPr/>
          </a:p>
          <a:p>
            <a:pPr indent="-342900" lvl="0" marL="342900" rtl="0" algn="l">
              <a:lnSpc>
                <a:spcPct val="90000"/>
              </a:lnSpc>
              <a:spcBef>
                <a:spcPts val="36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return tree</a:t>
            </a:r>
            <a:endParaRPr/>
          </a:p>
        </p:txBody>
      </p:sp>
      <p:grpSp>
        <p:nvGrpSpPr>
          <p:cNvPr id="446" name="Google Shape;446;p13"/>
          <p:cNvGrpSpPr/>
          <p:nvPr/>
        </p:nvGrpSpPr>
        <p:grpSpPr>
          <a:xfrm>
            <a:off x="5929312" y="2057400"/>
            <a:ext cx="2986087" cy="3200400"/>
            <a:chOff x="2880" y="1104"/>
            <a:chExt cx="1969" cy="2256"/>
          </a:xfrm>
        </p:grpSpPr>
        <p:sp>
          <p:nvSpPr>
            <p:cNvPr id="447" name="Google Shape;447;p13"/>
            <p:cNvSpPr/>
            <p:nvPr/>
          </p:nvSpPr>
          <p:spPr>
            <a:xfrm>
              <a:off x="2976" y="1536"/>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8" name="Google Shape;448;p13"/>
            <p:cNvSpPr/>
            <p:nvPr/>
          </p:nvSpPr>
          <p:spPr>
            <a:xfrm>
              <a:off x="2976" y="220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9" name="Google Shape;449;p13"/>
            <p:cNvSpPr/>
            <p:nvPr/>
          </p:nvSpPr>
          <p:spPr>
            <a:xfrm>
              <a:off x="3696" y="1104"/>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0" name="Google Shape;450;p13"/>
            <p:cNvSpPr/>
            <p:nvPr/>
          </p:nvSpPr>
          <p:spPr>
            <a:xfrm>
              <a:off x="4416" y="1536"/>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1" name="Google Shape;451;p13"/>
            <p:cNvSpPr/>
            <p:nvPr/>
          </p:nvSpPr>
          <p:spPr>
            <a:xfrm>
              <a:off x="3696" y="2736"/>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2" name="Google Shape;452;p13"/>
            <p:cNvSpPr/>
            <p:nvPr/>
          </p:nvSpPr>
          <p:spPr>
            <a:xfrm>
              <a:off x="4416" y="2256"/>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3" name="Google Shape;453;p13"/>
            <p:cNvSpPr/>
            <p:nvPr/>
          </p:nvSpPr>
          <p:spPr>
            <a:xfrm>
              <a:off x="4416" y="3072"/>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54" name="Google Shape;454;p13"/>
            <p:cNvCxnSpPr/>
            <p:nvPr/>
          </p:nvCxnSpPr>
          <p:spPr>
            <a:xfrm>
              <a:off x="3120" y="1824"/>
              <a:ext cx="0" cy="384"/>
            </a:xfrm>
            <a:prstGeom prst="straightConnector1">
              <a:avLst/>
            </a:prstGeom>
            <a:noFill/>
            <a:ln cap="flat" cmpd="sng" w="9525">
              <a:solidFill>
                <a:schemeClr val="dk1"/>
              </a:solidFill>
              <a:prstDash val="solid"/>
              <a:miter lim="800000"/>
              <a:headEnd len="med" w="med" type="none"/>
              <a:tailEnd len="med" w="med" type="none"/>
            </a:ln>
          </p:spPr>
        </p:cxnSp>
        <p:cxnSp>
          <p:nvCxnSpPr>
            <p:cNvPr id="455" name="Google Shape;455;p13"/>
            <p:cNvCxnSpPr/>
            <p:nvPr/>
          </p:nvCxnSpPr>
          <p:spPr>
            <a:xfrm flipH="1" rot="10800000">
              <a:off x="3216" y="1296"/>
              <a:ext cx="480" cy="240"/>
            </a:xfrm>
            <a:prstGeom prst="straightConnector1">
              <a:avLst/>
            </a:prstGeom>
            <a:noFill/>
            <a:ln cap="flat" cmpd="sng" w="9525">
              <a:solidFill>
                <a:schemeClr val="dk1"/>
              </a:solidFill>
              <a:prstDash val="solid"/>
              <a:miter lim="800000"/>
              <a:headEnd len="med" w="med" type="none"/>
              <a:tailEnd len="med" w="med" type="none"/>
            </a:ln>
          </p:spPr>
        </p:cxnSp>
        <p:cxnSp>
          <p:nvCxnSpPr>
            <p:cNvPr id="456" name="Google Shape;456;p13"/>
            <p:cNvCxnSpPr/>
            <p:nvPr/>
          </p:nvCxnSpPr>
          <p:spPr>
            <a:xfrm>
              <a:off x="3216" y="2448"/>
              <a:ext cx="480" cy="336"/>
            </a:xfrm>
            <a:prstGeom prst="straightConnector1">
              <a:avLst/>
            </a:prstGeom>
            <a:noFill/>
            <a:ln cap="flat" cmpd="sng" w="9525">
              <a:solidFill>
                <a:schemeClr val="dk1"/>
              </a:solidFill>
              <a:prstDash val="solid"/>
              <a:miter lim="800000"/>
              <a:headEnd len="med" w="med" type="none"/>
              <a:tailEnd len="med" w="med" type="none"/>
            </a:ln>
          </p:spPr>
        </p:cxnSp>
        <p:cxnSp>
          <p:nvCxnSpPr>
            <p:cNvPr id="457" name="Google Shape;457;p13"/>
            <p:cNvCxnSpPr/>
            <p:nvPr/>
          </p:nvCxnSpPr>
          <p:spPr>
            <a:xfrm flipH="1" rot="10800000">
              <a:off x="3984" y="2544"/>
              <a:ext cx="480" cy="288"/>
            </a:xfrm>
            <a:prstGeom prst="straightConnector1">
              <a:avLst/>
            </a:prstGeom>
            <a:noFill/>
            <a:ln cap="flat" cmpd="sng" w="9525">
              <a:solidFill>
                <a:schemeClr val="dk1"/>
              </a:solidFill>
              <a:prstDash val="solid"/>
              <a:miter lim="800000"/>
              <a:headEnd len="med" w="med" type="none"/>
              <a:tailEnd len="med" w="med" type="none"/>
            </a:ln>
          </p:spPr>
        </p:cxnSp>
        <p:cxnSp>
          <p:nvCxnSpPr>
            <p:cNvPr id="458" name="Google Shape;458;p13"/>
            <p:cNvCxnSpPr/>
            <p:nvPr/>
          </p:nvCxnSpPr>
          <p:spPr>
            <a:xfrm>
              <a:off x="3984" y="1296"/>
              <a:ext cx="432" cy="288"/>
            </a:xfrm>
            <a:prstGeom prst="straightConnector1">
              <a:avLst/>
            </a:prstGeom>
            <a:noFill/>
            <a:ln cap="flat" cmpd="sng" w="9525">
              <a:solidFill>
                <a:schemeClr val="dk1"/>
              </a:solidFill>
              <a:prstDash val="solid"/>
              <a:miter lim="800000"/>
              <a:headEnd len="med" w="med" type="none"/>
              <a:tailEnd len="med" w="med" type="none"/>
            </a:ln>
          </p:spPr>
        </p:cxnSp>
        <p:cxnSp>
          <p:nvCxnSpPr>
            <p:cNvPr id="459" name="Google Shape;459;p13"/>
            <p:cNvCxnSpPr/>
            <p:nvPr/>
          </p:nvCxnSpPr>
          <p:spPr>
            <a:xfrm>
              <a:off x="4560" y="1824"/>
              <a:ext cx="0" cy="432"/>
            </a:xfrm>
            <a:prstGeom prst="straightConnector1">
              <a:avLst/>
            </a:prstGeom>
            <a:noFill/>
            <a:ln cap="flat" cmpd="sng" w="9525">
              <a:solidFill>
                <a:schemeClr val="dk1"/>
              </a:solidFill>
              <a:prstDash val="solid"/>
              <a:miter lim="800000"/>
              <a:headEnd len="med" w="med" type="none"/>
              <a:tailEnd len="med" w="med" type="none"/>
            </a:ln>
          </p:spPr>
        </p:cxnSp>
        <p:cxnSp>
          <p:nvCxnSpPr>
            <p:cNvPr id="460" name="Google Shape;460;p13"/>
            <p:cNvCxnSpPr/>
            <p:nvPr/>
          </p:nvCxnSpPr>
          <p:spPr>
            <a:xfrm>
              <a:off x="3264" y="1680"/>
              <a:ext cx="1152" cy="0"/>
            </a:xfrm>
            <a:prstGeom prst="straightConnector1">
              <a:avLst/>
            </a:prstGeom>
            <a:noFill/>
            <a:ln cap="flat" cmpd="sng" w="9525">
              <a:solidFill>
                <a:schemeClr val="dk1"/>
              </a:solidFill>
              <a:prstDash val="solid"/>
              <a:miter lim="800000"/>
              <a:headEnd len="med" w="med" type="none"/>
              <a:tailEnd len="med" w="med" type="none"/>
            </a:ln>
          </p:spPr>
        </p:cxnSp>
        <p:sp>
          <p:nvSpPr>
            <p:cNvPr id="461" name="Google Shape;461;p13"/>
            <p:cNvSpPr/>
            <p:nvPr/>
          </p:nvSpPr>
          <p:spPr>
            <a:xfrm>
              <a:off x="3216" y="1776"/>
              <a:ext cx="576" cy="960"/>
            </a:xfrm>
            <a:custGeom>
              <a:rect b="b" l="l" r="r" t="t"/>
              <a:pathLst>
                <a:path extrusionOk="0" h="960" w="576">
                  <a:moveTo>
                    <a:pt x="0" y="0"/>
                  </a:moveTo>
                  <a:cubicBezTo>
                    <a:pt x="168" y="136"/>
                    <a:pt x="336" y="272"/>
                    <a:pt x="432" y="432"/>
                  </a:cubicBezTo>
                  <a:cubicBezTo>
                    <a:pt x="528" y="592"/>
                    <a:pt x="552" y="872"/>
                    <a:pt x="576" y="960"/>
                  </a:cubicBez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62" name="Google Shape;462;p13"/>
            <p:cNvCxnSpPr/>
            <p:nvPr/>
          </p:nvCxnSpPr>
          <p:spPr>
            <a:xfrm>
              <a:off x="4560" y="2544"/>
              <a:ext cx="0" cy="528"/>
            </a:xfrm>
            <a:prstGeom prst="straightConnector1">
              <a:avLst/>
            </a:prstGeom>
            <a:noFill/>
            <a:ln cap="flat" cmpd="sng" w="9525">
              <a:solidFill>
                <a:schemeClr val="dk1"/>
              </a:solidFill>
              <a:prstDash val="solid"/>
              <a:miter lim="800000"/>
              <a:headEnd len="med" w="med" type="none"/>
              <a:tailEnd len="med" w="med" type="none"/>
            </a:ln>
          </p:spPr>
        </p:cxnSp>
        <p:sp>
          <p:nvSpPr>
            <p:cNvPr id="463" name="Google Shape;463;p13"/>
            <p:cNvSpPr txBox="1"/>
            <p:nvPr/>
          </p:nvSpPr>
          <p:spPr>
            <a:xfrm>
              <a:off x="3254" y="1223"/>
              <a:ext cx="205" cy="2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6</a:t>
              </a:r>
              <a:endParaRPr/>
            </a:p>
          </p:txBody>
        </p:sp>
        <p:sp>
          <p:nvSpPr>
            <p:cNvPr id="464" name="Google Shape;464;p13"/>
            <p:cNvSpPr txBox="1"/>
            <p:nvPr/>
          </p:nvSpPr>
          <p:spPr>
            <a:xfrm>
              <a:off x="4214" y="1175"/>
              <a:ext cx="205" cy="2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4</a:t>
              </a:r>
              <a:endParaRPr/>
            </a:p>
          </p:txBody>
        </p:sp>
        <p:sp>
          <p:nvSpPr>
            <p:cNvPr id="465" name="Google Shape;465;p13"/>
            <p:cNvSpPr txBox="1"/>
            <p:nvPr/>
          </p:nvSpPr>
          <p:spPr>
            <a:xfrm>
              <a:off x="3734" y="1463"/>
              <a:ext cx="205" cy="2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5</a:t>
              </a:r>
              <a:endParaRPr/>
            </a:p>
          </p:txBody>
        </p:sp>
        <p:sp>
          <p:nvSpPr>
            <p:cNvPr id="466" name="Google Shape;466;p13"/>
            <p:cNvSpPr txBox="1"/>
            <p:nvPr/>
          </p:nvSpPr>
          <p:spPr>
            <a:xfrm>
              <a:off x="4550" y="1895"/>
              <a:ext cx="205" cy="2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2</a:t>
              </a:r>
              <a:endParaRPr/>
            </a:p>
          </p:txBody>
        </p:sp>
        <p:sp>
          <p:nvSpPr>
            <p:cNvPr id="467" name="Google Shape;467;p13"/>
            <p:cNvSpPr txBox="1"/>
            <p:nvPr/>
          </p:nvSpPr>
          <p:spPr>
            <a:xfrm>
              <a:off x="4560" y="2649"/>
              <a:ext cx="289" cy="2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15</a:t>
              </a:r>
              <a:endParaRPr/>
            </a:p>
          </p:txBody>
        </p:sp>
        <p:sp>
          <p:nvSpPr>
            <p:cNvPr id="468" name="Google Shape;468;p13"/>
            <p:cNvSpPr txBox="1"/>
            <p:nvPr/>
          </p:nvSpPr>
          <p:spPr>
            <a:xfrm>
              <a:off x="4166" y="2649"/>
              <a:ext cx="206" cy="2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8</a:t>
              </a:r>
              <a:endParaRPr/>
            </a:p>
          </p:txBody>
        </p:sp>
        <p:sp>
          <p:nvSpPr>
            <p:cNvPr id="469" name="Google Shape;469;p13"/>
            <p:cNvSpPr txBox="1"/>
            <p:nvPr/>
          </p:nvSpPr>
          <p:spPr>
            <a:xfrm>
              <a:off x="3638" y="2040"/>
              <a:ext cx="289" cy="2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10</a:t>
              </a:r>
              <a:endParaRPr/>
            </a:p>
          </p:txBody>
        </p:sp>
        <p:sp>
          <p:nvSpPr>
            <p:cNvPr id="470" name="Google Shape;470;p13"/>
            <p:cNvSpPr txBox="1"/>
            <p:nvPr/>
          </p:nvSpPr>
          <p:spPr>
            <a:xfrm>
              <a:off x="2880" y="1895"/>
              <a:ext cx="289" cy="2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14</a:t>
              </a:r>
              <a:endParaRPr/>
            </a:p>
          </p:txBody>
        </p:sp>
        <p:sp>
          <p:nvSpPr>
            <p:cNvPr id="471" name="Google Shape;471;p13"/>
            <p:cNvSpPr txBox="1"/>
            <p:nvPr/>
          </p:nvSpPr>
          <p:spPr>
            <a:xfrm>
              <a:off x="3206" y="2567"/>
              <a:ext cx="205" cy="2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3</a:t>
              </a:r>
              <a:endParaRPr/>
            </a:p>
          </p:txBody>
        </p:sp>
        <p:sp>
          <p:nvSpPr>
            <p:cNvPr id="472" name="Google Shape;472;p13"/>
            <p:cNvSpPr txBox="1"/>
            <p:nvPr/>
          </p:nvSpPr>
          <p:spPr>
            <a:xfrm>
              <a:off x="4406" y="1559"/>
              <a:ext cx="205" cy="2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u</a:t>
              </a:r>
              <a:endParaRPr/>
            </a:p>
          </p:txBody>
        </p:sp>
        <p:sp>
          <p:nvSpPr>
            <p:cNvPr id="473" name="Google Shape;473;p13"/>
            <p:cNvSpPr txBox="1"/>
            <p:nvPr/>
          </p:nvSpPr>
          <p:spPr>
            <a:xfrm>
              <a:off x="4454" y="2231"/>
              <a:ext cx="197" cy="2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v</a:t>
              </a:r>
              <a:endParaRPr/>
            </a:p>
          </p:txBody>
        </p:sp>
        <p:sp>
          <p:nvSpPr>
            <p:cNvPr id="474" name="Google Shape;474;p13"/>
            <p:cNvSpPr txBox="1"/>
            <p:nvPr/>
          </p:nvSpPr>
          <p:spPr>
            <a:xfrm>
              <a:off x="3015" y="1559"/>
              <a:ext cx="205" cy="2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b</a:t>
              </a:r>
              <a:endParaRPr/>
            </a:p>
          </p:txBody>
        </p:sp>
        <p:sp>
          <p:nvSpPr>
            <p:cNvPr id="475" name="Google Shape;475;p13"/>
            <p:cNvSpPr txBox="1"/>
            <p:nvPr/>
          </p:nvSpPr>
          <p:spPr>
            <a:xfrm>
              <a:off x="3734" y="1128"/>
              <a:ext cx="205" cy="2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a:t>
              </a:r>
              <a:endParaRPr/>
            </a:p>
          </p:txBody>
        </p:sp>
        <p:sp>
          <p:nvSpPr>
            <p:cNvPr id="476" name="Google Shape;476;p13"/>
            <p:cNvSpPr txBox="1"/>
            <p:nvPr/>
          </p:nvSpPr>
          <p:spPr>
            <a:xfrm>
              <a:off x="3015" y="2231"/>
              <a:ext cx="197" cy="2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a:t>
              </a:r>
              <a:endParaRPr/>
            </a:p>
          </p:txBody>
        </p:sp>
        <p:sp>
          <p:nvSpPr>
            <p:cNvPr id="477" name="Google Shape;477;p13"/>
            <p:cNvSpPr txBox="1"/>
            <p:nvPr/>
          </p:nvSpPr>
          <p:spPr>
            <a:xfrm>
              <a:off x="3734" y="2759"/>
              <a:ext cx="205" cy="2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a:t>
              </a:r>
              <a:endParaRPr/>
            </a:p>
          </p:txBody>
        </p:sp>
        <p:sp>
          <p:nvSpPr>
            <p:cNvPr id="478" name="Google Shape;478;p13"/>
            <p:cNvSpPr txBox="1"/>
            <p:nvPr/>
          </p:nvSpPr>
          <p:spPr>
            <a:xfrm>
              <a:off x="4464" y="3072"/>
              <a:ext cx="163" cy="2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f</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5">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14"/>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484" name="Google Shape;484;p14"/>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Prim’s Algorithm</a:t>
            </a:r>
            <a:endParaRPr/>
          </a:p>
        </p:txBody>
      </p:sp>
      <p:sp>
        <p:nvSpPr>
          <p:cNvPr id="485" name="Google Shape;485;p14"/>
          <p:cNvSpPr txBox="1"/>
          <p:nvPr>
            <p:ph idx="1" type="body"/>
          </p:nvPr>
        </p:nvSpPr>
        <p:spPr>
          <a:xfrm>
            <a:off x="350837" y="1214437"/>
            <a:ext cx="8229600" cy="50768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008080"/>
              </a:buClr>
              <a:buSzPts val="2800"/>
              <a:buFont typeface="Arial"/>
              <a:buChar char="•"/>
            </a:pPr>
            <a:r>
              <a:rPr b="0" i="0" lang="en-US" sz="2800" u="none">
                <a:solidFill>
                  <a:srgbClr val="008080"/>
                </a:solidFill>
                <a:latin typeface="Arial"/>
                <a:ea typeface="Arial"/>
                <a:cs typeface="Arial"/>
                <a:sym typeface="Arial"/>
              </a:rPr>
              <a:t>Vertex based</a:t>
            </a:r>
            <a:r>
              <a:rPr b="0" i="0" lang="en-US" sz="2800" u="none">
                <a:solidFill>
                  <a:schemeClr val="accent2"/>
                </a:solidFill>
                <a:latin typeface="Arial"/>
                <a:ea typeface="Arial"/>
                <a:cs typeface="Arial"/>
                <a:sym typeface="Arial"/>
              </a:rPr>
              <a:t> algorithm</a:t>
            </a:r>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Grows one tree T, </a:t>
            </a:r>
            <a:r>
              <a:rPr b="1" i="0" lang="en-US" sz="2800" u="none">
                <a:solidFill>
                  <a:srgbClr val="008080"/>
                </a:solidFill>
                <a:latin typeface="Arial"/>
                <a:ea typeface="Arial"/>
                <a:cs typeface="Arial"/>
                <a:sym typeface="Arial"/>
              </a:rPr>
              <a:t>one vertex at a time</a:t>
            </a:r>
            <a:endParaRPr/>
          </a:p>
          <a:p>
            <a:pPr indent="-165100" lvl="0" marL="342900" rtl="0" algn="l">
              <a:spcBef>
                <a:spcPts val="560"/>
              </a:spcBef>
              <a:spcAft>
                <a:spcPts val="0"/>
              </a:spcAft>
              <a:buClr>
                <a:schemeClr val="accent2"/>
              </a:buClr>
              <a:buSzPts val="2800"/>
              <a:buFont typeface="Arial"/>
              <a:buNone/>
            </a:pPr>
            <a:r>
              <a:t/>
            </a:r>
            <a:endParaRPr b="1" i="0" sz="2800" u="none">
              <a:solidFill>
                <a:srgbClr val="00808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15"/>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491" name="Google Shape;491;p15"/>
          <p:cNvSpPr txBox="1"/>
          <p:nvPr>
            <p:ph idx="4294967295" type="title"/>
          </p:nvPr>
        </p:nvSpPr>
        <p:spPr>
          <a:xfrm>
            <a:off x="341312" y="100012"/>
            <a:ext cx="8229600" cy="9064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000"/>
              <a:buFont typeface="Arial"/>
              <a:buNone/>
            </a:pPr>
            <a:r>
              <a:rPr b="0" i="0" lang="en-US" sz="4000" u="none" cap="none" strike="noStrike">
                <a:solidFill>
                  <a:schemeClr val="dk2"/>
                </a:solidFill>
                <a:latin typeface="Arial"/>
                <a:ea typeface="Arial"/>
                <a:cs typeface="Arial"/>
                <a:sym typeface="Arial"/>
              </a:rPr>
              <a:t>Prim – Step 1</a:t>
            </a:r>
            <a:endParaRPr/>
          </a:p>
        </p:txBody>
      </p:sp>
      <p:pic>
        <p:nvPicPr>
          <p:cNvPr descr="webfig-14a" id="492" name="Google Shape;492;p15"/>
          <p:cNvPicPr preferRelativeResize="0"/>
          <p:nvPr/>
        </p:nvPicPr>
        <p:blipFill rotWithShape="1">
          <a:blip r:embed="rId3">
            <a:alphaModFix/>
          </a:blip>
          <a:srcRect b="0" l="0" r="0" t="0"/>
          <a:stretch/>
        </p:blipFill>
        <p:spPr>
          <a:xfrm>
            <a:off x="1828800" y="2133600"/>
            <a:ext cx="5153025" cy="3228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16"/>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498" name="Google Shape;498;p16"/>
          <p:cNvSpPr txBox="1"/>
          <p:nvPr>
            <p:ph idx="4294967295" type="title"/>
          </p:nvPr>
        </p:nvSpPr>
        <p:spPr>
          <a:xfrm>
            <a:off x="341312" y="100012"/>
            <a:ext cx="8229600" cy="9064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000"/>
              <a:buFont typeface="Arial"/>
              <a:buNone/>
            </a:pPr>
            <a:r>
              <a:rPr b="0" i="0" lang="en-US" sz="4000" u="none" cap="none" strike="noStrike">
                <a:solidFill>
                  <a:schemeClr val="dk2"/>
                </a:solidFill>
                <a:latin typeface="Arial"/>
                <a:ea typeface="Arial"/>
                <a:cs typeface="Arial"/>
                <a:sym typeface="Arial"/>
              </a:rPr>
              <a:t>Prim – Step 2</a:t>
            </a:r>
            <a:endParaRPr/>
          </a:p>
        </p:txBody>
      </p:sp>
      <p:pic>
        <p:nvPicPr>
          <p:cNvPr descr="webfig-14b" id="499" name="Google Shape;499;p16"/>
          <p:cNvPicPr preferRelativeResize="0"/>
          <p:nvPr/>
        </p:nvPicPr>
        <p:blipFill rotWithShape="1">
          <a:blip r:embed="rId3">
            <a:alphaModFix/>
          </a:blip>
          <a:srcRect b="0" l="0" r="0" t="0"/>
          <a:stretch/>
        </p:blipFill>
        <p:spPr>
          <a:xfrm>
            <a:off x="1676400" y="2057400"/>
            <a:ext cx="5305425" cy="33258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17"/>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505" name="Google Shape;505;p17"/>
          <p:cNvSpPr txBox="1"/>
          <p:nvPr>
            <p:ph idx="4294967295" type="title"/>
          </p:nvPr>
        </p:nvSpPr>
        <p:spPr>
          <a:xfrm>
            <a:off x="341312" y="100012"/>
            <a:ext cx="8229600" cy="9064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000"/>
              <a:buFont typeface="Arial"/>
              <a:buNone/>
            </a:pPr>
            <a:r>
              <a:rPr b="0" i="0" lang="en-US" sz="4000" u="none" cap="none" strike="noStrike">
                <a:solidFill>
                  <a:schemeClr val="dk2"/>
                </a:solidFill>
                <a:latin typeface="Arial"/>
                <a:ea typeface="Arial"/>
                <a:cs typeface="Arial"/>
                <a:sym typeface="Arial"/>
              </a:rPr>
              <a:t>Prim – Step 3</a:t>
            </a:r>
            <a:endParaRPr/>
          </a:p>
        </p:txBody>
      </p:sp>
      <p:pic>
        <p:nvPicPr>
          <p:cNvPr descr="webfig-14c" id="506" name="Google Shape;506;p17"/>
          <p:cNvPicPr preferRelativeResize="0"/>
          <p:nvPr/>
        </p:nvPicPr>
        <p:blipFill rotWithShape="1">
          <a:blip r:embed="rId3">
            <a:alphaModFix/>
          </a:blip>
          <a:srcRect b="0" l="0" r="0" t="0"/>
          <a:stretch/>
        </p:blipFill>
        <p:spPr>
          <a:xfrm>
            <a:off x="2209800" y="2133600"/>
            <a:ext cx="5229225" cy="32781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18"/>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512" name="Google Shape;512;p18"/>
          <p:cNvSpPr txBox="1"/>
          <p:nvPr>
            <p:ph idx="4294967295" type="title"/>
          </p:nvPr>
        </p:nvSpPr>
        <p:spPr>
          <a:xfrm>
            <a:off x="341312" y="100012"/>
            <a:ext cx="8229600" cy="9064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000"/>
              <a:buFont typeface="Arial"/>
              <a:buNone/>
            </a:pPr>
            <a:r>
              <a:rPr b="0" i="0" lang="en-US" sz="4000" u="none" cap="none" strike="noStrike">
                <a:solidFill>
                  <a:schemeClr val="dk2"/>
                </a:solidFill>
                <a:latin typeface="Arial"/>
                <a:ea typeface="Arial"/>
                <a:cs typeface="Arial"/>
                <a:sym typeface="Arial"/>
              </a:rPr>
              <a:t>Prim – Step 4</a:t>
            </a:r>
            <a:endParaRPr/>
          </a:p>
        </p:txBody>
      </p:sp>
      <p:pic>
        <p:nvPicPr>
          <p:cNvPr descr="webfig-14d" id="513" name="Google Shape;513;p18"/>
          <p:cNvPicPr preferRelativeResize="0"/>
          <p:nvPr/>
        </p:nvPicPr>
        <p:blipFill rotWithShape="1">
          <a:blip r:embed="rId3">
            <a:alphaModFix/>
          </a:blip>
          <a:srcRect b="0" l="0" r="0" t="0"/>
          <a:stretch/>
        </p:blipFill>
        <p:spPr>
          <a:xfrm>
            <a:off x="1905000" y="2057400"/>
            <a:ext cx="5229225" cy="327818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19"/>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519" name="Google Shape;519;p19"/>
          <p:cNvSpPr txBox="1"/>
          <p:nvPr>
            <p:ph idx="4294967295" type="title"/>
          </p:nvPr>
        </p:nvSpPr>
        <p:spPr>
          <a:xfrm>
            <a:off x="341312" y="100012"/>
            <a:ext cx="8229600" cy="9064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000"/>
              <a:buFont typeface="Arial"/>
              <a:buNone/>
            </a:pPr>
            <a:r>
              <a:rPr b="0" i="0" lang="en-US" sz="4000" u="none" cap="none" strike="noStrike">
                <a:solidFill>
                  <a:schemeClr val="dk2"/>
                </a:solidFill>
                <a:latin typeface="Arial"/>
                <a:ea typeface="Arial"/>
                <a:cs typeface="Arial"/>
                <a:sym typeface="Arial"/>
              </a:rPr>
              <a:t>Prim – Step 5</a:t>
            </a:r>
            <a:endParaRPr/>
          </a:p>
        </p:txBody>
      </p:sp>
      <p:pic>
        <p:nvPicPr>
          <p:cNvPr descr="webfig-14e" id="520" name="Google Shape;520;p19"/>
          <p:cNvPicPr preferRelativeResize="0"/>
          <p:nvPr/>
        </p:nvPicPr>
        <p:blipFill rotWithShape="1">
          <a:blip r:embed="rId3">
            <a:alphaModFix/>
          </a:blip>
          <a:srcRect b="0" l="0" r="0" t="0"/>
          <a:stretch/>
        </p:blipFill>
        <p:spPr>
          <a:xfrm>
            <a:off x="1828800" y="2057400"/>
            <a:ext cx="5457825" cy="34210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Last Class’s Topic</a:t>
            </a:r>
            <a:endParaRPr/>
          </a:p>
        </p:txBody>
      </p:sp>
      <p:sp>
        <p:nvSpPr>
          <p:cNvPr id="103" name="Google Shape;103;p2"/>
          <p:cNvSpPr txBox="1"/>
          <p:nvPr>
            <p:ph idx="1" type="body"/>
          </p:nvPr>
        </p:nvSpPr>
        <p:spPr>
          <a:xfrm>
            <a:off x="350837" y="1214437"/>
            <a:ext cx="8229600" cy="50768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b="0" i="0" lang="en-US" sz="2800" u="none" cap="none" strike="noStrike">
                <a:solidFill>
                  <a:schemeClr val="accent2"/>
                </a:solidFill>
                <a:latin typeface="Arial"/>
                <a:ea typeface="Arial"/>
                <a:cs typeface="Arial"/>
                <a:sym typeface="Arial"/>
              </a:rPr>
              <a:t>Articulation Point</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How can we ensure that the root of the DFS tree is an articulation point?</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What does LOW[v] mean?</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What’s the way to calculate the LOW[v] for any vertex? How can it be done by post order traversal?</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What is the criteria for a vertex to be an articulation point (except root)?</a:t>
            </a:r>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190500" lvl="0" marL="342900" marR="0" rtl="0" algn="l">
              <a:spcBef>
                <a:spcPts val="480"/>
              </a:spcBef>
              <a:spcAft>
                <a:spcPts val="0"/>
              </a:spcAft>
              <a:buClr>
                <a:schemeClr val="accent2"/>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04" name="Google Shape;104;p2"/>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20"/>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526" name="Google Shape;526;p20"/>
          <p:cNvSpPr txBox="1"/>
          <p:nvPr>
            <p:ph idx="4294967295" type="title"/>
          </p:nvPr>
        </p:nvSpPr>
        <p:spPr>
          <a:xfrm>
            <a:off x="341312" y="100012"/>
            <a:ext cx="8229600" cy="9064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000"/>
              <a:buFont typeface="Arial"/>
              <a:buNone/>
            </a:pPr>
            <a:r>
              <a:rPr b="0" i="0" lang="en-US" sz="4000" u="none" cap="none" strike="noStrike">
                <a:solidFill>
                  <a:schemeClr val="dk2"/>
                </a:solidFill>
                <a:latin typeface="Arial"/>
                <a:ea typeface="Arial"/>
                <a:cs typeface="Arial"/>
                <a:sym typeface="Arial"/>
              </a:rPr>
              <a:t>Prim – Step 6</a:t>
            </a:r>
            <a:endParaRPr/>
          </a:p>
        </p:txBody>
      </p:sp>
      <p:pic>
        <p:nvPicPr>
          <p:cNvPr descr="webfig-14f" id="527" name="Google Shape;527;p20"/>
          <p:cNvPicPr preferRelativeResize="0"/>
          <p:nvPr/>
        </p:nvPicPr>
        <p:blipFill rotWithShape="1">
          <a:blip r:embed="rId3">
            <a:alphaModFix/>
          </a:blip>
          <a:srcRect b="0" l="0" r="0" t="0"/>
          <a:stretch/>
        </p:blipFill>
        <p:spPr>
          <a:xfrm>
            <a:off x="1752600" y="2133600"/>
            <a:ext cx="5305425" cy="332581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21"/>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533" name="Google Shape;533;p21"/>
          <p:cNvSpPr txBox="1"/>
          <p:nvPr>
            <p:ph idx="4294967295" type="title"/>
          </p:nvPr>
        </p:nvSpPr>
        <p:spPr>
          <a:xfrm>
            <a:off x="341312" y="100012"/>
            <a:ext cx="8229600" cy="9064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000"/>
              <a:buFont typeface="Arial"/>
              <a:buNone/>
            </a:pPr>
            <a:r>
              <a:rPr b="0" i="0" lang="en-US" sz="4000" u="none" cap="none" strike="noStrike">
                <a:solidFill>
                  <a:schemeClr val="dk2"/>
                </a:solidFill>
                <a:latin typeface="Arial"/>
                <a:ea typeface="Arial"/>
                <a:cs typeface="Arial"/>
                <a:sym typeface="Arial"/>
              </a:rPr>
              <a:t>Prim – Step 7    </a:t>
            </a:r>
            <a:r>
              <a:rPr b="0" i="1" lang="en-US" sz="4000" u="none" cap="none" strike="noStrike">
                <a:solidFill>
                  <a:schemeClr val="hlink"/>
                </a:solidFill>
                <a:latin typeface="Arial"/>
                <a:ea typeface="Arial"/>
                <a:cs typeface="Arial"/>
                <a:sym typeface="Arial"/>
              </a:rPr>
              <a:t>Done!!</a:t>
            </a:r>
            <a:endParaRPr/>
          </a:p>
        </p:txBody>
      </p:sp>
      <p:pic>
        <p:nvPicPr>
          <p:cNvPr descr="webfig-13h" id="534" name="Google Shape;534;p21"/>
          <p:cNvPicPr preferRelativeResize="0"/>
          <p:nvPr/>
        </p:nvPicPr>
        <p:blipFill rotWithShape="1">
          <a:blip r:embed="rId3">
            <a:alphaModFix/>
          </a:blip>
          <a:srcRect b="0" l="0" r="0" t="0"/>
          <a:stretch/>
        </p:blipFill>
        <p:spPr>
          <a:xfrm>
            <a:off x="1981200" y="1905000"/>
            <a:ext cx="4924425" cy="3086100"/>
          </a:xfrm>
          <a:prstGeom prst="rect">
            <a:avLst/>
          </a:prstGeom>
          <a:noFill/>
          <a:ln>
            <a:noFill/>
          </a:ln>
        </p:spPr>
      </p:pic>
      <p:sp>
        <p:nvSpPr>
          <p:cNvPr id="535" name="Google Shape;535;p21"/>
          <p:cNvSpPr txBox="1"/>
          <p:nvPr/>
        </p:nvSpPr>
        <p:spPr>
          <a:xfrm>
            <a:off x="533400" y="5410200"/>
            <a:ext cx="83820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Weight (T) = 23 + 29 + 31 + 32 + 47 + 54 + 66 = </a:t>
            </a:r>
            <a:r>
              <a:rPr b="1" i="0" lang="en-US" sz="2000" u="none">
                <a:solidFill>
                  <a:schemeClr val="dk1"/>
                </a:solidFill>
                <a:latin typeface="Verdana"/>
                <a:ea typeface="Verdana"/>
                <a:cs typeface="Verdana"/>
                <a:sym typeface="Verdana"/>
              </a:rPr>
              <a:t>282</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22"/>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541" name="Google Shape;541;p22"/>
          <p:cNvSpPr txBox="1"/>
          <p:nvPr>
            <p:ph idx="1" type="body"/>
          </p:nvPr>
        </p:nvSpPr>
        <p:spPr>
          <a:xfrm>
            <a:off x="350825" y="1214418"/>
            <a:ext cx="8229600" cy="5507100"/>
          </a:xfrm>
          <a:prstGeom prst="rect">
            <a:avLst/>
          </a:prstGeom>
          <a:noFill/>
          <a:ln>
            <a:noFill/>
          </a:ln>
        </p:spPr>
        <p:txBody>
          <a:bodyPr anchorCtr="0" anchor="t" bIns="46025" lIns="92075" spcFirstLastPara="1" rIns="92075" wrap="square" tIns="46025">
            <a:noAutofit/>
          </a:bodyPr>
          <a:lstStyle/>
          <a:p>
            <a:pPr indent="-342900" lvl="0" marL="342900" rtl="0" algn="just">
              <a:lnSpc>
                <a:spcPct val="90000"/>
              </a:lnSpc>
              <a:spcBef>
                <a:spcPts val="0"/>
              </a:spcBef>
              <a:spcAft>
                <a:spcPts val="0"/>
              </a:spcAft>
              <a:buClr>
                <a:schemeClr val="accent2"/>
              </a:buClr>
              <a:buSzPts val="2000"/>
              <a:buFont typeface="Courier New"/>
              <a:buNone/>
            </a:pPr>
            <a:r>
              <a:rPr b="1" i="0" lang="en-US" sz="2000" u="none">
                <a:solidFill>
                  <a:schemeClr val="accent2"/>
                </a:solidFill>
                <a:latin typeface="Courier New"/>
                <a:ea typeface="Courier New"/>
                <a:cs typeface="Courier New"/>
                <a:sym typeface="Courier New"/>
              </a:rPr>
              <a:t>MST-Prim</a:t>
            </a:r>
            <a:r>
              <a:rPr b="0" i="0" lang="en-US" sz="2000" u="none">
                <a:solidFill>
                  <a:schemeClr val="accent2"/>
                </a:solidFill>
                <a:latin typeface="Courier New"/>
                <a:ea typeface="Courier New"/>
                <a:cs typeface="Courier New"/>
                <a:sym typeface="Courier New"/>
              </a:rPr>
              <a:t>(G,w,r)</a:t>
            </a:r>
            <a:endParaRPr/>
          </a:p>
          <a:p>
            <a:pPr indent="-342900" lvl="0" marL="342900" rtl="0" algn="just">
              <a:lnSpc>
                <a:spcPct val="90000"/>
              </a:lnSpc>
              <a:spcBef>
                <a:spcPts val="360"/>
              </a:spcBef>
              <a:spcAft>
                <a:spcPts val="0"/>
              </a:spcAft>
              <a:buClr>
                <a:schemeClr val="accent2"/>
              </a:buClr>
              <a:buSzPts val="1800"/>
              <a:buFont typeface="Courier New"/>
              <a:buNone/>
            </a:pPr>
            <a:r>
              <a:rPr b="0" i="0" lang="en-US" sz="1800" u="none">
                <a:solidFill>
                  <a:schemeClr val="accent2"/>
                </a:solidFill>
                <a:latin typeface="Courier New"/>
                <a:ea typeface="Courier New"/>
                <a:cs typeface="Courier New"/>
                <a:sym typeface="Courier New"/>
              </a:rPr>
              <a:t>01 Q </a:t>
            </a:r>
            <a:r>
              <a:rPr b="0" i="0" lang="en-US" sz="1800" u="none">
                <a:solidFill>
                  <a:schemeClr val="accent2"/>
                </a:solidFill>
                <a:latin typeface="Noto Sans Symbols"/>
                <a:ea typeface="Noto Sans Symbols"/>
                <a:cs typeface="Noto Sans Symbols"/>
                <a:sym typeface="Noto Sans Symbols"/>
              </a:rPr>
              <a:t>←</a:t>
            </a:r>
            <a:r>
              <a:rPr b="0" i="0" lang="en-US" sz="1800" u="none">
                <a:solidFill>
                  <a:schemeClr val="accent2"/>
                </a:solidFill>
                <a:latin typeface="Courier New"/>
                <a:ea typeface="Courier New"/>
                <a:cs typeface="Courier New"/>
                <a:sym typeface="Courier New"/>
              </a:rPr>
              <a:t> V[G]  // Q – vertices out of T</a:t>
            </a:r>
            <a:endParaRPr/>
          </a:p>
          <a:p>
            <a:pPr indent="-342900" lvl="0" marL="342900" rtl="0" algn="just">
              <a:lnSpc>
                <a:spcPct val="90000"/>
              </a:lnSpc>
              <a:spcBef>
                <a:spcPts val="360"/>
              </a:spcBef>
              <a:spcAft>
                <a:spcPts val="0"/>
              </a:spcAft>
              <a:buClr>
                <a:schemeClr val="accent2"/>
              </a:buClr>
              <a:buSzPts val="1800"/>
              <a:buFont typeface="Courier New"/>
              <a:buNone/>
            </a:pPr>
            <a:r>
              <a:rPr b="0" i="0" lang="en-US" sz="1800" u="none">
                <a:solidFill>
                  <a:schemeClr val="accent2"/>
                </a:solidFill>
                <a:latin typeface="Courier New"/>
                <a:ea typeface="Courier New"/>
                <a:cs typeface="Courier New"/>
                <a:sym typeface="Courier New"/>
              </a:rPr>
              <a:t>02 </a:t>
            </a:r>
            <a:r>
              <a:rPr b="1" i="0" lang="en-US" sz="1800" u="none">
                <a:solidFill>
                  <a:schemeClr val="accent2"/>
                </a:solidFill>
                <a:latin typeface="Courier New"/>
                <a:ea typeface="Courier New"/>
                <a:cs typeface="Courier New"/>
                <a:sym typeface="Courier New"/>
              </a:rPr>
              <a:t>for</a:t>
            </a:r>
            <a:r>
              <a:rPr b="0" i="0" lang="en-US" sz="1800" u="none">
                <a:solidFill>
                  <a:schemeClr val="accent2"/>
                </a:solidFill>
                <a:latin typeface="Courier New"/>
                <a:ea typeface="Courier New"/>
                <a:cs typeface="Courier New"/>
                <a:sym typeface="Courier New"/>
              </a:rPr>
              <a:t> each u </a:t>
            </a:r>
            <a:r>
              <a:rPr b="0" i="0" lang="en-US" sz="1800" u="none">
                <a:solidFill>
                  <a:schemeClr val="accent2"/>
                </a:solidFill>
                <a:latin typeface="Noto Sans Symbols"/>
                <a:ea typeface="Noto Sans Symbols"/>
                <a:cs typeface="Noto Sans Symbols"/>
                <a:sym typeface="Noto Sans Symbols"/>
              </a:rPr>
              <a:t>∈</a:t>
            </a:r>
            <a:r>
              <a:rPr b="0" i="0" lang="en-US" sz="1800" u="none">
                <a:solidFill>
                  <a:schemeClr val="accent2"/>
                </a:solidFill>
                <a:latin typeface="Courier New"/>
                <a:ea typeface="Courier New"/>
                <a:cs typeface="Courier New"/>
                <a:sym typeface="Courier New"/>
              </a:rPr>
              <a:t> Q</a:t>
            </a:r>
            <a:endParaRPr/>
          </a:p>
          <a:p>
            <a:pPr indent="-342900" lvl="0" marL="342900" rtl="0" algn="just">
              <a:lnSpc>
                <a:spcPct val="90000"/>
              </a:lnSpc>
              <a:spcBef>
                <a:spcPts val="360"/>
              </a:spcBef>
              <a:spcAft>
                <a:spcPts val="0"/>
              </a:spcAft>
              <a:buClr>
                <a:schemeClr val="accent2"/>
              </a:buClr>
              <a:buSzPts val="1800"/>
              <a:buFont typeface="Courier New"/>
              <a:buNone/>
            </a:pPr>
            <a:r>
              <a:rPr b="0" i="0" lang="en-US" sz="1800" u="none">
                <a:solidFill>
                  <a:schemeClr val="accent2"/>
                </a:solidFill>
                <a:latin typeface="Courier New"/>
                <a:ea typeface="Courier New"/>
                <a:cs typeface="Courier New"/>
                <a:sym typeface="Courier New"/>
              </a:rPr>
              <a:t>03    key[u] </a:t>
            </a:r>
            <a:r>
              <a:rPr b="0" i="0" lang="en-US" sz="1800" u="none">
                <a:solidFill>
                  <a:schemeClr val="accent2"/>
                </a:solidFill>
                <a:latin typeface="Noto Sans Symbols"/>
                <a:ea typeface="Noto Sans Symbols"/>
                <a:cs typeface="Noto Sans Symbols"/>
                <a:sym typeface="Noto Sans Symbols"/>
              </a:rPr>
              <a:t>←</a:t>
            </a:r>
            <a:r>
              <a:rPr b="0" i="0" lang="en-US" sz="1800" u="none">
                <a:solidFill>
                  <a:schemeClr val="accent2"/>
                </a:solidFill>
                <a:latin typeface="Courier New"/>
                <a:ea typeface="Courier New"/>
                <a:cs typeface="Courier New"/>
                <a:sym typeface="Courier New"/>
              </a:rPr>
              <a:t> </a:t>
            </a:r>
            <a:r>
              <a:rPr b="0" i="0" lang="en-US" sz="1800" u="none">
                <a:solidFill>
                  <a:schemeClr val="accent2"/>
                </a:solidFill>
                <a:latin typeface="Noto Sans Symbols"/>
                <a:ea typeface="Noto Sans Symbols"/>
                <a:cs typeface="Noto Sans Symbols"/>
                <a:sym typeface="Noto Sans Symbols"/>
              </a:rPr>
              <a:t>∞</a:t>
            </a:r>
            <a:endParaRPr/>
          </a:p>
          <a:p>
            <a:pPr indent="-342900" lvl="0" marL="342900" rtl="0" algn="just">
              <a:lnSpc>
                <a:spcPct val="90000"/>
              </a:lnSpc>
              <a:spcBef>
                <a:spcPts val="360"/>
              </a:spcBef>
              <a:spcAft>
                <a:spcPts val="0"/>
              </a:spcAft>
              <a:buClr>
                <a:schemeClr val="accent2"/>
              </a:buClr>
              <a:buSzPts val="1800"/>
              <a:buFont typeface="Courier New"/>
              <a:buNone/>
            </a:pPr>
            <a:r>
              <a:rPr b="0" i="0" lang="en-US" sz="1800" u="none">
                <a:solidFill>
                  <a:schemeClr val="accent2"/>
                </a:solidFill>
                <a:latin typeface="Courier New"/>
                <a:ea typeface="Courier New"/>
                <a:cs typeface="Courier New"/>
                <a:sym typeface="Courier New"/>
              </a:rPr>
              <a:t>04 key[r] </a:t>
            </a:r>
            <a:r>
              <a:rPr b="0" i="0" lang="en-US" sz="1800" u="none">
                <a:solidFill>
                  <a:schemeClr val="accent2"/>
                </a:solidFill>
                <a:latin typeface="Noto Sans Symbols"/>
                <a:ea typeface="Noto Sans Symbols"/>
                <a:cs typeface="Noto Sans Symbols"/>
                <a:sym typeface="Noto Sans Symbols"/>
              </a:rPr>
              <a:t>←</a:t>
            </a:r>
            <a:r>
              <a:rPr b="0" i="0" lang="en-US" sz="1800" u="none">
                <a:solidFill>
                  <a:schemeClr val="accent2"/>
                </a:solidFill>
                <a:latin typeface="Courier New"/>
                <a:ea typeface="Courier New"/>
                <a:cs typeface="Courier New"/>
                <a:sym typeface="Courier New"/>
              </a:rPr>
              <a:t> 0				// r is the first tree node, let r=1</a:t>
            </a:r>
            <a:endParaRPr/>
          </a:p>
          <a:p>
            <a:pPr indent="-342900" lvl="0" marL="342900" rtl="0" algn="just">
              <a:lnSpc>
                <a:spcPct val="90000"/>
              </a:lnSpc>
              <a:spcBef>
                <a:spcPts val="360"/>
              </a:spcBef>
              <a:spcAft>
                <a:spcPts val="0"/>
              </a:spcAft>
              <a:buClr>
                <a:schemeClr val="accent2"/>
              </a:buClr>
              <a:buSzPts val="1800"/>
              <a:buFont typeface="Courier New"/>
              <a:buNone/>
            </a:pPr>
            <a:r>
              <a:rPr b="0" i="0" lang="en-US" sz="1800" u="none">
                <a:solidFill>
                  <a:schemeClr val="accent2"/>
                </a:solidFill>
                <a:latin typeface="Courier New"/>
                <a:ea typeface="Courier New"/>
                <a:cs typeface="Courier New"/>
                <a:sym typeface="Courier New"/>
              </a:rPr>
              <a:t>05 </a:t>
            </a:r>
            <a:r>
              <a:rPr b="0" i="0" lang="en-US" sz="1800" u="none">
                <a:solidFill>
                  <a:schemeClr val="accent2"/>
                </a:solidFill>
                <a:latin typeface="Noto Sans Symbols"/>
                <a:ea typeface="Noto Sans Symbols"/>
                <a:cs typeface="Noto Sans Symbols"/>
                <a:sym typeface="Noto Sans Symbols"/>
              </a:rPr>
              <a:t>π</a:t>
            </a:r>
            <a:r>
              <a:rPr b="0" i="0" lang="en-US" sz="1800" u="none">
                <a:solidFill>
                  <a:schemeClr val="accent2"/>
                </a:solidFill>
                <a:latin typeface="Courier New"/>
                <a:ea typeface="Courier New"/>
                <a:cs typeface="Courier New"/>
                <a:sym typeface="Courier New"/>
              </a:rPr>
              <a:t>[r] </a:t>
            </a:r>
            <a:r>
              <a:rPr b="0" i="0" lang="en-US" sz="1800" u="none">
                <a:solidFill>
                  <a:schemeClr val="accent2"/>
                </a:solidFill>
                <a:latin typeface="Noto Sans Symbols"/>
                <a:ea typeface="Noto Sans Symbols"/>
                <a:cs typeface="Noto Sans Symbols"/>
                <a:sym typeface="Noto Sans Symbols"/>
              </a:rPr>
              <a:t>←</a:t>
            </a:r>
            <a:r>
              <a:rPr b="0" i="0" lang="en-US" sz="1800" u="none">
                <a:solidFill>
                  <a:schemeClr val="accent2"/>
                </a:solidFill>
                <a:latin typeface="Courier New"/>
                <a:ea typeface="Courier New"/>
                <a:cs typeface="Courier New"/>
                <a:sym typeface="Courier New"/>
              </a:rPr>
              <a:t> NIL</a:t>
            </a:r>
            <a:endParaRPr/>
          </a:p>
          <a:p>
            <a:pPr indent="-342900" lvl="0" marL="342900" rtl="0" algn="just">
              <a:lnSpc>
                <a:spcPct val="90000"/>
              </a:lnSpc>
              <a:spcBef>
                <a:spcPts val="360"/>
              </a:spcBef>
              <a:spcAft>
                <a:spcPts val="0"/>
              </a:spcAft>
              <a:buClr>
                <a:schemeClr val="accent2"/>
              </a:buClr>
              <a:buSzPts val="1800"/>
              <a:buFont typeface="Courier New"/>
              <a:buNone/>
            </a:pPr>
            <a:r>
              <a:rPr b="0" i="0" lang="en-US" sz="1800" u="none">
                <a:solidFill>
                  <a:schemeClr val="accent2"/>
                </a:solidFill>
                <a:latin typeface="Courier New"/>
                <a:ea typeface="Courier New"/>
                <a:cs typeface="Courier New"/>
                <a:sym typeface="Courier New"/>
              </a:rPr>
              <a:t>06 </a:t>
            </a:r>
            <a:r>
              <a:rPr b="1" i="0" lang="en-US" sz="1800" u="none">
                <a:solidFill>
                  <a:schemeClr val="accent2"/>
                </a:solidFill>
                <a:latin typeface="Courier New"/>
                <a:ea typeface="Courier New"/>
                <a:cs typeface="Courier New"/>
                <a:sym typeface="Courier New"/>
              </a:rPr>
              <a:t>while</a:t>
            </a:r>
            <a:r>
              <a:rPr b="0" i="0" lang="en-US" sz="1800" u="none">
                <a:solidFill>
                  <a:schemeClr val="accent2"/>
                </a:solidFill>
                <a:latin typeface="Courier New"/>
                <a:ea typeface="Courier New"/>
                <a:cs typeface="Courier New"/>
                <a:sym typeface="Courier New"/>
              </a:rPr>
              <a:t> Q </a:t>
            </a:r>
            <a:r>
              <a:rPr b="0" i="0" lang="en-US" sz="1800" u="none">
                <a:solidFill>
                  <a:schemeClr val="accent2"/>
                </a:solidFill>
                <a:latin typeface="Noto Sans Symbols"/>
                <a:ea typeface="Noto Sans Symbols"/>
                <a:cs typeface="Noto Sans Symbols"/>
                <a:sym typeface="Noto Sans Symbols"/>
              </a:rPr>
              <a:t>≠</a:t>
            </a:r>
            <a:r>
              <a:rPr b="0" i="0" lang="en-US" sz="1800" u="none">
                <a:solidFill>
                  <a:schemeClr val="accent2"/>
                </a:solidFill>
                <a:latin typeface="Courier New"/>
                <a:ea typeface="Courier New"/>
                <a:cs typeface="Courier New"/>
                <a:sym typeface="Courier New"/>
              </a:rPr>
              <a:t> </a:t>
            </a:r>
            <a:r>
              <a:rPr b="0" i="0" lang="en-US" sz="1800" u="none">
                <a:solidFill>
                  <a:schemeClr val="accent2"/>
                </a:solidFill>
                <a:latin typeface="Noto Sans Symbols"/>
                <a:ea typeface="Noto Sans Symbols"/>
                <a:cs typeface="Noto Sans Symbols"/>
                <a:sym typeface="Noto Sans Symbols"/>
              </a:rPr>
              <a:t>∅</a:t>
            </a:r>
            <a:r>
              <a:rPr b="0" i="0" lang="en-US" sz="1800" u="none">
                <a:solidFill>
                  <a:schemeClr val="accent2"/>
                </a:solidFill>
                <a:latin typeface="Courier New"/>
                <a:ea typeface="Courier New"/>
                <a:cs typeface="Courier New"/>
                <a:sym typeface="Courier New"/>
              </a:rPr>
              <a:t> </a:t>
            </a:r>
            <a:r>
              <a:rPr b="1" i="0" lang="en-US" sz="1800" u="none">
                <a:solidFill>
                  <a:schemeClr val="accent2"/>
                </a:solidFill>
                <a:latin typeface="Courier New"/>
                <a:ea typeface="Courier New"/>
                <a:cs typeface="Courier New"/>
                <a:sym typeface="Courier New"/>
              </a:rPr>
              <a:t>do</a:t>
            </a:r>
            <a:endParaRPr b="1" i="0" sz="1800" u="none">
              <a:solidFill>
                <a:schemeClr val="accent2"/>
              </a:solidFill>
              <a:latin typeface="Noto Sans Symbols"/>
              <a:ea typeface="Noto Sans Symbols"/>
              <a:cs typeface="Noto Sans Symbols"/>
              <a:sym typeface="Noto Sans Symbols"/>
            </a:endParaRPr>
          </a:p>
          <a:p>
            <a:pPr indent="-342900" lvl="0" marL="342900" rtl="0" algn="just">
              <a:lnSpc>
                <a:spcPct val="90000"/>
              </a:lnSpc>
              <a:spcBef>
                <a:spcPts val="360"/>
              </a:spcBef>
              <a:spcAft>
                <a:spcPts val="0"/>
              </a:spcAft>
              <a:buClr>
                <a:schemeClr val="accent2"/>
              </a:buClr>
              <a:buSzPts val="1800"/>
              <a:buFont typeface="Courier New"/>
              <a:buNone/>
            </a:pPr>
            <a:r>
              <a:rPr b="0" i="0" lang="en-US" sz="1800" u="none">
                <a:solidFill>
                  <a:schemeClr val="accent2"/>
                </a:solidFill>
                <a:latin typeface="Courier New"/>
                <a:ea typeface="Courier New"/>
                <a:cs typeface="Courier New"/>
                <a:sym typeface="Courier New"/>
              </a:rPr>
              <a:t>07      u </a:t>
            </a:r>
            <a:r>
              <a:rPr b="0" i="0" lang="en-US" sz="1800" u="none">
                <a:solidFill>
                  <a:schemeClr val="accent2"/>
                </a:solidFill>
                <a:latin typeface="Noto Sans Symbols"/>
                <a:ea typeface="Noto Sans Symbols"/>
                <a:cs typeface="Noto Sans Symbols"/>
                <a:sym typeface="Noto Sans Symbols"/>
              </a:rPr>
              <a:t>←</a:t>
            </a:r>
            <a:r>
              <a:rPr b="0" i="0" lang="en-US" sz="1800" u="none">
                <a:solidFill>
                  <a:schemeClr val="accent2"/>
                </a:solidFill>
                <a:latin typeface="Courier New"/>
                <a:ea typeface="Courier New"/>
                <a:cs typeface="Courier New"/>
                <a:sym typeface="Courier New"/>
              </a:rPr>
              <a:t> ExtractMin(Q)  // making u part of T</a:t>
            </a:r>
            <a:endParaRPr/>
          </a:p>
          <a:p>
            <a:pPr indent="-342900" lvl="0" marL="342900" rtl="0" algn="just">
              <a:lnSpc>
                <a:spcPct val="90000"/>
              </a:lnSpc>
              <a:spcBef>
                <a:spcPts val="360"/>
              </a:spcBef>
              <a:spcAft>
                <a:spcPts val="0"/>
              </a:spcAft>
              <a:buClr>
                <a:schemeClr val="accent2"/>
              </a:buClr>
              <a:buSzPts val="1800"/>
              <a:buFont typeface="Courier New"/>
              <a:buNone/>
            </a:pPr>
            <a:r>
              <a:rPr b="0" i="0" lang="en-US" sz="1800" u="none">
                <a:solidFill>
                  <a:schemeClr val="accent2"/>
                </a:solidFill>
                <a:latin typeface="Courier New"/>
                <a:ea typeface="Courier New"/>
                <a:cs typeface="Courier New"/>
                <a:sym typeface="Courier New"/>
              </a:rPr>
              <a:t>08      </a:t>
            </a:r>
            <a:r>
              <a:rPr b="1" i="0" lang="en-US" sz="1800" u="none">
                <a:solidFill>
                  <a:schemeClr val="accent2"/>
                </a:solidFill>
                <a:latin typeface="Courier New"/>
                <a:ea typeface="Courier New"/>
                <a:cs typeface="Courier New"/>
                <a:sym typeface="Courier New"/>
              </a:rPr>
              <a:t>for</a:t>
            </a:r>
            <a:r>
              <a:rPr b="0" i="0" lang="en-US" sz="1800" u="none">
                <a:solidFill>
                  <a:schemeClr val="accent2"/>
                </a:solidFill>
                <a:latin typeface="Courier New"/>
                <a:ea typeface="Courier New"/>
                <a:cs typeface="Courier New"/>
                <a:sym typeface="Courier New"/>
              </a:rPr>
              <a:t> each v </a:t>
            </a:r>
            <a:r>
              <a:rPr b="0" i="0" lang="en-US" sz="1800" u="none">
                <a:solidFill>
                  <a:schemeClr val="accent2"/>
                </a:solidFill>
                <a:latin typeface="Noto Sans Symbols"/>
                <a:ea typeface="Noto Sans Symbols"/>
                <a:cs typeface="Noto Sans Symbols"/>
                <a:sym typeface="Noto Sans Symbols"/>
              </a:rPr>
              <a:t>∈</a:t>
            </a:r>
            <a:r>
              <a:rPr b="0" i="0" lang="en-US" sz="1800" u="none">
                <a:solidFill>
                  <a:schemeClr val="accent2"/>
                </a:solidFill>
                <a:latin typeface="Courier New"/>
                <a:ea typeface="Courier New"/>
                <a:cs typeface="Courier New"/>
                <a:sym typeface="Courier New"/>
              </a:rPr>
              <a:t> Adj[u] </a:t>
            </a:r>
            <a:r>
              <a:rPr b="1" i="0" lang="en-US" sz="1800" u="none">
                <a:solidFill>
                  <a:schemeClr val="accent2"/>
                </a:solidFill>
                <a:latin typeface="Courier New"/>
                <a:ea typeface="Courier New"/>
                <a:cs typeface="Courier New"/>
                <a:sym typeface="Courier New"/>
              </a:rPr>
              <a:t>do</a:t>
            </a:r>
            <a:endParaRPr/>
          </a:p>
          <a:p>
            <a:pPr indent="-342900" lvl="0" marL="342900" rtl="0" algn="just">
              <a:lnSpc>
                <a:spcPct val="90000"/>
              </a:lnSpc>
              <a:spcBef>
                <a:spcPts val="360"/>
              </a:spcBef>
              <a:spcAft>
                <a:spcPts val="0"/>
              </a:spcAft>
              <a:buClr>
                <a:schemeClr val="accent2"/>
              </a:buClr>
              <a:buSzPts val="1800"/>
              <a:buFont typeface="Courier New"/>
              <a:buNone/>
            </a:pPr>
            <a:r>
              <a:rPr b="0" i="0" lang="en-US" sz="1800" u="none">
                <a:solidFill>
                  <a:schemeClr val="accent2"/>
                </a:solidFill>
                <a:latin typeface="Courier New"/>
                <a:ea typeface="Courier New"/>
                <a:cs typeface="Courier New"/>
                <a:sym typeface="Courier New"/>
              </a:rPr>
              <a:t>09         </a:t>
            </a:r>
            <a:r>
              <a:rPr b="1" i="0" lang="en-US" sz="1800" u="none">
                <a:solidFill>
                  <a:schemeClr val="accent2"/>
                </a:solidFill>
                <a:latin typeface="Courier New"/>
                <a:ea typeface="Courier New"/>
                <a:cs typeface="Courier New"/>
                <a:sym typeface="Courier New"/>
              </a:rPr>
              <a:t>if</a:t>
            </a:r>
            <a:r>
              <a:rPr b="0" i="0" lang="en-US" sz="1800" u="none">
                <a:solidFill>
                  <a:schemeClr val="accent2"/>
                </a:solidFill>
                <a:latin typeface="Courier New"/>
                <a:ea typeface="Courier New"/>
                <a:cs typeface="Courier New"/>
                <a:sym typeface="Courier New"/>
              </a:rPr>
              <a:t> v </a:t>
            </a:r>
            <a:r>
              <a:rPr b="0" i="0" lang="en-US" sz="1800" u="none">
                <a:solidFill>
                  <a:schemeClr val="accent2"/>
                </a:solidFill>
                <a:latin typeface="Noto Sans Symbols"/>
                <a:ea typeface="Noto Sans Symbols"/>
                <a:cs typeface="Noto Sans Symbols"/>
                <a:sym typeface="Noto Sans Symbols"/>
              </a:rPr>
              <a:t>∈</a:t>
            </a:r>
            <a:r>
              <a:rPr b="0" i="0" lang="en-US" sz="1800" u="none">
                <a:solidFill>
                  <a:schemeClr val="accent2"/>
                </a:solidFill>
                <a:latin typeface="Courier New"/>
                <a:ea typeface="Courier New"/>
                <a:cs typeface="Courier New"/>
                <a:sym typeface="Courier New"/>
              </a:rPr>
              <a:t> Q and w(u,v) &lt; key[v] </a:t>
            </a:r>
            <a:r>
              <a:rPr b="1" i="0" lang="en-US" sz="1800" u="none">
                <a:solidFill>
                  <a:schemeClr val="accent2"/>
                </a:solidFill>
                <a:latin typeface="Courier New"/>
                <a:ea typeface="Courier New"/>
                <a:cs typeface="Courier New"/>
                <a:sym typeface="Courier New"/>
              </a:rPr>
              <a:t>then</a:t>
            </a:r>
            <a:endParaRPr/>
          </a:p>
          <a:p>
            <a:pPr indent="-342900" lvl="0" marL="342900" rtl="0" algn="just">
              <a:lnSpc>
                <a:spcPct val="90000"/>
              </a:lnSpc>
              <a:spcBef>
                <a:spcPts val="360"/>
              </a:spcBef>
              <a:spcAft>
                <a:spcPts val="0"/>
              </a:spcAft>
              <a:buClr>
                <a:schemeClr val="accent2"/>
              </a:buClr>
              <a:buSzPts val="1800"/>
              <a:buFont typeface="Courier New"/>
              <a:buNone/>
            </a:pPr>
            <a:r>
              <a:rPr b="0" i="0" lang="en-US" sz="1800" u="none">
                <a:solidFill>
                  <a:schemeClr val="accent2"/>
                </a:solidFill>
                <a:latin typeface="Courier New"/>
                <a:ea typeface="Courier New"/>
                <a:cs typeface="Courier New"/>
                <a:sym typeface="Courier New"/>
              </a:rPr>
              <a:t>10            </a:t>
            </a:r>
            <a:r>
              <a:rPr b="0" i="0" lang="en-US" sz="1800" u="none">
                <a:solidFill>
                  <a:schemeClr val="accent2"/>
                </a:solidFill>
                <a:latin typeface="Noto Sans Symbols"/>
                <a:ea typeface="Noto Sans Symbols"/>
                <a:cs typeface="Noto Sans Symbols"/>
                <a:sym typeface="Noto Sans Symbols"/>
              </a:rPr>
              <a:t>π</a:t>
            </a:r>
            <a:r>
              <a:rPr b="0" i="0" lang="en-US" sz="1800" u="none">
                <a:solidFill>
                  <a:schemeClr val="accent2"/>
                </a:solidFill>
                <a:latin typeface="Courier New"/>
                <a:ea typeface="Courier New"/>
                <a:cs typeface="Courier New"/>
                <a:sym typeface="Courier New"/>
              </a:rPr>
              <a:t>[v] </a:t>
            </a:r>
            <a:r>
              <a:rPr b="0" i="0" lang="en-US" sz="1800" u="none">
                <a:solidFill>
                  <a:schemeClr val="accent2"/>
                </a:solidFill>
                <a:latin typeface="Noto Sans Symbols"/>
                <a:ea typeface="Noto Sans Symbols"/>
                <a:cs typeface="Noto Sans Symbols"/>
                <a:sym typeface="Noto Sans Symbols"/>
              </a:rPr>
              <a:t>←</a:t>
            </a:r>
            <a:r>
              <a:rPr b="0" i="0" lang="en-US" sz="1800" u="none">
                <a:solidFill>
                  <a:schemeClr val="accent2"/>
                </a:solidFill>
                <a:latin typeface="Courier New"/>
                <a:ea typeface="Courier New"/>
                <a:cs typeface="Courier New"/>
                <a:sym typeface="Courier New"/>
              </a:rPr>
              <a:t> u</a:t>
            </a:r>
            <a:endParaRPr/>
          </a:p>
          <a:p>
            <a:pPr indent="-342900" lvl="0" marL="342900" rtl="0" algn="just">
              <a:lnSpc>
                <a:spcPct val="90000"/>
              </a:lnSpc>
              <a:spcBef>
                <a:spcPts val="360"/>
              </a:spcBef>
              <a:spcAft>
                <a:spcPts val="0"/>
              </a:spcAft>
              <a:buClr>
                <a:schemeClr val="accent2"/>
              </a:buClr>
              <a:buSzPts val="1800"/>
              <a:buFont typeface="Courier New"/>
              <a:buNone/>
            </a:pPr>
            <a:r>
              <a:rPr b="0" i="0" lang="en-US" sz="1800" u="none">
                <a:solidFill>
                  <a:schemeClr val="accent2"/>
                </a:solidFill>
                <a:latin typeface="Courier New"/>
                <a:ea typeface="Courier New"/>
                <a:cs typeface="Courier New"/>
                <a:sym typeface="Courier New"/>
              </a:rPr>
              <a:t>11            key[v] </a:t>
            </a:r>
            <a:r>
              <a:rPr b="0" i="0" lang="en-US" sz="1800" u="none">
                <a:solidFill>
                  <a:schemeClr val="accent2"/>
                </a:solidFill>
                <a:latin typeface="Noto Sans Symbols"/>
                <a:ea typeface="Noto Sans Symbols"/>
                <a:cs typeface="Noto Sans Symbols"/>
                <a:sym typeface="Noto Sans Symbols"/>
              </a:rPr>
              <a:t>←</a:t>
            </a:r>
            <a:r>
              <a:rPr b="0" i="0" lang="en-US" sz="1800" u="none">
                <a:solidFill>
                  <a:schemeClr val="accent2"/>
                </a:solidFill>
                <a:latin typeface="Courier New"/>
                <a:ea typeface="Courier New"/>
                <a:cs typeface="Courier New"/>
                <a:sym typeface="Courier New"/>
              </a:rPr>
              <a:t> w(u,v)</a:t>
            </a:r>
            <a:endParaRPr b="0" i="0" sz="1800" u="none">
              <a:solidFill>
                <a:schemeClr val="accent2"/>
              </a:solidFill>
              <a:latin typeface="Courier New"/>
              <a:ea typeface="Courier New"/>
              <a:cs typeface="Courier New"/>
              <a:sym typeface="Courier New"/>
            </a:endParaRPr>
          </a:p>
          <a:p>
            <a:pPr indent="-342900" lvl="0" marL="342900" rtl="0" algn="just">
              <a:lnSpc>
                <a:spcPct val="90000"/>
              </a:lnSpc>
              <a:spcBef>
                <a:spcPts val="360"/>
              </a:spcBef>
              <a:spcAft>
                <a:spcPts val="0"/>
              </a:spcAft>
              <a:buClr>
                <a:schemeClr val="accent2"/>
              </a:buClr>
              <a:buSzPts val="1800"/>
              <a:buFont typeface="Courier New"/>
              <a:buNone/>
            </a:pPr>
            <a:r>
              <a:rPr lang="en-US" sz="1800">
                <a:latin typeface="Courier New"/>
                <a:ea typeface="Courier New"/>
                <a:cs typeface="Courier New"/>
                <a:sym typeface="Courier New"/>
              </a:rPr>
              <a:t>12			</a:t>
            </a:r>
            <a:endParaRPr sz="1800">
              <a:latin typeface="Courier New"/>
              <a:ea typeface="Courier New"/>
              <a:cs typeface="Courier New"/>
              <a:sym typeface="Courier New"/>
            </a:endParaRPr>
          </a:p>
        </p:txBody>
      </p:sp>
      <p:sp>
        <p:nvSpPr>
          <p:cNvPr id="542" name="Google Shape;542;p22"/>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Prim Algorithm (2)</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23"/>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548" name="Google Shape;548;p23"/>
          <p:cNvSpPr txBox="1"/>
          <p:nvPr>
            <p:ph idx="1" type="body"/>
          </p:nvPr>
        </p:nvSpPr>
        <p:spPr>
          <a:xfrm>
            <a:off x="685800" y="1233487"/>
            <a:ext cx="7772400" cy="4862512"/>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accent2"/>
              </a:buClr>
              <a:buSzPts val="2400"/>
              <a:buFont typeface="Arial"/>
              <a:buChar char="•"/>
            </a:pPr>
            <a:r>
              <a:rPr b="0" i="0" lang="en-US" sz="2400" u="none">
                <a:solidFill>
                  <a:schemeClr val="accent2"/>
                </a:solidFill>
                <a:latin typeface="Arial"/>
                <a:ea typeface="Arial"/>
                <a:cs typeface="Arial"/>
                <a:sym typeface="Arial"/>
              </a:rPr>
              <a:t>r:</a:t>
            </a:r>
            <a:endParaRPr/>
          </a:p>
          <a:p>
            <a:pPr indent="-285750" lvl="1" marL="74295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Grow the minimum spanning tree from the </a:t>
            </a:r>
            <a:r>
              <a:rPr b="1" i="0" lang="en-US" sz="2000" u="none">
                <a:solidFill>
                  <a:srgbClr val="FF0000"/>
                </a:solidFill>
                <a:latin typeface="Arial"/>
                <a:ea typeface="Arial"/>
                <a:cs typeface="Arial"/>
                <a:sym typeface="Arial"/>
              </a:rPr>
              <a:t>root vertex “r”</a:t>
            </a:r>
            <a:r>
              <a:rPr b="0" i="0" lang="en-US" sz="2000" u="none">
                <a:solidFill>
                  <a:srgbClr val="FF0000"/>
                </a:solidFill>
                <a:latin typeface="Arial"/>
                <a:ea typeface="Arial"/>
                <a:cs typeface="Arial"/>
                <a:sym typeface="Arial"/>
              </a:rPr>
              <a:t>.</a:t>
            </a:r>
            <a:endParaRPr/>
          </a:p>
          <a:p>
            <a:pPr indent="-342900" lvl="0" marL="342900" rtl="0" algn="l">
              <a:lnSpc>
                <a:spcPct val="80000"/>
              </a:lnSpc>
              <a:spcBef>
                <a:spcPts val="480"/>
              </a:spcBef>
              <a:spcAft>
                <a:spcPts val="0"/>
              </a:spcAft>
              <a:buClr>
                <a:schemeClr val="accent2"/>
              </a:buClr>
              <a:buSzPts val="2400"/>
              <a:buFont typeface="Arial"/>
              <a:buChar char="•"/>
            </a:pPr>
            <a:r>
              <a:rPr b="0" i="0" lang="en-US" sz="2400" u="none">
                <a:solidFill>
                  <a:schemeClr val="accent2"/>
                </a:solidFill>
                <a:latin typeface="Arial"/>
                <a:ea typeface="Arial"/>
                <a:cs typeface="Arial"/>
                <a:sym typeface="Arial"/>
              </a:rPr>
              <a:t>Q:</a:t>
            </a:r>
            <a:endParaRPr/>
          </a:p>
          <a:p>
            <a:pPr indent="-285750" lvl="1" marL="74295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is a priority queue, holding all vertices that are </a:t>
            </a:r>
            <a:r>
              <a:rPr b="0" i="0" lang="en-US" sz="2000" u="none">
                <a:solidFill>
                  <a:srgbClr val="FF0000"/>
                </a:solidFill>
                <a:latin typeface="Arial"/>
                <a:ea typeface="Arial"/>
                <a:cs typeface="Arial"/>
                <a:sym typeface="Arial"/>
              </a:rPr>
              <a:t>not in the tree</a:t>
            </a:r>
            <a:r>
              <a:rPr b="0" i="0" lang="en-US" sz="2000" u="none">
                <a:solidFill>
                  <a:schemeClr val="dk1"/>
                </a:solidFill>
                <a:latin typeface="Arial"/>
                <a:ea typeface="Arial"/>
                <a:cs typeface="Arial"/>
                <a:sym typeface="Arial"/>
              </a:rPr>
              <a:t> now.</a:t>
            </a:r>
            <a:endParaRPr/>
          </a:p>
          <a:p>
            <a:pPr indent="-342900" lvl="0" marL="342900" rtl="0" algn="l">
              <a:lnSpc>
                <a:spcPct val="80000"/>
              </a:lnSpc>
              <a:spcBef>
                <a:spcPts val="480"/>
              </a:spcBef>
              <a:spcAft>
                <a:spcPts val="0"/>
              </a:spcAft>
              <a:buClr>
                <a:schemeClr val="accent2"/>
              </a:buClr>
              <a:buSzPts val="2400"/>
              <a:buFont typeface="Arial"/>
              <a:buChar char="•"/>
            </a:pPr>
            <a:r>
              <a:rPr b="0" i="0" lang="en-US" sz="2400" u="none">
                <a:solidFill>
                  <a:schemeClr val="accent2"/>
                </a:solidFill>
                <a:latin typeface="Arial"/>
                <a:ea typeface="Arial"/>
                <a:cs typeface="Arial"/>
                <a:sym typeface="Arial"/>
              </a:rPr>
              <a:t>key[v]:</a:t>
            </a:r>
            <a:endParaRPr/>
          </a:p>
          <a:p>
            <a:pPr indent="-285750" lvl="1" marL="74295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is the </a:t>
            </a:r>
            <a:r>
              <a:rPr b="0" i="0" lang="en-US" sz="2000" u="none">
                <a:solidFill>
                  <a:srgbClr val="FF0000"/>
                </a:solidFill>
                <a:latin typeface="Arial"/>
                <a:ea typeface="Arial"/>
                <a:cs typeface="Arial"/>
                <a:sym typeface="Arial"/>
              </a:rPr>
              <a:t>minimum weight</a:t>
            </a:r>
            <a:r>
              <a:rPr b="0" i="0" lang="en-US" sz="2000" u="none">
                <a:solidFill>
                  <a:schemeClr val="dk1"/>
                </a:solidFill>
                <a:latin typeface="Arial"/>
                <a:ea typeface="Arial"/>
                <a:cs typeface="Arial"/>
                <a:sym typeface="Arial"/>
              </a:rPr>
              <a:t> of any edge connecting v to a vertex in the tree.</a:t>
            </a:r>
            <a:endParaRPr/>
          </a:p>
          <a:p>
            <a:pPr indent="-342900" lvl="0" marL="342900" rtl="0" algn="l">
              <a:lnSpc>
                <a:spcPct val="80000"/>
              </a:lnSpc>
              <a:spcBef>
                <a:spcPts val="480"/>
              </a:spcBef>
              <a:spcAft>
                <a:spcPts val="0"/>
              </a:spcAft>
              <a:buClr>
                <a:schemeClr val="accent2"/>
              </a:buClr>
              <a:buSzPts val="2400"/>
              <a:buFont typeface="Arial"/>
              <a:buChar char="•"/>
            </a:pPr>
            <a:r>
              <a:rPr b="0" i="0" lang="en-US" sz="2400" u="none">
                <a:solidFill>
                  <a:schemeClr val="accent2"/>
                </a:solidFill>
                <a:latin typeface="Arial"/>
                <a:ea typeface="Arial"/>
                <a:cs typeface="Arial"/>
                <a:sym typeface="Arial"/>
              </a:rPr>
              <a:t> </a:t>
            </a:r>
            <a:r>
              <a:rPr b="0" i="0" lang="en-US" sz="2400" u="none">
                <a:solidFill>
                  <a:schemeClr val="accent2"/>
                </a:solidFill>
                <a:latin typeface="Noto Sans Symbols"/>
                <a:ea typeface="Noto Sans Symbols"/>
                <a:cs typeface="Noto Sans Symbols"/>
                <a:sym typeface="Noto Sans Symbols"/>
              </a:rPr>
              <a:t>π</a:t>
            </a:r>
            <a:r>
              <a:rPr b="0" i="0" lang="en-US" sz="2400" u="none">
                <a:solidFill>
                  <a:schemeClr val="accent2"/>
                </a:solidFill>
                <a:latin typeface="Arial"/>
                <a:ea typeface="Arial"/>
                <a:cs typeface="Arial"/>
                <a:sym typeface="Arial"/>
              </a:rPr>
              <a:t> [v]:</a:t>
            </a:r>
            <a:endParaRPr/>
          </a:p>
          <a:p>
            <a:pPr indent="-285750" lvl="1" marL="74295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names the </a:t>
            </a:r>
            <a:r>
              <a:rPr b="0" i="0" lang="en-US" sz="2000" u="none">
                <a:solidFill>
                  <a:srgbClr val="FF0000"/>
                </a:solidFill>
                <a:latin typeface="Arial"/>
                <a:ea typeface="Arial"/>
                <a:cs typeface="Arial"/>
                <a:sym typeface="Arial"/>
              </a:rPr>
              <a:t>parent of v</a:t>
            </a:r>
            <a:r>
              <a:rPr b="0" i="0" lang="en-US" sz="2000" u="none">
                <a:solidFill>
                  <a:schemeClr val="dk1"/>
                </a:solidFill>
                <a:latin typeface="Arial"/>
                <a:ea typeface="Arial"/>
                <a:cs typeface="Arial"/>
                <a:sym typeface="Arial"/>
              </a:rPr>
              <a:t> in the tree.</a:t>
            </a:r>
            <a:endParaRPr/>
          </a:p>
          <a:p>
            <a:pPr indent="-342900" lvl="0" marL="342900" rtl="0" algn="l">
              <a:lnSpc>
                <a:spcPct val="80000"/>
              </a:lnSpc>
              <a:spcBef>
                <a:spcPts val="480"/>
              </a:spcBef>
              <a:spcAft>
                <a:spcPts val="0"/>
              </a:spcAft>
              <a:buClr>
                <a:schemeClr val="accent2"/>
              </a:buClr>
              <a:buSzPts val="2400"/>
              <a:buFont typeface="Arial"/>
              <a:buChar char="•"/>
            </a:pPr>
            <a:r>
              <a:rPr b="0" i="0" lang="en-US" sz="2400" u="none">
                <a:solidFill>
                  <a:schemeClr val="accent2"/>
                </a:solidFill>
                <a:latin typeface="Arial"/>
                <a:ea typeface="Arial"/>
                <a:cs typeface="Arial"/>
                <a:sym typeface="Arial"/>
              </a:rPr>
              <a:t>T[v] –</a:t>
            </a:r>
            <a:endParaRPr/>
          </a:p>
          <a:p>
            <a:pPr indent="-285750" lvl="1" marL="74295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Vertex v is </a:t>
            </a:r>
            <a:r>
              <a:rPr b="0" i="0" lang="en-US" sz="2000" u="none">
                <a:solidFill>
                  <a:srgbClr val="DD0111"/>
                </a:solidFill>
                <a:latin typeface="Arial"/>
                <a:ea typeface="Arial"/>
                <a:cs typeface="Arial"/>
                <a:sym typeface="Arial"/>
              </a:rPr>
              <a:t>already included</a:t>
            </a:r>
            <a:r>
              <a:rPr b="0" i="0" lang="en-US" sz="2000" u="none">
                <a:solidFill>
                  <a:schemeClr val="dk1"/>
                </a:solidFill>
                <a:latin typeface="Arial"/>
                <a:ea typeface="Arial"/>
                <a:cs typeface="Arial"/>
                <a:sym typeface="Arial"/>
              </a:rPr>
              <a:t> in MST if T[v]==1, otherwise, it is not included yet.</a:t>
            </a:r>
            <a:endParaRPr/>
          </a:p>
          <a:p>
            <a:pPr indent="-215900" lvl="0" marL="342900" rtl="0" algn="l">
              <a:spcBef>
                <a:spcPts val="400"/>
              </a:spcBef>
              <a:spcAft>
                <a:spcPts val="0"/>
              </a:spcAft>
              <a:buClr>
                <a:schemeClr val="accent2"/>
              </a:buClr>
              <a:buSzPts val="2000"/>
              <a:buFont typeface="Arial"/>
              <a:buNone/>
            </a:pPr>
            <a:r>
              <a:t/>
            </a:r>
            <a:endParaRPr b="0" i="0" sz="2000" u="none">
              <a:solidFill>
                <a:schemeClr val="dk1"/>
              </a:solidFill>
              <a:latin typeface="Arial"/>
              <a:ea typeface="Arial"/>
              <a:cs typeface="Arial"/>
              <a:sym typeface="Arial"/>
            </a:endParaRPr>
          </a:p>
        </p:txBody>
      </p:sp>
      <p:sp>
        <p:nvSpPr>
          <p:cNvPr id="549" name="Google Shape;549;p23"/>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Prim Algorithm:Variables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8">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24"/>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grpSp>
        <p:nvGrpSpPr>
          <p:cNvPr id="555" name="Google Shape;555;p24"/>
          <p:cNvGrpSpPr/>
          <p:nvPr/>
        </p:nvGrpSpPr>
        <p:grpSpPr>
          <a:xfrm>
            <a:off x="2195512" y="1098550"/>
            <a:ext cx="4608512" cy="2617787"/>
            <a:chOff x="1429" y="2643"/>
            <a:chExt cx="2903" cy="1649"/>
          </a:xfrm>
        </p:grpSpPr>
        <p:grpSp>
          <p:nvGrpSpPr>
            <p:cNvPr id="556" name="Google Shape;556;p24"/>
            <p:cNvGrpSpPr/>
            <p:nvPr/>
          </p:nvGrpSpPr>
          <p:grpSpPr>
            <a:xfrm>
              <a:off x="1429" y="3370"/>
              <a:ext cx="194" cy="250"/>
              <a:chOff x="2368" y="1750"/>
              <a:chExt cx="194" cy="250"/>
            </a:xfrm>
          </p:grpSpPr>
          <p:sp>
            <p:nvSpPr>
              <p:cNvPr id="557" name="Google Shape;557;p24"/>
              <p:cNvSpPr txBox="1"/>
              <p:nvPr/>
            </p:nvSpPr>
            <p:spPr>
              <a:xfrm>
                <a:off x="2368" y="1750"/>
                <a:ext cx="187"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a:t>
                </a:r>
                <a:endParaRPr/>
              </a:p>
            </p:txBody>
          </p:sp>
          <p:sp>
            <p:nvSpPr>
              <p:cNvPr id="558" name="Google Shape;558;p24"/>
              <p:cNvSpPr/>
              <p:nvPr/>
            </p:nvSpPr>
            <p:spPr>
              <a:xfrm>
                <a:off x="2381" y="1797"/>
                <a:ext cx="181" cy="181"/>
              </a:xfrm>
              <a:prstGeom prst="ellipse">
                <a:avLst/>
              </a:prstGeom>
              <a:noFill/>
              <a:ln cap="flat" cmpd="sng" w="762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559" name="Google Shape;559;p24"/>
            <p:cNvGrpSpPr/>
            <p:nvPr/>
          </p:nvGrpSpPr>
          <p:grpSpPr>
            <a:xfrm>
              <a:off x="1928" y="2871"/>
              <a:ext cx="196" cy="250"/>
              <a:chOff x="2368" y="1750"/>
              <a:chExt cx="196" cy="250"/>
            </a:xfrm>
          </p:grpSpPr>
          <p:sp>
            <p:nvSpPr>
              <p:cNvPr id="560" name="Google Shape;560;p24"/>
              <p:cNvSpPr txBox="1"/>
              <p:nvPr/>
            </p:nvSpPr>
            <p:spPr>
              <a:xfrm>
                <a:off x="2368" y="1750"/>
                <a:ext cx="196"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b</a:t>
                </a:r>
                <a:endParaRPr/>
              </a:p>
            </p:txBody>
          </p:sp>
          <p:sp>
            <p:nvSpPr>
              <p:cNvPr id="561" name="Google Shape;561;p24"/>
              <p:cNvSpPr/>
              <p:nvPr/>
            </p:nvSpPr>
            <p:spPr>
              <a:xfrm>
                <a:off x="2381" y="1797"/>
                <a:ext cx="181" cy="181"/>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562" name="Google Shape;562;p24"/>
            <p:cNvGrpSpPr/>
            <p:nvPr/>
          </p:nvGrpSpPr>
          <p:grpSpPr>
            <a:xfrm>
              <a:off x="1928" y="3860"/>
              <a:ext cx="196" cy="250"/>
              <a:chOff x="2368" y="1750"/>
              <a:chExt cx="196" cy="250"/>
            </a:xfrm>
          </p:grpSpPr>
          <p:sp>
            <p:nvSpPr>
              <p:cNvPr id="563" name="Google Shape;563;p24"/>
              <p:cNvSpPr txBox="1"/>
              <p:nvPr/>
            </p:nvSpPr>
            <p:spPr>
              <a:xfrm>
                <a:off x="2368" y="1750"/>
                <a:ext cx="196"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h</a:t>
                </a:r>
                <a:endParaRPr/>
              </a:p>
            </p:txBody>
          </p:sp>
          <p:sp>
            <p:nvSpPr>
              <p:cNvPr id="564" name="Google Shape;564;p24"/>
              <p:cNvSpPr/>
              <p:nvPr/>
            </p:nvSpPr>
            <p:spPr>
              <a:xfrm>
                <a:off x="2381" y="1797"/>
                <a:ext cx="181" cy="181"/>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565" name="Google Shape;565;p24"/>
            <p:cNvGrpSpPr/>
            <p:nvPr/>
          </p:nvGrpSpPr>
          <p:grpSpPr>
            <a:xfrm>
              <a:off x="2778" y="2840"/>
              <a:ext cx="194" cy="250"/>
              <a:chOff x="2368" y="1750"/>
              <a:chExt cx="194" cy="250"/>
            </a:xfrm>
          </p:grpSpPr>
          <p:sp>
            <p:nvSpPr>
              <p:cNvPr id="566" name="Google Shape;566;p24"/>
              <p:cNvSpPr txBox="1"/>
              <p:nvPr/>
            </p:nvSpPr>
            <p:spPr>
              <a:xfrm>
                <a:off x="2368" y="1750"/>
                <a:ext cx="187"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a:t>
                </a:r>
                <a:endParaRPr/>
              </a:p>
            </p:txBody>
          </p:sp>
          <p:sp>
            <p:nvSpPr>
              <p:cNvPr id="567" name="Google Shape;567;p24"/>
              <p:cNvSpPr/>
              <p:nvPr/>
            </p:nvSpPr>
            <p:spPr>
              <a:xfrm>
                <a:off x="2381" y="1797"/>
                <a:ext cx="181" cy="181"/>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568" name="Google Shape;568;p24"/>
            <p:cNvGrpSpPr/>
            <p:nvPr/>
          </p:nvGrpSpPr>
          <p:grpSpPr>
            <a:xfrm>
              <a:off x="3592" y="2840"/>
              <a:ext cx="196" cy="250"/>
              <a:chOff x="2368" y="1750"/>
              <a:chExt cx="196" cy="250"/>
            </a:xfrm>
          </p:grpSpPr>
          <p:sp>
            <p:nvSpPr>
              <p:cNvPr id="569" name="Google Shape;569;p24"/>
              <p:cNvSpPr txBox="1"/>
              <p:nvPr/>
            </p:nvSpPr>
            <p:spPr>
              <a:xfrm>
                <a:off x="2368" y="1750"/>
                <a:ext cx="196"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d</a:t>
                </a:r>
                <a:endParaRPr/>
              </a:p>
            </p:txBody>
          </p:sp>
          <p:sp>
            <p:nvSpPr>
              <p:cNvPr id="570" name="Google Shape;570;p24"/>
              <p:cNvSpPr/>
              <p:nvPr/>
            </p:nvSpPr>
            <p:spPr>
              <a:xfrm>
                <a:off x="2381" y="1797"/>
                <a:ext cx="181" cy="181"/>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571" name="Google Shape;571;p24"/>
            <p:cNvGrpSpPr/>
            <p:nvPr/>
          </p:nvGrpSpPr>
          <p:grpSpPr>
            <a:xfrm>
              <a:off x="4138" y="3339"/>
              <a:ext cx="194" cy="250"/>
              <a:chOff x="2368" y="1750"/>
              <a:chExt cx="194" cy="250"/>
            </a:xfrm>
          </p:grpSpPr>
          <p:sp>
            <p:nvSpPr>
              <p:cNvPr id="572" name="Google Shape;572;p24"/>
              <p:cNvSpPr txBox="1"/>
              <p:nvPr/>
            </p:nvSpPr>
            <p:spPr>
              <a:xfrm>
                <a:off x="2368" y="1750"/>
                <a:ext cx="187"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e</a:t>
                </a:r>
                <a:endParaRPr/>
              </a:p>
            </p:txBody>
          </p:sp>
          <p:sp>
            <p:nvSpPr>
              <p:cNvPr id="573" name="Google Shape;573;p24"/>
              <p:cNvSpPr/>
              <p:nvPr/>
            </p:nvSpPr>
            <p:spPr>
              <a:xfrm>
                <a:off x="2381" y="1797"/>
                <a:ext cx="181" cy="181"/>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574" name="Google Shape;574;p24"/>
            <p:cNvGrpSpPr/>
            <p:nvPr/>
          </p:nvGrpSpPr>
          <p:grpSpPr>
            <a:xfrm>
              <a:off x="3594" y="3860"/>
              <a:ext cx="194" cy="250"/>
              <a:chOff x="2368" y="1750"/>
              <a:chExt cx="194" cy="250"/>
            </a:xfrm>
          </p:grpSpPr>
          <p:sp>
            <p:nvSpPr>
              <p:cNvPr id="575" name="Google Shape;575;p24"/>
              <p:cNvSpPr txBox="1"/>
              <p:nvPr/>
            </p:nvSpPr>
            <p:spPr>
              <a:xfrm>
                <a:off x="2368" y="1750"/>
                <a:ext cx="169"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f</a:t>
                </a:r>
                <a:endParaRPr/>
              </a:p>
            </p:txBody>
          </p:sp>
          <p:sp>
            <p:nvSpPr>
              <p:cNvPr id="576" name="Google Shape;576;p24"/>
              <p:cNvSpPr/>
              <p:nvPr/>
            </p:nvSpPr>
            <p:spPr>
              <a:xfrm>
                <a:off x="2381" y="1797"/>
                <a:ext cx="181" cy="181"/>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577" name="Google Shape;577;p24"/>
            <p:cNvGrpSpPr/>
            <p:nvPr/>
          </p:nvGrpSpPr>
          <p:grpSpPr>
            <a:xfrm>
              <a:off x="2776" y="3860"/>
              <a:ext cx="196" cy="250"/>
              <a:chOff x="2368" y="1750"/>
              <a:chExt cx="196" cy="250"/>
            </a:xfrm>
          </p:grpSpPr>
          <p:sp>
            <p:nvSpPr>
              <p:cNvPr id="578" name="Google Shape;578;p24"/>
              <p:cNvSpPr txBox="1"/>
              <p:nvPr/>
            </p:nvSpPr>
            <p:spPr>
              <a:xfrm>
                <a:off x="2368" y="1750"/>
                <a:ext cx="196"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g</a:t>
                </a:r>
                <a:endParaRPr/>
              </a:p>
            </p:txBody>
          </p:sp>
          <p:sp>
            <p:nvSpPr>
              <p:cNvPr id="579" name="Google Shape;579;p24"/>
              <p:cNvSpPr/>
              <p:nvPr/>
            </p:nvSpPr>
            <p:spPr>
              <a:xfrm>
                <a:off x="2381" y="1797"/>
                <a:ext cx="181" cy="181"/>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580" name="Google Shape;580;p24"/>
            <p:cNvGrpSpPr/>
            <p:nvPr/>
          </p:nvGrpSpPr>
          <p:grpSpPr>
            <a:xfrm>
              <a:off x="2337" y="3384"/>
              <a:ext cx="182" cy="250"/>
              <a:chOff x="1519" y="1706"/>
              <a:chExt cx="182" cy="250"/>
            </a:xfrm>
          </p:grpSpPr>
          <p:sp>
            <p:nvSpPr>
              <p:cNvPr id="581" name="Google Shape;581;p24"/>
              <p:cNvSpPr txBox="1"/>
              <p:nvPr/>
            </p:nvSpPr>
            <p:spPr>
              <a:xfrm>
                <a:off x="1519" y="1706"/>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i</a:t>
                </a:r>
                <a:endParaRPr/>
              </a:p>
            </p:txBody>
          </p:sp>
          <p:sp>
            <p:nvSpPr>
              <p:cNvPr id="582" name="Google Shape;582;p24"/>
              <p:cNvSpPr/>
              <p:nvPr/>
            </p:nvSpPr>
            <p:spPr>
              <a:xfrm>
                <a:off x="1520" y="1753"/>
                <a:ext cx="181" cy="181"/>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cxnSp>
          <p:nvCxnSpPr>
            <p:cNvPr id="583" name="Google Shape;583;p24"/>
            <p:cNvCxnSpPr/>
            <p:nvPr/>
          </p:nvCxnSpPr>
          <p:spPr>
            <a:xfrm flipH="1" rot="10800000">
              <a:off x="1565" y="3067"/>
              <a:ext cx="409" cy="363"/>
            </a:xfrm>
            <a:prstGeom prst="straightConnector1">
              <a:avLst/>
            </a:prstGeom>
            <a:noFill/>
            <a:ln cap="flat" cmpd="sng" w="9525">
              <a:solidFill>
                <a:schemeClr val="dk1"/>
              </a:solidFill>
              <a:prstDash val="solid"/>
              <a:miter lim="800000"/>
              <a:headEnd len="med" w="med" type="none"/>
              <a:tailEnd len="med" w="med" type="none"/>
            </a:ln>
          </p:spPr>
        </p:cxnSp>
        <p:cxnSp>
          <p:nvCxnSpPr>
            <p:cNvPr id="584" name="Google Shape;584;p24"/>
            <p:cNvCxnSpPr/>
            <p:nvPr/>
          </p:nvCxnSpPr>
          <p:spPr>
            <a:xfrm>
              <a:off x="1565" y="3611"/>
              <a:ext cx="409" cy="318"/>
            </a:xfrm>
            <a:prstGeom prst="straightConnector1">
              <a:avLst/>
            </a:prstGeom>
            <a:noFill/>
            <a:ln cap="flat" cmpd="sng" w="9525">
              <a:solidFill>
                <a:schemeClr val="dk1"/>
              </a:solidFill>
              <a:prstDash val="solid"/>
              <a:miter lim="800000"/>
              <a:headEnd len="med" w="med" type="none"/>
              <a:tailEnd len="med" w="med" type="none"/>
            </a:ln>
          </p:spPr>
        </p:cxnSp>
        <p:cxnSp>
          <p:nvCxnSpPr>
            <p:cNvPr id="585" name="Google Shape;585;p24"/>
            <p:cNvCxnSpPr/>
            <p:nvPr/>
          </p:nvCxnSpPr>
          <p:spPr>
            <a:xfrm>
              <a:off x="2019" y="3112"/>
              <a:ext cx="0" cy="817"/>
            </a:xfrm>
            <a:prstGeom prst="straightConnector1">
              <a:avLst/>
            </a:prstGeom>
            <a:noFill/>
            <a:ln cap="flat" cmpd="sng" w="9525">
              <a:solidFill>
                <a:schemeClr val="dk1"/>
              </a:solidFill>
              <a:prstDash val="solid"/>
              <a:miter lim="800000"/>
              <a:headEnd len="med" w="med" type="none"/>
              <a:tailEnd len="med" w="med" type="none"/>
            </a:ln>
          </p:spPr>
        </p:cxnSp>
        <p:cxnSp>
          <p:nvCxnSpPr>
            <p:cNvPr id="586" name="Google Shape;586;p24"/>
            <p:cNvCxnSpPr/>
            <p:nvPr/>
          </p:nvCxnSpPr>
          <p:spPr>
            <a:xfrm>
              <a:off x="2110" y="2976"/>
              <a:ext cx="680" cy="0"/>
            </a:xfrm>
            <a:prstGeom prst="straightConnector1">
              <a:avLst/>
            </a:prstGeom>
            <a:noFill/>
            <a:ln cap="flat" cmpd="sng" w="9525">
              <a:solidFill>
                <a:schemeClr val="dk1"/>
              </a:solidFill>
              <a:prstDash val="solid"/>
              <a:miter lim="800000"/>
              <a:headEnd len="med" w="med" type="none"/>
              <a:tailEnd len="med" w="med" type="none"/>
            </a:ln>
          </p:spPr>
        </p:cxnSp>
        <p:cxnSp>
          <p:nvCxnSpPr>
            <p:cNvPr id="587" name="Google Shape;587;p24"/>
            <p:cNvCxnSpPr/>
            <p:nvPr/>
          </p:nvCxnSpPr>
          <p:spPr>
            <a:xfrm>
              <a:off x="2110" y="4019"/>
              <a:ext cx="680" cy="0"/>
            </a:xfrm>
            <a:prstGeom prst="straightConnector1">
              <a:avLst/>
            </a:prstGeom>
            <a:noFill/>
            <a:ln cap="flat" cmpd="sng" w="9525">
              <a:solidFill>
                <a:schemeClr val="dk1"/>
              </a:solidFill>
              <a:prstDash val="solid"/>
              <a:miter lim="800000"/>
              <a:headEnd len="med" w="med" type="none"/>
              <a:tailEnd len="med" w="med" type="none"/>
            </a:ln>
          </p:spPr>
        </p:cxnSp>
        <p:cxnSp>
          <p:nvCxnSpPr>
            <p:cNvPr id="588" name="Google Shape;588;p24"/>
            <p:cNvCxnSpPr/>
            <p:nvPr/>
          </p:nvCxnSpPr>
          <p:spPr>
            <a:xfrm>
              <a:off x="2972" y="4019"/>
              <a:ext cx="635" cy="0"/>
            </a:xfrm>
            <a:prstGeom prst="straightConnector1">
              <a:avLst/>
            </a:prstGeom>
            <a:noFill/>
            <a:ln cap="flat" cmpd="sng" w="9525">
              <a:solidFill>
                <a:schemeClr val="dk1"/>
              </a:solidFill>
              <a:prstDash val="solid"/>
              <a:miter lim="800000"/>
              <a:headEnd len="med" w="med" type="none"/>
              <a:tailEnd len="med" w="med" type="none"/>
            </a:ln>
          </p:spPr>
        </p:cxnSp>
        <p:cxnSp>
          <p:nvCxnSpPr>
            <p:cNvPr id="589" name="Google Shape;589;p24"/>
            <p:cNvCxnSpPr/>
            <p:nvPr/>
          </p:nvCxnSpPr>
          <p:spPr>
            <a:xfrm>
              <a:off x="2926" y="3067"/>
              <a:ext cx="681" cy="862"/>
            </a:xfrm>
            <a:prstGeom prst="straightConnector1">
              <a:avLst/>
            </a:prstGeom>
            <a:noFill/>
            <a:ln cap="flat" cmpd="sng" w="9525">
              <a:solidFill>
                <a:schemeClr val="dk1"/>
              </a:solidFill>
              <a:prstDash val="solid"/>
              <a:miter lim="800000"/>
              <a:headEnd len="med" w="med" type="none"/>
              <a:tailEnd len="med" w="med" type="none"/>
            </a:ln>
          </p:spPr>
        </p:cxnSp>
        <p:cxnSp>
          <p:nvCxnSpPr>
            <p:cNvPr id="590" name="Google Shape;590;p24"/>
            <p:cNvCxnSpPr/>
            <p:nvPr/>
          </p:nvCxnSpPr>
          <p:spPr>
            <a:xfrm>
              <a:off x="2972" y="2976"/>
              <a:ext cx="635" cy="0"/>
            </a:xfrm>
            <a:prstGeom prst="straightConnector1">
              <a:avLst/>
            </a:prstGeom>
            <a:noFill/>
            <a:ln cap="flat" cmpd="sng" w="9525">
              <a:solidFill>
                <a:schemeClr val="dk1"/>
              </a:solidFill>
              <a:prstDash val="solid"/>
              <a:miter lim="800000"/>
              <a:headEnd len="med" w="med" type="none"/>
              <a:tailEnd len="med" w="med" type="none"/>
            </a:ln>
          </p:spPr>
        </p:cxnSp>
        <p:cxnSp>
          <p:nvCxnSpPr>
            <p:cNvPr id="591" name="Google Shape;591;p24"/>
            <p:cNvCxnSpPr/>
            <p:nvPr/>
          </p:nvCxnSpPr>
          <p:spPr>
            <a:xfrm>
              <a:off x="3697" y="3067"/>
              <a:ext cx="0" cy="862"/>
            </a:xfrm>
            <a:prstGeom prst="straightConnector1">
              <a:avLst/>
            </a:prstGeom>
            <a:noFill/>
            <a:ln cap="flat" cmpd="sng" w="9525">
              <a:solidFill>
                <a:schemeClr val="dk1"/>
              </a:solidFill>
              <a:prstDash val="solid"/>
              <a:miter lim="800000"/>
              <a:headEnd len="med" w="med" type="none"/>
              <a:tailEnd len="med" w="med" type="none"/>
            </a:ln>
          </p:spPr>
        </p:cxnSp>
        <p:cxnSp>
          <p:nvCxnSpPr>
            <p:cNvPr id="592" name="Google Shape;592;p24"/>
            <p:cNvCxnSpPr/>
            <p:nvPr/>
          </p:nvCxnSpPr>
          <p:spPr>
            <a:xfrm>
              <a:off x="3788" y="3022"/>
              <a:ext cx="408" cy="362"/>
            </a:xfrm>
            <a:prstGeom prst="straightConnector1">
              <a:avLst/>
            </a:prstGeom>
            <a:noFill/>
            <a:ln cap="flat" cmpd="sng" w="9525">
              <a:solidFill>
                <a:schemeClr val="dk1"/>
              </a:solidFill>
              <a:prstDash val="solid"/>
              <a:miter lim="800000"/>
              <a:headEnd len="med" w="med" type="none"/>
              <a:tailEnd len="med" w="med" type="none"/>
            </a:ln>
          </p:spPr>
        </p:cxnSp>
        <p:cxnSp>
          <p:nvCxnSpPr>
            <p:cNvPr id="593" name="Google Shape;593;p24"/>
            <p:cNvCxnSpPr/>
            <p:nvPr/>
          </p:nvCxnSpPr>
          <p:spPr>
            <a:xfrm flipH="1" rot="10800000">
              <a:off x="3788" y="3566"/>
              <a:ext cx="408" cy="408"/>
            </a:xfrm>
            <a:prstGeom prst="straightConnector1">
              <a:avLst/>
            </a:prstGeom>
            <a:noFill/>
            <a:ln cap="flat" cmpd="sng" w="9525">
              <a:solidFill>
                <a:schemeClr val="dk1"/>
              </a:solidFill>
              <a:prstDash val="solid"/>
              <a:miter lim="800000"/>
              <a:headEnd len="med" w="med" type="none"/>
              <a:tailEnd len="med" w="med" type="none"/>
            </a:ln>
          </p:spPr>
        </p:cxnSp>
        <p:cxnSp>
          <p:nvCxnSpPr>
            <p:cNvPr id="594" name="Google Shape;594;p24"/>
            <p:cNvCxnSpPr/>
            <p:nvPr/>
          </p:nvCxnSpPr>
          <p:spPr>
            <a:xfrm>
              <a:off x="2518" y="3611"/>
              <a:ext cx="318" cy="318"/>
            </a:xfrm>
            <a:prstGeom prst="straightConnector1">
              <a:avLst/>
            </a:prstGeom>
            <a:noFill/>
            <a:ln cap="flat" cmpd="sng" w="9525">
              <a:solidFill>
                <a:schemeClr val="dk1"/>
              </a:solidFill>
              <a:prstDash val="solid"/>
              <a:miter lim="800000"/>
              <a:headEnd len="med" w="med" type="none"/>
              <a:tailEnd len="med" w="med" type="none"/>
            </a:ln>
          </p:spPr>
        </p:cxnSp>
        <p:cxnSp>
          <p:nvCxnSpPr>
            <p:cNvPr id="595" name="Google Shape;595;p24"/>
            <p:cNvCxnSpPr/>
            <p:nvPr/>
          </p:nvCxnSpPr>
          <p:spPr>
            <a:xfrm flipH="1" rot="10800000">
              <a:off x="2064" y="3611"/>
              <a:ext cx="273" cy="318"/>
            </a:xfrm>
            <a:prstGeom prst="straightConnector1">
              <a:avLst/>
            </a:prstGeom>
            <a:noFill/>
            <a:ln cap="flat" cmpd="sng" w="9525">
              <a:solidFill>
                <a:schemeClr val="dk1"/>
              </a:solidFill>
              <a:prstDash val="solid"/>
              <a:miter lim="800000"/>
              <a:headEnd len="med" w="med" type="none"/>
              <a:tailEnd len="med" w="med" type="none"/>
            </a:ln>
          </p:spPr>
        </p:cxnSp>
        <p:cxnSp>
          <p:nvCxnSpPr>
            <p:cNvPr id="596" name="Google Shape;596;p24"/>
            <p:cNvCxnSpPr/>
            <p:nvPr/>
          </p:nvCxnSpPr>
          <p:spPr>
            <a:xfrm flipH="1" rot="10800000">
              <a:off x="2473" y="3067"/>
              <a:ext cx="317" cy="363"/>
            </a:xfrm>
            <a:prstGeom prst="straightConnector1">
              <a:avLst/>
            </a:prstGeom>
            <a:noFill/>
            <a:ln cap="flat" cmpd="sng" w="9525">
              <a:solidFill>
                <a:schemeClr val="dk1"/>
              </a:solidFill>
              <a:prstDash val="solid"/>
              <a:miter lim="800000"/>
              <a:headEnd len="med" w="med" type="none"/>
              <a:tailEnd len="med" w="med" type="none"/>
            </a:ln>
          </p:spPr>
        </p:cxnSp>
        <p:sp>
          <p:nvSpPr>
            <p:cNvPr id="597" name="Google Shape;597;p24"/>
            <p:cNvSpPr txBox="1"/>
            <p:nvPr/>
          </p:nvSpPr>
          <p:spPr>
            <a:xfrm>
              <a:off x="1565" y="2976"/>
              <a:ext cx="21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sp>
          <p:nvSpPr>
            <p:cNvPr id="598" name="Google Shape;598;p24"/>
            <p:cNvSpPr txBox="1"/>
            <p:nvPr/>
          </p:nvSpPr>
          <p:spPr>
            <a:xfrm>
              <a:off x="2324" y="2643"/>
              <a:ext cx="21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8</a:t>
              </a:r>
              <a:endParaRPr/>
            </a:p>
          </p:txBody>
        </p:sp>
        <p:sp>
          <p:nvSpPr>
            <p:cNvPr id="599" name="Google Shape;599;p24"/>
            <p:cNvSpPr txBox="1"/>
            <p:nvPr/>
          </p:nvSpPr>
          <p:spPr>
            <a:xfrm>
              <a:off x="3168" y="2643"/>
              <a:ext cx="21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7</a:t>
              </a:r>
              <a:endParaRPr/>
            </a:p>
          </p:txBody>
        </p:sp>
        <p:sp>
          <p:nvSpPr>
            <p:cNvPr id="600" name="Google Shape;600;p24"/>
            <p:cNvSpPr txBox="1"/>
            <p:nvPr/>
          </p:nvSpPr>
          <p:spPr>
            <a:xfrm>
              <a:off x="4002" y="2898"/>
              <a:ext cx="21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9</a:t>
              </a:r>
              <a:endParaRPr/>
            </a:p>
          </p:txBody>
        </p:sp>
        <p:sp>
          <p:nvSpPr>
            <p:cNvPr id="601" name="Google Shape;601;p24"/>
            <p:cNvSpPr txBox="1"/>
            <p:nvPr/>
          </p:nvSpPr>
          <p:spPr>
            <a:xfrm>
              <a:off x="3970" y="3657"/>
              <a:ext cx="308"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10</a:t>
              </a:r>
              <a:endParaRPr/>
            </a:p>
          </p:txBody>
        </p:sp>
        <p:sp>
          <p:nvSpPr>
            <p:cNvPr id="602" name="Google Shape;602;p24"/>
            <p:cNvSpPr txBox="1"/>
            <p:nvPr/>
          </p:nvSpPr>
          <p:spPr>
            <a:xfrm>
              <a:off x="3652" y="3339"/>
              <a:ext cx="308"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14</a:t>
              </a:r>
              <a:endParaRPr/>
            </a:p>
          </p:txBody>
        </p:sp>
        <p:sp>
          <p:nvSpPr>
            <p:cNvPr id="603" name="Google Shape;603;p24"/>
            <p:cNvSpPr txBox="1"/>
            <p:nvPr/>
          </p:nvSpPr>
          <p:spPr>
            <a:xfrm>
              <a:off x="3017" y="3414"/>
              <a:ext cx="21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sp>
          <p:nvSpPr>
            <p:cNvPr id="604" name="Google Shape;604;p24"/>
            <p:cNvSpPr txBox="1"/>
            <p:nvPr/>
          </p:nvSpPr>
          <p:spPr>
            <a:xfrm>
              <a:off x="2624" y="3187"/>
              <a:ext cx="21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sp>
          <p:nvSpPr>
            <p:cNvPr id="605" name="Google Shape;605;p24"/>
            <p:cNvSpPr txBox="1"/>
            <p:nvPr/>
          </p:nvSpPr>
          <p:spPr>
            <a:xfrm>
              <a:off x="3198" y="4004"/>
              <a:ext cx="21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sp>
          <p:nvSpPr>
            <p:cNvPr id="606" name="Google Shape;606;p24"/>
            <p:cNvSpPr txBox="1"/>
            <p:nvPr/>
          </p:nvSpPr>
          <p:spPr>
            <a:xfrm>
              <a:off x="2641" y="3533"/>
              <a:ext cx="21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6</a:t>
              </a:r>
              <a:endParaRPr/>
            </a:p>
          </p:txBody>
        </p:sp>
        <p:sp>
          <p:nvSpPr>
            <p:cNvPr id="607" name="Google Shape;607;p24"/>
            <p:cNvSpPr txBox="1"/>
            <p:nvPr/>
          </p:nvSpPr>
          <p:spPr>
            <a:xfrm>
              <a:off x="2369" y="4004"/>
              <a:ext cx="21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sp>
          <p:nvSpPr>
            <p:cNvPr id="608" name="Google Shape;608;p24"/>
            <p:cNvSpPr txBox="1"/>
            <p:nvPr/>
          </p:nvSpPr>
          <p:spPr>
            <a:xfrm>
              <a:off x="2097" y="3533"/>
              <a:ext cx="21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7</a:t>
              </a:r>
              <a:endParaRPr/>
            </a:p>
          </p:txBody>
        </p:sp>
        <p:sp>
          <p:nvSpPr>
            <p:cNvPr id="609" name="Google Shape;609;p24"/>
            <p:cNvSpPr txBox="1"/>
            <p:nvPr/>
          </p:nvSpPr>
          <p:spPr>
            <a:xfrm>
              <a:off x="1747" y="3323"/>
              <a:ext cx="308"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11</a:t>
              </a:r>
              <a:endParaRPr/>
            </a:p>
          </p:txBody>
        </p:sp>
        <p:sp>
          <p:nvSpPr>
            <p:cNvPr id="610" name="Google Shape;610;p24"/>
            <p:cNvSpPr txBox="1"/>
            <p:nvPr/>
          </p:nvSpPr>
          <p:spPr>
            <a:xfrm>
              <a:off x="1565" y="3731"/>
              <a:ext cx="21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8</a:t>
              </a:r>
              <a:endParaRPr/>
            </a:p>
          </p:txBody>
        </p:sp>
      </p:grpSp>
      <p:sp>
        <p:nvSpPr>
          <p:cNvPr id="611" name="Google Shape;611;p24"/>
          <p:cNvSpPr txBox="1"/>
          <p:nvPr/>
        </p:nvSpPr>
        <p:spPr>
          <a:xfrm>
            <a:off x="609600" y="1524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The execution of Prim's algorithm</a:t>
            </a:r>
            <a:r>
              <a:rPr b="0" i="0" lang="en-US" sz="2000" u="none">
                <a:solidFill>
                  <a:schemeClr val="dk1"/>
                </a:solidFill>
                <a:latin typeface="Arial"/>
                <a:ea typeface="Arial"/>
                <a:cs typeface="Arial"/>
                <a:sym typeface="Arial"/>
              </a:rPr>
              <a:t>(moderate part)</a:t>
            </a:r>
            <a:endParaRPr/>
          </a:p>
        </p:txBody>
      </p:sp>
      <p:sp>
        <p:nvSpPr>
          <p:cNvPr id="612" name="Google Shape;612;p24"/>
          <p:cNvSpPr txBox="1"/>
          <p:nvPr/>
        </p:nvSpPr>
        <p:spPr>
          <a:xfrm>
            <a:off x="179387" y="1412875"/>
            <a:ext cx="1223962"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the root vertex</a:t>
            </a:r>
            <a:endParaRPr/>
          </a:p>
        </p:txBody>
      </p:sp>
      <p:cxnSp>
        <p:nvCxnSpPr>
          <p:cNvPr id="613" name="Google Shape;613;p24"/>
          <p:cNvCxnSpPr/>
          <p:nvPr/>
        </p:nvCxnSpPr>
        <p:spPr>
          <a:xfrm>
            <a:off x="1331912" y="1916112"/>
            <a:ext cx="792162" cy="433387"/>
          </a:xfrm>
          <a:prstGeom prst="straightConnector1">
            <a:avLst/>
          </a:prstGeom>
          <a:noFill/>
          <a:ln cap="flat" cmpd="sng" w="9525">
            <a:solidFill>
              <a:schemeClr val="dk1"/>
            </a:solidFill>
            <a:prstDash val="solid"/>
            <a:miter lim="800000"/>
            <a:headEnd len="med" w="med" type="none"/>
            <a:tailEnd len="med" w="med" type="triangle"/>
          </a:ln>
        </p:spPr>
      </p:cxnSp>
      <p:graphicFrame>
        <p:nvGraphicFramePr>
          <p:cNvPr id="614" name="Google Shape;614;p24"/>
          <p:cNvGraphicFramePr/>
          <p:nvPr/>
        </p:nvGraphicFramePr>
        <p:xfrm>
          <a:off x="869950" y="4184650"/>
          <a:ext cx="3000000" cy="3000000"/>
        </p:xfrm>
        <a:graphic>
          <a:graphicData uri="http://schemas.openxmlformats.org/drawingml/2006/table">
            <a:tbl>
              <a:tblPr>
                <a:noFill/>
                <a:tableStyleId>{99109B17-CFEE-4F71-A1ED-2DFD5FEDF80E}</a:tableStyleId>
              </a:tblPr>
              <a:tblGrid>
                <a:gridCol w="709600"/>
                <a:gridCol w="701675"/>
                <a:gridCol w="703250"/>
                <a:gridCol w="701675"/>
                <a:gridCol w="658800"/>
                <a:gridCol w="746125"/>
                <a:gridCol w="703250"/>
                <a:gridCol w="701675"/>
                <a:gridCol w="703250"/>
                <a:gridCol w="701675"/>
              </a:tblGrid>
              <a:tr h="4572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V</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i</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4572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Key</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π</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25"/>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grpSp>
        <p:nvGrpSpPr>
          <p:cNvPr id="620" name="Google Shape;620;p25"/>
          <p:cNvGrpSpPr/>
          <p:nvPr/>
        </p:nvGrpSpPr>
        <p:grpSpPr>
          <a:xfrm>
            <a:off x="2195512" y="1098550"/>
            <a:ext cx="4608512" cy="2617787"/>
            <a:chOff x="1429" y="2643"/>
            <a:chExt cx="2903" cy="1649"/>
          </a:xfrm>
        </p:grpSpPr>
        <p:grpSp>
          <p:nvGrpSpPr>
            <p:cNvPr id="621" name="Google Shape;621;p25"/>
            <p:cNvGrpSpPr/>
            <p:nvPr/>
          </p:nvGrpSpPr>
          <p:grpSpPr>
            <a:xfrm>
              <a:off x="1429" y="3370"/>
              <a:ext cx="194" cy="250"/>
              <a:chOff x="2368" y="1750"/>
              <a:chExt cx="194" cy="250"/>
            </a:xfrm>
          </p:grpSpPr>
          <p:sp>
            <p:nvSpPr>
              <p:cNvPr id="622" name="Google Shape;622;p25"/>
              <p:cNvSpPr txBox="1"/>
              <p:nvPr/>
            </p:nvSpPr>
            <p:spPr>
              <a:xfrm>
                <a:off x="2368" y="1750"/>
                <a:ext cx="187"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a:t>
                </a:r>
                <a:endParaRPr/>
              </a:p>
            </p:txBody>
          </p:sp>
          <p:sp>
            <p:nvSpPr>
              <p:cNvPr id="623" name="Google Shape;623;p25"/>
              <p:cNvSpPr/>
              <p:nvPr/>
            </p:nvSpPr>
            <p:spPr>
              <a:xfrm>
                <a:off x="2381" y="1797"/>
                <a:ext cx="181" cy="181"/>
              </a:xfrm>
              <a:prstGeom prst="ellipse">
                <a:avLst/>
              </a:prstGeom>
              <a:noFill/>
              <a:ln cap="flat" cmpd="sng" w="762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624" name="Google Shape;624;p25"/>
            <p:cNvGrpSpPr/>
            <p:nvPr/>
          </p:nvGrpSpPr>
          <p:grpSpPr>
            <a:xfrm>
              <a:off x="1928" y="2871"/>
              <a:ext cx="196" cy="250"/>
              <a:chOff x="2368" y="1750"/>
              <a:chExt cx="196" cy="250"/>
            </a:xfrm>
          </p:grpSpPr>
          <p:sp>
            <p:nvSpPr>
              <p:cNvPr id="625" name="Google Shape;625;p25"/>
              <p:cNvSpPr txBox="1"/>
              <p:nvPr/>
            </p:nvSpPr>
            <p:spPr>
              <a:xfrm>
                <a:off x="2368" y="1750"/>
                <a:ext cx="196"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b</a:t>
                </a:r>
                <a:endParaRPr/>
              </a:p>
            </p:txBody>
          </p:sp>
          <p:sp>
            <p:nvSpPr>
              <p:cNvPr id="626" name="Google Shape;626;p25"/>
              <p:cNvSpPr/>
              <p:nvPr/>
            </p:nvSpPr>
            <p:spPr>
              <a:xfrm>
                <a:off x="2381" y="1797"/>
                <a:ext cx="181" cy="181"/>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627" name="Google Shape;627;p25"/>
            <p:cNvGrpSpPr/>
            <p:nvPr/>
          </p:nvGrpSpPr>
          <p:grpSpPr>
            <a:xfrm>
              <a:off x="1928" y="3860"/>
              <a:ext cx="196" cy="250"/>
              <a:chOff x="2368" y="1750"/>
              <a:chExt cx="196" cy="250"/>
            </a:xfrm>
          </p:grpSpPr>
          <p:sp>
            <p:nvSpPr>
              <p:cNvPr id="628" name="Google Shape;628;p25"/>
              <p:cNvSpPr txBox="1"/>
              <p:nvPr/>
            </p:nvSpPr>
            <p:spPr>
              <a:xfrm>
                <a:off x="2368" y="1750"/>
                <a:ext cx="196"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h</a:t>
                </a:r>
                <a:endParaRPr/>
              </a:p>
            </p:txBody>
          </p:sp>
          <p:sp>
            <p:nvSpPr>
              <p:cNvPr id="629" name="Google Shape;629;p25"/>
              <p:cNvSpPr/>
              <p:nvPr/>
            </p:nvSpPr>
            <p:spPr>
              <a:xfrm>
                <a:off x="2381" y="1797"/>
                <a:ext cx="181" cy="181"/>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630" name="Google Shape;630;p25"/>
            <p:cNvGrpSpPr/>
            <p:nvPr/>
          </p:nvGrpSpPr>
          <p:grpSpPr>
            <a:xfrm>
              <a:off x="2778" y="2840"/>
              <a:ext cx="194" cy="250"/>
              <a:chOff x="2368" y="1750"/>
              <a:chExt cx="194" cy="250"/>
            </a:xfrm>
          </p:grpSpPr>
          <p:sp>
            <p:nvSpPr>
              <p:cNvPr id="631" name="Google Shape;631;p25"/>
              <p:cNvSpPr txBox="1"/>
              <p:nvPr/>
            </p:nvSpPr>
            <p:spPr>
              <a:xfrm>
                <a:off x="2368" y="1750"/>
                <a:ext cx="187"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a:t>
                </a:r>
                <a:endParaRPr/>
              </a:p>
            </p:txBody>
          </p:sp>
          <p:sp>
            <p:nvSpPr>
              <p:cNvPr id="632" name="Google Shape;632;p25"/>
              <p:cNvSpPr/>
              <p:nvPr/>
            </p:nvSpPr>
            <p:spPr>
              <a:xfrm>
                <a:off x="2381" y="1797"/>
                <a:ext cx="181" cy="181"/>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633" name="Google Shape;633;p25"/>
            <p:cNvGrpSpPr/>
            <p:nvPr/>
          </p:nvGrpSpPr>
          <p:grpSpPr>
            <a:xfrm>
              <a:off x="3592" y="2840"/>
              <a:ext cx="196" cy="250"/>
              <a:chOff x="2368" y="1750"/>
              <a:chExt cx="196" cy="250"/>
            </a:xfrm>
          </p:grpSpPr>
          <p:sp>
            <p:nvSpPr>
              <p:cNvPr id="634" name="Google Shape;634;p25"/>
              <p:cNvSpPr txBox="1"/>
              <p:nvPr/>
            </p:nvSpPr>
            <p:spPr>
              <a:xfrm>
                <a:off x="2368" y="1750"/>
                <a:ext cx="196"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d</a:t>
                </a:r>
                <a:endParaRPr/>
              </a:p>
            </p:txBody>
          </p:sp>
          <p:sp>
            <p:nvSpPr>
              <p:cNvPr id="635" name="Google Shape;635;p25"/>
              <p:cNvSpPr/>
              <p:nvPr/>
            </p:nvSpPr>
            <p:spPr>
              <a:xfrm>
                <a:off x="2381" y="1797"/>
                <a:ext cx="181" cy="181"/>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636" name="Google Shape;636;p25"/>
            <p:cNvGrpSpPr/>
            <p:nvPr/>
          </p:nvGrpSpPr>
          <p:grpSpPr>
            <a:xfrm>
              <a:off x="4138" y="3339"/>
              <a:ext cx="194" cy="250"/>
              <a:chOff x="2368" y="1750"/>
              <a:chExt cx="194" cy="250"/>
            </a:xfrm>
          </p:grpSpPr>
          <p:sp>
            <p:nvSpPr>
              <p:cNvPr id="637" name="Google Shape;637;p25"/>
              <p:cNvSpPr txBox="1"/>
              <p:nvPr/>
            </p:nvSpPr>
            <p:spPr>
              <a:xfrm>
                <a:off x="2368" y="1750"/>
                <a:ext cx="187"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e</a:t>
                </a:r>
                <a:endParaRPr/>
              </a:p>
            </p:txBody>
          </p:sp>
          <p:sp>
            <p:nvSpPr>
              <p:cNvPr id="638" name="Google Shape;638;p25"/>
              <p:cNvSpPr/>
              <p:nvPr/>
            </p:nvSpPr>
            <p:spPr>
              <a:xfrm>
                <a:off x="2381" y="1797"/>
                <a:ext cx="181" cy="181"/>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639" name="Google Shape;639;p25"/>
            <p:cNvGrpSpPr/>
            <p:nvPr/>
          </p:nvGrpSpPr>
          <p:grpSpPr>
            <a:xfrm>
              <a:off x="3594" y="3860"/>
              <a:ext cx="194" cy="250"/>
              <a:chOff x="2368" y="1750"/>
              <a:chExt cx="194" cy="250"/>
            </a:xfrm>
          </p:grpSpPr>
          <p:sp>
            <p:nvSpPr>
              <p:cNvPr id="640" name="Google Shape;640;p25"/>
              <p:cNvSpPr txBox="1"/>
              <p:nvPr/>
            </p:nvSpPr>
            <p:spPr>
              <a:xfrm>
                <a:off x="2368" y="1750"/>
                <a:ext cx="169"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f</a:t>
                </a:r>
                <a:endParaRPr/>
              </a:p>
            </p:txBody>
          </p:sp>
          <p:sp>
            <p:nvSpPr>
              <p:cNvPr id="641" name="Google Shape;641;p25"/>
              <p:cNvSpPr/>
              <p:nvPr/>
            </p:nvSpPr>
            <p:spPr>
              <a:xfrm>
                <a:off x="2381" y="1797"/>
                <a:ext cx="181" cy="181"/>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642" name="Google Shape;642;p25"/>
            <p:cNvGrpSpPr/>
            <p:nvPr/>
          </p:nvGrpSpPr>
          <p:grpSpPr>
            <a:xfrm>
              <a:off x="2776" y="3860"/>
              <a:ext cx="196" cy="250"/>
              <a:chOff x="2368" y="1750"/>
              <a:chExt cx="196" cy="250"/>
            </a:xfrm>
          </p:grpSpPr>
          <p:sp>
            <p:nvSpPr>
              <p:cNvPr id="643" name="Google Shape;643;p25"/>
              <p:cNvSpPr txBox="1"/>
              <p:nvPr/>
            </p:nvSpPr>
            <p:spPr>
              <a:xfrm>
                <a:off x="2368" y="1750"/>
                <a:ext cx="196"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g</a:t>
                </a:r>
                <a:endParaRPr/>
              </a:p>
            </p:txBody>
          </p:sp>
          <p:sp>
            <p:nvSpPr>
              <p:cNvPr id="644" name="Google Shape;644;p25"/>
              <p:cNvSpPr/>
              <p:nvPr/>
            </p:nvSpPr>
            <p:spPr>
              <a:xfrm>
                <a:off x="2381" y="1797"/>
                <a:ext cx="181" cy="181"/>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645" name="Google Shape;645;p25"/>
            <p:cNvGrpSpPr/>
            <p:nvPr/>
          </p:nvGrpSpPr>
          <p:grpSpPr>
            <a:xfrm>
              <a:off x="2337" y="3384"/>
              <a:ext cx="182" cy="250"/>
              <a:chOff x="1519" y="1706"/>
              <a:chExt cx="182" cy="250"/>
            </a:xfrm>
          </p:grpSpPr>
          <p:sp>
            <p:nvSpPr>
              <p:cNvPr id="646" name="Google Shape;646;p25"/>
              <p:cNvSpPr txBox="1"/>
              <p:nvPr/>
            </p:nvSpPr>
            <p:spPr>
              <a:xfrm>
                <a:off x="1519" y="1706"/>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i</a:t>
                </a:r>
                <a:endParaRPr/>
              </a:p>
            </p:txBody>
          </p:sp>
          <p:sp>
            <p:nvSpPr>
              <p:cNvPr id="647" name="Google Shape;647;p25"/>
              <p:cNvSpPr/>
              <p:nvPr/>
            </p:nvSpPr>
            <p:spPr>
              <a:xfrm>
                <a:off x="1520" y="1753"/>
                <a:ext cx="181" cy="181"/>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cxnSp>
          <p:nvCxnSpPr>
            <p:cNvPr id="648" name="Google Shape;648;p25"/>
            <p:cNvCxnSpPr/>
            <p:nvPr/>
          </p:nvCxnSpPr>
          <p:spPr>
            <a:xfrm flipH="1" rot="10800000">
              <a:off x="1565" y="3067"/>
              <a:ext cx="409" cy="363"/>
            </a:xfrm>
            <a:prstGeom prst="straightConnector1">
              <a:avLst/>
            </a:prstGeom>
            <a:noFill/>
            <a:ln cap="flat" cmpd="sng" w="9525">
              <a:solidFill>
                <a:schemeClr val="dk1"/>
              </a:solidFill>
              <a:prstDash val="solid"/>
              <a:miter lim="800000"/>
              <a:headEnd len="med" w="med" type="none"/>
              <a:tailEnd len="med" w="med" type="none"/>
            </a:ln>
          </p:spPr>
        </p:cxnSp>
        <p:cxnSp>
          <p:nvCxnSpPr>
            <p:cNvPr id="649" name="Google Shape;649;p25"/>
            <p:cNvCxnSpPr/>
            <p:nvPr/>
          </p:nvCxnSpPr>
          <p:spPr>
            <a:xfrm>
              <a:off x="1565" y="3611"/>
              <a:ext cx="409" cy="318"/>
            </a:xfrm>
            <a:prstGeom prst="straightConnector1">
              <a:avLst/>
            </a:prstGeom>
            <a:noFill/>
            <a:ln cap="flat" cmpd="sng" w="9525">
              <a:solidFill>
                <a:schemeClr val="dk1"/>
              </a:solidFill>
              <a:prstDash val="solid"/>
              <a:miter lim="800000"/>
              <a:headEnd len="med" w="med" type="none"/>
              <a:tailEnd len="med" w="med" type="none"/>
            </a:ln>
          </p:spPr>
        </p:cxnSp>
        <p:cxnSp>
          <p:nvCxnSpPr>
            <p:cNvPr id="650" name="Google Shape;650;p25"/>
            <p:cNvCxnSpPr/>
            <p:nvPr/>
          </p:nvCxnSpPr>
          <p:spPr>
            <a:xfrm>
              <a:off x="2019" y="3112"/>
              <a:ext cx="0" cy="817"/>
            </a:xfrm>
            <a:prstGeom prst="straightConnector1">
              <a:avLst/>
            </a:prstGeom>
            <a:noFill/>
            <a:ln cap="flat" cmpd="sng" w="9525">
              <a:solidFill>
                <a:schemeClr val="dk1"/>
              </a:solidFill>
              <a:prstDash val="solid"/>
              <a:miter lim="800000"/>
              <a:headEnd len="med" w="med" type="none"/>
              <a:tailEnd len="med" w="med" type="none"/>
            </a:ln>
          </p:spPr>
        </p:cxnSp>
        <p:cxnSp>
          <p:nvCxnSpPr>
            <p:cNvPr id="651" name="Google Shape;651;p25"/>
            <p:cNvCxnSpPr/>
            <p:nvPr/>
          </p:nvCxnSpPr>
          <p:spPr>
            <a:xfrm>
              <a:off x="2110" y="2976"/>
              <a:ext cx="680" cy="0"/>
            </a:xfrm>
            <a:prstGeom prst="straightConnector1">
              <a:avLst/>
            </a:prstGeom>
            <a:noFill/>
            <a:ln cap="flat" cmpd="sng" w="9525">
              <a:solidFill>
                <a:schemeClr val="dk1"/>
              </a:solidFill>
              <a:prstDash val="solid"/>
              <a:miter lim="800000"/>
              <a:headEnd len="med" w="med" type="none"/>
              <a:tailEnd len="med" w="med" type="none"/>
            </a:ln>
          </p:spPr>
        </p:cxnSp>
        <p:cxnSp>
          <p:nvCxnSpPr>
            <p:cNvPr id="652" name="Google Shape;652;p25"/>
            <p:cNvCxnSpPr/>
            <p:nvPr/>
          </p:nvCxnSpPr>
          <p:spPr>
            <a:xfrm>
              <a:off x="2110" y="4019"/>
              <a:ext cx="680" cy="0"/>
            </a:xfrm>
            <a:prstGeom prst="straightConnector1">
              <a:avLst/>
            </a:prstGeom>
            <a:noFill/>
            <a:ln cap="flat" cmpd="sng" w="9525">
              <a:solidFill>
                <a:schemeClr val="dk1"/>
              </a:solidFill>
              <a:prstDash val="solid"/>
              <a:miter lim="800000"/>
              <a:headEnd len="med" w="med" type="none"/>
              <a:tailEnd len="med" w="med" type="none"/>
            </a:ln>
          </p:spPr>
        </p:cxnSp>
        <p:cxnSp>
          <p:nvCxnSpPr>
            <p:cNvPr id="653" name="Google Shape;653;p25"/>
            <p:cNvCxnSpPr/>
            <p:nvPr/>
          </p:nvCxnSpPr>
          <p:spPr>
            <a:xfrm>
              <a:off x="2972" y="4019"/>
              <a:ext cx="635" cy="0"/>
            </a:xfrm>
            <a:prstGeom prst="straightConnector1">
              <a:avLst/>
            </a:prstGeom>
            <a:noFill/>
            <a:ln cap="flat" cmpd="sng" w="9525">
              <a:solidFill>
                <a:schemeClr val="dk1"/>
              </a:solidFill>
              <a:prstDash val="solid"/>
              <a:miter lim="800000"/>
              <a:headEnd len="med" w="med" type="none"/>
              <a:tailEnd len="med" w="med" type="none"/>
            </a:ln>
          </p:spPr>
        </p:cxnSp>
        <p:cxnSp>
          <p:nvCxnSpPr>
            <p:cNvPr id="654" name="Google Shape;654;p25"/>
            <p:cNvCxnSpPr/>
            <p:nvPr/>
          </p:nvCxnSpPr>
          <p:spPr>
            <a:xfrm>
              <a:off x="2926" y="3067"/>
              <a:ext cx="681" cy="862"/>
            </a:xfrm>
            <a:prstGeom prst="straightConnector1">
              <a:avLst/>
            </a:prstGeom>
            <a:noFill/>
            <a:ln cap="flat" cmpd="sng" w="9525">
              <a:solidFill>
                <a:schemeClr val="dk1"/>
              </a:solidFill>
              <a:prstDash val="solid"/>
              <a:miter lim="800000"/>
              <a:headEnd len="med" w="med" type="none"/>
              <a:tailEnd len="med" w="med" type="none"/>
            </a:ln>
          </p:spPr>
        </p:cxnSp>
        <p:cxnSp>
          <p:nvCxnSpPr>
            <p:cNvPr id="655" name="Google Shape;655;p25"/>
            <p:cNvCxnSpPr/>
            <p:nvPr/>
          </p:nvCxnSpPr>
          <p:spPr>
            <a:xfrm>
              <a:off x="2972" y="2976"/>
              <a:ext cx="635" cy="0"/>
            </a:xfrm>
            <a:prstGeom prst="straightConnector1">
              <a:avLst/>
            </a:prstGeom>
            <a:noFill/>
            <a:ln cap="flat" cmpd="sng" w="9525">
              <a:solidFill>
                <a:schemeClr val="dk1"/>
              </a:solidFill>
              <a:prstDash val="solid"/>
              <a:miter lim="800000"/>
              <a:headEnd len="med" w="med" type="none"/>
              <a:tailEnd len="med" w="med" type="none"/>
            </a:ln>
          </p:spPr>
        </p:cxnSp>
        <p:cxnSp>
          <p:nvCxnSpPr>
            <p:cNvPr id="656" name="Google Shape;656;p25"/>
            <p:cNvCxnSpPr/>
            <p:nvPr/>
          </p:nvCxnSpPr>
          <p:spPr>
            <a:xfrm>
              <a:off x="3697" y="3067"/>
              <a:ext cx="0" cy="862"/>
            </a:xfrm>
            <a:prstGeom prst="straightConnector1">
              <a:avLst/>
            </a:prstGeom>
            <a:noFill/>
            <a:ln cap="flat" cmpd="sng" w="9525">
              <a:solidFill>
                <a:schemeClr val="dk1"/>
              </a:solidFill>
              <a:prstDash val="solid"/>
              <a:miter lim="800000"/>
              <a:headEnd len="med" w="med" type="none"/>
              <a:tailEnd len="med" w="med" type="none"/>
            </a:ln>
          </p:spPr>
        </p:cxnSp>
        <p:cxnSp>
          <p:nvCxnSpPr>
            <p:cNvPr id="657" name="Google Shape;657;p25"/>
            <p:cNvCxnSpPr/>
            <p:nvPr/>
          </p:nvCxnSpPr>
          <p:spPr>
            <a:xfrm>
              <a:off x="3788" y="3022"/>
              <a:ext cx="408" cy="362"/>
            </a:xfrm>
            <a:prstGeom prst="straightConnector1">
              <a:avLst/>
            </a:prstGeom>
            <a:noFill/>
            <a:ln cap="flat" cmpd="sng" w="9525">
              <a:solidFill>
                <a:schemeClr val="dk1"/>
              </a:solidFill>
              <a:prstDash val="solid"/>
              <a:miter lim="800000"/>
              <a:headEnd len="med" w="med" type="none"/>
              <a:tailEnd len="med" w="med" type="none"/>
            </a:ln>
          </p:spPr>
        </p:cxnSp>
        <p:cxnSp>
          <p:nvCxnSpPr>
            <p:cNvPr id="658" name="Google Shape;658;p25"/>
            <p:cNvCxnSpPr/>
            <p:nvPr/>
          </p:nvCxnSpPr>
          <p:spPr>
            <a:xfrm flipH="1" rot="10800000">
              <a:off x="3788" y="3566"/>
              <a:ext cx="408" cy="408"/>
            </a:xfrm>
            <a:prstGeom prst="straightConnector1">
              <a:avLst/>
            </a:prstGeom>
            <a:noFill/>
            <a:ln cap="flat" cmpd="sng" w="9525">
              <a:solidFill>
                <a:schemeClr val="dk1"/>
              </a:solidFill>
              <a:prstDash val="solid"/>
              <a:miter lim="800000"/>
              <a:headEnd len="med" w="med" type="none"/>
              <a:tailEnd len="med" w="med" type="none"/>
            </a:ln>
          </p:spPr>
        </p:cxnSp>
        <p:cxnSp>
          <p:nvCxnSpPr>
            <p:cNvPr id="659" name="Google Shape;659;p25"/>
            <p:cNvCxnSpPr/>
            <p:nvPr/>
          </p:nvCxnSpPr>
          <p:spPr>
            <a:xfrm>
              <a:off x="2518" y="3611"/>
              <a:ext cx="318" cy="318"/>
            </a:xfrm>
            <a:prstGeom prst="straightConnector1">
              <a:avLst/>
            </a:prstGeom>
            <a:noFill/>
            <a:ln cap="flat" cmpd="sng" w="9525">
              <a:solidFill>
                <a:schemeClr val="dk1"/>
              </a:solidFill>
              <a:prstDash val="solid"/>
              <a:miter lim="800000"/>
              <a:headEnd len="med" w="med" type="none"/>
              <a:tailEnd len="med" w="med" type="none"/>
            </a:ln>
          </p:spPr>
        </p:cxnSp>
        <p:cxnSp>
          <p:nvCxnSpPr>
            <p:cNvPr id="660" name="Google Shape;660;p25"/>
            <p:cNvCxnSpPr/>
            <p:nvPr/>
          </p:nvCxnSpPr>
          <p:spPr>
            <a:xfrm flipH="1" rot="10800000">
              <a:off x="2064" y="3611"/>
              <a:ext cx="273" cy="318"/>
            </a:xfrm>
            <a:prstGeom prst="straightConnector1">
              <a:avLst/>
            </a:prstGeom>
            <a:noFill/>
            <a:ln cap="flat" cmpd="sng" w="9525">
              <a:solidFill>
                <a:schemeClr val="dk1"/>
              </a:solidFill>
              <a:prstDash val="solid"/>
              <a:miter lim="800000"/>
              <a:headEnd len="med" w="med" type="none"/>
              <a:tailEnd len="med" w="med" type="none"/>
            </a:ln>
          </p:spPr>
        </p:cxnSp>
        <p:cxnSp>
          <p:nvCxnSpPr>
            <p:cNvPr id="661" name="Google Shape;661;p25"/>
            <p:cNvCxnSpPr/>
            <p:nvPr/>
          </p:nvCxnSpPr>
          <p:spPr>
            <a:xfrm flipH="1" rot="10800000">
              <a:off x="2473" y="3067"/>
              <a:ext cx="317" cy="363"/>
            </a:xfrm>
            <a:prstGeom prst="straightConnector1">
              <a:avLst/>
            </a:prstGeom>
            <a:noFill/>
            <a:ln cap="flat" cmpd="sng" w="9525">
              <a:solidFill>
                <a:schemeClr val="dk1"/>
              </a:solidFill>
              <a:prstDash val="solid"/>
              <a:miter lim="800000"/>
              <a:headEnd len="med" w="med" type="none"/>
              <a:tailEnd len="med" w="med" type="none"/>
            </a:ln>
          </p:spPr>
        </p:cxnSp>
        <p:sp>
          <p:nvSpPr>
            <p:cNvPr id="662" name="Google Shape;662;p25"/>
            <p:cNvSpPr txBox="1"/>
            <p:nvPr/>
          </p:nvSpPr>
          <p:spPr>
            <a:xfrm>
              <a:off x="1565" y="2976"/>
              <a:ext cx="21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sp>
          <p:nvSpPr>
            <p:cNvPr id="663" name="Google Shape;663;p25"/>
            <p:cNvSpPr txBox="1"/>
            <p:nvPr/>
          </p:nvSpPr>
          <p:spPr>
            <a:xfrm>
              <a:off x="2324" y="2643"/>
              <a:ext cx="21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8</a:t>
              </a:r>
              <a:endParaRPr/>
            </a:p>
          </p:txBody>
        </p:sp>
        <p:sp>
          <p:nvSpPr>
            <p:cNvPr id="664" name="Google Shape;664;p25"/>
            <p:cNvSpPr txBox="1"/>
            <p:nvPr/>
          </p:nvSpPr>
          <p:spPr>
            <a:xfrm>
              <a:off x="3168" y="2643"/>
              <a:ext cx="21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7</a:t>
              </a:r>
              <a:endParaRPr/>
            </a:p>
          </p:txBody>
        </p:sp>
        <p:sp>
          <p:nvSpPr>
            <p:cNvPr id="665" name="Google Shape;665;p25"/>
            <p:cNvSpPr txBox="1"/>
            <p:nvPr/>
          </p:nvSpPr>
          <p:spPr>
            <a:xfrm>
              <a:off x="4002" y="2898"/>
              <a:ext cx="21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9</a:t>
              </a:r>
              <a:endParaRPr/>
            </a:p>
          </p:txBody>
        </p:sp>
        <p:sp>
          <p:nvSpPr>
            <p:cNvPr id="666" name="Google Shape;666;p25"/>
            <p:cNvSpPr txBox="1"/>
            <p:nvPr/>
          </p:nvSpPr>
          <p:spPr>
            <a:xfrm>
              <a:off x="3970" y="3657"/>
              <a:ext cx="308"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10</a:t>
              </a:r>
              <a:endParaRPr/>
            </a:p>
          </p:txBody>
        </p:sp>
        <p:sp>
          <p:nvSpPr>
            <p:cNvPr id="667" name="Google Shape;667;p25"/>
            <p:cNvSpPr txBox="1"/>
            <p:nvPr/>
          </p:nvSpPr>
          <p:spPr>
            <a:xfrm>
              <a:off x="3652" y="3339"/>
              <a:ext cx="308"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14</a:t>
              </a:r>
              <a:endParaRPr/>
            </a:p>
          </p:txBody>
        </p:sp>
        <p:sp>
          <p:nvSpPr>
            <p:cNvPr id="668" name="Google Shape;668;p25"/>
            <p:cNvSpPr txBox="1"/>
            <p:nvPr/>
          </p:nvSpPr>
          <p:spPr>
            <a:xfrm>
              <a:off x="3017" y="3414"/>
              <a:ext cx="21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sp>
          <p:nvSpPr>
            <p:cNvPr id="669" name="Google Shape;669;p25"/>
            <p:cNvSpPr txBox="1"/>
            <p:nvPr/>
          </p:nvSpPr>
          <p:spPr>
            <a:xfrm>
              <a:off x="2624" y="3187"/>
              <a:ext cx="21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sp>
          <p:nvSpPr>
            <p:cNvPr id="670" name="Google Shape;670;p25"/>
            <p:cNvSpPr txBox="1"/>
            <p:nvPr/>
          </p:nvSpPr>
          <p:spPr>
            <a:xfrm>
              <a:off x="3198" y="4004"/>
              <a:ext cx="21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sp>
          <p:nvSpPr>
            <p:cNvPr id="671" name="Google Shape;671;p25"/>
            <p:cNvSpPr txBox="1"/>
            <p:nvPr/>
          </p:nvSpPr>
          <p:spPr>
            <a:xfrm>
              <a:off x="2641" y="3533"/>
              <a:ext cx="21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6</a:t>
              </a:r>
              <a:endParaRPr/>
            </a:p>
          </p:txBody>
        </p:sp>
        <p:sp>
          <p:nvSpPr>
            <p:cNvPr id="672" name="Google Shape;672;p25"/>
            <p:cNvSpPr txBox="1"/>
            <p:nvPr/>
          </p:nvSpPr>
          <p:spPr>
            <a:xfrm>
              <a:off x="2369" y="4004"/>
              <a:ext cx="21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sp>
          <p:nvSpPr>
            <p:cNvPr id="673" name="Google Shape;673;p25"/>
            <p:cNvSpPr txBox="1"/>
            <p:nvPr/>
          </p:nvSpPr>
          <p:spPr>
            <a:xfrm>
              <a:off x="2097" y="3533"/>
              <a:ext cx="21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7</a:t>
              </a:r>
              <a:endParaRPr/>
            </a:p>
          </p:txBody>
        </p:sp>
        <p:sp>
          <p:nvSpPr>
            <p:cNvPr id="674" name="Google Shape;674;p25"/>
            <p:cNvSpPr txBox="1"/>
            <p:nvPr/>
          </p:nvSpPr>
          <p:spPr>
            <a:xfrm>
              <a:off x="1747" y="3323"/>
              <a:ext cx="308"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11</a:t>
              </a:r>
              <a:endParaRPr/>
            </a:p>
          </p:txBody>
        </p:sp>
        <p:sp>
          <p:nvSpPr>
            <p:cNvPr id="675" name="Google Shape;675;p25"/>
            <p:cNvSpPr txBox="1"/>
            <p:nvPr/>
          </p:nvSpPr>
          <p:spPr>
            <a:xfrm>
              <a:off x="1565" y="3731"/>
              <a:ext cx="21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8</a:t>
              </a:r>
              <a:endParaRPr/>
            </a:p>
          </p:txBody>
        </p:sp>
      </p:grpSp>
      <p:sp>
        <p:nvSpPr>
          <p:cNvPr id="676" name="Google Shape;676;p25"/>
          <p:cNvSpPr txBox="1"/>
          <p:nvPr/>
        </p:nvSpPr>
        <p:spPr>
          <a:xfrm>
            <a:off x="609600" y="1524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The execution of Prim's algorithm</a:t>
            </a:r>
            <a:r>
              <a:rPr b="0" i="0" lang="en-US" sz="2000" u="none">
                <a:solidFill>
                  <a:schemeClr val="dk1"/>
                </a:solidFill>
                <a:latin typeface="Arial"/>
                <a:ea typeface="Arial"/>
                <a:cs typeface="Arial"/>
                <a:sym typeface="Arial"/>
              </a:rPr>
              <a:t>(moderate part)</a:t>
            </a:r>
            <a:endParaRPr/>
          </a:p>
        </p:txBody>
      </p:sp>
      <p:sp>
        <p:nvSpPr>
          <p:cNvPr id="677" name="Google Shape;677;p25"/>
          <p:cNvSpPr txBox="1"/>
          <p:nvPr/>
        </p:nvSpPr>
        <p:spPr>
          <a:xfrm>
            <a:off x="179387" y="1412875"/>
            <a:ext cx="1223962"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the root vertex</a:t>
            </a:r>
            <a:endParaRPr/>
          </a:p>
        </p:txBody>
      </p:sp>
      <p:cxnSp>
        <p:nvCxnSpPr>
          <p:cNvPr id="678" name="Google Shape;678;p25"/>
          <p:cNvCxnSpPr/>
          <p:nvPr/>
        </p:nvCxnSpPr>
        <p:spPr>
          <a:xfrm>
            <a:off x="1331912" y="1916112"/>
            <a:ext cx="792162" cy="433387"/>
          </a:xfrm>
          <a:prstGeom prst="straightConnector1">
            <a:avLst/>
          </a:prstGeom>
          <a:noFill/>
          <a:ln cap="flat" cmpd="sng" w="9525">
            <a:solidFill>
              <a:schemeClr val="dk1"/>
            </a:solidFill>
            <a:prstDash val="solid"/>
            <a:miter lim="800000"/>
            <a:headEnd len="med" w="med" type="none"/>
            <a:tailEnd len="med" w="med" type="triangle"/>
          </a:ln>
        </p:spPr>
      </p:cxnSp>
      <p:graphicFrame>
        <p:nvGraphicFramePr>
          <p:cNvPr id="679" name="Google Shape;679;p25"/>
          <p:cNvGraphicFramePr/>
          <p:nvPr/>
        </p:nvGraphicFramePr>
        <p:xfrm>
          <a:off x="869950" y="4184650"/>
          <a:ext cx="3000000" cy="3000000"/>
        </p:xfrm>
        <a:graphic>
          <a:graphicData uri="http://schemas.openxmlformats.org/drawingml/2006/table">
            <a:tbl>
              <a:tblPr>
                <a:noFill/>
                <a:tableStyleId>{99109B17-CFEE-4F71-A1ED-2DFD5FEDF80E}</a:tableStyleId>
              </a:tblPr>
              <a:tblGrid>
                <a:gridCol w="709600"/>
                <a:gridCol w="701675"/>
                <a:gridCol w="703250"/>
                <a:gridCol w="701675"/>
                <a:gridCol w="658800"/>
                <a:gridCol w="746125"/>
                <a:gridCol w="703250"/>
                <a:gridCol w="701675"/>
                <a:gridCol w="703250"/>
                <a:gridCol w="701675"/>
              </a:tblGrid>
              <a:tr h="4572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V</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i</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4572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8000"/>
                        </a:buClr>
                        <a:buSzPts val="2400"/>
                        <a:buFont typeface="Arial"/>
                        <a:buNone/>
                      </a:pPr>
                      <a:r>
                        <a:rPr b="0" i="0" lang="en-US" sz="2400" u="none" cap="none" strike="noStrike">
                          <a:solidFill>
                            <a:srgbClr val="008000"/>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3399"/>
                        </a:buClr>
                        <a:buSzPts val="2400"/>
                        <a:buFont typeface="Arial"/>
                        <a:buNone/>
                      </a:pPr>
                      <a:r>
                        <a:rPr b="1" i="0" lang="en-US" sz="2400" u="none" cap="none" strike="noStrike">
                          <a:solidFill>
                            <a:srgbClr val="003399"/>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Key</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8000"/>
                        </a:buClr>
                        <a:buSzPts val="2400"/>
                        <a:buFont typeface="Arial"/>
                        <a:buNone/>
                      </a:pPr>
                      <a:r>
                        <a:rPr b="0" i="0" lang="en-US" sz="2400" u="none" cap="none" strike="noStrike">
                          <a:solidFill>
                            <a:srgbClr val="008000"/>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3399"/>
                        </a:buClr>
                        <a:buSzPts val="2400"/>
                        <a:buFont typeface="Arial"/>
                        <a:buNone/>
                      </a:pPr>
                      <a:r>
                        <a:rPr b="1" i="0" lang="en-US" sz="2400" u="none" cap="none" strike="noStrike">
                          <a:solidFill>
                            <a:srgbClr val="003399"/>
                          </a:solidFill>
                          <a:latin typeface="Arial"/>
                          <a:ea typeface="Arial"/>
                          <a:cs typeface="Arial"/>
                          <a:sym typeface="Arial"/>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π</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8000"/>
                        </a:buClr>
                        <a:buSzPts val="2400"/>
                        <a:buFont typeface="Arial"/>
                        <a:buNone/>
                      </a:pPr>
                      <a:r>
                        <a:rPr b="0" i="0" lang="en-US" sz="2400" u="none" cap="none" strike="noStrike">
                          <a:solidFill>
                            <a:srgbClr val="008000"/>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3399"/>
                        </a:buClr>
                        <a:buSzPts val="2400"/>
                        <a:buFont typeface="Arial"/>
                        <a:buNone/>
                      </a:pPr>
                      <a:r>
                        <a:rPr b="1" i="0" lang="en-US" sz="2400" u="none" cap="none" strike="noStrike">
                          <a:solidFill>
                            <a:srgbClr val="003399"/>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cxnSp>
        <p:nvCxnSpPr>
          <p:cNvPr id="680" name="Google Shape;680;p25"/>
          <p:cNvCxnSpPr/>
          <p:nvPr/>
        </p:nvCxnSpPr>
        <p:spPr>
          <a:xfrm rot="10800000">
            <a:off x="2638425" y="6056312"/>
            <a:ext cx="0" cy="479425"/>
          </a:xfrm>
          <a:prstGeom prst="straightConnector1">
            <a:avLst/>
          </a:prstGeom>
          <a:noFill/>
          <a:ln cap="flat" cmpd="sng" w="28575">
            <a:solidFill>
              <a:srgbClr val="FF0000"/>
            </a:solidFill>
            <a:prstDash val="solid"/>
            <a:miter lim="800000"/>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26"/>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686" name="Google Shape;686;p26"/>
          <p:cNvSpPr txBox="1"/>
          <p:nvPr/>
        </p:nvSpPr>
        <p:spPr>
          <a:xfrm>
            <a:off x="609600" y="1524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The execution of Prim's algorithm</a:t>
            </a:r>
            <a:r>
              <a:rPr b="0" i="0" lang="en-US" sz="2000" u="none">
                <a:solidFill>
                  <a:schemeClr val="dk1"/>
                </a:solidFill>
                <a:latin typeface="Arial"/>
                <a:ea typeface="Arial"/>
                <a:cs typeface="Arial"/>
                <a:sym typeface="Arial"/>
              </a:rPr>
              <a:t>(moderate part)</a:t>
            </a:r>
            <a:endParaRPr/>
          </a:p>
        </p:txBody>
      </p:sp>
      <p:sp>
        <p:nvSpPr>
          <p:cNvPr id="687" name="Google Shape;687;p26"/>
          <p:cNvSpPr txBox="1"/>
          <p:nvPr/>
        </p:nvSpPr>
        <p:spPr>
          <a:xfrm>
            <a:off x="179387" y="1412875"/>
            <a:ext cx="1223962"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the root vertex</a:t>
            </a:r>
            <a:endParaRPr/>
          </a:p>
        </p:txBody>
      </p:sp>
      <p:cxnSp>
        <p:nvCxnSpPr>
          <p:cNvPr id="688" name="Google Shape;688;p26"/>
          <p:cNvCxnSpPr/>
          <p:nvPr/>
        </p:nvCxnSpPr>
        <p:spPr>
          <a:xfrm>
            <a:off x="1331912" y="1916112"/>
            <a:ext cx="792162" cy="433387"/>
          </a:xfrm>
          <a:prstGeom prst="straightConnector1">
            <a:avLst/>
          </a:prstGeom>
          <a:noFill/>
          <a:ln cap="flat" cmpd="sng" w="9525">
            <a:solidFill>
              <a:schemeClr val="dk1"/>
            </a:solidFill>
            <a:prstDash val="solid"/>
            <a:miter lim="800000"/>
            <a:headEnd len="med" w="med" type="none"/>
            <a:tailEnd len="med" w="med" type="triangle"/>
          </a:ln>
        </p:spPr>
      </p:cxnSp>
      <p:graphicFrame>
        <p:nvGraphicFramePr>
          <p:cNvPr id="689" name="Google Shape;689;p26"/>
          <p:cNvGraphicFramePr/>
          <p:nvPr/>
        </p:nvGraphicFramePr>
        <p:xfrm>
          <a:off x="869950" y="4184650"/>
          <a:ext cx="3000000" cy="3000000"/>
        </p:xfrm>
        <a:graphic>
          <a:graphicData uri="http://schemas.openxmlformats.org/drawingml/2006/table">
            <a:tbl>
              <a:tblPr>
                <a:noFill/>
                <a:tableStyleId>{99109B17-CFEE-4F71-A1ED-2DFD5FEDF80E}</a:tableStyleId>
              </a:tblPr>
              <a:tblGrid>
                <a:gridCol w="709600"/>
                <a:gridCol w="701675"/>
                <a:gridCol w="703250"/>
                <a:gridCol w="701675"/>
                <a:gridCol w="658800"/>
                <a:gridCol w="746125"/>
                <a:gridCol w="703250"/>
                <a:gridCol w="701675"/>
                <a:gridCol w="703250"/>
                <a:gridCol w="701675"/>
              </a:tblGrid>
              <a:tr h="4572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V</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i</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4572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0" i="0" lang="en-US" sz="2400" u="none" cap="none" strike="noStrike">
                          <a:solidFill>
                            <a:srgbClr val="008000"/>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Key</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0" i="0" lang="en-US" sz="2400" u="none" cap="none" strike="noStrike">
                          <a:solidFill>
                            <a:srgbClr val="008000"/>
                          </a:solidFill>
                          <a:latin typeface="Arial"/>
                          <a:ea typeface="Arial"/>
                          <a:cs typeface="Arial"/>
                          <a:sym typeface="Arial"/>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π</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0" i="0" lang="en-US" sz="2400" u="none" cap="none" strike="noStrike">
                          <a:solidFill>
                            <a:srgbClr val="008000"/>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690" name="Google Shape;690;p26"/>
          <p:cNvGrpSpPr/>
          <p:nvPr/>
        </p:nvGrpSpPr>
        <p:grpSpPr>
          <a:xfrm>
            <a:off x="2205037" y="1093787"/>
            <a:ext cx="4625975" cy="2527300"/>
            <a:chOff x="1429" y="2643"/>
            <a:chExt cx="2914" cy="1592"/>
          </a:xfrm>
        </p:grpSpPr>
        <p:grpSp>
          <p:nvGrpSpPr>
            <p:cNvPr id="691" name="Google Shape;691;p26"/>
            <p:cNvGrpSpPr/>
            <p:nvPr/>
          </p:nvGrpSpPr>
          <p:grpSpPr>
            <a:xfrm>
              <a:off x="1429" y="3370"/>
              <a:ext cx="205" cy="250"/>
              <a:chOff x="2368" y="1750"/>
              <a:chExt cx="205" cy="250"/>
            </a:xfrm>
          </p:grpSpPr>
          <p:sp>
            <p:nvSpPr>
              <p:cNvPr id="692" name="Google Shape;692;p26"/>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a:t>
                </a:r>
                <a:endParaRPr/>
              </a:p>
            </p:txBody>
          </p:sp>
          <p:sp>
            <p:nvSpPr>
              <p:cNvPr id="693" name="Google Shape;693;p26"/>
              <p:cNvSpPr/>
              <p:nvPr/>
            </p:nvSpPr>
            <p:spPr>
              <a:xfrm>
                <a:off x="2381" y="1797"/>
                <a:ext cx="181" cy="181"/>
              </a:xfrm>
              <a:prstGeom prst="ellipse">
                <a:avLst/>
              </a:prstGeom>
              <a:noFill/>
              <a:ln cap="flat" cmpd="sng" w="762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694" name="Google Shape;694;p26"/>
            <p:cNvGrpSpPr/>
            <p:nvPr/>
          </p:nvGrpSpPr>
          <p:grpSpPr>
            <a:xfrm>
              <a:off x="1928" y="2871"/>
              <a:ext cx="205" cy="250"/>
              <a:chOff x="2368" y="1750"/>
              <a:chExt cx="205" cy="250"/>
            </a:xfrm>
          </p:grpSpPr>
          <p:sp>
            <p:nvSpPr>
              <p:cNvPr id="695" name="Google Shape;695;p26"/>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b</a:t>
                </a:r>
                <a:endParaRPr/>
              </a:p>
            </p:txBody>
          </p:sp>
          <p:sp>
            <p:nvSpPr>
              <p:cNvPr id="696" name="Google Shape;696;p26"/>
              <p:cNvSpPr/>
              <p:nvPr/>
            </p:nvSpPr>
            <p:spPr>
              <a:xfrm>
                <a:off x="2381" y="1797"/>
                <a:ext cx="181" cy="181"/>
              </a:xfrm>
              <a:prstGeom prst="ellipse">
                <a:avLst/>
              </a:prstGeom>
              <a:noFill/>
              <a:ln cap="flat" cmpd="sng" w="762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697" name="Google Shape;697;p26"/>
            <p:cNvGrpSpPr/>
            <p:nvPr/>
          </p:nvGrpSpPr>
          <p:grpSpPr>
            <a:xfrm>
              <a:off x="1928" y="3860"/>
              <a:ext cx="205" cy="250"/>
              <a:chOff x="2368" y="1750"/>
              <a:chExt cx="205" cy="250"/>
            </a:xfrm>
          </p:grpSpPr>
          <p:sp>
            <p:nvSpPr>
              <p:cNvPr id="698" name="Google Shape;698;p26"/>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h</a:t>
                </a:r>
                <a:endParaRPr/>
              </a:p>
            </p:txBody>
          </p:sp>
          <p:sp>
            <p:nvSpPr>
              <p:cNvPr id="699" name="Google Shape;699;p26"/>
              <p:cNvSpPr/>
              <p:nvPr/>
            </p:nvSpPr>
            <p:spPr>
              <a:xfrm>
                <a:off x="2381" y="1797"/>
                <a:ext cx="181" cy="181"/>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700" name="Google Shape;700;p26"/>
            <p:cNvGrpSpPr/>
            <p:nvPr/>
          </p:nvGrpSpPr>
          <p:grpSpPr>
            <a:xfrm>
              <a:off x="2778" y="2840"/>
              <a:ext cx="196" cy="250"/>
              <a:chOff x="2368" y="1750"/>
              <a:chExt cx="196" cy="250"/>
            </a:xfrm>
          </p:grpSpPr>
          <p:sp>
            <p:nvSpPr>
              <p:cNvPr id="701" name="Google Shape;701;p26"/>
              <p:cNvSpPr txBox="1"/>
              <p:nvPr/>
            </p:nvSpPr>
            <p:spPr>
              <a:xfrm>
                <a:off x="2368" y="1750"/>
                <a:ext cx="196"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a:t>
                </a:r>
                <a:endParaRPr/>
              </a:p>
            </p:txBody>
          </p:sp>
          <p:sp>
            <p:nvSpPr>
              <p:cNvPr id="702" name="Google Shape;702;p26"/>
              <p:cNvSpPr/>
              <p:nvPr/>
            </p:nvSpPr>
            <p:spPr>
              <a:xfrm>
                <a:off x="2381" y="1797"/>
                <a:ext cx="181" cy="181"/>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703" name="Google Shape;703;p26"/>
            <p:cNvGrpSpPr/>
            <p:nvPr/>
          </p:nvGrpSpPr>
          <p:grpSpPr>
            <a:xfrm>
              <a:off x="3592" y="2840"/>
              <a:ext cx="205" cy="250"/>
              <a:chOff x="2368" y="1750"/>
              <a:chExt cx="205" cy="250"/>
            </a:xfrm>
          </p:grpSpPr>
          <p:sp>
            <p:nvSpPr>
              <p:cNvPr id="704" name="Google Shape;704;p26"/>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d</a:t>
                </a:r>
                <a:endParaRPr/>
              </a:p>
            </p:txBody>
          </p:sp>
          <p:sp>
            <p:nvSpPr>
              <p:cNvPr id="705" name="Google Shape;705;p26"/>
              <p:cNvSpPr/>
              <p:nvPr/>
            </p:nvSpPr>
            <p:spPr>
              <a:xfrm>
                <a:off x="2381" y="1797"/>
                <a:ext cx="181" cy="181"/>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706" name="Google Shape;706;p26"/>
            <p:cNvGrpSpPr/>
            <p:nvPr/>
          </p:nvGrpSpPr>
          <p:grpSpPr>
            <a:xfrm>
              <a:off x="4138" y="3339"/>
              <a:ext cx="205" cy="250"/>
              <a:chOff x="2368" y="1750"/>
              <a:chExt cx="205" cy="250"/>
            </a:xfrm>
          </p:grpSpPr>
          <p:sp>
            <p:nvSpPr>
              <p:cNvPr id="707" name="Google Shape;707;p26"/>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e</a:t>
                </a:r>
                <a:endParaRPr/>
              </a:p>
            </p:txBody>
          </p:sp>
          <p:sp>
            <p:nvSpPr>
              <p:cNvPr id="708" name="Google Shape;708;p26"/>
              <p:cNvSpPr/>
              <p:nvPr/>
            </p:nvSpPr>
            <p:spPr>
              <a:xfrm>
                <a:off x="2381" y="1797"/>
                <a:ext cx="181" cy="181"/>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709" name="Google Shape;709;p26"/>
            <p:cNvGrpSpPr/>
            <p:nvPr/>
          </p:nvGrpSpPr>
          <p:grpSpPr>
            <a:xfrm>
              <a:off x="3594" y="3860"/>
              <a:ext cx="194" cy="250"/>
              <a:chOff x="2368" y="1750"/>
              <a:chExt cx="194" cy="250"/>
            </a:xfrm>
          </p:grpSpPr>
          <p:sp>
            <p:nvSpPr>
              <p:cNvPr id="710" name="Google Shape;710;p26"/>
              <p:cNvSpPr txBox="1"/>
              <p:nvPr/>
            </p:nvSpPr>
            <p:spPr>
              <a:xfrm>
                <a:off x="2368" y="1750"/>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f</a:t>
                </a:r>
                <a:endParaRPr/>
              </a:p>
            </p:txBody>
          </p:sp>
          <p:sp>
            <p:nvSpPr>
              <p:cNvPr id="711" name="Google Shape;711;p26"/>
              <p:cNvSpPr/>
              <p:nvPr/>
            </p:nvSpPr>
            <p:spPr>
              <a:xfrm>
                <a:off x="2381" y="1797"/>
                <a:ext cx="181" cy="181"/>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712" name="Google Shape;712;p26"/>
            <p:cNvGrpSpPr/>
            <p:nvPr/>
          </p:nvGrpSpPr>
          <p:grpSpPr>
            <a:xfrm>
              <a:off x="2776" y="3860"/>
              <a:ext cx="205" cy="250"/>
              <a:chOff x="2368" y="1750"/>
              <a:chExt cx="205" cy="250"/>
            </a:xfrm>
          </p:grpSpPr>
          <p:sp>
            <p:nvSpPr>
              <p:cNvPr id="713" name="Google Shape;713;p26"/>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g</a:t>
                </a:r>
                <a:endParaRPr/>
              </a:p>
            </p:txBody>
          </p:sp>
          <p:sp>
            <p:nvSpPr>
              <p:cNvPr id="714" name="Google Shape;714;p26"/>
              <p:cNvSpPr/>
              <p:nvPr/>
            </p:nvSpPr>
            <p:spPr>
              <a:xfrm>
                <a:off x="2381" y="1797"/>
                <a:ext cx="181" cy="181"/>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715" name="Google Shape;715;p26"/>
            <p:cNvGrpSpPr/>
            <p:nvPr/>
          </p:nvGrpSpPr>
          <p:grpSpPr>
            <a:xfrm>
              <a:off x="2337" y="3384"/>
              <a:ext cx="182" cy="250"/>
              <a:chOff x="1519" y="1706"/>
              <a:chExt cx="182" cy="250"/>
            </a:xfrm>
          </p:grpSpPr>
          <p:sp>
            <p:nvSpPr>
              <p:cNvPr id="716" name="Google Shape;716;p26"/>
              <p:cNvSpPr txBox="1"/>
              <p:nvPr/>
            </p:nvSpPr>
            <p:spPr>
              <a:xfrm>
                <a:off x="1519" y="1706"/>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i</a:t>
                </a:r>
                <a:endParaRPr/>
              </a:p>
            </p:txBody>
          </p:sp>
          <p:sp>
            <p:nvSpPr>
              <p:cNvPr id="717" name="Google Shape;717;p26"/>
              <p:cNvSpPr/>
              <p:nvPr/>
            </p:nvSpPr>
            <p:spPr>
              <a:xfrm>
                <a:off x="1520" y="1753"/>
                <a:ext cx="181" cy="181"/>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cxnSp>
          <p:nvCxnSpPr>
            <p:cNvPr id="718" name="Google Shape;718;p26"/>
            <p:cNvCxnSpPr/>
            <p:nvPr/>
          </p:nvCxnSpPr>
          <p:spPr>
            <a:xfrm flipH="1" rot="10800000">
              <a:off x="1565" y="3067"/>
              <a:ext cx="409" cy="363"/>
            </a:xfrm>
            <a:prstGeom prst="straightConnector1">
              <a:avLst/>
            </a:prstGeom>
            <a:noFill/>
            <a:ln cap="flat" cmpd="sng" w="76200">
              <a:solidFill>
                <a:srgbClr val="3366FF"/>
              </a:solidFill>
              <a:prstDash val="solid"/>
              <a:miter lim="800000"/>
              <a:headEnd len="med" w="med" type="none"/>
              <a:tailEnd len="med" w="med" type="none"/>
            </a:ln>
          </p:spPr>
        </p:cxnSp>
        <p:cxnSp>
          <p:nvCxnSpPr>
            <p:cNvPr id="719" name="Google Shape;719;p26"/>
            <p:cNvCxnSpPr/>
            <p:nvPr/>
          </p:nvCxnSpPr>
          <p:spPr>
            <a:xfrm>
              <a:off x="1565" y="3611"/>
              <a:ext cx="409" cy="318"/>
            </a:xfrm>
            <a:prstGeom prst="straightConnector1">
              <a:avLst/>
            </a:prstGeom>
            <a:noFill/>
            <a:ln cap="flat" cmpd="sng" w="9525">
              <a:solidFill>
                <a:schemeClr val="dk1"/>
              </a:solidFill>
              <a:prstDash val="solid"/>
              <a:miter lim="800000"/>
              <a:headEnd len="med" w="med" type="none"/>
              <a:tailEnd len="med" w="med" type="none"/>
            </a:ln>
          </p:spPr>
        </p:cxnSp>
        <p:cxnSp>
          <p:nvCxnSpPr>
            <p:cNvPr id="720" name="Google Shape;720;p26"/>
            <p:cNvCxnSpPr/>
            <p:nvPr/>
          </p:nvCxnSpPr>
          <p:spPr>
            <a:xfrm>
              <a:off x="2019" y="3112"/>
              <a:ext cx="0" cy="817"/>
            </a:xfrm>
            <a:prstGeom prst="straightConnector1">
              <a:avLst/>
            </a:prstGeom>
            <a:noFill/>
            <a:ln cap="flat" cmpd="sng" w="9525">
              <a:solidFill>
                <a:schemeClr val="dk1"/>
              </a:solidFill>
              <a:prstDash val="solid"/>
              <a:miter lim="800000"/>
              <a:headEnd len="med" w="med" type="none"/>
              <a:tailEnd len="med" w="med" type="none"/>
            </a:ln>
          </p:spPr>
        </p:cxnSp>
        <p:cxnSp>
          <p:nvCxnSpPr>
            <p:cNvPr id="721" name="Google Shape;721;p26"/>
            <p:cNvCxnSpPr/>
            <p:nvPr/>
          </p:nvCxnSpPr>
          <p:spPr>
            <a:xfrm>
              <a:off x="2110" y="2976"/>
              <a:ext cx="680" cy="0"/>
            </a:xfrm>
            <a:prstGeom prst="straightConnector1">
              <a:avLst/>
            </a:prstGeom>
            <a:noFill/>
            <a:ln cap="flat" cmpd="sng" w="9525">
              <a:solidFill>
                <a:schemeClr val="dk1"/>
              </a:solidFill>
              <a:prstDash val="solid"/>
              <a:miter lim="800000"/>
              <a:headEnd len="med" w="med" type="none"/>
              <a:tailEnd len="med" w="med" type="none"/>
            </a:ln>
          </p:spPr>
        </p:cxnSp>
        <p:cxnSp>
          <p:nvCxnSpPr>
            <p:cNvPr id="722" name="Google Shape;722;p26"/>
            <p:cNvCxnSpPr/>
            <p:nvPr/>
          </p:nvCxnSpPr>
          <p:spPr>
            <a:xfrm>
              <a:off x="2110" y="4019"/>
              <a:ext cx="680" cy="0"/>
            </a:xfrm>
            <a:prstGeom prst="straightConnector1">
              <a:avLst/>
            </a:prstGeom>
            <a:noFill/>
            <a:ln cap="flat" cmpd="sng" w="9525">
              <a:solidFill>
                <a:schemeClr val="dk1"/>
              </a:solidFill>
              <a:prstDash val="solid"/>
              <a:miter lim="800000"/>
              <a:headEnd len="med" w="med" type="none"/>
              <a:tailEnd len="med" w="med" type="none"/>
            </a:ln>
          </p:spPr>
        </p:cxnSp>
        <p:cxnSp>
          <p:nvCxnSpPr>
            <p:cNvPr id="723" name="Google Shape;723;p26"/>
            <p:cNvCxnSpPr/>
            <p:nvPr/>
          </p:nvCxnSpPr>
          <p:spPr>
            <a:xfrm>
              <a:off x="2972" y="4019"/>
              <a:ext cx="635" cy="0"/>
            </a:xfrm>
            <a:prstGeom prst="straightConnector1">
              <a:avLst/>
            </a:prstGeom>
            <a:noFill/>
            <a:ln cap="flat" cmpd="sng" w="9525">
              <a:solidFill>
                <a:schemeClr val="dk1"/>
              </a:solidFill>
              <a:prstDash val="solid"/>
              <a:miter lim="800000"/>
              <a:headEnd len="med" w="med" type="none"/>
              <a:tailEnd len="med" w="med" type="none"/>
            </a:ln>
          </p:spPr>
        </p:cxnSp>
        <p:cxnSp>
          <p:nvCxnSpPr>
            <p:cNvPr id="724" name="Google Shape;724;p26"/>
            <p:cNvCxnSpPr/>
            <p:nvPr/>
          </p:nvCxnSpPr>
          <p:spPr>
            <a:xfrm>
              <a:off x="2926" y="3067"/>
              <a:ext cx="681" cy="862"/>
            </a:xfrm>
            <a:prstGeom prst="straightConnector1">
              <a:avLst/>
            </a:prstGeom>
            <a:noFill/>
            <a:ln cap="flat" cmpd="sng" w="9525">
              <a:solidFill>
                <a:schemeClr val="dk1"/>
              </a:solidFill>
              <a:prstDash val="solid"/>
              <a:miter lim="800000"/>
              <a:headEnd len="med" w="med" type="none"/>
              <a:tailEnd len="med" w="med" type="none"/>
            </a:ln>
          </p:spPr>
        </p:cxnSp>
        <p:cxnSp>
          <p:nvCxnSpPr>
            <p:cNvPr id="725" name="Google Shape;725;p26"/>
            <p:cNvCxnSpPr/>
            <p:nvPr/>
          </p:nvCxnSpPr>
          <p:spPr>
            <a:xfrm>
              <a:off x="2972" y="2976"/>
              <a:ext cx="635" cy="0"/>
            </a:xfrm>
            <a:prstGeom prst="straightConnector1">
              <a:avLst/>
            </a:prstGeom>
            <a:noFill/>
            <a:ln cap="flat" cmpd="sng" w="9525">
              <a:solidFill>
                <a:schemeClr val="dk1"/>
              </a:solidFill>
              <a:prstDash val="solid"/>
              <a:miter lim="800000"/>
              <a:headEnd len="med" w="med" type="none"/>
              <a:tailEnd len="med" w="med" type="none"/>
            </a:ln>
          </p:spPr>
        </p:cxnSp>
        <p:cxnSp>
          <p:nvCxnSpPr>
            <p:cNvPr id="726" name="Google Shape;726;p26"/>
            <p:cNvCxnSpPr/>
            <p:nvPr/>
          </p:nvCxnSpPr>
          <p:spPr>
            <a:xfrm>
              <a:off x="3697" y="3067"/>
              <a:ext cx="0" cy="862"/>
            </a:xfrm>
            <a:prstGeom prst="straightConnector1">
              <a:avLst/>
            </a:prstGeom>
            <a:noFill/>
            <a:ln cap="flat" cmpd="sng" w="9525">
              <a:solidFill>
                <a:schemeClr val="dk1"/>
              </a:solidFill>
              <a:prstDash val="solid"/>
              <a:miter lim="800000"/>
              <a:headEnd len="med" w="med" type="none"/>
              <a:tailEnd len="med" w="med" type="none"/>
            </a:ln>
          </p:spPr>
        </p:cxnSp>
        <p:cxnSp>
          <p:nvCxnSpPr>
            <p:cNvPr id="727" name="Google Shape;727;p26"/>
            <p:cNvCxnSpPr/>
            <p:nvPr/>
          </p:nvCxnSpPr>
          <p:spPr>
            <a:xfrm>
              <a:off x="3788" y="3022"/>
              <a:ext cx="408" cy="362"/>
            </a:xfrm>
            <a:prstGeom prst="straightConnector1">
              <a:avLst/>
            </a:prstGeom>
            <a:noFill/>
            <a:ln cap="flat" cmpd="sng" w="9525">
              <a:solidFill>
                <a:schemeClr val="dk1"/>
              </a:solidFill>
              <a:prstDash val="solid"/>
              <a:miter lim="800000"/>
              <a:headEnd len="med" w="med" type="none"/>
              <a:tailEnd len="med" w="med" type="none"/>
            </a:ln>
          </p:spPr>
        </p:cxnSp>
        <p:cxnSp>
          <p:nvCxnSpPr>
            <p:cNvPr id="728" name="Google Shape;728;p26"/>
            <p:cNvCxnSpPr/>
            <p:nvPr/>
          </p:nvCxnSpPr>
          <p:spPr>
            <a:xfrm flipH="1" rot="10800000">
              <a:off x="3788" y="3566"/>
              <a:ext cx="408" cy="408"/>
            </a:xfrm>
            <a:prstGeom prst="straightConnector1">
              <a:avLst/>
            </a:prstGeom>
            <a:noFill/>
            <a:ln cap="flat" cmpd="sng" w="9525">
              <a:solidFill>
                <a:schemeClr val="dk1"/>
              </a:solidFill>
              <a:prstDash val="solid"/>
              <a:miter lim="800000"/>
              <a:headEnd len="med" w="med" type="none"/>
              <a:tailEnd len="med" w="med" type="none"/>
            </a:ln>
          </p:spPr>
        </p:cxnSp>
        <p:cxnSp>
          <p:nvCxnSpPr>
            <p:cNvPr id="729" name="Google Shape;729;p26"/>
            <p:cNvCxnSpPr/>
            <p:nvPr/>
          </p:nvCxnSpPr>
          <p:spPr>
            <a:xfrm>
              <a:off x="2518" y="3611"/>
              <a:ext cx="318" cy="318"/>
            </a:xfrm>
            <a:prstGeom prst="straightConnector1">
              <a:avLst/>
            </a:prstGeom>
            <a:noFill/>
            <a:ln cap="flat" cmpd="sng" w="9525">
              <a:solidFill>
                <a:schemeClr val="dk1"/>
              </a:solidFill>
              <a:prstDash val="solid"/>
              <a:miter lim="800000"/>
              <a:headEnd len="med" w="med" type="none"/>
              <a:tailEnd len="med" w="med" type="none"/>
            </a:ln>
          </p:spPr>
        </p:cxnSp>
        <p:cxnSp>
          <p:nvCxnSpPr>
            <p:cNvPr id="730" name="Google Shape;730;p26"/>
            <p:cNvCxnSpPr/>
            <p:nvPr/>
          </p:nvCxnSpPr>
          <p:spPr>
            <a:xfrm flipH="1" rot="10800000">
              <a:off x="2064" y="3611"/>
              <a:ext cx="273" cy="318"/>
            </a:xfrm>
            <a:prstGeom prst="straightConnector1">
              <a:avLst/>
            </a:prstGeom>
            <a:noFill/>
            <a:ln cap="flat" cmpd="sng" w="9525">
              <a:solidFill>
                <a:schemeClr val="dk1"/>
              </a:solidFill>
              <a:prstDash val="solid"/>
              <a:miter lim="800000"/>
              <a:headEnd len="med" w="med" type="none"/>
              <a:tailEnd len="med" w="med" type="none"/>
            </a:ln>
          </p:spPr>
        </p:cxnSp>
        <p:cxnSp>
          <p:nvCxnSpPr>
            <p:cNvPr id="731" name="Google Shape;731;p26"/>
            <p:cNvCxnSpPr/>
            <p:nvPr/>
          </p:nvCxnSpPr>
          <p:spPr>
            <a:xfrm flipH="1" rot="10800000">
              <a:off x="2473" y="3067"/>
              <a:ext cx="317" cy="363"/>
            </a:xfrm>
            <a:prstGeom prst="straightConnector1">
              <a:avLst/>
            </a:prstGeom>
            <a:noFill/>
            <a:ln cap="flat" cmpd="sng" w="9525">
              <a:solidFill>
                <a:schemeClr val="dk1"/>
              </a:solidFill>
              <a:prstDash val="solid"/>
              <a:miter lim="800000"/>
              <a:headEnd len="med" w="med" type="none"/>
              <a:tailEnd len="med" w="med" type="none"/>
            </a:ln>
          </p:spPr>
        </p:cxnSp>
        <p:sp>
          <p:nvSpPr>
            <p:cNvPr id="732" name="Google Shape;732;p26"/>
            <p:cNvSpPr txBox="1"/>
            <p:nvPr/>
          </p:nvSpPr>
          <p:spPr>
            <a:xfrm>
              <a:off x="1565" y="2976"/>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sp>
          <p:nvSpPr>
            <p:cNvPr id="733" name="Google Shape;733;p26"/>
            <p:cNvSpPr txBox="1"/>
            <p:nvPr/>
          </p:nvSpPr>
          <p:spPr>
            <a:xfrm>
              <a:off x="2324" y="264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8</a:t>
              </a:r>
              <a:endParaRPr/>
            </a:p>
          </p:txBody>
        </p:sp>
        <p:sp>
          <p:nvSpPr>
            <p:cNvPr id="734" name="Google Shape;734;p26"/>
            <p:cNvSpPr txBox="1"/>
            <p:nvPr/>
          </p:nvSpPr>
          <p:spPr>
            <a:xfrm>
              <a:off x="3168" y="264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7</a:t>
              </a:r>
              <a:endParaRPr/>
            </a:p>
          </p:txBody>
        </p:sp>
        <p:sp>
          <p:nvSpPr>
            <p:cNvPr id="735" name="Google Shape;735;p26"/>
            <p:cNvSpPr txBox="1"/>
            <p:nvPr/>
          </p:nvSpPr>
          <p:spPr>
            <a:xfrm>
              <a:off x="4002" y="2898"/>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9</a:t>
              </a:r>
              <a:endParaRPr/>
            </a:p>
          </p:txBody>
        </p:sp>
        <p:sp>
          <p:nvSpPr>
            <p:cNvPr id="736" name="Google Shape;736;p26"/>
            <p:cNvSpPr txBox="1"/>
            <p:nvPr/>
          </p:nvSpPr>
          <p:spPr>
            <a:xfrm>
              <a:off x="3970" y="3657"/>
              <a:ext cx="2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10</a:t>
              </a:r>
              <a:endParaRPr/>
            </a:p>
          </p:txBody>
        </p:sp>
        <p:sp>
          <p:nvSpPr>
            <p:cNvPr id="737" name="Google Shape;737;p26"/>
            <p:cNvSpPr txBox="1"/>
            <p:nvPr/>
          </p:nvSpPr>
          <p:spPr>
            <a:xfrm>
              <a:off x="3652" y="3339"/>
              <a:ext cx="2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14</a:t>
              </a:r>
              <a:endParaRPr/>
            </a:p>
          </p:txBody>
        </p:sp>
        <p:sp>
          <p:nvSpPr>
            <p:cNvPr id="738" name="Google Shape;738;p26"/>
            <p:cNvSpPr txBox="1"/>
            <p:nvPr/>
          </p:nvSpPr>
          <p:spPr>
            <a:xfrm>
              <a:off x="3017" y="3414"/>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sp>
          <p:nvSpPr>
            <p:cNvPr id="739" name="Google Shape;739;p26"/>
            <p:cNvSpPr txBox="1"/>
            <p:nvPr/>
          </p:nvSpPr>
          <p:spPr>
            <a:xfrm>
              <a:off x="2624" y="3187"/>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sp>
          <p:nvSpPr>
            <p:cNvPr id="740" name="Google Shape;740;p26"/>
            <p:cNvSpPr txBox="1"/>
            <p:nvPr/>
          </p:nvSpPr>
          <p:spPr>
            <a:xfrm>
              <a:off x="3198" y="4004"/>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sp>
          <p:nvSpPr>
            <p:cNvPr id="741" name="Google Shape;741;p26"/>
            <p:cNvSpPr txBox="1"/>
            <p:nvPr/>
          </p:nvSpPr>
          <p:spPr>
            <a:xfrm>
              <a:off x="2641" y="353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6</a:t>
              </a:r>
              <a:endParaRPr/>
            </a:p>
          </p:txBody>
        </p:sp>
        <p:sp>
          <p:nvSpPr>
            <p:cNvPr id="742" name="Google Shape;742;p26"/>
            <p:cNvSpPr txBox="1"/>
            <p:nvPr/>
          </p:nvSpPr>
          <p:spPr>
            <a:xfrm>
              <a:off x="2369" y="4004"/>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sp>
          <p:nvSpPr>
            <p:cNvPr id="743" name="Google Shape;743;p26"/>
            <p:cNvSpPr txBox="1"/>
            <p:nvPr/>
          </p:nvSpPr>
          <p:spPr>
            <a:xfrm>
              <a:off x="2097" y="353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7</a:t>
              </a:r>
              <a:endParaRPr/>
            </a:p>
          </p:txBody>
        </p:sp>
        <p:sp>
          <p:nvSpPr>
            <p:cNvPr id="744" name="Google Shape;744;p26"/>
            <p:cNvSpPr txBox="1"/>
            <p:nvPr/>
          </p:nvSpPr>
          <p:spPr>
            <a:xfrm>
              <a:off x="1747" y="3323"/>
              <a:ext cx="2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11</a:t>
              </a:r>
              <a:endParaRPr/>
            </a:p>
          </p:txBody>
        </p:sp>
        <p:sp>
          <p:nvSpPr>
            <p:cNvPr id="745" name="Google Shape;745;p26"/>
            <p:cNvSpPr txBox="1"/>
            <p:nvPr/>
          </p:nvSpPr>
          <p:spPr>
            <a:xfrm>
              <a:off x="1565" y="3731"/>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8</a:t>
              </a:r>
              <a:endParaRPr/>
            </a:p>
          </p:txBody>
        </p:sp>
      </p:grpSp>
      <p:cxnSp>
        <p:nvCxnSpPr>
          <p:cNvPr id="746" name="Google Shape;746;p26"/>
          <p:cNvCxnSpPr/>
          <p:nvPr/>
        </p:nvCxnSpPr>
        <p:spPr>
          <a:xfrm rot="10800000">
            <a:off x="3327400" y="6056312"/>
            <a:ext cx="0" cy="479425"/>
          </a:xfrm>
          <a:prstGeom prst="straightConnector1">
            <a:avLst/>
          </a:prstGeom>
          <a:noFill/>
          <a:ln cap="flat" cmpd="sng" w="28575">
            <a:solidFill>
              <a:srgbClr val="FF0000"/>
            </a:solidFill>
            <a:prstDash val="solid"/>
            <a:miter lim="800000"/>
            <a:headEnd len="med" w="med" type="none"/>
            <a:tailEnd len="med" w="med" type="triangle"/>
          </a:ln>
        </p:spPr>
      </p:cxnSp>
      <p:sp>
        <p:nvSpPr>
          <p:cNvPr id="747" name="Google Shape;747;p26"/>
          <p:cNvSpPr txBox="1"/>
          <p:nvPr/>
        </p:nvSpPr>
        <p:spPr>
          <a:xfrm>
            <a:off x="4803775" y="3662362"/>
            <a:ext cx="4340225"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DD0111"/>
              </a:buClr>
              <a:buSzPts val="1800"/>
              <a:buFont typeface="Arial"/>
              <a:buNone/>
            </a:pPr>
            <a:r>
              <a:rPr b="1" i="0" lang="en-US" sz="1800" u="none">
                <a:solidFill>
                  <a:srgbClr val="DD0111"/>
                </a:solidFill>
                <a:latin typeface="Arial"/>
                <a:ea typeface="Arial"/>
                <a:cs typeface="Arial"/>
                <a:sym typeface="Arial"/>
              </a:rPr>
              <a:t>Important: </a:t>
            </a:r>
            <a:r>
              <a:rPr b="0" i="0" lang="en-US" sz="1800" u="none">
                <a:solidFill>
                  <a:srgbClr val="0000FF"/>
                </a:solidFill>
                <a:latin typeface="Arial"/>
                <a:ea typeface="Arial"/>
                <a:cs typeface="Arial"/>
                <a:sym typeface="Arial"/>
              </a:rPr>
              <a:t>Update Key[v] only if T[v]==0</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27"/>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753" name="Google Shape;753;p27"/>
          <p:cNvSpPr txBox="1"/>
          <p:nvPr/>
        </p:nvSpPr>
        <p:spPr>
          <a:xfrm>
            <a:off x="609600" y="1524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The execution of Prim's algorithm</a:t>
            </a:r>
            <a:r>
              <a:rPr b="0" i="0" lang="en-US" sz="2000" u="none">
                <a:solidFill>
                  <a:schemeClr val="dk1"/>
                </a:solidFill>
                <a:latin typeface="Arial"/>
                <a:ea typeface="Arial"/>
                <a:cs typeface="Arial"/>
                <a:sym typeface="Arial"/>
              </a:rPr>
              <a:t>(moderate part)</a:t>
            </a:r>
            <a:endParaRPr/>
          </a:p>
        </p:txBody>
      </p:sp>
      <p:sp>
        <p:nvSpPr>
          <p:cNvPr id="754" name="Google Shape;754;p27"/>
          <p:cNvSpPr txBox="1"/>
          <p:nvPr/>
        </p:nvSpPr>
        <p:spPr>
          <a:xfrm>
            <a:off x="179387" y="1412875"/>
            <a:ext cx="1223962"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the root vertex</a:t>
            </a:r>
            <a:endParaRPr/>
          </a:p>
        </p:txBody>
      </p:sp>
      <p:cxnSp>
        <p:nvCxnSpPr>
          <p:cNvPr id="755" name="Google Shape;755;p27"/>
          <p:cNvCxnSpPr/>
          <p:nvPr/>
        </p:nvCxnSpPr>
        <p:spPr>
          <a:xfrm>
            <a:off x="1331912" y="1916112"/>
            <a:ext cx="792162" cy="433387"/>
          </a:xfrm>
          <a:prstGeom prst="straightConnector1">
            <a:avLst/>
          </a:prstGeom>
          <a:noFill/>
          <a:ln cap="flat" cmpd="sng" w="9525">
            <a:solidFill>
              <a:schemeClr val="dk1"/>
            </a:solidFill>
            <a:prstDash val="solid"/>
            <a:miter lim="800000"/>
            <a:headEnd len="med" w="med" type="none"/>
            <a:tailEnd len="med" w="med" type="triangle"/>
          </a:ln>
        </p:spPr>
      </p:cxnSp>
      <p:graphicFrame>
        <p:nvGraphicFramePr>
          <p:cNvPr id="756" name="Google Shape;756;p27"/>
          <p:cNvGraphicFramePr/>
          <p:nvPr/>
        </p:nvGraphicFramePr>
        <p:xfrm>
          <a:off x="869950" y="4184650"/>
          <a:ext cx="3000000" cy="3000000"/>
        </p:xfrm>
        <a:graphic>
          <a:graphicData uri="http://schemas.openxmlformats.org/drawingml/2006/table">
            <a:tbl>
              <a:tblPr>
                <a:noFill/>
                <a:tableStyleId>{99109B17-CFEE-4F71-A1ED-2DFD5FEDF80E}</a:tableStyleId>
              </a:tblPr>
              <a:tblGrid>
                <a:gridCol w="709600"/>
                <a:gridCol w="701675"/>
                <a:gridCol w="703250"/>
                <a:gridCol w="701675"/>
                <a:gridCol w="658800"/>
                <a:gridCol w="746125"/>
                <a:gridCol w="703250"/>
                <a:gridCol w="701675"/>
                <a:gridCol w="703250"/>
                <a:gridCol w="701675"/>
              </a:tblGrid>
              <a:tr h="4572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V</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i</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4572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0" i="0" lang="en-US" sz="2400" u="none" cap="none" strike="noStrike">
                          <a:solidFill>
                            <a:srgbClr val="008000"/>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Key</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0" i="0" lang="en-US" sz="2400" u="none" cap="none" strike="noStrike">
                          <a:solidFill>
                            <a:srgbClr val="008000"/>
                          </a:solidFill>
                          <a:latin typeface="Arial"/>
                          <a:ea typeface="Arial"/>
                          <a:cs typeface="Arial"/>
                          <a:sym typeface="Arial"/>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π</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0" i="0" lang="en-US" sz="2400" u="none" cap="none" strike="noStrike">
                          <a:solidFill>
                            <a:srgbClr val="008000"/>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757" name="Google Shape;757;p27"/>
          <p:cNvGrpSpPr/>
          <p:nvPr/>
        </p:nvGrpSpPr>
        <p:grpSpPr>
          <a:xfrm>
            <a:off x="2193925" y="1106487"/>
            <a:ext cx="4625975" cy="2527300"/>
            <a:chOff x="1429" y="2643"/>
            <a:chExt cx="2914" cy="1592"/>
          </a:xfrm>
        </p:grpSpPr>
        <p:grpSp>
          <p:nvGrpSpPr>
            <p:cNvPr id="758" name="Google Shape;758;p27"/>
            <p:cNvGrpSpPr/>
            <p:nvPr/>
          </p:nvGrpSpPr>
          <p:grpSpPr>
            <a:xfrm>
              <a:off x="1429" y="3370"/>
              <a:ext cx="205" cy="250"/>
              <a:chOff x="2368" y="1750"/>
              <a:chExt cx="205" cy="250"/>
            </a:xfrm>
          </p:grpSpPr>
          <p:sp>
            <p:nvSpPr>
              <p:cNvPr id="759" name="Google Shape;759;p27"/>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a:t>
                </a:r>
                <a:endParaRPr/>
              </a:p>
            </p:txBody>
          </p:sp>
          <p:sp>
            <p:nvSpPr>
              <p:cNvPr id="760" name="Google Shape;760;p27"/>
              <p:cNvSpPr/>
              <p:nvPr/>
            </p:nvSpPr>
            <p:spPr>
              <a:xfrm>
                <a:off x="2381" y="1797"/>
                <a:ext cx="181" cy="181"/>
              </a:xfrm>
              <a:prstGeom prst="ellipse">
                <a:avLst/>
              </a:prstGeom>
              <a:noFill/>
              <a:ln cap="flat" cmpd="sng" w="762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761" name="Google Shape;761;p27"/>
            <p:cNvGrpSpPr/>
            <p:nvPr/>
          </p:nvGrpSpPr>
          <p:grpSpPr>
            <a:xfrm>
              <a:off x="1928" y="2871"/>
              <a:ext cx="205" cy="250"/>
              <a:chOff x="2368" y="1750"/>
              <a:chExt cx="205" cy="250"/>
            </a:xfrm>
          </p:grpSpPr>
          <p:sp>
            <p:nvSpPr>
              <p:cNvPr id="762" name="Google Shape;762;p27"/>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b</a:t>
                </a:r>
                <a:endParaRPr/>
              </a:p>
            </p:txBody>
          </p:sp>
          <p:sp>
            <p:nvSpPr>
              <p:cNvPr id="763" name="Google Shape;763;p27"/>
              <p:cNvSpPr/>
              <p:nvPr/>
            </p:nvSpPr>
            <p:spPr>
              <a:xfrm>
                <a:off x="2381" y="1797"/>
                <a:ext cx="181" cy="181"/>
              </a:xfrm>
              <a:prstGeom prst="ellipse">
                <a:avLst/>
              </a:prstGeom>
              <a:noFill/>
              <a:ln cap="flat" cmpd="sng" w="762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764" name="Google Shape;764;p27"/>
            <p:cNvGrpSpPr/>
            <p:nvPr/>
          </p:nvGrpSpPr>
          <p:grpSpPr>
            <a:xfrm>
              <a:off x="1928" y="3860"/>
              <a:ext cx="205" cy="250"/>
              <a:chOff x="2368" y="1750"/>
              <a:chExt cx="205" cy="250"/>
            </a:xfrm>
          </p:grpSpPr>
          <p:sp>
            <p:nvSpPr>
              <p:cNvPr id="765" name="Google Shape;765;p27"/>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h</a:t>
                </a:r>
                <a:endParaRPr/>
              </a:p>
            </p:txBody>
          </p:sp>
          <p:sp>
            <p:nvSpPr>
              <p:cNvPr id="766" name="Google Shape;766;p27"/>
              <p:cNvSpPr/>
              <p:nvPr/>
            </p:nvSpPr>
            <p:spPr>
              <a:xfrm>
                <a:off x="2381" y="1797"/>
                <a:ext cx="181" cy="181"/>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767" name="Google Shape;767;p27"/>
            <p:cNvGrpSpPr/>
            <p:nvPr/>
          </p:nvGrpSpPr>
          <p:grpSpPr>
            <a:xfrm>
              <a:off x="2778" y="2840"/>
              <a:ext cx="196" cy="250"/>
              <a:chOff x="2368" y="1750"/>
              <a:chExt cx="196" cy="250"/>
            </a:xfrm>
          </p:grpSpPr>
          <p:sp>
            <p:nvSpPr>
              <p:cNvPr id="768" name="Google Shape;768;p27"/>
              <p:cNvSpPr txBox="1"/>
              <p:nvPr/>
            </p:nvSpPr>
            <p:spPr>
              <a:xfrm>
                <a:off x="2368" y="1750"/>
                <a:ext cx="196"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a:t>
                </a:r>
                <a:endParaRPr/>
              </a:p>
            </p:txBody>
          </p:sp>
          <p:sp>
            <p:nvSpPr>
              <p:cNvPr id="769" name="Google Shape;769;p27"/>
              <p:cNvSpPr/>
              <p:nvPr/>
            </p:nvSpPr>
            <p:spPr>
              <a:xfrm>
                <a:off x="2381" y="1797"/>
                <a:ext cx="181" cy="181"/>
              </a:xfrm>
              <a:prstGeom prst="ellipse">
                <a:avLst/>
              </a:prstGeom>
              <a:noFill/>
              <a:ln cap="flat" cmpd="sng" w="762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770" name="Google Shape;770;p27"/>
            <p:cNvGrpSpPr/>
            <p:nvPr/>
          </p:nvGrpSpPr>
          <p:grpSpPr>
            <a:xfrm>
              <a:off x="3592" y="2840"/>
              <a:ext cx="205" cy="250"/>
              <a:chOff x="2368" y="1750"/>
              <a:chExt cx="205" cy="250"/>
            </a:xfrm>
          </p:grpSpPr>
          <p:sp>
            <p:nvSpPr>
              <p:cNvPr id="771" name="Google Shape;771;p27"/>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d</a:t>
                </a:r>
                <a:endParaRPr/>
              </a:p>
            </p:txBody>
          </p:sp>
          <p:sp>
            <p:nvSpPr>
              <p:cNvPr id="772" name="Google Shape;772;p27"/>
              <p:cNvSpPr/>
              <p:nvPr/>
            </p:nvSpPr>
            <p:spPr>
              <a:xfrm>
                <a:off x="2381" y="1797"/>
                <a:ext cx="181" cy="181"/>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773" name="Google Shape;773;p27"/>
            <p:cNvGrpSpPr/>
            <p:nvPr/>
          </p:nvGrpSpPr>
          <p:grpSpPr>
            <a:xfrm>
              <a:off x="4138" y="3339"/>
              <a:ext cx="205" cy="250"/>
              <a:chOff x="2368" y="1750"/>
              <a:chExt cx="205" cy="250"/>
            </a:xfrm>
          </p:grpSpPr>
          <p:sp>
            <p:nvSpPr>
              <p:cNvPr id="774" name="Google Shape;774;p27"/>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e</a:t>
                </a:r>
                <a:endParaRPr/>
              </a:p>
            </p:txBody>
          </p:sp>
          <p:sp>
            <p:nvSpPr>
              <p:cNvPr id="775" name="Google Shape;775;p27"/>
              <p:cNvSpPr/>
              <p:nvPr/>
            </p:nvSpPr>
            <p:spPr>
              <a:xfrm>
                <a:off x="2381" y="1797"/>
                <a:ext cx="181" cy="181"/>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776" name="Google Shape;776;p27"/>
            <p:cNvGrpSpPr/>
            <p:nvPr/>
          </p:nvGrpSpPr>
          <p:grpSpPr>
            <a:xfrm>
              <a:off x="3594" y="3860"/>
              <a:ext cx="194" cy="250"/>
              <a:chOff x="2368" y="1750"/>
              <a:chExt cx="194" cy="250"/>
            </a:xfrm>
          </p:grpSpPr>
          <p:sp>
            <p:nvSpPr>
              <p:cNvPr id="777" name="Google Shape;777;p27"/>
              <p:cNvSpPr txBox="1"/>
              <p:nvPr/>
            </p:nvSpPr>
            <p:spPr>
              <a:xfrm>
                <a:off x="2368" y="1750"/>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f</a:t>
                </a:r>
                <a:endParaRPr/>
              </a:p>
            </p:txBody>
          </p:sp>
          <p:sp>
            <p:nvSpPr>
              <p:cNvPr id="778" name="Google Shape;778;p27"/>
              <p:cNvSpPr/>
              <p:nvPr/>
            </p:nvSpPr>
            <p:spPr>
              <a:xfrm>
                <a:off x="2381" y="1797"/>
                <a:ext cx="181" cy="181"/>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779" name="Google Shape;779;p27"/>
            <p:cNvGrpSpPr/>
            <p:nvPr/>
          </p:nvGrpSpPr>
          <p:grpSpPr>
            <a:xfrm>
              <a:off x="2776" y="3860"/>
              <a:ext cx="205" cy="250"/>
              <a:chOff x="2368" y="1750"/>
              <a:chExt cx="205" cy="250"/>
            </a:xfrm>
          </p:grpSpPr>
          <p:sp>
            <p:nvSpPr>
              <p:cNvPr id="780" name="Google Shape;780;p27"/>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g</a:t>
                </a:r>
                <a:endParaRPr/>
              </a:p>
            </p:txBody>
          </p:sp>
          <p:sp>
            <p:nvSpPr>
              <p:cNvPr id="781" name="Google Shape;781;p27"/>
              <p:cNvSpPr/>
              <p:nvPr/>
            </p:nvSpPr>
            <p:spPr>
              <a:xfrm>
                <a:off x="2381" y="1797"/>
                <a:ext cx="181" cy="181"/>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782" name="Google Shape;782;p27"/>
            <p:cNvGrpSpPr/>
            <p:nvPr/>
          </p:nvGrpSpPr>
          <p:grpSpPr>
            <a:xfrm>
              <a:off x="2337" y="3384"/>
              <a:ext cx="182" cy="250"/>
              <a:chOff x="1519" y="1706"/>
              <a:chExt cx="182" cy="250"/>
            </a:xfrm>
          </p:grpSpPr>
          <p:sp>
            <p:nvSpPr>
              <p:cNvPr id="783" name="Google Shape;783;p27"/>
              <p:cNvSpPr txBox="1"/>
              <p:nvPr/>
            </p:nvSpPr>
            <p:spPr>
              <a:xfrm>
                <a:off x="1519" y="1706"/>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i</a:t>
                </a:r>
                <a:endParaRPr/>
              </a:p>
            </p:txBody>
          </p:sp>
          <p:sp>
            <p:nvSpPr>
              <p:cNvPr id="784" name="Google Shape;784;p27"/>
              <p:cNvSpPr/>
              <p:nvPr/>
            </p:nvSpPr>
            <p:spPr>
              <a:xfrm>
                <a:off x="1520" y="1753"/>
                <a:ext cx="181" cy="181"/>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cxnSp>
          <p:nvCxnSpPr>
            <p:cNvPr id="785" name="Google Shape;785;p27"/>
            <p:cNvCxnSpPr/>
            <p:nvPr/>
          </p:nvCxnSpPr>
          <p:spPr>
            <a:xfrm flipH="1" rot="10800000">
              <a:off x="1565" y="3067"/>
              <a:ext cx="409" cy="363"/>
            </a:xfrm>
            <a:prstGeom prst="straightConnector1">
              <a:avLst/>
            </a:prstGeom>
            <a:noFill/>
            <a:ln cap="flat" cmpd="sng" w="76200">
              <a:solidFill>
                <a:srgbClr val="3366FF"/>
              </a:solidFill>
              <a:prstDash val="solid"/>
              <a:miter lim="800000"/>
              <a:headEnd len="med" w="med" type="none"/>
              <a:tailEnd len="med" w="med" type="none"/>
            </a:ln>
          </p:spPr>
        </p:cxnSp>
        <p:cxnSp>
          <p:nvCxnSpPr>
            <p:cNvPr id="786" name="Google Shape;786;p27"/>
            <p:cNvCxnSpPr/>
            <p:nvPr/>
          </p:nvCxnSpPr>
          <p:spPr>
            <a:xfrm>
              <a:off x="1565" y="3611"/>
              <a:ext cx="409" cy="318"/>
            </a:xfrm>
            <a:prstGeom prst="straightConnector1">
              <a:avLst/>
            </a:prstGeom>
            <a:noFill/>
            <a:ln cap="flat" cmpd="sng" w="9525">
              <a:solidFill>
                <a:schemeClr val="dk1"/>
              </a:solidFill>
              <a:prstDash val="solid"/>
              <a:miter lim="800000"/>
              <a:headEnd len="med" w="med" type="none"/>
              <a:tailEnd len="med" w="med" type="none"/>
            </a:ln>
          </p:spPr>
        </p:cxnSp>
        <p:cxnSp>
          <p:nvCxnSpPr>
            <p:cNvPr id="787" name="Google Shape;787;p27"/>
            <p:cNvCxnSpPr/>
            <p:nvPr/>
          </p:nvCxnSpPr>
          <p:spPr>
            <a:xfrm>
              <a:off x="2019" y="3112"/>
              <a:ext cx="0" cy="817"/>
            </a:xfrm>
            <a:prstGeom prst="straightConnector1">
              <a:avLst/>
            </a:prstGeom>
            <a:noFill/>
            <a:ln cap="flat" cmpd="sng" w="9525">
              <a:solidFill>
                <a:schemeClr val="dk1"/>
              </a:solidFill>
              <a:prstDash val="solid"/>
              <a:miter lim="800000"/>
              <a:headEnd len="med" w="med" type="none"/>
              <a:tailEnd len="med" w="med" type="none"/>
            </a:ln>
          </p:spPr>
        </p:cxnSp>
        <p:cxnSp>
          <p:nvCxnSpPr>
            <p:cNvPr id="788" name="Google Shape;788;p27"/>
            <p:cNvCxnSpPr/>
            <p:nvPr/>
          </p:nvCxnSpPr>
          <p:spPr>
            <a:xfrm>
              <a:off x="2110" y="2976"/>
              <a:ext cx="680" cy="0"/>
            </a:xfrm>
            <a:prstGeom prst="straightConnector1">
              <a:avLst/>
            </a:prstGeom>
            <a:noFill/>
            <a:ln cap="flat" cmpd="sng" w="76200">
              <a:solidFill>
                <a:srgbClr val="3366FF"/>
              </a:solidFill>
              <a:prstDash val="solid"/>
              <a:miter lim="800000"/>
              <a:headEnd len="med" w="med" type="none"/>
              <a:tailEnd len="med" w="med" type="none"/>
            </a:ln>
          </p:spPr>
        </p:cxnSp>
        <p:cxnSp>
          <p:nvCxnSpPr>
            <p:cNvPr id="789" name="Google Shape;789;p27"/>
            <p:cNvCxnSpPr/>
            <p:nvPr/>
          </p:nvCxnSpPr>
          <p:spPr>
            <a:xfrm>
              <a:off x="2110" y="4019"/>
              <a:ext cx="680" cy="0"/>
            </a:xfrm>
            <a:prstGeom prst="straightConnector1">
              <a:avLst/>
            </a:prstGeom>
            <a:noFill/>
            <a:ln cap="flat" cmpd="sng" w="9525">
              <a:solidFill>
                <a:schemeClr val="dk1"/>
              </a:solidFill>
              <a:prstDash val="solid"/>
              <a:miter lim="800000"/>
              <a:headEnd len="med" w="med" type="none"/>
              <a:tailEnd len="med" w="med" type="none"/>
            </a:ln>
          </p:spPr>
        </p:cxnSp>
        <p:cxnSp>
          <p:nvCxnSpPr>
            <p:cNvPr id="790" name="Google Shape;790;p27"/>
            <p:cNvCxnSpPr/>
            <p:nvPr/>
          </p:nvCxnSpPr>
          <p:spPr>
            <a:xfrm>
              <a:off x="2972" y="4019"/>
              <a:ext cx="635" cy="0"/>
            </a:xfrm>
            <a:prstGeom prst="straightConnector1">
              <a:avLst/>
            </a:prstGeom>
            <a:noFill/>
            <a:ln cap="flat" cmpd="sng" w="9525">
              <a:solidFill>
                <a:schemeClr val="dk1"/>
              </a:solidFill>
              <a:prstDash val="solid"/>
              <a:miter lim="800000"/>
              <a:headEnd len="med" w="med" type="none"/>
              <a:tailEnd len="med" w="med" type="none"/>
            </a:ln>
          </p:spPr>
        </p:cxnSp>
        <p:cxnSp>
          <p:nvCxnSpPr>
            <p:cNvPr id="791" name="Google Shape;791;p27"/>
            <p:cNvCxnSpPr/>
            <p:nvPr/>
          </p:nvCxnSpPr>
          <p:spPr>
            <a:xfrm>
              <a:off x="2926" y="3067"/>
              <a:ext cx="681" cy="862"/>
            </a:xfrm>
            <a:prstGeom prst="straightConnector1">
              <a:avLst/>
            </a:prstGeom>
            <a:noFill/>
            <a:ln cap="flat" cmpd="sng" w="9525">
              <a:solidFill>
                <a:schemeClr val="dk1"/>
              </a:solidFill>
              <a:prstDash val="solid"/>
              <a:miter lim="800000"/>
              <a:headEnd len="med" w="med" type="none"/>
              <a:tailEnd len="med" w="med" type="none"/>
            </a:ln>
          </p:spPr>
        </p:cxnSp>
        <p:cxnSp>
          <p:nvCxnSpPr>
            <p:cNvPr id="792" name="Google Shape;792;p27"/>
            <p:cNvCxnSpPr/>
            <p:nvPr/>
          </p:nvCxnSpPr>
          <p:spPr>
            <a:xfrm>
              <a:off x="2972" y="2976"/>
              <a:ext cx="635" cy="0"/>
            </a:xfrm>
            <a:prstGeom prst="straightConnector1">
              <a:avLst/>
            </a:prstGeom>
            <a:noFill/>
            <a:ln cap="flat" cmpd="sng" w="9525">
              <a:solidFill>
                <a:schemeClr val="dk1"/>
              </a:solidFill>
              <a:prstDash val="solid"/>
              <a:miter lim="800000"/>
              <a:headEnd len="med" w="med" type="none"/>
              <a:tailEnd len="med" w="med" type="none"/>
            </a:ln>
          </p:spPr>
        </p:cxnSp>
        <p:cxnSp>
          <p:nvCxnSpPr>
            <p:cNvPr id="793" name="Google Shape;793;p27"/>
            <p:cNvCxnSpPr/>
            <p:nvPr/>
          </p:nvCxnSpPr>
          <p:spPr>
            <a:xfrm>
              <a:off x="3697" y="3067"/>
              <a:ext cx="0" cy="862"/>
            </a:xfrm>
            <a:prstGeom prst="straightConnector1">
              <a:avLst/>
            </a:prstGeom>
            <a:noFill/>
            <a:ln cap="flat" cmpd="sng" w="9525">
              <a:solidFill>
                <a:schemeClr val="dk1"/>
              </a:solidFill>
              <a:prstDash val="solid"/>
              <a:miter lim="800000"/>
              <a:headEnd len="med" w="med" type="none"/>
              <a:tailEnd len="med" w="med" type="none"/>
            </a:ln>
          </p:spPr>
        </p:cxnSp>
        <p:cxnSp>
          <p:nvCxnSpPr>
            <p:cNvPr id="794" name="Google Shape;794;p27"/>
            <p:cNvCxnSpPr/>
            <p:nvPr/>
          </p:nvCxnSpPr>
          <p:spPr>
            <a:xfrm>
              <a:off x="3788" y="3022"/>
              <a:ext cx="408" cy="362"/>
            </a:xfrm>
            <a:prstGeom prst="straightConnector1">
              <a:avLst/>
            </a:prstGeom>
            <a:noFill/>
            <a:ln cap="flat" cmpd="sng" w="9525">
              <a:solidFill>
                <a:schemeClr val="dk1"/>
              </a:solidFill>
              <a:prstDash val="solid"/>
              <a:miter lim="800000"/>
              <a:headEnd len="med" w="med" type="none"/>
              <a:tailEnd len="med" w="med" type="none"/>
            </a:ln>
          </p:spPr>
        </p:cxnSp>
        <p:cxnSp>
          <p:nvCxnSpPr>
            <p:cNvPr id="795" name="Google Shape;795;p27"/>
            <p:cNvCxnSpPr/>
            <p:nvPr/>
          </p:nvCxnSpPr>
          <p:spPr>
            <a:xfrm flipH="1" rot="10800000">
              <a:off x="3788" y="3566"/>
              <a:ext cx="408" cy="408"/>
            </a:xfrm>
            <a:prstGeom prst="straightConnector1">
              <a:avLst/>
            </a:prstGeom>
            <a:noFill/>
            <a:ln cap="flat" cmpd="sng" w="9525">
              <a:solidFill>
                <a:schemeClr val="dk1"/>
              </a:solidFill>
              <a:prstDash val="solid"/>
              <a:miter lim="800000"/>
              <a:headEnd len="med" w="med" type="none"/>
              <a:tailEnd len="med" w="med" type="none"/>
            </a:ln>
          </p:spPr>
        </p:cxnSp>
        <p:cxnSp>
          <p:nvCxnSpPr>
            <p:cNvPr id="796" name="Google Shape;796;p27"/>
            <p:cNvCxnSpPr/>
            <p:nvPr/>
          </p:nvCxnSpPr>
          <p:spPr>
            <a:xfrm>
              <a:off x="2518" y="3611"/>
              <a:ext cx="318" cy="318"/>
            </a:xfrm>
            <a:prstGeom prst="straightConnector1">
              <a:avLst/>
            </a:prstGeom>
            <a:noFill/>
            <a:ln cap="flat" cmpd="sng" w="9525">
              <a:solidFill>
                <a:schemeClr val="dk1"/>
              </a:solidFill>
              <a:prstDash val="solid"/>
              <a:miter lim="800000"/>
              <a:headEnd len="med" w="med" type="none"/>
              <a:tailEnd len="med" w="med" type="none"/>
            </a:ln>
          </p:spPr>
        </p:cxnSp>
        <p:cxnSp>
          <p:nvCxnSpPr>
            <p:cNvPr id="797" name="Google Shape;797;p27"/>
            <p:cNvCxnSpPr/>
            <p:nvPr/>
          </p:nvCxnSpPr>
          <p:spPr>
            <a:xfrm flipH="1" rot="10800000">
              <a:off x="2064" y="3611"/>
              <a:ext cx="273" cy="318"/>
            </a:xfrm>
            <a:prstGeom prst="straightConnector1">
              <a:avLst/>
            </a:prstGeom>
            <a:noFill/>
            <a:ln cap="flat" cmpd="sng" w="9525">
              <a:solidFill>
                <a:schemeClr val="dk1"/>
              </a:solidFill>
              <a:prstDash val="solid"/>
              <a:miter lim="800000"/>
              <a:headEnd len="med" w="med" type="none"/>
              <a:tailEnd len="med" w="med" type="none"/>
            </a:ln>
          </p:spPr>
        </p:cxnSp>
        <p:cxnSp>
          <p:nvCxnSpPr>
            <p:cNvPr id="798" name="Google Shape;798;p27"/>
            <p:cNvCxnSpPr/>
            <p:nvPr/>
          </p:nvCxnSpPr>
          <p:spPr>
            <a:xfrm flipH="1" rot="10800000">
              <a:off x="2473" y="3067"/>
              <a:ext cx="317" cy="363"/>
            </a:xfrm>
            <a:prstGeom prst="straightConnector1">
              <a:avLst/>
            </a:prstGeom>
            <a:noFill/>
            <a:ln cap="flat" cmpd="sng" w="9525">
              <a:solidFill>
                <a:schemeClr val="dk1"/>
              </a:solidFill>
              <a:prstDash val="solid"/>
              <a:miter lim="800000"/>
              <a:headEnd len="med" w="med" type="none"/>
              <a:tailEnd len="med" w="med" type="none"/>
            </a:ln>
          </p:spPr>
        </p:cxnSp>
        <p:sp>
          <p:nvSpPr>
            <p:cNvPr id="799" name="Google Shape;799;p27"/>
            <p:cNvSpPr txBox="1"/>
            <p:nvPr/>
          </p:nvSpPr>
          <p:spPr>
            <a:xfrm>
              <a:off x="1565" y="2976"/>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sp>
          <p:nvSpPr>
            <p:cNvPr id="800" name="Google Shape;800;p27"/>
            <p:cNvSpPr txBox="1"/>
            <p:nvPr/>
          </p:nvSpPr>
          <p:spPr>
            <a:xfrm>
              <a:off x="2324" y="264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8</a:t>
              </a:r>
              <a:endParaRPr/>
            </a:p>
          </p:txBody>
        </p:sp>
        <p:sp>
          <p:nvSpPr>
            <p:cNvPr id="801" name="Google Shape;801;p27"/>
            <p:cNvSpPr txBox="1"/>
            <p:nvPr/>
          </p:nvSpPr>
          <p:spPr>
            <a:xfrm>
              <a:off x="3168" y="264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7</a:t>
              </a:r>
              <a:endParaRPr/>
            </a:p>
          </p:txBody>
        </p:sp>
        <p:sp>
          <p:nvSpPr>
            <p:cNvPr id="802" name="Google Shape;802;p27"/>
            <p:cNvSpPr txBox="1"/>
            <p:nvPr/>
          </p:nvSpPr>
          <p:spPr>
            <a:xfrm>
              <a:off x="4002" y="2898"/>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9</a:t>
              </a:r>
              <a:endParaRPr/>
            </a:p>
          </p:txBody>
        </p:sp>
        <p:sp>
          <p:nvSpPr>
            <p:cNvPr id="803" name="Google Shape;803;p27"/>
            <p:cNvSpPr txBox="1"/>
            <p:nvPr/>
          </p:nvSpPr>
          <p:spPr>
            <a:xfrm>
              <a:off x="3970" y="3657"/>
              <a:ext cx="2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10</a:t>
              </a:r>
              <a:endParaRPr/>
            </a:p>
          </p:txBody>
        </p:sp>
        <p:sp>
          <p:nvSpPr>
            <p:cNvPr id="804" name="Google Shape;804;p27"/>
            <p:cNvSpPr txBox="1"/>
            <p:nvPr/>
          </p:nvSpPr>
          <p:spPr>
            <a:xfrm>
              <a:off x="3652" y="3339"/>
              <a:ext cx="2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14</a:t>
              </a:r>
              <a:endParaRPr/>
            </a:p>
          </p:txBody>
        </p:sp>
        <p:sp>
          <p:nvSpPr>
            <p:cNvPr id="805" name="Google Shape;805;p27"/>
            <p:cNvSpPr txBox="1"/>
            <p:nvPr/>
          </p:nvSpPr>
          <p:spPr>
            <a:xfrm>
              <a:off x="3017" y="3414"/>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sp>
          <p:nvSpPr>
            <p:cNvPr id="806" name="Google Shape;806;p27"/>
            <p:cNvSpPr txBox="1"/>
            <p:nvPr/>
          </p:nvSpPr>
          <p:spPr>
            <a:xfrm>
              <a:off x="2624" y="3187"/>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sp>
          <p:nvSpPr>
            <p:cNvPr id="807" name="Google Shape;807;p27"/>
            <p:cNvSpPr txBox="1"/>
            <p:nvPr/>
          </p:nvSpPr>
          <p:spPr>
            <a:xfrm>
              <a:off x="3198" y="4004"/>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sp>
          <p:nvSpPr>
            <p:cNvPr id="808" name="Google Shape;808;p27"/>
            <p:cNvSpPr txBox="1"/>
            <p:nvPr/>
          </p:nvSpPr>
          <p:spPr>
            <a:xfrm>
              <a:off x="2641" y="353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6</a:t>
              </a:r>
              <a:endParaRPr/>
            </a:p>
          </p:txBody>
        </p:sp>
        <p:sp>
          <p:nvSpPr>
            <p:cNvPr id="809" name="Google Shape;809;p27"/>
            <p:cNvSpPr txBox="1"/>
            <p:nvPr/>
          </p:nvSpPr>
          <p:spPr>
            <a:xfrm>
              <a:off x="2369" y="4004"/>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sp>
          <p:nvSpPr>
            <p:cNvPr id="810" name="Google Shape;810;p27"/>
            <p:cNvSpPr txBox="1"/>
            <p:nvPr/>
          </p:nvSpPr>
          <p:spPr>
            <a:xfrm>
              <a:off x="2097" y="353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7</a:t>
              </a:r>
              <a:endParaRPr/>
            </a:p>
          </p:txBody>
        </p:sp>
        <p:sp>
          <p:nvSpPr>
            <p:cNvPr id="811" name="Google Shape;811;p27"/>
            <p:cNvSpPr txBox="1"/>
            <p:nvPr/>
          </p:nvSpPr>
          <p:spPr>
            <a:xfrm>
              <a:off x="1747" y="3323"/>
              <a:ext cx="2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11</a:t>
              </a:r>
              <a:endParaRPr/>
            </a:p>
          </p:txBody>
        </p:sp>
        <p:sp>
          <p:nvSpPr>
            <p:cNvPr id="812" name="Google Shape;812;p27"/>
            <p:cNvSpPr txBox="1"/>
            <p:nvPr/>
          </p:nvSpPr>
          <p:spPr>
            <a:xfrm>
              <a:off x="1565" y="3731"/>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8</a:t>
              </a:r>
              <a:endParaRPr/>
            </a:p>
          </p:txBody>
        </p:sp>
      </p:grpSp>
      <p:cxnSp>
        <p:nvCxnSpPr>
          <p:cNvPr id="813" name="Google Shape;813;p27"/>
          <p:cNvCxnSpPr/>
          <p:nvPr/>
        </p:nvCxnSpPr>
        <p:spPr>
          <a:xfrm rot="10800000">
            <a:off x="7554912" y="6056312"/>
            <a:ext cx="0" cy="479425"/>
          </a:xfrm>
          <a:prstGeom prst="straightConnector1">
            <a:avLst/>
          </a:prstGeom>
          <a:noFill/>
          <a:ln cap="flat" cmpd="sng" w="28575">
            <a:solidFill>
              <a:srgbClr val="FF0000"/>
            </a:solidFill>
            <a:prstDash val="solid"/>
            <a:miter lim="800000"/>
            <a:headEnd len="med" w="med"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28"/>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819" name="Google Shape;819;p28"/>
          <p:cNvSpPr txBox="1"/>
          <p:nvPr/>
        </p:nvSpPr>
        <p:spPr>
          <a:xfrm>
            <a:off x="609600" y="1524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The execution of Prim's algorithm</a:t>
            </a:r>
            <a:r>
              <a:rPr b="0" i="0" lang="en-US" sz="2000" u="none">
                <a:solidFill>
                  <a:schemeClr val="dk1"/>
                </a:solidFill>
                <a:latin typeface="Arial"/>
                <a:ea typeface="Arial"/>
                <a:cs typeface="Arial"/>
                <a:sym typeface="Arial"/>
              </a:rPr>
              <a:t>(moderate part)</a:t>
            </a:r>
            <a:endParaRPr/>
          </a:p>
        </p:txBody>
      </p:sp>
      <p:sp>
        <p:nvSpPr>
          <p:cNvPr id="820" name="Google Shape;820;p28"/>
          <p:cNvSpPr txBox="1"/>
          <p:nvPr/>
        </p:nvSpPr>
        <p:spPr>
          <a:xfrm>
            <a:off x="179387" y="1412875"/>
            <a:ext cx="1223962"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the root vertex</a:t>
            </a:r>
            <a:endParaRPr/>
          </a:p>
        </p:txBody>
      </p:sp>
      <p:cxnSp>
        <p:nvCxnSpPr>
          <p:cNvPr id="821" name="Google Shape;821;p28"/>
          <p:cNvCxnSpPr/>
          <p:nvPr/>
        </p:nvCxnSpPr>
        <p:spPr>
          <a:xfrm>
            <a:off x="1331912" y="1916112"/>
            <a:ext cx="792162" cy="433387"/>
          </a:xfrm>
          <a:prstGeom prst="straightConnector1">
            <a:avLst/>
          </a:prstGeom>
          <a:noFill/>
          <a:ln cap="flat" cmpd="sng" w="9525">
            <a:solidFill>
              <a:schemeClr val="dk1"/>
            </a:solidFill>
            <a:prstDash val="solid"/>
            <a:miter lim="800000"/>
            <a:headEnd len="med" w="med" type="none"/>
            <a:tailEnd len="med" w="med" type="triangle"/>
          </a:ln>
        </p:spPr>
      </p:cxnSp>
      <p:graphicFrame>
        <p:nvGraphicFramePr>
          <p:cNvPr id="822" name="Google Shape;822;p28"/>
          <p:cNvGraphicFramePr/>
          <p:nvPr/>
        </p:nvGraphicFramePr>
        <p:xfrm>
          <a:off x="869950" y="4184650"/>
          <a:ext cx="3000000" cy="3000000"/>
        </p:xfrm>
        <a:graphic>
          <a:graphicData uri="http://schemas.openxmlformats.org/drawingml/2006/table">
            <a:tbl>
              <a:tblPr>
                <a:noFill/>
                <a:tableStyleId>{99109B17-CFEE-4F71-A1ED-2DFD5FEDF80E}</a:tableStyleId>
              </a:tblPr>
              <a:tblGrid>
                <a:gridCol w="709600"/>
                <a:gridCol w="701675"/>
                <a:gridCol w="703250"/>
                <a:gridCol w="701675"/>
                <a:gridCol w="658800"/>
                <a:gridCol w="746125"/>
                <a:gridCol w="703250"/>
                <a:gridCol w="701675"/>
                <a:gridCol w="703250"/>
                <a:gridCol w="701675"/>
              </a:tblGrid>
              <a:tr h="4572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V</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i</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4572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0" i="0" lang="en-US" sz="2400" u="none" cap="none" strike="noStrike">
                          <a:solidFill>
                            <a:srgbClr val="008000"/>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Key</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0" i="0" lang="en-US" sz="2400" u="none" cap="none" strike="noStrike">
                          <a:solidFill>
                            <a:srgbClr val="008000"/>
                          </a:solidFill>
                          <a:latin typeface="Arial"/>
                          <a:ea typeface="Arial"/>
                          <a:cs typeface="Arial"/>
                          <a:sym typeface="Arial"/>
                        </a:rPr>
                        <a:t>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π</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i</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i</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0" i="0" lang="en-US" sz="2400" u="none" cap="none" strike="noStrike">
                          <a:solidFill>
                            <a:srgbClr val="008000"/>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823" name="Google Shape;823;p28"/>
          <p:cNvGrpSpPr/>
          <p:nvPr/>
        </p:nvGrpSpPr>
        <p:grpSpPr>
          <a:xfrm>
            <a:off x="2193925" y="1119187"/>
            <a:ext cx="4625975" cy="2527300"/>
            <a:chOff x="1429" y="2643"/>
            <a:chExt cx="2914" cy="1592"/>
          </a:xfrm>
        </p:grpSpPr>
        <p:grpSp>
          <p:nvGrpSpPr>
            <p:cNvPr id="824" name="Google Shape;824;p28"/>
            <p:cNvGrpSpPr/>
            <p:nvPr/>
          </p:nvGrpSpPr>
          <p:grpSpPr>
            <a:xfrm>
              <a:off x="1429" y="3370"/>
              <a:ext cx="205" cy="250"/>
              <a:chOff x="2368" y="1750"/>
              <a:chExt cx="205" cy="250"/>
            </a:xfrm>
          </p:grpSpPr>
          <p:sp>
            <p:nvSpPr>
              <p:cNvPr id="825" name="Google Shape;825;p28"/>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a:t>
                </a:r>
                <a:endParaRPr/>
              </a:p>
            </p:txBody>
          </p:sp>
          <p:sp>
            <p:nvSpPr>
              <p:cNvPr id="826" name="Google Shape;826;p28"/>
              <p:cNvSpPr/>
              <p:nvPr/>
            </p:nvSpPr>
            <p:spPr>
              <a:xfrm>
                <a:off x="2381" y="1797"/>
                <a:ext cx="181" cy="181"/>
              </a:xfrm>
              <a:prstGeom prst="ellipse">
                <a:avLst/>
              </a:prstGeom>
              <a:noFill/>
              <a:ln cap="flat" cmpd="sng" w="762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827" name="Google Shape;827;p28"/>
            <p:cNvGrpSpPr/>
            <p:nvPr/>
          </p:nvGrpSpPr>
          <p:grpSpPr>
            <a:xfrm>
              <a:off x="1928" y="2871"/>
              <a:ext cx="205" cy="250"/>
              <a:chOff x="2368" y="1750"/>
              <a:chExt cx="205" cy="250"/>
            </a:xfrm>
          </p:grpSpPr>
          <p:sp>
            <p:nvSpPr>
              <p:cNvPr id="828" name="Google Shape;828;p28"/>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b</a:t>
                </a:r>
                <a:endParaRPr/>
              </a:p>
            </p:txBody>
          </p:sp>
          <p:sp>
            <p:nvSpPr>
              <p:cNvPr id="829" name="Google Shape;829;p28"/>
              <p:cNvSpPr/>
              <p:nvPr/>
            </p:nvSpPr>
            <p:spPr>
              <a:xfrm>
                <a:off x="2381" y="1797"/>
                <a:ext cx="181" cy="181"/>
              </a:xfrm>
              <a:prstGeom prst="ellipse">
                <a:avLst/>
              </a:prstGeom>
              <a:noFill/>
              <a:ln cap="flat" cmpd="sng" w="762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830" name="Google Shape;830;p28"/>
            <p:cNvGrpSpPr/>
            <p:nvPr/>
          </p:nvGrpSpPr>
          <p:grpSpPr>
            <a:xfrm>
              <a:off x="1928" y="3860"/>
              <a:ext cx="205" cy="250"/>
              <a:chOff x="2368" y="1750"/>
              <a:chExt cx="205" cy="250"/>
            </a:xfrm>
          </p:grpSpPr>
          <p:sp>
            <p:nvSpPr>
              <p:cNvPr id="831" name="Google Shape;831;p28"/>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h</a:t>
                </a:r>
                <a:endParaRPr/>
              </a:p>
            </p:txBody>
          </p:sp>
          <p:sp>
            <p:nvSpPr>
              <p:cNvPr id="832" name="Google Shape;832;p28"/>
              <p:cNvSpPr/>
              <p:nvPr/>
            </p:nvSpPr>
            <p:spPr>
              <a:xfrm>
                <a:off x="2381" y="1797"/>
                <a:ext cx="181" cy="181"/>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833" name="Google Shape;833;p28"/>
            <p:cNvGrpSpPr/>
            <p:nvPr/>
          </p:nvGrpSpPr>
          <p:grpSpPr>
            <a:xfrm>
              <a:off x="2778" y="2840"/>
              <a:ext cx="196" cy="250"/>
              <a:chOff x="2368" y="1750"/>
              <a:chExt cx="196" cy="250"/>
            </a:xfrm>
          </p:grpSpPr>
          <p:sp>
            <p:nvSpPr>
              <p:cNvPr id="834" name="Google Shape;834;p28"/>
              <p:cNvSpPr txBox="1"/>
              <p:nvPr/>
            </p:nvSpPr>
            <p:spPr>
              <a:xfrm>
                <a:off x="2368" y="1750"/>
                <a:ext cx="196"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a:t>
                </a:r>
                <a:endParaRPr/>
              </a:p>
            </p:txBody>
          </p:sp>
          <p:sp>
            <p:nvSpPr>
              <p:cNvPr id="835" name="Google Shape;835;p28"/>
              <p:cNvSpPr/>
              <p:nvPr/>
            </p:nvSpPr>
            <p:spPr>
              <a:xfrm>
                <a:off x="2381" y="1797"/>
                <a:ext cx="181" cy="181"/>
              </a:xfrm>
              <a:prstGeom prst="ellipse">
                <a:avLst/>
              </a:prstGeom>
              <a:noFill/>
              <a:ln cap="flat" cmpd="sng" w="762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836" name="Google Shape;836;p28"/>
            <p:cNvGrpSpPr/>
            <p:nvPr/>
          </p:nvGrpSpPr>
          <p:grpSpPr>
            <a:xfrm>
              <a:off x="3592" y="2840"/>
              <a:ext cx="205" cy="250"/>
              <a:chOff x="2368" y="1750"/>
              <a:chExt cx="205" cy="250"/>
            </a:xfrm>
          </p:grpSpPr>
          <p:sp>
            <p:nvSpPr>
              <p:cNvPr id="837" name="Google Shape;837;p28"/>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d</a:t>
                </a:r>
                <a:endParaRPr/>
              </a:p>
            </p:txBody>
          </p:sp>
          <p:sp>
            <p:nvSpPr>
              <p:cNvPr id="838" name="Google Shape;838;p28"/>
              <p:cNvSpPr/>
              <p:nvPr/>
            </p:nvSpPr>
            <p:spPr>
              <a:xfrm>
                <a:off x="2381" y="1797"/>
                <a:ext cx="181" cy="181"/>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839" name="Google Shape;839;p28"/>
            <p:cNvGrpSpPr/>
            <p:nvPr/>
          </p:nvGrpSpPr>
          <p:grpSpPr>
            <a:xfrm>
              <a:off x="4138" y="3339"/>
              <a:ext cx="205" cy="250"/>
              <a:chOff x="2368" y="1750"/>
              <a:chExt cx="205" cy="250"/>
            </a:xfrm>
          </p:grpSpPr>
          <p:sp>
            <p:nvSpPr>
              <p:cNvPr id="840" name="Google Shape;840;p28"/>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e</a:t>
                </a:r>
                <a:endParaRPr/>
              </a:p>
            </p:txBody>
          </p:sp>
          <p:sp>
            <p:nvSpPr>
              <p:cNvPr id="841" name="Google Shape;841;p28"/>
              <p:cNvSpPr/>
              <p:nvPr/>
            </p:nvSpPr>
            <p:spPr>
              <a:xfrm>
                <a:off x="2381" y="1797"/>
                <a:ext cx="181" cy="181"/>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842" name="Google Shape;842;p28"/>
            <p:cNvGrpSpPr/>
            <p:nvPr/>
          </p:nvGrpSpPr>
          <p:grpSpPr>
            <a:xfrm>
              <a:off x="3594" y="3860"/>
              <a:ext cx="194" cy="250"/>
              <a:chOff x="2368" y="1750"/>
              <a:chExt cx="194" cy="250"/>
            </a:xfrm>
          </p:grpSpPr>
          <p:sp>
            <p:nvSpPr>
              <p:cNvPr id="843" name="Google Shape;843;p28"/>
              <p:cNvSpPr txBox="1"/>
              <p:nvPr/>
            </p:nvSpPr>
            <p:spPr>
              <a:xfrm>
                <a:off x="2368" y="1750"/>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f</a:t>
                </a:r>
                <a:endParaRPr/>
              </a:p>
            </p:txBody>
          </p:sp>
          <p:sp>
            <p:nvSpPr>
              <p:cNvPr id="844" name="Google Shape;844;p28"/>
              <p:cNvSpPr/>
              <p:nvPr/>
            </p:nvSpPr>
            <p:spPr>
              <a:xfrm>
                <a:off x="2381" y="1797"/>
                <a:ext cx="181" cy="181"/>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845" name="Google Shape;845;p28"/>
            <p:cNvGrpSpPr/>
            <p:nvPr/>
          </p:nvGrpSpPr>
          <p:grpSpPr>
            <a:xfrm>
              <a:off x="2776" y="3860"/>
              <a:ext cx="205" cy="250"/>
              <a:chOff x="2368" y="1750"/>
              <a:chExt cx="205" cy="250"/>
            </a:xfrm>
          </p:grpSpPr>
          <p:sp>
            <p:nvSpPr>
              <p:cNvPr id="846" name="Google Shape;846;p28"/>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g</a:t>
                </a:r>
                <a:endParaRPr/>
              </a:p>
            </p:txBody>
          </p:sp>
          <p:sp>
            <p:nvSpPr>
              <p:cNvPr id="847" name="Google Shape;847;p28"/>
              <p:cNvSpPr/>
              <p:nvPr/>
            </p:nvSpPr>
            <p:spPr>
              <a:xfrm>
                <a:off x="2381" y="1797"/>
                <a:ext cx="181" cy="181"/>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848" name="Google Shape;848;p28"/>
            <p:cNvGrpSpPr/>
            <p:nvPr/>
          </p:nvGrpSpPr>
          <p:grpSpPr>
            <a:xfrm>
              <a:off x="2337" y="3384"/>
              <a:ext cx="182" cy="250"/>
              <a:chOff x="1519" y="1706"/>
              <a:chExt cx="182" cy="250"/>
            </a:xfrm>
          </p:grpSpPr>
          <p:sp>
            <p:nvSpPr>
              <p:cNvPr id="849" name="Google Shape;849;p28"/>
              <p:cNvSpPr txBox="1"/>
              <p:nvPr/>
            </p:nvSpPr>
            <p:spPr>
              <a:xfrm>
                <a:off x="1519" y="1706"/>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i</a:t>
                </a:r>
                <a:endParaRPr/>
              </a:p>
            </p:txBody>
          </p:sp>
          <p:sp>
            <p:nvSpPr>
              <p:cNvPr id="850" name="Google Shape;850;p28"/>
              <p:cNvSpPr/>
              <p:nvPr/>
            </p:nvSpPr>
            <p:spPr>
              <a:xfrm>
                <a:off x="1520" y="1753"/>
                <a:ext cx="181" cy="181"/>
              </a:xfrm>
              <a:prstGeom prst="ellipse">
                <a:avLst/>
              </a:prstGeom>
              <a:noFill/>
              <a:ln cap="flat" cmpd="sng" w="762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cxnSp>
          <p:nvCxnSpPr>
            <p:cNvPr id="851" name="Google Shape;851;p28"/>
            <p:cNvCxnSpPr/>
            <p:nvPr/>
          </p:nvCxnSpPr>
          <p:spPr>
            <a:xfrm flipH="1" rot="10800000">
              <a:off x="1565" y="3067"/>
              <a:ext cx="409" cy="363"/>
            </a:xfrm>
            <a:prstGeom prst="straightConnector1">
              <a:avLst/>
            </a:prstGeom>
            <a:noFill/>
            <a:ln cap="flat" cmpd="sng" w="76200">
              <a:solidFill>
                <a:srgbClr val="3366FF"/>
              </a:solidFill>
              <a:prstDash val="solid"/>
              <a:miter lim="800000"/>
              <a:headEnd len="med" w="med" type="none"/>
              <a:tailEnd len="med" w="med" type="none"/>
            </a:ln>
          </p:spPr>
        </p:cxnSp>
        <p:cxnSp>
          <p:nvCxnSpPr>
            <p:cNvPr id="852" name="Google Shape;852;p28"/>
            <p:cNvCxnSpPr/>
            <p:nvPr/>
          </p:nvCxnSpPr>
          <p:spPr>
            <a:xfrm>
              <a:off x="1565" y="3611"/>
              <a:ext cx="409" cy="318"/>
            </a:xfrm>
            <a:prstGeom prst="straightConnector1">
              <a:avLst/>
            </a:prstGeom>
            <a:noFill/>
            <a:ln cap="flat" cmpd="sng" w="9525">
              <a:solidFill>
                <a:schemeClr val="dk1"/>
              </a:solidFill>
              <a:prstDash val="solid"/>
              <a:miter lim="800000"/>
              <a:headEnd len="med" w="med" type="none"/>
              <a:tailEnd len="med" w="med" type="none"/>
            </a:ln>
          </p:spPr>
        </p:cxnSp>
        <p:cxnSp>
          <p:nvCxnSpPr>
            <p:cNvPr id="853" name="Google Shape;853;p28"/>
            <p:cNvCxnSpPr/>
            <p:nvPr/>
          </p:nvCxnSpPr>
          <p:spPr>
            <a:xfrm>
              <a:off x="2019" y="3112"/>
              <a:ext cx="0" cy="817"/>
            </a:xfrm>
            <a:prstGeom prst="straightConnector1">
              <a:avLst/>
            </a:prstGeom>
            <a:noFill/>
            <a:ln cap="flat" cmpd="sng" w="9525">
              <a:solidFill>
                <a:schemeClr val="dk1"/>
              </a:solidFill>
              <a:prstDash val="solid"/>
              <a:miter lim="800000"/>
              <a:headEnd len="med" w="med" type="none"/>
              <a:tailEnd len="med" w="med" type="none"/>
            </a:ln>
          </p:spPr>
        </p:cxnSp>
        <p:cxnSp>
          <p:nvCxnSpPr>
            <p:cNvPr id="854" name="Google Shape;854;p28"/>
            <p:cNvCxnSpPr/>
            <p:nvPr/>
          </p:nvCxnSpPr>
          <p:spPr>
            <a:xfrm>
              <a:off x="2110" y="2976"/>
              <a:ext cx="680" cy="0"/>
            </a:xfrm>
            <a:prstGeom prst="straightConnector1">
              <a:avLst/>
            </a:prstGeom>
            <a:noFill/>
            <a:ln cap="flat" cmpd="sng" w="76200">
              <a:solidFill>
                <a:srgbClr val="3366FF"/>
              </a:solidFill>
              <a:prstDash val="solid"/>
              <a:miter lim="800000"/>
              <a:headEnd len="med" w="med" type="none"/>
              <a:tailEnd len="med" w="med" type="none"/>
            </a:ln>
          </p:spPr>
        </p:cxnSp>
        <p:cxnSp>
          <p:nvCxnSpPr>
            <p:cNvPr id="855" name="Google Shape;855;p28"/>
            <p:cNvCxnSpPr/>
            <p:nvPr/>
          </p:nvCxnSpPr>
          <p:spPr>
            <a:xfrm>
              <a:off x="2110" y="4019"/>
              <a:ext cx="680" cy="0"/>
            </a:xfrm>
            <a:prstGeom prst="straightConnector1">
              <a:avLst/>
            </a:prstGeom>
            <a:noFill/>
            <a:ln cap="flat" cmpd="sng" w="9525">
              <a:solidFill>
                <a:schemeClr val="dk1"/>
              </a:solidFill>
              <a:prstDash val="solid"/>
              <a:miter lim="800000"/>
              <a:headEnd len="med" w="med" type="none"/>
              <a:tailEnd len="med" w="med" type="none"/>
            </a:ln>
          </p:spPr>
        </p:cxnSp>
        <p:cxnSp>
          <p:nvCxnSpPr>
            <p:cNvPr id="856" name="Google Shape;856;p28"/>
            <p:cNvCxnSpPr/>
            <p:nvPr/>
          </p:nvCxnSpPr>
          <p:spPr>
            <a:xfrm>
              <a:off x="2972" y="4019"/>
              <a:ext cx="635" cy="0"/>
            </a:xfrm>
            <a:prstGeom prst="straightConnector1">
              <a:avLst/>
            </a:prstGeom>
            <a:noFill/>
            <a:ln cap="flat" cmpd="sng" w="9525">
              <a:solidFill>
                <a:schemeClr val="dk1"/>
              </a:solidFill>
              <a:prstDash val="solid"/>
              <a:miter lim="800000"/>
              <a:headEnd len="med" w="med" type="none"/>
              <a:tailEnd len="med" w="med" type="none"/>
            </a:ln>
          </p:spPr>
        </p:cxnSp>
        <p:cxnSp>
          <p:nvCxnSpPr>
            <p:cNvPr id="857" name="Google Shape;857;p28"/>
            <p:cNvCxnSpPr/>
            <p:nvPr/>
          </p:nvCxnSpPr>
          <p:spPr>
            <a:xfrm>
              <a:off x="2926" y="3067"/>
              <a:ext cx="681" cy="862"/>
            </a:xfrm>
            <a:prstGeom prst="straightConnector1">
              <a:avLst/>
            </a:prstGeom>
            <a:noFill/>
            <a:ln cap="flat" cmpd="sng" w="9525">
              <a:solidFill>
                <a:schemeClr val="dk1"/>
              </a:solidFill>
              <a:prstDash val="solid"/>
              <a:miter lim="800000"/>
              <a:headEnd len="med" w="med" type="none"/>
              <a:tailEnd len="med" w="med" type="none"/>
            </a:ln>
          </p:spPr>
        </p:cxnSp>
        <p:cxnSp>
          <p:nvCxnSpPr>
            <p:cNvPr id="858" name="Google Shape;858;p28"/>
            <p:cNvCxnSpPr/>
            <p:nvPr/>
          </p:nvCxnSpPr>
          <p:spPr>
            <a:xfrm>
              <a:off x="2972" y="2976"/>
              <a:ext cx="635" cy="0"/>
            </a:xfrm>
            <a:prstGeom prst="straightConnector1">
              <a:avLst/>
            </a:prstGeom>
            <a:noFill/>
            <a:ln cap="flat" cmpd="sng" w="9525">
              <a:solidFill>
                <a:schemeClr val="dk1"/>
              </a:solidFill>
              <a:prstDash val="solid"/>
              <a:miter lim="800000"/>
              <a:headEnd len="med" w="med" type="none"/>
              <a:tailEnd len="med" w="med" type="none"/>
            </a:ln>
          </p:spPr>
        </p:cxnSp>
        <p:cxnSp>
          <p:nvCxnSpPr>
            <p:cNvPr id="859" name="Google Shape;859;p28"/>
            <p:cNvCxnSpPr/>
            <p:nvPr/>
          </p:nvCxnSpPr>
          <p:spPr>
            <a:xfrm>
              <a:off x="3697" y="3067"/>
              <a:ext cx="0" cy="862"/>
            </a:xfrm>
            <a:prstGeom prst="straightConnector1">
              <a:avLst/>
            </a:prstGeom>
            <a:noFill/>
            <a:ln cap="flat" cmpd="sng" w="9525">
              <a:solidFill>
                <a:schemeClr val="dk1"/>
              </a:solidFill>
              <a:prstDash val="solid"/>
              <a:miter lim="800000"/>
              <a:headEnd len="med" w="med" type="none"/>
              <a:tailEnd len="med" w="med" type="none"/>
            </a:ln>
          </p:spPr>
        </p:cxnSp>
        <p:cxnSp>
          <p:nvCxnSpPr>
            <p:cNvPr id="860" name="Google Shape;860;p28"/>
            <p:cNvCxnSpPr/>
            <p:nvPr/>
          </p:nvCxnSpPr>
          <p:spPr>
            <a:xfrm>
              <a:off x="3788" y="3022"/>
              <a:ext cx="408" cy="362"/>
            </a:xfrm>
            <a:prstGeom prst="straightConnector1">
              <a:avLst/>
            </a:prstGeom>
            <a:noFill/>
            <a:ln cap="flat" cmpd="sng" w="9525">
              <a:solidFill>
                <a:schemeClr val="dk1"/>
              </a:solidFill>
              <a:prstDash val="solid"/>
              <a:miter lim="800000"/>
              <a:headEnd len="med" w="med" type="none"/>
              <a:tailEnd len="med" w="med" type="none"/>
            </a:ln>
          </p:spPr>
        </p:cxnSp>
        <p:cxnSp>
          <p:nvCxnSpPr>
            <p:cNvPr id="861" name="Google Shape;861;p28"/>
            <p:cNvCxnSpPr/>
            <p:nvPr/>
          </p:nvCxnSpPr>
          <p:spPr>
            <a:xfrm flipH="1" rot="10800000">
              <a:off x="3788" y="3566"/>
              <a:ext cx="408" cy="408"/>
            </a:xfrm>
            <a:prstGeom prst="straightConnector1">
              <a:avLst/>
            </a:prstGeom>
            <a:noFill/>
            <a:ln cap="flat" cmpd="sng" w="9525">
              <a:solidFill>
                <a:schemeClr val="dk1"/>
              </a:solidFill>
              <a:prstDash val="solid"/>
              <a:miter lim="800000"/>
              <a:headEnd len="med" w="med" type="none"/>
              <a:tailEnd len="med" w="med" type="none"/>
            </a:ln>
          </p:spPr>
        </p:cxnSp>
        <p:cxnSp>
          <p:nvCxnSpPr>
            <p:cNvPr id="862" name="Google Shape;862;p28"/>
            <p:cNvCxnSpPr/>
            <p:nvPr/>
          </p:nvCxnSpPr>
          <p:spPr>
            <a:xfrm>
              <a:off x="2518" y="3611"/>
              <a:ext cx="318" cy="318"/>
            </a:xfrm>
            <a:prstGeom prst="straightConnector1">
              <a:avLst/>
            </a:prstGeom>
            <a:noFill/>
            <a:ln cap="flat" cmpd="sng" w="9525">
              <a:solidFill>
                <a:schemeClr val="dk1"/>
              </a:solidFill>
              <a:prstDash val="solid"/>
              <a:miter lim="800000"/>
              <a:headEnd len="med" w="med" type="none"/>
              <a:tailEnd len="med" w="med" type="none"/>
            </a:ln>
          </p:spPr>
        </p:cxnSp>
        <p:cxnSp>
          <p:nvCxnSpPr>
            <p:cNvPr id="863" name="Google Shape;863;p28"/>
            <p:cNvCxnSpPr/>
            <p:nvPr/>
          </p:nvCxnSpPr>
          <p:spPr>
            <a:xfrm flipH="1" rot="10800000">
              <a:off x="2064" y="3611"/>
              <a:ext cx="273" cy="318"/>
            </a:xfrm>
            <a:prstGeom prst="straightConnector1">
              <a:avLst/>
            </a:prstGeom>
            <a:noFill/>
            <a:ln cap="flat" cmpd="sng" w="9525">
              <a:solidFill>
                <a:schemeClr val="dk1"/>
              </a:solidFill>
              <a:prstDash val="solid"/>
              <a:miter lim="800000"/>
              <a:headEnd len="med" w="med" type="none"/>
              <a:tailEnd len="med" w="med" type="none"/>
            </a:ln>
          </p:spPr>
        </p:cxnSp>
        <p:cxnSp>
          <p:nvCxnSpPr>
            <p:cNvPr id="864" name="Google Shape;864;p28"/>
            <p:cNvCxnSpPr/>
            <p:nvPr/>
          </p:nvCxnSpPr>
          <p:spPr>
            <a:xfrm flipH="1" rot="10800000">
              <a:off x="2473" y="3067"/>
              <a:ext cx="317" cy="363"/>
            </a:xfrm>
            <a:prstGeom prst="straightConnector1">
              <a:avLst/>
            </a:prstGeom>
            <a:noFill/>
            <a:ln cap="flat" cmpd="sng" w="76200">
              <a:solidFill>
                <a:srgbClr val="3366FF"/>
              </a:solidFill>
              <a:prstDash val="solid"/>
              <a:miter lim="800000"/>
              <a:headEnd len="med" w="med" type="none"/>
              <a:tailEnd len="med" w="med" type="none"/>
            </a:ln>
          </p:spPr>
        </p:cxnSp>
        <p:sp>
          <p:nvSpPr>
            <p:cNvPr id="865" name="Google Shape;865;p28"/>
            <p:cNvSpPr txBox="1"/>
            <p:nvPr/>
          </p:nvSpPr>
          <p:spPr>
            <a:xfrm>
              <a:off x="1565" y="2976"/>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sp>
          <p:nvSpPr>
            <p:cNvPr id="866" name="Google Shape;866;p28"/>
            <p:cNvSpPr txBox="1"/>
            <p:nvPr/>
          </p:nvSpPr>
          <p:spPr>
            <a:xfrm>
              <a:off x="2324" y="264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8</a:t>
              </a:r>
              <a:endParaRPr/>
            </a:p>
          </p:txBody>
        </p:sp>
        <p:sp>
          <p:nvSpPr>
            <p:cNvPr id="867" name="Google Shape;867;p28"/>
            <p:cNvSpPr txBox="1"/>
            <p:nvPr/>
          </p:nvSpPr>
          <p:spPr>
            <a:xfrm>
              <a:off x="3168" y="264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7</a:t>
              </a:r>
              <a:endParaRPr/>
            </a:p>
          </p:txBody>
        </p:sp>
        <p:sp>
          <p:nvSpPr>
            <p:cNvPr id="868" name="Google Shape;868;p28"/>
            <p:cNvSpPr txBox="1"/>
            <p:nvPr/>
          </p:nvSpPr>
          <p:spPr>
            <a:xfrm>
              <a:off x="4002" y="2898"/>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9</a:t>
              </a:r>
              <a:endParaRPr/>
            </a:p>
          </p:txBody>
        </p:sp>
        <p:sp>
          <p:nvSpPr>
            <p:cNvPr id="869" name="Google Shape;869;p28"/>
            <p:cNvSpPr txBox="1"/>
            <p:nvPr/>
          </p:nvSpPr>
          <p:spPr>
            <a:xfrm>
              <a:off x="3970" y="3657"/>
              <a:ext cx="2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10</a:t>
              </a:r>
              <a:endParaRPr/>
            </a:p>
          </p:txBody>
        </p:sp>
        <p:sp>
          <p:nvSpPr>
            <p:cNvPr id="870" name="Google Shape;870;p28"/>
            <p:cNvSpPr txBox="1"/>
            <p:nvPr/>
          </p:nvSpPr>
          <p:spPr>
            <a:xfrm>
              <a:off x="3652" y="3339"/>
              <a:ext cx="2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14</a:t>
              </a:r>
              <a:endParaRPr/>
            </a:p>
          </p:txBody>
        </p:sp>
        <p:sp>
          <p:nvSpPr>
            <p:cNvPr id="871" name="Google Shape;871;p28"/>
            <p:cNvSpPr txBox="1"/>
            <p:nvPr/>
          </p:nvSpPr>
          <p:spPr>
            <a:xfrm>
              <a:off x="3017" y="3414"/>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sp>
          <p:nvSpPr>
            <p:cNvPr id="872" name="Google Shape;872;p28"/>
            <p:cNvSpPr txBox="1"/>
            <p:nvPr/>
          </p:nvSpPr>
          <p:spPr>
            <a:xfrm>
              <a:off x="2624" y="3187"/>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sp>
          <p:nvSpPr>
            <p:cNvPr id="873" name="Google Shape;873;p28"/>
            <p:cNvSpPr txBox="1"/>
            <p:nvPr/>
          </p:nvSpPr>
          <p:spPr>
            <a:xfrm>
              <a:off x="3198" y="4004"/>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sp>
          <p:nvSpPr>
            <p:cNvPr id="874" name="Google Shape;874;p28"/>
            <p:cNvSpPr txBox="1"/>
            <p:nvPr/>
          </p:nvSpPr>
          <p:spPr>
            <a:xfrm>
              <a:off x="2641" y="353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6</a:t>
              </a:r>
              <a:endParaRPr/>
            </a:p>
          </p:txBody>
        </p:sp>
        <p:sp>
          <p:nvSpPr>
            <p:cNvPr id="875" name="Google Shape;875;p28"/>
            <p:cNvSpPr txBox="1"/>
            <p:nvPr/>
          </p:nvSpPr>
          <p:spPr>
            <a:xfrm>
              <a:off x="2369" y="4004"/>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sp>
          <p:nvSpPr>
            <p:cNvPr id="876" name="Google Shape;876;p28"/>
            <p:cNvSpPr txBox="1"/>
            <p:nvPr/>
          </p:nvSpPr>
          <p:spPr>
            <a:xfrm>
              <a:off x="2097" y="353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7</a:t>
              </a:r>
              <a:endParaRPr/>
            </a:p>
          </p:txBody>
        </p:sp>
        <p:sp>
          <p:nvSpPr>
            <p:cNvPr id="877" name="Google Shape;877;p28"/>
            <p:cNvSpPr txBox="1"/>
            <p:nvPr/>
          </p:nvSpPr>
          <p:spPr>
            <a:xfrm>
              <a:off x="1747" y="3323"/>
              <a:ext cx="2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11</a:t>
              </a:r>
              <a:endParaRPr/>
            </a:p>
          </p:txBody>
        </p:sp>
        <p:sp>
          <p:nvSpPr>
            <p:cNvPr id="878" name="Google Shape;878;p28"/>
            <p:cNvSpPr txBox="1"/>
            <p:nvPr/>
          </p:nvSpPr>
          <p:spPr>
            <a:xfrm>
              <a:off x="1565" y="3731"/>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8</a:t>
              </a:r>
              <a:endParaRPr/>
            </a:p>
          </p:txBody>
        </p:sp>
      </p:grpSp>
      <p:cxnSp>
        <p:nvCxnSpPr>
          <p:cNvPr id="879" name="Google Shape;879;p28"/>
          <p:cNvCxnSpPr/>
          <p:nvPr/>
        </p:nvCxnSpPr>
        <p:spPr>
          <a:xfrm rot="10800000">
            <a:off x="5500687" y="6027737"/>
            <a:ext cx="0" cy="479425"/>
          </a:xfrm>
          <a:prstGeom prst="straightConnector1">
            <a:avLst/>
          </a:prstGeom>
          <a:noFill/>
          <a:ln cap="flat" cmpd="sng" w="28575">
            <a:solidFill>
              <a:srgbClr val="FF0000"/>
            </a:solidFill>
            <a:prstDash val="solid"/>
            <a:miter lim="800000"/>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29"/>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885" name="Google Shape;885;p29"/>
          <p:cNvSpPr txBox="1"/>
          <p:nvPr/>
        </p:nvSpPr>
        <p:spPr>
          <a:xfrm>
            <a:off x="609600" y="1524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The execution of Prim's algorithm</a:t>
            </a:r>
            <a:r>
              <a:rPr b="0" i="0" lang="en-US" sz="2000" u="none">
                <a:solidFill>
                  <a:schemeClr val="dk1"/>
                </a:solidFill>
                <a:latin typeface="Arial"/>
                <a:ea typeface="Arial"/>
                <a:cs typeface="Arial"/>
                <a:sym typeface="Arial"/>
              </a:rPr>
              <a:t>(moderate part)</a:t>
            </a:r>
            <a:endParaRPr/>
          </a:p>
        </p:txBody>
      </p:sp>
      <p:sp>
        <p:nvSpPr>
          <p:cNvPr id="886" name="Google Shape;886;p29"/>
          <p:cNvSpPr txBox="1"/>
          <p:nvPr/>
        </p:nvSpPr>
        <p:spPr>
          <a:xfrm>
            <a:off x="179387" y="1412875"/>
            <a:ext cx="1223962"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the root vertex</a:t>
            </a:r>
            <a:endParaRPr/>
          </a:p>
        </p:txBody>
      </p:sp>
      <p:cxnSp>
        <p:nvCxnSpPr>
          <p:cNvPr id="887" name="Google Shape;887;p29"/>
          <p:cNvCxnSpPr/>
          <p:nvPr/>
        </p:nvCxnSpPr>
        <p:spPr>
          <a:xfrm>
            <a:off x="1331912" y="1916112"/>
            <a:ext cx="792162" cy="433387"/>
          </a:xfrm>
          <a:prstGeom prst="straightConnector1">
            <a:avLst/>
          </a:prstGeom>
          <a:noFill/>
          <a:ln cap="flat" cmpd="sng" w="9525">
            <a:solidFill>
              <a:schemeClr val="dk1"/>
            </a:solidFill>
            <a:prstDash val="solid"/>
            <a:miter lim="800000"/>
            <a:headEnd len="med" w="med" type="none"/>
            <a:tailEnd len="med" w="med" type="triangle"/>
          </a:ln>
        </p:spPr>
      </p:cxnSp>
      <p:graphicFrame>
        <p:nvGraphicFramePr>
          <p:cNvPr id="888" name="Google Shape;888;p29"/>
          <p:cNvGraphicFramePr/>
          <p:nvPr/>
        </p:nvGraphicFramePr>
        <p:xfrm>
          <a:off x="869950" y="4184650"/>
          <a:ext cx="3000000" cy="3000000"/>
        </p:xfrm>
        <a:graphic>
          <a:graphicData uri="http://schemas.openxmlformats.org/drawingml/2006/table">
            <a:tbl>
              <a:tblPr>
                <a:noFill/>
                <a:tableStyleId>{99109B17-CFEE-4F71-A1ED-2DFD5FEDF80E}</a:tableStyleId>
              </a:tblPr>
              <a:tblGrid>
                <a:gridCol w="709600"/>
                <a:gridCol w="701675"/>
                <a:gridCol w="703250"/>
                <a:gridCol w="701675"/>
                <a:gridCol w="658800"/>
                <a:gridCol w="746125"/>
                <a:gridCol w="703250"/>
                <a:gridCol w="701675"/>
                <a:gridCol w="703250"/>
                <a:gridCol w="701675"/>
              </a:tblGrid>
              <a:tr h="4572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V</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i</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4572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1" i="0" lang="en-US" sz="2400" u="none" cap="none" strike="noStrike">
                          <a:solidFill>
                            <a:srgbClr val="008000"/>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Key</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1" i="0" lang="en-US" sz="2400" u="none" cap="none" strike="noStrike">
                          <a:solidFill>
                            <a:srgbClr val="008000"/>
                          </a:solidFill>
                          <a:latin typeface="Arial"/>
                          <a:ea typeface="Arial"/>
                          <a:cs typeface="Arial"/>
                          <a:sym typeface="Arial"/>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π</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1" i="0" lang="en-US" sz="2400" u="none" cap="none" strike="noStrike">
                          <a:solidFill>
                            <a:srgbClr val="008000"/>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i</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889" name="Google Shape;889;p29"/>
          <p:cNvGrpSpPr/>
          <p:nvPr/>
        </p:nvGrpSpPr>
        <p:grpSpPr>
          <a:xfrm>
            <a:off x="2193925" y="1119187"/>
            <a:ext cx="4625975" cy="2527300"/>
            <a:chOff x="1429" y="2643"/>
            <a:chExt cx="2914" cy="1592"/>
          </a:xfrm>
        </p:grpSpPr>
        <p:grpSp>
          <p:nvGrpSpPr>
            <p:cNvPr id="890" name="Google Shape;890;p29"/>
            <p:cNvGrpSpPr/>
            <p:nvPr/>
          </p:nvGrpSpPr>
          <p:grpSpPr>
            <a:xfrm>
              <a:off x="1429" y="3370"/>
              <a:ext cx="205" cy="250"/>
              <a:chOff x="2368" y="1750"/>
              <a:chExt cx="205" cy="250"/>
            </a:xfrm>
          </p:grpSpPr>
          <p:sp>
            <p:nvSpPr>
              <p:cNvPr id="891" name="Google Shape;891;p29"/>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a:t>
                </a:r>
                <a:endParaRPr/>
              </a:p>
            </p:txBody>
          </p:sp>
          <p:sp>
            <p:nvSpPr>
              <p:cNvPr id="892" name="Google Shape;892;p29"/>
              <p:cNvSpPr/>
              <p:nvPr/>
            </p:nvSpPr>
            <p:spPr>
              <a:xfrm>
                <a:off x="2381" y="1797"/>
                <a:ext cx="181" cy="181"/>
              </a:xfrm>
              <a:prstGeom prst="ellipse">
                <a:avLst/>
              </a:prstGeom>
              <a:noFill/>
              <a:ln cap="flat" cmpd="sng" w="762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893" name="Google Shape;893;p29"/>
            <p:cNvGrpSpPr/>
            <p:nvPr/>
          </p:nvGrpSpPr>
          <p:grpSpPr>
            <a:xfrm>
              <a:off x="1928" y="2871"/>
              <a:ext cx="205" cy="250"/>
              <a:chOff x="2368" y="1750"/>
              <a:chExt cx="205" cy="250"/>
            </a:xfrm>
          </p:grpSpPr>
          <p:sp>
            <p:nvSpPr>
              <p:cNvPr id="894" name="Google Shape;894;p29"/>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b</a:t>
                </a:r>
                <a:endParaRPr/>
              </a:p>
            </p:txBody>
          </p:sp>
          <p:sp>
            <p:nvSpPr>
              <p:cNvPr id="895" name="Google Shape;895;p29"/>
              <p:cNvSpPr/>
              <p:nvPr/>
            </p:nvSpPr>
            <p:spPr>
              <a:xfrm>
                <a:off x="2381" y="1797"/>
                <a:ext cx="181" cy="181"/>
              </a:xfrm>
              <a:prstGeom prst="ellipse">
                <a:avLst/>
              </a:prstGeom>
              <a:noFill/>
              <a:ln cap="flat" cmpd="sng" w="762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896" name="Google Shape;896;p29"/>
            <p:cNvGrpSpPr/>
            <p:nvPr/>
          </p:nvGrpSpPr>
          <p:grpSpPr>
            <a:xfrm>
              <a:off x="1928" y="3860"/>
              <a:ext cx="205" cy="250"/>
              <a:chOff x="2368" y="1750"/>
              <a:chExt cx="205" cy="250"/>
            </a:xfrm>
          </p:grpSpPr>
          <p:sp>
            <p:nvSpPr>
              <p:cNvPr id="897" name="Google Shape;897;p29"/>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h</a:t>
                </a:r>
                <a:endParaRPr/>
              </a:p>
            </p:txBody>
          </p:sp>
          <p:sp>
            <p:nvSpPr>
              <p:cNvPr id="898" name="Google Shape;898;p29"/>
              <p:cNvSpPr/>
              <p:nvPr/>
            </p:nvSpPr>
            <p:spPr>
              <a:xfrm>
                <a:off x="2381" y="1797"/>
                <a:ext cx="181" cy="181"/>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899" name="Google Shape;899;p29"/>
            <p:cNvGrpSpPr/>
            <p:nvPr/>
          </p:nvGrpSpPr>
          <p:grpSpPr>
            <a:xfrm>
              <a:off x="2778" y="2840"/>
              <a:ext cx="196" cy="250"/>
              <a:chOff x="2368" y="1750"/>
              <a:chExt cx="196" cy="250"/>
            </a:xfrm>
          </p:grpSpPr>
          <p:sp>
            <p:nvSpPr>
              <p:cNvPr id="900" name="Google Shape;900;p29"/>
              <p:cNvSpPr txBox="1"/>
              <p:nvPr/>
            </p:nvSpPr>
            <p:spPr>
              <a:xfrm>
                <a:off x="2368" y="1750"/>
                <a:ext cx="196"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a:t>
                </a:r>
                <a:endParaRPr/>
              </a:p>
            </p:txBody>
          </p:sp>
          <p:sp>
            <p:nvSpPr>
              <p:cNvPr id="901" name="Google Shape;901;p29"/>
              <p:cNvSpPr/>
              <p:nvPr/>
            </p:nvSpPr>
            <p:spPr>
              <a:xfrm>
                <a:off x="2381" y="1797"/>
                <a:ext cx="181" cy="181"/>
              </a:xfrm>
              <a:prstGeom prst="ellipse">
                <a:avLst/>
              </a:prstGeom>
              <a:noFill/>
              <a:ln cap="flat" cmpd="sng" w="762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902" name="Google Shape;902;p29"/>
            <p:cNvGrpSpPr/>
            <p:nvPr/>
          </p:nvGrpSpPr>
          <p:grpSpPr>
            <a:xfrm>
              <a:off x="3592" y="2840"/>
              <a:ext cx="205" cy="250"/>
              <a:chOff x="2368" y="1750"/>
              <a:chExt cx="205" cy="250"/>
            </a:xfrm>
          </p:grpSpPr>
          <p:sp>
            <p:nvSpPr>
              <p:cNvPr id="903" name="Google Shape;903;p29"/>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d</a:t>
                </a:r>
                <a:endParaRPr/>
              </a:p>
            </p:txBody>
          </p:sp>
          <p:sp>
            <p:nvSpPr>
              <p:cNvPr id="904" name="Google Shape;904;p29"/>
              <p:cNvSpPr/>
              <p:nvPr/>
            </p:nvSpPr>
            <p:spPr>
              <a:xfrm>
                <a:off x="2381" y="1797"/>
                <a:ext cx="181" cy="181"/>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905" name="Google Shape;905;p29"/>
            <p:cNvGrpSpPr/>
            <p:nvPr/>
          </p:nvGrpSpPr>
          <p:grpSpPr>
            <a:xfrm>
              <a:off x="4138" y="3339"/>
              <a:ext cx="205" cy="250"/>
              <a:chOff x="2368" y="1750"/>
              <a:chExt cx="205" cy="250"/>
            </a:xfrm>
          </p:grpSpPr>
          <p:sp>
            <p:nvSpPr>
              <p:cNvPr id="906" name="Google Shape;906;p29"/>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e</a:t>
                </a:r>
                <a:endParaRPr/>
              </a:p>
            </p:txBody>
          </p:sp>
          <p:sp>
            <p:nvSpPr>
              <p:cNvPr id="907" name="Google Shape;907;p29"/>
              <p:cNvSpPr/>
              <p:nvPr/>
            </p:nvSpPr>
            <p:spPr>
              <a:xfrm>
                <a:off x="2381" y="1797"/>
                <a:ext cx="181" cy="181"/>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908" name="Google Shape;908;p29"/>
            <p:cNvGrpSpPr/>
            <p:nvPr/>
          </p:nvGrpSpPr>
          <p:grpSpPr>
            <a:xfrm>
              <a:off x="3594" y="3860"/>
              <a:ext cx="194" cy="250"/>
              <a:chOff x="2368" y="1750"/>
              <a:chExt cx="194" cy="250"/>
            </a:xfrm>
          </p:grpSpPr>
          <p:sp>
            <p:nvSpPr>
              <p:cNvPr id="909" name="Google Shape;909;p29"/>
              <p:cNvSpPr txBox="1"/>
              <p:nvPr/>
            </p:nvSpPr>
            <p:spPr>
              <a:xfrm>
                <a:off x="2368" y="1750"/>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f</a:t>
                </a:r>
                <a:endParaRPr/>
              </a:p>
            </p:txBody>
          </p:sp>
          <p:sp>
            <p:nvSpPr>
              <p:cNvPr id="910" name="Google Shape;910;p29"/>
              <p:cNvSpPr/>
              <p:nvPr/>
            </p:nvSpPr>
            <p:spPr>
              <a:xfrm>
                <a:off x="2381" y="1797"/>
                <a:ext cx="181" cy="181"/>
              </a:xfrm>
              <a:prstGeom prst="ellipse">
                <a:avLst/>
              </a:prstGeom>
              <a:noFill/>
              <a:ln cap="flat" cmpd="sng" w="762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911" name="Google Shape;911;p29"/>
            <p:cNvGrpSpPr/>
            <p:nvPr/>
          </p:nvGrpSpPr>
          <p:grpSpPr>
            <a:xfrm>
              <a:off x="2776" y="3860"/>
              <a:ext cx="205" cy="250"/>
              <a:chOff x="2368" y="1750"/>
              <a:chExt cx="205" cy="250"/>
            </a:xfrm>
          </p:grpSpPr>
          <p:sp>
            <p:nvSpPr>
              <p:cNvPr id="912" name="Google Shape;912;p29"/>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g</a:t>
                </a:r>
                <a:endParaRPr/>
              </a:p>
            </p:txBody>
          </p:sp>
          <p:sp>
            <p:nvSpPr>
              <p:cNvPr id="913" name="Google Shape;913;p29"/>
              <p:cNvSpPr/>
              <p:nvPr/>
            </p:nvSpPr>
            <p:spPr>
              <a:xfrm>
                <a:off x="2381" y="1797"/>
                <a:ext cx="181" cy="181"/>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914" name="Google Shape;914;p29"/>
            <p:cNvGrpSpPr/>
            <p:nvPr/>
          </p:nvGrpSpPr>
          <p:grpSpPr>
            <a:xfrm>
              <a:off x="2337" y="3384"/>
              <a:ext cx="182" cy="250"/>
              <a:chOff x="1519" y="1706"/>
              <a:chExt cx="182" cy="250"/>
            </a:xfrm>
          </p:grpSpPr>
          <p:sp>
            <p:nvSpPr>
              <p:cNvPr id="915" name="Google Shape;915;p29"/>
              <p:cNvSpPr txBox="1"/>
              <p:nvPr/>
            </p:nvSpPr>
            <p:spPr>
              <a:xfrm>
                <a:off x="1519" y="1706"/>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i</a:t>
                </a:r>
                <a:endParaRPr/>
              </a:p>
            </p:txBody>
          </p:sp>
          <p:sp>
            <p:nvSpPr>
              <p:cNvPr id="916" name="Google Shape;916;p29"/>
              <p:cNvSpPr/>
              <p:nvPr/>
            </p:nvSpPr>
            <p:spPr>
              <a:xfrm>
                <a:off x="1520" y="1753"/>
                <a:ext cx="181" cy="181"/>
              </a:xfrm>
              <a:prstGeom prst="ellipse">
                <a:avLst/>
              </a:prstGeom>
              <a:noFill/>
              <a:ln cap="flat" cmpd="sng" w="762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cxnSp>
          <p:nvCxnSpPr>
            <p:cNvPr id="917" name="Google Shape;917;p29"/>
            <p:cNvCxnSpPr/>
            <p:nvPr/>
          </p:nvCxnSpPr>
          <p:spPr>
            <a:xfrm flipH="1" rot="10800000">
              <a:off x="1565" y="3067"/>
              <a:ext cx="409" cy="363"/>
            </a:xfrm>
            <a:prstGeom prst="straightConnector1">
              <a:avLst/>
            </a:prstGeom>
            <a:noFill/>
            <a:ln cap="flat" cmpd="sng" w="76200">
              <a:solidFill>
                <a:srgbClr val="3366FF"/>
              </a:solidFill>
              <a:prstDash val="solid"/>
              <a:miter lim="800000"/>
              <a:headEnd len="med" w="med" type="none"/>
              <a:tailEnd len="med" w="med" type="none"/>
            </a:ln>
          </p:spPr>
        </p:cxnSp>
        <p:cxnSp>
          <p:nvCxnSpPr>
            <p:cNvPr id="918" name="Google Shape;918;p29"/>
            <p:cNvCxnSpPr/>
            <p:nvPr/>
          </p:nvCxnSpPr>
          <p:spPr>
            <a:xfrm>
              <a:off x="1565" y="3611"/>
              <a:ext cx="409" cy="318"/>
            </a:xfrm>
            <a:prstGeom prst="straightConnector1">
              <a:avLst/>
            </a:prstGeom>
            <a:noFill/>
            <a:ln cap="flat" cmpd="sng" w="9525">
              <a:solidFill>
                <a:schemeClr val="dk1"/>
              </a:solidFill>
              <a:prstDash val="solid"/>
              <a:miter lim="800000"/>
              <a:headEnd len="med" w="med" type="none"/>
              <a:tailEnd len="med" w="med" type="none"/>
            </a:ln>
          </p:spPr>
        </p:cxnSp>
        <p:cxnSp>
          <p:nvCxnSpPr>
            <p:cNvPr id="919" name="Google Shape;919;p29"/>
            <p:cNvCxnSpPr/>
            <p:nvPr/>
          </p:nvCxnSpPr>
          <p:spPr>
            <a:xfrm>
              <a:off x="2019" y="3112"/>
              <a:ext cx="0" cy="817"/>
            </a:xfrm>
            <a:prstGeom prst="straightConnector1">
              <a:avLst/>
            </a:prstGeom>
            <a:noFill/>
            <a:ln cap="flat" cmpd="sng" w="9525">
              <a:solidFill>
                <a:schemeClr val="dk1"/>
              </a:solidFill>
              <a:prstDash val="solid"/>
              <a:miter lim="800000"/>
              <a:headEnd len="med" w="med" type="none"/>
              <a:tailEnd len="med" w="med" type="none"/>
            </a:ln>
          </p:spPr>
        </p:cxnSp>
        <p:cxnSp>
          <p:nvCxnSpPr>
            <p:cNvPr id="920" name="Google Shape;920;p29"/>
            <p:cNvCxnSpPr/>
            <p:nvPr/>
          </p:nvCxnSpPr>
          <p:spPr>
            <a:xfrm>
              <a:off x="2110" y="2976"/>
              <a:ext cx="680" cy="0"/>
            </a:xfrm>
            <a:prstGeom prst="straightConnector1">
              <a:avLst/>
            </a:prstGeom>
            <a:noFill/>
            <a:ln cap="flat" cmpd="sng" w="76200">
              <a:solidFill>
                <a:srgbClr val="3366FF"/>
              </a:solidFill>
              <a:prstDash val="solid"/>
              <a:miter lim="800000"/>
              <a:headEnd len="med" w="med" type="none"/>
              <a:tailEnd len="med" w="med" type="none"/>
            </a:ln>
          </p:spPr>
        </p:cxnSp>
        <p:cxnSp>
          <p:nvCxnSpPr>
            <p:cNvPr id="921" name="Google Shape;921;p29"/>
            <p:cNvCxnSpPr/>
            <p:nvPr/>
          </p:nvCxnSpPr>
          <p:spPr>
            <a:xfrm>
              <a:off x="2110" y="4019"/>
              <a:ext cx="680" cy="0"/>
            </a:xfrm>
            <a:prstGeom prst="straightConnector1">
              <a:avLst/>
            </a:prstGeom>
            <a:noFill/>
            <a:ln cap="flat" cmpd="sng" w="9525">
              <a:solidFill>
                <a:schemeClr val="dk1"/>
              </a:solidFill>
              <a:prstDash val="solid"/>
              <a:miter lim="800000"/>
              <a:headEnd len="med" w="med" type="none"/>
              <a:tailEnd len="med" w="med" type="none"/>
            </a:ln>
          </p:spPr>
        </p:cxnSp>
        <p:cxnSp>
          <p:nvCxnSpPr>
            <p:cNvPr id="922" name="Google Shape;922;p29"/>
            <p:cNvCxnSpPr/>
            <p:nvPr/>
          </p:nvCxnSpPr>
          <p:spPr>
            <a:xfrm>
              <a:off x="2972" y="4019"/>
              <a:ext cx="635" cy="0"/>
            </a:xfrm>
            <a:prstGeom prst="straightConnector1">
              <a:avLst/>
            </a:prstGeom>
            <a:noFill/>
            <a:ln cap="flat" cmpd="sng" w="9525">
              <a:solidFill>
                <a:schemeClr val="dk1"/>
              </a:solidFill>
              <a:prstDash val="solid"/>
              <a:miter lim="800000"/>
              <a:headEnd len="med" w="med" type="none"/>
              <a:tailEnd len="med" w="med" type="none"/>
            </a:ln>
          </p:spPr>
        </p:cxnSp>
        <p:cxnSp>
          <p:nvCxnSpPr>
            <p:cNvPr id="923" name="Google Shape;923;p29"/>
            <p:cNvCxnSpPr/>
            <p:nvPr/>
          </p:nvCxnSpPr>
          <p:spPr>
            <a:xfrm>
              <a:off x="2926" y="3067"/>
              <a:ext cx="681" cy="862"/>
            </a:xfrm>
            <a:prstGeom prst="straightConnector1">
              <a:avLst/>
            </a:prstGeom>
            <a:noFill/>
            <a:ln cap="flat" cmpd="sng" w="76200">
              <a:solidFill>
                <a:srgbClr val="3366FF"/>
              </a:solidFill>
              <a:prstDash val="solid"/>
              <a:miter lim="800000"/>
              <a:headEnd len="med" w="med" type="none"/>
              <a:tailEnd len="med" w="med" type="none"/>
            </a:ln>
          </p:spPr>
        </p:cxnSp>
        <p:cxnSp>
          <p:nvCxnSpPr>
            <p:cNvPr id="924" name="Google Shape;924;p29"/>
            <p:cNvCxnSpPr/>
            <p:nvPr/>
          </p:nvCxnSpPr>
          <p:spPr>
            <a:xfrm>
              <a:off x="2972" y="2976"/>
              <a:ext cx="635" cy="0"/>
            </a:xfrm>
            <a:prstGeom prst="straightConnector1">
              <a:avLst/>
            </a:prstGeom>
            <a:noFill/>
            <a:ln cap="flat" cmpd="sng" w="9525">
              <a:solidFill>
                <a:schemeClr val="dk1"/>
              </a:solidFill>
              <a:prstDash val="solid"/>
              <a:miter lim="800000"/>
              <a:headEnd len="med" w="med" type="none"/>
              <a:tailEnd len="med" w="med" type="none"/>
            </a:ln>
          </p:spPr>
        </p:cxnSp>
        <p:cxnSp>
          <p:nvCxnSpPr>
            <p:cNvPr id="925" name="Google Shape;925;p29"/>
            <p:cNvCxnSpPr/>
            <p:nvPr/>
          </p:nvCxnSpPr>
          <p:spPr>
            <a:xfrm>
              <a:off x="3697" y="3067"/>
              <a:ext cx="0" cy="862"/>
            </a:xfrm>
            <a:prstGeom prst="straightConnector1">
              <a:avLst/>
            </a:prstGeom>
            <a:noFill/>
            <a:ln cap="flat" cmpd="sng" w="9525">
              <a:solidFill>
                <a:schemeClr val="dk1"/>
              </a:solidFill>
              <a:prstDash val="solid"/>
              <a:miter lim="800000"/>
              <a:headEnd len="med" w="med" type="none"/>
              <a:tailEnd len="med" w="med" type="none"/>
            </a:ln>
          </p:spPr>
        </p:cxnSp>
        <p:cxnSp>
          <p:nvCxnSpPr>
            <p:cNvPr id="926" name="Google Shape;926;p29"/>
            <p:cNvCxnSpPr/>
            <p:nvPr/>
          </p:nvCxnSpPr>
          <p:spPr>
            <a:xfrm>
              <a:off x="3788" y="3022"/>
              <a:ext cx="408" cy="362"/>
            </a:xfrm>
            <a:prstGeom prst="straightConnector1">
              <a:avLst/>
            </a:prstGeom>
            <a:noFill/>
            <a:ln cap="flat" cmpd="sng" w="9525">
              <a:solidFill>
                <a:schemeClr val="dk1"/>
              </a:solidFill>
              <a:prstDash val="solid"/>
              <a:miter lim="800000"/>
              <a:headEnd len="med" w="med" type="none"/>
              <a:tailEnd len="med" w="med" type="none"/>
            </a:ln>
          </p:spPr>
        </p:cxnSp>
        <p:cxnSp>
          <p:nvCxnSpPr>
            <p:cNvPr id="927" name="Google Shape;927;p29"/>
            <p:cNvCxnSpPr/>
            <p:nvPr/>
          </p:nvCxnSpPr>
          <p:spPr>
            <a:xfrm flipH="1" rot="10800000">
              <a:off x="3788" y="3566"/>
              <a:ext cx="408" cy="408"/>
            </a:xfrm>
            <a:prstGeom prst="straightConnector1">
              <a:avLst/>
            </a:prstGeom>
            <a:noFill/>
            <a:ln cap="flat" cmpd="sng" w="9525">
              <a:solidFill>
                <a:schemeClr val="dk1"/>
              </a:solidFill>
              <a:prstDash val="solid"/>
              <a:miter lim="800000"/>
              <a:headEnd len="med" w="med" type="none"/>
              <a:tailEnd len="med" w="med" type="none"/>
            </a:ln>
          </p:spPr>
        </p:cxnSp>
        <p:cxnSp>
          <p:nvCxnSpPr>
            <p:cNvPr id="928" name="Google Shape;928;p29"/>
            <p:cNvCxnSpPr/>
            <p:nvPr/>
          </p:nvCxnSpPr>
          <p:spPr>
            <a:xfrm>
              <a:off x="2518" y="3611"/>
              <a:ext cx="318" cy="318"/>
            </a:xfrm>
            <a:prstGeom prst="straightConnector1">
              <a:avLst/>
            </a:prstGeom>
            <a:noFill/>
            <a:ln cap="flat" cmpd="sng" w="9525">
              <a:solidFill>
                <a:schemeClr val="dk1"/>
              </a:solidFill>
              <a:prstDash val="solid"/>
              <a:miter lim="800000"/>
              <a:headEnd len="med" w="med" type="none"/>
              <a:tailEnd len="med" w="med" type="none"/>
            </a:ln>
          </p:spPr>
        </p:cxnSp>
        <p:cxnSp>
          <p:nvCxnSpPr>
            <p:cNvPr id="929" name="Google Shape;929;p29"/>
            <p:cNvCxnSpPr/>
            <p:nvPr/>
          </p:nvCxnSpPr>
          <p:spPr>
            <a:xfrm flipH="1" rot="10800000">
              <a:off x="2064" y="3611"/>
              <a:ext cx="273" cy="318"/>
            </a:xfrm>
            <a:prstGeom prst="straightConnector1">
              <a:avLst/>
            </a:prstGeom>
            <a:noFill/>
            <a:ln cap="flat" cmpd="sng" w="9525">
              <a:solidFill>
                <a:schemeClr val="dk1"/>
              </a:solidFill>
              <a:prstDash val="solid"/>
              <a:miter lim="800000"/>
              <a:headEnd len="med" w="med" type="none"/>
              <a:tailEnd len="med" w="med" type="none"/>
            </a:ln>
          </p:spPr>
        </p:cxnSp>
        <p:cxnSp>
          <p:nvCxnSpPr>
            <p:cNvPr id="930" name="Google Shape;930;p29"/>
            <p:cNvCxnSpPr/>
            <p:nvPr/>
          </p:nvCxnSpPr>
          <p:spPr>
            <a:xfrm flipH="1" rot="10800000">
              <a:off x="2473" y="3067"/>
              <a:ext cx="317" cy="363"/>
            </a:xfrm>
            <a:prstGeom prst="straightConnector1">
              <a:avLst/>
            </a:prstGeom>
            <a:noFill/>
            <a:ln cap="flat" cmpd="sng" w="76200">
              <a:solidFill>
                <a:srgbClr val="3366FF"/>
              </a:solidFill>
              <a:prstDash val="solid"/>
              <a:miter lim="800000"/>
              <a:headEnd len="med" w="med" type="none"/>
              <a:tailEnd len="med" w="med" type="none"/>
            </a:ln>
          </p:spPr>
        </p:cxnSp>
        <p:sp>
          <p:nvSpPr>
            <p:cNvPr id="931" name="Google Shape;931;p29"/>
            <p:cNvSpPr txBox="1"/>
            <p:nvPr/>
          </p:nvSpPr>
          <p:spPr>
            <a:xfrm>
              <a:off x="1565" y="2976"/>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sp>
          <p:nvSpPr>
            <p:cNvPr id="932" name="Google Shape;932;p29"/>
            <p:cNvSpPr txBox="1"/>
            <p:nvPr/>
          </p:nvSpPr>
          <p:spPr>
            <a:xfrm>
              <a:off x="2324" y="264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8</a:t>
              </a:r>
              <a:endParaRPr/>
            </a:p>
          </p:txBody>
        </p:sp>
        <p:sp>
          <p:nvSpPr>
            <p:cNvPr id="933" name="Google Shape;933;p29"/>
            <p:cNvSpPr txBox="1"/>
            <p:nvPr/>
          </p:nvSpPr>
          <p:spPr>
            <a:xfrm>
              <a:off x="3168" y="264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7</a:t>
              </a:r>
              <a:endParaRPr/>
            </a:p>
          </p:txBody>
        </p:sp>
        <p:sp>
          <p:nvSpPr>
            <p:cNvPr id="934" name="Google Shape;934;p29"/>
            <p:cNvSpPr txBox="1"/>
            <p:nvPr/>
          </p:nvSpPr>
          <p:spPr>
            <a:xfrm>
              <a:off x="4002" y="2898"/>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9</a:t>
              </a:r>
              <a:endParaRPr/>
            </a:p>
          </p:txBody>
        </p:sp>
        <p:sp>
          <p:nvSpPr>
            <p:cNvPr id="935" name="Google Shape;935;p29"/>
            <p:cNvSpPr txBox="1"/>
            <p:nvPr/>
          </p:nvSpPr>
          <p:spPr>
            <a:xfrm>
              <a:off x="3970" y="3657"/>
              <a:ext cx="2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10</a:t>
              </a:r>
              <a:endParaRPr/>
            </a:p>
          </p:txBody>
        </p:sp>
        <p:sp>
          <p:nvSpPr>
            <p:cNvPr id="936" name="Google Shape;936;p29"/>
            <p:cNvSpPr txBox="1"/>
            <p:nvPr/>
          </p:nvSpPr>
          <p:spPr>
            <a:xfrm>
              <a:off x="3652" y="3339"/>
              <a:ext cx="2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14</a:t>
              </a:r>
              <a:endParaRPr/>
            </a:p>
          </p:txBody>
        </p:sp>
        <p:sp>
          <p:nvSpPr>
            <p:cNvPr id="937" name="Google Shape;937;p29"/>
            <p:cNvSpPr txBox="1"/>
            <p:nvPr/>
          </p:nvSpPr>
          <p:spPr>
            <a:xfrm>
              <a:off x="3017" y="3414"/>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sp>
          <p:nvSpPr>
            <p:cNvPr id="938" name="Google Shape;938;p29"/>
            <p:cNvSpPr txBox="1"/>
            <p:nvPr/>
          </p:nvSpPr>
          <p:spPr>
            <a:xfrm>
              <a:off x="2624" y="3187"/>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sp>
          <p:nvSpPr>
            <p:cNvPr id="939" name="Google Shape;939;p29"/>
            <p:cNvSpPr txBox="1"/>
            <p:nvPr/>
          </p:nvSpPr>
          <p:spPr>
            <a:xfrm>
              <a:off x="3198" y="4004"/>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sp>
          <p:nvSpPr>
            <p:cNvPr id="940" name="Google Shape;940;p29"/>
            <p:cNvSpPr txBox="1"/>
            <p:nvPr/>
          </p:nvSpPr>
          <p:spPr>
            <a:xfrm>
              <a:off x="2641" y="353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6</a:t>
              </a:r>
              <a:endParaRPr/>
            </a:p>
          </p:txBody>
        </p:sp>
        <p:sp>
          <p:nvSpPr>
            <p:cNvPr id="941" name="Google Shape;941;p29"/>
            <p:cNvSpPr txBox="1"/>
            <p:nvPr/>
          </p:nvSpPr>
          <p:spPr>
            <a:xfrm>
              <a:off x="2369" y="4004"/>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sp>
          <p:nvSpPr>
            <p:cNvPr id="942" name="Google Shape;942;p29"/>
            <p:cNvSpPr txBox="1"/>
            <p:nvPr/>
          </p:nvSpPr>
          <p:spPr>
            <a:xfrm>
              <a:off x="2097" y="353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7</a:t>
              </a:r>
              <a:endParaRPr/>
            </a:p>
          </p:txBody>
        </p:sp>
        <p:sp>
          <p:nvSpPr>
            <p:cNvPr id="943" name="Google Shape;943;p29"/>
            <p:cNvSpPr txBox="1"/>
            <p:nvPr/>
          </p:nvSpPr>
          <p:spPr>
            <a:xfrm>
              <a:off x="1747" y="3323"/>
              <a:ext cx="2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11</a:t>
              </a:r>
              <a:endParaRPr/>
            </a:p>
          </p:txBody>
        </p:sp>
        <p:sp>
          <p:nvSpPr>
            <p:cNvPr id="944" name="Google Shape;944;p29"/>
            <p:cNvSpPr txBox="1"/>
            <p:nvPr/>
          </p:nvSpPr>
          <p:spPr>
            <a:xfrm>
              <a:off x="1565" y="3731"/>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8</a:t>
              </a:r>
              <a:endParaRPr/>
            </a:p>
          </p:txBody>
        </p:sp>
      </p:grpSp>
      <p:cxnSp>
        <p:nvCxnSpPr>
          <p:cNvPr id="945" name="Google Shape;945;p29"/>
          <p:cNvCxnSpPr/>
          <p:nvPr/>
        </p:nvCxnSpPr>
        <p:spPr>
          <a:xfrm rot="10800000">
            <a:off x="6130925" y="6042025"/>
            <a:ext cx="0" cy="479425"/>
          </a:xfrm>
          <a:prstGeom prst="straightConnector1">
            <a:avLst/>
          </a:prstGeom>
          <a:noFill/>
          <a:ln cap="flat" cmpd="sng" w="28575">
            <a:solidFill>
              <a:srgbClr val="FF0000"/>
            </a:solidFill>
            <a:prstDash val="solid"/>
            <a:miter lim="800000"/>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10" name="Google Shape;110;p3"/>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Problem: Laying Telephone Wire</a:t>
            </a:r>
            <a:endParaRPr/>
          </a:p>
        </p:txBody>
      </p:sp>
      <p:grpSp>
        <p:nvGrpSpPr>
          <p:cNvPr id="111" name="Google Shape;111;p3"/>
          <p:cNvGrpSpPr/>
          <p:nvPr/>
        </p:nvGrpSpPr>
        <p:grpSpPr>
          <a:xfrm>
            <a:off x="914400" y="3810000"/>
            <a:ext cx="533400" cy="533400"/>
            <a:chOff x="576" y="2400"/>
            <a:chExt cx="336" cy="336"/>
          </a:xfrm>
        </p:grpSpPr>
        <p:sp>
          <p:nvSpPr>
            <p:cNvPr descr="Shingle" id="112" name="Google Shape;112;p3"/>
            <p:cNvSpPr/>
            <p:nvPr/>
          </p:nvSpPr>
          <p:spPr>
            <a:xfrm>
              <a:off x="576" y="2400"/>
              <a:ext cx="336" cy="192"/>
            </a:xfrm>
            <a:prstGeom prst="triangle">
              <a:avLst>
                <a:gd fmla="val 50000" name="adj"/>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3" name="Google Shape;113;p3"/>
            <p:cNvSpPr txBox="1"/>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4" name="Google Shape;114;p3"/>
            <p:cNvSpPr txBox="1"/>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5" name="Google Shape;115;p3"/>
            <p:cNvSpPr txBox="1"/>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16" name="Google Shape;116;p3"/>
          <p:cNvGrpSpPr/>
          <p:nvPr/>
        </p:nvGrpSpPr>
        <p:grpSpPr>
          <a:xfrm>
            <a:off x="4800600" y="4572000"/>
            <a:ext cx="533400" cy="533400"/>
            <a:chOff x="576" y="2400"/>
            <a:chExt cx="336" cy="336"/>
          </a:xfrm>
        </p:grpSpPr>
        <p:sp>
          <p:nvSpPr>
            <p:cNvPr descr="Shingle" id="117" name="Google Shape;117;p3"/>
            <p:cNvSpPr/>
            <p:nvPr/>
          </p:nvSpPr>
          <p:spPr>
            <a:xfrm>
              <a:off x="576" y="2400"/>
              <a:ext cx="336" cy="192"/>
            </a:xfrm>
            <a:prstGeom prst="triangle">
              <a:avLst>
                <a:gd fmla="val 50000" name="adj"/>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8" name="Google Shape;118;p3"/>
            <p:cNvSpPr txBox="1"/>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9" name="Google Shape;119;p3"/>
            <p:cNvSpPr txBox="1"/>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0" name="Google Shape;120;p3"/>
            <p:cNvSpPr txBox="1"/>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21" name="Google Shape;121;p3"/>
          <p:cNvGrpSpPr/>
          <p:nvPr/>
        </p:nvGrpSpPr>
        <p:grpSpPr>
          <a:xfrm>
            <a:off x="3352800" y="2133600"/>
            <a:ext cx="533400" cy="533400"/>
            <a:chOff x="576" y="2400"/>
            <a:chExt cx="336" cy="336"/>
          </a:xfrm>
        </p:grpSpPr>
        <p:sp>
          <p:nvSpPr>
            <p:cNvPr descr="Shingle" id="122" name="Google Shape;122;p3"/>
            <p:cNvSpPr/>
            <p:nvPr/>
          </p:nvSpPr>
          <p:spPr>
            <a:xfrm>
              <a:off x="576" y="2400"/>
              <a:ext cx="336" cy="192"/>
            </a:xfrm>
            <a:prstGeom prst="triangle">
              <a:avLst>
                <a:gd fmla="val 50000" name="adj"/>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3" name="Google Shape;123;p3"/>
            <p:cNvSpPr txBox="1"/>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4" name="Google Shape;124;p3"/>
            <p:cNvSpPr txBox="1"/>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5" name="Google Shape;125;p3"/>
            <p:cNvSpPr txBox="1"/>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26" name="Google Shape;126;p3"/>
          <p:cNvGrpSpPr/>
          <p:nvPr/>
        </p:nvGrpSpPr>
        <p:grpSpPr>
          <a:xfrm>
            <a:off x="6019800" y="1905000"/>
            <a:ext cx="533400" cy="533400"/>
            <a:chOff x="576" y="2400"/>
            <a:chExt cx="336" cy="336"/>
          </a:xfrm>
        </p:grpSpPr>
        <p:sp>
          <p:nvSpPr>
            <p:cNvPr descr="Shingle" id="127" name="Google Shape;127;p3"/>
            <p:cNvSpPr/>
            <p:nvPr/>
          </p:nvSpPr>
          <p:spPr>
            <a:xfrm>
              <a:off x="576" y="2400"/>
              <a:ext cx="336" cy="192"/>
            </a:xfrm>
            <a:prstGeom prst="triangle">
              <a:avLst>
                <a:gd fmla="val 50000" name="adj"/>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8" name="Google Shape;128;p3"/>
            <p:cNvSpPr txBox="1"/>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9" name="Google Shape;129;p3"/>
            <p:cNvSpPr txBox="1"/>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0" name="Google Shape;130;p3"/>
            <p:cNvSpPr txBox="1"/>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31" name="Google Shape;131;p3"/>
          <p:cNvGrpSpPr/>
          <p:nvPr/>
        </p:nvGrpSpPr>
        <p:grpSpPr>
          <a:xfrm>
            <a:off x="2362200" y="2971800"/>
            <a:ext cx="533400" cy="533400"/>
            <a:chOff x="576" y="2400"/>
            <a:chExt cx="336" cy="336"/>
          </a:xfrm>
        </p:grpSpPr>
        <p:sp>
          <p:nvSpPr>
            <p:cNvPr descr="Shingle" id="132" name="Google Shape;132;p3"/>
            <p:cNvSpPr/>
            <p:nvPr/>
          </p:nvSpPr>
          <p:spPr>
            <a:xfrm>
              <a:off x="576" y="2400"/>
              <a:ext cx="336" cy="192"/>
            </a:xfrm>
            <a:prstGeom prst="triangle">
              <a:avLst>
                <a:gd fmla="val 50000" name="adj"/>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3" name="Google Shape;133;p3"/>
            <p:cNvSpPr txBox="1"/>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4" name="Google Shape;134;p3"/>
            <p:cNvSpPr txBox="1"/>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5" name="Google Shape;135;p3"/>
            <p:cNvSpPr txBox="1"/>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36" name="Google Shape;136;p3"/>
          <p:cNvGrpSpPr/>
          <p:nvPr/>
        </p:nvGrpSpPr>
        <p:grpSpPr>
          <a:xfrm>
            <a:off x="1143000" y="2209800"/>
            <a:ext cx="533400" cy="533400"/>
            <a:chOff x="576" y="2400"/>
            <a:chExt cx="336" cy="336"/>
          </a:xfrm>
        </p:grpSpPr>
        <p:sp>
          <p:nvSpPr>
            <p:cNvPr descr="Shingle" id="137" name="Google Shape;137;p3"/>
            <p:cNvSpPr/>
            <p:nvPr/>
          </p:nvSpPr>
          <p:spPr>
            <a:xfrm>
              <a:off x="576" y="2400"/>
              <a:ext cx="336" cy="192"/>
            </a:xfrm>
            <a:prstGeom prst="triangle">
              <a:avLst>
                <a:gd fmla="val 50000" name="adj"/>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8" name="Google Shape;138;p3"/>
            <p:cNvSpPr txBox="1"/>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9" name="Google Shape;139;p3"/>
            <p:cNvSpPr txBox="1"/>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0" name="Google Shape;140;p3"/>
            <p:cNvSpPr txBox="1"/>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41" name="Google Shape;141;p3"/>
          <p:cNvGrpSpPr/>
          <p:nvPr/>
        </p:nvGrpSpPr>
        <p:grpSpPr>
          <a:xfrm>
            <a:off x="1828800" y="1524000"/>
            <a:ext cx="533400" cy="533400"/>
            <a:chOff x="576" y="2400"/>
            <a:chExt cx="336" cy="336"/>
          </a:xfrm>
        </p:grpSpPr>
        <p:sp>
          <p:nvSpPr>
            <p:cNvPr descr="Shingle" id="142" name="Google Shape;142;p3"/>
            <p:cNvSpPr/>
            <p:nvPr/>
          </p:nvSpPr>
          <p:spPr>
            <a:xfrm>
              <a:off x="576" y="2400"/>
              <a:ext cx="336" cy="192"/>
            </a:xfrm>
            <a:prstGeom prst="triangle">
              <a:avLst>
                <a:gd fmla="val 50000" name="adj"/>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3" name="Google Shape;143;p3"/>
            <p:cNvSpPr txBox="1"/>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4" name="Google Shape;144;p3"/>
            <p:cNvSpPr txBox="1"/>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5" name="Google Shape;145;p3"/>
            <p:cNvSpPr txBox="1"/>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46" name="Google Shape;146;p3"/>
          <p:cNvGrpSpPr/>
          <p:nvPr/>
        </p:nvGrpSpPr>
        <p:grpSpPr>
          <a:xfrm>
            <a:off x="1981200" y="3962400"/>
            <a:ext cx="533400" cy="533400"/>
            <a:chOff x="576" y="2400"/>
            <a:chExt cx="336" cy="336"/>
          </a:xfrm>
        </p:grpSpPr>
        <p:sp>
          <p:nvSpPr>
            <p:cNvPr descr="Shingle" id="147" name="Google Shape;147;p3"/>
            <p:cNvSpPr/>
            <p:nvPr/>
          </p:nvSpPr>
          <p:spPr>
            <a:xfrm>
              <a:off x="576" y="2400"/>
              <a:ext cx="336" cy="192"/>
            </a:xfrm>
            <a:prstGeom prst="triangle">
              <a:avLst>
                <a:gd fmla="val 50000" name="adj"/>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8" name="Google Shape;148;p3"/>
            <p:cNvSpPr txBox="1"/>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9" name="Google Shape;149;p3"/>
            <p:cNvSpPr txBox="1"/>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0" name="Google Shape;150;p3"/>
            <p:cNvSpPr txBox="1"/>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51" name="Google Shape;151;p3"/>
          <p:cNvGrpSpPr/>
          <p:nvPr/>
        </p:nvGrpSpPr>
        <p:grpSpPr>
          <a:xfrm>
            <a:off x="4267200" y="3048000"/>
            <a:ext cx="1371600" cy="762000"/>
            <a:chOff x="2688" y="2064"/>
            <a:chExt cx="864" cy="480"/>
          </a:xfrm>
        </p:grpSpPr>
        <p:sp>
          <p:nvSpPr>
            <p:cNvPr id="152" name="Google Shape;152;p3"/>
            <p:cNvSpPr txBox="1"/>
            <p:nvPr/>
          </p:nvSpPr>
          <p:spPr>
            <a:xfrm>
              <a:off x="2688" y="2064"/>
              <a:ext cx="864" cy="480"/>
            </a:xfrm>
            <a:prstGeom prst="rect">
              <a:avLst/>
            </a:prstGeom>
            <a:solidFill>
              <a:srgbClr val="99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descr="Large grid" id="153" name="Google Shape;153;p3"/>
            <p:cNvSpPr txBox="1"/>
            <p:nvPr/>
          </p:nvSpPr>
          <p:spPr>
            <a:xfrm>
              <a:off x="2784" y="2160"/>
              <a:ext cx="96" cy="144"/>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descr="Large grid" id="154" name="Google Shape;154;p3"/>
            <p:cNvSpPr txBox="1"/>
            <p:nvPr/>
          </p:nvSpPr>
          <p:spPr>
            <a:xfrm>
              <a:off x="2928" y="2160"/>
              <a:ext cx="96" cy="144"/>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descr="Large grid" id="155" name="Google Shape;155;p3"/>
            <p:cNvSpPr txBox="1"/>
            <p:nvPr/>
          </p:nvSpPr>
          <p:spPr>
            <a:xfrm>
              <a:off x="3072" y="2160"/>
              <a:ext cx="96" cy="144"/>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descr="Large grid" id="156" name="Google Shape;156;p3"/>
            <p:cNvSpPr txBox="1"/>
            <p:nvPr/>
          </p:nvSpPr>
          <p:spPr>
            <a:xfrm>
              <a:off x="3216" y="2160"/>
              <a:ext cx="96" cy="144"/>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descr="Large grid" id="157" name="Google Shape;157;p3"/>
            <p:cNvSpPr txBox="1"/>
            <p:nvPr/>
          </p:nvSpPr>
          <p:spPr>
            <a:xfrm>
              <a:off x="2784" y="2352"/>
              <a:ext cx="96" cy="144"/>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descr="Large grid" id="158" name="Google Shape;158;p3"/>
            <p:cNvSpPr txBox="1"/>
            <p:nvPr/>
          </p:nvSpPr>
          <p:spPr>
            <a:xfrm>
              <a:off x="2928" y="2352"/>
              <a:ext cx="96" cy="144"/>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descr="Large grid" id="159" name="Google Shape;159;p3"/>
            <p:cNvSpPr txBox="1"/>
            <p:nvPr/>
          </p:nvSpPr>
          <p:spPr>
            <a:xfrm>
              <a:off x="3072" y="2352"/>
              <a:ext cx="96" cy="144"/>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descr="Large grid" id="160" name="Google Shape;160;p3"/>
            <p:cNvSpPr txBox="1"/>
            <p:nvPr/>
          </p:nvSpPr>
          <p:spPr>
            <a:xfrm>
              <a:off x="3216" y="2352"/>
              <a:ext cx="96" cy="144"/>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descr="Large grid" id="161" name="Google Shape;161;p3"/>
            <p:cNvSpPr txBox="1"/>
            <p:nvPr/>
          </p:nvSpPr>
          <p:spPr>
            <a:xfrm>
              <a:off x="3360" y="2352"/>
              <a:ext cx="96" cy="144"/>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descr="Large grid" id="162" name="Google Shape;162;p3"/>
            <p:cNvSpPr txBox="1"/>
            <p:nvPr/>
          </p:nvSpPr>
          <p:spPr>
            <a:xfrm>
              <a:off x="3360" y="2160"/>
              <a:ext cx="96" cy="144"/>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63" name="Google Shape;163;p3"/>
          <p:cNvSpPr txBox="1"/>
          <p:nvPr/>
        </p:nvSpPr>
        <p:spPr>
          <a:xfrm>
            <a:off x="4191000" y="3810000"/>
            <a:ext cx="15303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Central office</a:t>
            </a:r>
            <a:endParaRPr/>
          </a:p>
        </p:txBody>
      </p:sp>
      <p:grpSp>
        <p:nvGrpSpPr>
          <p:cNvPr id="164" name="Google Shape;164;p3"/>
          <p:cNvGrpSpPr/>
          <p:nvPr/>
        </p:nvGrpSpPr>
        <p:grpSpPr>
          <a:xfrm>
            <a:off x="6934200" y="4495800"/>
            <a:ext cx="533400" cy="533400"/>
            <a:chOff x="576" y="2400"/>
            <a:chExt cx="336" cy="336"/>
          </a:xfrm>
        </p:grpSpPr>
        <p:sp>
          <p:nvSpPr>
            <p:cNvPr descr="Shingle" id="165" name="Google Shape;165;p3"/>
            <p:cNvSpPr/>
            <p:nvPr/>
          </p:nvSpPr>
          <p:spPr>
            <a:xfrm>
              <a:off x="576" y="2400"/>
              <a:ext cx="336" cy="192"/>
            </a:xfrm>
            <a:prstGeom prst="triangle">
              <a:avLst>
                <a:gd fmla="val 50000" name="adj"/>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6" name="Google Shape;166;p3"/>
            <p:cNvSpPr txBox="1"/>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7" name="Google Shape;167;p3"/>
            <p:cNvSpPr txBox="1"/>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8" name="Google Shape;168;p3"/>
            <p:cNvSpPr txBox="1"/>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69" name="Google Shape;169;p3"/>
          <p:cNvGrpSpPr/>
          <p:nvPr/>
        </p:nvGrpSpPr>
        <p:grpSpPr>
          <a:xfrm>
            <a:off x="6172200" y="4495800"/>
            <a:ext cx="533400" cy="533400"/>
            <a:chOff x="576" y="2400"/>
            <a:chExt cx="336" cy="336"/>
          </a:xfrm>
        </p:grpSpPr>
        <p:sp>
          <p:nvSpPr>
            <p:cNvPr descr="Shingle" id="170" name="Google Shape;170;p3"/>
            <p:cNvSpPr/>
            <p:nvPr/>
          </p:nvSpPr>
          <p:spPr>
            <a:xfrm>
              <a:off x="576" y="2400"/>
              <a:ext cx="336" cy="192"/>
            </a:xfrm>
            <a:prstGeom prst="triangle">
              <a:avLst>
                <a:gd fmla="val 50000" name="adj"/>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1" name="Google Shape;171;p3"/>
            <p:cNvSpPr txBox="1"/>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2" name="Google Shape;172;p3"/>
            <p:cNvSpPr txBox="1"/>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3" name="Google Shape;173;p3"/>
            <p:cNvSpPr txBox="1"/>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30"/>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951" name="Google Shape;951;p30"/>
          <p:cNvSpPr txBox="1"/>
          <p:nvPr/>
        </p:nvSpPr>
        <p:spPr>
          <a:xfrm>
            <a:off x="609600" y="1524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The execution of Prim's algorithm</a:t>
            </a:r>
            <a:r>
              <a:rPr b="0" i="0" lang="en-US" sz="2000" u="none">
                <a:solidFill>
                  <a:schemeClr val="dk1"/>
                </a:solidFill>
                <a:latin typeface="Arial"/>
                <a:ea typeface="Arial"/>
                <a:cs typeface="Arial"/>
                <a:sym typeface="Arial"/>
              </a:rPr>
              <a:t>(moderate part)</a:t>
            </a:r>
            <a:endParaRPr/>
          </a:p>
        </p:txBody>
      </p:sp>
      <p:sp>
        <p:nvSpPr>
          <p:cNvPr id="952" name="Google Shape;952;p30"/>
          <p:cNvSpPr txBox="1"/>
          <p:nvPr/>
        </p:nvSpPr>
        <p:spPr>
          <a:xfrm>
            <a:off x="179387" y="1412875"/>
            <a:ext cx="1223962"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the root vertex</a:t>
            </a:r>
            <a:endParaRPr/>
          </a:p>
        </p:txBody>
      </p:sp>
      <p:cxnSp>
        <p:nvCxnSpPr>
          <p:cNvPr id="953" name="Google Shape;953;p30"/>
          <p:cNvCxnSpPr/>
          <p:nvPr/>
        </p:nvCxnSpPr>
        <p:spPr>
          <a:xfrm>
            <a:off x="1331912" y="1916112"/>
            <a:ext cx="792162" cy="433387"/>
          </a:xfrm>
          <a:prstGeom prst="straightConnector1">
            <a:avLst/>
          </a:prstGeom>
          <a:noFill/>
          <a:ln cap="flat" cmpd="sng" w="9525">
            <a:solidFill>
              <a:schemeClr val="dk1"/>
            </a:solidFill>
            <a:prstDash val="solid"/>
            <a:miter lim="800000"/>
            <a:headEnd len="med" w="med" type="none"/>
            <a:tailEnd len="med" w="med" type="triangle"/>
          </a:ln>
        </p:spPr>
      </p:cxnSp>
      <p:graphicFrame>
        <p:nvGraphicFramePr>
          <p:cNvPr id="954" name="Google Shape;954;p30"/>
          <p:cNvGraphicFramePr/>
          <p:nvPr/>
        </p:nvGraphicFramePr>
        <p:xfrm>
          <a:off x="869950" y="4184650"/>
          <a:ext cx="3000000" cy="3000000"/>
        </p:xfrm>
        <a:graphic>
          <a:graphicData uri="http://schemas.openxmlformats.org/drawingml/2006/table">
            <a:tbl>
              <a:tblPr>
                <a:noFill/>
                <a:tableStyleId>{99109B17-CFEE-4F71-A1ED-2DFD5FEDF80E}</a:tableStyleId>
              </a:tblPr>
              <a:tblGrid>
                <a:gridCol w="709600"/>
                <a:gridCol w="701675"/>
                <a:gridCol w="703250"/>
                <a:gridCol w="701675"/>
                <a:gridCol w="658800"/>
                <a:gridCol w="746125"/>
                <a:gridCol w="703250"/>
                <a:gridCol w="701675"/>
                <a:gridCol w="703250"/>
                <a:gridCol w="701675"/>
              </a:tblGrid>
              <a:tr h="4572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V</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i</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4572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1" i="0" lang="en-US" sz="2400" u="none" cap="none" strike="noStrike">
                          <a:solidFill>
                            <a:srgbClr val="008000"/>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Key</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1" i="0" lang="en-US" sz="2400" u="none" cap="none" strike="noStrike">
                          <a:solidFill>
                            <a:srgbClr val="008000"/>
                          </a:solidFill>
                          <a:latin typeface="Arial"/>
                          <a:ea typeface="Arial"/>
                          <a:cs typeface="Arial"/>
                          <a:sym typeface="Arial"/>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π</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1" i="0" lang="en-US" sz="2400" u="none" cap="none" strike="noStrike">
                          <a:solidFill>
                            <a:srgbClr val="008000"/>
                          </a:solidFill>
                          <a:latin typeface="Arial"/>
                          <a:ea typeface="Arial"/>
                          <a:cs typeface="Arial"/>
                          <a:sym typeface="Aria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955" name="Google Shape;955;p30"/>
          <p:cNvGrpSpPr/>
          <p:nvPr/>
        </p:nvGrpSpPr>
        <p:grpSpPr>
          <a:xfrm>
            <a:off x="2193925" y="1119187"/>
            <a:ext cx="4625975" cy="2527300"/>
            <a:chOff x="1429" y="2643"/>
            <a:chExt cx="2914" cy="1592"/>
          </a:xfrm>
        </p:grpSpPr>
        <p:grpSp>
          <p:nvGrpSpPr>
            <p:cNvPr id="956" name="Google Shape;956;p30"/>
            <p:cNvGrpSpPr/>
            <p:nvPr/>
          </p:nvGrpSpPr>
          <p:grpSpPr>
            <a:xfrm>
              <a:off x="1429" y="3370"/>
              <a:ext cx="205" cy="250"/>
              <a:chOff x="2368" y="1750"/>
              <a:chExt cx="205" cy="250"/>
            </a:xfrm>
          </p:grpSpPr>
          <p:sp>
            <p:nvSpPr>
              <p:cNvPr id="957" name="Google Shape;957;p30"/>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a:t>
                </a:r>
                <a:endParaRPr/>
              </a:p>
            </p:txBody>
          </p:sp>
          <p:sp>
            <p:nvSpPr>
              <p:cNvPr id="958" name="Google Shape;958;p30"/>
              <p:cNvSpPr/>
              <p:nvPr/>
            </p:nvSpPr>
            <p:spPr>
              <a:xfrm>
                <a:off x="2381" y="1797"/>
                <a:ext cx="181" cy="181"/>
              </a:xfrm>
              <a:prstGeom prst="ellipse">
                <a:avLst/>
              </a:prstGeom>
              <a:noFill/>
              <a:ln cap="flat" cmpd="sng" w="762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959" name="Google Shape;959;p30"/>
            <p:cNvGrpSpPr/>
            <p:nvPr/>
          </p:nvGrpSpPr>
          <p:grpSpPr>
            <a:xfrm>
              <a:off x="1928" y="2871"/>
              <a:ext cx="205" cy="250"/>
              <a:chOff x="2368" y="1750"/>
              <a:chExt cx="205" cy="250"/>
            </a:xfrm>
          </p:grpSpPr>
          <p:sp>
            <p:nvSpPr>
              <p:cNvPr id="960" name="Google Shape;960;p30"/>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b</a:t>
                </a:r>
                <a:endParaRPr/>
              </a:p>
            </p:txBody>
          </p:sp>
          <p:sp>
            <p:nvSpPr>
              <p:cNvPr id="961" name="Google Shape;961;p30"/>
              <p:cNvSpPr/>
              <p:nvPr/>
            </p:nvSpPr>
            <p:spPr>
              <a:xfrm>
                <a:off x="2381" y="1797"/>
                <a:ext cx="181" cy="181"/>
              </a:xfrm>
              <a:prstGeom prst="ellipse">
                <a:avLst/>
              </a:prstGeom>
              <a:noFill/>
              <a:ln cap="flat" cmpd="sng" w="762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962" name="Google Shape;962;p30"/>
            <p:cNvGrpSpPr/>
            <p:nvPr/>
          </p:nvGrpSpPr>
          <p:grpSpPr>
            <a:xfrm>
              <a:off x="1928" y="3860"/>
              <a:ext cx="205" cy="250"/>
              <a:chOff x="2368" y="1750"/>
              <a:chExt cx="205" cy="250"/>
            </a:xfrm>
          </p:grpSpPr>
          <p:sp>
            <p:nvSpPr>
              <p:cNvPr id="963" name="Google Shape;963;p30"/>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h</a:t>
                </a:r>
                <a:endParaRPr/>
              </a:p>
            </p:txBody>
          </p:sp>
          <p:sp>
            <p:nvSpPr>
              <p:cNvPr id="964" name="Google Shape;964;p30"/>
              <p:cNvSpPr/>
              <p:nvPr/>
            </p:nvSpPr>
            <p:spPr>
              <a:xfrm>
                <a:off x="2381" y="1797"/>
                <a:ext cx="181" cy="181"/>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965" name="Google Shape;965;p30"/>
            <p:cNvGrpSpPr/>
            <p:nvPr/>
          </p:nvGrpSpPr>
          <p:grpSpPr>
            <a:xfrm>
              <a:off x="2778" y="2840"/>
              <a:ext cx="196" cy="250"/>
              <a:chOff x="2368" y="1750"/>
              <a:chExt cx="196" cy="250"/>
            </a:xfrm>
          </p:grpSpPr>
          <p:sp>
            <p:nvSpPr>
              <p:cNvPr id="966" name="Google Shape;966;p30"/>
              <p:cNvSpPr txBox="1"/>
              <p:nvPr/>
            </p:nvSpPr>
            <p:spPr>
              <a:xfrm>
                <a:off x="2368" y="1750"/>
                <a:ext cx="196"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a:t>
                </a:r>
                <a:endParaRPr/>
              </a:p>
            </p:txBody>
          </p:sp>
          <p:sp>
            <p:nvSpPr>
              <p:cNvPr id="967" name="Google Shape;967;p30"/>
              <p:cNvSpPr/>
              <p:nvPr/>
            </p:nvSpPr>
            <p:spPr>
              <a:xfrm>
                <a:off x="2381" y="1797"/>
                <a:ext cx="181" cy="181"/>
              </a:xfrm>
              <a:prstGeom prst="ellipse">
                <a:avLst/>
              </a:prstGeom>
              <a:noFill/>
              <a:ln cap="flat" cmpd="sng" w="762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968" name="Google Shape;968;p30"/>
            <p:cNvGrpSpPr/>
            <p:nvPr/>
          </p:nvGrpSpPr>
          <p:grpSpPr>
            <a:xfrm>
              <a:off x="3592" y="2840"/>
              <a:ext cx="205" cy="250"/>
              <a:chOff x="2368" y="1750"/>
              <a:chExt cx="205" cy="250"/>
            </a:xfrm>
          </p:grpSpPr>
          <p:sp>
            <p:nvSpPr>
              <p:cNvPr id="969" name="Google Shape;969;p30"/>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d</a:t>
                </a:r>
                <a:endParaRPr/>
              </a:p>
            </p:txBody>
          </p:sp>
          <p:sp>
            <p:nvSpPr>
              <p:cNvPr id="970" name="Google Shape;970;p30"/>
              <p:cNvSpPr/>
              <p:nvPr/>
            </p:nvSpPr>
            <p:spPr>
              <a:xfrm>
                <a:off x="2381" y="1797"/>
                <a:ext cx="181" cy="181"/>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971" name="Google Shape;971;p30"/>
            <p:cNvGrpSpPr/>
            <p:nvPr/>
          </p:nvGrpSpPr>
          <p:grpSpPr>
            <a:xfrm>
              <a:off x="4138" y="3339"/>
              <a:ext cx="205" cy="250"/>
              <a:chOff x="2368" y="1750"/>
              <a:chExt cx="205" cy="250"/>
            </a:xfrm>
          </p:grpSpPr>
          <p:sp>
            <p:nvSpPr>
              <p:cNvPr id="972" name="Google Shape;972;p30"/>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e</a:t>
                </a:r>
                <a:endParaRPr/>
              </a:p>
            </p:txBody>
          </p:sp>
          <p:sp>
            <p:nvSpPr>
              <p:cNvPr id="973" name="Google Shape;973;p30"/>
              <p:cNvSpPr/>
              <p:nvPr/>
            </p:nvSpPr>
            <p:spPr>
              <a:xfrm>
                <a:off x="2381" y="1797"/>
                <a:ext cx="181" cy="181"/>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974" name="Google Shape;974;p30"/>
            <p:cNvGrpSpPr/>
            <p:nvPr/>
          </p:nvGrpSpPr>
          <p:grpSpPr>
            <a:xfrm>
              <a:off x="3594" y="3860"/>
              <a:ext cx="194" cy="250"/>
              <a:chOff x="2368" y="1750"/>
              <a:chExt cx="194" cy="250"/>
            </a:xfrm>
          </p:grpSpPr>
          <p:sp>
            <p:nvSpPr>
              <p:cNvPr id="975" name="Google Shape;975;p30"/>
              <p:cNvSpPr txBox="1"/>
              <p:nvPr/>
            </p:nvSpPr>
            <p:spPr>
              <a:xfrm>
                <a:off x="2368" y="1750"/>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f</a:t>
                </a:r>
                <a:endParaRPr/>
              </a:p>
            </p:txBody>
          </p:sp>
          <p:sp>
            <p:nvSpPr>
              <p:cNvPr id="976" name="Google Shape;976;p30"/>
              <p:cNvSpPr/>
              <p:nvPr/>
            </p:nvSpPr>
            <p:spPr>
              <a:xfrm>
                <a:off x="2381" y="1797"/>
                <a:ext cx="181" cy="181"/>
              </a:xfrm>
              <a:prstGeom prst="ellipse">
                <a:avLst/>
              </a:prstGeom>
              <a:noFill/>
              <a:ln cap="flat" cmpd="sng" w="762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977" name="Google Shape;977;p30"/>
            <p:cNvGrpSpPr/>
            <p:nvPr/>
          </p:nvGrpSpPr>
          <p:grpSpPr>
            <a:xfrm>
              <a:off x="2776" y="3860"/>
              <a:ext cx="205" cy="250"/>
              <a:chOff x="2368" y="1750"/>
              <a:chExt cx="205" cy="250"/>
            </a:xfrm>
          </p:grpSpPr>
          <p:sp>
            <p:nvSpPr>
              <p:cNvPr id="978" name="Google Shape;978;p30"/>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g</a:t>
                </a:r>
                <a:endParaRPr/>
              </a:p>
            </p:txBody>
          </p:sp>
          <p:sp>
            <p:nvSpPr>
              <p:cNvPr id="979" name="Google Shape;979;p30"/>
              <p:cNvSpPr/>
              <p:nvPr/>
            </p:nvSpPr>
            <p:spPr>
              <a:xfrm>
                <a:off x="2381" y="1797"/>
                <a:ext cx="181" cy="181"/>
              </a:xfrm>
              <a:prstGeom prst="ellipse">
                <a:avLst/>
              </a:prstGeom>
              <a:noFill/>
              <a:ln cap="flat" cmpd="sng" w="762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980" name="Google Shape;980;p30"/>
            <p:cNvGrpSpPr/>
            <p:nvPr/>
          </p:nvGrpSpPr>
          <p:grpSpPr>
            <a:xfrm>
              <a:off x="2337" y="3384"/>
              <a:ext cx="182" cy="250"/>
              <a:chOff x="1519" y="1706"/>
              <a:chExt cx="182" cy="250"/>
            </a:xfrm>
          </p:grpSpPr>
          <p:sp>
            <p:nvSpPr>
              <p:cNvPr id="981" name="Google Shape;981;p30"/>
              <p:cNvSpPr txBox="1"/>
              <p:nvPr/>
            </p:nvSpPr>
            <p:spPr>
              <a:xfrm>
                <a:off x="1519" y="1706"/>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i</a:t>
                </a:r>
                <a:endParaRPr/>
              </a:p>
            </p:txBody>
          </p:sp>
          <p:sp>
            <p:nvSpPr>
              <p:cNvPr id="982" name="Google Shape;982;p30"/>
              <p:cNvSpPr/>
              <p:nvPr/>
            </p:nvSpPr>
            <p:spPr>
              <a:xfrm>
                <a:off x="1520" y="1753"/>
                <a:ext cx="181" cy="181"/>
              </a:xfrm>
              <a:prstGeom prst="ellipse">
                <a:avLst/>
              </a:prstGeom>
              <a:noFill/>
              <a:ln cap="flat" cmpd="sng" w="762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cxnSp>
          <p:nvCxnSpPr>
            <p:cNvPr id="983" name="Google Shape;983;p30"/>
            <p:cNvCxnSpPr/>
            <p:nvPr/>
          </p:nvCxnSpPr>
          <p:spPr>
            <a:xfrm flipH="1" rot="10800000">
              <a:off x="1565" y="3067"/>
              <a:ext cx="409" cy="363"/>
            </a:xfrm>
            <a:prstGeom prst="straightConnector1">
              <a:avLst/>
            </a:prstGeom>
            <a:noFill/>
            <a:ln cap="flat" cmpd="sng" w="76200">
              <a:solidFill>
                <a:srgbClr val="3366FF"/>
              </a:solidFill>
              <a:prstDash val="solid"/>
              <a:miter lim="800000"/>
              <a:headEnd len="med" w="med" type="none"/>
              <a:tailEnd len="med" w="med" type="none"/>
            </a:ln>
          </p:spPr>
        </p:cxnSp>
        <p:cxnSp>
          <p:nvCxnSpPr>
            <p:cNvPr id="984" name="Google Shape;984;p30"/>
            <p:cNvCxnSpPr/>
            <p:nvPr/>
          </p:nvCxnSpPr>
          <p:spPr>
            <a:xfrm>
              <a:off x="1565" y="3611"/>
              <a:ext cx="409" cy="318"/>
            </a:xfrm>
            <a:prstGeom prst="straightConnector1">
              <a:avLst/>
            </a:prstGeom>
            <a:noFill/>
            <a:ln cap="flat" cmpd="sng" w="9525">
              <a:solidFill>
                <a:schemeClr val="dk1"/>
              </a:solidFill>
              <a:prstDash val="solid"/>
              <a:miter lim="800000"/>
              <a:headEnd len="med" w="med" type="none"/>
              <a:tailEnd len="med" w="med" type="none"/>
            </a:ln>
          </p:spPr>
        </p:cxnSp>
        <p:cxnSp>
          <p:nvCxnSpPr>
            <p:cNvPr id="985" name="Google Shape;985;p30"/>
            <p:cNvCxnSpPr/>
            <p:nvPr/>
          </p:nvCxnSpPr>
          <p:spPr>
            <a:xfrm>
              <a:off x="2019" y="3112"/>
              <a:ext cx="0" cy="817"/>
            </a:xfrm>
            <a:prstGeom prst="straightConnector1">
              <a:avLst/>
            </a:prstGeom>
            <a:noFill/>
            <a:ln cap="flat" cmpd="sng" w="9525">
              <a:solidFill>
                <a:schemeClr val="dk1"/>
              </a:solidFill>
              <a:prstDash val="solid"/>
              <a:miter lim="800000"/>
              <a:headEnd len="med" w="med" type="none"/>
              <a:tailEnd len="med" w="med" type="none"/>
            </a:ln>
          </p:spPr>
        </p:cxnSp>
        <p:cxnSp>
          <p:nvCxnSpPr>
            <p:cNvPr id="986" name="Google Shape;986;p30"/>
            <p:cNvCxnSpPr/>
            <p:nvPr/>
          </p:nvCxnSpPr>
          <p:spPr>
            <a:xfrm>
              <a:off x="2110" y="2976"/>
              <a:ext cx="680" cy="0"/>
            </a:xfrm>
            <a:prstGeom prst="straightConnector1">
              <a:avLst/>
            </a:prstGeom>
            <a:noFill/>
            <a:ln cap="flat" cmpd="sng" w="76200">
              <a:solidFill>
                <a:srgbClr val="3366FF"/>
              </a:solidFill>
              <a:prstDash val="solid"/>
              <a:miter lim="800000"/>
              <a:headEnd len="med" w="med" type="none"/>
              <a:tailEnd len="med" w="med" type="none"/>
            </a:ln>
          </p:spPr>
        </p:cxnSp>
        <p:cxnSp>
          <p:nvCxnSpPr>
            <p:cNvPr id="987" name="Google Shape;987;p30"/>
            <p:cNvCxnSpPr/>
            <p:nvPr/>
          </p:nvCxnSpPr>
          <p:spPr>
            <a:xfrm>
              <a:off x="2110" y="4019"/>
              <a:ext cx="680" cy="0"/>
            </a:xfrm>
            <a:prstGeom prst="straightConnector1">
              <a:avLst/>
            </a:prstGeom>
            <a:noFill/>
            <a:ln cap="flat" cmpd="sng" w="9525">
              <a:solidFill>
                <a:schemeClr val="dk1"/>
              </a:solidFill>
              <a:prstDash val="solid"/>
              <a:miter lim="800000"/>
              <a:headEnd len="med" w="med" type="none"/>
              <a:tailEnd len="med" w="med" type="none"/>
            </a:ln>
          </p:spPr>
        </p:cxnSp>
        <p:cxnSp>
          <p:nvCxnSpPr>
            <p:cNvPr id="988" name="Google Shape;988;p30"/>
            <p:cNvCxnSpPr/>
            <p:nvPr/>
          </p:nvCxnSpPr>
          <p:spPr>
            <a:xfrm>
              <a:off x="2972" y="4019"/>
              <a:ext cx="635" cy="0"/>
            </a:xfrm>
            <a:prstGeom prst="straightConnector1">
              <a:avLst/>
            </a:prstGeom>
            <a:noFill/>
            <a:ln cap="flat" cmpd="sng" w="76200">
              <a:solidFill>
                <a:srgbClr val="3366FF"/>
              </a:solidFill>
              <a:prstDash val="solid"/>
              <a:miter lim="800000"/>
              <a:headEnd len="med" w="med" type="none"/>
              <a:tailEnd len="med" w="med" type="none"/>
            </a:ln>
          </p:spPr>
        </p:cxnSp>
        <p:cxnSp>
          <p:nvCxnSpPr>
            <p:cNvPr id="989" name="Google Shape;989;p30"/>
            <p:cNvCxnSpPr/>
            <p:nvPr/>
          </p:nvCxnSpPr>
          <p:spPr>
            <a:xfrm>
              <a:off x="2926" y="3067"/>
              <a:ext cx="681" cy="862"/>
            </a:xfrm>
            <a:prstGeom prst="straightConnector1">
              <a:avLst/>
            </a:prstGeom>
            <a:noFill/>
            <a:ln cap="flat" cmpd="sng" w="76200">
              <a:solidFill>
                <a:srgbClr val="3366FF"/>
              </a:solidFill>
              <a:prstDash val="solid"/>
              <a:miter lim="800000"/>
              <a:headEnd len="med" w="med" type="none"/>
              <a:tailEnd len="med" w="med" type="none"/>
            </a:ln>
          </p:spPr>
        </p:cxnSp>
        <p:cxnSp>
          <p:nvCxnSpPr>
            <p:cNvPr id="990" name="Google Shape;990;p30"/>
            <p:cNvCxnSpPr/>
            <p:nvPr/>
          </p:nvCxnSpPr>
          <p:spPr>
            <a:xfrm>
              <a:off x="2972" y="2976"/>
              <a:ext cx="635" cy="0"/>
            </a:xfrm>
            <a:prstGeom prst="straightConnector1">
              <a:avLst/>
            </a:prstGeom>
            <a:noFill/>
            <a:ln cap="flat" cmpd="sng" w="9525">
              <a:solidFill>
                <a:schemeClr val="dk1"/>
              </a:solidFill>
              <a:prstDash val="solid"/>
              <a:miter lim="800000"/>
              <a:headEnd len="med" w="med" type="none"/>
              <a:tailEnd len="med" w="med" type="none"/>
            </a:ln>
          </p:spPr>
        </p:cxnSp>
        <p:cxnSp>
          <p:nvCxnSpPr>
            <p:cNvPr id="991" name="Google Shape;991;p30"/>
            <p:cNvCxnSpPr/>
            <p:nvPr/>
          </p:nvCxnSpPr>
          <p:spPr>
            <a:xfrm>
              <a:off x="3697" y="3067"/>
              <a:ext cx="0" cy="862"/>
            </a:xfrm>
            <a:prstGeom prst="straightConnector1">
              <a:avLst/>
            </a:prstGeom>
            <a:noFill/>
            <a:ln cap="flat" cmpd="sng" w="9525">
              <a:solidFill>
                <a:schemeClr val="dk1"/>
              </a:solidFill>
              <a:prstDash val="solid"/>
              <a:miter lim="800000"/>
              <a:headEnd len="med" w="med" type="none"/>
              <a:tailEnd len="med" w="med" type="none"/>
            </a:ln>
          </p:spPr>
        </p:cxnSp>
        <p:cxnSp>
          <p:nvCxnSpPr>
            <p:cNvPr id="992" name="Google Shape;992;p30"/>
            <p:cNvCxnSpPr/>
            <p:nvPr/>
          </p:nvCxnSpPr>
          <p:spPr>
            <a:xfrm>
              <a:off x="3788" y="3022"/>
              <a:ext cx="408" cy="362"/>
            </a:xfrm>
            <a:prstGeom prst="straightConnector1">
              <a:avLst/>
            </a:prstGeom>
            <a:noFill/>
            <a:ln cap="flat" cmpd="sng" w="9525">
              <a:solidFill>
                <a:schemeClr val="dk1"/>
              </a:solidFill>
              <a:prstDash val="solid"/>
              <a:miter lim="800000"/>
              <a:headEnd len="med" w="med" type="none"/>
              <a:tailEnd len="med" w="med" type="none"/>
            </a:ln>
          </p:spPr>
        </p:cxnSp>
        <p:cxnSp>
          <p:nvCxnSpPr>
            <p:cNvPr id="993" name="Google Shape;993;p30"/>
            <p:cNvCxnSpPr/>
            <p:nvPr/>
          </p:nvCxnSpPr>
          <p:spPr>
            <a:xfrm flipH="1" rot="10800000">
              <a:off x="3788" y="3566"/>
              <a:ext cx="408" cy="408"/>
            </a:xfrm>
            <a:prstGeom prst="straightConnector1">
              <a:avLst/>
            </a:prstGeom>
            <a:noFill/>
            <a:ln cap="flat" cmpd="sng" w="9525">
              <a:solidFill>
                <a:schemeClr val="dk1"/>
              </a:solidFill>
              <a:prstDash val="solid"/>
              <a:miter lim="800000"/>
              <a:headEnd len="med" w="med" type="none"/>
              <a:tailEnd len="med" w="med" type="none"/>
            </a:ln>
          </p:spPr>
        </p:cxnSp>
        <p:cxnSp>
          <p:nvCxnSpPr>
            <p:cNvPr id="994" name="Google Shape;994;p30"/>
            <p:cNvCxnSpPr/>
            <p:nvPr/>
          </p:nvCxnSpPr>
          <p:spPr>
            <a:xfrm>
              <a:off x="2518" y="3611"/>
              <a:ext cx="318" cy="318"/>
            </a:xfrm>
            <a:prstGeom prst="straightConnector1">
              <a:avLst/>
            </a:prstGeom>
            <a:noFill/>
            <a:ln cap="flat" cmpd="sng" w="9525">
              <a:solidFill>
                <a:schemeClr val="dk1"/>
              </a:solidFill>
              <a:prstDash val="solid"/>
              <a:miter lim="800000"/>
              <a:headEnd len="med" w="med" type="none"/>
              <a:tailEnd len="med" w="med" type="none"/>
            </a:ln>
          </p:spPr>
        </p:cxnSp>
        <p:cxnSp>
          <p:nvCxnSpPr>
            <p:cNvPr id="995" name="Google Shape;995;p30"/>
            <p:cNvCxnSpPr/>
            <p:nvPr/>
          </p:nvCxnSpPr>
          <p:spPr>
            <a:xfrm flipH="1" rot="10800000">
              <a:off x="2064" y="3611"/>
              <a:ext cx="273" cy="318"/>
            </a:xfrm>
            <a:prstGeom prst="straightConnector1">
              <a:avLst/>
            </a:prstGeom>
            <a:noFill/>
            <a:ln cap="flat" cmpd="sng" w="9525">
              <a:solidFill>
                <a:schemeClr val="dk1"/>
              </a:solidFill>
              <a:prstDash val="solid"/>
              <a:miter lim="800000"/>
              <a:headEnd len="med" w="med" type="none"/>
              <a:tailEnd len="med" w="med" type="none"/>
            </a:ln>
          </p:spPr>
        </p:cxnSp>
        <p:cxnSp>
          <p:nvCxnSpPr>
            <p:cNvPr id="996" name="Google Shape;996;p30"/>
            <p:cNvCxnSpPr/>
            <p:nvPr/>
          </p:nvCxnSpPr>
          <p:spPr>
            <a:xfrm flipH="1" rot="10800000">
              <a:off x="2473" y="3067"/>
              <a:ext cx="317" cy="363"/>
            </a:xfrm>
            <a:prstGeom prst="straightConnector1">
              <a:avLst/>
            </a:prstGeom>
            <a:noFill/>
            <a:ln cap="flat" cmpd="sng" w="76200">
              <a:solidFill>
                <a:srgbClr val="3366FF"/>
              </a:solidFill>
              <a:prstDash val="solid"/>
              <a:miter lim="800000"/>
              <a:headEnd len="med" w="med" type="none"/>
              <a:tailEnd len="med" w="med" type="none"/>
            </a:ln>
          </p:spPr>
        </p:cxnSp>
        <p:sp>
          <p:nvSpPr>
            <p:cNvPr id="997" name="Google Shape;997;p30"/>
            <p:cNvSpPr txBox="1"/>
            <p:nvPr/>
          </p:nvSpPr>
          <p:spPr>
            <a:xfrm>
              <a:off x="1565" y="2976"/>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sp>
          <p:nvSpPr>
            <p:cNvPr id="998" name="Google Shape;998;p30"/>
            <p:cNvSpPr txBox="1"/>
            <p:nvPr/>
          </p:nvSpPr>
          <p:spPr>
            <a:xfrm>
              <a:off x="2324" y="264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8</a:t>
              </a:r>
              <a:endParaRPr/>
            </a:p>
          </p:txBody>
        </p:sp>
        <p:sp>
          <p:nvSpPr>
            <p:cNvPr id="999" name="Google Shape;999;p30"/>
            <p:cNvSpPr txBox="1"/>
            <p:nvPr/>
          </p:nvSpPr>
          <p:spPr>
            <a:xfrm>
              <a:off x="3168" y="264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7</a:t>
              </a:r>
              <a:endParaRPr/>
            </a:p>
          </p:txBody>
        </p:sp>
        <p:sp>
          <p:nvSpPr>
            <p:cNvPr id="1000" name="Google Shape;1000;p30"/>
            <p:cNvSpPr txBox="1"/>
            <p:nvPr/>
          </p:nvSpPr>
          <p:spPr>
            <a:xfrm>
              <a:off x="4002" y="2898"/>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9</a:t>
              </a:r>
              <a:endParaRPr/>
            </a:p>
          </p:txBody>
        </p:sp>
        <p:sp>
          <p:nvSpPr>
            <p:cNvPr id="1001" name="Google Shape;1001;p30"/>
            <p:cNvSpPr txBox="1"/>
            <p:nvPr/>
          </p:nvSpPr>
          <p:spPr>
            <a:xfrm>
              <a:off x="3970" y="3657"/>
              <a:ext cx="2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10</a:t>
              </a:r>
              <a:endParaRPr/>
            </a:p>
          </p:txBody>
        </p:sp>
        <p:sp>
          <p:nvSpPr>
            <p:cNvPr id="1002" name="Google Shape;1002;p30"/>
            <p:cNvSpPr txBox="1"/>
            <p:nvPr/>
          </p:nvSpPr>
          <p:spPr>
            <a:xfrm>
              <a:off x="3652" y="3339"/>
              <a:ext cx="2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14</a:t>
              </a:r>
              <a:endParaRPr/>
            </a:p>
          </p:txBody>
        </p:sp>
        <p:sp>
          <p:nvSpPr>
            <p:cNvPr id="1003" name="Google Shape;1003;p30"/>
            <p:cNvSpPr txBox="1"/>
            <p:nvPr/>
          </p:nvSpPr>
          <p:spPr>
            <a:xfrm>
              <a:off x="3017" y="3414"/>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sp>
          <p:nvSpPr>
            <p:cNvPr id="1004" name="Google Shape;1004;p30"/>
            <p:cNvSpPr txBox="1"/>
            <p:nvPr/>
          </p:nvSpPr>
          <p:spPr>
            <a:xfrm>
              <a:off x="2624" y="3187"/>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sp>
          <p:nvSpPr>
            <p:cNvPr id="1005" name="Google Shape;1005;p30"/>
            <p:cNvSpPr txBox="1"/>
            <p:nvPr/>
          </p:nvSpPr>
          <p:spPr>
            <a:xfrm>
              <a:off x="3198" y="4004"/>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sp>
          <p:nvSpPr>
            <p:cNvPr id="1006" name="Google Shape;1006;p30"/>
            <p:cNvSpPr txBox="1"/>
            <p:nvPr/>
          </p:nvSpPr>
          <p:spPr>
            <a:xfrm>
              <a:off x="2641" y="353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6</a:t>
              </a:r>
              <a:endParaRPr/>
            </a:p>
          </p:txBody>
        </p:sp>
        <p:sp>
          <p:nvSpPr>
            <p:cNvPr id="1007" name="Google Shape;1007;p30"/>
            <p:cNvSpPr txBox="1"/>
            <p:nvPr/>
          </p:nvSpPr>
          <p:spPr>
            <a:xfrm>
              <a:off x="2369" y="4004"/>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sp>
          <p:nvSpPr>
            <p:cNvPr id="1008" name="Google Shape;1008;p30"/>
            <p:cNvSpPr txBox="1"/>
            <p:nvPr/>
          </p:nvSpPr>
          <p:spPr>
            <a:xfrm>
              <a:off x="2097" y="353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7</a:t>
              </a:r>
              <a:endParaRPr/>
            </a:p>
          </p:txBody>
        </p:sp>
        <p:sp>
          <p:nvSpPr>
            <p:cNvPr id="1009" name="Google Shape;1009;p30"/>
            <p:cNvSpPr txBox="1"/>
            <p:nvPr/>
          </p:nvSpPr>
          <p:spPr>
            <a:xfrm>
              <a:off x="1747" y="3323"/>
              <a:ext cx="2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11</a:t>
              </a:r>
              <a:endParaRPr/>
            </a:p>
          </p:txBody>
        </p:sp>
        <p:sp>
          <p:nvSpPr>
            <p:cNvPr id="1010" name="Google Shape;1010;p30"/>
            <p:cNvSpPr txBox="1"/>
            <p:nvPr/>
          </p:nvSpPr>
          <p:spPr>
            <a:xfrm>
              <a:off x="1565" y="3731"/>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8</a:t>
              </a:r>
              <a:endParaRPr/>
            </a:p>
          </p:txBody>
        </p:sp>
      </p:grpSp>
      <p:cxnSp>
        <p:nvCxnSpPr>
          <p:cNvPr id="1011" name="Google Shape;1011;p30"/>
          <p:cNvCxnSpPr/>
          <p:nvPr/>
        </p:nvCxnSpPr>
        <p:spPr>
          <a:xfrm rot="10800000">
            <a:off x="6821487" y="6026150"/>
            <a:ext cx="0" cy="479425"/>
          </a:xfrm>
          <a:prstGeom prst="straightConnector1">
            <a:avLst/>
          </a:prstGeom>
          <a:noFill/>
          <a:ln cap="flat" cmpd="sng" w="28575">
            <a:solidFill>
              <a:srgbClr val="FF0000"/>
            </a:solidFill>
            <a:prstDash val="solid"/>
            <a:miter lim="800000"/>
            <a:headEnd len="med" w="med"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p31"/>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017" name="Google Shape;1017;p31"/>
          <p:cNvSpPr txBox="1"/>
          <p:nvPr/>
        </p:nvSpPr>
        <p:spPr>
          <a:xfrm>
            <a:off x="609600" y="1524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The execution of Prim's algorithm</a:t>
            </a:r>
            <a:r>
              <a:rPr b="0" i="0" lang="en-US" sz="2000" u="none">
                <a:solidFill>
                  <a:schemeClr val="dk1"/>
                </a:solidFill>
                <a:latin typeface="Arial"/>
                <a:ea typeface="Arial"/>
                <a:cs typeface="Arial"/>
                <a:sym typeface="Arial"/>
              </a:rPr>
              <a:t>(moderate part)</a:t>
            </a:r>
            <a:endParaRPr/>
          </a:p>
        </p:txBody>
      </p:sp>
      <p:sp>
        <p:nvSpPr>
          <p:cNvPr id="1018" name="Google Shape;1018;p31"/>
          <p:cNvSpPr txBox="1"/>
          <p:nvPr/>
        </p:nvSpPr>
        <p:spPr>
          <a:xfrm>
            <a:off x="179387" y="1412875"/>
            <a:ext cx="1223962"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the root vertex</a:t>
            </a:r>
            <a:endParaRPr/>
          </a:p>
        </p:txBody>
      </p:sp>
      <p:cxnSp>
        <p:nvCxnSpPr>
          <p:cNvPr id="1019" name="Google Shape;1019;p31"/>
          <p:cNvCxnSpPr/>
          <p:nvPr/>
        </p:nvCxnSpPr>
        <p:spPr>
          <a:xfrm>
            <a:off x="1331912" y="1916112"/>
            <a:ext cx="792162" cy="433387"/>
          </a:xfrm>
          <a:prstGeom prst="straightConnector1">
            <a:avLst/>
          </a:prstGeom>
          <a:noFill/>
          <a:ln cap="flat" cmpd="sng" w="9525">
            <a:solidFill>
              <a:schemeClr val="dk1"/>
            </a:solidFill>
            <a:prstDash val="solid"/>
            <a:miter lim="800000"/>
            <a:headEnd len="med" w="med" type="none"/>
            <a:tailEnd len="med" w="med" type="triangle"/>
          </a:ln>
        </p:spPr>
      </p:cxnSp>
      <p:graphicFrame>
        <p:nvGraphicFramePr>
          <p:cNvPr id="1020" name="Google Shape;1020;p31"/>
          <p:cNvGraphicFramePr/>
          <p:nvPr/>
        </p:nvGraphicFramePr>
        <p:xfrm>
          <a:off x="869950" y="4184650"/>
          <a:ext cx="3000000" cy="3000000"/>
        </p:xfrm>
        <a:graphic>
          <a:graphicData uri="http://schemas.openxmlformats.org/drawingml/2006/table">
            <a:tbl>
              <a:tblPr>
                <a:noFill/>
                <a:tableStyleId>{99109B17-CFEE-4F71-A1ED-2DFD5FEDF80E}</a:tableStyleId>
              </a:tblPr>
              <a:tblGrid>
                <a:gridCol w="709600"/>
                <a:gridCol w="701675"/>
                <a:gridCol w="703250"/>
                <a:gridCol w="701675"/>
                <a:gridCol w="658800"/>
                <a:gridCol w="746125"/>
                <a:gridCol w="703250"/>
                <a:gridCol w="701675"/>
                <a:gridCol w="703250"/>
                <a:gridCol w="701675"/>
              </a:tblGrid>
              <a:tr h="4572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V</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i</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4572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1" i="0" lang="en-US" sz="2400" u="none" cap="none" strike="noStrike">
                          <a:solidFill>
                            <a:srgbClr val="008000"/>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Key</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1" i="0" lang="en-US" sz="2400" u="none" cap="none" strike="noStrike">
                          <a:solidFill>
                            <a:srgbClr val="008000"/>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π</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1" i="0" lang="en-US" sz="2400" u="none" cap="none" strike="noStrike">
                          <a:solidFill>
                            <a:srgbClr val="008000"/>
                          </a:solidFill>
                          <a:latin typeface="Arial"/>
                          <a:ea typeface="Arial"/>
                          <a:cs typeface="Arial"/>
                          <a:sym typeface="Arial"/>
                        </a:rPr>
                        <a:t>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1021" name="Google Shape;1021;p31"/>
          <p:cNvGrpSpPr/>
          <p:nvPr/>
        </p:nvGrpSpPr>
        <p:grpSpPr>
          <a:xfrm>
            <a:off x="2193925" y="1120775"/>
            <a:ext cx="4625975" cy="2527300"/>
            <a:chOff x="1429" y="2643"/>
            <a:chExt cx="2914" cy="1592"/>
          </a:xfrm>
        </p:grpSpPr>
        <p:grpSp>
          <p:nvGrpSpPr>
            <p:cNvPr id="1022" name="Google Shape;1022;p31"/>
            <p:cNvGrpSpPr/>
            <p:nvPr/>
          </p:nvGrpSpPr>
          <p:grpSpPr>
            <a:xfrm>
              <a:off x="1429" y="3370"/>
              <a:ext cx="205" cy="250"/>
              <a:chOff x="2368" y="1750"/>
              <a:chExt cx="205" cy="250"/>
            </a:xfrm>
          </p:grpSpPr>
          <p:sp>
            <p:nvSpPr>
              <p:cNvPr id="1023" name="Google Shape;1023;p31"/>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a:t>
                </a:r>
                <a:endParaRPr/>
              </a:p>
            </p:txBody>
          </p:sp>
          <p:sp>
            <p:nvSpPr>
              <p:cNvPr id="1024" name="Google Shape;1024;p31"/>
              <p:cNvSpPr/>
              <p:nvPr/>
            </p:nvSpPr>
            <p:spPr>
              <a:xfrm>
                <a:off x="2381" y="1797"/>
                <a:ext cx="181" cy="181"/>
              </a:xfrm>
              <a:prstGeom prst="ellipse">
                <a:avLst/>
              </a:prstGeom>
              <a:noFill/>
              <a:ln cap="flat" cmpd="sng" w="762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025" name="Google Shape;1025;p31"/>
            <p:cNvGrpSpPr/>
            <p:nvPr/>
          </p:nvGrpSpPr>
          <p:grpSpPr>
            <a:xfrm>
              <a:off x="1928" y="2871"/>
              <a:ext cx="205" cy="250"/>
              <a:chOff x="2368" y="1750"/>
              <a:chExt cx="205" cy="250"/>
            </a:xfrm>
          </p:grpSpPr>
          <p:sp>
            <p:nvSpPr>
              <p:cNvPr id="1026" name="Google Shape;1026;p31"/>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b</a:t>
                </a:r>
                <a:endParaRPr/>
              </a:p>
            </p:txBody>
          </p:sp>
          <p:sp>
            <p:nvSpPr>
              <p:cNvPr id="1027" name="Google Shape;1027;p31"/>
              <p:cNvSpPr/>
              <p:nvPr/>
            </p:nvSpPr>
            <p:spPr>
              <a:xfrm>
                <a:off x="2381" y="1797"/>
                <a:ext cx="181" cy="181"/>
              </a:xfrm>
              <a:prstGeom prst="ellipse">
                <a:avLst/>
              </a:prstGeom>
              <a:noFill/>
              <a:ln cap="flat" cmpd="sng" w="762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028" name="Google Shape;1028;p31"/>
            <p:cNvGrpSpPr/>
            <p:nvPr/>
          </p:nvGrpSpPr>
          <p:grpSpPr>
            <a:xfrm>
              <a:off x="1928" y="3860"/>
              <a:ext cx="205" cy="250"/>
              <a:chOff x="2368" y="1750"/>
              <a:chExt cx="205" cy="250"/>
            </a:xfrm>
          </p:grpSpPr>
          <p:sp>
            <p:nvSpPr>
              <p:cNvPr id="1029" name="Google Shape;1029;p31"/>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h</a:t>
                </a:r>
                <a:endParaRPr/>
              </a:p>
            </p:txBody>
          </p:sp>
          <p:sp>
            <p:nvSpPr>
              <p:cNvPr id="1030" name="Google Shape;1030;p31"/>
              <p:cNvSpPr/>
              <p:nvPr/>
            </p:nvSpPr>
            <p:spPr>
              <a:xfrm>
                <a:off x="2381" y="1797"/>
                <a:ext cx="181" cy="181"/>
              </a:xfrm>
              <a:prstGeom prst="ellipse">
                <a:avLst/>
              </a:prstGeom>
              <a:noFill/>
              <a:ln cap="flat" cmpd="sng" w="762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031" name="Google Shape;1031;p31"/>
            <p:cNvGrpSpPr/>
            <p:nvPr/>
          </p:nvGrpSpPr>
          <p:grpSpPr>
            <a:xfrm>
              <a:off x="2778" y="2840"/>
              <a:ext cx="196" cy="250"/>
              <a:chOff x="2368" y="1750"/>
              <a:chExt cx="196" cy="250"/>
            </a:xfrm>
          </p:grpSpPr>
          <p:sp>
            <p:nvSpPr>
              <p:cNvPr id="1032" name="Google Shape;1032;p31"/>
              <p:cNvSpPr txBox="1"/>
              <p:nvPr/>
            </p:nvSpPr>
            <p:spPr>
              <a:xfrm>
                <a:off x="2368" y="1750"/>
                <a:ext cx="196"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a:t>
                </a:r>
                <a:endParaRPr/>
              </a:p>
            </p:txBody>
          </p:sp>
          <p:sp>
            <p:nvSpPr>
              <p:cNvPr id="1033" name="Google Shape;1033;p31"/>
              <p:cNvSpPr/>
              <p:nvPr/>
            </p:nvSpPr>
            <p:spPr>
              <a:xfrm>
                <a:off x="2381" y="1797"/>
                <a:ext cx="181" cy="181"/>
              </a:xfrm>
              <a:prstGeom prst="ellipse">
                <a:avLst/>
              </a:prstGeom>
              <a:noFill/>
              <a:ln cap="flat" cmpd="sng" w="762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034" name="Google Shape;1034;p31"/>
            <p:cNvGrpSpPr/>
            <p:nvPr/>
          </p:nvGrpSpPr>
          <p:grpSpPr>
            <a:xfrm>
              <a:off x="3592" y="2840"/>
              <a:ext cx="205" cy="250"/>
              <a:chOff x="2368" y="1750"/>
              <a:chExt cx="205" cy="250"/>
            </a:xfrm>
          </p:grpSpPr>
          <p:sp>
            <p:nvSpPr>
              <p:cNvPr id="1035" name="Google Shape;1035;p31"/>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d</a:t>
                </a:r>
                <a:endParaRPr/>
              </a:p>
            </p:txBody>
          </p:sp>
          <p:sp>
            <p:nvSpPr>
              <p:cNvPr id="1036" name="Google Shape;1036;p31"/>
              <p:cNvSpPr/>
              <p:nvPr/>
            </p:nvSpPr>
            <p:spPr>
              <a:xfrm>
                <a:off x="2381" y="1797"/>
                <a:ext cx="181" cy="181"/>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037" name="Google Shape;1037;p31"/>
            <p:cNvGrpSpPr/>
            <p:nvPr/>
          </p:nvGrpSpPr>
          <p:grpSpPr>
            <a:xfrm>
              <a:off x="4138" y="3339"/>
              <a:ext cx="205" cy="250"/>
              <a:chOff x="2368" y="1750"/>
              <a:chExt cx="205" cy="250"/>
            </a:xfrm>
          </p:grpSpPr>
          <p:sp>
            <p:nvSpPr>
              <p:cNvPr id="1038" name="Google Shape;1038;p31"/>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e</a:t>
                </a:r>
                <a:endParaRPr/>
              </a:p>
            </p:txBody>
          </p:sp>
          <p:sp>
            <p:nvSpPr>
              <p:cNvPr id="1039" name="Google Shape;1039;p31"/>
              <p:cNvSpPr/>
              <p:nvPr/>
            </p:nvSpPr>
            <p:spPr>
              <a:xfrm>
                <a:off x="2381" y="1797"/>
                <a:ext cx="181" cy="181"/>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040" name="Google Shape;1040;p31"/>
            <p:cNvGrpSpPr/>
            <p:nvPr/>
          </p:nvGrpSpPr>
          <p:grpSpPr>
            <a:xfrm>
              <a:off x="3594" y="3860"/>
              <a:ext cx="194" cy="250"/>
              <a:chOff x="2368" y="1750"/>
              <a:chExt cx="194" cy="250"/>
            </a:xfrm>
          </p:grpSpPr>
          <p:sp>
            <p:nvSpPr>
              <p:cNvPr id="1041" name="Google Shape;1041;p31"/>
              <p:cNvSpPr txBox="1"/>
              <p:nvPr/>
            </p:nvSpPr>
            <p:spPr>
              <a:xfrm>
                <a:off x="2368" y="1750"/>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f</a:t>
                </a:r>
                <a:endParaRPr/>
              </a:p>
            </p:txBody>
          </p:sp>
          <p:sp>
            <p:nvSpPr>
              <p:cNvPr id="1042" name="Google Shape;1042;p31"/>
              <p:cNvSpPr/>
              <p:nvPr/>
            </p:nvSpPr>
            <p:spPr>
              <a:xfrm>
                <a:off x="2381" y="1797"/>
                <a:ext cx="181" cy="181"/>
              </a:xfrm>
              <a:prstGeom prst="ellipse">
                <a:avLst/>
              </a:prstGeom>
              <a:noFill/>
              <a:ln cap="flat" cmpd="sng" w="762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043" name="Google Shape;1043;p31"/>
            <p:cNvGrpSpPr/>
            <p:nvPr/>
          </p:nvGrpSpPr>
          <p:grpSpPr>
            <a:xfrm>
              <a:off x="2776" y="3860"/>
              <a:ext cx="205" cy="250"/>
              <a:chOff x="2368" y="1750"/>
              <a:chExt cx="205" cy="250"/>
            </a:xfrm>
          </p:grpSpPr>
          <p:sp>
            <p:nvSpPr>
              <p:cNvPr id="1044" name="Google Shape;1044;p31"/>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g</a:t>
                </a:r>
                <a:endParaRPr/>
              </a:p>
            </p:txBody>
          </p:sp>
          <p:sp>
            <p:nvSpPr>
              <p:cNvPr id="1045" name="Google Shape;1045;p31"/>
              <p:cNvSpPr/>
              <p:nvPr/>
            </p:nvSpPr>
            <p:spPr>
              <a:xfrm>
                <a:off x="2381" y="1797"/>
                <a:ext cx="181" cy="181"/>
              </a:xfrm>
              <a:prstGeom prst="ellipse">
                <a:avLst/>
              </a:prstGeom>
              <a:noFill/>
              <a:ln cap="flat" cmpd="sng" w="762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046" name="Google Shape;1046;p31"/>
            <p:cNvGrpSpPr/>
            <p:nvPr/>
          </p:nvGrpSpPr>
          <p:grpSpPr>
            <a:xfrm>
              <a:off x="2337" y="3384"/>
              <a:ext cx="182" cy="250"/>
              <a:chOff x="1519" y="1706"/>
              <a:chExt cx="182" cy="250"/>
            </a:xfrm>
          </p:grpSpPr>
          <p:sp>
            <p:nvSpPr>
              <p:cNvPr id="1047" name="Google Shape;1047;p31"/>
              <p:cNvSpPr txBox="1"/>
              <p:nvPr/>
            </p:nvSpPr>
            <p:spPr>
              <a:xfrm>
                <a:off x="1519" y="1706"/>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i</a:t>
                </a:r>
                <a:endParaRPr/>
              </a:p>
            </p:txBody>
          </p:sp>
          <p:sp>
            <p:nvSpPr>
              <p:cNvPr id="1048" name="Google Shape;1048;p31"/>
              <p:cNvSpPr/>
              <p:nvPr/>
            </p:nvSpPr>
            <p:spPr>
              <a:xfrm>
                <a:off x="1520" y="1753"/>
                <a:ext cx="181" cy="181"/>
              </a:xfrm>
              <a:prstGeom prst="ellipse">
                <a:avLst/>
              </a:prstGeom>
              <a:noFill/>
              <a:ln cap="flat" cmpd="sng" w="762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cxnSp>
          <p:nvCxnSpPr>
            <p:cNvPr id="1049" name="Google Shape;1049;p31"/>
            <p:cNvCxnSpPr/>
            <p:nvPr/>
          </p:nvCxnSpPr>
          <p:spPr>
            <a:xfrm flipH="1" rot="10800000">
              <a:off x="1565" y="3067"/>
              <a:ext cx="409" cy="363"/>
            </a:xfrm>
            <a:prstGeom prst="straightConnector1">
              <a:avLst/>
            </a:prstGeom>
            <a:noFill/>
            <a:ln cap="flat" cmpd="sng" w="76200">
              <a:solidFill>
                <a:srgbClr val="3366FF"/>
              </a:solidFill>
              <a:prstDash val="solid"/>
              <a:miter lim="800000"/>
              <a:headEnd len="med" w="med" type="none"/>
              <a:tailEnd len="med" w="med" type="none"/>
            </a:ln>
          </p:spPr>
        </p:cxnSp>
        <p:cxnSp>
          <p:nvCxnSpPr>
            <p:cNvPr id="1050" name="Google Shape;1050;p31"/>
            <p:cNvCxnSpPr/>
            <p:nvPr/>
          </p:nvCxnSpPr>
          <p:spPr>
            <a:xfrm>
              <a:off x="1565" y="3611"/>
              <a:ext cx="409" cy="318"/>
            </a:xfrm>
            <a:prstGeom prst="straightConnector1">
              <a:avLst/>
            </a:prstGeom>
            <a:noFill/>
            <a:ln cap="flat" cmpd="sng" w="9525">
              <a:solidFill>
                <a:schemeClr val="dk1"/>
              </a:solidFill>
              <a:prstDash val="solid"/>
              <a:miter lim="800000"/>
              <a:headEnd len="med" w="med" type="none"/>
              <a:tailEnd len="med" w="med" type="none"/>
            </a:ln>
          </p:spPr>
        </p:cxnSp>
        <p:cxnSp>
          <p:nvCxnSpPr>
            <p:cNvPr id="1051" name="Google Shape;1051;p31"/>
            <p:cNvCxnSpPr/>
            <p:nvPr/>
          </p:nvCxnSpPr>
          <p:spPr>
            <a:xfrm>
              <a:off x="2019" y="3112"/>
              <a:ext cx="0" cy="817"/>
            </a:xfrm>
            <a:prstGeom prst="straightConnector1">
              <a:avLst/>
            </a:prstGeom>
            <a:noFill/>
            <a:ln cap="flat" cmpd="sng" w="9525">
              <a:solidFill>
                <a:schemeClr val="dk1"/>
              </a:solidFill>
              <a:prstDash val="solid"/>
              <a:miter lim="800000"/>
              <a:headEnd len="med" w="med" type="none"/>
              <a:tailEnd len="med" w="med" type="none"/>
            </a:ln>
          </p:spPr>
        </p:cxnSp>
        <p:cxnSp>
          <p:nvCxnSpPr>
            <p:cNvPr id="1052" name="Google Shape;1052;p31"/>
            <p:cNvCxnSpPr/>
            <p:nvPr/>
          </p:nvCxnSpPr>
          <p:spPr>
            <a:xfrm>
              <a:off x="2110" y="2976"/>
              <a:ext cx="680" cy="0"/>
            </a:xfrm>
            <a:prstGeom prst="straightConnector1">
              <a:avLst/>
            </a:prstGeom>
            <a:noFill/>
            <a:ln cap="flat" cmpd="sng" w="76200">
              <a:solidFill>
                <a:srgbClr val="3366FF"/>
              </a:solidFill>
              <a:prstDash val="solid"/>
              <a:miter lim="800000"/>
              <a:headEnd len="med" w="med" type="none"/>
              <a:tailEnd len="med" w="med" type="none"/>
            </a:ln>
          </p:spPr>
        </p:cxnSp>
        <p:cxnSp>
          <p:nvCxnSpPr>
            <p:cNvPr id="1053" name="Google Shape;1053;p31"/>
            <p:cNvCxnSpPr/>
            <p:nvPr/>
          </p:nvCxnSpPr>
          <p:spPr>
            <a:xfrm>
              <a:off x="2110" y="4019"/>
              <a:ext cx="680" cy="0"/>
            </a:xfrm>
            <a:prstGeom prst="straightConnector1">
              <a:avLst/>
            </a:prstGeom>
            <a:noFill/>
            <a:ln cap="flat" cmpd="sng" w="76200">
              <a:solidFill>
                <a:srgbClr val="3366FF"/>
              </a:solidFill>
              <a:prstDash val="solid"/>
              <a:miter lim="800000"/>
              <a:headEnd len="med" w="med" type="none"/>
              <a:tailEnd len="med" w="med" type="none"/>
            </a:ln>
          </p:spPr>
        </p:cxnSp>
        <p:cxnSp>
          <p:nvCxnSpPr>
            <p:cNvPr id="1054" name="Google Shape;1054;p31"/>
            <p:cNvCxnSpPr/>
            <p:nvPr/>
          </p:nvCxnSpPr>
          <p:spPr>
            <a:xfrm>
              <a:off x="2972" y="4019"/>
              <a:ext cx="635" cy="0"/>
            </a:xfrm>
            <a:prstGeom prst="straightConnector1">
              <a:avLst/>
            </a:prstGeom>
            <a:noFill/>
            <a:ln cap="flat" cmpd="sng" w="76200">
              <a:solidFill>
                <a:srgbClr val="3366FF"/>
              </a:solidFill>
              <a:prstDash val="solid"/>
              <a:miter lim="800000"/>
              <a:headEnd len="med" w="med" type="none"/>
              <a:tailEnd len="med" w="med" type="none"/>
            </a:ln>
          </p:spPr>
        </p:cxnSp>
        <p:cxnSp>
          <p:nvCxnSpPr>
            <p:cNvPr id="1055" name="Google Shape;1055;p31"/>
            <p:cNvCxnSpPr/>
            <p:nvPr/>
          </p:nvCxnSpPr>
          <p:spPr>
            <a:xfrm>
              <a:off x="2926" y="3067"/>
              <a:ext cx="681" cy="862"/>
            </a:xfrm>
            <a:prstGeom prst="straightConnector1">
              <a:avLst/>
            </a:prstGeom>
            <a:noFill/>
            <a:ln cap="flat" cmpd="sng" w="76200">
              <a:solidFill>
                <a:srgbClr val="3366FF"/>
              </a:solidFill>
              <a:prstDash val="solid"/>
              <a:miter lim="800000"/>
              <a:headEnd len="med" w="med" type="none"/>
              <a:tailEnd len="med" w="med" type="none"/>
            </a:ln>
          </p:spPr>
        </p:cxnSp>
        <p:cxnSp>
          <p:nvCxnSpPr>
            <p:cNvPr id="1056" name="Google Shape;1056;p31"/>
            <p:cNvCxnSpPr/>
            <p:nvPr/>
          </p:nvCxnSpPr>
          <p:spPr>
            <a:xfrm>
              <a:off x="2972" y="2976"/>
              <a:ext cx="635" cy="0"/>
            </a:xfrm>
            <a:prstGeom prst="straightConnector1">
              <a:avLst/>
            </a:prstGeom>
            <a:noFill/>
            <a:ln cap="flat" cmpd="sng" w="9525">
              <a:solidFill>
                <a:schemeClr val="dk1"/>
              </a:solidFill>
              <a:prstDash val="solid"/>
              <a:miter lim="800000"/>
              <a:headEnd len="med" w="med" type="none"/>
              <a:tailEnd len="med" w="med" type="none"/>
            </a:ln>
          </p:spPr>
        </p:cxnSp>
        <p:cxnSp>
          <p:nvCxnSpPr>
            <p:cNvPr id="1057" name="Google Shape;1057;p31"/>
            <p:cNvCxnSpPr/>
            <p:nvPr/>
          </p:nvCxnSpPr>
          <p:spPr>
            <a:xfrm>
              <a:off x="3697" y="3067"/>
              <a:ext cx="0" cy="862"/>
            </a:xfrm>
            <a:prstGeom prst="straightConnector1">
              <a:avLst/>
            </a:prstGeom>
            <a:noFill/>
            <a:ln cap="flat" cmpd="sng" w="9525">
              <a:solidFill>
                <a:schemeClr val="dk1"/>
              </a:solidFill>
              <a:prstDash val="solid"/>
              <a:miter lim="800000"/>
              <a:headEnd len="med" w="med" type="none"/>
              <a:tailEnd len="med" w="med" type="none"/>
            </a:ln>
          </p:spPr>
        </p:cxnSp>
        <p:cxnSp>
          <p:nvCxnSpPr>
            <p:cNvPr id="1058" name="Google Shape;1058;p31"/>
            <p:cNvCxnSpPr/>
            <p:nvPr/>
          </p:nvCxnSpPr>
          <p:spPr>
            <a:xfrm>
              <a:off x="3788" y="3022"/>
              <a:ext cx="408" cy="362"/>
            </a:xfrm>
            <a:prstGeom prst="straightConnector1">
              <a:avLst/>
            </a:prstGeom>
            <a:noFill/>
            <a:ln cap="flat" cmpd="sng" w="9525">
              <a:solidFill>
                <a:schemeClr val="dk1"/>
              </a:solidFill>
              <a:prstDash val="solid"/>
              <a:miter lim="800000"/>
              <a:headEnd len="med" w="med" type="none"/>
              <a:tailEnd len="med" w="med" type="none"/>
            </a:ln>
          </p:spPr>
        </p:cxnSp>
        <p:cxnSp>
          <p:nvCxnSpPr>
            <p:cNvPr id="1059" name="Google Shape;1059;p31"/>
            <p:cNvCxnSpPr/>
            <p:nvPr/>
          </p:nvCxnSpPr>
          <p:spPr>
            <a:xfrm flipH="1" rot="10800000">
              <a:off x="3788" y="3566"/>
              <a:ext cx="408" cy="408"/>
            </a:xfrm>
            <a:prstGeom prst="straightConnector1">
              <a:avLst/>
            </a:prstGeom>
            <a:noFill/>
            <a:ln cap="flat" cmpd="sng" w="9525">
              <a:solidFill>
                <a:schemeClr val="dk1"/>
              </a:solidFill>
              <a:prstDash val="solid"/>
              <a:miter lim="800000"/>
              <a:headEnd len="med" w="med" type="none"/>
              <a:tailEnd len="med" w="med" type="none"/>
            </a:ln>
          </p:spPr>
        </p:cxnSp>
        <p:cxnSp>
          <p:nvCxnSpPr>
            <p:cNvPr id="1060" name="Google Shape;1060;p31"/>
            <p:cNvCxnSpPr/>
            <p:nvPr/>
          </p:nvCxnSpPr>
          <p:spPr>
            <a:xfrm>
              <a:off x="2518" y="3611"/>
              <a:ext cx="318" cy="318"/>
            </a:xfrm>
            <a:prstGeom prst="straightConnector1">
              <a:avLst/>
            </a:prstGeom>
            <a:noFill/>
            <a:ln cap="flat" cmpd="sng" w="9525">
              <a:solidFill>
                <a:schemeClr val="dk1"/>
              </a:solidFill>
              <a:prstDash val="solid"/>
              <a:miter lim="800000"/>
              <a:headEnd len="med" w="med" type="none"/>
              <a:tailEnd len="med" w="med" type="none"/>
            </a:ln>
          </p:spPr>
        </p:cxnSp>
        <p:cxnSp>
          <p:nvCxnSpPr>
            <p:cNvPr id="1061" name="Google Shape;1061;p31"/>
            <p:cNvCxnSpPr/>
            <p:nvPr/>
          </p:nvCxnSpPr>
          <p:spPr>
            <a:xfrm flipH="1" rot="10800000">
              <a:off x="2064" y="3611"/>
              <a:ext cx="273" cy="318"/>
            </a:xfrm>
            <a:prstGeom prst="straightConnector1">
              <a:avLst/>
            </a:prstGeom>
            <a:noFill/>
            <a:ln cap="flat" cmpd="sng" w="9525">
              <a:solidFill>
                <a:schemeClr val="dk1"/>
              </a:solidFill>
              <a:prstDash val="solid"/>
              <a:miter lim="800000"/>
              <a:headEnd len="med" w="med" type="none"/>
              <a:tailEnd len="med" w="med" type="none"/>
            </a:ln>
          </p:spPr>
        </p:cxnSp>
        <p:cxnSp>
          <p:nvCxnSpPr>
            <p:cNvPr id="1062" name="Google Shape;1062;p31"/>
            <p:cNvCxnSpPr/>
            <p:nvPr/>
          </p:nvCxnSpPr>
          <p:spPr>
            <a:xfrm flipH="1" rot="10800000">
              <a:off x="2473" y="3067"/>
              <a:ext cx="317" cy="363"/>
            </a:xfrm>
            <a:prstGeom prst="straightConnector1">
              <a:avLst/>
            </a:prstGeom>
            <a:noFill/>
            <a:ln cap="flat" cmpd="sng" w="76200">
              <a:solidFill>
                <a:srgbClr val="3366FF"/>
              </a:solidFill>
              <a:prstDash val="solid"/>
              <a:miter lim="800000"/>
              <a:headEnd len="med" w="med" type="none"/>
              <a:tailEnd len="med" w="med" type="none"/>
            </a:ln>
          </p:spPr>
        </p:cxnSp>
        <p:sp>
          <p:nvSpPr>
            <p:cNvPr id="1063" name="Google Shape;1063;p31"/>
            <p:cNvSpPr txBox="1"/>
            <p:nvPr/>
          </p:nvSpPr>
          <p:spPr>
            <a:xfrm>
              <a:off x="1565" y="2976"/>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sp>
          <p:nvSpPr>
            <p:cNvPr id="1064" name="Google Shape;1064;p31"/>
            <p:cNvSpPr txBox="1"/>
            <p:nvPr/>
          </p:nvSpPr>
          <p:spPr>
            <a:xfrm>
              <a:off x="2324" y="264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8</a:t>
              </a:r>
              <a:endParaRPr/>
            </a:p>
          </p:txBody>
        </p:sp>
        <p:sp>
          <p:nvSpPr>
            <p:cNvPr id="1065" name="Google Shape;1065;p31"/>
            <p:cNvSpPr txBox="1"/>
            <p:nvPr/>
          </p:nvSpPr>
          <p:spPr>
            <a:xfrm>
              <a:off x="3168" y="264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7</a:t>
              </a:r>
              <a:endParaRPr/>
            </a:p>
          </p:txBody>
        </p:sp>
        <p:sp>
          <p:nvSpPr>
            <p:cNvPr id="1066" name="Google Shape;1066;p31"/>
            <p:cNvSpPr txBox="1"/>
            <p:nvPr/>
          </p:nvSpPr>
          <p:spPr>
            <a:xfrm>
              <a:off x="4002" y="2898"/>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9</a:t>
              </a:r>
              <a:endParaRPr/>
            </a:p>
          </p:txBody>
        </p:sp>
        <p:sp>
          <p:nvSpPr>
            <p:cNvPr id="1067" name="Google Shape;1067;p31"/>
            <p:cNvSpPr txBox="1"/>
            <p:nvPr/>
          </p:nvSpPr>
          <p:spPr>
            <a:xfrm>
              <a:off x="3970" y="3657"/>
              <a:ext cx="2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10</a:t>
              </a:r>
              <a:endParaRPr/>
            </a:p>
          </p:txBody>
        </p:sp>
        <p:sp>
          <p:nvSpPr>
            <p:cNvPr id="1068" name="Google Shape;1068;p31"/>
            <p:cNvSpPr txBox="1"/>
            <p:nvPr/>
          </p:nvSpPr>
          <p:spPr>
            <a:xfrm>
              <a:off x="3652" y="3339"/>
              <a:ext cx="2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14</a:t>
              </a:r>
              <a:endParaRPr/>
            </a:p>
          </p:txBody>
        </p:sp>
        <p:sp>
          <p:nvSpPr>
            <p:cNvPr id="1069" name="Google Shape;1069;p31"/>
            <p:cNvSpPr txBox="1"/>
            <p:nvPr/>
          </p:nvSpPr>
          <p:spPr>
            <a:xfrm>
              <a:off x="3017" y="3414"/>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sp>
          <p:nvSpPr>
            <p:cNvPr id="1070" name="Google Shape;1070;p31"/>
            <p:cNvSpPr txBox="1"/>
            <p:nvPr/>
          </p:nvSpPr>
          <p:spPr>
            <a:xfrm>
              <a:off x="2624" y="3187"/>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sp>
          <p:nvSpPr>
            <p:cNvPr id="1071" name="Google Shape;1071;p31"/>
            <p:cNvSpPr txBox="1"/>
            <p:nvPr/>
          </p:nvSpPr>
          <p:spPr>
            <a:xfrm>
              <a:off x="3198" y="4004"/>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sp>
          <p:nvSpPr>
            <p:cNvPr id="1072" name="Google Shape;1072;p31"/>
            <p:cNvSpPr txBox="1"/>
            <p:nvPr/>
          </p:nvSpPr>
          <p:spPr>
            <a:xfrm>
              <a:off x="2641" y="353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6</a:t>
              </a:r>
              <a:endParaRPr/>
            </a:p>
          </p:txBody>
        </p:sp>
        <p:sp>
          <p:nvSpPr>
            <p:cNvPr id="1073" name="Google Shape;1073;p31"/>
            <p:cNvSpPr txBox="1"/>
            <p:nvPr/>
          </p:nvSpPr>
          <p:spPr>
            <a:xfrm>
              <a:off x="2369" y="4004"/>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sp>
          <p:nvSpPr>
            <p:cNvPr id="1074" name="Google Shape;1074;p31"/>
            <p:cNvSpPr txBox="1"/>
            <p:nvPr/>
          </p:nvSpPr>
          <p:spPr>
            <a:xfrm>
              <a:off x="2097" y="353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7</a:t>
              </a:r>
              <a:endParaRPr/>
            </a:p>
          </p:txBody>
        </p:sp>
        <p:sp>
          <p:nvSpPr>
            <p:cNvPr id="1075" name="Google Shape;1075;p31"/>
            <p:cNvSpPr txBox="1"/>
            <p:nvPr/>
          </p:nvSpPr>
          <p:spPr>
            <a:xfrm>
              <a:off x="1747" y="3323"/>
              <a:ext cx="2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11</a:t>
              </a:r>
              <a:endParaRPr/>
            </a:p>
          </p:txBody>
        </p:sp>
        <p:sp>
          <p:nvSpPr>
            <p:cNvPr id="1076" name="Google Shape;1076;p31"/>
            <p:cNvSpPr txBox="1"/>
            <p:nvPr/>
          </p:nvSpPr>
          <p:spPr>
            <a:xfrm>
              <a:off x="1565" y="3731"/>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8</a:t>
              </a:r>
              <a:endParaRPr/>
            </a:p>
          </p:txBody>
        </p:sp>
      </p:grpSp>
      <p:cxnSp>
        <p:nvCxnSpPr>
          <p:cNvPr id="1077" name="Google Shape;1077;p31"/>
          <p:cNvCxnSpPr/>
          <p:nvPr/>
        </p:nvCxnSpPr>
        <p:spPr>
          <a:xfrm rot="10800000">
            <a:off x="3987800" y="6040437"/>
            <a:ext cx="0" cy="479425"/>
          </a:xfrm>
          <a:prstGeom prst="straightConnector1">
            <a:avLst/>
          </a:prstGeom>
          <a:noFill/>
          <a:ln cap="flat" cmpd="sng" w="28575">
            <a:solidFill>
              <a:srgbClr val="FF0000"/>
            </a:solidFill>
            <a:prstDash val="solid"/>
            <a:miter lim="800000"/>
            <a:headEnd len="med" w="med" type="none"/>
            <a:tailEnd len="med" w="med" type="triangl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p32"/>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083" name="Google Shape;1083;p32"/>
          <p:cNvSpPr txBox="1"/>
          <p:nvPr/>
        </p:nvSpPr>
        <p:spPr>
          <a:xfrm>
            <a:off x="609600" y="1524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The execution of Prim's algorithm</a:t>
            </a:r>
            <a:r>
              <a:rPr b="0" i="0" lang="en-US" sz="2000" u="none">
                <a:solidFill>
                  <a:schemeClr val="dk1"/>
                </a:solidFill>
                <a:latin typeface="Arial"/>
                <a:ea typeface="Arial"/>
                <a:cs typeface="Arial"/>
                <a:sym typeface="Arial"/>
              </a:rPr>
              <a:t>(moderate part)</a:t>
            </a:r>
            <a:endParaRPr/>
          </a:p>
        </p:txBody>
      </p:sp>
      <p:sp>
        <p:nvSpPr>
          <p:cNvPr id="1084" name="Google Shape;1084;p32"/>
          <p:cNvSpPr txBox="1"/>
          <p:nvPr/>
        </p:nvSpPr>
        <p:spPr>
          <a:xfrm>
            <a:off x="179387" y="1412875"/>
            <a:ext cx="1223962"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the root vertex</a:t>
            </a:r>
            <a:endParaRPr/>
          </a:p>
        </p:txBody>
      </p:sp>
      <p:cxnSp>
        <p:nvCxnSpPr>
          <p:cNvPr id="1085" name="Google Shape;1085;p32"/>
          <p:cNvCxnSpPr/>
          <p:nvPr/>
        </p:nvCxnSpPr>
        <p:spPr>
          <a:xfrm>
            <a:off x="1331912" y="1916112"/>
            <a:ext cx="792162" cy="433387"/>
          </a:xfrm>
          <a:prstGeom prst="straightConnector1">
            <a:avLst/>
          </a:prstGeom>
          <a:noFill/>
          <a:ln cap="flat" cmpd="sng" w="9525">
            <a:solidFill>
              <a:schemeClr val="dk1"/>
            </a:solidFill>
            <a:prstDash val="solid"/>
            <a:miter lim="800000"/>
            <a:headEnd len="med" w="med" type="none"/>
            <a:tailEnd len="med" w="med" type="triangle"/>
          </a:ln>
        </p:spPr>
      </p:cxnSp>
      <p:graphicFrame>
        <p:nvGraphicFramePr>
          <p:cNvPr id="1086" name="Google Shape;1086;p32"/>
          <p:cNvGraphicFramePr/>
          <p:nvPr/>
        </p:nvGraphicFramePr>
        <p:xfrm>
          <a:off x="869950" y="4184650"/>
          <a:ext cx="3000000" cy="3000000"/>
        </p:xfrm>
        <a:graphic>
          <a:graphicData uri="http://schemas.openxmlformats.org/drawingml/2006/table">
            <a:tbl>
              <a:tblPr>
                <a:noFill/>
                <a:tableStyleId>{99109B17-CFEE-4F71-A1ED-2DFD5FEDF80E}</a:tableStyleId>
              </a:tblPr>
              <a:tblGrid>
                <a:gridCol w="709600"/>
                <a:gridCol w="701675"/>
                <a:gridCol w="703250"/>
                <a:gridCol w="701675"/>
                <a:gridCol w="658800"/>
                <a:gridCol w="746125"/>
                <a:gridCol w="703250"/>
                <a:gridCol w="701675"/>
                <a:gridCol w="703250"/>
                <a:gridCol w="701675"/>
              </a:tblGrid>
              <a:tr h="4572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V</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i</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4572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1" i="0" lang="en-US" sz="2400" u="none" cap="none" strike="noStrike">
                          <a:solidFill>
                            <a:srgbClr val="008000"/>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Key</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1" i="0" lang="en-US" sz="2400" u="none" cap="none" strike="noStrike">
                          <a:solidFill>
                            <a:srgbClr val="008000"/>
                          </a:solidFill>
                          <a:latin typeface="Arial"/>
                          <a:ea typeface="Arial"/>
                          <a:cs typeface="Arial"/>
                          <a:sym typeface="Arial"/>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π</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1" i="0" lang="en-US" sz="2400" u="none" cap="none" strike="noStrike">
                          <a:solidFill>
                            <a:srgbClr val="008000"/>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1087" name="Google Shape;1087;p32"/>
          <p:cNvGrpSpPr/>
          <p:nvPr/>
        </p:nvGrpSpPr>
        <p:grpSpPr>
          <a:xfrm>
            <a:off x="2193925" y="1119187"/>
            <a:ext cx="4625975" cy="2527300"/>
            <a:chOff x="1429" y="2643"/>
            <a:chExt cx="2914" cy="1592"/>
          </a:xfrm>
        </p:grpSpPr>
        <p:grpSp>
          <p:nvGrpSpPr>
            <p:cNvPr id="1088" name="Google Shape;1088;p32"/>
            <p:cNvGrpSpPr/>
            <p:nvPr/>
          </p:nvGrpSpPr>
          <p:grpSpPr>
            <a:xfrm>
              <a:off x="1429" y="3370"/>
              <a:ext cx="205" cy="250"/>
              <a:chOff x="2368" y="1750"/>
              <a:chExt cx="205" cy="250"/>
            </a:xfrm>
          </p:grpSpPr>
          <p:sp>
            <p:nvSpPr>
              <p:cNvPr id="1089" name="Google Shape;1089;p32"/>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a:t>
                </a:r>
                <a:endParaRPr/>
              </a:p>
            </p:txBody>
          </p:sp>
          <p:sp>
            <p:nvSpPr>
              <p:cNvPr id="1090" name="Google Shape;1090;p32"/>
              <p:cNvSpPr/>
              <p:nvPr/>
            </p:nvSpPr>
            <p:spPr>
              <a:xfrm>
                <a:off x="2381" y="1797"/>
                <a:ext cx="181" cy="181"/>
              </a:xfrm>
              <a:prstGeom prst="ellipse">
                <a:avLst/>
              </a:prstGeom>
              <a:noFill/>
              <a:ln cap="flat" cmpd="sng" w="762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091" name="Google Shape;1091;p32"/>
            <p:cNvGrpSpPr/>
            <p:nvPr/>
          </p:nvGrpSpPr>
          <p:grpSpPr>
            <a:xfrm>
              <a:off x="1928" y="2871"/>
              <a:ext cx="205" cy="250"/>
              <a:chOff x="2368" y="1750"/>
              <a:chExt cx="205" cy="250"/>
            </a:xfrm>
          </p:grpSpPr>
          <p:sp>
            <p:nvSpPr>
              <p:cNvPr id="1092" name="Google Shape;1092;p32"/>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b</a:t>
                </a:r>
                <a:endParaRPr/>
              </a:p>
            </p:txBody>
          </p:sp>
          <p:sp>
            <p:nvSpPr>
              <p:cNvPr id="1093" name="Google Shape;1093;p32"/>
              <p:cNvSpPr/>
              <p:nvPr/>
            </p:nvSpPr>
            <p:spPr>
              <a:xfrm>
                <a:off x="2381" y="1797"/>
                <a:ext cx="181" cy="181"/>
              </a:xfrm>
              <a:prstGeom prst="ellipse">
                <a:avLst/>
              </a:prstGeom>
              <a:noFill/>
              <a:ln cap="flat" cmpd="sng" w="762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094" name="Google Shape;1094;p32"/>
            <p:cNvGrpSpPr/>
            <p:nvPr/>
          </p:nvGrpSpPr>
          <p:grpSpPr>
            <a:xfrm>
              <a:off x="1928" y="3860"/>
              <a:ext cx="205" cy="250"/>
              <a:chOff x="2368" y="1750"/>
              <a:chExt cx="205" cy="250"/>
            </a:xfrm>
          </p:grpSpPr>
          <p:sp>
            <p:nvSpPr>
              <p:cNvPr id="1095" name="Google Shape;1095;p32"/>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h</a:t>
                </a:r>
                <a:endParaRPr/>
              </a:p>
            </p:txBody>
          </p:sp>
          <p:sp>
            <p:nvSpPr>
              <p:cNvPr id="1096" name="Google Shape;1096;p32"/>
              <p:cNvSpPr/>
              <p:nvPr/>
            </p:nvSpPr>
            <p:spPr>
              <a:xfrm>
                <a:off x="2381" y="1797"/>
                <a:ext cx="181" cy="181"/>
              </a:xfrm>
              <a:prstGeom prst="ellipse">
                <a:avLst/>
              </a:prstGeom>
              <a:noFill/>
              <a:ln cap="flat" cmpd="sng" w="762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097" name="Google Shape;1097;p32"/>
            <p:cNvGrpSpPr/>
            <p:nvPr/>
          </p:nvGrpSpPr>
          <p:grpSpPr>
            <a:xfrm>
              <a:off x="2778" y="2840"/>
              <a:ext cx="196" cy="250"/>
              <a:chOff x="2368" y="1750"/>
              <a:chExt cx="196" cy="250"/>
            </a:xfrm>
          </p:grpSpPr>
          <p:sp>
            <p:nvSpPr>
              <p:cNvPr id="1098" name="Google Shape;1098;p32"/>
              <p:cNvSpPr txBox="1"/>
              <p:nvPr/>
            </p:nvSpPr>
            <p:spPr>
              <a:xfrm>
                <a:off x="2368" y="1750"/>
                <a:ext cx="196"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a:t>
                </a:r>
                <a:endParaRPr/>
              </a:p>
            </p:txBody>
          </p:sp>
          <p:sp>
            <p:nvSpPr>
              <p:cNvPr id="1099" name="Google Shape;1099;p32"/>
              <p:cNvSpPr/>
              <p:nvPr/>
            </p:nvSpPr>
            <p:spPr>
              <a:xfrm>
                <a:off x="2381" y="1797"/>
                <a:ext cx="181" cy="181"/>
              </a:xfrm>
              <a:prstGeom prst="ellipse">
                <a:avLst/>
              </a:prstGeom>
              <a:noFill/>
              <a:ln cap="flat" cmpd="sng" w="762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100" name="Google Shape;1100;p32"/>
            <p:cNvGrpSpPr/>
            <p:nvPr/>
          </p:nvGrpSpPr>
          <p:grpSpPr>
            <a:xfrm>
              <a:off x="3592" y="2840"/>
              <a:ext cx="205" cy="250"/>
              <a:chOff x="2368" y="1750"/>
              <a:chExt cx="205" cy="250"/>
            </a:xfrm>
          </p:grpSpPr>
          <p:sp>
            <p:nvSpPr>
              <p:cNvPr id="1101" name="Google Shape;1101;p32"/>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d</a:t>
                </a:r>
                <a:endParaRPr/>
              </a:p>
            </p:txBody>
          </p:sp>
          <p:sp>
            <p:nvSpPr>
              <p:cNvPr id="1102" name="Google Shape;1102;p32"/>
              <p:cNvSpPr/>
              <p:nvPr/>
            </p:nvSpPr>
            <p:spPr>
              <a:xfrm>
                <a:off x="2381" y="1797"/>
                <a:ext cx="181" cy="181"/>
              </a:xfrm>
              <a:prstGeom prst="ellipse">
                <a:avLst/>
              </a:prstGeom>
              <a:noFill/>
              <a:ln cap="flat" cmpd="sng" w="762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103" name="Google Shape;1103;p32"/>
            <p:cNvGrpSpPr/>
            <p:nvPr/>
          </p:nvGrpSpPr>
          <p:grpSpPr>
            <a:xfrm>
              <a:off x="4138" y="3339"/>
              <a:ext cx="205" cy="250"/>
              <a:chOff x="2368" y="1750"/>
              <a:chExt cx="205" cy="250"/>
            </a:xfrm>
          </p:grpSpPr>
          <p:sp>
            <p:nvSpPr>
              <p:cNvPr id="1104" name="Google Shape;1104;p32"/>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e</a:t>
                </a:r>
                <a:endParaRPr/>
              </a:p>
            </p:txBody>
          </p:sp>
          <p:sp>
            <p:nvSpPr>
              <p:cNvPr id="1105" name="Google Shape;1105;p32"/>
              <p:cNvSpPr/>
              <p:nvPr/>
            </p:nvSpPr>
            <p:spPr>
              <a:xfrm>
                <a:off x="2381" y="1797"/>
                <a:ext cx="181" cy="181"/>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106" name="Google Shape;1106;p32"/>
            <p:cNvGrpSpPr/>
            <p:nvPr/>
          </p:nvGrpSpPr>
          <p:grpSpPr>
            <a:xfrm>
              <a:off x="3594" y="3860"/>
              <a:ext cx="194" cy="250"/>
              <a:chOff x="2368" y="1750"/>
              <a:chExt cx="194" cy="250"/>
            </a:xfrm>
          </p:grpSpPr>
          <p:sp>
            <p:nvSpPr>
              <p:cNvPr id="1107" name="Google Shape;1107;p32"/>
              <p:cNvSpPr txBox="1"/>
              <p:nvPr/>
            </p:nvSpPr>
            <p:spPr>
              <a:xfrm>
                <a:off x="2368" y="1750"/>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f</a:t>
                </a:r>
                <a:endParaRPr/>
              </a:p>
            </p:txBody>
          </p:sp>
          <p:sp>
            <p:nvSpPr>
              <p:cNvPr id="1108" name="Google Shape;1108;p32"/>
              <p:cNvSpPr/>
              <p:nvPr/>
            </p:nvSpPr>
            <p:spPr>
              <a:xfrm>
                <a:off x="2381" y="1797"/>
                <a:ext cx="181" cy="181"/>
              </a:xfrm>
              <a:prstGeom prst="ellipse">
                <a:avLst/>
              </a:prstGeom>
              <a:noFill/>
              <a:ln cap="flat" cmpd="sng" w="762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109" name="Google Shape;1109;p32"/>
            <p:cNvGrpSpPr/>
            <p:nvPr/>
          </p:nvGrpSpPr>
          <p:grpSpPr>
            <a:xfrm>
              <a:off x="2776" y="3860"/>
              <a:ext cx="205" cy="250"/>
              <a:chOff x="2368" y="1750"/>
              <a:chExt cx="205" cy="250"/>
            </a:xfrm>
          </p:grpSpPr>
          <p:sp>
            <p:nvSpPr>
              <p:cNvPr id="1110" name="Google Shape;1110;p32"/>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g</a:t>
                </a:r>
                <a:endParaRPr/>
              </a:p>
            </p:txBody>
          </p:sp>
          <p:sp>
            <p:nvSpPr>
              <p:cNvPr id="1111" name="Google Shape;1111;p32"/>
              <p:cNvSpPr/>
              <p:nvPr/>
            </p:nvSpPr>
            <p:spPr>
              <a:xfrm>
                <a:off x="2381" y="1797"/>
                <a:ext cx="181" cy="181"/>
              </a:xfrm>
              <a:prstGeom prst="ellipse">
                <a:avLst/>
              </a:prstGeom>
              <a:noFill/>
              <a:ln cap="flat" cmpd="sng" w="762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112" name="Google Shape;1112;p32"/>
            <p:cNvGrpSpPr/>
            <p:nvPr/>
          </p:nvGrpSpPr>
          <p:grpSpPr>
            <a:xfrm>
              <a:off x="2337" y="3384"/>
              <a:ext cx="182" cy="250"/>
              <a:chOff x="1519" y="1706"/>
              <a:chExt cx="182" cy="250"/>
            </a:xfrm>
          </p:grpSpPr>
          <p:sp>
            <p:nvSpPr>
              <p:cNvPr id="1113" name="Google Shape;1113;p32"/>
              <p:cNvSpPr txBox="1"/>
              <p:nvPr/>
            </p:nvSpPr>
            <p:spPr>
              <a:xfrm>
                <a:off x="1519" y="1706"/>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i</a:t>
                </a:r>
                <a:endParaRPr/>
              </a:p>
            </p:txBody>
          </p:sp>
          <p:sp>
            <p:nvSpPr>
              <p:cNvPr id="1114" name="Google Shape;1114;p32"/>
              <p:cNvSpPr/>
              <p:nvPr/>
            </p:nvSpPr>
            <p:spPr>
              <a:xfrm>
                <a:off x="1520" y="1753"/>
                <a:ext cx="181" cy="181"/>
              </a:xfrm>
              <a:prstGeom prst="ellipse">
                <a:avLst/>
              </a:prstGeom>
              <a:noFill/>
              <a:ln cap="flat" cmpd="sng" w="762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cxnSp>
          <p:nvCxnSpPr>
            <p:cNvPr id="1115" name="Google Shape;1115;p32"/>
            <p:cNvCxnSpPr/>
            <p:nvPr/>
          </p:nvCxnSpPr>
          <p:spPr>
            <a:xfrm flipH="1" rot="10800000">
              <a:off x="1565" y="3067"/>
              <a:ext cx="409" cy="363"/>
            </a:xfrm>
            <a:prstGeom prst="straightConnector1">
              <a:avLst/>
            </a:prstGeom>
            <a:noFill/>
            <a:ln cap="flat" cmpd="sng" w="76200">
              <a:solidFill>
                <a:srgbClr val="3366FF"/>
              </a:solidFill>
              <a:prstDash val="solid"/>
              <a:miter lim="800000"/>
              <a:headEnd len="med" w="med" type="none"/>
              <a:tailEnd len="med" w="med" type="none"/>
            </a:ln>
          </p:spPr>
        </p:cxnSp>
        <p:cxnSp>
          <p:nvCxnSpPr>
            <p:cNvPr id="1116" name="Google Shape;1116;p32"/>
            <p:cNvCxnSpPr/>
            <p:nvPr/>
          </p:nvCxnSpPr>
          <p:spPr>
            <a:xfrm>
              <a:off x="1565" y="3611"/>
              <a:ext cx="409" cy="318"/>
            </a:xfrm>
            <a:prstGeom prst="straightConnector1">
              <a:avLst/>
            </a:prstGeom>
            <a:noFill/>
            <a:ln cap="flat" cmpd="sng" w="9525">
              <a:solidFill>
                <a:schemeClr val="dk1"/>
              </a:solidFill>
              <a:prstDash val="solid"/>
              <a:miter lim="800000"/>
              <a:headEnd len="med" w="med" type="none"/>
              <a:tailEnd len="med" w="med" type="none"/>
            </a:ln>
          </p:spPr>
        </p:cxnSp>
        <p:cxnSp>
          <p:nvCxnSpPr>
            <p:cNvPr id="1117" name="Google Shape;1117;p32"/>
            <p:cNvCxnSpPr/>
            <p:nvPr/>
          </p:nvCxnSpPr>
          <p:spPr>
            <a:xfrm>
              <a:off x="2019" y="3112"/>
              <a:ext cx="0" cy="817"/>
            </a:xfrm>
            <a:prstGeom prst="straightConnector1">
              <a:avLst/>
            </a:prstGeom>
            <a:noFill/>
            <a:ln cap="flat" cmpd="sng" w="9525">
              <a:solidFill>
                <a:schemeClr val="dk1"/>
              </a:solidFill>
              <a:prstDash val="solid"/>
              <a:miter lim="800000"/>
              <a:headEnd len="med" w="med" type="none"/>
              <a:tailEnd len="med" w="med" type="none"/>
            </a:ln>
          </p:spPr>
        </p:cxnSp>
        <p:cxnSp>
          <p:nvCxnSpPr>
            <p:cNvPr id="1118" name="Google Shape;1118;p32"/>
            <p:cNvCxnSpPr/>
            <p:nvPr/>
          </p:nvCxnSpPr>
          <p:spPr>
            <a:xfrm>
              <a:off x="2110" y="2976"/>
              <a:ext cx="680" cy="0"/>
            </a:xfrm>
            <a:prstGeom prst="straightConnector1">
              <a:avLst/>
            </a:prstGeom>
            <a:noFill/>
            <a:ln cap="flat" cmpd="sng" w="76200">
              <a:solidFill>
                <a:srgbClr val="3366FF"/>
              </a:solidFill>
              <a:prstDash val="solid"/>
              <a:miter lim="800000"/>
              <a:headEnd len="med" w="med" type="none"/>
              <a:tailEnd len="med" w="med" type="none"/>
            </a:ln>
          </p:spPr>
        </p:cxnSp>
        <p:cxnSp>
          <p:nvCxnSpPr>
            <p:cNvPr id="1119" name="Google Shape;1119;p32"/>
            <p:cNvCxnSpPr/>
            <p:nvPr/>
          </p:nvCxnSpPr>
          <p:spPr>
            <a:xfrm>
              <a:off x="2110" y="4019"/>
              <a:ext cx="680" cy="0"/>
            </a:xfrm>
            <a:prstGeom prst="straightConnector1">
              <a:avLst/>
            </a:prstGeom>
            <a:noFill/>
            <a:ln cap="flat" cmpd="sng" w="76200">
              <a:solidFill>
                <a:srgbClr val="3366FF"/>
              </a:solidFill>
              <a:prstDash val="solid"/>
              <a:miter lim="800000"/>
              <a:headEnd len="med" w="med" type="none"/>
              <a:tailEnd len="med" w="med" type="none"/>
            </a:ln>
          </p:spPr>
        </p:cxnSp>
        <p:cxnSp>
          <p:nvCxnSpPr>
            <p:cNvPr id="1120" name="Google Shape;1120;p32"/>
            <p:cNvCxnSpPr/>
            <p:nvPr/>
          </p:nvCxnSpPr>
          <p:spPr>
            <a:xfrm>
              <a:off x="2972" y="4019"/>
              <a:ext cx="635" cy="0"/>
            </a:xfrm>
            <a:prstGeom prst="straightConnector1">
              <a:avLst/>
            </a:prstGeom>
            <a:noFill/>
            <a:ln cap="flat" cmpd="sng" w="76200">
              <a:solidFill>
                <a:srgbClr val="3366FF"/>
              </a:solidFill>
              <a:prstDash val="solid"/>
              <a:miter lim="800000"/>
              <a:headEnd len="med" w="med" type="none"/>
              <a:tailEnd len="med" w="med" type="none"/>
            </a:ln>
          </p:spPr>
        </p:cxnSp>
        <p:cxnSp>
          <p:nvCxnSpPr>
            <p:cNvPr id="1121" name="Google Shape;1121;p32"/>
            <p:cNvCxnSpPr/>
            <p:nvPr/>
          </p:nvCxnSpPr>
          <p:spPr>
            <a:xfrm>
              <a:off x="2926" y="3067"/>
              <a:ext cx="681" cy="862"/>
            </a:xfrm>
            <a:prstGeom prst="straightConnector1">
              <a:avLst/>
            </a:prstGeom>
            <a:noFill/>
            <a:ln cap="flat" cmpd="sng" w="76200">
              <a:solidFill>
                <a:srgbClr val="3366FF"/>
              </a:solidFill>
              <a:prstDash val="solid"/>
              <a:miter lim="800000"/>
              <a:headEnd len="med" w="med" type="none"/>
              <a:tailEnd len="med" w="med" type="none"/>
            </a:ln>
          </p:spPr>
        </p:cxnSp>
        <p:cxnSp>
          <p:nvCxnSpPr>
            <p:cNvPr id="1122" name="Google Shape;1122;p32"/>
            <p:cNvCxnSpPr/>
            <p:nvPr/>
          </p:nvCxnSpPr>
          <p:spPr>
            <a:xfrm>
              <a:off x="2972" y="2976"/>
              <a:ext cx="635" cy="0"/>
            </a:xfrm>
            <a:prstGeom prst="straightConnector1">
              <a:avLst/>
            </a:prstGeom>
            <a:noFill/>
            <a:ln cap="flat" cmpd="sng" w="76200">
              <a:solidFill>
                <a:srgbClr val="3366FF"/>
              </a:solidFill>
              <a:prstDash val="solid"/>
              <a:miter lim="800000"/>
              <a:headEnd len="med" w="med" type="none"/>
              <a:tailEnd len="med" w="med" type="none"/>
            </a:ln>
          </p:spPr>
        </p:cxnSp>
        <p:cxnSp>
          <p:nvCxnSpPr>
            <p:cNvPr id="1123" name="Google Shape;1123;p32"/>
            <p:cNvCxnSpPr/>
            <p:nvPr/>
          </p:nvCxnSpPr>
          <p:spPr>
            <a:xfrm>
              <a:off x="3697" y="3067"/>
              <a:ext cx="0" cy="862"/>
            </a:xfrm>
            <a:prstGeom prst="straightConnector1">
              <a:avLst/>
            </a:prstGeom>
            <a:noFill/>
            <a:ln cap="flat" cmpd="sng" w="9525">
              <a:solidFill>
                <a:schemeClr val="dk1"/>
              </a:solidFill>
              <a:prstDash val="solid"/>
              <a:miter lim="800000"/>
              <a:headEnd len="med" w="med" type="none"/>
              <a:tailEnd len="med" w="med" type="none"/>
            </a:ln>
          </p:spPr>
        </p:cxnSp>
        <p:cxnSp>
          <p:nvCxnSpPr>
            <p:cNvPr id="1124" name="Google Shape;1124;p32"/>
            <p:cNvCxnSpPr/>
            <p:nvPr/>
          </p:nvCxnSpPr>
          <p:spPr>
            <a:xfrm>
              <a:off x="3788" y="3022"/>
              <a:ext cx="408" cy="362"/>
            </a:xfrm>
            <a:prstGeom prst="straightConnector1">
              <a:avLst/>
            </a:prstGeom>
            <a:noFill/>
            <a:ln cap="flat" cmpd="sng" w="9525">
              <a:solidFill>
                <a:schemeClr val="dk1"/>
              </a:solidFill>
              <a:prstDash val="solid"/>
              <a:miter lim="800000"/>
              <a:headEnd len="med" w="med" type="none"/>
              <a:tailEnd len="med" w="med" type="none"/>
            </a:ln>
          </p:spPr>
        </p:cxnSp>
        <p:cxnSp>
          <p:nvCxnSpPr>
            <p:cNvPr id="1125" name="Google Shape;1125;p32"/>
            <p:cNvCxnSpPr/>
            <p:nvPr/>
          </p:nvCxnSpPr>
          <p:spPr>
            <a:xfrm flipH="1" rot="10800000">
              <a:off x="3788" y="3566"/>
              <a:ext cx="408" cy="408"/>
            </a:xfrm>
            <a:prstGeom prst="straightConnector1">
              <a:avLst/>
            </a:prstGeom>
            <a:noFill/>
            <a:ln cap="flat" cmpd="sng" w="9525">
              <a:solidFill>
                <a:schemeClr val="dk1"/>
              </a:solidFill>
              <a:prstDash val="solid"/>
              <a:miter lim="800000"/>
              <a:headEnd len="med" w="med" type="none"/>
              <a:tailEnd len="med" w="med" type="none"/>
            </a:ln>
          </p:spPr>
        </p:cxnSp>
        <p:cxnSp>
          <p:nvCxnSpPr>
            <p:cNvPr id="1126" name="Google Shape;1126;p32"/>
            <p:cNvCxnSpPr/>
            <p:nvPr/>
          </p:nvCxnSpPr>
          <p:spPr>
            <a:xfrm>
              <a:off x="2518" y="3611"/>
              <a:ext cx="318" cy="318"/>
            </a:xfrm>
            <a:prstGeom prst="straightConnector1">
              <a:avLst/>
            </a:prstGeom>
            <a:noFill/>
            <a:ln cap="flat" cmpd="sng" w="9525">
              <a:solidFill>
                <a:schemeClr val="dk1"/>
              </a:solidFill>
              <a:prstDash val="solid"/>
              <a:miter lim="800000"/>
              <a:headEnd len="med" w="med" type="none"/>
              <a:tailEnd len="med" w="med" type="none"/>
            </a:ln>
          </p:spPr>
        </p:cxnSp>
        <p:cxnSp>
          <p:nvCxnSpPr>
            <p:cNvPr id="1127" name="Google Shape;1127;p32"/>
            <p:cNvCxnSpPr/>
            <p:nvPr/>
          </p:nvCxnSpPr>
          <p:spPr>
            <a:xfrm flipH="1" rot="10800000">
              <a:off x="2064" y="3611"/>
              <a:ext cx="273" cy="318"/>
            </a:xfrm>
            <a:prstGeom prst="straightConnector1">
              <a:avLst/>
            </a:prstGeom>
            <a:noFill/>
            <a:ln cap="flat" cmpd="sng" w="9525">
              <a:solidFill>
                <a:schemeClr val="dk1"/>
              </a:solidFill>
              <a:prstDash val="solid"/>
              <a:miter lim="800000"/>
              <a:headEnd len="med" w="med" type="none"/>
              <a:tailEnd len="med" w="med" type="none"/>
            </a:ln>
          </p:spPr>
        </p:cxnSp>
        <p:cxnSp>
          <p:nvCxnSpPr>
            <p:cNvPr id="1128" name="Google Shape;1128;p32"/>
            <p:cNvCxnSpPr/>
            <p:nvPr/>
          </p:nvCxnSpPr>
          <p:spPr>
            <a:xfrm flipH="1" rot="10800000">
              <a:off x="2473" y="3067"/>
              <a:ext cx="317" cy="363"/>
            </a:xfrm>
            <a:prstGeom prst="straightConnector1">
              <a:avLst/>
            </a:prstGeom>
            <a:noFill/>
            <a:ln cap="flat" cmpd="sng" w="76200">
              <a:solidFill>
                <a:srgbClr val="3366FF"/>
              </a:solidFill>
              <a:prstDash val="solid"/>
              <a:miter lim="800000"/>
              <a:headEnd len="med" w="med" type="none"/>
              <a:tailEnd len="med" w="med" type="none"/>
            </a:ln>
          </p:spPr>
        </p:cxnSp>
        <p:sp>
          <p:nvSpPr>
            <p:cNvPr id="1129" name="Google Shape;1129;p32"/>
            <p:cNvSpPr txBox="1"/>
            <p:nvPr/>
          </p:nvSpPr>
          <p:spPr>
            <a:xfrm>
              <a:off x="1565" y="2976"/>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sp>
          <p:nvSpPr>
            <p:cNvPr id="1130" name="Google Shape;1130;p32"/>
            <p:cNvSpPr txBox="1"/>
            <p:nvPr/>
          </p:nvSpPr>
          <p:spPr>
            <a:xfrm>
              <a:off x="2324" y="264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8</a:t>
              </a:r>
              <a:endParaRPr/>
            </a:p>
          </p:txBody>
        </p:sp>
        <p:sp>
          <p:nvSpPr>
            <p:cNvPr id="1131" name="Google Shape;1131;p32"/>
            <p:cNvSpPr txBox="1"/>
            <p:nvPr/>
          </p:nvSpPr>
          <p:spPr>
            <a:xfrm>
              <a:off x="3168" y="264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7</a:t>
              </a:r>
              <a:endParaRPr/>
            </a:p>
          </p:txBody>
        </p:sp>
        <p:sp>
          <p:nvSpPr>
            <p:cNvPr id="1132" name="Google Shape;1132;p32"/>
            <p:cNvSpPr txBox="1"/>
            <p:nvPr/>
          </p:nvSpPr>
          <p:spPr>
            <a:xfrm>
              <a:off x="4002" y="2898"/>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9</a:t>
              </a:r>
              <a:endParaRPr/>
            </a:p>
          </p:txBody>
        </p:sp>
        <p:sp>
          <p:nvSpPr>
            <p:cNvPr id="1133" name="Google Shape;1133;p32"/>
            <p:cNvSpPr txBox="1"/>
            <p:nvPr/>
          </p:nvSpPr>
          <p:spPr>
            <a:xfrm>
              <a:off x="3970" y="3657"/>
              <a:ext cx="2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10</a:t>
              </a:r>
              <a:endParaRPr/>
            </a:p>
          </p:txBody>
        </p:sp>
        <p:sp>
          <p:nvSpPr>
            <p:cNvPr id="1134" name="Google Shape;1134;p32"/>
            <p:cNvSpPr txBox="1"/>
            <p:nvPr/>
          </p:nvSpPr>
          <p:spPr>
            <a:xfrm>
              <a:off x="3652" y="3339"/>
              <a:ext cx="2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14</a:t>
              </a:r>
              <a:endParaRPr/>
            </a:p>
          </p:txBody>
        </p:sp>
        <p:sp>
          <p:nvSpPr>
            <p:cNvPr id="1135" name="Google Shape;1135;p32"/>
            <p:cNvSpPr txBox="1"/>
            <p:nvPr/>
          </p:nvSpPr>
          <p:spPr>
            <a:xfrm>
              <a:off x="3017" y="3414"/>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sp>
          <p:nvSpPr>
            <p:cNvPr id="1136" name="Google Shape;1136;p32"/>
            <p:cNvSpPr txBox="1"/>
            <p:nvPr/>
          </p:nvSpPr>
          <p:spPr>
            <a:xfrm>
              <a:off x="2624" y="3187"/>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sp>
          <p:nvSpPr>
            <p:cNvPr id="1137" name="Google Shape;1137;p32"/>
            <p:cNvSpPr txBox="1"/>
            <p:nvPr/>
          </p:nvSpPr>
          <p:spPr>
            <a:xfrm>
              <a:off x="3198" y="4004"/>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sp>
          <p:nvSpPr>
            <p:cNvPr id="1138" name="Google Shape;1138;p32"/>
            <p:cNvSpPr txBox="1"/>
            <p:nvPr/>
          </p:nvSpPr>
          <p:spPr>
            <a:xfrm>
              <a:off x="2641" y="353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6</a:t>
              </a:r>
              <a:endParaRPr/>
            </a:p>
          </p:txBody>
        </p:sp>
        <p:sp>
          <p:nvSpPr>
            <p:cNvPr id="1139" name="Google Shape;1139;p32"/>
            <p:cNvSpPr txBox="1"/>
            <p:nvPr/>
          </p:nvSpPr>
          <p:spPr>
            <a:xfrm>
              <a:off x="2369" y="4004"/>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sp>
          <p:nvSpPr>
            <p:cNvPr id="1140" name="Google Shape;1140;p32"/>
            <p:cNvSpPr txBox="1"/>
            <p:nvPr/>
          </p:nvSpPr>
          <p:spPr>
            <a:xfrm>
              <a:off x="2097" y="353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7</a:t>
              </a:r>
              <a:endParaRPr/>
            </a:p>
          </p:txBody>
        </p:sp>
        <p:sp>
          <p:nvSpPr>
            <p:cNvPr id="1141" name="Google Shape;1141;p32"/>
            <p:cNvSpPr txBox="1"/>
            <p:nvPr/>
          </p:nvSpPr>
          <p:spPr>
            <a:xfrm>
              <a:off x="1747" y="3323"/>
              <a:ext cx="2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11</a:t>
              </a:r>
              <a:endParaRPr/>
            </a:p>
          </p:txBody>
        </p:sp>
        <p:sp>
          <p:nvSpPr>
            <p:cNvPr id="1142" name="Google Shape;1142;p32"/>
            <p:cNvSpPr txBox="1"/>
            <p:nvPr/>
          </p:nvSpPr>
          <p:spPr>
            <a:xfrm>
              <a:off x="1565" y="3731"/>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8</a:t>
              </a:r>
              <a:endParaRPr/>
            </a:p>
          </p:txBody>
        </p:sp>
      </p:grpSp>
      <p:cxnSp>
        <p:nvCxnSpPr>
          <p:cNvPr id="1143" name="Google Shape;1143;p32"/>
          <p:cNvCxnSpPr/>
          <p:nvPr/>
        </p:nvCxnSpPr>
        <p:spPr>
          <a:xfrm rot="10800000">
            <a:off x="4692650" y="6011862"/>
            <a:ext cx="0" cy="479425"/>
          </a:xfrm>
          <a:prstGeom prst="straightConnector1">
            <a:avLst/>
          </a:prstGeom>
          <a:noFill/>
          <a:ln cap="flat" cmpd="sng" w="28575">
            <a:solidFill>
              <a:srgbClr val="FF0000"/>
            </a:solidFill>
            <a:prstDash val="solid"/>
            <a:miter lim="800000"/>
            <a:headEnd len="med" w="med"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33"/>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149" name="Google Shape;1149;p33"/>
          <p:cNvSpPr txBox="1"/>
          <p:nvPr/>
        </p:nvSpPr>
        <p:spPr>
          <a:xfrm>
            <a:off x="609600" y="152400"/>
            <a:ext cx="7848600"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The execution of Prim's algorithm</a:t>
            </a:r>
            <a:r>
              <a:rPr b="0" i="0" lang="en-US" sz="2000" u="none">
                <a:solidFill>
                  <a:schemeClr val="dk1"/>
                </a:solidFill>
                <a:latin typeface="Arial"/>
                <a:ea typeface="Arial"/>
                <a:cs typeface="Arial"/>
                <a:sym typeface="Arial"/>
              </a:rPr>
              <a:t>(moderate part)</a:t>
            </a:r>
            <a:endParaRPr/>
          </a:p>
        </p:txBody>
      </p:sp>
      <p:sp>
        <p:nvSpPr>
          <p:cNvPr id="1150" name="Google Shape;1150;p33"/>
          <p:cNvSpPr txBox="1"/>
          <p:nvPr/>
        </p:nvSpPr>
        <p:spPr>
          <a:xfrm>
            <a:off x="179387" y="1412875"/>
            <a:ext cx="1223962"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the root vertex</a:t>
            </a:r>
            <a:endParaRPr/>
          </a:p>
        </p:txBody>
      </p:sp>
      <p:cxnSp>
        <p:nvCxnSpPr>
          <p:cNvPr id="1151" name="Google Shape;1151;p33"/>
          <p:cNvCxnSpPr/>
          <p:nvPr/>
        </p:nvCxnSpPr>
        <p:spPr>
          <a:xfrm>
            <a:off x="1331912" y="1916112"/>
            <a:ext cx="792162" cy="433387"/>
          </a:xfrm>
          <a:prstGeom prst="straightConnector1">
            <a:avLst/>
          </a:prstGeom>
          <a:noFill/>
          <a:ln cap="flat" cmpd="sng" w="9525">
            <a:solidFill>
              <a:schemeClr val="dk1"/>
            </a:solidFill>
            <a:prstDash val="solid"/>
            <a:miter lim="800000"/>
            <a:headEnd len="med" w="med" type="none"/>
            <a:tailEnd len="med" w="med" type="triangle"/>
          </a:ln>
        </p:spPr>
      </p:cxnSp>
      <p:graphicFrame>
        <p:nvGraphicFramePr>
          <p:cNvPr id="1152" name="Google Shape;1152;p33"/>
          <p:cNvGraphicFramePr/>
          <p:nvPr/>
        </p:nvGraphicFramePr>
        <p:xfrm>
          <a:off x="869950" y="4184650"/>
          <a:ext cx="3000000" cy="3000000"/>
        </p:xfrm>
        <a:graphic>
          <a:graphicData uri="http://schemas.openxmlformats.org/drawingml/2006/table">
            <a:tbl>
              <a:tblPr>
                <a:noFill/>
                <a:tableStyleId>{99109B17-CFEE-4F71-A1ED-2DFD5FEDF80E}</a:tableStyleId>
              </a:tblPr>
              <a:tblGrid>
                <a:gridCol w="709600"/>
                <a:gridCol w="701675"/>
                <a:gridCol w="703250"/>
                <a:gridCol w="701675"/>
                <a:gridCol w="658800"/>
                <a:gridCol w="746125"/>
                <a:gridCol w="703250"/>
                <a:gridCol w="701675"/>
                <a:gridCol w="703250"/>
                <a:gridCol w="701675"/>
              </a:tblGrid>
              <a:tr h="4572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V</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i</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4572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1" i="0" lang="en-US" sz="2400" u="none" cap="none" strike="noStrike">
                          <a:solidFill>
                            <a:srgbClr val="008000"/>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Key</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1" i="0" lang="en-US" sz="2400" u="none" cap="none" strike="noStrike">
                          <a:solidFill>
                            <a:srgbClr val="008000"/>
                          </a:solidFill>
                          <a:latin typeface="Arial"/>
                          <a:ea typeface="Arial"/>
                          <a:cs typeface="Arial"/>
                          <a:sym typeface="Arial"/>
                        </a:rPr>
                        <a:t>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π</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1" i="0" lang="en-US" sz="2400" u="none" cap="none" strike="noStrike">
                          <a:solidFill>
                            <a:srgbClr val="008000"/>
                          </a:solidFill>
                          <a:latin typeface="Arial"/>
                          <a:ea typeface="Arial"/>
                          <a:cs typeface="Arial"/>
                          <a:sym typeface="Arial"/>
                        </a:rPr>
                        <a:t>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1153" name="Google Shape;1153;p33"/>
          <p:cNvGrpSpPr/>
          <p:nvPr/>
        </p:nvGrpSpPr>
        <p:grpSpPr>
          <a:xfrm>
            <a:off x="2193925" y="1122362"/>
            <a:ext cx="4625975" cy="2527300"/>
            <a:chOff x="1429" y="2643"/>
            <a:chExt cx="2914" cy="1592"/>
          </a:xfrm>
        </p:grpSpPr>
        <p:grpSp>
          <p:nvGrpSpPr>
            <p:cNvPr id="1154" name="Google Shape;1154;p33"/>
            <p:cNvGrpSpPr/>
            <p:nvPr/>
          </p:nvGrpSpPr>
          <p:grpSpPr>
            <a:xfrm>
              <a:off x="1429" y="3370"/>
              <a:ext cx="205" cy="250"/>
              <a:chOff x="2368" y="1750"/>
              <a:chExt cx="205" cy="250"/>
            </a:xfrm>
          </p:grpSpPr>
          <p:sp>
            <p:nvSpPr>
              <p:cNvPr id="1155" name="Google Shape;1155;p33"/>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a:t>
                </a:r>
                <a:endParaRPr/>
              </a:p>
            </p:txBody>
          </p:sp>
          <p:sp>
            <p:nvSpPr>
              <p:cNvPr id="1156" name="Google Shape;1156;p33"/>
              <p:cNvSpPr/>
              <p:nvPr/>
            </p:nvSpPr>
            <p:spPr>
              <a:xfrm>
                <a:off x="2381" y="1797"/>
                <a:ext cx="181" cy="181"/>
              </a:xfrm>
              <a:prstGeom prst="ellipse">
                <a:avLst/>
              </a:prstGeom>
              <a:noFill/>
              <a:ln cap="flat" cmpd="sng" w="762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157" name="Google Shape;1157;p33"/>
            <p:cNvGrpSpPr/>
            <p:nvPr/>
          </p:nvGrpSpPr>
          <p:grpSpPr>
            <a:xfrm>
              <a:off x="1928" y="2871"/>
              <a:ext cx="205" cy="250"/>
              <a:chOff x="2368" y="1750"/>
              <a:chExt cx="205" cy="250"/>
            </a:xfrm>
          </p:grpSpPr>
          <p:sp>
            <p:nvSpPr>
              <p:cNvPr id="1158" name="Google Shape;1158;p33"/>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b</a:t>
                </a:r>
                <a:endParaRPr/>
              </a:p>
            </p:txBody>
          </p:sp>
          <p:sp>
            <p:nvSpPr>
              <p:cNvPr id="1159" name="Google Shape;1159;p33"/>
              <p:cNvSpPr/>
              <p:nvPr/>
            </p:nvSpPr>
            <p:spPr>
              <a:xfrm>
                <a:off x="2381" y="1797"/>
                <a:ext cx="181" cy="181"/>
              </a:xfrm>
              <a:prstGeom prst="ellipse">
                <a:avLst/>
              </a:prstGeom>
              <a:noFill/>
              <a:ln cap="flat" cmpd="sng" w="762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160" name="Google Shape;1160;p33"/>
            <p:cNvGrpSpPr/>
            <p:nvPr/>
          </p:nvGrpSpPr>
          <p:grpSpPr>
            <a:xfrm>
              <a:off x="1928" y="3860"/>
              <a:ext cx="205" cy="250"/>
              <a:chOff x="2368" y="1750"/>
              <a:chExt cx="205" cy="250"/>
            </a:xfrm>
          </p:grpSpPr>
          <p:sp>
            <p:nvSpPr>
              <p:cNvPr id="1161" name="Google Shape;1161;p33"/>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h</a:t>
                </a:r>
                <a:endParaRPr/>
              </a:p>
            </p:txBody>
          </p:sp>
          <p:sp>
            <p:nvSpPr>
              <p:cNvPr id="1162" name="Google Shape;1162;p33"/>
              <p:cNvSpPr/>
              <p:nvPr/>
            </p:nvSpPr>
            <p:spPr>
              <a:xfrm>
                <a:off x="2381" y="1797"/>
                <a:ext cx="181" cy="181"/>
              </a:xfrm>
              <a:prstGeom prst="ellipse">
                <a:avLst/>
              </a:prstGeom>
              <a:noFill/>
              <a:ln cap="flat" cmpd="sng" w="762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163" name="Google Shape;1163;p33"/>
            <p:cNvGrpSpPr/>
            <p:nvPr/>
          </p:nvGrpSpPr>
          <p:grpSpPr>
            <a:xfrm>
              <a:off x="2778" y="2840"/>
              <a:ext cx="196" cy="250"/>
              <a:chOff x="2368" y="1750"/>
              <a:chExt cx="196" cy="250"/>
            </a:xfrm>
          </p:grpSpPr>
          <p:sp>
            <p:nvSpPr>
              <p:cNvPr id="1164" name="Google Shape;1164;p33"/>
              <p:cNvSpPr txBox="1"/>
              <p:nvPr/>
            </p:nvSpPr>
            <p:spPr>
              <a:xfrm>
                <a:off x="2368" y="1750"/>
                <a:ext cx="196"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a:t>
                </a:r>
                <a:endParaRPr/>
              </a:p>
            </p:txBody>
          </p:sp>
          <p:sp>
            <p:nvSpPr>
              <p:cNvPr id="1165" name="Google Shape;1165;p33"/>
              <p:cNvSpPr/>
              <p:nvPr/>
            </p:nvSpPr>
            <p:spPr>
              <a:xfrm>
                <a:off x="2381" y="1797"/>
                <a:ext cx="181" cy="181"/>
              </a:xfrm>
              <a:prstGeom prst="ellipse">
                <a:avLst/>
              </a:prstGeom>
              <a:noFill/>
              <a:ln cap="flat" cmpd="sng" w="762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166" name="Google Shape;1166;p33"/>
            <p:cNvGrpSpPr/>
            <p:nvPr/>
          </p:nvGrpSpPr>
          <p:grpSpPr>
            <a:xfrm>
              <a:off x="3592" y="2840"/>
              <a:ext cx="205" cy="250"/>
              <a:chOff x="2368" y="1750"/>
              <a:chExt cx="205" cy="250"/>
            </a:xfrm>
          </p:grpSpPr>
          <p:sp>
            <p:nvSpPr>
              <p:cNvPr id="1167" name="Google Shape;1167;p33"/>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d</a:t>
                </a:r>
                <a:endParaRPr/>
              </a:p>
            </p:txBody>
          </p:sp>
          <p:sp>
            <p:nvSpPr>
              <p:cNvPr id="1168" name="Google Shape;1168;p33"/>
              <p:cNvSpPr/>
              <p:nvPr/>
            </p:nvSpPr>
            <p:spPr>
              <a:xfrm>
                <a:off x="2381" y="1797"/>
                <a:ext cx="181" cy="181"/>
              </a:xfrm>
              <a:prstGeom prst="ellipse">
                <a:avLst/>
              </a:prstGeom>
              <a:noFill/>
              <a:ln cap="flat" cmpd="sng" w="762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169" name="Google Shape;1169;p33"/>
            <p:cNvGrpSpPr/>
            <p:nvPr/>
          </p:nvGrpSpPr>
          <p:grpSpPr>
            <a:xfrm>
              <a:off x="4138" y="3339"/>
              <a:ext cx="205" cy="250"/>
              <a:chOff x="2368" y="1750"/>
              <a:chExt cx="205" cy="250"/>
            </a:xfrm>
          </p:grpSpPr>
          <p:sp>
            <p:nvSpPr>
              <p:cNvPr id="1170" name="Google Shape;1170;p33"/>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e</a:t>
                </a:r>
                <a:endParaRPr/>
              </a:p>
            </p:txBody>
          </p:sp>
          <p:sp>
            <p:nvSpPr>
              <p:cNvPr id="1171" name="Google Shape;1171;p33"/>
              <p:cNvSpPr/>
              <p:nvPr/>
            </p:nvSpPr>
            <p:spPr>
              <a:xfrm>
                <a:off x="2381" y="1797"/>
                <a:ext cx="181" cy="181"/>
              </a:xfrm>
              <a:prstGeom prst="ellipse">
                <a:avLst/>
              </a:prstGeom>
              <a:noFill/>
              <a:ln cap="flat" cmpd="sng" w="762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172" name="Google Shape;1172;p33"/>
            <p:cNvGrpSpPr/>
            <p:nvPr/>
          </p:nvGrpSpPr>
          <p:grpSpPr>
            <a:xfrm>
              <a:off x="3594" y="3860"/>
              <a:ext cx="194" cy="250"/>
              <a:chOff x="2368" y="1750"/>
              <a:chExt cx="194" cy="250"/>
            </a:xfrm>
          </p:grpSpPr>
          <p:sp>
            <p:nvSpPr>
              <p:cNvPr id="1173" name="Google Shape;1173;p33"/>
              <p:cNvSpPr txBox="1"/>
              <p:nvPr/>
            </p:nvSpPr>
            <p:spPr>
              <a:xfrm>
                <a:off x="2368" y="1750"/>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f</a:t>
                </a:r>
                <a:endParaRPr/>
              </a:p>
            </p:txBody>
          </p:sp>
          <p:sp>
            <p:nvSpPr>
              <p:cNvPr id="1174" name="Google Shape;1174;p33"/>
              <p:cNvSpPr/>
              <p:nvPr/>
            </p:nvSpPr>
            <p:spPr>
              <a:xfrm>
                <a:off x="2381" y="1797"/>
                <a:ext cx="181" cy="181"/>
              </a:xfrm>
              <a:prstGeom prst="ellipse">
                <a:avLst/>
              </a:prstGeom>
              <a:noFill/>
              <a:ln cap="flat" cmpd="sng" w="762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175" name="Google Shape;1175;p33"/>
            <p:cNvGrpSpPr/>
            <p:nvPr/>
          </p:nvGrpSpPr>
          <p:grpSpPr>
            <a:xfrm>
              <a:off x="2776" y="3860"/>
              <a:ext cx="205" cy="250"/>
              <a:chOff x="2368" y="1750"/>
              <a:chExt cx="205" cy="250"/>
            </a:xfrm>
          </p:grpSpPr>
          <p:sp>
            <p:nvSpPr>
              <p:cNvPr id="1176" name="Google Shape;1176;p33"/>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g</a:t>
                </a:r>
                <a:endParaRPr/>
              </a:p>
            </p:txBody>
          </p:sp>
          <p:sp>
            <p:nvSpPr>
              <p:cNvPr id="1177" name="Google Shape;1177;p33"/>
              <p:cNvSpPr/>
              <p:nvPr/>
            </p:nvSpPr>
            <p:spPr>
              <a:xfrm>
                <a:off x="2381" y="1797"/>
                <a:ext cx="181" cy="181"/>
              </a:xfrm>
              <a:prstGeom prst="ellipse">
                <a:avLst/>
              </a:prstGeom>
              <a:noFill/>
              <a:ln cap="flat" cmpd="sng" w="762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178" name="Google Shape;1178;p33"/>
            <p:cNvGrpSpPr/>
            <p:nvPr/>
          </p:nvGrpSpPr>
          <p:grpSpPr>
            <a:xfrm>
              <a:off x="2337" y="3384"/>
              <a:ext cx="182" cy="250"/>
              <a:chOff x="1519" y="1706"/>
              <a:chExt cx="182" cy="250"/>
            </a:xfrm>
          </p:grpSpPr>
          <p:sp>
            <p:nvSpPr>
              <p:cNvPr id="1179" name="Google Shape;1179;p33"/>
              <p:cNvSpPr txBox="1"/>
              <p:nvPr/>
            </p:nvSpPr>
            <p:spPr>
              <a:xfrm>
                <a:off x="1519" y="1706"/>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i</a:t>
                </a:r>
                <a:endParaRPr/>
              </a:p>
            </p:txBody>
          </p:sp>
          <p:sp>
            <p:nvSpPr>
              <p:cNvPr id="1180" name="Google Shape;1180;p33"/>
              <p:cNvSpPr/>
              <p:nvPr/>
            </p:nvSpPr>
            <p:spPr>
              <a:xfrm>
                <a:off x="1520" y="1753"/>
                <a:ext cx="181" cy="181"/>
              </a:xfrm>
              <a:prstGeom prst="ellipse">
                <a:avLst/>
              </a:prstGeom>
              <a:noFill/>
              <a:ln cap="flat" cmpd="sng" w="76200">
                <a:solidFill>
                  <a:srgbClr val="336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cxnSp>
          <p:nvCxnSpPr>
            <p:cNvPr id="1181" name="Google Shape;1181;p33"/>
            <p:cNvCxnSpPr/>
            <p:nvPr/>
          </p:nvCxnSpPr>
          <p:spPr>
            <a:xfrm flipH="1" rot="10800000">
              <a:off x="1565" y="3067"/>
              <a:ext cx="409" cy="363"/>
            </a:xfrm>
            <a:prstGeom prst="straightConnector1">
              <a:avLst/>
            </a:prstGeom>
            <a:noFill/>
            <a:ln cap="flat" cmpd="sng" w="76200">
              <a:solidFill>
                <a:srgbClr val="3366FF"/>
              </a:solidFill>
              <a:prstDash val="solid"/>
              <a:miter lim="800000"/>
              <a:headEnd len="med" w="med" type="none"/>
              <a:tailEnd len="med" w="med" type="none"/>
            </a:ln>
          </p:spPr>
        </p:cxnSp>
        <p:cxnSp>
          <p:nvCxnSpPr>
            <p:cNvPr id="1182" name="Google Shape;1182;p33"/>
            <p:cNvCxnSpPr/>
            <p:nvPr/>
          </p:nvCxnSpPr>
          <p:spPr>
            <a:xfrm>
              <a:off x="1565" y="3611"/>
              <a:ext cx="409" cy="318"/>
            </a:xfrm>
            <a:prstGeom prst="straightConnector1">
              <a:avLst/>
            </a:prstGeom>
            <a:noFill/>
            <a:ln cap="flat" cmpd="sng" w="9525">
              <a:solidFill>
                <a:schemeClr val="dk1"/>
              </a:solidFill>
              <a:prstDash val="solid"/>
              <a:miter lim="800000"/>
              <a:headEnd len="med" w="med" type="none"/>
              <a:tailEnd len="med" w="med" type="none"/>
            </a:ln>
          </p:spPr>
        </p:cxnSp>
        <p:cxnSp>
          <p:nvCxnSpPr>
            <p:cNvPr id="1183" name="Google Shape;1183;p33"/>
            <p:cNvCxnSpPr/>
            <p:nvPr/>
          </p:nvCxnSpPr>
          <p:spPr>
            <a:xfrm>
              <a:off x="2019" y="3112"/>
              <a:ext cx="0" cy="817"/>
            </a:xfrm>
            <a:prstGeom prst="straightConnector1">
              <a:avLst/>
            </a:prstGeom>
            <a:noFill/>
            <a:ln cap="flat" cmpd="sng" w="9525">
              <a:solidFill>
                <a:schemeClr val="dk1"/>
              </a:solidFill>
              <a:prstDash val="solid"/>
              <a:miter lim="800000"/>
              <a:headEnd len="med" w="med" type="none"/>
              <a:tailEnd len="med" w="med" type="none"/>
            </a:ln>
          </p:spPr>
        </p:cxnSp>
        <p:cxnSp>
          <p:nvCxnSpPr>
            <p:cNvPr id="1184" name="Google Shape;1184;p33"/>
            <p:cNvCxnSpPr/>
            <p:nvPr/>
          </p:nvCxnSpPr>
          <p:spPr>
            <a:xfrm>
              <a:off x="2110" y="2976"/>
              <a:ext cx="680" cy="0"/>
            </a:xfrm>
            <a:prstGeom prst="straightConnector1">
              <a:avLst/>
            </a:prstGeom>
            <a:noFill/>
            <a:ln cap="flat" cmpd="sng" w="76200">
              <a:solidFill>
                <a:srgbClr val="3366FF"/>
              </a:solidFill>
              <a:prstDash val="solid"/>
              <a:miter lim="800000"/>
              <a:headEnd len="med" w="med" type="none"/>
              <a:tailEnd len="med" w="med" type="none"/>
            </a:ln>
          </p:spPr>
        </p:cxnSp>
        <p:cxnSp>
          <p:nvCxnSpPr>
            <p:cNvPr id="1185" name="Google Shape;1185;p33"/>
            <p:cNvCxnSpPr/>
            <p:nvPr/>
          </p:nvCxnSpPr>
          <p:spPr>
            <a:xfrm>
              <a:off x="2110" y="4019"/>
              <a:ext cx="680" cy="0"/>
            </a:xfrm>
            <a:prstGeom prst="straightConnector1">
              <a:avLst/>
            </a:prstGeom>
            <a:noFill/>
            <a:ln cap="flat" cmpd="sng" w="76200">
              <a:solidFill>
                <a:srgbClr val="3366FF"/>
              </a:solidFill>
              <a:prstDash val="solid"/>
              <a:miter lim="800000"/>
              <a:headEnd len="med" w="med" type="none"/>
              <a:tailEnd len="med" w="med" type="none"/>
            </a:ln>
          </p:spPr>
        </p:cxnSp>
        <p:cxnSp>
          <p:nvCxnSpPr>
            <p:cNvPr id="1186" name="Google Shape;1186;p33"/>
            <p:cNvCxnSpPr/>
            <p:nvPr/>
          </p:nvCxnSpPr>
          <p:spPr>
            <a:xfrm>
              <a:off x="2972" y="4019"/>
              <a:ext cx="635" cy="0"/>
            </a:xfrm>
            <a:prstGeom prst="straightConnector1">
              <a:avLst/>
            </a:prstGeom>
            <a:noFill/>
            <a:ln cap="flat" cmpd="sng" w="76200">
              <a:solidFill>
                <a:srgbClr val="3366FF"/>
              </a:solidFill>
              <a:prstDash val="solid"/>
              <a:miter lim="800000"/>
              <a:headEnd len="med" w="med" type="none"/>
              <a:tailEnd len="med" w="med" type="none"/>
            </a:ln>
          </p:spPr>
        </p:cxnSp>
        <p:cxnSp>
          <p:nvCxnSpPr>
            <p:cNvPr id="1187" name="Google Shape;1187;p33"/>
            <p:cNvCxnSpPr/>
            <p:nvPr/>
          </p:nvCxnSpPr>
          <p:spPr>
            <a:xfrm>
              <a:off x="2926" y="3067"/>
              <a:ext cx="681" cy="862"/>
            </a:xfrm>
            <a:prstGeom prst="straightConnector1">
              <a:avLst/>
            </a:prstGeom>
            <a:noFill/>
            <a:ln cap="flat" cmpd="sng" w="76200">
              <a:solidFill>
                <a:srgbClr val="3366FF"/>
              </a:solidFill>
              <a:prstDash val="solid"/>
              <a:miter lim="800000"/>
              <a:headEnd len="med" w="med" type="none"/>
              <a:tailEnd len="med" w="med" type="none"/>
            </a:ln>
          </p:spPr>
        </p:cxnSp>
        <p:cxnSp>
          <p:nvCxnSpPr>
            <p:cNvPr id="1188" name="Google Shape;1188;p33"/>
            <p:cNvCxnSpPr/>
            <p:nvPr/>
          </p:nvCxnSpPr>
          <p:spPr>
            <a:xfrm>
              <a:off x="2972" y="2976"/>
              <a:ext cx="635" cy="0"/>
            </a:xfrm>
            <a:prstGeom prst="straightConnector1">
              <a:avLst/>
            </a:prstGeom>
            <a:noFill/>
            <a:ln cap="flat" cmpd="sng" w="76200">
              <a:solidFill>
                <a:srgbClr val="3366FF"/>
              </a:solidFill>
              <a:prstDash val="solid"/>
              <a:miter lim="800000"/>
              <a:headEnd len="med" w="med" type="none"/>
              <a:tailEnd len="med" w="med" type="none"/>
            </a:ln>
          </p:spPr>
        </p:cxnSp>
        <p:cxnSp>
          <p:nvCxnSpPr>
            <p:cNvPr id="1189" name="Google Shape;1189;p33"/>
            <p:cNvCxnSpPr/>
            <p:nvPr/>
          </p:nvCxnSpPr>
          <p:spPr>
            <a:xfrm>
              <a:off x="3697" y="3067"/>
              <a:ext cx="0" cy="862"/>
            </a:xfrm>
            <a:prstGeom prst="straightConnector1">
              <a:avLst/>
            </a:prstGeom>
            <a:noFill/>
            <a:ln cap="flat" cmpd="sng" w="9525">
              <a:solidFill>
                <a:schemeClr val="dk1"/>
              </a:solidFill>
              <a:prstDash val="solid"/>
              <a:miter lim="800000"/>
              <a:headEnd len="med" w="med" type="none"/>
              <a:tailEnd len="med" w="med" type="none"/>
            </a:ln>
          </p:spPr>
        </p:cxnSp>
        <p:cxnSp>
          <p:nvCxnSpPr>
            <p:cNvPr id="1190" name="Google Shape;1190;p33"/>
            <p:cNvCxnSpPr/>
            <p:nvPr/>
          </p:nvCxnSpPr>
          <p:spPr>
            <a:xfrm>
              <a:off x="3788" y="3022"/>
              <a:ext cx="408" cy="362"/>
            </a:xfrm>
            <a:prstGeom prst="straightConnector1">
              <a:avLst/>
            </a:prstGeom>
            <a:noFill/>
            <a:ln cap="flat" cmpd="sng" w="76200">
              <a:solidFill>
                <a:srgbClr val="3366FF"/>
              </a:solidFill>
              <a:prstDash val="solid"/>
              <a:miter lim="800000"/>
              <a:headEnd len="med" w="med" type="none"/>
              <a:tailEnd len="med" w="med" type="none"/>
            </a:ln>
          </p:spPr>
        </p:cxnSp>
        <p:cxnSp>
          <p:nvCxnSpPr>
            <p:cNvPr id="1191" name="Google Shape;1191;p33"/>
            <p:cNvCxnSpPr/>
            <p:nvPr/>
          </p:nvCxnSpPr>
          <p:spPr>
            <a:xfrm flipH="1" rot="10800000">
              <a:off x="3788" y="3566"/>
              <a:ext cx="408" cy="408"/>
            </a:xfrm>
            <a:prstGeom prst="straightConnector1">
              <a:avLst/>
            </a:prstGeom>
            <a:noFill/>
            <a:ln cap="flat" cmpd="sng" w="9525">
              <a:solidFill>
                <a:schemeClr val="dk1"/>
              </a:solidFill>
              <a:prstDash val="solid"/>
              <a:miter lim="800000"/>
              <a:headEnd len="med" w="med" type="none"/>
              <a:tailEnd len="med" w="med" type="none"/>
            </a:ln>
          </p:spPr>
        </p:cxnSp>
        <p:cxnSp>
          <p:nvCxnSpPr>
            <p:cNvPr id="1192" name="Google Shape;1192;p33"/>
            <p:cNvCxnSpPr/>
            <p:nvPr/>
          </p:nvCxnSpPr>
          <p:spPr>
            <a:xfrm>
              <a:off x="2518" y="3611"/>
              <a:ext cx="318" cy="318"/>
            </a:xfrm>
            <a:prstGeom prst="straightConnector1">
              <a:avLst/>
            </a:prstGeom>
            <a:noFill/>
            <a:ln cap="flat" cmpd="sng" w="9525">
              <a:solidFill>
                <a:schemeClr val="dk1"/>
              </a:solidFill>
              <a:prstDash val="solid"/>
              <a:miter lim="800000"/>
              <a:headEnd len="med" w="med" type="none"/>
              <a:tailEnd len="med" w="med" type="none"/>
            </a:ln>
          </p:spPr>
        </p:cxnSp>
        <p:cxnSp>
          <p:nvCxnSpPr>
            <p:cNvPr id="1193" name="Google Shape;1193;p33"/>
            <p:cNvCxnSpPr/>
            <p:nvPr/>
          </p:nvCxnSpPr>
          <p:spPr>
            <a:xfrm flipH="1" rot="10800000">
              <a:off x="2064" y="3611"/>
              <a:ext cx="273" cy="318"/>
            </a:xfrm>
            <a:prstGeom prst="straightConnector1">
              <a:avLst/>
            </a:prstGeom>
            <a:noFill/>
            <a:ln cap="flat" cmpd="sng" w="9525">
              <a:solidFill>
                <a:schemeClr val="dk1"/>
              </a:solidFill>
              <a:prstDash val="solid"/>
              <a:miter lim="800000"/>
              <a:headEnd len="med" w="med" type="none"/>
              <a:tailEnd len="med" w="med" type="none"/>
            </a:ln>
          </p:spPr>
        </p:cxnSp>
        <p:cxnSp>
          <p:nvCxnSpPr>
            <p:cNvPr id="1194" name="Google Shape;1194;p33"/>
            <p:cNvCxnSpPr/>
            <p:nvPr/>
          </p:nvCxnSpPr>
          <p:spPr>
            <a:xfrm flipH="1" rot="10800000">
              <a:off x="2473" y="3067"/>
              <a:ext cx="317" cy="363"/>
            </a:xfrm>
            <a:prstGeom prst="straightConnector1">
              <a:avLst/>
            </a:prstGeom>
            <a:noFill/>
            <a:ln cap="flat" cmpd="sng" w="76200">
              <a:solidFill>
                <a:srgbClr val="3366FF"/>
              </a:solidFill>
              <a:prstDash val="solid"/>
              <a:miter lim="800000"/>
              <a:headEnd len="med" w="med" type="none"/>
              <a:tailEnd len="med" w="med" type="none"/>
            </a:ln>
          </p:spPr>
        </p:cxnSp>
        <p:sp>
          <p:nvSpPr>
            <p:cNvPr id="1195" name="Google Shape;1195;p33"/>
            <p:cNvSpPr txBox="1"/>
            <p:nvPr/>
          </p:nvSpPr>
          <p:spPr>
            <a:xfrm>
              <a:off x="1565" y="2976"/>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sp>
          <p:nvSpPr>
            <p:cNvPr id="1196" name="Google Shape;1196;p33"/>
            <p:cNvSpPr txBox="1"/>
            <p:nvPr/>
          </p:nvSpPr>
          <p:spPr>
            <a:xfrm>
              <a:off x="2324" y="264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8</a:t>
              </a:r>
              <a:endParaRPr/>
            </a:p>
          </p:txBody>
        </p:sp>
        <p:sp>
          <p:nvSpPr>
            <p:cNvPr id="1197" name="Google Shape;1197;p33"/>
            <p:cNvSpPr txBox="1"/>
            <p:nvPr/>
          </p:nvSpPr>
          <p:spPr>
            <a:xfrm>
              <a:off x="3168" y="264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7</a:t>
              </a:r>
              <a:endParaRPr/>
            </a:p>
          </p:txBody>
        </p:sp>
        <p:sp>
          <p:nvSpPr>
            <p:cNvPr id="1198" name="Google Shape;1198;p33"/>
            <p:cNvSpPr txBox="1"/>
            <p:nvPr/>
          </p:nvSpPr>
          <p:spPr>
            <a:xfrm>
              <a:off x="4002" y="2898"/>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9</a:t>
              </a:r>
              <a:endParaRPr/>
            </a:p>
          </p:txBody>
        </p:sp>
        <p:sp>
          <p:nvSpPr>
            <p:cNvPr id="1199" name="Google Shape;1199;p33"/>
            <p:cNvSpPr txBox="1"/>
            <p:nvPr/>
          </p:nvSpPr>
          <p:spPr>
            <a:xfrm>
              <a:off x="3970" y="3657"/>
              <a:ext cx="2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10</a:t>
              </a:r>
              <a:endParaRPr/>
            </a:p>
          </p:txBody>
        </p:sp>
        <p:sp>
          <p:nvSpPr>
            <p:cNvPr id="1200" name="Google Shape;1200;p33"/>
            <p:cNvSpPr txBox="1"/>
            <p:nvPr/>
          </p:nvSpPr>
          <p:spPr>
            <a:xfrm>
              <a:off x="3652" y="3339"/>
              <a:ext cx="2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14</a:t>
              </a:r>
              <a:endParaRPr/>
            </a:p>
          </p:txBody>
        </p:sp>
        <p:sp>
          <p:nvSpPr>
            <p:cNvPr id="1201" name="Google Shape;1201;p33"/>
            <p:cNvSpPr txBox="1"/>
            <p:nvPr/>
          </p:nvSpPr>
          <p:spPr>
            <a:xfrm>
              <a:off x="3017" y="3414"/>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a:t>
              </a:r>
              <a:endParaRPr/>
            </a:p>
          </p:txBody>
        </p:sp>
        <p:sp>
          <p:nvSpPr>
            <p:cNvPr id="1202" name="Google Shape;1202;p33"/>
            <p:cNvSpPr txBox="1"/>
            <p:nvPr/>
          </p:nvSpPr>
          <p:spPr>
            <a:xfrm>
              <a:off x="2624" y="3187"/>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sp>
          <p:nvSpPr>
            <p:cNvPr id="1203" name="Google Shape;1203;p33"/>
            <p:cNvSpPr txBox="1"/>
            <p:nvPr/>
          </p:nvSpPr>
          <p:spPr>
            <a:xfrm>
              <a:off x="3198" y="4004"/>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a:t>
              </a:r>
              <a:endParaRPr/>
            </a:p>
          </p:txBody>
        </p:sp>
        <p:sp>
          <p:nvSpPr>
            <p:cNvPr id="1204" name="Google Shape;1204;p33"/>
            <p:cNvSpPr txBox="1"/>
            <p:nvPr/>
          </p:nvSpPr>
          <p:spPr>
            <a:xfrm>
              <a:off x="2641" y="353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6</a:t>
              </a:r>
              <a:endParaRPr/>
            </a:p>
          </p:txBody>
        </p:sp>
        <p:sp>
          <p:nvSpPr>
            <p:cNvPr id="1205" name="Google Shape;1205;p33"/>
            <p:cNvSpPr txBox="1"/>
            <p:nvPr/>
          </p:nvSpPr>
          <p:spPr>
            <a:xfrm>
              <a:off x="2369" y="4004"/>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sp>
          <p:nvSpPr>
            <p:cNvPr id="1206" name="Google Shape;1206;p33"/>
            <p:cNvSpPr txBox="1"/>
            <p:nvPr/>
          </p:nvSpPr>
          <p:spPr>
            <a:xfrm>
              <a:off x="2097" y="353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7</a:t>
              </a:r>
              <a:endParaRPr/>
            </a:p>
          </p:txBody>
        </p:sp>
        <p:sp>
          <p:nvSpPr>
            <p:cNvPr id="1207" name="Google Shape;1207;p33"/>
            <p:cNvSpPr txBox="1"/>
            <p:nvPr/>
          </p:nvSpPr>
          <p:spPr>
            <a:xfrm>
              <a:off x="1747" y="3323"/>
              <a:ext cx="27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11</a:t>
              </a:r>
              <a:endParaRPr/>
            </a:p>
          </p:txBody>
        </p:sp>
        <p:sp>
          <p:nvSpPr>
            <p:cNvPr id="1208" name="Google Shape;1208;p33"/>
            <p:cNvSpPr txBox="1"/>
            <p:nvPr/>
          </p:nvSpPr>
          <p:spPr>
            <a:xfrm>
              <a:off x="1565" y="3731"/>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8</a:t>
              </a: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2" name="Shape 1212"/>
        <p:cNvGrpSpPr/>
        <p:nvPr/>
      </p:nvGrpSpPr>
      <p:grpSpPr>
        <a:xfrm>
          <a:off x="0" y="0"/>
          <a:ext cx="0" cy="0"/>
          <a:chOff x="0" y="0"/>
          <a:chExt cx="0" cy="0"/>
        </a:xfrm>
      </p:grpSpPr>
      <p:sp>
        <p:nvSpPr>
          <p:cNvPr id="1213" name="Google Shape;1213;p34"/>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214" name="Google Shape;1214;p34"/>
          <p:cNvSpPr txBox="1"/>
          <p:nvPr/>
        </p:nvSpPr>
        <p:spPr>
          <a:xfrm>
            <a:off x="817562" y="3732212"/>
            <a:ext cx="7358062" cy="26828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Overall: O(E)</a:t>
            </a:r>
            <a:endParaRPr/>
          </a:p>
        </p:txBody>
      </p:sp>
      <p:sp>
        <p:nvSpPr>
          <p:cNvPr id="1215" name="Google Shape;1215;p34"/>
          <p:cNvSpPr txBox="1"/>
          <p:nvPr/>
        </p:nvSpPr>
        <p:spPr>
          <a:xfrm>
            <a:off x="785812" y="4635500"/>
            <a:ext cx="7358062" cy="26828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Decrease Key: O(lgV)</a:t>
            </a:r>
            <a:endParaRPr/>
          </a:p>
        </p:txBody>
      </p:sp>
      <p:sp>
        <p:nvSpPr>
          <p:cNvPr id="1216" name="Google Shape;1216;p34"/>
          <p:cNvSpPr txBox="1"/>
          <p:nvPr/>
        </p:nvSpPr>
        <p:spPr>
          <a:xfrm>
            <a:off x="808037" y="3424237"/>
            <a:ext cx="7358062" cy="26828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Heap: O(lgV)</a:t>
            </a:r>
            <a:endParaRPr/>
          </a:p>
        </p:txBody>
      </p:sp>
      <p:sp>
        <p:nvSpPr>
          <p:cNvPr id="1217" name="Google Shape;1217;p34"/>
          <p:cNvSpPr txBox="1"/>
          <p:nvPr/>
        </p:nvSpPr>
        <p:spPr>
          <a:xfrm>
            <a:off x="798512" y="3094037"/>
            <a:ext cx="7358062" cy="26828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O(V)</a:t>
            </a:r>
            <a:endParaRPr/>
          </a:p>
        </p:txBody>
      </p:sp>
      <p:sp>
        <p:nvSpPr>
          <p:cNvPr id="1218" name="Google Shape;1218;p34"/>
          <p:cNvSpPr txBox="1"/>
          <p:nvPr/>
        </p:nvSpPr>
        <p:spPr>
          <a:xfrm>
            <a:off x="819150" y="1881187"/>
            <a:ext cx="7358062" cy="5969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O(V)</a:t>
            </a:r>
            <a:endParaRPr/>
          </a:p>
        </p:txBody>
      </p:sp>
      <p:sp>
        <p:nvSpPr>
          <p:cNvPr id="1219" name="Google Shape;1219;p34"/>
          <p:cNvSpPr txBox="1"/>
          <p:nvPr>
            <p:ph idx="1" type="body"/>
          </p:nvPr>
        </p:nvSpPr>
        <p:spPr>
          <a:xfrm>
            <a:off x="350837" y="1214437"/>
            <a:ext cx="8229600" cy="3514725"/>
          </a:xfrm>
          <a:prstGeom prst="rect">
            <a:avLst/>
          </a:prstGeom>
          <a:noFill/>
          <a:ln>
            <a:noFill/>
          </a:ln>
        </p:spPr>
        <p:txBody>
          <a:bodyPr anchorCtr="0" anchor="t" bIns="46025" lIns="92075" spcFirstLastPara="1" rIns="92075" wrap="square" tIns="46025">
            <a:noAutofit/>
          </a:bodyPr>
          <a:lstStyle/>
          <a:p>
            <a:pPr indent="-342900" lvl="0" marL="342900" rtl="0" algn="just">
              <a:lnSpc>
                <a:spcPct val="90000"/>
              </a:lnSpc>
              <a:spcBef>
                <a:spcPts val="0"/>
              </a:spcBef>
              <a:spcAft>
                <a:spcPts val="0"/>
              </a:spcAft>
              <a:buClr>
                <a:schemeClr val="accent2"/>
              </a:buClr>
              <a:buSzPts val="2000"/>
              <a:buFont typeface="Courier New"/>
              <a:buNone/>
            </a:pPr>
            <a:r>
              <a:rPr b="1" i="0" lang="en-US" sz="2000" u="none">
                <a:solidFill>
                  <a:schemeClr val="accent2"/>
                </a:solidFill>
                <a:latin typeface="Courier New"/>
                <a:ea typeface="Courier New"/>
                <a:cs typeface="Courier New"/>
                <a:sym typeface="Courier New"/>
              </a:rPr>
              <a:t>MST-Prim</a:t>
            </a:r>
            <a:r>
              <a:rPr b="0" i="0" lang="en-US" sz="2000" u="none">
                <a:solidFill>
                  <a:schemeClr val="accent2"/>
                </a:solidFill>
                <a:latin typeface="Courier New"/>
                <a:ea typeface="Courier New"/>
                <a:cs typeface="Courier New"/>
                <a:sym typeface="Courier New"/>
              </a:rPr>
              <a:t>(G,w,r)</a:t>
            </a:r>
            <a:endParaRPr/>
          </a:p>
          <a:p>
            <a:pPr indent="-342900" lvl="0" marL="342900" rtl="0" algn="just">
              <a:lnSpc>
                <a:spcPct val="90000"/>
              </a:lnSpc>
              <a:spcBef>
                <a:spcPts val="360"/>
              </a:spcBef>
              <a:spcAft>
                <a:spcPts val="0"/>
              </a:spcAft>
              <a:buClr>
                <a:schemeClr val="accent2"/>
              </a:buClr>
              <a:buSzPts val="1800"/>
              <a:buFont typeface="Courier New"/>
              <a:buNone/>
            </a:pPr>
            <a:r>
              <a:rPr b="0" i="0" lang="en-US" sz="1800" u="none">
                <a:solidFill>
                  <a:schemeClr val="accent2"/>
                </a:solidFill>
                <a:latin typeface="Courier New"/>
                <a:ea typeface="Courier New"/>
                <a:cs typeface="Courier New"/>
                <a:sym typeface="Courier New"/>
              </a:rPr>
              <a:t>01 Q </a:t>
            </a:r>
            <a:r>
              <a:rPr b="0" i="0" lang="en-US" sz="1800" u="none">
                <a:solidFill>
                  <a:schemeClr val="accent2"/>
                </a:solidFill>
                <a:latin typeface="Noto Sans Symbols"/>
                <a:ea typeface="Noto Sans Symbols"/>
                <a:cs typeface="Noto Sans Symbols"/>
                <a:sym typeface="Noto Sans Symbols"/>
              </a:rPr>
              <a:t>←</a:t>
            </a:r>
            <a:r>
              <a:rPr b="0" i="0" lang="en-US" sz="1800" u="none">
                <a:solidFill>
                  <a:schemeClr val="accent2"/>
                </a:solidFill>
                <a:latin typeface="Courier New"/>
                <a:ea typeface="Courier New"/>
                <a:cs typeface="Courier New"/>
                <a:sym typeface="Courier New"/>
              </a:rPr>
              <a:t> V[G]  // Q – vertices out of T</a:t>
            </a:r>
            <a:endParaRPr/>
          </a:p>
          <a:p>
            <a:pPr indent="-342900" lvl="0" marL="342900" rtl="0" algn="just">
              <a:lnSpc>
                <a:spcPct val="90000"/>
              </a:lnSpc>
              <a:spcBef>
                <a:spcPts val="360"/>
              </a:spcBef>
              <a:spcAft>
                <a:spcPts val="0"/>
              </a:spcAft>
              <a:buClr>
                <a:schemeClr val="accent2"/>
              </a:buClr>
              <a:buSzPts val="1800"/>
              <a:buFont typeface="Courier New"/>
              <a:buNone/>
            </a:pPr>
            <a:r>
              <a:rPr b="0" i="0" lang="en-US" sz="1800" u="none">
                <a:solidFill>
                  <a:schemeClr val="accent2"/>
                </a:solidFill>
                <a:latin typeface="Courier New"/>
                <a:ea typeface="Courier New"/>
                <a:cs typeface="Courier New"/>
                <a:sym typeface="Courier New"/>
              </a:rPr>
              <a:t>02 </a:t>
            </a:r>
            <a:r>
              <a:rPr b="1" i="0" lang="en-US" sz="1800" u="none">
                <a:solidFill>
                  <a:schemeClr val="accent2"/>
                </a:solidFill>
                <a:latin typeface="Courier New"/>
                <a:ea typeface="Courier New"/>
                <a:cs typeface="Courier New"/>
                <a:sym typeface="Courier New"/>
              </a:rPr>
              <a:t>for</a:t>
            </a:r>
            <a:r>
              <a:rPr b="0" i="0" lang="en-US" sz="1800" u="none">
                <a:solidFill>
                  <a:schemeClr val="accent2"/>
                </a:solidFill>
                <a:latin typeface="Courier New"/>
                <a:ea typeface="Courier New"/>
                <a:cs typeface="Courier New"/>
                <a:sym typeface="Courier New"/>
              </a:rPr>
              <a:t> each u </a:t>
            </a:r>
            <a:r>
              <a:rPr b="0" i="0" lang="en-US" sz="1800" u="none">
                <a:solidFill>
                  <a:schemeClr val="accent2"/>
                </a:solidFill>
                <a:latin typeface="Noto Sans Symbols"/>
                <a:ea typeface="Noto Sans Symbols"/>
                <a:cs typeface="Noto Sans Symbols"/>
                <a:sym typeface="Noto Sans Symbols"/>
              </a:rPr>
              <a:t>∈</a:t>
            </a:r>
            <a:r>
              <a:rPr b="0" i="0" lang="en-US" sz="1800" u="none">
                <a:solidFill>
                  <a:schemeClr val="accent2"/>
                </a:solidFill>
                <a:latin typeface="Courier New"/>
                <a:ea typeface="Courier New"/>
                <a:cs typeface="Courier New"/>
                <a:sym typeface="Courier New"/>
              </a:rPr>
              <a:t> Q</a:t>
            </a:r>
            <a:endParaRPr/>
          </a:p>
          <a:p>
            <a:pPr indent="-342900" lvl="0" marL="342900" rtl="0" algn="just">
              <a:lnSpc>
                <a:spcPct val="90000"/>
              </a:lnSpc>
              <a:spcBef>
                <a:spcPts val="360"/>
              </a:spcBef>
              <a:spcAft>
                <a:spcPts val="0"/>
              </a:spcAft>
              <a:buClr>
                <a:schemeClr val="accent2"/>
              </a:buClr>
              <a:buSzPts val="1800"/>
              <a:buFont typeface="Courier New"/>
              <a:buNone/>
            </a:pPr>
            <a:r>
              <a:rPr b="0" i="0" lang="en-US" sz="1800" u="none">
                <a:solidFill>
                  <a:schemeClr val="accent2"/>
                </a:solidFill>
                <a:latin typeface="Courier New"/>
                <a:ea typeface="Courier New"/>
                <a:cs typeface="Courier New"/>
                <a:sym typeface="Courier New"/>
              </a:rPr>
              <a:t>03    key[u] </a:t>
            </a:r>
            <a:r>
              <a:rPr b="0" i="0" lang="en-US" sz="1800" u="none">
                <a:solidFill>
                  <a:schemeClr val="accent2"/>
                </a:solidFill>
                <a:latin typeface="Noto Sans Symbols"/>
                <a:ea typeface="Noto Sans Symbols"/>
                <a:cs typeface="Noto Sans Symbols"/>
                <a:sym typeface="Noto Sans Symbols"/>
              </a:rPr>
              <a:t>←</a:t>
            </a:r>
            <a:r>
              <a:rPr b="0" i="0" lang="en-US" sz="1800" u="none">
                <a:solidFill>
                  <a:schemeClr val="accent2"/>
                </a:solidFill>
                <a:latin typeface="Courier New"/>
                <a:ea typeface="Courier New"/>
                <a:cs typeface="Courier New"/>
                <a:sym typeface="Courier New"/>
              </a:rPr>
              <a:t> </a:t>
            </a:r>
            <a:r>
              <a:rPr b="0" i="0" lang="en-US" sz="1800" u="none">
                <a:solidFill>
                  <a:schemeClr val="accent2"/>
                </a:solidFill>
                <a:latin typeface="Noto Sans Symbols"/>
                <a:ea typeface="Noto Sans Symbols"/>
                <a:cs typeface="Noto Sans Symbols"/>
                <a:sym typeface="Noto Sans Symbols"/>
              </a:rPr>
              <a:t>∞</a:t>
            </a:r>
            <a:endParaRPr/>
          </a:p>
          <a:p>
            <a:pPr indent="-342900" lvl="0" marL="342900" rtl="0" algn="just">
              <a:lnSpc>
                <a:spcPct val="90000"/>
              </a:lnSpc>
              <a:spcBef>
                <a:spcPts val="360"/>
              </a:spcBef>
              <a:spcAft>
                <a:spcPts val="0"/>
              </a:spcAft>
              <a:buClr>
                <a:schemeClr val="accent2"/>
              </a:buClr>
              <a:buSzPts val="1800"/>
              <a:buFont typeface="Courier New"/>
              <a:buNone/>
            </a:pPr>
            <a:r>
              <a:rPr b="0" i="0" lang="en-US" sz="1800" u="none">
                <a:solidFill>
                  <a:schemeClr val="accent2"/>
                </a:solidFill>
                <a:latin typeface="Courier New"/>
                <a:ea typeface="Courier New"/>
                <a:cs typeface="Courier New"/>
                <a:sym typeface="Courier New"/>
              </a:rPr>
              <a:t>04 key[r] </a:t>
            </a:r>
            <a:r>
              <a:rPr b="0" i="0" lang="en-US" sz="1800" u="none">
                <a:solidFill>
                  <a:schemeClr val="accent2"/>
                </a:solidFill>
                <a:latin typeface="Noto Sans Symbols"/>
                <a:ea typeface="Noto Sans Symbols"/>
                <a:cs typeface="Noto Sans Symbols"/>
                <a:sym typeface="Noto Sans Symbols"/>
              </a:rPr>
              <a:t>←</a:t>
            </a:r>
            <a:r>
              <a:rPr b="0" i="0" lang="en-US" sz="1800" u="none">
                <a:solidFill>
                  <a:schemeClr val="accent2"/>
                </a:solidFill>
                <a:latin typeface="Courier New"/>
                <a:ea typeface="Courier New"/>
                <a:cs typeface="Courier New"/>
                <a:sym typeface="Courier New"/>
              </a:rPr>
              <a:t> 0</a:t>
            </a:r>
            <a:endParaRPr/>
          </a:p>
          <a:p>
            <a:pPr indent="-342900" lvl="0" marL="342900" rtl="0" algn="just">
              <a:lnSpc>
                <a:spcPct val="90000"/>
              </a:lnSpc>
              <a:spcBef>
                <a:spcPts val="360"/>
              </a:spcBef>
              <a:spcAft>
                <a:spcPts val="0"/>
              </a:spcAft>
              <a:buClr>
                <a:schemeClr val="accent2"/>
              </a:buClr>
              <a:buSzPts val="1800"/>
              <a:buFont typeface="Courier New"/>
              <a:buNone/>
            </a:pPr>
            <a:r>
              <a:rPr b="0" i="0" lang="en-US" sz="1800" u="none">
                <a:solidFill>
                  <a:schemeClr val="accent2"/>
                </a:solidFill>
                <a:latin typeface="Courier New"/>
                <a:ea typeface="Courier New"/>
                <a:cs typeface="Courier New"/>
                <a:sym typeface="Courier New"/>
              </a:rPr>
              <a:t>05 </a:t>
            </a:r>
            <a:r>
              <a:rPr b="0" i="0" lang="en-US" sz="1800" u="none">
                <a:solidFill>
                  <a:schemeClr val="accent2"/>
                </a:solidFill>
                <a:latin typeface="Noto Sans Symbols"/>
                <a:ea typeface="Noto Sans Symbols"/>
                <a:cs typeface="Noto Sans Symbols"/>
                <a:sym typeface="Noto Sans Symbols"/>
              </a:rPr>
              <a:t>π</a:t>
            </a:r>
            <a:r>
              <a:rPr b="0" i="0" lang="en-US" sz="1800" u="none">
                <a:solidFill>
                  <a:schemeClr val="accent2"/>
                </a:solidFill>
                <a:latin typeface="Courier New"/>
                <a:ea typeface="Courier New"/>
                <a:cs typeface="Courier New"/>
                <a:sym typeface="Courier New"/>
              </a:rPr>
              <a:t>[r] </a:t>
            </a:r>
            <a:r>
              <a:rPr b="0" i="0" lang="en-US" sz="1800" u="none">
                <a:solidFill>
                  <a:schemeClr val="accent2"/>
                </a:solidFill>
                <a:latin typeface="Noto Sans Symbols"/>
                <a:ea typeface="Noto Sans Symbols"/>
                <a:cs typeface="Noto Sans Symbols"/>
                <a:sym typeface="Noto Sans Symbols"/>
              </a:rPr>
              <a:t>←</a:t>
            </a:r>
            <a:r>
              <a:rPr b="0" i="0" lang="en-US" sz="1800" u="none">
                <a:solidFill>
                  <a:schemeClr val="accent2"/>
                </a:solidFill>
                <a:latin typeface="Courier New"/>
                <a:ea typeface="Courier New"/>
                <a:cs typeface="Courier New"/>
                <a:sym typeface="Courier New"/>
              </a:rPr>
              <a:t> NIL</a:t>
            </a:r>
            <a:endParaRPr/>
          </a:p>
          <a:p>
            <a:pPr indent="-342900" lvl="0" marL="342900" rtl="0" algn="just">
              <a:lnSpc>
                <a:spcPct val="90000"/>
              </a:lnSpc>
              <a:spcBef>
                <a:spcPts val="360"/>
              </a:spcBef>
              <a:spcAft>
                <a:spcPts val="0"/>
              </a:spcAft>
              <a:buClr>
                <a:schemeClr val="accent2"/>
              </a:buClr>
              <a:buSzPts val="1800"/>
              <a:buFont typeface="Courier New"/>
              <a:buNone/>
            </a:pPr>
            <a:r>
              <a:rPr b="0" i="0" lang="en-US" sz="1800" u="none">
                <a:solidFill>
                  <a:schemeClr val="accent2"/>
                </a:solidFill>
                <a:latin typeface="Courier New"/>
                <a:ea typeface="Courier New"/>
                <a:cs typeface="Courier New"/>
                <a:sym typeface="Courier New"/>
              </a:rPr>
              <a:t>06 </a:t>
            </a:r>
            <a:r>
              <a:rPr b="1" i="0" lang="en-US" sz="1800" u="none">
                <a:solidFill>
                  <a:schemeClr val="accent2"/>
                </a:solidFill>
                <a:latin typeface="Courier New"/>
                <a:ea typeface="Courier New"/>
                <a:cs typeface="Courier New"/>
                <a:sym typeface="Courier New"/>
              </a:rPr>
              <a:t>while</a:t>
            </a:r>
            <a:r>
              <a:rPr b="0" i="0" lang="en-US" sz="1800" u="none">
                <a:solidFill>
                  <a:schemeClr val="accent2"/>
                </a:solidFill>
                <a:latin typeface="Courier New"/>
                <a:ea typeface="Courier New"/>
                <a:cs typeface="Courier New"/>
                <a:sym typeface="Courier New"/>
              </a:rPr>
              <a:t> Q </a:t>
            </a:r>
            <a:r>
              <a:rPr b="0" i="0" lang="en-US" sz="1800" u="none">
                <a:solidFill>
                  <a:schemeClr val="accent2"/>
                </a:solidFill>
                <a:latin typeface="Noto Sans Symbols"/>
                <a:ea typeface="Noto Sans Symbols"/>
                <a:cs typeface="Noto Sans Symbols"/>
                <a:sym typeface="Noto Sans Symbols"/>
              </a:rPr>
              <a:t>≠</a:t>
            </a:r>
            <a:r>
              <a:rPr b="0" i="0" lang="en-US" sz="1800" u="none">
                <a:solidFill>
                  <a:schemeClr val="accent2"/>
                </a:solidFill>
                <a:latin typeface="Courier New"/>
                <a:ea typeface="Courier New"/>
                <a:cs typeface="Courier New"/>
                <a:sym typeface="Courier New"/>
              </a:rPr>
              <a:t> </a:t>
            </a:r>
            <a:r>
              <a:rPr b="0" i="0" lang="en-US" sz="1800" u="none">
                <a:solidFill>
                  <a:schemeClr val="accent2"/>
                </a:solidFill>
                <a:latin typeface="Noto Sans Symbols"/>
                <a:ea typeface="Noto Sans Symbols"/>
                <a:cs typeface="Noto Sans Symbols"/>
                <a:sym typeface="Noto Sans Symbols"/>
              </a:rPr>
              <a:t>∅</a:t>
            </a:r>
            <a:r>
              <a:rPr b="0" i="0" lang="en-US" sz="1800" u="none">
                <a:solidFill>
                  <a:schemeClr val="accent2"/>
                </a:solidFill>
                <a:latin typeface="Courier New"/>
                <a:ea typeface="Courier New"/>
                <a:cs typeface="Courier New"/>
                <a:sym typeface="Courier New"/>
              </a:rPr>
              <a:t> </a:t>
            </a:r>
            <a:r>
              <a:rPr b="1" i="0" lang="en-US" sz="1800" u="none">
                <a:solidFill>
                  <a:schemeClr val="accent2"/>
                </a:solidFill>
                <a:latin typeface="Courier New"/>
                <a:ea typeface="Courier New"/>
                <a:cs typeface="Courier New"/>
                <a:sym typeface="Courier New"/>
              </a:rPr>
              <a:t>do</a:t>
            </a:r>
            <a:endParaRPr b="1" i="0" sz="1800" u="none">
              <a:solidFill>
                <a:schemeClr val="accent2"/>
              </a:solidFill>
              <a:latin typeface="Noto Sans Symbols"/>
              <a:ea typeface="Noto Sans Symbols"/>
              <a:cs typeface="Noto Sans Symbols"/>
              <a:sym typeface="Noto Sans Symbols"/>
            </a:endParaRPr>
          </a:p>
          <a:p>
            <a:pPr indent="-342900" lvl="0" marL="342900" rtl="0" algn="just">
              <a:lnSpc>
                <a:spcPct val="90000"/>
              </a:lnSpc>
              <a:spcBef>
                <a:spcPts val="360"/>
              </a:spcBef>
              <a:spcAft>
                <a:spcPts val="0"/>
              </a:spcAft>
              <a:buClr>
                <a:schemeClr val="accent2"/>
              </a:buClr>
              <a:buSzPts val="1800"/>
              <a:buFont typeface="Courier New"/>
              <a:buNone/>
            </a:pPr>
            <a:r>
              <a:rPr b="0" i="0" lang="en-US" sz="1800" u="none">
                <a:solidFill>
                  <a:schemeClr val="accent2"/>
                </a:solidFill>
                <a:latin typeface="Courier New"/>
                <a:ea typeface="Courier New"/>
                <a:cs typeface="Courier New"/>
                <a:sym typeface="Courier New"/>
              </a:rPr>
              <a:t>07   u </a:t>
            </a:r>
            <a:r>
              <a:rPr b="0" i="0" lang="en-US" sz="1800" u="none">
                <a:solidFill>
                  <a:schemeClr val="accent2"/>
                </a:solidFill>
                <a:latin typeface="Noto Sans Symbols"/>
                <a:ea typeface="Noto Sans Symbols"/>
                <a:cs typeface="Noto Sans Symbols"/>
                <a:sym typeface="Noto Sans Symbols"/>
              </a:rPr>
              <a:t>←</a:t>
            </a:r>
            <a:r>
              <a:rPr b="0" i="0" lang="en-US" sz="1800" u="none">
                <a:solidFill>
                  <a:schemeClr val="accent2"/>
                </a:solidFill>
                <a:latin typeface="Courier New"/>
                <a:ea typeface="Courier New"/>
                <a:cs typeface="Courier New"/>
                <a:sym typeface="Courier New"/>
              </a:rPr>
              <a:t> ExtractMin(Q)  // making u part of T</a:t>
            </a:r>
            <a:endParaRPr/>
          </a:p>
          <a:p>
            <a:pPr indent="-342900" lvl="0" marL="342900" rtl="0" algn="just">
              <a:lnSpc>
                <a:spcPct val="90000"/>
              </a:lnSpc>
              <a:spcBef>
                <a:spcPts val="360"/>
              </a:spcBef>
              <a:spcAft>
                <a:spcPts val="0"/>
              </a:spcAft>
              <a:buClr>
                <a:schemeClr val="accent2"/>
              </a:buClr>
              <a:buSzPts val="1800"/>
              <a:buFont typeface="Courier New"/>
              <a:buNone/>
            </a:pPr>
            <a:r>
              <a:rPr b="0" i="0" lang="en-US" sz="1800" u="none">
                <a:solidFill>
                  <a:schemeClr val="accent2"/>
                </a:solidFill>
                <a:latin typeface="Courier New"/>
                <a:ea typeface="Courier New"/>
                <a:cs typeface="Courier New"/>
                <a:sym typeface="Courier New"/>
              </a:rPr>
              <a:t>08      </a:t>
            </a:r>
            <a:r>
              <a:rPr b="1" i="0" lang="en-US" sz="1800" u="none">
                <a:solidFill>
                  <a:schemeClr val="accent2"/>
                </a:solidFill>
                <a:latin typeface="Courier New"/>
                <a:ea typeface="Courier New"/>
                <a:cs typeface="Courier New"/>
                <a:sym typeface="Courier New"/>
              </a:rPr>
              <a:t>for</a:t>
            </a:r>
            <a:r>
              <a:rPr b="0" i="0" lang="en-US" sz="1800" u="none">
                <a:solidFill>
                  <a:schemeClr val="accent2"/>
                </a:solidFill>
                <a:latin typeface="Courier New"/>
                <a:ea typeface="Courier New"/>
                <a:cs typeface="Courier New"/>
                <a:sym typeface="Courier New"/>
              </a:rPr>
              <a:t> each v </a:t>
            </a:r>
            <a:r>
              <a:rPr b="0" i="0" lang="en-US" sz="1800" u="none">
                <a:solidFill>
                  <a:schemeClr val="accent2"/>
                </a:solidFill>
                <a:latin typeface="Noto Sans Symbols"/>
                <a:ea typeface="Noto Sans Symbols"/>
                <a:cs typeface="Noto Sans Symbols"/>
                <a:sym typeface="Noto Sans Symbols"/>
              </a:rPr>
              <a:t>∈</a:t>
            </a:r>
            <a:r>
              <a:rPr b="0" i="0" lang="en-US" sz="1800" u="none">
                <a:solidFill>
                  <a:schemeClr val="accent2"/>
                </a:solidFill>
                <a:latin typeface="Courier New"/>
                <a:ea typeface="Courier New"/>
                <a:cs typeface="Courier New"/>
                <a:sym typeface="Courier New"/>
              </a:rPr>
              <a:t> Adj[u] </a:t>
            </a:r>
            <a:r>
              <a:rPr b="1" i="0" lang="en-US" sz="1800" u="none">
                <a:solidFill>
                  <a:schemeClr val="accent2"/>
                </a:solidFill>
                <a:latin typeface="Courier New"/>
                <a:ea typeface="Courier New"/>
                <a:cs typeface="Courier New"/>
                <a:sym typeface="Courier New"/>
              </a:rPr>
              <a:t>do</a:t>
            </a:r>
            <a:endParaRPr/>
          </a:p>
          <a:p>
            <a:pPr indent="-342900" lvl="0" marL="342900" rtl="0" algn="just">
              <a:lnSpc>
                <a:spcPct val="90000"/>
              </a:lnSpc>
              <a:spcBef>
                <a:spcPts val="360"/>
              </a:spcBef>
              <a:spcAft>
                <a:spcPts val="0"/>
              </a:spcAft>
              <a:buClr>
                <a:schemeClr val="accent2"/>
              </a:buClr>
              <a:buSzPts val="1800"/>
              <a:buFont typeface="Courier New"/>
              <a:buNone/>
            </a:pPr>
            <a:r>
              <a:rPr b="0" i="0" lang="en-US" sz="1800" u="none">
                <a:solidFill>
                  <a:schemeClr val="accent2"/>
                </a:solidFill>
                <a:latin typeface="Courier New"/>
                <a:ea typeface="Courier New"/>
                <a:cs typeface="Courier New"/>
                <a:sym typeface="Courier New"/>
              </a:rPr>
              <a:t>09         </a:t>
            </a:r>
            <a:r>
              <a:rPr b="1" i="0" lang="en-US" sz="1800" u="none">
                <a:solidFill>
                  <a:schemeClr val="accent2"/>
                </a:solidFill>
                <a:latin typeface="Courier New"/>
                <a:ea typeface="Courier New"/>
                <a:cs typeface="Courier New"/>
                <a:sym typeface="Courier New"/>
              </a:rPr>
              <a:t>if</a:t>
            </a:r>
            <a:r>
              <a:rPr b="0" i="0" lang="en-US" sz="1800" u="none">
                <a:solidFill>
                  <a:schemeClr val="accent2"/>
                </a:solidFill>
                <a:latin typeface="Courier New"/>
                <a:ea typeface="Courier New"/>
                <a:cs typeface="Courier New"/>
                <a:sym typeface="Courier New"/>
              </a:rPr>
              <a:t> v </a:t>
            </a:r>
            <a:r>
              <a:rPr b="0" i="0" lang="en-US" sz="1800" u="none">
                <a:solidFill>
                  <a:schemeClr val="accent2"/>
                </a:solidFill>
                <a:latin typeface="Noto Sans Symbols"/>
                <a:ea typeface="Noto Sans Symbols"/>
                <a:cs typeface="Noto Sans Symbols"/>
                <a:sym typeface="Noto Sans Symbols"/>
              </a:rPr>
              <a:t>∈</a:t>
            </a:r>
            <a:r>
              <a:rPr b="0" i="0" lang="en-US" sz="1800" u="none">
                <a:solidFill>
                  <a:schemeClr val="accent2"/>
                </a:solidFill>
                <a:latin typeface="Courier New"/>
                <a:ea typeface="Courier New"/>
                <a:cs typeface="Courier New"/>
                <a:sym typeface="Courier New"/>
              </a:rPr>
              <a:t> Q and w(u,v) &lt; key[v] </a:t>
            </a:r>
            <a:r>
              <a:rPr b="1" i="0" lang="en-US" sz="1800" u="none">
                <a:solidFill>
                  <a:schemeClr val="accent2"/>
                </a:solidFill>
                <a:latin typeface="Courier New"/>
                <a:ea typeface="Courier New"/>
                <a:cs typeface="Courier New"/>
                <a:sym typeface="Courier New"/>
              </a:rPr>
              <a:t>then</a:t>
            </a:r>
            <a:endParaRPr/>
          </a:p>
          <a:p>
            <a:pPr indent="-342900" lvl="0" marL="342900" rtl="0" algn="just">
              <a:lnSpc>
                <a:spcPct val="90000"/>
              </a:lnSpc>
              <a:spcBef>
                <a:spcPts val="360"/>
              </a:spcBef>
              <a:spcAft>
                <a:spcPts val="0"/>
              </a:spcAft>
              <a:buClr>
                <a:schemeClr val="accent2"/>
              </a:buClr>
              <a:buSzPts val="1800"/>
              <a:buFont typeface="Courier New"/>
              <a:buNone/>
            </a:pPr>
            <a:r>
              <a:rPr b="0" i="0" lang="en-US" sz="1800" u="none">
                <a:solidFill>
                  <a:schemeClr val="accent2"/>
                </a:solidFill>
                <a:latin typeface="Courier New"/>
                <a:ea typeface="Courier New"/>
                <a:cs typeface="Courier New"/>
                <a:sym typeface="Courier New"/>
              </a:rPr>
              <a:t>10            </a:t>
            </a:r>
            <a:r>
              <a:rPr b="0" i="0" lang="en-US" sz="1800" u="none">
                <a:solidFill>
                  <a:schemeClr val="accent2"/>
                </a:solidFill>
                <a:latin typeface="Noto Sans Symbols"/>
                <a:ea typeface="Noto Sans Symbols"/>
                <a:cs typeface="Noto Sans Symbols"/>
                <a:sym typeface="Noto Sans Symbols"/>
              </a:rPr>
              <a:t>π</a:t>
            </a:r>
            <a:r>
              <a:rPr b="0" i="0" lang="en-US" sz="1800" u="none">
                <a:solidFill>
                  <a:schemeClr val="accent2"/>
                </a:solidFill>
                <a:latin typeface="Courier New"/>
                <a:ea typeface="Courier New"/>
                <a:cs typeface="Courier New"/>
                <a:sym typeface="Courier New"/>
              </a:rPr>
              <a:t>[v] </a:t>
            </a:r>
            <a:r>
              <a:rPr b="0" i="0" lang="en-US" sz="1800" u="none">
                <a:solidFill>
                  <a:schemeClr val="accent2"/>
                </a:solidFill>
                <a:latin typeface="Noto Sans Symbols"/>
                <a:ea typeface="Noto Sans Symbols"/>
                <a:cs typeface="Noto Sans Symbols"/>
                <a:sym typeface="Noto Sans Symbols"/>
              </a:rPr>
              <a:t>←</a:t>
            </a:r>
            <a:r>
              <a:rPr b="0" i="0" lang="en-US" sz="1800" u="none">
                <a:solidFill>
                  <a:schemeClr val="accent2"/>
                </a:solidFill>
                <a:latin typeface="Courier New"/>
                <a:ea typeface="Courier New"/>
                <a:cs typeface="Courier New"/>
                <a:sym typeface="Courier New"/>
              </a:rPr>
              <a:t> u</a:t>
            </a:r>
            <a:endParaRPr/>
          </a:p>
          <a:p>
            <a:pPr indent="-342900" lvl="0" marL="342900" rtl="0" algn="just">
              <a:lnSpc>
                <a:spcPct val="90000"/>
              </a:lnSpc>
              <a:spcBef>
                <a:spcPts val="360"/>
              </a:spcBef>
              <a:spcAft>
                <a:spcPts val="0"/>
              </a:spcAft>
              <a:buClr>
                <a:schemeClr val="accent2"/>
              </a:buClr>
              <a:buSzPts val="1800"/>
              <a:buFont typeface="Courier New"/>
              <a:buNone/>
            </a:pPr>
            <a:r>
              <a:rPr b="0" i="0" lang="en-US" sz="1800" u="none">
                <a:solidFill>
                  <a:schemeClr val="accent2"/>
                </a:solidFill>
                <a:latin typeface="Courier New"/>
                <a:ea typeface="Courier New"/>
                <a:cs typeface="Courier New"/>
                <a:sym typeface="Courier New"/>
              </a:rPr>
              <a:t>11            key[v] </a:t>
            </a:r>
            <a:r>
              <a:rPr b="0" i="0" lang="en-US" sz="1800" u="none">
                <a:solidFill>
                  <a:schemeClr val="accent2"/>
                </a:solidFill>
                <a:latin typeface="Noto Sans Symbols"/>
                <a:ea typeface="Noto Sans Symbols"/>
                <a:cs typeface="Noto Sans Symbols"/>
                <a:sym typeface="Noto Sans Symbols"/>
              </a:rPr>
              <a:t>←</a:t>
            </a:r>
            <a:r>
              <a:rPr b="0" i="0" lang="en-US" sz="1800" u="none">
                <a:solidFill>
                  <a:schemeClr val="accent2"/>
                </a:solidFill>
                <a:latin typeface="Courier New"/>
                <a:ea typeface="Courier New"/>
                <a:cs typeface="Courier New"/>
                <a:sym typeface="Courier New"/>
              </a:rPr>
              <a:t> w(u,v)</a:t>
            </a:r>
            <a:endParaRPr/>
          </a:p>
        </p:txBody>
      </p:sp>
      <p:sp>
        <p:nvSpPr>
          <p:cNvPr id="1220" name="Google Shape;1220;p34"/>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Complexity: Prim Algorithm</a:t>
            </a:r>
            <a:endParaRPr/>
          </a:p>
        </p:txBody>
      </p:sp>
      <p:sp>
        <p:nvSpPr>
          <p:cNvPr id="1221" name="Google Shape;1221;p34"/>
          <p:cNvSpPr txBox="1"/>
          <p:nvPr/>
        </p:nvSpPr>
        <p:spPr>
          <a:xfrm>
            <a:off x="776287" y="5676900"/>
            <a:ext cx="7348537" cy="787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Overall complexity: O(</a:t>
            </a:r>
            <a:r>
              <a:rPr b="1" i="1" lang="en-US" sz="1800" u="none">
                <a:solidFill>
                  <a:schemeClr val="dk1"/>
                </a:solidFill>
                <a:latin typeface="Arial"/>
                <a:ea typeface="Arial"/>
                <a:cs typeface="Arial"/>
                <a:sym typeface="Arial"/>
              </a:rPr>
              <a:t>V</a:t>
            </a:r>
            <a:r>
              <a:rPr b="0" i="0" lang="en-US" sz="1800" u="none">
                <a:solidFill>
                  <a:schemeClr val="dk1"/>
                </a:solidFill>
                <a:latin typeface="Arial"/>
                <a:ea typeface="Arial"/>
                <a:cs typeface="Arial"/>
                <a:sym typeface="Arial"/>
              </a:rPr>
              <a:t>)+O(</a:t>
            </a:r>
            <a:r>
              <a:rPr b="1" i="1" lang="en-US" sz="1800" u="none">
                <a:solidFill>
                  <a:schemeClr val="dk1"/>
                </a:solidFill>
                <a:latin typeface="Arial"/>
                <a:ea typeface="Arial"/>
                <a:cs typeface="Arial"/>
                <a:sym typeface="Arial"/>
              </a:rPr>
              <a:t>V </a:t>
            </a:r>
            <a:r>
              <a:rPr b="0" i="0" lang="en-US" sz="1800" u="none">
                <a:solidFill>
                  <a:schemeClr val="dk1"/>
                </a:solidFill>
                <a:latin typeface="Arial"/>
                <a:ea typeface="Arial"/>
                <a:cs typeface="Arial"/>
                <a:sym typeface="Arial"/>
              </a:rPr>
              <a:t>lg </a:t>
            </a:r>
            <a:r>
              <a:rPr b="1" i="1" lang="en-US" sz="1800" u="none">
                <a:solidFill>
                  <a:schemeClr val="dk1"/>
                </a:solidFill>
                <a:latin typeface="Arial"/>
                <a:ea typeface="Arial"/>
                <a:cs typeface="Arial"/>
                <a:sym typeface="Arial"/>
              </a:rPr>
              <a:t>V</a:t>
            </a:r>
            <a:r>
              <a:rPr b="0" i="0" lang="en-US" sz="1800" u="none">
                <a:solidFill>
                  <a:schemeClr val="dk1"/>
                </a:solidFill>
                <a:latin typeface="Arial"/>
                <a:ea typeface="Arial"/>
                <a:cs typeface="Arial"/>
                <a:sym typeface="Arial"/>
              </a:rPr>
              <a:t>+</a:t>
            </a:r>
            <a:r>
              <a:rPr b="1" i="1" lang="en-US" sz="1800" u="none">
                <a:solidFill>
                  <a:schemeClr val="dk1"/>
                </a:solidFill>
                <a:latin typeface="Arial"/>
                <a:ea typeface="Arial"/>
                <a:cs typeface="Arial"/>
                <a:sym typeface="Arial"/>
              </a:rPr>
              <a:t>E </a:t>
            </a:r>
            <a:r>
              <a:rPr b="0" i="0" lang="en-US" sz="1800" u="none">
                <a:solidFill>
                  <a:schemeClr val="dk1"/>
                </a:solidFill>
                <a:latin typeface="Arial"/>
                <a:ea typeface="Arial"/>
                <a:cs typeface="Arial"/>
                <a:sym typeface="Arial"/>
              </a:rPr>
              <a:t>lg </a:t>
            </a:r>
            <a:r>
              <a:rPr b="1" i="1" lang="en-US" sz="1800" u="none">
                <a:solidFill>
                  <a:schemeClr val="dk1"/>
                </a:solidFill>
                <a:latin typeface="Arial"/>
                <a:ea typeface="Arial"/>
                <a:cs typeface="Arial"/>
                <a:sym typeface="Arial"/>
              </a:rPr>
              <a:t>V</a:t>
            </a:r>
            <a:r>
              <a:rPr b="0" i="0" lang="en-US" sz="1800" u="none">
                <a:solidFill>
                  <a:schemeClr val="dk1"/>
                </a:solidFill>
                <a:latin typeface="Arial"/>
                <a:ea typeface="Arial"/>
                <a:cs typeface="Arial"/>
                <a:sym typeface="Arial"/>
              </a:rPr>
              <a:t>) = O(</a:t>
            </a:r>
            <a:r>
              <a:rPr b="1" i="1" lang="en-US" sz="1800" u="none">
                <a:solidFill>
                  <a:schemeClr val="dk1"/>
                </a:solidFill>
                <a:latin typeface="Arial"/>
                <a:ea typeface="Arial"/>
                <a:cs typeface="Arial"/>
                <a:sym typeface="Arial"/>
              </a:rPr>
              <a:t>E</a:t>
            </a:r>
            <a:r>
              <a:rPr b="0" i="0" lang="en-US" sz="1800" u="none">
                <a:solidFill>
                  <a:schemeClr val="dk1"/>
                </a:solidFill>
                <a:latin typeface="Arial"/>
                <a:ea typeface="Arial"/>
                <a:cs typeface="Arial"/>
                <a:sym typeface="Arial"/>
              </a:rPr>
              <a:t> lg </a:t>
            </a:r>
            <a:r>
              <a:rPr b="1" i="1" lang="en-US" sz="1800" u="none">
                <a:solidFill>
                  <a:schemeClr val="dk1"/>
                </a:solidFill>
                <a:latin typeface="Arial"/>
                <a:ea typeface="Arial"/>
                <a:cs typeface="Arial"/>
                <a:sym typeface="Arial"/>
              </a:rPr>
              <a:t>V</a:t>
            </a:r>
            <a:r>
              <a:rPr b="0" i="0" lang="en-US" sz="1800" u="none">
                <a:solidFill>
                  <a:schemeClr val="dk1"/>
                </a:solidFill>
                <a:latin typeface="Arial"/>
                <a:ea typeface="Arial"/>
                <a:cs typeface="Arial"/>
                <a:sym typeface="Arial"/>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5" name="Shape 1225"/>
        <p:cNvGrpSpPr/>
        <p:nvPr/>
      </p:nvGrpSpPr>
      <p:grpSpPr>
        <a:xfrm>
          <a:off x="0" y="0"/>
          <a:ext cx="0" cy="0"/>
          <a:chOff x="0" y="0"/>
          <a:chExt cx="0" cy="0"/>
        </a:xfrm>
      </p:grpSpPr>
      <p:sp>
        <p:nvSpPr>
          <p:cNvPr id="1226" name="Google Shape;1226;p35"/>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Overall Complexity Analysis</a:t>
            </a:r>
            <a:endParaRPr/>
          </a:p>
        </p:txBody>
      </p:sp>
      <p:sp>
        <p:nvSpPr>
          <p:cNvPr id="1227" name="Google Shape;1227;p35"/>
          <p:cNvSpPr txBox="1"/>
          <p:nvPr>
            <p:ph idx="1" type="body"/>
          </p:nvPr>
        </p:nvSpPr>
        <p:spPr>
          <a:xfrm>
            <a:off x="350837" y="1214437"/>
            <a:ext cx="8229600" cy="50768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O(V</a:t>
            </a:r>
            <a:r>
              <a:rPr b="0" baseline="30000" i="0" lang="en-US" sz="2800" u="none">
                <a:solidFill>
                  <a:schemeClr val="accent2"/>
                </a:solidFill>
                <a:latin typeface="Arial"/>
                <a:ea typeface="Arial"/>
                <a:cs typeface="Arial"/>
                <a:sym typeface="Arial"/>
              </a:rPr>
              <a:t>2</a:t>
            </a:r>
            <a:r>
              <a:rPr b="0" i="0" lang="en-US" sz="2800" u="none">
                <a:solidFill>
                  <a:schemeClr val="accent2"/>
                </a:solidFill>
                <a:latin typeface="Arial"/>
                <a:ea typeface="Arial"/>
                <a:cs typeface="Arial"/>
                <a:sym typeface="Arial"/>
              </a:rPr>
              <a:t>)</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When we don’t use heap</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To find the minimum element, we traverse the “KEY” array from beginning to end</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We use adjacency matrix to update KEY.</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O(ElogV)</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When min-heap is used to find the minimum element from “KEY”.</a:t>
            </a:r>
            <a:endParaRPr/>
          </a:p>
          <a:p>
            <a:pPr indent="-342900" lvl="0" marL="342900" marR="0" rtl="0" algn="l">
              <a:lnSpc>
                <a:spcPct val="100000"/>
              </a:lnSpc>
              <a:spcBef>
                <a:spcPts val="56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O(E+VlogV)</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When fibonacci heap is used to find the minimum element from “KEY”.</a:t>
            </a:r>
            <a:endParaRPr/>
          </a:p>
          <a:p>
            <a:pPr indent="-190500" lvl="0" marL="342900" marR="0" rtl="0" algn="l">
              <a:spcBef>
                <a:spcPts val="480"/>
              </a:spcBef>
              <a:spcAft>
                <a:spcPts val="0"/>
              </a:spcAft>
              <a:buClr>
                <a:schemeClr val="accent2"/>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28" name="Google Shape;1228;p35"/>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7">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4"/>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79" name="Google Shape;179;p4"/>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Wiring: Naïve Approach</a:t>
            </a:r>
            <a:endParaRPr/>
          </a:p>
        </p:txBody>
      </p:sp>
      <p:grpSp>
        <p:nvGrpSpPr>
          <p:cNvPr id="180" name="Google Shape;180;p4"/>
          <p:cNvGrpSpPr/>
          <p:nvPr/>
        </p:nvGrpSpPr>
        <p:grpSpPr>
          <a:xfrm>
            <a:off x="914400" y="3810000"/>
            <a:ext cx="533400" cy="533400"/>
            <a:chOff x="576" y="2400"/>
            <a:chExt cx="336" cy="336"/>
          </a:xfrm>
        </p:grpSpPr>
        <p:sp>
          <p:nvSpPr>
            <p:cNvPr descr="Shingle" id="181" name="Google Shape;181;p4"/>
            <p:cNvSpPr/>
            <p:nvPr/>
          </p:nvSpPr>
          <p:spPr>
            <a:xfrm>
              <a:off x="576" y="2400"/>
              <a:ext cx="336" cy="192"/>
            </a:xfrm>
            <a:prstGeom prst="triangle">
              <a:avLst>
                <a:gd fmla="val 50000" name="adj"/>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2" name="Google Shape;182;p4"/>
            <p:cNvSpPr txBox="1"/>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3" name="Google Shape;183;p4"/>
            <p:cNvSpPr txBox="1"/>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4" name="Google Shape;184;p4"/>
            <p:cNvSpPr txBox="1"/>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85" name="Google Shape;185;p4"/>
          <p:cNvGrpSpPr/>
          <p:nvPr/>
        </p:nvGrpSpPr>
        <p:grpSpPr>
          <a:xfrm>
            <a:off x="4800600" y="4572000"/>
            <a:ext cx="533400" cy="533400"/>
            <a:chOff x="576" y="2400"/>
            <a:chExt cx="336" cy="336"/>
          </a:xfrm>
        </p:grpSpPr>
        <p:sp>
          <p:nvSpPr>
            <p:cNvPr descr="Shingle" id="186" name="Google Shape;186;p4"/>
            <p:cNvSpPr/>
            <p:nvPr/>
          </p:nvSpPr>
          <p:spPr>
            <a:xfrm>
              <a:off x="576" y="2400"/>
              <a:ext cx="336" cy="192"/>
            </a:xfrm>
            <a:prstGeom prst="triangle">
              <a:avLst>
                <a:gd fmla="val 50000" name="adj"/>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7" name="Google Shape;187;p4"/>
            <p:cNvSpPr txBox="1"/>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8" name="Google Shape;188;p4"/>
            <p:cNvSpPr txBox="1"/>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9" name="Google Shape;189;p4"/>
            <p:cNvSpPr txBox="1"/>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90" name="Google Shape;190;p4"/>
          <p:cNvGrpSpPr/>
          <p:nvPr/>
        </p:nvGrpSpPr>
        <p:grpSpPr>
          <a:xfrm>
            <a:off x="3352800" y="2133600"/>
            <a:ext cx="533400" cy="533400"/>
            <a:chOff x="576" y="2400"/>
            <a:chExt cx="336" cy="336"/>
          </a:xfrm>
        </p:grpSpPr>
        <p:sp>
          <p:nvSpPr>
            <p:cNvPr descr="Shingle" id="191" name="Google Shape;191;p4"/>
            <p:cNvSpPr/>
            <p:nvPr/>
          </p:nvSpPr>
          <p:spPr>
            <a:xfrm>
              <a:off x="576" y="2400"/>
              <a:ext cx="336" cy="192"/>
            </a:xfrm>
            <a:prstGeom prst="triangle">
              <a:avLst>
                <a:gd fmla="val 50000" name="adj"/>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2" name="Google Shape;192;p4"/>
            <p:cNvSpPr txBox="1"/>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3" name="Google Shape;193;p4"/>
            <p:cNvSpPr txBox="1"/>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4" name="Google Shape;194;p4"/>
            <p:cNvSpPr txBox="1"/>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95" name="Google Shape;195;p4"/>
          <p:cNvGrpSpPr/>
          <p:nvPr/>
        </p:nvGrpSpPr>
        <p:grpSpPr>
          <a:xfrm>
            <a:off x="6019800" y="1905000"/>
            <a:ext cx="533400" cy="533400"/>
            <a:chOff x="576" y="2400"/>
            <a:chExt cx="336" cy="336"/>
          </a:xfrm>
        </p:grpSpPr>
        <p:sp>
          <p:nvSpPr>
            <p:cNvPr descr="Shingle" id="196" name="Google Shape;196;p4"/>
            <p:cNvSpPr/>
            <p:nvPr/>
          </p:nvSpPr>
          <p:spPr>
            <a:xfrm>
              <a:off x="576" y="2400"/>
              <a:ext cx="336" cy="192"/>
            </a:xfrm>
            <a:prstGeom prst="triangle">
              <a:avLst>
                <a:gd fmla="val 50000" name="adj"/>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7" name="Google Shape;197;p4"/>
            <p:cNvSpPr txBox="1"/>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8" name="Google Shape;198;p4"/>
            <p:cNvSpPr txBox="1"/>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9" name="Google Shape;199;p4"/>
            <p:cNvSpPr txBox="1"/>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200" name="Google Shape;200;p4"/>
          <p:cNvGrpSpPr/>
          <p:nvPr/>
        </p:nvGrpSpPr>
        <p:grpSpPr>
          <a:xfrm>
            <a:off x="2362200" y="2971800"/>
            <a:ext cx="533400" cy="533400"/>
            <a:chOff x="576" y="2400"/>
            <a:chExt cx="336" cy="336"/>
          </a:xfrm>
        </p:grpSpPr>
        <p:sp>
          <p:nvSpPr>
            <p:cNvPr descr="Shingle" id="201" name="Google Shape;201;p4"/>
            <p:cNvSpPr/>
            <p:nvPr/>
          </p:nvSpPr>
          <p:spPr>
            <a:xfrm>
              <a:off x="576" y="2400"/>
              <a:ext cx="336" cy="192"/>
            </a:xfrm>
            <a:prstGeom prst="triangle">
              <a:avLst>
                <a:gd fmla="val 50000" name="adj"/>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2" name="Google Shape;202;p4"/>
            <p:cNvSpPr txBox="1"/>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3" name="Google Shape;203;p4"/>
            <p:cNvSpPr txBox="1"/>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4" name="Google Shape;204;p4"/>
            <p:cNvSpPr txBox="1"/>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205" name="Google Shape;205;p4"/>
          <p:cNvGrpSpPr/>
          <p:nvPr/>
        </p:nvGrpSpPr>
        <p:grpSpPr>
          <a:xfrm>
            <a:off x="1143000" y="2209800"/>
            <a:ext cx="533400" cy="533400"/>
            <a:chOff x="576" y="2400"/>
            <a:chExt cx="336" cy="336"/>
          </a:xfrm>
        </p:grpSpPr>
        <p:sp>
          <p:nvSpPr>
            <p:cNvPr descr="Shingle" id="206" name="Google Shape;206;p4"/>
            <p:cNvSpPr/>
            <p:nvPr/>
          </p:nvSpPr>
          <p:spPr>
            <a:xfrm>
              <a:off x="576" y="2400"/>
              <a:ext cx="336" cy="192"/>
            </a:xfrm>
            <a:prstGeom prst="triangle">
              <a:avLst>
                <a:gd fmla="val 50000" name="adj"/>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7" name="Google Shape;207;p4"/>
            <p:cNvSpPr txBox="1"/>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8" name="Google Shape;208;p4"/>
            <p:cNvSpPr txBox="1"/>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9" name="Google Shape;209;p4"/>
            <p:cNvSpPr txBox="1"/>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210" name="Google Shape;210;p4"/>
          <p:cNvGrpSpPr/>
          <p:nvPr/>
        </p:nvGrpSpPr>
        <p:grpSpPr>
          <a:xfrm>
            <a:off x="1828800" y="1524000"/>
            <a:ext cx="533400" cy="533400"/>
            <a:chOff x="576" y="2400"/>
            <a:chExt cx="336" cy="336"/>
          </a:xfrm>
        </p:grpSpPr>
        <p:sp>
          <p:nvSpPr>
            <p:cNvPr descr="Shingle" id="211" name="Google Shape;211;p4"/>
            <p:cNvSpPr/>
            <p:nvPr/>
          </p:nvSpPr>
          <p:spPr>
            <a:xfrm>
              <a:off x="576" y="2400"/>
              <a:ext cx="336" cy="192"/>
            </a:xfrm>
            <a:prstGeom prst="triangle">
              <a:avLst>
                <a:gd fmla="val 50000" name="adj"/>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2" name="Google Shape;212;p4"/>
            <p:cNvSpPr txBox="1"/>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3" name="Google Shape;213;p4"/>
            <p:cNvSpPr txBox="1"/>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4" name="Google Shape;214;p4"/>
            <p:cNvSpPr txBox="1"/>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215" name="Google Shape;215;p4"/>
          <p:cNvGrpSpPr/>
          <p:nvPr/>
        </p:nvGrpSpPr>
        <p:grpSpPr>
          <a:xfrm>
            <a:off x="1981200" y="3962400"/>
            <a:ext cx="533400" cy="533400"/>
            <a:chOff x="576" y="2400"/>
            <a:chExt cx="336" cy="336"/>
          </a:xfrm>
        </p:grpSpPr>
        <p:sp>
          <p:nvSpPr>
            <p:cNvPr descr="Shingle" id="216" name="Google Shape;216;p4"/>
            <p:cNvSpPr/>
            <p:nvPr/>
          </p:nvSpPr>
          <p:spPr>
            <a:xfrm>
              <a:off x="576" y="2400"/>
              <a:ext cx="336" cy="192"/>
            </a:xfrm>
            <a:prstGeom prst="triangle">
              <a:avLst>
                <a:gd fmla="val 50000" name="adj"/>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7" name="Google Shape;217;p4"/>
            <p:cNvSpPr txBox="1"/>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8" name="Google Shape;218;p4"/>
            <p:cNvSpPr txBox="1"/>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9" name="Google Shape;219;p4"/>
            <p:cNvSpPr txBox="1"/>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20" name="Google Shape;220;p4"/>
          <p:cNvSpPr txBox="1"/>
          <p:nvPr/>
        </p:nvSpPr>
        <p:spPr>
          <a:xfrm>
            <a:off x="4191000" y="3810000"/>
            <a:ext cx="15303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Central office</a:t>
            </a:r>
            <a:endParaRPr/>
          </a:p>
        </p:txBody>
      </p:sp>
      <p:grpSp>
        <p:nvGrpSpPr>
          <p:cNvPr id="221" name="Google Shape;221;p4"/>
          <p:cNvGrpSpPr/>
          <p:nvPr/>
        </p:nvGrpSpPr>
        <p:grpSpPr>
          <a:xfrm>
            <a:off x="6934200" y="4495800"/>
            <a:ext cx="533400" cy="533400"/>
            <a:chOff x="576" y="2400"/>
            <a:chExt cx="336" cy="336"/>
          </a:xfrm>
        </p:grpSpPr>
        <p:sp>
          <p:nvSpPr>
            <p:cNvPr descr="Shingle" id="222" name="Google Shape;222;p4"/>
            <p:cNvSpPr/>
            <p:nvPr/>
          </p:nvSpPr>
          <p:spPr>
            <a:xfrm>
              <a:off x="576" y="2400"/>
              <a:ext cx="336" cy="192"/>
            </a:xfrm>
            <a:prstGeom prst="triangle">
              <a:avLst>
                <a:gd fmla="val 50000" name="adj"/>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3" name="Google Shape;223;p4"/>
            <p:cNvSpPr txBox="1"/>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4" name="Google Shape;224;p4"/>
            <p:cNvSpPr txBox="1"/>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5" name="Google Shape;225;p4"/>
            <p:cNvSpPr txBox="1"/>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226" name="Google Shape;226;p4"/>
          <p:cNvGrpSpPr/>
          <p:nvPr/>
        </p:nvGrpSpPr>
        <p:grpSpPr>
          <a:xfrm>
            <a:off x="6172200" y="4495800"/>
            <a:ext cx="533400" cy="533400"/>
            <a:chOff x="576" y="2400"/>
            <a:chExt cx="336" cy="336"/>
          </a:xfrm>
        </p:grpSpPr>
        <p:sp>
          <p:nvSpPr>
            <p:cNvPr descr="Shingle" id="227" name="Google Shape;227;p4"/>
            <p:cNvSpPr/>
            <p:nvPr/>
          </p:nvSpPr>
          <p:spPr>
            <a:xfrm>
              <a:off x="576" y="2400"/>
              <a:ext cx="336" cy="192"/>
            </a:xfrm>
            <a:prstGeom prst="triangle">
              <a:avLst>
                <a:gd fmla="val 50000" name="adj"/>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8" name="Google Shape;228;p4"/>
            <p:cNvSpPr txBox="1"/>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9" name="Google Shape;229;p4"/>
            <p:cNvSpPr txBox="1"/>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0" name="Google Shape;230;p4"/>
            <p:cNvSpPr txBox="1"/>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cxnSp>
        <p:nvCxnSpPr>
          <p:cNvPr id="231" name="Google Shape;231;p4"/>
          <p:cNvCxnSpPr/>
          <p:nvPr/>
        </p:nvCxnSpPr>
        <p:spPr>
          <a:xfrm rot="10800000">
            <a:off x="3619500" y="2667000"/>
            <a:ext cx="1333500" cy="838200"/>
          </a:xfrm>
          <a:prstGeom prst="straightConnector1">
            <a:avLst/>
          </a:prstGeom>
          <a:noFill/>
          <a:ln cap="flat" cmpd="sng" w="9525">
            <a:solidFill>
              <a:schemeClr val="dk1"/>
            </a:solidFill>
            <a:prstDash val="solid"/>
            <a:miter lim="800000"/>
            <a:headEnd len="med" w="med" type="none"/>
            <a:tailEnd len="med" w="med" type="none"/>
          </a:ln>
        </p:spPr>
      </p:cxnSp>
      <p:cxnSp>
        <p:nvCxnSpPr>
          <p:cNvPr id="232" name="Google Shape;232;p4"/>
          <p:cNvCxnSpPr/>
          <p:nvPr/>
        </p:nvCxnSpPr>
        <p:spPr>
          <a:xfrm rot="10800000">
            <a:off x="2822575" y="3390900"/>
            <a:ext cx="2130425" cy="114300"/>
          </a:xfrm>
          <a:prstGeom prst="straightConnector1">
            <a:avLst/>
          </a:prstGeom>
          <a:noFill/>
          <a:ln cap="flat" cmpd="sng" w="9525">
            <a:solidFill>
              <a:schemeClr val="dk1"/>
            </a:solidFill>
            <a:prstDash val="solid"/>
            <a:miter lim="800000"/>
            <a:headEnd len="med" w="med" type="none"/>
            <a:tailEnd len="med" w="med" type="none"/>
          </a:ln>
        </p:spPr>
      </p:cxnSp>
      <p:cxnSp>
        <p:nvCxnSpPr>
          <p:cNvPr id="233" name="Google Shape;233;p4"/>
          <p:cNvCxnSpPr/>
          <p:nvPr/>
        </p:nvCxnSpPr>
        <p:spPr>
          <a:xfrm flipH="1">
            <a:off x="2441575" y="3505200"/>
            <a:ext cx="2511425" cy="876300"/>
          </a:xfrm>
          <a:prstGeom prst="straightConnector1">
            <a:avLst/>
          </a:prstGeom>
          <a:noFill/>
          <a:ln cap="flat" cmpd="sng" w="9525">
            <a:solidFill>
              <a:schemeClr val="dk1"/>
            </a:solidFill>
            <a:prstDash val="solid"/>
            <a:miter lim="800000"/>
            <a:headEnd len="med" w="med" type="none"/>
            <a:tailEnd len="med" w="med" type="none"/>
          </a:ln>
        </p:spPr>
      </p:cxnSp>
      <p:cxnSp>
        <p:nvCxnSpPr>
          <p:cNvPr id="234" name="Google Shape;234;p4"/>
          <p:cNvCxnSpPr/>
          <p:nvPr/>
        </p:nvCxnSpPr>
        <p:spPr>
          <a:xfrm flipH="1">
            <a:off x="1314450" y="3505200"/>
            <a:ext cx="363855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235" name="Google Shape;235;p4"/>
          <p:cNvCxnSpPr/>
          <p:nvPr/>
        </p:nvCxnSpPr>
        <p:spPr>
          <a:xfrm>
            <a:off x="1603375" y="2628900"/>
            <a:ext cx="3349625" cy="876300"/>
          </a:xfrm>
          <a:prstGeom prst="straightConnector1">
            <a:avLst/>
          </a:prstGeom>
          <a:noFill/>
          <a:ln cap="flat" cmpd="sng" w="9525">
            <a:solidFill>
              <a:schemeClr val="dk1"/>
            </a:solidFill>
            <a:prstDash val="solid"/>
            <a:miter lim="800000"/>
            <a:headEnd len="med" w="med" type="none"/>
            <a:tailEnd len="med" w="med" type="none"/>
          </a:ln>
        </p:spPr>
      </p:cxnSp>
      <p:cxnSp>
        <p:nvCxnSpPr>
          <p:cNvPr id="236" name="Google Shape;236;p4"/>
          <p:cNvCxnSpPr/>
          <p:nvPr/>
        </p:nvCxnSpPr>
        <p:spPr>
          <a:xfrm rot="10800000">
            <a:off x="2095500" y="2057400"/>
            <a:ext cx="2857500" cy="1447800"/>
          </a:xfrm>
          <a:prstGeom prst="straightConnector1">
            <a:avLst/>
          </a:prstGeom>
          <a:noFill/>
          <a:ln cap="flat" cmpd="sng" w="9525">
            <a:solidFill>
              <a:schemeClr val="dk1"/>
            </a:solidFill>
            <a:prstDash val="solid"/>
            <a:miter lim="800000"/>
            <a:headEnd len="med" w="med" type="none"/>
            <a:tailEnd len="med" w="med" type="none"/>
          </a:ln>
        </p:spPr>
      </p:cxnSp>
      <p:cxnSp>
        <p:nvCxnSpPr>
          <p:cNvPr id="237" name="Google Shape;237;p4"/>
          <p:cNvCxnSpPr/>
          <p:nvPr/>
        </p:nvCxnSpPr>
        <p:spPr>
          <a:xfrm>
            <a:off x="4953000" y="3505200"/>
            <a:ext cx="114300" cy="1066800"/>
          </a:xfrm>
          <a:prstGeom prst="straightConnector1">
            <a:avLst/>
          </a:prstGeom>
          <a:noFill/>
          <a:ln cap="flat" cmpd="sng" w="9525">
            <a:solidFill>
              <a:schemeClr val="dk1"/>
            </a:solidFill>
            <a:prstDash val="solid"/>
            <a:miter lim="800000"/>
            <a:headEnd len="med" w="med" type="none"/>
            <a:tailEnd len="med" w="med" type="none"/>
          </a:ln>
        </p:spPr>
      </p:cxnSp>
      <p:cxnSp>
        <p:nvCxnSpPr>
          <p:cNvPr id="238" name="Google Shape;238;p4"/>
          <p:cNvCxnSpPr/>
          <p:nvPr/>
        </p:nvCxnSpPr>
        <p:spPr>
          <a:xfrm>
            <a:off x="4953000" y="3505200"/>
            <a:ext cx="1352550" cy="1143000"/>
          </a:xfrm>
          <a:prstGeom prst="straightConnector1">
            <a:avLst/>
          </a:prstGeom>
          <a:noFill/>
          <a:ln cap="flat" cmpd="sng" w="9525">
            <a:solidFill>
              <a:schemeClr val="dk1"/>
            </a:solidFill>
            <a:prstDash val="solid"/>
            <a:miter lim="800000"/>
            <a:headEnd len="med" w="med" type="none"/>
            <a:tailEnd len="med" w="med" type="none"/>
          </a:ln>
        </p:spPr>
      </p:cxnSp>
      <p:cxnSp>
        <p:nvCxnSpPr>
          <p:cNvPr id="239" name="Google Shape;239;p4"/>
          <p:cNvCxnSpPr/>
          <p:nvPr/>
        </p:nvCxnSpPr>
        <p:spPr>
          <a:xfrm>
            <a:off x="4953000" y="3505200"/>
            <a:ext cx="2114550" cy="1143000"/>
          </a:xfrm>
          <a:prstGeom prst="straightConnector1">
            <a:avLst/>
          </a:prstGeom>
          <a:noFill/>
          <a:ln cap="flat" cmpd="sng" w="9525">
            <a:solidFill>
              <a:schemeClr val="dk1"/>
            </a:solidFill>
            <a:prstDash val="solid"/>
            <a:miter lim="800000"/>
            <a:headEnd len="med" w="med" type="none"/>
            <a:tailEnd len="med" w="med" type="none"/>
          </a:ln>
        </p:spPr>
      </p:cxnSp>
      <p:cxnSp>
        <p:nvCxnSpPr>
          <p:cNvPr id="240" name="Google Shape;240;p4"/>
          <p:cNvCxnSpPr/>
          <p:nvPr/>
        </p:nvCxnSpPr>
        <p:spPr>
          <a:xfrm flipH="1" rot="10800000">
            <a:off x="4953000" y="2324100"/>
            <a:ext cx="1139825" cy="1181100"/>
          </a:xfrm>
          <a:prstGeom prst="straightConnector1">
            <a:avLst/>
          </a:prstGeom>
          <a:noFill/>
          <a:ln cap="flat" cmpd="sng" w="9525">
            <a:solidFill>
              <a:schemeClr val="dk1"/>
            </a:solidFill>
            <a:prstDash val="solid"/>
            <a:miter lim="800000"/>
            <a:headEnd len="med" w="med" type="none"/>
            <a:tailEnd len="med" w="med" type="none"/>
          </a:ln>
        </p:spPr>
      </p:cxnSp>
      <p:grpSp>
        <p:nvGrpSpPr>
          <p:cNvPr id="241" name="Google Shape;241;p4"/>
          <p:cNvGrpSpPr/>
          <p:nvPr/>
        </p:nvGrpSpPr>
        <p:grpSpPr>
          <a:xfrm>
            <a:off x="4267200" y="3048000"/>
            <a:ext cx="1371600" cy="762000"/>
            <a:chOff x="2688" y="2064"/>
            <a:chExt cx="864" cy="480"/>
          </a:xfrm>
        </p:grpSpPr>
        <p:sp>
          <p:nvSpPr>
            <p:cNvPr id="242" name="Google Shape;242;p4"/>
            <p:cNvSpPr txBox="1"/>
            <p:nvPr/>
          </p:nvSpPr>
          <p:spPr>
            <a:xfrm>
              <a:off x="2688" y="2064"/>
              <a:ext cx="864" cy="480"/>
            </a:xfrm>
            <a:prstGeom prst="rect">
              <a:avLst/>
            </a:prstGeom>
            <a:solidFill>
              <a:srgbClr val="99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descr="Large grid" id="243" name="Google Shape;243;p4"/>
            <p:cNvSpPr txBox="1"/>
            <p:nvPr/>
          </p:nvSpPr>
          <p:spPr>
            <a:xfrm>
              <a:off x="2784" y="2160"/>
              <a:ext cx="96" cy="144"/>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descr="Large grid" id="244" name="Google Shape;244;p4"/>
            <p:cNvSpPr txBox="1"/>
            <p:nvPr/>
          </p:nvSpPr>
          <p:spPr>
            <a:xfrm>
              <a:off x="2928" y="2160"/>
              <a:ext cx="96" cy="144"/>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descr="Large grid" id="245" name="Google Shape;245;p4"/>
            <p:cNvSpPr txBox="1"/>
            <p:nvPr/>
          </p:nvSpPr>
          <p:spPr>
            <a:xfrm>
              <a:off x="3072" y="2160"/>
              <a:ext cx="96" cy="144"/>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descr="Large grid" id="246" name="Google Shape;246;p4"/>
            <p:cNvSpPr txBox="1"/>
            <p:nvPr/>
          </p:nvSpPr>
          <p:spPr>
            <a:xfrm>
              <a:off x="3216" y="2160"/>
              <a:ext cx="96" cy="144"/>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descr="Large grid" id="247" name="Google Shape;247;p4"/>
            <p:cNvSpPr txBox="1"/>
            <p:nvPr/>
          </p:nvSpPr>
          <p:spPr>
            <a:xfrm>
              <a:off x="2784" y="2352"/>
              <a:ext cx="96" cy="144"/>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descr="Large grid" id="248" name="Google Shape;248;p4"/>
            <p:cNvSpPr txBox="1"/>
            <p:nvPr/>
          </p:nvSpPr>
          <p:spPr>
            <a:xfrm>
              <a:off x="2928" y="2352"/>
              <a:ext cx="96" cy="144"/>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descr="Large grid" id="249" name="Google Shape;249;p4"/>
            <p:cNvSpPr txBox="1"/>
            <p:nvPr/>
          </p:nvSpPr>
          <p:spPr>
            <a:xfrm>
              <a:off x="3072" y="2352"/>
              <a:ext cx="96" cy="144"/>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descr="Large grid" id="250" name="Google Shape;250;p4"/>
            <p:cNvSpPr txBox="1"/>
            <p:nvPr/>
          </p:nvSpPr>
          <p:spPr>
            <a:xfrm>
              <a:off x="3216" y="2352"/>
              <a:ext cx="96" cy="144"/>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descr="Large grid" id="251" name="Google Shape;251;p4"/>
            <p:cNvSpPr txBox="1"/>
            <p:nvPr/>
          </p:nvSpPr>
          <p:spPr>
            <a:xfrm>
              <a:off x="3360" y="2352"/>
              <a:ext cx="96" cy="144"/>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descr="Large grid" id="252" name="Google Shape;252;p4"/>
            <p:cNvSpPr txBox="1"/>
            <p:nvPr/>
          </p:nvSpPr>
          <p:spPr>
            <a:xfrm>
              <a:off x="3360" y="2160"/>
              <a:ext cx="96" cy="144"/>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53" name="Google Shape;253;p4"/>
          <p:cNvSpPr txBox="1"/>
          <p:nvPr/>
        </p:nvSpPr>
        <p:spPr>
          <a:xfrm>
            <a:off x="3609975" y="5410200"/>
            <a:ext cx="1905000" cy="457200"/>
          </a:xfrm>
          <a:prstGeom prst="rect">
            <a:avLst/>
          </a:prstGeom>
          <a:noFill/>
          <a:ln>
            <a:noFill/>
          </a:ln>
        </p:spPr>
        <p:txBody>
          <a:bodyPr anchorCtr="0" anchor="t" bIns="45700" lIns="91425" spcFirstLastPara="1" rIns="91425" wrap="square" tIns="45700">
            <a:spAutoFit/>
          </a:bodyPr>
          <a:lstStyle/>
          <a:p>
            <a:pPr indent="-227011" lvl="0" marL="227011"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Expensive!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5"/>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259" name="Google Shape;259;p5"/>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Wiring: Better Approach</a:t>
            </a:r>
            <a:endParaRPr/>
          </a:p>
        </p:txBody>
      </p:sp>
      <p:grpSp>
        <p:nvGrpSpPr>
          <p:cNvPr id="260" name="Google Shape;260;p5"/>
          <p:cNvGrpSpPr/>
          <p:nvPr/>
        </p:nvGrpSpPr>
        <p:grpSpPr>
          <a:xfrm>
            <a:off x="914400" y="3810000"/>
            <a:ext cx="533400" cy="533400"/>
            <a:chOff x="576" y="2400"/>
            <a:chExt cx="336" cy="336"/>
          </a:xfrm>
        </p:grpSpPr>
        <p:sp>
          <p:nvSpPr>
            <p:cNvPr descr="Shingle" id="261" name="Google Shape;261;p5"/>
            <p:cNvSpPr/>
            <p:nvPr/>
          </p:nvSpPr>
          <p:spPr>
            <a:xfrm>
              <a:off x="576" y="2400"/>
              <a:ext cx="336" cy="192"/>
            </a:xfrm>
            <a:prstGeom prst="triangle">
              <a:avLst>
                <a:gd fmla="val 50000" name="adj"/>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2" name="Google Shape;262;p5"/>
            <p:cNvSpPr txBox="1"/>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3" name="Google Shape;263;p5"/>
            <p:cNvSpPr txBox="1"/>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4" name="Google Shape;264;p5"/>
            <p:cNvSpPr txBox="1"/>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265" name="Google Shape;265;p5"/>
          <p:cNvGrpSpPr/>
          <p:nvPr/>
        </p:nvGrpSpPr>
        <p:grpSpPr>
          <a:xfrm>
            <a:off x="4800600" y="4572000"/>
            <a:ext cx="533400" cy="533400"/>
            <a:chOff x="576" y="2400"/>
            <a:chExt cx="336" cy="336"/>
          </a:xfrm>
        </p:grpSpPr>
        <p:sp>
          <p:nvSpPr>
            <p:cNvPr descr="Shingle" id="266" name="Google Shape;266;p5"/>
            <p:cNvSpPr/>
            <p:nvPr/>
          </p:nvSpPr>
          <p:spPr>
            <a:xfrm>
              <a:off x="576" y="2400"/>
              <a:ext cx="336" cy="192"/>
            </a:xfrm>
            <a:prstGeom prst="triangle">
              <a:avLst>
                <a:gd fmla="val 50000" name="adj"/>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7" name="Google Shape;267;p5"/>
            <p:cNvSpPr txBox="1"/>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8" name="Google Shape;268;p5"/>
            <p:cNvSpPr txBox="1"/>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9" name="Google Shape;269;p5"/>
            <p:cNvSpPr txBox="1"/>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270" name="Google Shape;270;p5"/>
          <p:cNvGrpSpPr/>
          <p:nvPr/>
        </p:nvGrpSpPr>
        <p:grpSpPr>
          <a:xfrm>
            <a:off x="3352800" y="2133600"/>
            <a:ext cx="533400" cy="533400"/>
            <a:chOff x="576" y="2400"/>
            <a:chExt cx="336" cy="336"/>
          </a:xfrm>
        </p:grpSpPr>
        <p:sp>
          <p:nvSpPr>
            <p:cNvPr descr="Shingle" id="271" name="Google Shape;271;p5"/>
            <p:cNvSpPr/>
            <p:nvPr/>
          </p:nvSpPr>
          <p:spPr>
            <a:xfrm>
              <a:off x="576" y="2400"/>
              <a:ext cx="336" cy="192"/>
            </a:xfrm>
            <a:prstGeom prst="triangle">
              <a:avLst>
                <a:gd fmla="val 50000" name="adj"/>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2" name="Google Shape;272;p5"/>
            <p:cNvSpPr txBox="1"/>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3" name="Google Shape;273;p5"/>
            <p:cNvSpPr txBox="1"/>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4" name="Google Shape;274;p5"/>
            <p:cNvSpPr txBox="1"/>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275" name="Google Shape;275;p5"/>
          <p:cNvGrpSpPr/>
          <p:nvPr/>
        </p:nvGrpSpPr>
        <p:grpSpPr>
          <a:xfrm>
            <a:off x="6019800" y="1905000"/>
            <a:ext cx="533400" cy="533400"/>
            <a:chOff x="576" y="2400"/>
            <a:chExt cx="336" cy="336"/>
          </a:xfrm>
        </p:grpSpPr>
        <p:sp>
          <p:nvSpPr>
            <p:cNvPr descr="Shingle" id="276" name="Google Shape;276;p5"/>
            <p:cNvSpPr/>
            <p:nvPr/>
          </p:nvSpPr>
          <p:spPr>
            <a:xfrm>
              <a:off x="576" y="2400"/>
              <a:ext cx="336" cy="192"/>
            </a:xfrm>
            <a:prstGeom prst="triangle">
              <a:avLst>
                <a:gd fmla="val 50000" name="adj"/>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7" name="Google Shape;277;p5"/>
            <p:cNvSpPr txBox="1"/>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8" name="Google Shape;278;p5"/>
            <p:cNvSpPr txBox="1"/>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9" name="Google Shape;279;p5"/>
            <p:cNvSpPr txBox="1"/>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280" name="Google Shape;280;p5"/>
          <p:cNvGrpSpPr/>
          <p:nvPr/>
        </p:nvGrpSpPr>
        <p:grpSpPr>
          <a:xfrm>
            <a:off x="2362200" y="2971800"/>
            <a:ext cx="533400" cy="533400"/>
            <a:chOff x="576" y="2400"/>
            <a:chExt cx="336" cy="336"/>
          </a:xfrm>
        </p:grpSpPr>
        <p:sp>
          <p:nvSpPr>
            <p:cNvPr descr="Shingle" id="281" name="Google Shape;281;p5"/>
            <p:cNvSpPr/>
            <p:nvPr/>
          </p:nvSpPr>
          <p:spPr>
            <a:xfrm>
              <a:off x="576" y="2400"/>
              <a:ext cx="336" cy="192"/>
            </a:xfrm>
            <a:prstGeom prst="triangle">
              <a:avLst>
                <a:gd fmla="val 50000" name="adj"/>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2" name="Google Shape;282;p5"/>
            <p:cNvSpPr txBox="1"/>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3" name="Google Shape;283;p5"/>
            <p:cNvSpPr txBox="1"/>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4" name="Google Shape;284;p5"/>
            <p:cNvSpPr txBox="1"/>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285" name="Google Shape;285;p5"/>
          <p:cNvGrpSpPr/>
          <p:nvPr/>
        </p:nvGrpSpPr>
        <p:grpSpPr>
          <a:xfrm>
            <a:off x="1143000" y="2209800"/>
            <a:ext cx="533400" cy="533400"/>
            <a:chOff x="576" y="2400"/>
            <a:chExt cx="336" cy="336"/>
          </a:xfrm>
        </p:grpSpPr>
        <p:sp>
          <p:nvSpPr>
            <p:cNvPr descr="Shingle" id="286" name="Google Shape;286;p5"/>
            <p:cNvSpPr/>
            <p:nvPr/>
          </p:nvSpPr>
          <p:spPr>
            <a:xfrm>
              <a:off x="576" y="2400"/>
              <a:ext cx="336" cy="192"/>
            </a:xfrm>
            <a:prstGeom prst="triangle">
              <a:avLst>
                <a:gd fmla="val 50000" name="adj"/>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7" name="Google Shape;287;p5"/>
            <p:cNvSpPr txBox="1"/>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8" name="Google Shape;288;p5"/>
            <p:cNvSpPr txBox="1"/>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9" name="Google Shape;289;p5"/>
            <p:cNvSpPr txBox="1"/>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290" name="Google Shape;290;p5"/>
          <p:cNvGrpSpPr/>
          <p:nvPr/>
        </p:nvGrpSpPr>
        <p:grpSpPr>
          <a:xfrm>
            <a:off x="1828800" y="1524000"/>
            <a:ext cx="533400" cy="533400"/>
            <a:chOff x="576" y="2400"/>
            <a:chExt cx="336" cy="336"/>
          </a:xfrm>
        </p:grpSpPr>
        <p:sp>
          <p:nvSpPr>
            <p:cNvPr descr="Shingle" id="291" name="Google Shape;291;p5"/>
            <p:cNvSpPr/>
            <p:nvPr/>
          </p:nvSpPr>
          <p:spPr>
            <a:xfrm>
              <a:off x="576" y="2400"/>
              <a:ext cx="336" cy="192"/>
            </a:xfrm>
            <a:prstGeom prst="triangle">
              <a:avLst>
                <a:gd fmla="val 50000" name="adj"/>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2" name="Google Shape;292;p5"/>
            <p:cNvSpPr txBox="1"/>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3" name="Google Shape;293;p5"/>
            <p:cNvSpPr txBox="1"/>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4" name="Google Shape;294;p5"/>
            <p:cNvSpPr txBox="1"/>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295" name="Google Shape;295;p5"/>
          <p:cNvGrpSpPr/>
          <p:nvPr/>
        </p:nvGrpSpPr>
        <p:grpSpPr>
          <a:xfrm>
            <a:off x="1981200" y="3962400"/>
            <a:ext cx="533400" cy="533400"/>
            <a:chOff x="576" y="2400"/>
            <a:chExt cx="336" cy="336"/>
          </a:xfrm>
        </p:grpSpPr>
        <p:sp>
          <p:nvSpPr>
            <p:cNvPr descr="Shingle" id="296" name="Google Shape;296;p5"/>
            <p:cNvSpPr/>
            <p:nvPr/>
          </p:nvSpPr>
          <p:spPr>
            <a:xfrm>
              <a:off x="576" y="2400"/>
              <a:ext cx="336" cy="192"/>
            </a:xfrm>
            <a:prstGeom prst="triangle">
              <a:avLst>
                <a:gd fmla="val 50000" name="adj"/>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7" name="Google Shape;297;p5"/>
            <p:cNvSpPr txBox="1"/>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8" name="Google Shape;298;p5"/>
            <p:cNvSpPr txBox="1"/>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9" name="Google Shape;299;p5"/>
            <p:cNvSpPr txBox="1"/>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300" name="Google Shape;300;p5"/>
          <p:cNvSpPr txBox="1"/>
          <p:nvPr/>
        </p:nvSpPr>
        <p:spPr>
          <a:xfrm>
            <a:off x="4191000" y="3810000"/>
            <a:ext cx="15303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Central office</a:t>
            </a:r>
            <a:endParaRPr/>
          </a:p>
        </p:txBody>
      </p:sp>
      <p:grpSp>
        <p:nvGrpSpPr>
          <p:cNvPr id="301" name="Google Shape;301;p5"/>
          <p:cNvGrpSpPr/>
          <p:nvPr/>
        </p:nvGrpSpPr>
        <p:grpSpPr>
          <a:xfrm>
            <a:off x="6934200" y="4495800"/>
            <a:ext cx="533400" cy="533400"/>
            <a:chOff x="576" y="2400"/>
            <a:chExt cx="336" cy="336"/>
          </a:xfrm>
        </p:grpSpPr>
        <p:sp>
          <p:nvSpPr>
            <p:cNvPr descr="Shingle" id="302" name="Google Shape;302;p5"/>
            <p:cNvSpPr/>
            <p:nvPr/>
          </p:nvSpPr>
          <p:spPr>
            <a:xfrm>
              <a:off x="576" y="2400"/>
              <a:ext cx="336" cy="192"/>
            </a:xfrm>
            <a:prstGeom prst="triangle">
              <a:avLst>
                <a:gd fmla="val 50000" name="adj"/>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3" name="Google Shape;303;p5"/>
            <p:cNvSpPr txBox="1"/>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4" name="Google Shape;304;p5"/>
            <p:cNvSpPr txBox="1"/>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5" name="Google Shape;305;p5"/>
            <p:cNvSpPr txBox="1"/>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306" name="Google Shape;306;p5"/>
          <p:cNvGrpSpPr/>
          <p:nvPr/>
        </p:nvGrpSpPr>
        <p:grpSpPr>
          <a:xfrm>
            <a:off x="6172200" y="4495800"/>
            <a:ext cx="533400" cy="533400"/>
            <a:chOff x="576" y="2400"/>
            <a:chExt cx="336" cy="336"/>
          </a:xfrm>
        </p:grpSpPr>
        <p:sp>
          <p:nvSpPr>
            <p:cNvPr descr="Shingle" id="307" name="Google Shape;307;p5"/>
            <p:cNvSpPr/>
            <p:nvPr/>
          </p:nvSpPr>
          <p:spPr>
            <a:xfrm>
              <a:off x="576" y="2400"/>
              <a:ext cx="336" cy="192"/>
            </a:xfrm>
            <a:prstGeom prst="triangle">
              <a:avLst>
                <a:gd fmla="val 50000" name="adj"/>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8" name="Google Shape;308;p5"/>
            <p:cNvSpPr txBox="1"/>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9" name="Google Shape;309;p5"/>
            <p:cNvSpPr txBox="1"/>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0" name="Google Shape;310;p5"/>
            <p:cNvSpPr txBox="1"/>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cxnSp>
        <p:nvCxnSpPr>
          <p:cNvPr id="311" name="Google Shape;311;p5"/>
          <p:cNvCxnSpPr/>
          <p:nvPr/>
        </p:nvCxnSpPr>
        <p:spPr>
          <a:xfrm flipH="1" rot="10800000">
            <a:off x="4953000" y="2324100"/>
            <a:ext cx="1139825" cy="1181100"/>
          </a:xfrm>
          <a:prstGeom prst="straightConnector1">
            <a:avLst/>
          </a:prstGeom>
          <a:noFill/>
          <a:ln cap="flat" cmpd="sng" w="9525">
            <a:solidFill>
              <a:schemeClr val="dk1"/>
            </a:solidFill>
            <a:prstDash val="solid"/>
            <a:miter lim="800000"/>
            <a:headEnd len="med" w="med" type="none"/>
            <a:tailEnd len="med" w="med" type="none"/>
          </a:ln>
        </p:spPr>
      </p:cxnSp>
      <p:cxnSp>
        <p:nvCxnSpPr>
          <p:cNvPr id="312" name="Google Shape;312;p5"/>
          <p:cNvCxnSpPr/>
          <p:nvPr/>
        </p:nvCxnSpPr>
        <p:spPr>
          <a:xfrm>
            <a:off x="4953000" y="3505200"/>
            <a:ext cx="114300" cy="1066800"/>
          </a:xfrm>
          <a:prstGeom prst="straightConnector1">
            <a:avLst/>
          </a:prstGeom>
          <a:noFill/>
          <a:ln cap="flat" cmpd="sng" w="9525">
            <a:solidFill>
              <a:schemeClr val="dk1"/>
            </a:solidFill>
            <a:prstDash val="solid"/>
            <a:miter lim="800000"/>
            <a:headEnd len="med" w="med" type="none"/>
            <a:tailEnd len="med" w="med" type="none"/>
          </a:ln>
        </p:spPr>
      </p:cxnSp>
      <p:cxnSp>
        <p:nvCxnSpPr>
          <p:cNvPr id="313" name="Google Shape;313;p5"/>
          <p:cNvCxnSpPr/>
          <p:nvPr/>
        </p:nvCxnSpPr>
        <p:spPr>
          <a:xfrm rot="10800000">
            <a:off x="3619500" y="2667000"/>
            <a:ext cx="1333500" cy="838200"/>
          </a:xfrm>
          <a:prstGeom prst="straightConnector1">
            <a:avLst/>
          </a:prstGeom>
          <a:noFill/>
          <a:ln cap="flat" cmpd="sng" w="9525">
            <a:solidFill>
              <a:schemeClr val="dk1"/>
            </a:solidFill>
            <a:prstDash val="solid"/>
            <a:miter lim="800000"/>
            <a:headEnd len="med" w="med" type="none"/>
            <a:tailEnd len="med" w="med" type="none"/>
          </a:ln>
        </p:spPr>
      </p:cxnSp>
      <p:cxnSp>
        <p:nvCxnSpPr>
          <p:cNvPr id="314" name="Google Shape;314;p5"/>
          <p:cNvCxnSpPr/>
          <p:nvPr/>
        </p:nvCxnSpPr>
        <p:spPr>
          <a:xfrm flipH="1">
            <a:off x="2762250" y="2667000"/>
            <a:ext cx="85725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315" name="Google Shape;315;p5"/>
          <p:cNvCxnSpPr/>
          <p:nvPr/>
        </p:nvCxnSpPr>
        <p:spPr>
          <a:xfrm rot="10800000">
            <a:off x="1603375" y="2628900"/>
            <a:ext cx="892175" cy="495300"/>
          </a:xfrm>
          <a:prstGeom prst="straightConnector1">
            <a:avLst/>
          </a:prstGeom>
          <a:noFill/>
          <a:ln cap="flat" cmpd="sng" w="9525">
            <a:solidFill>
              <a:schemeClr val="dk1"/>
            </a:solidFill>
            <a:prstDash val="solid"/>
            <a:miter lim="800000"/>
            <a:headEnd len="med" w="med" type="none"/>
            <a:tailEnd len="med" w="med" type="none"/>
          </a:ln>
        </p:spPr>
      </p:cxnSp>
      <p:cxnSp>
        <p:nvCxnSpPr>
          <p:cNvPr id="316" name="Google Shape;316;p5"/>
          <p:cNvCxnSpPr/>
          <p:nvPr/>
        </p:nvCxnSpPr>
        <p:spPr>
          <a:xfrm flipH="1" rot="10800000">
            <a:off x="1603375" y="2057400"/>
            <a:ext cx="492125" cy="571500"/>
          </a:xfrm>
          <a:prstGeom prst="straightConnector1">
            <a:avLst/>
          </a:prstGeom>
          <a:noFill/>
          <a:ln cap="flat" cmpd="sng" w="9525">
            <a:solidFill>
              <a:schemeClr val="dk1"/>
            </a:solidFill>
            <a:prstDash val="solid"/>
            <a:miter lim="800000"/>
            <a:headEnd len="med" w="med" type="none"/>
            <a:tailEnd len="med" w="med" type="none"/>
          </a:ln>
        </p:spPr>
      </p:cxnSp>
      <p:cxnSp>
        <p:nvCxnSpPr>
          <p:cNvPr id="317" name="Google Shape;317;p5"/>
          <p:cNvCxnSpPr/>
          <p:nvPr/>
        </p:nvCxnSpPr>
        <p:spPr>
          <a:xfrm flipH="1">
            <a:off x="2381250" y="3505200"/>
            <a:ext cx="247650" cy="609600"/>
          </a:xfrm>
          <a:prstGeom prst="straightConnector1">
            <a:avLst/>
          </a:prstGeom>
          <a:noFill/>
          <a:ln cap="flat" cmpd="sng" w="9525">
            <a:solidFill>
              <a:schemeClr val="dk1"/>
            </a:solidFill>
            <a:prstDash val="solid"/>
            <a:miter lim="800000"/>
            <a:headEnd len="med" w="med" type="none"/>
            <a:tailEnd len="med" w="med" type="none"/>
          </a:ln>
        </p:spPr>
      </p:cxnSp>
      <p:cxnSp>
        <p:nvCxnSpPr>
          <p:cNvPr id="318" name="Google Shape;318;p5"/>
          <p:cNvCxnSpPr/>
          <p:nvPr/>
        </p:nvCxnSpPr>
        <p:spPr>
          <a:xfrm rot="10800000">
            <a:off x="1374775" y="4229100"/>
            <a:ext cx="679450" cy="152400"/>
          </a:xfrm>
          <a:prstGeom prst="straightConnector1">
            <a:avLst/>
          </a:prstGeom>
          <a:noFill/>
          <a:ln cap="flat" cmpd="sng" w="9525">
            <a:solidFill>
              <a:schemeClr val="dk1"/>
            </a:solidFill>
            <a:prstDash val="solid"/>
            <a:miter lim="800000"/>
            <a:headEnd len="med" w="med" type="none"/>
            <a:tailEnd len="med" w="med" type="none"/>
          </a:ln>
        </p:spPr>
      </p:cxnSp>
      <p:cxnSp>
        <p:nvCxnSpPr>
          <p:cNvPr id="319" name="Google Shape;319;p5"/>
          <p:cNvCxnSpPr/>
          <p:nvPr/>
        </p:nvCxnSpPr>
        <p:spPr>
          <a:xfrm flipH="1" rot="10800000">
            <a:off x="5260975" y="4914900"/>
            <a:ext cx="98425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320" name="Google Shape;320;p5"/>
          <p:cNvCxnSpPr/>
          <p:nvPr/>
        </p:nvCxnSpPr>
        <p:spPr>
          <a:xfrm>
            <a:off x="6632575" y="4914900"/>
            <a:ext cx="374650" cy="0"/>
          </a:xfrm>
          <a:prstGeom prst="straightConnector1">
            <a:avLst/>
          </a:prstGeom>
          <a:noFill/>
          <a:ln cap="flat" cmpd="sng" w="9525">
            <a:solidFill>
              <a:schemeClr val="dk1"/>
            </a:solidFill>
            <a:prstDash val="solid"/>
            <a:miter lim="800000"/>
            <a:headEnd len="med" w="med" type="none"/>
            <a:tailEnd len="med" w="med" type="none"/>
          </a:ln>
        </p:spPr>
      </p:cxnSp>
      <p:grpSp>
        <p:nvGrpSpPr>
          <p:cNvPr id="321" name="Google Shape;321;p5"/>
          <p:cNvGrpSpPr/>
          <p:nvPr/>
        </p:nvGrpSpPr>
        <p:grpSpPr>
          <a:xfrm>
            <a:off x="4267200" y="3048000"/>
            <a:ext cx="1371600" cy="762000"/>
            <a:chOff x="2688" y="2064"/>
            <a:chExt cx="864" cy="480"/>
          </a:xfrm>
        </p:grpSpPr>
        <p:sp>
          <p:nvSpPr>
            <p:cNvPr id="322" name="Google Shape;322;p5"/>
            <p:cNvSpPr txBox="1"/>
            <p:nvPr/>
          </p:nvSpPr>
          <p:spPr>
            <a:xfrm>
              <a:off x="2688" y="2064"/>
              <a:ext cx="864" cy="480"/>
            </a:xfrm>
            <a:prstGeom prst="rect">
              <a:avLst/>
            </a:prstGeom>
            <a:solidFill>
              <a:srgbClr val="99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descr="Large grid" id="323" name="Google Shape;323;p5"/>
            <p:cNvSpPr txBox="1"/>
            <p:nvPr/>
          </p:nvSpPr>
          <p:spPr>
            <a:xfrm>
              <a:off x="2784" y="2160"/>
              <a:ext cx="96" cy="144"/>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descr="Large grid" id="324" name="Google Shape;324;p5"/>
            <p:cNvSpPr txBox="1"/>
            <p:nvPr/>
          </p:nvSpPr>
          <p:spPr>
            <a:xfrm>
              <a:off x="2928" y="2160"/>
              <a:ext cx="96" cy="144"/>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descr="Large grid" id="325" name="Google Shape;325;p5"/>
            <p:cNvSpPr txBox="1"/>
            <p:nvPr/>
          </p:nvSpPr>
          <p:spPr>
            <a:xfrm>
              <a:off x="3072" y="2160"/>
              <a:ext cx="96" cy="144"/>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descr="Large grid" id="326" name="Google Shape;326;p5"/>
            <p:cNvSpPr txBox="1"/>
            <p:nvPr/>
          </p:nvSpPr>
          <p:spPr>
            <a:xfrm>
              <a:off x="3216" y="2160"/>
              <a:ext cx="96" cy="144"/>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descr="Large grid" id="327" name="Google Shape;327;p5"/>
            <p:cNvSpPr txBox="1"/>
            <p:nvPr/>
          </p:nvSpPr>
          <p:spPr>
            <a:xfrm>
              <a:off x="2784" y="2352"/>
              <a:ext cx="96" cy="144"/>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descr="Large grid" id="328" name="Google Shape;328;p5"/>
            <p:cNvSpPr txBox="1"/>
            <p:nvPr/>
          </p:nvSpPr>
          <p:spPr>
            <a:xfrm>
              <a:off x="2928" y="2352"/>
              <a:ext cx="96" cy="144"/>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descr="Large grid" id="329" name="Google Shape;329;p5"/>
            <p:cNvSpPr txBox="1"/>
            <p:nvPr/>
          </p:nvSpPr>
          <p:spPr>
            <a:xfrm>
              <a:off x="3072" y="2352"/>
              <a:ext cx="96" cy="144"/>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descr="Large grid" id="330" name="Google Shape;330;p5"/>
            <p:cNvSpPr txBox="1"/>
            <p:nvPr/>
          </p:nvSpPr>
          <p:spPr>
            <a:xfrm>
              <a:off x="3216" y="2352"/>
              <a:ext cx="96" cy="144"/>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descr="Large grid" id="331" name="Google Shape;331;p5"/>
            <p:cNvSpPr txBox="1"/>
            <p:nvPr/>
          </p:nvSpPr>
          <p:spPr>
            <a:xfrm>
              <a:off x="3360" y="2352"/>
              <a:ext cx="96" cy="144"/>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descr="Large grid" id="332" name="Google Shape;332;p5"/>
            <p:cNvSpPr txBox="1"/>
            <p:nvPr/>
          </p:nvSpPr>
          <p:spPr>
            <a:xfrm>
              <a:off x="3360" y="2160"/>
              <a:ext cx="96" cy="144"/>
            </a:xfrm>
            <a:prstGeom prst="rect">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333" name="Google Shape;333;p5"/>
          <p:cNvSpPr txBox="1"/>
          <p:nvPr/>
        </p:nvSpPr>
        <p:spPr>
          <a:xfrm>
            <a:off x="533400" y="5410200"/>
            <a:ext cx="80486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Minimize the total length of wire connecting the customers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6"/>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339" name="Google Shape;339;p6"/>
          <p:cNvSpPr txBox="1"/>
          <p:nvPr>
            <p:ph idx="4294967295" type="title"/>
          </p:nvPr>
        </p:nvSpPr>
        <p:spPr>
          <a:xfrm>
            <a:off x="341312" y="100012"/>
            <a:ext cx="8229600" cy="9064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000"/>
              <a:buFont typeface="Arial"/>
              <a:buNone/>
            </a:pPr>
            <a:r>
              <a:rPr b="0" i="0" lang="en-US" sz="4000" u="none" cap="none" strike="noStrike">
                <a:solidFill>
                  <a:schemeClr val="dk2"/>
                </a:solidFill>
                <a:latin typeface="Arial"/>
                <a:ea typeface="Arial"/>
                <a:cs typeface="Arial"/>
                <a:sym typeface="Arial"/>
              </a:rPr>
              <a:t>A Networking Problem</a:t>
            </a:r>
            <a:endParaRPr/>
          </a:p>
        </p:txBody>
      </p:sp>
      <p:sp>
        <p:nvSpPr>
          <p:cNvPr id="340" name="Google Shape;340;p6"/>
          <p:cNvSpPr txBox="1"/>
          <p:nvPr/>
        </p:nvSpPr>
        <p:spPr>
          <a:xfrm>
            <a:off x="228600" y="3962400"/>
            <a:ext cx="8686800" cy="1920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000"/>
              <a:buFont typeface="Verdana"/>
              <a:buNone/>
            </a:pPr>
            <a:r>
              <a:rPr b="0" i="0" lang="en-US" sz="2000" u="none">
                <a:solidFill>
                  <a:schemeClr val="hlink"/>
                </a:solidFill>
                <a:latin typeface="Verdana"/>
                <a:ea typeface="Verdana"/>
                <a:cs typeface="Verdana"/>
                <a:sym typeface="Verdana"/>
              </a:rPr>
              <a:t>Problem:</a:t>
            </a:r>
            <a:r>
              <a:rPr b="0" i="0" lang="en-US" sz="2000" u="none">
                <a:solidFill>
                  <a:schemeClr val="dk1"/>
                </a:solidFill>
                <a:latin typeface="Verdana"/>
                <a:ea typeface="Verdana"/>
                <a:cs typeface="Verdana"/>
                <a:sym typeface="Verdana"/>
              </a:rPr>
              <a:t>  The vertices represent  8  regional data centers which need to be connected with high-speed data lines.  Feasibility studies show that the links illustrated above are possible, and the cost in millions of dollars is shown next to the link.  Which links should be constructed to enable full communication (with relays allowed) and keep the total cost minimal.</a:t>
            </a:r>
            <a:endParaRPr/>
          </a:p>
        </p:txBody>
      </p:sp>
      <p:pic>
        <p:nvPicPr>
          <p:cNvPr descr="webfig-13" id="341" name="Google Shape;341;p6"/>
          <p:cNvPicPr preferRelativeResize="0"/>
          <p:nvPr/>
        </p:nvPicPr>
        <p:blipFill rotWithShape="1">
          <a:blip r:embed="rId3">
            <a:alphaModFix/>
          </a:blip>
          <a:srcRect b="0" l="0" r="0" t="0"/>
          <a:stretch/>
        </p:blipFill>
        <p:spPr>
          <a:xfrm>
            <a:off x="2590800" y="1828800"/>
            <a:ext cx="3095625" cy="1939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7"/>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347" name="Google Shape;347;p7"/>
          <p:cNvSpPr txBox="1"/>
          <p:nvPr>
            <p:ph idx="4294967295" type="title"/>
          </p:nvPr>
        </p:nvSpPr>
        <p:spPr>
          <a:xfrm>
            <a:off x="341312" y="100012"/>
            <a:ext cx="8229600" cy="9064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600"/>
              <a:buFont typeface="Arial"/>
              <a:buNone/>
            </a:pPr>
            <a:r>
              <a:rPr b="0" i="0" lang="en-US" sz="3600" u="none" cap="none" strike="noStrike">
                <a:solidFill>
                  <a:schemeClr val="dk2"/>
                </a:solidFill>
                <a:latin typeface="Arial"/>
                <a:ea typeface="Arial"/>
                <a:cs typeface="Arial"/>
                <a:sym typeface="Arial"/>
              </a:rPr>
              <a:t>Links Will Form a Spanning Tree</a:t>
            </a:r>
            <a:endParaRPr/>
          </a:p>
        </p:txBody>
      </p:sp>
      <p:sp>
        <p:nvSpPr>
          <p:cNvPr id="348" name="Google Shape;348;p7"/>
          <p:cNvSpPr txBox="1"/>
          <p:nvPr/>
        </p:nvSpPr>
        <p:spPr>
          <a:xfrm>
            <a:off x="1219200" y="4953000"/>
            <a:ext cx="7315200" cy="854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Cost (T) = 47 + 23 + 75 + 74 + 55 + 74  + 79</a:t>
            </a:r>
            <a:endParaRPr/>
          </a:p>
          <a:p>
            <a:pPr indent="0" lvl="0" marL="0" marR="0" rtl="0" algn="l">
              <a:lnSpc>
                <a:spcPct val="100000"/>
              </a:lnSpc>
              <a:spcBef>
                <a:spcPts val="1000"/>
              </a:spcBef>
              <a:spcAft>
                <a:spcPts val="0"/>
              </a:spcAft>
              <a:buClr>
                <a:schemeClr val="dk1"/>
              </a:buClr>
              <a:buSzPts val="2000"/>
              <a:buFont typeface="Verdana"/>
              <a:buNone/>
            </a:pPr>
            <a:r>
              <a:rPr b="0" i="0" lang="en-US" sz="2000" u="none">
                <a:solidFill>
                  <a:schemeClr val="dk1"/>
                </a:solidFill>
                <a:latin typeface="Verdana"/>
                <a:ea typeface="Verdana"/>
                <a:cs typeface="Verdana"/>
                <a:sym typeface="Verdana"/>
              </a:rPr>
              <a:t>                 = 427</a:t>
            </a:r>
            <a:endParaRPr/>
          </a:p>
        </p:txBody>
      </p:sp>
      <p:pic>
        <p:nvPicPr>
          <p:cNvPr descr="webfig-14" id="349" name="Google Shape;349;p7"/>
          <p:cNvPicPr preferRelativeResize="0"/>
          <p:nvPr/>
        </p:nvPicPr>
        <p:blipFill rotWithShape="1">
          <a:blip r:embed="rId3">
            <a:alphaModFix/>
          </a:blip>
          <a:srcRect b="0" l="0" r="0" t="0"/>
          <a:stretch/>
        </p:blipFill>
        <p:spPr>
          <a:xfrm>
            <a:off x="2514600" y="2057400"/>
            <a:ext cx="3933825" cy="24653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8"/>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355" name="Google Shape;355;p8"/>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Minimum Spanning Trees</a:t>
            </a:r>
            <a:endParaRPr/>
          </a:p>
        </p:txBody>
      </p:sp>
      <p:sp>
        <p:nvSpPr>
          <p:cNvPr id="356" name="Google Shape;356;p8"/>
          <p:cNvSpPr txBox="1"/>
          <p:nvPr>
            <p:ph idx="1" type="body"/>
          </p:nvPr>
        </p:nvSpPr>
        <p:spPr>
          <a:xfrm>
            <a:off x="350837" y="1214437"/>
            <a:ext cx="5259387" cy="26828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Undirected, connected graph </a:t>
            </a:r>
            <a:r>
              <a:rPr b="0" i="1" lang="en-US" sz="2800" u="none">
                <a:solidFill>
                  <a:schemeClr val="accent2"/>
                </a:solidFill>
                <a:latin typeface="Arial"/>
                <a:ea typeface="Arial"/>
                <a:cs typeface="Arial"/>
                <a:sym typeface="Arial"/>
              </a:rPr>
              <a:t>G</a:t>
            </a:r>
            <a:r>
              <a:rPr b="0" i="0" lang="en-US" sz="2800" u="none">
                <a:solidFill>
                  <a:schemeClr val="accent2"/>
                </a:solidFill>
                <a:latin typeface="Arial"/>
                <a:ea typeface="Arial"/>
                <a:cs typeface="Arial"/>
                <a:sym typeface="Arial"/>
              </a:rPr>
              <a:t> = (</a:t>
            </a:r>
            <a:r>
              <a:rPr b="0" i="1" lang="en-US" sz="2800" u="none">
                <a:solidFill>
                  <a:schemeClr val="accent2"/>
                </a:solidFill>
                <a:latin typeface="Arial"/>
                <a:ea typeface="Arial"/>
                <a:cs typeface="Arial"/>
                <a:sym typeface="Arial"/>
              </a:rPr>
              <a:t>V</a:t>
            </a:r>
            <a:r>
              <a:rPr b="0" i="0" lang="en-US" sz="2800" u="none">
                <a:solidFill>
                  <a:schemeClr val="accent2"/>
                </a:solidFill>
                <a:latin typeface="Arial"/>
                <a:ea typeface="Arial"/>
                <a:cs typeface="Arial"/>
                <a:sym typeface="Arial"/>
              </a:rPr>
              <a:t>,</a:t>
            </a:r>
            <a:r>
              <a:rPr b="0" i="1" lang="en-US" sz="2800" u="none">
                <a:solidFill>
                  <a:schemeClr val="accent2"/>
                </a:solidFill>
                <a:latin typeface="Arial"/>
                <a:ea typeface="Arial"/>
                <a:cs typeface="Arial"/>
                <a:sym typeface="Arial"/>
              </a:rPr>
              <a:t>E</a:t>
            </a:r>
            <a:r>
              <a:rPr b="0" i="0" lang="en-US" sz="2800" u="none">
                <a:solidFill>
                  <a:schemeClr val="accent2"/>
                </a:solidFill>
                <a:latin typeface="Arial"/>
                <a:ea typeface="Arial"/>
                <a:cs typeface="Arial"/>
                <a:sym typeface="Arial"/>
              </a:rPr>
              <a:t>)</a:t>
            </a:r>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accent2"/>
                </a:solidFill>
                <a:latin typeface="Arial"/>
                <a:ea typeface="Arial"/>
                <a:cs typeface="Arial"/>
                <a:sym typeface="Arial"/>
              </a:rPr>
              <a:t>Weight function </a:t>
            </a:r>
            <a:r>
              <a:rPr b="0" i="1" lang="en-US" sz="2800" u="none">
                <a:solidFill>
                  <a:schemeClr val="accent2"/>
                </a:solidFill>
                <a:latin typeface="Arial"/>
                <a:ea typeface="Arial"/>
                <a:cs typeface="Arial"/>
                <a:sym typeface="Arial"/>
              </a:rPr>
              <a:t>W</a:t>
            </a:r>
            <a:r>
              <a:rPr b="0" i="0" lang="en-US" sz="2800" u="none">
                <a:solidFill>
                  <a:schemeClr val="accent2"/>
                </a:solidFill>
                <a:latin typeface="Arial"/>
                <a:ea typeface="Arial"/>
                <a:cs typeface="Arial"/>
                <a:sym typeface="Arial"/>
              </a:rPr>
              <a:t>: </a:t>
            </a:r>
            <a:r>
              <a:rPr b="0" i="1" lang="en-US" sz="2800" u="none">
                <a:solidFill>
                  <a:schemeClr val="accent2"/>
                </a:solidFill>
                <a:latin typeface="Arial"/>
                <a:ea typeface="Arial"/>
                <a:cs typeface="Arial"/>
                <a:sym typeface="Arial"/>
              </a:rPr>
              <a:t>E</a:t>
            </a:r>
            <a:r>
              <a:rPr b="0" i="0" lang="en-US" sz="2800" u="none">
                <a:solidFill>
                  <a:schemeClr val="accent2"/>
                </a:solidFill>
                <a:latin typeface="Arial"/>
                <a:ea typeface="Arial"/>
                <a:cs typeface="Arial"/>
                <a:sym typeface="Arial"/>
              </a:rPr>
              <a:t> </a:t>
            </a:r>
            <a:r>
              <a:rPr b="0" i="0" lang="en-US" sz="2800" u="none">
                <a:solidFill>
                  <a:schemeClr val="accent2"/>
                </a:solidFill>
                <a:latin typeface="Noto Sans Symbols"/>
                <a:ea typeface="Noto Sans Symbols"/>
                <a:cs typeface="Noto Sans Symbols"/>
                <a:sym typeface="Noto Sans Symbols"/>
              </a:rPr>
              <a:t>→</a:t>
            </a:r>
            <a:r>
              <a:rPr b="0" i="0" lang="en-US" sz="2800" u="none">
                <a:solidFill>
                  <a:schemeClr val="accent2"/>
                </a:solidFill>
                <a:latin typeface="Arial"/>
                <a:ea typeface="Arial"/>
                <a:cs typeface="Arial"/>
                <a:sym typeface="Arial"/>
              </a:rPr>
              <a:t> </a:t>
            </a:r>
            <a:r>
              <a:rPr b="0" i="1" lang="en-US" sz="2800" u="none">
                <a:solidFill>
                  <a:schemeClr val="accent2"/>
                </a:solidFill>
                <a:latin typeface="Arial"/>
                <a:ea typeface="Arial"/>
                <a:cs typeface="Arial"/>
                <a:sym typeface="Arial"/>
              </a:rPr>
              <a:t>R </a:t>
            </a:r>
            <a:r>
              <a:rPr b="0" i="0" lang="en-US" sz="2800" u="none">
                <a:solidFill>
                  <a:schemeClr val="accent2"/>
                </a:solidFill>
                <a:latin typeface="Arial"/>
                <a:ea typeface="Arial"/>
                <a:cs typeface="Arial"/>
                <a:sym typeface="Arial"/>
              </a:rPr>
              <a:t>(assigning cost or length or other values to edges)</a:t>
            </a:r>
            <a:endParaRPr/>
          </a:p>
        </p:txBody>
      </p:sp>
      <p:graphicFrame>
        <p:nvGraphicFramePr>
          <p:cNvPr id="357" name="Google Shape;357;p8"/>
          <p:cNvGraphicFramePr/>
          <p:nvPr/>
        </p:nvGraphicFramePr>
        <p:xfrm>
          <a:off x="5792787" y="1685925"/>
          <a:ext cx="2963862" cy="2286000"/>
        </p:xfrm>
        <a:graphic>
          <a:graphicData uri="http://schemas.openxmlformats.org/presentationml/2006/ole">
            <mc:AlternateContent>
              <mc:Choice Requires="v">
                <p:oleObj r:id="rId4" imgH="2286000" imgW="2963862" progId="MSPhotoEd.3" spid="_x0000_s1">
                  <p:embed/>
                </p:oleObj>
              </mc:Choice>
              <mc:Fallback>
                <p:oleObj r:id="rId5" imgH="2286000" imgW="2963862" progId="MSPhotoEd.3">
                  <p:embed/>
                  <p:pic>
                    <p:nvPicPr>
                      <p:cNvPr id="357" name="Google Shape;357;p8"/>
                      <p:cNvPicPr preferRelativeResize="0"/>
                      <p:nvPr/>
                    </p:nvPicPr>
                    <p:blipFill rotWithShape="1">
                      <a:blip r:embed="rId6">
                        <a:alphaModFix/>
                      </a:blip>
                      <a:srcRect b="0" l="0" r="0" t="0"/>
                      <a:stretch/>
                    </p:blipFill>
                    <p:spPr>
                      <a:xfrm>
                        <a:off x="5792787" y="1685925"/>
                        <a:ext cx="2963862" cy="2286000"/>
                      </a:xfrm>
                      <a:prstGeom prst="rect">
                        <a:avLst/>
                      </a:prstGeom>
                      <a:noFill/>
                      <a:ln>
                        <a:noFill/>
                      </a:ln>
                    </p:spPr>
                  </p:pic>
                </p:oleObj>
              </mc:Fallback>
            </mc:AlternateContent>
          </a:graphicData>
        </a:graphic>
      </p:graphicFrame>
      <p:pic>
        <p:nvPicPr>
          <p:cNvPr id="358" name="Google Shape;358;p8"/>
          <p:cNvPicPr preferRelativeResize="0"/>
          <p:nvPr/>
        </p:nvPicPr>
        <p:blipFill rotWithShape="1">
          <a:blip r:embed="rId7">
            <a:alphaModFix/>
          </a:blip>
          <a:srcRect b="0" l="0" r="0" t="0"/>
          <a:stretch/>
        </p:blipFill>
        <p:spPr>
          <a:xfrm>
            <a:off x="5665787" y="5576887"/>
            <a:ext cx="2438400" cy="703262"/>
          </a:xfrm>
          <a:prstGeom prst="rect">
            <a:avLst/>
          </a:prstGeom>
          <a:noFill/>
          <a:ln>
            <a:noFill/>
          </a:ln>
        </p:spPr>
      </p:pic>
      <p:sp>
        <p:nvSpPr>
          <p:cNvPr id="359" name="Google Shape;359;p8"/>
          <p:cNvSpPr txBox="1"/>
          <p:nvPr/>
        </p:nvSpPr>
        <p:spPr>
          <a:xfrm>
            <a:off x="596900" y="4162425"/>
            <a:ext cx="8358187" cy="1477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Spanning tree: tree that connects all the vertices (above?)</a:t>
            </a:r>
            <a:endParaRPr/>
          </a:p>
          <a:p>
            <a:pPr indent="-342900" lvl="0" marL="342900" marR="0" rtl="0" algn="l">
              <a:lnSpc>
                <a:spcPct val="90000"/>
              </a:lnSpc>
              <a:spcBef>
                <a:spcPts val="560"/>
              </a:spcBef>
              <a:spcAft>
                <a:spcPts val="0"/>
              </a:spcAft>
              <a:buClr>
                <a:schemeClr val="folHlink"/>
              </a:buClr>
              <a:buSzPts val="1680"/>
              <a:buFont typeface="Noto Sans Symbols"/>
              <a:buChar char="■"/>
            </a:pPr>
            <a:r>
              <a:rPr b="0" i="0" lang="en-US" sz="2800" u="none">
                <a:solidFill>
                  <a:schemeClr val="dk1"/>
                </a:solidFill>
                <a:latin typeface="Tahoma"/>
                <a:ea typeface="Tahoma"/>
                <a:cs typeface="Tahoma"/>
                <a:sym typeface="Tahoma"/>
              </a:rPr>
              <a:t>Minimum spanning tree: tree that connects all the vertices and minimizes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9">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9"/>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365" name="Google Shape;365;p9"/>
          <p:cNvSpPr txBox="1"/>
          <p:nvPr>
            <p:ph type="title"/>
          </p:nvPr>
        </p:nvSpPr>
        <p:spPr>
          <a:xfrm>
            <a:off x="341312" y="100012"/>
            <a:ext cx="8229600" cy="906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Minimum Spanning Tree (MST)</a:t>
            </a:r>
            <a:endParaRPr/>
          </a:p>
        </p:txBody>
      </p:sp>
      <p:sp>
        <p:nvSpPr>
          <p:cNvPr id="366" name="Google Shape;366;p9"/>
          <p:cNvSpPr txBox="1"/>
          <p:nvPr/>
        </p:nvSpPr>
        <p:spPr>
          <a:xfrm>
            <a:off x="1066800" y="2819400"/>
            <a:ext cx="7054850" cy="2590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400"/>
              <a:buFont typeface="Arial"/>
              <a:buChar char="•"/>
            </a:pPr>
            <a:r>
              <a:rPr b="0" i="0" lang="en-US" sz="2400" u="none">
                <a:solidFill>
                  <a:schemeClr val="accent2"/>
                </a:solidFill>
                <a:latin typeface="Arial"/>
                <a:ea typeface="Arial"/>
                <a:cs typeface="Arial"/>
                <a:sym typeface="Arial"/>
              </a:rPr>
              <a:t>it is a tree (i.e., it is acyclic)</a:t>
            </a:r>
            <a:endParaRPr/>
          </a:p>
          <a:p>
            <a:pPr indent="-342900" lvl="0" marL="342900" marR="0" rtl="0" algn="l">
              <a:lnSpc>
                <a:spcPct val="100000"/>
              </a:lnSpc>
              <a:spcBef>
                <a:spcPts val="480"/>
              </a:spcBef>
              <a:spcAft>
                <a:spcPts val="0"/>
              </a:spcAft>
              <a:buClr>
                <a:schemeClr val="accent2"/>
              </a:buClr>
              <a:buSzPts val="2400"/>
              <a:buFont typeface="Arial"/>
              <a:buChar char="•"/>
            </a:pPr>
            <a:r>
              <a:rPr b="0" i="0" lang="en-US" sz="2400" u="none">
                <a:solidFill>
                  <a:schemeClr val="accent2"/>
                </a:solidFill>
                <a:latin typeface="Arial"/>
                <a:ea typeface="Arial"/>
                <a:cs typeface="Arial"/>
                <a:sym typeface="Arial"/>
              </a:rPr>
              <a:t>it covers all the vertices </a:t>
            </a:r>
            <a:r>
              <a:rPr b="1" i="1" lang="en-US" sz="2400" u="none">
                <a:solidFill>
                  <a:schemeClr val="accent2"/>
                </a:solidFill>
                <a:latin typeface="Times New Roman"/>
                <a:ea typeface="Times New Roman"/>
                <a:cs typeface="Times New Roman"/>
                <a:sym typeface="Times New Roman"/>
              </a:rPr>
              <a:t>V</a:t>
            </a:r>
            <a:endParaRPr b="0" i="0" sz="2400" u="none">
              <a:solidFill>
                <a:schemeClr val="accent2"/>
              </a:solidFill>
              <a:latin typeface="Arial"/>
              <a:ea typeface="Arial"/>
              <a:cs typeface="Arial"/>
              <a:sym typeface="Arial"/>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contains </a:t>
            </a:r>
            <a:r>
              <a:rPr b="1" i="1" lang="en-US" sz="2000" u="none" cap="none" strike="noStrike">
                <a:solidFill>
                  <a:schemeClr val="dk1"/>
                </a:solidFill>
                <a:latin typeface="Times New Roman"/>
                <a:ea typeface="Times New Roman"/>
                <a:cs typeface="Times New Roman"/>
                <a:sym typeface="Times New Roman"/>
              </a:rPr>
              <a:t>|V| - 1</a:t>
            </a:r>
            <a:r>
              <a:rPr b="0" i="0" lang="en-US" sz="2000" u="none" cap="none" strike="noStrike">
                <a:solidFill>
                  <a:schemeClr val="dk1"/>
                </a:solidFill>
                <a:latin typeface="Arial"/>
                <a:ea typeface="Arial"/>
                <a:cs typeface="Arial"/>
                <a:sym typeface="Arial"/>
              </a:rPr>
              <a:t> edges</a:t>
            </a:r>
            <a:endParaRPr/>
          </a:p>
          <a:p>
            <a:pPr indent="-342900" lvl="0" marL="342900" marR="0" rtl="0" algn="l">
              <a:lnSpc>
                <a:spcPct val="100000"/>
              </a:lnSpc>
              <a:spcBef>
                <a:spcPts val="480"/>
              </a:spcBef>
              <a:spcAft>
                <a:spcPts val="0"/>
              </a:spcAft>
              <a:buClr>
                <a:schemeClr val="accent2"/>
              </a:buClr>
              <a:buSzPts val="2400"/>
              <a:buFont typeface="Arial"/>
              <a:buChar char="•"/>
            </a:pPr>
            <a:r>
              <a:rPr b="0" i="0" lang="en-US" sz="2400" u="none">
                <a:solidFill>
                  <a:schemeClr val="accent2"/>
                </a:solidFill>
                <a:latin typeface="Arial"/>
                <a:ea typeface="Arial"/>
                <a:cs typeface="Arial"/>
                <a:sym typeface="Arial"/>
              </a:rPr>
              <a:t>the total cost associated with tree edges is the minimum among all possible spanning trees</a:t>
            </a:r>
            <a:endParaRPr/>
          </a:p>
          <a:p>
            <a:pPr indent="-342900" lvl="0" marL="342900" marR="0" rtl="0" algn="l">
              <a:lnSpc>
                <a:spcPct val="100000"/>
              </a:lnSpc>
              <a:spcBef>
                <a:spcPts val="480"/>
              </a:spcBef>
              <a:spcAft>
                <a:spcPts val="0"/>
              </a:spcAft>
              <a:buClr>
                <a:schemeClr val="accent2"/>
              </a:buClr>
              <a:buSzPts val="2400"/>
              <a:buFont typeface="Arial"/>
              <a:buChar char="•"/>
            </a:pPr>
            <a:r>
              <a:rPr b="0" i="0" lang="en-US" sz="2400" u="none">
                <a:solidFill>
                  <a:schemeClr val="accent2"/>
                </a:solidFill>
                <a:latin typeface="Arial"/>
                <a:ea typeface="Arial"/>
                <a:cs typeface="Arial"/>
                <a:sym typeface="Arial"/>
              </a:rPr>
              <a:t>not necessarily unique</a:t>
            </a:r>
            <a:endParaRPr/>
          </a:p>
        </p:txBody>
      </p:sp>
      <p:sp>
        <p:nvSpPr>
          <p:cNvPr id="367" name="Google Shape;367;p9"/>
          <p:cNvSpPr txBox="1"/>
          <p:nvPr/>
        </p:nvSpPr>
        <p:spPr>
          <a:xfrm>
            <a:off x="1066800" y="1692275"/>
            <a:ext cx="7086600"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A </a:t>
            </a:r>
            <a:r>
              <a:rPr b="1" i="0" lang="en-US" sz="2400" u="none">
                <a:solidFill>
                  <a:srgbClr val="008000"/>
                </a:solidFill>
                <a:latin typeface="Arial"/>
                <a:ea typeface="Arial"/>
                <a:cs typeface="Arial"/>
                <a:sym typeface="Arial"/>
              </a:rPr>
              <a:t>minimum spanning tree</a:t>
            </a:r>
            <a:r>
              <a:rPr b="0" i="0" lang="en-US" sz="2400" u="none">
                <a:solidFill>
                  <a:schemeClr val="dk1"/>
                </a:solidFill>
                <a:latin typeface="Arial"/>
                <a:ea typeface="Arial"/>
                <a:cs typeface="Arial"/>
                <a:sym typeface="Arial"/>
              </a:rPr>
              <a:t> is a subgraph of an undirected weighted graph </a:t>
            </a:r>
            <a:r>
              <a:rPr b="1" i="1" lang="en-US" sz="2400" u="none">
                <a:solidFill>
                  <a:schemeClr val="dk1"/>
                </a:solidFill>
                <a:latin typeface="Times New Roman"/>
                <a:ea typeface="Times New Roman"/>
                <a:cs typeface="Times New Roman"/>
                <a:sym typeface="Times New Roman"/>
              </a:rPr>
              <a:t>G</a:t>
            </a:r>
            <a:r>
              <a:rPr b="0" i="0" lang="en-US" sz="2400" u="none">
                <a:solidFill>
                  <a:schemeClr val="dk1"/>
                </a:solidFill>
                <a:latin typeface="Arial"/>
                <a:ea typeface="Arial"/>
                <a:cs typeface="Arial"/>
                <a:sym typeface="Arial"/>
              </a:rPr>
              <a:t>, such that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2003-07-26T00:47:08Z</dcterms:created>
  <dc:creator>Syed Monowar Hossain</dc:creator>
</cp:coreProperties>
</file>