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6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</p:sldIdLst>
  <p:sldSz cy="6858000" cx="9144000"/>
  <p:notesSz cx="6858000" cy="9144000"/>
  <p:embeddedFontLst>
    <p:embeddedFont>
      <p:font typeface="Corsiva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7" roundtripDataSignature="AMtx7mhH9+doxY7lNy9xS7d3LteKktQ7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576238-A5F4-4DC1-9D6F-071CC59C10BB}">
  <a:tblStyle styleId="{F9576238-A5F4-4DC1-9D6F-071CC59C1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Corsiva-bold.fntdata"/><Relationship Id="rId63" Type="http://schemas.openxmlformats.org/officeDocument/2006/relationships/font" Target="fonts/Corsiva-regular.fntdata"/><Relationship Id="rId22" Type="http://schemas.openxmlformats.org/officeDocument/2006/relationships/slide" Target="slides/slide14.xml"/><Relationship Id="rId66" Type="http://schemas.openxmlformats.org/officeDocument/2006/relationships/font" Target="fonts/Corsiva-boldItalic.fntdata"/><Relationship Id="rId21" Type="http://schemas.openxmlformats.org/officeDocument/2006/relationships/slide" Target="slides/slide13.xml"/><Relationship Id="rId65" Type="http://schemas.openxmlformats.org/officeDocument/2006/relationships/font" Target="fonts/Corsiva-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7" Type="http://customschemas.google.com/relationships/presentationmetadata" Target="meta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794afe4c2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794afe4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794afe4c2_5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37a6aa7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37a6aa784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7a6aa78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37a6aa784d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7a6aa78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37a6aa784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7a6aa7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37a6aa784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724cf8cf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724cf8c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1724cf8cfad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each function, find the simplest and g(n) such that f_i(n) = O(g(n))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4" name="Google Shape;84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5" name="Google Shape;85;p6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6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6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6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6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over Text" type="twoObjOverTx">
  <p:cSld name="TWO_OBJECTS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6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4" name="Google Shape;124;p56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3" type="body"/>
          </p:nvPr>
        </p:nvSpPr>
        <p:spPr>
          <a:xfrm>
            <a:off x="350838" y="3829050"/>
            <a:ext cx="8229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0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6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52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CSE-304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Notation II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Recurrence Relation</a:t>
            </a:r>
            <a:endParaRPr/>
          </a:p>
        </p:txBody>
      </p:sp>
      <p:sp>
        <p:nvSpPr>
          <p:cNvPr id="135" name="Google Shape;135;p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Manipulating Asymptotic Notation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350837" y="1214437"/>
            <a:ext cx="80803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cO(f(n)) = O(f(n))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O(O(f(n))) = O(f(n))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O(f(n))O(g(n)) = O(f(n)g(n))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O(f(n)g(n)) = f(n)O(g(n))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O(f(n)+g(n)) = ( max ( f(n),g(n))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50" y="4087812"/>
            <a:ext cx="3430587" cy="1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</a:t>
            </a:r>
            <a:endParaRPr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0.5n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Let c = 0.25 and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0.25(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all n = 25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= O(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Let c = 0.5 and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0.5(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- 5n + 2 for all n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0.5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- 5n + 2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n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from (a) and (b) above.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Use n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25, c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0.25, c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0.5 in the definition.</a:t>
            </a:r>
            <a:endParaRPr/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ANALYSIS(1/5)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6858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 Consecutive statements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statement is the one counted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e.g. a fragment with single for-loop followed by double for- loop is O(n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grpSp>
        <p:nvGrpSpPr>
          <p:cNvPr id="225" name="Google Shape;225;p12"/>
          <p:cNvGrpSpPr/>
          <p:nvPr/>
        </p:nvGrpSpPr>
        <p:grpSpPr>
          <a:xfrm>
            <a:off x="900112" y="3716337"/>
            <a:ext cx="3024187" cy="2232025"/>
            <a:chOff x="612" y="2115"/>
            <a:chExt cx="1905" cy="1406"/>
          </a:xfrm>
        </p:grpSpPr>
        <p:sp>
          <p:nvSpPr>
            <p:cNvPr id="226" name="Google Shape;226;p12"/>
            <p:cNvSpPr txBox="1"/>
            <p:nvPr/>
          </p:nvSpPr>
          <p:spPr>
            <a:xfrm>
              <a:off x="917" y="2353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#1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930" y="2931"/>
              <a:ext cx="861" cy="29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Block #2</a:t>
              </a:r>
              <a:endParaRPr/>
            </a:p>
          </p:txBody>
        </p:sp>
        <p:cxnSp>
          <p:nvCxnSpPr>
            <p:cNvPr id="228" name="Google Shape;228;p12"/>
            <p:cNvCxnSpPr/>
            <p:nvPr/>
          </p:nvCxnSpPr>
          <p:spPr>
            <a:xfrm>
              <a:off x="1338" y="2659"/>
              <a:ext cx="0" cy="272"/>
            </a:xfrm>
            <a:prstGeom prst="straightConnector1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9" name="Google Shape;229;p12"/>
            <p:cNvSpPr txBox="1"/>
            <p:nvPr/>
          </p:nvSpPr>
          <p:spPr>
            <a:xfrm>
              <a:off x="2064" y="2341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0" name="Google Shape;230;p12"/>
            <p:cNvSpPr txBox="1"/>
            <p:nvPr/>
          </p:nvSpPr>
          <p:spPr>
            <a:xfrm>
              <a:off x="2109" y="2931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baseline="-25000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612" y="2115"/>
              <a:ext cx="1905" cy="1406"/>
            </a:xfrm>
            <a:prstGeom prst="rect">
              <a:avLst/>
            </a:prstGeom>
            <a:noFill/>
            <a:ln cap="sq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2"/>
          <p:cNvSpPr txBox="1"/>
          <p:nvPr/>
        </p:nvSpPr>
        <p:spPr>
          <a:xfrm>
            <a:off x="4408487" y="4383087"/>
            <a:ext cx="2359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+t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max(t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794afe4c2_5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GENERAL RULES FOR ANALYSIS(2/5)</a:t>
            </a:r>
            <a:endParaRPr/>
          </a:p>
        </p:txBody>
      </p:sp>
      <p:sp>
        <p:nvSpPr>
          <p:cNvPr id="240" name="Google Shape;240;g13794afe4c2_5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If/Else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cond then  S1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else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794afe4c2_5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g13794afe4c2_5_0"/>
          <p:cNvSpPr txBox="1"/>
          <p:nvPr/>
        </p:nvSpPr>
        <p:spPr>
          <a:xfrm>
            <a:off x="0" y="1828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43" name="Google Shape;243;g13794afe4c2_5_0"/>
          <p:cNvSpPr/>
          <p:nvPr/>
        </p:nvSpPr>
        <p:spPr>
          <a:xfrm>
            <a:off x="4353225" y="1828800"/>
            <a:ext cx="2464500" cy="1232400"/>
          </a:xfrm>
          <a:prstGeom prst="diamon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794afe4c2_5_0"/>
          <p:cNvSpPr/>
          <p:nvPr/>
        </p:nvSpPr>
        <p:spPr>
          <a:xfrm>
            <a:off x="3000000" y="3404575"/>
            <a:ext cx="1982400" cy="69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# 1</a:t>
            </a:r>
            <a:endParaRPr/>
          </a:p>
        </p:txBody>
      </p:sp>
      <p:cxnSp>
        <p:nvCxnSpPr>
          <p:cNvPr id="245" name="Google Shape;245;g13794afe4c2_5_0"/>
          <p:cNvCxnSpPr>
            <a:stCxn id="243" idx="1"/>
            <a:endCxn id="244" idx="0"/>
          </p:cNvCxnSpPr>
          <p:nvPr/>
        </p:nvCxnSpPr>
        <p:spPr>
          <a:xfrm flipH="1">
            <a:off x="3991125" y="2445000"/>
            <a:ext cx="362100" cy="9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g13794afe4c2_5_0"/>
          <p:cNvSpPr/>
          <p:nvPr/>
        </p:nvSpPr>
        <p:spPr>
          <a:xfrm>
            <a:off x="6429000" y="3404575"/>
            <a:ext cx="1982400" cy="69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Block # 2</a:t>
            </a:r>
            <a:endParaRPr/>
          </a:p>
        </p:txBody>
      </p:sp>
      <p:cxnSp>
        <p:nvCxnSpPr>
          <p:cNvPr id="247" name="Google Shape;247;g13794afe4c2_5_0"/>
          <p:cNvCxnSpPr>
            <a:stCxn id="243" idx="3"/>
            <a:endCxn id="246" idx="0"/>
          </p:cNvCxnSpPr>
          <p:nvPr/>
        </p:nvCxnSpPr>
        <p:spPr>
          <a:xfrm>
            <a:off x="6817725" y="2445000"/>
            <a:ext cx="602400" cy="959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g13794afe4c2_5_0"/>
          <p:cNvSpPr txBox="1"/>
          <p:nvPr/>
        </p:nvSpPr>
        <p:spPr>
          <a:xfrm>
            <a:off x="3736475" y="1988950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S1</a:t>
            </a:r>
            <a:endParaRPr/>
          </a:p>
        </p:txBody>
      </p:sp>
      <p:sp>
        <p:nvSpPr>
          <p:cNvPr id="249" name="Google Shape;249;g13794afe4c2_5_0"/>
          <p:cNvSpPr txBox="1"/>
          <p:nvPr/>
        </p:nvSpPr>
        <p:spPr>
          <a:xfrm>
            <a:off x="6632075" y="1988950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</a:t>
            </a:r>
            <a:endParaRPr/>
          </a:p>
        </p:txBody>
      </p:sp>
      <p:sp>
        <p:nvSpPr>
          <p:cNvPr id="250" name="Google Shape;250;g13794afe4c2_5_0"/>
          <p:cNvSpPr txBox="1"/>
          <p:nvPr/>
        </p:nvSpPr>
        <p:spPr>
          <a:xfrm>
            <a:off x="5013325" y="4318000"/>
            <a:ext cx="14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Max(t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,t</a:t>
            </a:r>
            <a:r>
              <a:rPr b="0" baseline="-2500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51" name="Google Shape;251;g13794afe4c2_5_0"/>
          <p:cNvSpPr txBox="1"/>
          <p:nvPr/>
        </p:nvSpPr>
        <p:spPr>
          <a:xfrm>
            <a:off x="5080700" y="3495975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t1</a:t>
            </a:r>
            <a:endParaRPr/>
          </a:p>
        </p:txBody>
      </p:sp>
      <p:sp>
        <p:nvSpPr>
          <p:cNvPr id="252" name="Google Shape;252;g13794afe4c2_5_0"/>
          <p:cNvSpPr txBox="1"/>
          <p:nvPr/>
        </p:nvSpPr>
        <p:spPr>
          <a:xfrm>
            <a:off x="8433500" y="3572175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t2</a:t>
            </a:r>
            <a:endParaRPr/>
          </a:p>
        </p:txBody>
      </p:sp>
      <p:cxnSp>
        <p:nvCxnSpPr>
          <p:cNvPr id="253" name="Google Shape;253;g13794afe4c2_5_0"/>
          <p:cNvCxnSpPr>
            <a:endCxn id="243" idx="0"/>
          </p:cNvCxnSpPr>
          <p:nvPr/>
        </p:nvCxnSpPr>
        <p:spPr>
          <a:xfrm>
            <a:off x="5571975" y="1259100"/>
            <a:ext cx="135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ANALYSIS(3/5)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For 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of a for-loop is at most the running time of the statements inside the for-loop times number of iterations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for (i = sum = 0; i &lt; 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                  sum += a[i];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loop iterates n times, executes 2 assignment statements each iteration ==&gt; asymptotic complexity of O(n)</a:t>
            </a:r>
            <a:endParaRPr/>
          </a:p>
        </p:txBody>
      </p:sp>
      <p:sp>
        <p:nvSpPr>
          <p:cNvPr id="260" name="Google Shape;260;p1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ANALYSIS(4/5)</a:t>
            </a:r>
            <a:endParaRPr/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Nested For-Loops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Analyze inside-out. Total running time is running time of the statement multiplied by product of the sizes of all the for-loops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e.g. for (i =0; i &lt; 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for (j = 0, sum = a[0]; j &lt;= i 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         sum += a[j];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printf("sum for subarray - through %d is %d\n", i, sum);</a:t>
            </a:r>
            <a:endParaRPr/>
          </a:p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RULES FOR ANALYSIS(5/5)</a:t>
            </a:r>
            <a:endParaRPr/>
          </a:p>
        </p:txBody>
      </p:sp>
      <p:pic>
        <p:nvPicPr>
          <p:cNvPr id="273" name="Google Shape;27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1244600"/>
            <a:ext cx="3395662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Relations (1/2)</a:t>
            </a:r>
            <a:endParaRPr/>
          </a:p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recurrence relation is an equation which is defined in terms of itself.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are recurrences good things?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natural functions are easily expressed as recurrences: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+ 1,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 (polynomial)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(exponential)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na 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i="0" lang="en-US" sz="20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−−&gt;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1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n! (weird function)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 often easy to find a recurrence as the solution of a counting problem</a:t>
            </a:r>
            <a:endParaRPr/>
          </a:p>
        </p:txBody>
      </p:sp>
      <p:sp>
        <p:nvSpPr>
          <p:cNvPr id="281" name="Google Shape;281;p1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Relations (2/2)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both, we have general and boundary conditions, with the general condition breaking the problem into smaller and smaller pieces.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initial or boundary condition terminate the recursion (base c</a:t>
            </a:r>
            <a:r>
              <a:rPr lang="en-US"/>
              <a:t>ase)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288" name="Google Shape;288;p1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Equations</a:t>
            </a:r>
            <a:endParaRPr/>
          </a:p>
        </p:txBody>
      </p:sp>
      <p:sp>
        <p:nvSpPr>
          <p:cNvPr id="294" name="Google Shape;294;p19"/>
          <p:cNvSpPr txBox="1"/>
          <p:nvPr>
            <p:ph idx="1" type="body"/>
          </p:nvPr>
        </p:nvSpPr>
        <p:spPr>
          <a:xfrm>
            <a:off x="685800" y="1676400"/>
            <a:ext cx="777240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recurrence equation defines a function, say T(n). The function is defined recursively, that is, the function T(.) appear in its definition. (recall recursive function call).    The recurrence equation should has a base case.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T(n) =      T(n-1)+T(n-2),        if n&gt;1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1,                           if n=1 or n=0.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base case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convenient, we sometime write the recurrence equation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T(n) =  T(n-1)+T(n-2)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T(0) =  T(1) = 1.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1954212" y="3933825"/>
            <a:ext cx="152400" cy="53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9"/>
          <p:cNvCxnSpPr/>
          <p:nvPr/>
        </p:nvCxnSpPr>
        <p:spPr>
          <a:xfrm flipH="1" rot="10800000">
            <a:off x="2484437" y="4581525"/>
            <a:ext cx="288925" cy="215900"/>
          </a:xfrm>
          <a:prstGeom prst="straightConnector1">
            <a:avLst/>
          </a:prstGeom>
          <a:noFill/>
          <a:ln cap="sq" cmpd="sng" w="12700">
            <a:solidFill>
              <a:schemeClr val="lt2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97" name="Google Shape;297;p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350837" y="1214437"/>
            <a:ext cx="412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O-notation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graphicFrame>
        <p:nvGraphicFramePr>
          <p:cNvPr id="142" name="Google Shape;142;p2"/>
          <p:cNvGraphicFramePr/>
          <p:nvPr/>
        </p:nvGraphicFramePr>
        <p:xfrm>
          <a:off x="739775" y="1736725"/>
          <a:ext cx="7769225" cy="4395787"/>
        </p:xfrm>
        <a:graphic>
          <a:graphicData uri="http://schemas.openxmlformats.org/presentationml/2006/ole">
            <mc:AlternateContent>
              <mc:Choice Requires="v">
                <p:oleObj r:id="rId4" imgH="4395787" imgW="7769225" progId="PaintShopPro" spid="_x0000_s1">
                  <p:embed/>
                </p:oleObj>
              </mc:Choice>
              <mc:Fallback>
                <p:oleObj r:id="rId5" imgH="4395787" imgW="7769225" progId="PaintShopPro">
                  <p:embed/>
                  <p:pic>
                    <p:nvPicPr>
                      <p:cNvPr id="142" name="Google Shape;142;p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9775" y="1736725"/>
                        <a:ext cx="7769225" cy="439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Google Shape;143;p2"/>
          <p:cNvSpPr txBox="1"/>
          <p:nvPr/>
        </p:nvSpPr>
        <p:spPr>
          <a:xfrm>
            <a:off x="4429125" y="2563812"/>
            <a:ext cx="4122737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4497387" y="2789237"/>
            <a:ext cx="4122737" cy="251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a smaller or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Recurrences</a:t>
            </a:r>
            <a:endParaRPr/>
          </a:p>
        </p:txBody>
      </p: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expression: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is a </a:t>
            </a:r>
            <a:r>
              <a:rPr b="0" i="1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recurrence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Recurrence: an equation that describes a function in terms of its value on smaller functions</a:t>
            </a:r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2263775"/>
            <a:ext cx="3760787" cy="1935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 Examples</a:t>
            </a:r>
            <a:endParaRPr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1898650"/>
            <a:ext cx="3409950" cy="966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2" name="Google Shape;3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362" y="1898650"/>
            <a:ext cx="3448050" cy="9699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3" name="Google Shape;3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" y="4086225"/>
            <a:ext cx="3394075" cy="1830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4" name="Google Shape;31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8262" y="3860800"/>
            <a:ext cx="3587750" cy="221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Recurrence equations:</a:t>
            </a:r>
            <a:endParaRPr/>
          </a:p>
        </p:txBody>
      </p:sp>
      <p:sp>
        <p:nvSpPr>
          <p:cNvPr id="321" name="Google Shape;321;p22"/>
          <p:cNvSpPr txBox="1"/>
          <p:nvPr/>
        </p:nvSpPr>
        <p:spPr>
          <a:xfrm>
            <a:off x="611174" y="1508125"/>
            <a:ext cx="276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 * T(n/2) + 1,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flipH="1">
            <a:off x="1971675" y="1978025"/>
            <a:ext cx="1447800" cy="152400"/>
          </a:xfrm>
          <a:custGeom>
            <a:rect b="b" l="l" r="r" t="t"/>
            <a:pathLst>
              <a:path extrusionOk="0" h="261" w="449">
                <a:moveTo>
                  <a:pt x="0" y="261"/>
                </a:moveTo>
                <a:cubicBezTo>
                  <a:pt x="44" y="172"/>
                  <a:pt x="119" y="106"/>
                  <a:pt x="198" y="48"/>
                </a:cubicBezTo>
                <a:cubicBezTo>
                  <a:pt x="223" y="30"/>
                  <a:pt x="257" y="3"/>
                  <a:pt x="289" y="2"/>
                </a:cubicBezTo>
                <a:cubicBezTo>
                  <a:pt x="342" y="0"/>
                  <a:pt x="396" y="2"/>
                  <a:pt x="449" y="2"/>
                </a:cubicBezTo>
              </a:path>
            </a:pathLst>
          </a:cu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3419475" y="1795462"/>
            <a:ext cx="19224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Base case;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condition.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617522" y="2579675"/>
            <a:ext cx="276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T(n-1) +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4271962" y="2732087"/>
            <a:ext cx="17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611172" y="3379775"/>
            <a:ext cx="304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2* T(n/2)  +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4497364" y="3303575"/>
            <a:ext cx="276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611175" y="4171950"/>
            <a:ext cx="352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2*T(n/2) + log 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1.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4356100" y="4171950"/>
            <a:ext cx="33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Heap Construction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611171" y="5180000"/>
            <a:ext cx="2760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T(n/2) + 1,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T(1) = 0.</a:t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4500562" y="5180012"/>
            <a:ext cx="173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for Solving Recurrences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Iteration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Substitution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Recursion tree method</a:t>
            </a:r>
            <a:endParaRPr/>
          </a:p>
          <a:p>
            <a:pPr indent="-342900" lvl="0" marL="342900" rtl="0" algn="l">
              <a:lnSpc>
                <a:spcPct val="3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Master method</a:t>
            </a:r>
            <a:endParaRPr/>
          </a:p>
        </p:txBody>
      </p: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Simplications: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two simplifications we apply that won't affect asymptotic analysis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ignore floors and ceilings (justification in text)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base cases are constant, i.e., T(n) =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for n small enough</a:t>
            </a:r>
            <a:endParaRPr/>
          </a:p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Expand the recurrence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Work some algebra to express as a summation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Evaluate the summation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Iteration Method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= c + c + T(n/4)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= c + c + c + T(n/8)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n =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T(n) = c + c + … + c + T(1)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= clgn + T(1)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= Θ(lgn)</a:t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 rot="-5400000">
            <a:off x="2862262" y="3436937"/>
            <a:ext cx="147637" cy="2049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2363758" y="4522775"/>
            <a:ext cx="29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times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4976812" y="1870075"/>
            <a:ext cx="3319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= c + T(n/4)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5046662" y="2360612"/>
            <a:ext cx="3319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T(n/4) = c + T(n/8)</a:t>
            </a:r>
            <a:endParaRPr/>
          </a:p>
        </p:txBody>
      </p:sp>
      <p:sp>
        <p:nvSpPr>
          <p:cNvPr id="366" name="Google Shape;366;p2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s(n) =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 + s(n-1)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 + c + s(n-2)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2c + s(n-2)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2c + c + s(n-3)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3c + s(n-3)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kc + s(n-k) = ck + s(n-k)</a:t>
            </a:r>
            <a:endParaRPr/>
          </a:p>
        </p:txBody>
      </p:sp>
      <p:pic>
        <p:nvPicPr>
          <p:cNvPr id="372" name="Google Shape;372;p27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287" y="1524000"/>
            <a:ext cx="4010100" cy="11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 far for n &gt;= k we have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ck + s(n-k)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k = 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 + s(0) = cn</a:t>
            </a:r>
            <a:endParaRPr/>
          </a:p>
        </p:txBody>
      </p:sp>
      <p:pic>
        <p:nvPicPr>
          <p:cNvPr id="379" name="Google Shape;379;p28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87" y="1676400"/>
            <a:ext cx="4010100" cy="11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685800" y="1676400"/>
            <a:ext cx="7772400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 far for n &gt;= k we have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ck + s(n-k)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if k = 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 + s(0) = cn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Thus in general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s(n) = cn</a:t>
            </a:r>
            <a:endParaRPr/>
          </a:p>
        </p:txBody>
      </p:sp>
      <p:pic>
        <p:nvPicPr>
          <p:cNvPr id="386" name="Google Shape;386;p29"/>
          <p:cNvPicPr preferRelativeResize="0"/>
          <p:nvPr>
            <p:ph type="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887" y="2217737"/>
            <a:ext cx="4010100" cy="11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3816350"/>
            <a:ext cx="4010025" cy="11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350837" y="1214437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Ω - notation</a:t>
            </a:r>
            <a:endParaRPr/>
          </a:p>
        </p:txBody>
      </p:sp>
      <p:graphicFrame>
        <p:nvGraphicFramePr>
          <p:cNvPr id="152" name="Google Shape;152;p3"/>
          <p:cNvGraphicFramePr/>
          <p:nvPr/>
        </p:nvGraphicFramePr>
        <p:xfrm>
          <a:off x="306387" y="1620837"/>
          <a:ext cx="7615237" cy="4562475"/>
        </p:xfrm>
        <a:graphic>
          <a:graphicData uri="http://schemas.openxmlformats.org/presentationml/2006/ole">
            <mc:AlternateContent>
              <mc:Choice Requires="v">
                <p:oleObj r:id="rId4" imgH="4562475" imgW="7615237" progId="PaintShopPro" spid="_x0000_s1">
                  <p:embed/>
                </p:oleObj>
              </mc:Choice>
              <mc:Fallback>
                <p:oleObj r:id="rId5" imgH="4562475" imgW="7615237" progId="PaintShopPro">
                  <p:embed/>
                  <p:pic>
                    <p:nvPicPr>
                      <p:cNvPr id="152" name="Google Shape;152;p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6387" y="1620837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Google Shape;153;p3"/>
          <p:cNvSpPr txBox="1"/>
          <p:nvPr/>
        </p:nvSpPr>
        <p:spPr>
          <a:xfrm>
            <a:off x="4429125" y="2479675"/>
            <a:ext cx="4483100" cy="243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a larger or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304800" y="1676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	T(n) = 4T(n/2) +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T(n) = 4T(n/2) + n		/**expand**/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4(n/2 + 4T(n/4)) + n	/**simplify**/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16T(n/4) + 2n + n	/**expand**/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16(n/4 + 4T(n/8)) + 2n + n </a:t>
            </a:r>
            <a:r>
              <a:rPr lang="en-US" sz="2400"/>
              <a:t>= 4</a:t>
            </a:r>
            <a:r>
              <a:rPr baseline="30000" lang="en-US" sz="2400"/>
              <a:t>3</a:t>
            </a:r>
            <a:r>
              <a:rPr lang="en-US" sz="2400"/>
              <a:t> T(n/2</a:t>
            </a:r>
            <a:r>
              <a:rPr baseline="30000" lang="en-US" sz="2400"/>
              <a:t>3</a:t>
            </a:r>
            <a:r>
              <a:rPr lang="en-US" sz="2400"/>
              <a:t>) + 4n + 2n + 1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4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T(1)+ … + 4n + 2n + n /** #levels = log n **/						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= c4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/** convert to summation**/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				                          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/** a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b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b</a:t>
            </a:r>
            <a:r>
              <a:rPr b="1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a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**/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025" y="43434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8112" y="5715000"/>
            <a:ext cx="3176588" cy="8778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Recurrences: Iteration (convert to summation) (cont.)</a:t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=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+n(n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2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-1)		 /** 2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log 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**/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+n(n - 1)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cn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= </a:t>
            </a: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b="1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4339825" y="2196700"/>
            <a:ext cx="3817500" cy="295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Proof: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</a:t>
            </a:r>
            <a:r>
              <a:rPr baseline="30000" lang="en-US" sz="2000"/>
              <a:t>log b </a:t>
            </a:r>
            <a:r>
              <a:rPr lang="en-US" sz="2000"/>
              <a:t> = b</a:t>
            </a:r>
            <a:r>
              <a:rPr baseline="30000" lang="en-US" sz="2000"/>
              <a:t>log a</a:t>
            </a:r>
            <a:endParaRPr baseline="3000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Let a</a:t>
            </a:r>
            <a:r>
              <a:rPr baseline="30000" lang="en-US" sz="2000"/>
              <a:t>log b</a:t>
            </a:r>
            <a:r>
              <a:rPr lang="en-US" sz="2000"/>
              <a:t> = K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log(</a:t>
            </a:r>
            <a:r>
              <a:rPr lang="en-US" sz="2000">
                <a:solidFill>
                  <a:schemeClr val="dk1"/>
                </a:solidFill>
              </a:rPr>
              <a:t>a</a:t>
            </a:r>
            <a:r>
              <a:rPr baseline="30000" lang="en-US" sz="2000">
                <a:solidFill>
                  <a:schemeClr val="dk1"/>
                </a:solidFill>
              </a:rPr>
              <a:t>log b</a:t>
            </a:r>
            <a:r>
              <a:rPr lang="en-US" sz="2000">
                <a:solidFill>
                  <a:schemeClr val="dk1"/>
                </a:solidFill>
              </a:rPr>
              <a:t>) = 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-&gt; log b * log a = log (K)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Let b</a:t>
            </a:r>
            <a:r>
              <a:rPr baseline="30000" lang="en-US" sz="2000">
                <a:solidFill>
                  <a:schemeClr val="dk1"/>
                </a:solidFill>
              </a:rPr>
              <a:t>log a</a:t>
            </a:r>
            <a:r>
              <a:rPr lang="en-US" sz="2000">
                <a:solidFill>
                  <a:schemeClr val="dk1"/>
                </a:solidFill>
              </a:rPr>
              <a:t> = K1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-&gt; log a * log b = log (K1)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it has to be log (K) = log(k1)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k = k1 = b </a:t>
            </a:r>
            <a:r>
              <a:rPr baseline="30000" lang="en-US" sz="2000">
                <a:solidFill>
                  <a:schemeClr val="dk1"/>
                </a:solidFill>
              </a:rPr>
              <a:t>log a</a:t>
            </a:r>
            <a:endParaRPr baseline="30000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1" name="Google Shape;411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substitution method</a:t>
            </a:r>
            <a:endParaRPr/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1524000" y="2514600"/>
            <a:ext cx="6019800" cy="2133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 a solution</a:t>
            </a:r>
            <a:endParaRPr/>
          </a:p>
          <a:p>
            <a:pPr indent="-355600" lvl="0" marL="5334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induction to prove that the solution works</a:t>
            </a:r>
            <a:endParaRPr/>
          </a:p>
        </p:txBody>
      </p:sp>
      <p:sp>
        <p:nvSpPr>
          <p:cNvPr id="413" name="Google Shape;413;p3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Substitution method</a:t>
            </a:r>
            <a:endParaRPr/>
          </a:p>
        </p:txBody>
      </p:sp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 a solution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O(g(n))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apply the definition of the asymptotic notation</a:t>
            </a:r>
            <a:endParaRPr/>
          </a:p>
          <a:p>
            <a:pPr indent="-381000" lvl="2" marL="1295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d g(n)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 &gt; 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T(k) ≤ d g(k) for all k &lt; n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the induction goal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find some values of the constants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-2500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which 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</a:t>
            </a:r>
            <a:endParaRPr/>
          </a:p>
        </p:txBody>
      </p:sp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Binary Search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304800" y="1066800"/>
            <a:ext cx="8610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c + T(n/2)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O(lgn)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d lgn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≤ d lg(n/2)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T(n/2) + c ≤ d lg(n/2) + c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= d lgn – d + c ≤ d lgn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– d + c ≤ 0, d ≥ c</a:t>
            </a:r>
            <a:endParaRPr/>
          </a:p>
        </p:txBody>
      </p:sp>
      <p:sp>
        <p:nvSpPr>
          <p:cNvPr id="429" name="Google Shape;429;p3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350837" y="1066800"/>
            <a:ext cx="8488362" cy="536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c 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T(k-1) ≤ c(k-1)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&lt;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 ≤ c (n-1)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 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(2cn – c - n) ≤ 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if:  2cn – c – n ≥ 0 ⇔ c ≥ n/(2n-1) ⇔ c ≥ 1/(2 – 1/n)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1 ⇒ 2 – 1/n ≥ 1 ⇒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 ≥ 1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work</a:t>
            </a:r>
            <a:endParaRPr/>
          </a:p>
        </p:txBody>
      </p:sp>
      <p:sp>
        <p:nvSpPr>
          <p:cNvPr id="437" name="Google Shape;437;p3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228600" y="1062037"/>
            <a:ext cx="9097962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2T(n/2) + 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Guess: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O(nlgn)</a:t>
            </a:r>
            <a:endParaRPr/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goal: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≤ cn lgn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some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57200" lvl="1" marL="9144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 hypothesis: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T(n/2) ≤ cn/2 lg(n/2)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 of induction goal: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2T(n/2) + n ≤ 2c (n/2)lg(n/2) + 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= cn lgn – cn + n ≤ cn lgn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if:  - cn + n ≤ 0 ⇒ c ≥ 1</a:t>
            </a:r>
            <a:endParaRPr/>
          </a:p>
        </p:txBody>
      </p:sp>
      <p:sp>
        <p:nvSpPr>
          <p:cNvPr id="445" name="Google Shape;445;p3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Changing variables</a:t>
            </a:r>
            <a:endParaRPr/>
          </a:p>
        </p:txBody>
      </p:sp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350837" y="1828800"/>
            <a:ext cx="8229600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lgn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 =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 b="0" i="0" sz="28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m/2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S(m) = 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S(m) = 2S(m/2) + m ⇒ S(m) = O(mlgm)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(demonstrated before)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S(m) = O(mlgm)=O(lgnlglgn)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Idea: transform the recurrence to one that you have seen before</a:t>
            </a:r>
            <a:endParaRPr/>
          </a:p>
        </p:txBody>
      </p:sp>
      <p:sp>
        <p:nvSpPr>
          <p:cNvPr id="453" name="Google Shape;453;p37"/>
          <p:cNvSpPr txBox="1"/>
          <p:nvPr/>
        </p:nvSpPr>
        <p:spPr>
          <a:xfrm>
            <a:off x="2320925" y="1233487"/>
            <a:ext cx="33639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400" lvl="0" marL="533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    ) + lgn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54" name="Google Shape;454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0" y="1287462"/>
            <a:ext cx="457200" cy="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38"/>
          <p:cNvGraphicFramePr/>
          <p:nvPr/>
        </p:nvGraphicFramePr>
        <p:xfrm>
          <a:off x="381000" y="2514600"/>
          <a:ext cx="8458200" cy="4343400"/>
        </p:xfrm>
        <a:graphic>
          <a:graphicData uri="http://schemas.openxmlformats.org/presentationml/2006/ole">
            <mc:AlternateContent>
              <mc:Choice Requires="v">
                <p:oleObj r:id="rId4" imgH="4343400" imgW="8458200" progId="MSPhotoEd.3" spid="_x0000_s1">
                  <p:embed/>
                </p:oleObj>
              </mc:Choice>
              <mc:Fallback>
                <p:oleObj r:id="rId5" imgH="4343400" imgW="8458200" progId="MSPhotoEd.3">
                  <p:embed/>
                  <p:pic>
                    <p:nvPicPr>
                      <p:cNvPr id="460" name="Google Shape;460;p3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-9900" t="0"/>
                      <a:stretch/>
                    </p:blipFill>
                    <p:spPr>
                      <a:xfrm>
                        <a:off x="381000" y="2514600"/>
                        <a:ext cx="8458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" name="Google Shape;461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 recursive equation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Recursion Tree</a:t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Evaluate:  T(n) = T(n/2) + T(n/2) + 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copy: T(k) = T(k/2) + T(k/2) + 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k=n/2,  T(n/2) = T(n/4) + T(n/4) + (n/2)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[size|cost]</a:t>
            </a:r>
            <a:endParaRPr/>
          </a:p>
        </p:txBody>
      </p:sp>
      <p:sp>
        <p:nvSpPr>
          <p:cNvPr id="463" name="Google Shape;463;p3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Recursion-tree method</a:t>
            </a:r>
            <a:endParaRPr/>
          </a:p>
        </p:txBody>
      </p:sp>
      <p:sp>
        <p:nvSpPr>
          <p:cNvPr id="469" name="Google Shape;469;p39"/>
          <p:cNvSpPr txBox="1"/>
          <p:nvPr/>
        </p:nvSpPr>
        <p:spPr>
          <a:xfrm>
            <a:off x="533400" y="1371600"/>
            <a:ext cx="8077200" cy="352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recursion tree models the costs (time) of a recursive execution of an algorithm.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 tree method is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good for generating guesses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substitution method.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recursion-tree method can be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unreliable.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recursion-tree method promotes intuition, however.</a:t>
            </a:r>
            <a:endParaRPr/>
          </a:p>
        </p:txBody>
      </p:sp>
      <p:sp>
        <p:nvSpPr>
          <p:cNvPr id="470" name="Google Shape;470;p3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Θ-notation</a:t>
            </a:r>
            <a:endParaRPr/>
          </a:p>
        </p:txBody>
      </p:sp>
      <p:graphicFrame>
        <p:nvGraphicFramePr>
          <p:cNvPr id="161" name="Google Shape;161;p4"/>
          <p:cNvGraphicFramePr/>
          <p:nvPr/>
        </p:nvGraphicFramePr>
        <p:xfrm>
          <a:off x="285750" y="2574925"/>
          <a:ext cx="5676900" cy="3871912"/>
        </p:xfrm>
        <a:graphic>
          <a:graphicData uri="http://schemas.openxmlformats.org/presentationml/2006/ole">
            <mc:AlternateContent>
              <mc:Choice Requires="v">
                <p:oleObj r:id="rId4" imgH="3871912" imgW="5676900" progId="PaintShopPro" spid="_x0000_s1">
                  <p:embed/>
                </p:oleObj>
              </mc:Choice>
              <mc:Fallback>
                <p:oleObj r:id="rId5" imgH="3871912" imgW="5676900" progId="PaintShopPro">
                  <p:embed/>
                  <p:pic>
                    <p:nvPicPr>
                      <p:cNvPr id="161" name="Google Shape;161;p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2574925"/>
                        <a:ext cx="5676900" cy="387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Google Shape;162;p4"/>
          <p:cNvGraphicFramePr/>
          <p:nvPr/>
        </p:nvGraphicFramePr>
        <p:xfrm>
          <a:off x="285750" y="1614487"/>
          <a:ext cx="8048625" cy="858837"/>
        </p:xfrm>
        <a:graphic>
          <a:graphicData uri="http://schemas.openxmlformats.org/presentationml/2006/ole">
            <mc:AlternateContent>
              <mc:Choice Requires="v">
                <p:oleObj r:id="rId7" imgH="858837" imgW="8048625" progId="PaintShopPro" spid="_x0000_s2">
                  <p:embed/>
                </p:oleObj>
              </mc:Choice>
              <mc:Fallback>
                <p:oleObj r:id="rId8" imgH="858837" imgW="8048625" progId="PaintShopPro">
                  <p:embed/>
                  <p:pic>
                    <p:nvPicPr>
                      <p:cNvPr id="162" name="Google Shape;162;p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1614487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Google Shape;163;p4"/>
          <p:cNvSpPr txBox="1"/>
          <p:nvPr/>
        </p:nvSpPr>
        <p:spPr>
          <a:xfrm>
            <a:off x="4286250" y="2846387"/>
            <a:ext cx="4576762" cy="284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Θ(g(n))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the set of functions with the same order of growth as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Recursion Tree e.g.</a:t>
            </a:r>
            <a:endParaRPr/>
          </a:p>
        </p:txBody>
      </p:sp>
      <p:sp>
        <p:nvSpPr>
          <p:cNvPr id="476" name="Google Shape;476;p4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evaluate the total cost of the recursion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all the non-recursive costs of all nodes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Sum (rowSum(cost of all nodes at the same depth))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Determine the maximum depth of the recursion tree: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our example, at tree depth d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parameter is n/(2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parameter converging to base case, i.e. case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that, n/(2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lg(n)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rowSum for each row is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Therefore, the total cost, T(n) = n lg(n)</a:t>
            </a:r>
            <a:endParaRPr/>
          </a:p>
        </p:txBody>
      </p: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483" name="Google Shape;483;p41"/>
          <p:cNvSpPr txBox="1"/>
          <p:nvPr/>
        </p:nvSpPr>
        <p:spPr>
          <a:xfrm>
            <a:off x="360350" y="1543050"/>
            <a:ext cx="854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84" name="Google Shape;484;p4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3429000" y="2209800"/>
            <a:ext cx="235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91" name="Google Shape;491;p42"/>
          <p:cNvSpPr txBox="1"/>
          <p:nvPr/>
        </p:nvSpPr>
        <p:spPr>
          <a:xfrm>
            <a:off x="360345" y="1543050"/>
            <a:ext cx="806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492" name="Google Shape;492;p4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498" name="Google Shape;498;p43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43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00" name="Google Shape;500;p43"/>
          <p:cNvGrpSpPr/>
          <p:nvPr/>
        </p:nvGrpSpPr>
        <p:grpSpPr>
          <a:xfrm>
            <a:off x="1600200" y="2895600"/>
            <a:ext cx="4649788" cy="492125"/>
            <a:chOff x="1488" y="1968"/>
            <a:chExt cx="2929" cy="310"/>
          </a:xfrm>
        </p:grpSpPr>
        <p:sp>
          <p:nvSpPr>
            <p:cNvPr id="501" name="Google Shape;501;p43"/>
            <p:cNvSpPr txBox="1"/>
            <p:nvPr/>
          </p:nvSpPr>
          <p:spPr>
            <a:xfrm>
              <a:off x="1488" y="1978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99"/>
                </a:buClr>
                <a:buSzPts val="3200"/>
                <a:buFont typeface="Arial"/>
                <a:buNone/>
              </a:pP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/4)</a:t>
              </a:r>
              <a:endParaRPr/>
            </a:p>
          </p:txBody>
        </p:sp>
        <p:sp>
          <p:nvSpPr>
            <p:cNvPr id="502" name="Google Shape;502;p43"/>
            <p:cNvSpPr txBox="1"/>
            <p:nvPr/>
          </p:nvSpPr>
          <p:spPr>
            <a:xfrm>
              <a:off x="3517" y="1968"/>
              <a:ext cx="9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99"/>
                </a:buClr>
                <a:buSzPts val="3200"/>
                <a:buFont typeface="Arial"/>
                <a:buNone/>
              </a:pP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3200" u="none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/2)</a:t>
              </a:r>
              <a:endParaRPr/>
            </a:p>
          </p:txBody>
        </p:sp>
      </p:grpSp>
      <p:sp>
        <p:nvSpPr>
          <p:cNvPr id="503" name="Google Shape;503;p43"/>
          <p:cNvSpPr txBox="1"/>
          <p:nvPr/>
        </p:nvSpPr>
        <p:spPr>
          <a:xfrm>
            <a:off x="3548046" y="2133600"/>
            <a:ext cx="684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360345" y="1543050"/>
            <a:ext cx="797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05" name="Google Shape;505;p4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44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2" name="Google Shape;512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513" name="Google Shape;513;p44"/>
          <p:cNvSpPr txBox="1"/>
          <p:nvPr/>
        </p:nvSpPr>
        <p:spPr>
          <a:xfrm>
            <a:off x="360349" y="1543050"/>
            <a:ext cx="619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14" name="Google Shape;514;p44"/>
          <p:cNvSpPr txBox="1"/>
          <p:nvPr/>
        </p:nvSpPr>
        <p:spPr>
          <a:xfrm>
            <a:off x="3548041" y="2133600"/>
            <a:ext cx="914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15" name="Google Shape;515;p44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7" name="Google Shape;517;p44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8" name="Google Shape;518;p44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9" name="Google Shape;519;p44"/>
          <p:cNvSpPr txBox="1"/>
          <p:nvPr/>
        </p:nvSpPr>
        <p:spPr>
          <a:xfrm>
            <a:off x="1692275" y="2911475"/>
            <a:ext cx="1450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0" name="Google Shape;520;p44"/>
          <p:cNvSpPr txBox="1"/>
          <p:nvPr/>
        </p:nvSpPr>
        <p:spPr>
          <a:xfrm>
            <a:off x="4913295" y="2895600"/>
            <a:ext cx="16209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685800" y="3733800"/>
            <a:ext cx="1752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endParaRPr/>
          </a:p>
        </p:txBody>
      </p:sp>
      <p:sp>
        <p:nvSpPr>
          <p:cNvPr id="522" name="Google Shape;522;p44"/>
          <p:cNvSpPr txBox="1"/>
          <p:nvPr/>
        </p:nvSpPr>
        <p:spPr>
          <a:xfrm>
            <a:off x="2438400" y="3733800"/>
            <a:ext cx="1450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endParaRPr/>
          </a:p>
        </p:txBody>
      </p:sp>
      <p:sp>
        <p:nvSpPr>
          <p:cNvPr id="523" name="Google Shape;523;p44"/>
          <p:cNvSpPr txBox="1"/>
          <p:nvPr/>
        </p:nvSpPr>
        <p:spPr>
          <a:xfrm>
            <a:off x="3987800" y="3732200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endParaRPr/>
          </a:p>
        </p:txBody>
      </p:sp>
      <p:sp>
        <p:nvSpPr>
          <p:cNvPr id="524" name="Google Shape;524;p44"/>
          <p:cNvSpPr txBox="1"/>
          <p:nvPr/>
        </p:nvSpPr>
        <p:spPr>
          <a:xfrm>
            <a:off x="5638800" y="3732200"/>
            <a:ext cx="16209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endParaRPr/>
          </a:p>
        </p:txBody>
      </p: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45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45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2" name="Google Shape;532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533" name="Google Shape;533;p45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8" name="Google Shape;538;p45"/>
          <p:cNvSpPr txBox="1"/>
          <p:nvPr/>
        </p:nvSpPr>
        <p:spPr>
          <a:xfrm>
            <a:off x="752475" y="3733800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9" name="Google Shape;539;p45"/>
          <p:cNvSpPr txBox="1"/>
          <p:nvPr/>
        </p:nvSpPr>
        <p:spPr>
          <a:xfrm>
            <a:off x="2501900" y="3733800"/>
            <a:ext cx="1381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4052871" y="3732200"/>
            <a:ext cx="1442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1" name="Google Shape;541;p45"/>
          <p:cNvSpPr txBox="1"/>
          <p:nvPr/>
        </p:nvSpPr>
        <p:spPr>
          <a:xfrm>
            <a:off x="5703872" y="3732200"/>
            <a:ext cx="1381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2" name="Google Shape;542;p45"/>
          <p:cNvSpPr txBox="1"/>
          <p:nvPr/>
        </p:nvSpPr>
        <p:spPr>
          <a:xfrm>
            <a:off x="1692275" y="2911475"/>
            <a:ext cx="1442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3" name="Google Shape;543;p45"/>
          <p:cNvSpPr txBox="1"/>
          <p:nvPr/>
        </p:nvSpPr>
        <p:spPr>
          <a:xfrm>
            <a:off x="4913295" y="2895600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4" name="Google Shape;544;p45"/>
          <p:cNvSpPr txBox="1"/>
          <p:nvPr/>
        </p:nvSpPr>
        <p:spPr>
          <a:xfrm>
            <a:off x="609600" y="5181600"/>
            <a:ext cx="1292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45" name="Google Shape;545;p45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46" name="Google Shape;546;p45"/>
          <p:cNvSpPr txBox="1"/>
          <p:nvPr/>
        </p:nvSpPr>
        <p:spPr>
          <a:xfrm>
            <a:off x="360349" y="1543050"/>
            <a:ext cx="628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547" name="Google Shape;547;p45"/>
          <p:cNvSpPr txBox="1"/>
          <p:nvPr/>
        </p:nvSpPr>
        <p:spPr>
          <a:xfrm>
            <a:off x="3548045" y="2133600"/>
            <a:ext cx="740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8" name="Google Shape;548;p4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advTm="2000"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6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46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46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6" name="Google Shape;556;p4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557" name="Google Shape;557;p46"/>
          <p:cNvSpPr txBox="1"/>
          <p:nvPr/>
        </p:nvSpPr>
        <p:spPr>
          <a:xfrm>
            <a:off x="360349" y="1543050"/>
            <a:ext cx="627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58" name="Google Shape;558;p46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46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46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" name="Google Shape;561;p46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46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3" name="Google Shape;563;p46"/>
          <p:cNvSpPr txBox="1"/>
          <p:nvPr/>
        </p:nvSpPr>
        <p:spPr>
          <a:xfrm>
            <a:off x="752475" y="3733800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2501900" y="3733800"/>
            <a:ext cx="1309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>
            <a:off x="4052872" y="3732200"/>
            <a:ext cx="142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6" name="Google Shape;566;p46"/>
          <p:cNvSpPr txBox="1"/>
          <p:nvPr/>
        </p:nvSpPr>
        <p:spPr>
          <a:xfrm>
            <a:off x="5703872" y="3732200"/>
            <a:ext cx="142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7" name="Google Shape;567;p46"/>
          <p:cNvSpPr txBox="1"/>
          <p:nvPr/>
        </p:nvSpPr>
        <p:spPr>
          <a:xfrm>
            <a:off x="1692275" y="2911475"/>
            <a:ext cx="142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8" name="Google Shape;568;p46"/>
          <p:cNvSpPr txBox="1"/>
          <p:nvPr/>
        </p:nvSpPr>
        <p:spPr>
          <a:xfrm>
            <a:off x="4913298" y="2895600"/>
            <a:ext cx="1309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609600" y="5181600"/>
            <a:ext cx="1309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70" name="Google Shape;570;p46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571" name="Google Shape;57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6"/>
          <p:cNvSpPr txBox="1"/>
          <p:nvPr/>
        </p:nvSpPr>
        <p:spPr>
          <a:xfrm>
            <a:off x="3548045" y="2133600"/>
            <a:ext cx="740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3" name="Google Shape;573;p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47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47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47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2" name="Google Shape;582;p4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sp>
        <p:nvSpPr>
          <p:cNvPr id="583" name="Google Shape;583;p47"/>
          <p:cNvSpPr txBox="1"/>
          <p:nvPr/>
        </p:nvSpPr>
        <p:spPr>
          <a:xfrm>
            <a:off x="360349" y="1543050"/>
            <a:ext cx="643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584" name="Google Shape;584;p47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5" name="Google Shape;585;p47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47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7" name="Google Shape;587;p47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8" name="Google Shape;588;p47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9" name="Google Shape;589;p47"/>
          <p:cNvSpPr txBox="1"/>
          <p:nvPr/>
        </p:nvSpPr>
        <p:spPr>
          <a:xfrm>
            <a:off x="752475" y="3733800"/>
            <a:ext cx="1676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0" name="Google Shape;590;p47"/>
          <p:cNvSpPr txBox="1"/>
          <p:nvPr/>
        </p:nvSpPr>
        <p:spPr>
          <a:xfrm>
            <a:off x="2501900" y="3733800"/>
            <a:ext cx="1455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4052872" y="3732200"/>
            <a:ext cx="14019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2" name="Google Shape;592;p47"/>
          <p:cNvSpPr txBox="1"/>
          <p:nvPr/>
        </p:nvSpPr>
        <p:spPr>
          <a:xfrm>
            <a:off x="5703871" y="3732200"/>
            <a:ext cx="1455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3" name="Google Shape;593;p47"/>
          <p:cNvSpPr txBox="1"/>
          <p:nvPr/>
        </p:nvSpPr>
        <p:spPr>
          <a:xfrm>
            <a:off x="1692275" y="2911475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4" name="Google Shape;594;p47"/>
          <p:cNvSpPr txBox="1"/>
          <p:nvPr/>
        </p:nvSpPr>
        <p:spPr>
          <a:xfrm>
            <a:off x="4913297" y="2895600"/>
            <a:ext cx="1455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609600" y="5181600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596" name="Google Shape;596;p47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597" name="Google Shape;5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7"/>
          <p:cNvSpPr txBox="1"/>
          <p:nvPr/>
        </p:nvSpPr>
        <p:spPr>
          <a:xfrm>
            <a:off x="3548043" y="2133600"/>
            <a:ext cx="8382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0" name="Google Shape;600;p4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5" name="Google Shape;605;p48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48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7" name="Google Shape;607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608" name="Google Shape;608;p48"/>
          <p:cNvCxnSpPr/>
          <p:nvPr/>
        </p:nvCxnSpPr>
        <p:spPr>
          <a:xfrm>
            <a:off x="67818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9" name="Google Shape;609;p48"/>
          <p:cNvCxnSpPr/>
          <p:nvPr/>
        </p:nvCxnSpPr>
        <p:spPr>
          <a:xfrm>
            <a:off x="5029200" y="243840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0" name="Google Shape;610;p48"/>
          <p:cNvSpPr txBox="1"/>
          <p:nvPr/>
        </p:nvSpPr>
        <p:spPr>
          <a:xfrm>
            <a:off x="360348" y="1543050"/>
            <a:ext cx="645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611" name="Google Shape;611;p48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" name="Google Shape;612;p48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48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48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48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6" name="Google Shape;616;p48"/>
          <p:cNvSpPr txBox="1"/>
          <p:nvPr/>
        </p:nvSpPr>
        <p:spPr>
          <a:xfrm>
            <a:off x="752475" y="3733800"/>
            <a:ext cx="1578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7" name="Google Shape;617;p48"/>
          <p:cNvSpPr txBox="1"/>
          <p:nvPr/>
        </p:nvSpPr>
        <p:spPr>
          <a:xfrm>
            <a:off x="2501900" y="3733800"/>
            <a:ext cx="136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8" name="Google Shape;618;p48"/>
          <p:cNvSpPr txBox="1"/>
          <p:nvPr/>
        </p:nvSpPr>
        <p:spPr>
          <a:xfrm>
            <a:off x="4052872" y="3732200"/>
            <a:ext cx="136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5703874" y="3732200"/>
            <a:ext cx="1234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20" name="Google Shape;620;p48"/>
          <p:cNvSpPr txBox="1"/>
          <p:nvPr/>
        </p:nvSpPr>
        <p:spPr>
          <a:xfrm>
            <a:off x="1692275" y="2911475"/>
            <a:ext cx="15240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21" name="Google Shape;621;p48"/>
          <p:cNvSpPr txBox="1"/>
          <p:nvPr/>
        </p:nvSpPr>
        <p:spPr>
          <a:xfrm>
            <a:off x="609600" y="5181600"/>
            <a:ext cx="1234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622" name="Google Shape;622;p48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623" name="Google Shape;623;p48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24" name="Google Shape;62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400" y="3619500"/>
            <a:ext cx="10922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8"/>
          <p:cNvSpPr txBox="1"/>
          <p:nvPr/>
        </p:nvSpPr>
        <p:spPr>
          <a:xfrm>
            <a:off x="3548043" y="2133600"/>
            <a:ext cx="8382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628" name="Google Shape;628;p48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9" name="Google Shape;629;p48"/>
          <p:cNvSpPr txBox="1"/>
          <p:nvPr/>
        </p:nvSpPr>
        <p:spPr>
          <a:xfrm>
            <a:off x="4913297" y="2895600"/>
            <a:ext cx="1368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30" name="Google Shape;630;p48"/>
          <p:cNvSpPr txBox="1"/>
          <p:nvPr/>
        </p:nvSpPr>
        <p:spPr>
          <a:xfrm rot="-5400000">
            <a:off x="7843043" y="4444206"/>
            <a:ext cx="5905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1" name="Google Shape;631;p4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6" name="Google Shape;636;p49"/>
          <p:cNvCxnSpPr/>
          <p:nvPr/>
        </p:nvCxnSpPr>
        <p:spPr>
          <a:xfrm flipH="1">
            <a:off x="2286000" y="2514600"/>
            <a:ext cx="1524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49"/>
          <p:cNvCxnSpPr/>
          <p:nvPr/>
        </p:nvCxnSpPr>
        <p:spPr>
          <a:xfrm>
            <a:off x="3810000" y="2514600"/>
            <a:ext cx="16764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8" name="Google Shape;638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recursion tree</a:t>
            </a:r>
            <a:endParaRPr/>
          </a:p>
        </p:txBody>
      </p:sp>
      <p:cxnSp>
        <p:nvCxnSpPr>
          <p:cNvPr id="639" name="Google Shape;639;p49"/>
          <p:cNvCxnSpPr/>
          <p:nvPr/>
        </p:nvCxnSpPr>
        <p:spPr>
          <a:xfrm>
            <a:off x="6781800" y="4038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49"/>
          <p:cNvCxnSpPr/>
          <p:nvPr/>
        </p:nvCxnSpPr>
        <p:spPr>
          <a:xfrm>
            <a:off x="5029200" y="243840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1" name="Google Shape;641;p49"/>
          <p:cNvSpPr txBox="1"/>
          <p:nvPr/>
        </p:nvSpPr>
        <p:spPr>
          <a:xfrm>
            <a:off x="360348" y="1543050"/>
            <a:ext cx="656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 + 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n/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 + 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642" name="Google Shape;642;p49"/>
          <p:cNvCxnSpPr/>
          <p:nvPr/>
        </p:nvCxnSpPr>
        <p:spPr>
          <a:xfrm flipH="1">
            <a:off x="958850" y="4038600"/>
            <a:ext cx="533400" cy="14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49"/>
          <p:cNvCxnSpPr/>
          <p:nvPr/>
        </p:nvCxnSpPr>
        <p:spPr>
          <a:xfrm flipH="1">
            <a:off x="14922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49"/>
          <p:cNvCxnSpPr/>
          <p:nvPr/>
        </p:nvCxnSpPr>
        <p:spPr>
          <a:xfrm flipH="1">
            <a:off x="4616450" y="3200400"/>
            <a:ext cx="8382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49"/>
          <p:cNvCxnSpPr/>
          <p:nvPr/>
        </p:nvCxnSpPr>
        <p:spPr>
          <a:xfrm>
            <a:off x="54546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49"/>
          <p:cNvCxnSpPr/>
          <p:nvPr/>
        </p:nvCxnSpPr>
        <p:spPr>
          <a:xfrm>
            <a:off x="2330450" y="3200400"/>
            <a:ext cx="9144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49"/>
          <p:cNvSpPr txBox="1"/>
          <p:nvPr/>
        </p:nvSpPr>
        <p:spPr>
          <a:xfrm>
            <a:off x="752475" y="3733800"/>
            <a:ext cx="1676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/16)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48" name="Google Shape;648;p49"/>
          <p:cNvSpPr txBox="1"/>
          <p:nvPr/>
        </p:nvSpPr>
        <p:spPr>
          <a:xfrm>
            <a:off x="2501900" y="3733800"/>
            <a:ext cx="14223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49" name="Google Shape;649;p49"/>
          <p:cNvSpPr txBox="1"/>
          <p:nvPr/>
        </p:nvSpPr>
        <p:spPr>
          <a:xfrm>
            <a:off x="4052873" y="3732200"/>
            <a:ext cx="13023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/8)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50" name="Google Shape;650;p49"/>
          <p:cNvSpPr txBox="1"/>
          <p:nvPr/>
        </p:nvSpPr>
        <p:spPr>
          <a:xfrm>
            <a:off x="5703873" y="3732200"/>
            <a:ext cx="13023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51" name="Google Shape;651;p49"/>
          <p:cNvSpPr txBox="1"/>
          <p:nvPr/>
        </p:nvSpPr>
        <p:spPr>
          <a:xfrm>
            <a:off x="1692275" y="2911475"/>
            <a:ext cx="15525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52" name="Google Shape;652;p49"/>
          <p:cNvSpPr txBox="1"/>
          <p:nvPr/>
        </p:nvSpPr>
        <p:spPr>
          <a:xfrm>
            <a:off x="609600" y="5181600"/>
            <a:ext cx="1199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653" name="Google Shape;653;p49"/>
          <p:cNvSpPr txBox="1"/>
          <p:nvPr/>
        </p:nvSpPr>
        <p:spPr>
          <a:xfrm rot="-4260000">
            <a:off x="831056" y="4425156"/>
            <a:ext cx="59055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654" name="Google Shape;654;p49"/>
          <p:cNvCxnSpPr/>
          <p:nvPr/>
        </p:nvCxnSpPr>
        <p:spPr>
          <a:xfrm>
            <a:off x="5943600" y="3200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5" name="Google Shape;655;p49"/>
          <p:cNvCxnSpPr/>
          <p:nvPr/>
        </p:nvCxnSpPr>
        <p:spPr>
          <a:xfrm>
            <a:off x="3810000" y="2438400"/>
            <a:ext cx="4267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2781300"/>
            <a:ext cx="838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200" y="221615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400" y="3619500"/>
            <a:ext cx="109220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49"/>
          <p:cNvCxnSpPr/>
          <p:nvPr/>
        </p:nvCxnSpPr>
        <p:spPr>
          <a:xfrm>
            <a:off x="4419600" y="5181600"/>
            <a:ext cx="4572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60" name="Google Shape;660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2150" y="5270500"/>
            <a:ext cx="4432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9"/>
          <p:cNvSpPr txBox="1"/>
          <p:nvPr/>
        </p:nvSpPr>
        <p:spPr>
          <a:xfrm rot="-5400000">
            <a:off x="7843043" y="4444206"/>
            <a:ext cx="5905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62" name="Google Shape;662;p49"/>
          <p:cNvSpPr txBox="1"/>
          <p:nvPr/>
        </p:nvSpPr>
        <p:spPr>
          <a:xfrm>
            <a:off x="3048000" y="5364162"/>
            <a:ext cx="1473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 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663" name="Google Shape;663;p49"/>
          <p:cNvSpPr txBox="1"/>
          <p:nvPr/>
        </p:nvSpPr>
        <p:spPr>
          <a:xfrm>
            <a:off x="4098925" y="5897562"/>
            <a:ext cx="1422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3200" u="none">
                <a:solidFill>
                  <a:srgbClr val="0099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64" name="Google Shape;664;p49"/>
          <p:cNvSpPr txBox="1"/>
          <p:nvPr/>
        </p:nvSpPr>
        <p:spPr>
          <a:xfrm>
            <a:off x="3548043" y="2133600"/>
            <a:ext cx="8382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5" name="Google Shape;665;p49"/>
          <p:cNvSpPr txBox="1"/>
          <p:nvPr/>
        </p:nvSpPr>
        <p:spPr>
          <a:xfrm>
            <a:off x="4913299" y="2895600"/>
            <a:ext cx="11994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baseline="30000" i="0" lang="en-US" sz="3200" u="non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6" name="Google Shape;666;p49"/>
          <p:cNvSpPr txBox="1"/>
          <p:nvPr/>
        </p:nvSpPr>
        <p:spPr>
          <a:xfrm>
            <a:off x="5851525" y="5897562"/>
            <a:ext cx="28638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geometric series</a:t>
            </a:r>
            <a:endParaRPr/>
          </a:p>
        </p:txBody>
      </p:sp>
      <p:sp>
        <p:nvSpPr>
          <p:cNvPr id="667" name="Google Shape;667;p4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on O-notation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 3n</a:t>
            </a:r>
            <a:r>
              <a:rPr b="0" baseline="30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+2n+5 = O(n</a:t>
            </a:r>
            <a:r>
              <a:rPr b="0" baseline="3000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+ 5n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≥ 3n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+ 2n + 5 for n ≥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10, 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7a6aa784d_0_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Master Method</a:t>
            </a:r>
            <a:endParaRPr/>
          </a:p>
        </p:txBody>
      </p:sp>
      <p:sp>
        <p:nvSpPr>
          <p:cNvPr id="673" name="Google Shape;673;g137a6aa784d_0_6"/>
          <p:cNvSpPr txBox="1"/>
          <p:nvPr>
            <p:ph idx="1" type="body"/>
          </p:nvPr>
        </p:nvSpPr>
        <p:spPr>
          <a:xfrm>
            <a:off x="304800" y="976312"/>
            <a:ext cx="8458200" cy="5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Based on the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Master theorem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“Cookbook”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approach for solving recurrences of the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≥ 1,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 are constants.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asymptotically positive.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may not be an integer, but we ignore floors and ceilings. </a:t>
            </a:r>
            <a:endParaRPr b="0" i="0"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memorization of three cases.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7a6aa784d_0_1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Master Theorem</a:t>
            </a:r>
            <a:endParaRPr/>
          </a:p>
        </p:txBody>
      </p:sp>
      <p:sp>
        <p:nvSpPr>
          <p:cNvPr id="679" name="Google Shape;679;g137a6aa784d_0_11"/>
          <p:cNvSpPr txBox="1"/>
          <p:nvPr/>
        </p:nvSpPr>
        <p:spPr>
          <a:xfrm>
            <a:off x="612775" y="1084262"/>
            <a:ext cx="8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37a6aa784d_0_11"/>
          <p:cNvSpPr txBox="1"/>
          <p:nvPr/>
        </p:nvSpPr>
        <p:spPr>
          <a:xfrm>
            <a:off x="76200" y="1044575"/>
            <a:ext cx="8950200" cy="34785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0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4.1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≥ 1</a:t>
            </a:r>
            <a:r>
              <a:rPr b="0" i="0" lang="en-US" sz="2800" u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&gt; 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constants, let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be a function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 defined on nonnegative integers by the recurrence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we can replace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⎣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⎦ or ⎡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⎤.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be bounded asymptotically in three cases: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–ε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some constant ε &gt; 0,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lg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800">
                <a:solidFill>
                  <a:srgbClr val="339933"/>
                </a:solidFill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Ω(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1" baseline="30000" i="1" lang="en-US" sz="16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3000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3000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+ε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some constant ε &gt; 0,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if, for some constant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 and all sufficiently large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have 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≤ 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c f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i="0" lang="en-US" sz="2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800" u="none">
                <a:solidFill>
                  <a:srgbClr val="339933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7a6aa784d_0_1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 Method – Examples </a:t>
            </a:r>
            <a:endParaRPr/>
          </a:p>
        </p:txBody>
      </p:sp>
      <p:sp>
        <p:nvSpPr>
          <p:cNvPr id="686" name="Google Shape;686;g137a6aa784d_0_17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 = 16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/4)+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16,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a-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where ε = 1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⇒ Case 1.</a:t>
            </a:r>
            <a:endParaRPr b="1" i="0" sz="32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(3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/7)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7/3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⇒ Case 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30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baseline="3000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7a6aa784d_0_2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 Method – Examples </a:t>
            </a:r>
            <a:endParaRPr/>
          </a:p>
        </p:txBody>
      </p:sp>
      <p:sp>
        <p:nvSpPr>
          <p:cNvPr id="692" name="Google Shape;692;g137a6aa784d_0_22"/>
          <p:cNvSpPr txBox="1"/>
          <p:nvPr>
            <p:ph idx="1" type="body"/>
          </p:nvPr>
        </p:nvSpPr>
        <p:spPr>
          <a:xfrm>
            <a:off x="304800" y="1219200"/>
            <a:ext cx="86439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/4)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n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793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ε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⇒ Case 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/2)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+ n 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asymptotically larger than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30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0" i="0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not polynomially larger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ratio lg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asymptotically less than </a:t>
            </a:r>
            <a:r>
              <a:rPr b="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any positive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Thus, the Master Theorem </a:t>
            </a:r>
            <a:r>
              <a:rPr b="1" i="1" lang="en-US" sz="25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doesn’t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apply here.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37a6aa784d_0_22"/>
          <p:cNvSpPr txBox="1"/>
          <p:nvPr/>
        </p:nvSpPr>
        <p:spPr>
          <a:xfrm>
            <a:off x="5345650" y="2905650"/>
            <a:ext cx="372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nlogn ≠ O(n</a:t>
            </a:r>
            <a:r>
              <a:rPr baseline="30000" lang="en-US"/>
              <a:t>1-ε</a:t>
            </a:r>
            <a:r>
              <a:rPr lang="en-US"/>
              <a:t>), T(n) is not Θ(n</a:t>
            </a:r>
            <a:r>
              <a:rPr baseline="30000" lang="en-US"/>
              <a:t>1</a:t>
            </a:r>
            <a:r>
              <a:rPr lang="en-US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nlogn ≠ Θ(n</a:t>
            </a:r>
            <a:r>
              <a:rPr baseline="30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), T(n) is not Θ(n</a:t>
            </a:r>
            <a:r>
              <a:rPr baseline="30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log 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nlogn ≠ 𝞨(n</a:t>
            </a:r>
            <a:r>
              <a:rPr baseline="30000" lang="en-US">
                <a:solidFill>
                  <a:schemeClr val="dk1"/>
                </a:solidFill>
              </a:rPr>
              <a:t>1+ε</a:t>
            </a:r>
            <a:r>
              <a:rPr lang="en-US">
                <a:solidFill>
                  <a:schemeClr val="dk1"/>
                </a:solidFill>
              </a:rPr>
              <a:t>), T(n) is not Θ(f(n))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724cf8cfad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00" name="Google Shape;700;g1724cf8cfad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Summary of master method</a:t>
            </a:r>
            <a:endParaRPr/>
          </a:p>
        </p:txBody>
      </p:sp>
      <p:sp>
        <p:nvSpPr>
          <p:cNvPr id="701" name="Google Shape;701;g1724cf8cfad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2" name="Google Shape;702;g1724cf8cfad_0_0"/>
          <p:cNvGraphicFramePr/>
          <p:nvPr/>
        </p:nvGraphicFramePr>
        <p:xfrm>
          <a:off x="952500" y="25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{F9576238-A5F4-4DC1-9D6F-071CC59C10BB}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>
                          <a:solidFill>
                            <a:srgbClr val="339933"/>
                          </a:solidFill>
                        </a:rPr>
                        <a:t>O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b="1" i="1" lang="en-US" sz="2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baseline="30000" lang="en-US" sz="2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b="1" baseline="30000" lang="en-US" sz="2000">
                          <a:solidFill>
                            <a:srgbClr val="339933"/>
                          </a:solidFill>
                        </a:rPr>
                        <a:t>log</a:t>
                      </a:r>
                      <a:r>
                        <a:rPr b="1" baseline="30000" i="1" lang="en-US" sz="20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b="1" baseline="30000" i="1" lang="en-US" sz="2800">
                          <a:solidFill>
                            <a:srgbClr val="339933"/>
                          </a:solidFill>
                        </a:rPr>
                        <a:t>a)</a:t>
                      </a:r>
                      <a:r>
                        <a:rPr b="1" baseline="30000" lang="en-US" sz="2000">
                          <a:solidFill>
                            <a:srgbClr val="339933"/>
                          </a:solidFill>
                        </a:rPr>
                        <a:t>–ε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)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Θ(</a:t>
                      </a:r>
                      <a:r>
                        <a:rPr b="1" i="1" lang="en-US" sz="2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baseline="30000" lang="en-US" sz="2000">
                          <a:solidFill>
                            <a:srgbClr val="339933"/>
                          </a:solidFill>
                        </a:rPr>
                        <a:t>log</a:t>
                      </a:r>
                      <a:r>
                        <a:rPr b="1" baseline="30000" i="1" lang="en-US" sz="20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b="1" baseline="30000" i="1" lang="en-US" sz="2800">
                          <a:solidFill>
                            <a:srgbClr val="339933"/>
                          </a:solidFill>
                        </a:rPr>
                        <a:t>a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)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Ω(</a:t>
                      </a:r>
                      <a:r>
                        <a:rPr b="1" i="1" lang="en-US" sz="2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baseline="30000" lang="en-US" sz="2000">
                          <a:solidFill>
                            <a:srgbClr val="339933"/>
                          </a:solidFill>
                        </a:rPr>
                        <a:t>log</a:t>
                      </a:r>
                      <a:r>
                        <a:rPr b="1" baseline="30000" i="1" lang="en-US" sz="20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b="1" baseline="30000" i="1" lang="en-US" sz="2800">
                          <a:solidFill>
                            <a:srgbClr val="339933"/>
                          </a:solidFill>
                        </a:rPr>
                        <a:t>a</a:t>
                      </a:r>
                      <a:r>
                        <a:rPr b="1" baseline="30000" lang="en-US" sz="2000">
                          <a:solidFill>
                            <a:srgbClr val="339933"/>
                          </a:solidFill>
                        </a:rPr>
                        <a:t>+ε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)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Θ(</a:t>
                      </a:r>
                      <a:r>
                        <a:rPr b="1"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baseline="30000" lang="en-US" sz="1800">
                          <a:solidFill>
                            <a:srgbClr val="339933"/>
                          </a:solidFill>
                        </a:rPr>
                        <a:t>log</a:t>
                      </a:r>
                      <a:r>
                        <a:rPr b="1" baseline="30000" i="1" lang="en-US" sz="16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b="1" baseline="30000" i="1" lang="en-US" sz="1800">
                          <a:solidFill>
                            <a:srgbClr val="339933"/>
                          </a:solidFill>
                        </a:rPr>
                        <a:t>a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)</a:t>
                      </a:r>
                      <a:endParaRPr b="1" i="1" sz="1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Θ(</a:t>
                      </a:r>
                      <a:r>
                        <a:rPr b="1"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baseline="30000" lang="en-US" sz="1800">
                          <a:solidFill>
                            <a:srgbClr val="339933"/>
                          </a:solidFill>
                        </a:rPr>
                        <a:t>log</a:t>
                      </a:r>
                      <a:r>
                        <a:rPr b="1" baseline="30000" i="1" lang="en-US" sz="16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b="1" baseline="30000" i="1" lang="en-US" sz="1800">
                          <a:solidFill>
                            <a:srgbClr val="339933"/>
                          </a:solidFill>
                        </a:rPr>
                        <a:t>a</a:t>
                      </a:r>
                      <a:r>
                        <a:rPr b="1" lang="en-US" sz="1800">
                          <a:solidFill>
                            <a:srgbClr val="339933"/>
                          </a:solidFill>
                        </a:rPr>
                        <a:t>lg </a:t>
                      </a:r>
                      <a:r>
                        <a:rPr b="1"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)</a:t>
                      </a:r>
                      <a:endParaRPr b="1" sz="2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339933"/>
                          </a:solidFill>
                        </a:rPr>
                        <a:t>Θ</a:t>
                      </a:r>
                      <a:r>
                        <a:rPr b="1" lang="en-US" sz="1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b="1" i="1" lang="en-US" sz="1800">
                          <a:solidFill>
                            <a:srgbClr val="339933"/>
                          </a:solidFill>
                        </a:rPr>
                        <a:t>f</a:t>
                      </a:r>
                      <a:r>
                        <a:rPr b="1" lang="en-US" sz="1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b="1"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b="1" lang="en-US" sz="1800">
                          <a:solidFill>
                            <a:srgbClr val="339933"/>
                          </a:solidFill>
                        </a:rPr>
                        <a:t>))</a:t>
                      </a:r>
                      <a:endParaRPr b="1" sz="1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Condition</a:t>
                      </a:r>
                      <a:endParaRPr i="1" sz="1800">
                        <a:solidFill>
                          <a:srgbClr val="3399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a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·</a:t>
                      </a: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f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/</a:t>
                      </a: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b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) ≤ </a:t>
                      </a: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c f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(</a:t>
                      </a:r>
                      <a:r>
                        <a:rPr i="1" lang="en-US" sz="1800">
                          <a:solidFill>
                            <a:srgbClr val="339933"/>
                          </a:solidFill>
                        </a:rPr>
                        <a:t>n</a:t>
                      </a: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)</a:t>
                      </a:r>
                      <a:endParaRPr sz="1800">
                        <a:solidFill>
                          <a:srgbClr val="3399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9933"/>
                          </a:solidFill>
                        </a:rPr>
                        <a:t>where c &lt; 1</a:t>
                      </a:r>
                      <a:endParaRPr sz="1800">
                        <a:solidFill>
                          <a:srgbClr val="33993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 on O-notation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f1(n) = 10 n + 25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f2(n) = 20 n log n + 5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f3(n) = 12 n log n + 0.05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f4(n) =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+ 3 n log n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776912" y="1181100"/>
            <a:ext cx="2819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 log 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 log 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O Fact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polynomial of degree k is O(n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f(n) =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a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| b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≤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3933825"/>
            <a:ext cx="5538787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Comparisons of Functions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Transitivity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 ⇒ 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Reflexivity: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Transpose 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Ω(f(n))</a:t>
            </a:r>
            <a:endParaRPr/>
          </a:p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Assumptions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If f(n) = O(g(n)) and g(n) = O(h(n)), then f(n) = O(h(n))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If f(n) = O(kg(n)) for any k &gt; 0, then f(n) = 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If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+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O(max 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(n), 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If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* 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 * g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(n))</a:t>
            </a:r>
            <a:endParaRPr/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/>
</cp:coreProperties>
</file>