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6858000" cx="9144000"/>
  <p:notesSz cx="6781800" cy="9918700"/>
  <p:embeddedFontLst>
    <p:embeddedFont>
      <p:font typeface="Noto Sans Symbol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2">
          <p15:clr>
            <a:srgbClr val="000000"/>
          </p15:clr>
        </p15:guide>
        <p15:guide id="2" orient="horz" pos="4140">
          <p15:clr>
            <a:srgbClr val="000000"/>
          </p15:clr>
        </p15:guide>
        <p15:guide id="3" orient="horz" pos="192">
          <p15:clr>
            <a:srgbClr val="000000"/>
          </p15:clr>
        </p15:guide>
        <p15:guide id="4" orient="horz" pos="4224">
          <p15:clr>
            <a:srgbClr val="000000"/>
          </p15:clr>
        </p15:guide>
        <p15:guide id="5" orient="horz" pos="720">
          <p15:clr>
            <a:srgbClr val="000000"/>
          </p15:clr>
        </p15:guide>
        <p15:guide id="6">
          <p15:clr>
            <a:srgbClr val="000000"/>
          </p15:clr>
        </p15:guide>
        <p15:guide id="7" pos="5616">
          <p15:clr>
            <a:srgbClr val="000000"/>
          </p15:clr>
        </p15:guide>
        <p15:guide id="8" pos="5621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cvoHDiZ7PMSRsGcgGrdGhOY02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D2F547-3716-4EB4-8F2B-DE868CDCBC89}">
  <a:tblStyle styleId="{1CD2F547-3716-4EB4-8F2B-DE868CDCBC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395374-ED19-4A40-9CD6-914327DD3C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2" orient="horz"/>
        <p:guide pos="4140" orient="horz"/>
        <p:guide pos="192" orient="horz"/>
        <p:guide pos="4224" orient="horz"/>
        <p:guide pos="720" orient="horz"/>
        <p:guide/>
        <p:guide pos="5616"/>
        <p:guide pos="56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otoSansSymbol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NotoSansSymbol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3337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10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3" name="Google Shape;393;p10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11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8" name="Google Shape;448;p11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2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4" name="Google Shape;504;p12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5" name="Google Shape;505;p12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3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13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13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4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7" name="Google Shape;577;p14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14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5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7" name="Google Shape;657;p15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p15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6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4" name="Google Shape;664;p16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16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e1e30a567_0_0:notes"/>
          <p:cNvSpPr/>
          <p:nvPr>
            <p:ph idx="2" type="sldImg"/>
          </p:nvPr>
        </p:nvSpPr>
        <p:spPr>
          <a:xfrm>
            <a:off x="912812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e1e30a567_0_0:notes"/>
          <p:cNvSpPr txBox="1"/>
          <p:nvPr>
            <p:ph idx="1" type="body"/>
          </p:nvPr>
        </p:nvSpPr>
        <p:spPr>
          <a:xfrm>
            <a:off x="903287" y="4713287"/>
            <a:ext cx="4975200" cy="44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1e1e30a567_0_0:notes"/>
          <p:cNvSpPr txBox="1"/>
          <p:nvPr>
            <p:ph idx="12" type="sldNum"/>
          </p:nvPr>
        </p:nvSpPr>
        <p:spPr>
          <a:xfrm>
            <a:off x="3843337" y="9423400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e1e30a567_0_10:notes"/>
          <p:cNvSpPr/>
          <p:nvPr>
            <p:ph idx="2" type="sldImg"/>
          </p:nvPr>
        </p:nvSpPr>
        <p:spPr>
          <a:xfrm>
            <a:off x="912812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1e1e30a567_0_10:notes"/>
          <p:cNvSpPr txBox="1"/>
          <p:nvPr>
            <p:ph idx="1" type="body"/>
          </p:nvPr>
        </p:nvSpPr>
        <p:spPr>
          <a:xfrm>
            <a:off x="903287" y="4713287"/>
            <a:ext cx="4975200" cy="44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1e1e30a567_0_10:notes"/>
          <p:cNvSpPr txBox="1"/>
          <p:nvPr>
            <p:ph idx="12" type="sldNum"/>
          </p:nvPr>
        </p:nvSpPr>
        <p:spPr>
          <a:xfrm>
            <a:off x="3843337" y="9423400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1e1e30a567_0_21:notes"/>
          <p:cNvSpPr/>
          <p:nvPr>
            <p:ph idx="2" type="sldImg"/>
          </p:nvPr>
        </p:nvSpPr>
        <p:spPr>
          <a:xfrm>
            <a:off x="912812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1e1e30a567_0_21:notes"/>
          <p:cNvSpPr txBox="1"/>
          <p:nvPr>
            <p:ph idx="1" type="body"/>
          </p:nvPr>
        </p:nvSpPr>
        <p:spPr>
          <a:xfrm>
            <a:off x="903287" y="4713287"/>
            <a:ext cx="4975200" cy="446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11e1e30a567_0_21:notes"/>
          <p:cNvSpPr txBox="1"/>
          <p:nvPr>
            <p:ph idx="12" type="sldNum"/>
          </p:nvPr>
        </p:nvSpPr>
        <p:spPr>
          <a:xfrm>
            <a:off x="3843337" y="9423400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7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2" name="Google Shape;752;p17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Google Shape;753;p17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8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4" name="Google Shape;814;p18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8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8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 txBox="1"/>
          <p:nvPr/>
        </p:nvSpPr>
        <p:spPr>
          <a:xfrm>
            <a:off x="3843337" y="942340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9:notes"/>
          <p:cNvSpPr/>
          <p:nvPr>
            <p:ph idx="2" type="sldImg"/>
          </p:nvPr>
        </p:nvSpPr>
        <p:spPr>
          <a:xfrm>
            <a:off x="912812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903287" y="4713287"/>
            <a:ext cx="4975225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2532063" y="2286000"/>
            <a:ext cx="59086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4414838" y="3962400"/>
            <a:ext cx="38576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Char char="⮚"/>
              <a:defRPr b="0" i="1" sz="1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9pPr>
          </a:lstStyle>
          <a:p/>
        </p:txBody>
      </p:sp>
      <p:sp>
        <p:nvSpPr>
          <p:cNvPr id="58" name="Google Shape;58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" type="body"/>
          </p:nvPr>
        </p:nvSpPr>
        <p:spPr>
          <a:xfrm>
            <a:off x="301625" y="1185863"/>
            <a:ext cx="4224338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800"/>
              <a:buChar char="⮚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9pPr>
          </a:lstStyle>
          <a:p/>
        </p:txBody>
      </p:sp>
      <p:sp>
        <p:nvSpPr>
          <p:cNvPr id="63" name="Google Shape;63;p31"/>
          <p:cNvSpPr txBox="1"/>
          <p:nvPr>
            <p:ph idx="2" type="body"/>
          </p:nvPr>
        </p:nvSpPr>
        <p:spPr>
          <a:xfrm>
            <a:off x="4678363" y="1185863"/>
            <a:ext cx="4225925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800"/>
              <a:buChar char="⮚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0" y="0"/>
            <a:ext cx="62595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301625" y="1185863"/>
            <a:ext cx="4224338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4678363" y="1185863"/>
            <a:ext cx="4225925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301625" y="1185862"/>
            <a:ext cx="8602662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 rot="5400000">
            <a:off x="4536282" y="2142332"/>
            <a:ext cx="6510338" cy="222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 rot="5400000">
            <a:off x="7937" y="-7937"/>
            <a:ext cx="6510338" cy="652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 rot="5400000">
            <a:off x="1940718" y="-453231"/>
            <a:ext cx="5324475" cy="860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46A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46A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46A0"/>
              </a:buClr>
              <a:buSzPts val="3200"/>
              <a:buChar char="⮚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46A0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46A0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46A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46A0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0" y="1066800"/>
            <a:ext cx="6319837" cy="5791200"/>
            <a:chOff x="0" y="672"/>
            <a:chExt cx="4313" cy="3648"/>
          </a:xfrm>
        </p:grpSpPr>
        <p:sp>
          <p:nvSpPr>
            <p:cNvPr id="11" name="Google Shape;11;p19"/>
            <p:cNvSpPr txBox="1"/>
            <p:nvPr/>
          </p:nvSpPr>
          <p:spPr>
            <a:xfrm>
              <a:off x="0" y="4216"/>
              <a:ext cx="4313" cy="104"/>
            </a:xfrm>
            <a:prstGeom prst="rect">
              <a:avLst/>
            </a:prstGeom>
            <a:solidFill>
              <a:srgbClr val="0046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 txBox="1"/>
            <p:nvPr/>
          </p:nvSpPr>
          <p:spPr>
            <a:xfrm>
              <a:off x="0" y="672"/>
              <a:ext cx="107" cy="3648"/>
            </a:xfrm>
            <a:prstGeom prst="rect">
              <a:avLst/>
            </a:prstGeom>
            <a:solidFill>
              <a:srgbClr val="0046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9"/>
          <p:cNvSpPr txBox="1"/>
          <p:nvPr/>
        </p:nvSpPr>
        <p:spPr>
          <a:xfrm>
            <a:off x="6319837" y="1587"/>
            <a:ext cx="2824162" cy="165100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 txBox="1"/>
          <p:nvPr/>
        </p:nvSpPr>
        <p:spPr>
          <a:xfrm>
            <a:off x="8986837" y="0"/>
            <a:ext cx="157162" cy="1079500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/>
        </p:nvSpPr>
        <p:spPr>
          <a:xfrm>
            <a:off x="8774112" y="6607175"/>
            <a:ext cx="35401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" name="Google Shape;16;p19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301625" y="1185862"/>
            <a:ext cx="8602662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46A0"/>
              </a:buClr>
              <a:buSzPts val="3200"/>
              <a:buFont typeface="Noto Sans Symbols"/>
              <a:buChar char="⮚"/>
              <a:defRPr b="1" i="0" sz="32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301625" y="1185862"/>
            <a:ext cx="8602662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46A0"/>
              </a:buClr>
              <a:buSzPts val="3200"/>
              <a:buFont typeface="Noto Sans Symbols"/>
              <a:buChar char="⮚"/>
              <a:defRPr b="1" i="0" sz="32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46A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46A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/>
        </p:nvSpPr>
        <p:spPr>
          <a:xfrm>
            <a:off x="0" y="6692900"/>
            <a:ext cx="6319837" cy="165100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/>
        </p:nvSpPr>
        <p:spPr>
          <a:xfrm>
            <a:off x="0" y="1066800"/>
            <a:ext cx="157162" cy="5791200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1"/>
          <p:cNvSpPr txBox="1"/>
          <p:nvPr/>
        </p:nvSpPr>
        <p:spPr>
          <a:xfrm>
            <a:off x="6319837" y="1587"/>
            <a:ext cx="2824162" cy="165100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/>
          <p:cNvSpPr txBox="1"/>
          <p:nvPr/>
        </p:nvSpPr>
        <p:spPr>
          <a:xfrm>
            <a:off x="8986837" y="3175"/>
            <a:ext cx="157162" cy="1079500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1"/>
          <p:cNvSpPr txBox="1"/>
          <p:nvPr/>
        </p:nvSpPr>
        <p:spPr>
          <a:xfrm>
            <a:off x="8774112" y="6607175"/>
            <a:ext cx="35401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" name="Google Shape;29;p21"/>
          <p:cNvSpPr txBox="1"/>
          <p:nvPr/>
        </p:nvSpPr>
        <p:spPr>
          <a:xfrm>
            <a:off x="2333625" y="-1081087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type="ctrTitle"/>
          </p:nvPr>
        </p:nvSpPr>
        <p:spPr>
          <a:xfrm>
            <a:off x="2532062" y="2286000"/>
            <a:ext cx="59086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String Matching</a:t>
            </a:r>
            <a:endParaRPr/>
          </a:p>
        </p:txBody>
      </p:sp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4414837" y="3962400"/>
            <a:ext cx="38576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400"/>
              <a:buFont typeface="Noto Sans Symbols"/>
              <a:buChar char="⮚"/>
            </a:pPr>
            <a:r>
              <a:rPr b="0" i="1" lang="en-US" sz="1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Using Finite Automata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(IX)</a:t>
            </a:r>
            <a:endParaRPr/>
          </a:p>
        </p:txBody>
      </p:sp>
      <p:sp>
        <p:nvSpPr>
          <p:cNvPr id="396" name="Google Shape;396;p10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9" name="Google Shape;399;p10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0" name="Google Shape;400;p10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1" name="Google Shape;401;p10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02" name="Google Shape;402;p10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3" name="Google Shape;403;p10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4" name="Google Shape;404;p10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5" name="Google Shape;405;p10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6" name="Google Shape;406;p10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7" name="Google Shape;407;p10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08" name="Google Shape;408;p10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09" name="Google Shape;409;p10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10" name="Google Shape;410;p10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411" name="Google Shape;411;p10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2" name="Google Shape;412;p10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413" name="Google Shape;413;p10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4" name="Google Shape;414;p10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415" name="Google Shape;415;p10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6" name="Google Shape;416;p10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17" name="Google Shape;417;p10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418" name="Google Shape;418;p10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9" name="Google Shape;419;p10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420" name="Google Shape;420;p10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1" name="Google Shape;421;p10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422" name="Google Shape;422;p10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p10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4" name="Google Shape;424;p10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5" name="Google Shape;425;p10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26" name="Google Shape;426;p10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27" name="Google Shape;427;p10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8" name="Google Shape;428;p10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29" name="Google Shape;429;p10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30" name="Google Shape;430;p10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31" name="Google Shape;431;p10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32" name="Google Shape;432;p10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33" name="Google Shape;433;p10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4" name="Google Shape;434;p10"/>
          <p:cNvSpPr/>
          <p:nvPr/>
        </p:nvSpPr>
        <p:spPr>
          <a:xfrm>
            <a:off x="42672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35" name="Google Shape;435;p10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6" name="Google Shape;436;p10"/>
          <p:cNvSpPr/>
          <p:nvPr/>
        </p:nvSpPr>
        <p:spPr>
          <a:xfrm>
            <a:off x="47244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37" name="Google Shape;437;p10"/>
          <p:cNvCxnSpPr/>
          <p:nvPr/>
        </p:nvCxnSpPr>
        <p:spPr>
          <a:xfrm>
            <a:off x="44196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8" name="Google Shape;438;p10"/>
          <p:cNvSpPr/>
          <p:nvPr/>
        </p:nvSpPr>
        <p:spPr>
          <a:xfrm>
            <a:off x="51816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39" name="Google Shape;439;p10"/>
          <p:cNvCxnSpPr/>
          <p:nvPr/>
        </p:nvCxnSpPr>
        <p:spPr>
          <a:xfrm>
            <a:off x="48768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0" name="Google Shape;440;p10"/>
          <p:cNvSpPr/>
          <p:nvPr/>
        </p:nvSpPr>
        <p:spPr>
          <a:xfrm>
            <a:off x="56388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41" name="Google Shape;441;p10"/>
          <p:cNvCxnSpPr/>
          <p:nvPr/>
        </p:nvCxnSpPr>
        <p:spPr>
          <a:xfrm>
            <a:off x="53340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2" name="Google Shape;442;p10"/>
          <p:cNvSpPr/>
          <p:nvPr/>
        </p:nvSpPr>
        <p:spPr>
          <a:xfrm>
            <a:off x="6096000" y="6019800"/>
            <a:ext cx="304800" cy="3048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43" name="Google Shape;443;p10"/>
          <p:cNvCxnSpPr/>
          <p:nvPr/>
        </p:nvCxnSpPr>
        <p:spPr>
          <a:xfrm>
            <a:off x="57912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4" name="Google Shape;444;p10"/>
          <p:cNvCxnSpPr/>
          <p:nvPr/>
        </p:nvCxnSpPr>
        <p:spPr>
          <a:xfrm>
            <a:off x="6248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(X)</a:t>
            </a:r>
            <a:endParaRPr/>
          </a:p>
        </p:txBody>
      </p:sp>
      <p:sp>
        <p:nvSpPr>
          <p:cNvPr id="451" name="Google Shape;451;p11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1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57" name="Google Shape;457;p11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8" name="Google Shape;458;p11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9" name="Google Shape;459;p11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0" name="Google Shape;460;p11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1" name="Google Shape;461;p11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2" name="Google Shape;462;p11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63" name="Google Shape;463;p11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64" name="Google Shape;464;p11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65" name="Google Shape;465;p11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466" name="Google Shape;466;p11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7" name="Google Shape;467;p11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468" name="Google Shape;468;p11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9" name="Google Shape;469;p11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470" name="Google Shape;470;p11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1" name="Google Shape;471;p11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72" name="Google Shape;472;p11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473" name="Google Shape;473;p11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4" name="Google Shape;474;p11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475" name="Google Shape;475;p11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6" name="Google Shape;476;p11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477" name="Google Shape;477;p11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sp>
        <p:nvSpPr>
          <p:cNvPr id="478" name="Google Shape;478;p11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79" name="Google Shape;479;p11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80" name="Google Shape;480;p11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1" name="Google Shape;481;p11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2" name="Google Shape;482;p11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83" name="Google Shape;483;p11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4" name="Google Shape;484;p11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85" name="Google Shape;485;p11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6" name="Google Shape;486;p11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87" name="Google Shape;487;p11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8" name="Google Shape;488;p11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89" name="Google Shape;489;p11"/>
          <p:cNvSpPr/>
          <p:nvPr/>
        </p:nvSpPr>
        <p:spPr>
          <a:xfrm>
            <a:off x="42672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90" name="Google Shape;490;p11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1" name="Google Shape;491;p11"/>
          <p:cNvSpPr/>
          <p:nvPr/>
        </p:nvSpPr>
        <p:spPr>
          <a:xfrm>
            <a:off x="47244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92" name="Google Shape;492;p11"/>
          <p:cNvCxnSpPr/>
          <p:nvPr/>
        </p:nvCxnSpPr>
        <p:spPr>
          <a:xfrm>
            <a:off x="44196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3" name="Google Shape;493;p11"/>
          <p:cNvSpPr/>
          <p:nvPr/>
        </p:nvSpPr>
        <p:spPr>
          <a:xfrm>
            <a:off x="51816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94" name="Google Shape;494;p11"/>
          <p:cNvCxnSpPr/>
          <p:nvPr/>
        </p:nvCxnSpPr>
        <p:spPr>
          <a:xfrm>
            <a:off x="48768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5" name="Google Shape;495;p11"/>
          <p:cNvSpPr/>
          <p:nvPr/>
        </p:nvSpPr>
        <p:spPr>
          <a:xfrm>
            <a:off x="56388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96" name="Google Shape;496;p11"/>
          <p:cNvCxnSpPr/>
          <p:nvPr/>
        </p:nvCxnSpPr>
        <p:spPr>
          <a:xfrm>
            <a:off x="53340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7" name="Google Shape;497;p11"/>
          <p:cNvSpPr/>
          <p:nvPr/>
        </p:nvSpPr>
        <p:spPr>
          <a:xfrm>
            <a:off x="6096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498" name="Google Shape;498;p11"/>
          <p:cNvCxnSpPr/>
          <p:nvPr/>
        </p:nvCxnSpPr>
        <p:spPr>
          <a:xfrm>
            <a:off x="57912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9" name="Google Shape;499;p11"/>
          <p:cNvSpPr/>
          <p:nvPr/>
        </p:nvSpPr>
        <p:spPr>
          <a:xfrm>
            <a:off x="6553200" y="6038850"/>
            <a:ext cx="304800" cy="3048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500" name="Google Shape;500;p11"/>
          <p:cNvCxnSpPr/>
          <p:nvPr/>
        </p:nvCxnSpPr>
        <p:spPr>
          <a:xfrm>
            <a:off x="6248400" y="601980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1" name="Google Shape;501;p11"/>
          <p:cNvCxnSpPr/>
          <p:nvPr/>
        </p:nvCxnSpPr>
        <p:spPr>
          <a:xfrm>
            <a:off x="6705600" y="601980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2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(XI)</a:t>
            </a:r>
            <a:endParaRPr/>
          </a:p>
        </p:txBody>
      </p:sp>
      <p:sp>
        <p:nvSpPr>
          <p:cNvPr id="508" name="Google Shape;508;p12"/>
          <p:cNvSpPr txBox="1"/>
          <p:nvPr>
            <p:ph idx="1" type="body"/>
          </p:nvPr>
        </p:nvSpPr>
        <p:spPr>
          <a:xfrm>
            <a:off x="301625" y="1185862"/>
            <a:ext cx="42243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</a:t>
            </a:r>
            <a:r>
              <a:rPr b="0" lang="en-US" sz="2000">
                <a:solidFill>
                  <a:srgbClr val="00B600"/>
                </a:solidFill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10" name="Google Shape;510;p12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1" name="Google Shape;511;p12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12" name="Google Shape;512;p12"/>
          <p:cNvSpPr/>
          <p:nvPr/>
        </p:nvSpPr>
        <p:spPr>
          <a:xfrm>
            <a:off x="7772400" y="28956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3" name="Google Shape;513;p12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14" name="Google Shape;514;p12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5" name="Google Shape;515;p12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6" name="Google Shape;516;p12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7" name="Google Shape;517;p12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8" name="Google Shape;518;p12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12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20" name="Google Shape;520;p12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1" name="Google Shape;521;p12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2" name="Google Shape;522;p12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523" name="Google Shape;523;p12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4" name="Google Shape;524;p12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525" name="Google Shape;525;p12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6" name="Google Shape;526;p12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27" name="Google Shape;527;p12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12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9" name="Google Shape;529;p12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30" name="Google Shape;530;p12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12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532" name="Google Shape;532;p12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3" name="Google Shape;533;p12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534" name="Google Shape;534;p12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5" name="Google Shape;535;p12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6" name="Google Shape;536;p12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7" name="Google Shape;537;p12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38" name="Google Shape;538;p12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39" name="Google Shape;539;p12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0" name="Google Shape;540;p12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41" name="Google Shape;541;p12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2" name="Google Shape;542;p12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43" name="Google Shape;543;p12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4" name="Google Shape;544;p12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45" name="Google Shape;545;p12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46" name="Google Shape;546;p12"/>
          <p:cNvSpPr/>
          <p:nvPr/>
        </p:nvSpPr>
        <p:spPr>
          <a:xfrm>
            <a:off x="42672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547" name="Google Shape;547;p12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8" name="Google Shape;548;p12"/>
          <p:cNvSpPr/>
          <p:nvPr/>
        </p:nvSpPr>
        <p:spPr>
          <a:xfrm>
            <a:off x="47244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49" name="Google Shape;549;p12"/>
          <p:cNvCxnSpPr/>
          <p:nvPr/>
        </p:nvCxnSpPr>
        <p:spPr>
          <a:xfrm>
            <a:off x="44196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0" name="Google Shape;550;p12"/>
          <p:cNvSpPr/>
          <p:nvPr/>
        </p:nvSpPr>
        <p:spPr>
          <a:xfrm>
            <a:off x="51816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551" name="Google Shape;551;p12"/>
          <p:cNvCxnSpPr/>
          <p:nvPr/>
        </p:nvCxnSpPr>
        <p:spPr>
          <a:xfrm>
            <a:off x="48768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2" name="Google Shape;552;p12"/>
          <p:cNvSpPr/>
          <p:nvPr/>
        </p:nvSpPr>
        <p:spPr>
          <a:xfrm>
            <a:off x="56388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53" name="Google Shape;553;p12"/>
          <p:cNvCxnSpPr/>
          <p:nvPr/>
        </p:nvCxnSpPr>
        <p:spPr>
          <a:xfrm>
            <a:off x="53340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4" name="Google Shape;554;p12"/>
          <p:cNvSpPr/>
          <p:nvPr/>
        </p:nvSpPr>
        <p:spPr>
          <a:xfrm>
            <a:off x="6096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55" name="Google Shape;555;p12"/>
          <p:cNvCxnSpPr/>
          <p:nvPr/>
        </p:nvCxnSpPr>
        <p:spPr>
          <a:xfrm>
            <a:off x="57912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6" name="Google Shape;556;p12"/>
          <p:cNvSpPr/>
          <p:nvPr/>
        </p:nvSpPr>
        <p:spPr>
          <a:xfrm>
            <a:off x="6553200" y="603885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557" name="Google Shape;557;p12"/>
          <p:cNvCxnSpPr/>
          <p:nvPr/>
        </p:nvCxnSpPr>
        <p:spPr>
          <a:xfrm>
            <a:off x="6248400" y="601980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8" name="Google Shape;558;p12"/>
          <p:cNvSpPr/>
          <p:nvPr/>
        </p:nvSpPr>
        <p:spPr>
          <a:xfrm>
            <a:off x="7010400" y="603885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559" name="Google Shape;559;p12"/>
          <p:cNvCxnSpPr/>
          <p:nvPr/>
        </p:nvCxnSpPr>
        <p:spPr>
          <a:xfrm>
            <a:off x="6705600" y="601980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0" name="Google Shape;560;p12"/>
          <p:cNvSpPr/>
          <p:nvPr/>
        </p:nvSpPr>
        <p:spPr>
          <a:xfrm>
            <a:off x="74676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561" name="Google Shape;561;p12"/>
          <p:cNvCxnSpPr/>
          <p:nvPr/>
        </p:nvCxnSpPr>
        <p:spPr>
          <a:xfrm>
            <a:off x="71628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2" name="Google Shape;562;p12"/>
          <p:cNvSpPr/>
          <p:nvPr/>
        </p:nvSpPr>
        <p:spPr>
          <a:xfrm>
            <a:off x="79248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563" name="Google Shape;563;p12"/>
          <p:cNvCxnSpPr/>
          <p:nvPr/>
        </p:nvCxnSpPr>
        <p:spPr>
          <a:xfrm>
            <a:off x="76200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4" name="Google Shape;564;p12"/>
          <p:cNvSpPr/>
          <p:nvPr/>
        </p:nvSpPr>
        <p:spPr>
          <a:xfrm>
            <a:off x="8382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565" name="Google Shape;565;p12"/>
          <p:cNvCxnSpPr/>
          <p:nvPr/>
        </p:nvCxnSpPr>
        <p:spPr>
          <a:xfrm>
            <a:off x="80772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3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Finite-Automaton-Matcher</a:t>
            </a:r>
            <a:endParaRPr/>
          </a:p>
        </p:txBody>
      </p:sp>
      <p:sp>
        <p:nvSpPr>
          <p:cNvPr id="572" name="Google Shape;572;p13"/>
          <p:cNvSpPr txBox="1"/>
          <p:nvPr>
            <p:ph idx="1" type="body"/>
          </p:nvPr>
        </p:nvSpPr>
        <p:spPr>
          <a:xfrm>
            <a:off x="301625" y="1185862"/>
            <a:ext cx="8602662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The example automaton accepts at the end of occurrences of the pattern </a:t>
            </a:r>
            <a:r>
              <a:rPr b="1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abba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⮚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every pattern of length m 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there exists an automaton with </a:t>
            </a:r>
            <a:r>
              <a:rPr b="1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m+1 states 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that solves the pattern matching problem with the following algorithm:</a:t>
            </a:r>
            <a:endParaRPr b="1" i="0" sz="2000" u="none">
              <a:solidFill>
                <a:srgbClr val="0046A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Finite-Automaton-Matcher(T,</a:t>
            </a:r>
            <a:r>
              <a:rPr b="0" i="0" lang="en-US" sz="28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,P)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n ← length(T)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 ← 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for i ← 1 to n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q ← </a:t>
            </a:r>
            <a:r>
              <a:rPr b="0" i="0" lang="en-US" sz="28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(q,T[i])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if q = m then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s ← i - 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return “Pattern occurs with shift” s</a:t>
            </a:r>
            <a:endParaRPr/>
          </a:p>
        </p:txBody>
      </p:sp>
      <p:sp>
        <p:nvSpPr>
          <p:cNvPr id="573" name="Google Shape;573;p13"/>
          <p:cNvSpPr txBox="1"/>
          <p:nvPr/>
        </p:nvSpPr>
        <p:spPr>
          <a:xfrm>
            <a:off x="3991575" y="4915775"/>
            <a:ext cx="17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 is found</a:t>
            </a:r>
            <a:endParaRPr/>
          </a:p>
        </p:txBody>
      </p:sp>
      <p:cxnSp>
        <p:nvCxnSpPr>
          <p:cNvPr id="574" name="Google Shape;574;p13"/>
          <p:cNvCxnSpPr>
            <a:stCxn id="573" idx="1"/>
          </p:cNvCxnSpPr>
          <p:nvPr/>
        </p:nvCxnSpPr>
        <p:spPr>
          <a:xfrm flipH="1">
            <a:off x="2370975" y="5115875"/>
            <a:ext cx="16206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4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Computing the Transition Function:</a:t>
            </a:r>
            <a:b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The Idea!</a:t>
            </a:r>
            <a:endParaRPr/>
          </a:p>
        </p:txBody>
      </p:sp>
      <p:sp>
        <p:nvSpPr>
          <p:cNvPr id="581" name="Google Shape;581;p14"/>
          <p:cNvSpPr txBox="1"/>
          <p:nvPr/>
        </p:nvSpPr>
        <p:spPr>
          <a:xfrm>
            <a:off x="1676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82" name="Google Shape;582;p14"/>
          <p:cNvSpPr txBox="1"/>
          <p:nvPr/>
        </p:nvSpPr>
        <p:spPr>
          <a:xfrm>
            <a:off x="1295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83" name="Google Shape;583;p14"/>
          <p:cNvSpPr txBox="1"/>
          <p:nvPr/>
        </p:nvSpPr>
        <p:spPr>
          <a:xfrm>
            <a:off x="2057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584" name="Google Shape;584;p14"/>
          <p:cNvSpPr txBox="1"/>
          <p:nvPr/>
        </p:nvSpPr>
        <p:spPr>
          <a:xfrm>
            <a:off x="2819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85" name="Google Shape;585;p14"/>
          <p:cNvSpPr txBox="1"/>
          <p:nvPr/>
        </p:nvSpPr>
        <p:spPr>
          <a:xfrm>
            <a:off x="2438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86" name="Google Shape;586;p14"/>
          <p:cNvSpPr txBox="1"/>
          <p:nvPr/>
        </p:nvSpPr>
        <p:spPr>
          <a:xfrm>
            <a:off x="3200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87" name="Google Shape;587;p14"/>
          <p:cNvSpPr txBox="1"/>
          <p:nvPr/>
        </p:nvSpPr>
        <p:spPr>
          <a:xfrm>
            <a:off x="3962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88" name="Google Shape;588;p14"/>
          <p:cNvSpPr txBox="1"/>
          <p:nvPr/>
        </p:nvSpPr>
        <p:spPr>
          <a:xfrm>
            <a:off x="3581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89" name="Google Shape;589;p14"/>
          <p:cNvSpPr txBox="1"/>
          <p:nvPr/>
        </p:nvSpPr>
        <p:spPr>
          <a:xfrm>
            <a:off x="4343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590" name="Google Shape;590;p14"/>
          <p:cNvSpPr txBox="1"/>
          <p:nvPr/>
        </p:nvSpPr>
        <p:spPr>
          <a:xfrm>
            <a:off x="5105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91" name="Google Shape;591;p14"/>
          <p:cNvSpPr txBox="1"/>
          <p:nvPr/>
        </p:nvSpPr>
        <p:spPr>
          <a:xfrm>
            <a:off x="4724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92" name="Google Shape;592;p14"/>
          <p:cNvSpPr txBox="1"/>
          <p:nvPr/>
        </p:nvSpPr>
        <p:spPr>
          <a:xfrm>
            <a:off x="5486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93" name="Google Shape;593;p14"/>
          <p:cNvSpPr txBox="1"/>
          <p:nvPr/>
        </p:nvSpPr>
        <p:spPr>
          <a:xfrm>
            <a:off x="6248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94" name="Google Shape;594;p14"/>
          <p:cNvSpPr txBox="1"/>
          <p:nvPr/>
        </p:nvSpPr>
        <p:spPr>
          <a:xfrm>
            <a:off x="5867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595" name="Google Shape;595;p14"/>
          <p:cNvSpPr txBox="1"/>
          <p:nvPr/>
        </p:nvSpPr>
        <p:spPr>
          <a:xfrm>
            <a:off x="6629400" y="2362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96" name="Google Shape;596;p14"/>
          <p:cNvSpPr txBox="1"/>
          <p:nvPr/>
        </p:nvSpPr>
        <p:spPr>
          <a:xfrm>
            <a:off x="1295400" y="2819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2057400" y="28194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98" name="Google Shape;598;p14"/>
          <p:cNvSpPr txBox="1"/>
          <p:nvPr/>
        </p:nvSpPr>
        <p:spPr>
          <a:xfrm>
            <a:off x="1676400" y="2819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99" name="Google Shape;599;p14"/>
          <p:cNvSpPr txBox="1"/>
          <p:nvPr/>
        </p:nvSpPr>
        <p:spPr>
          <a:xfrm>
            <a:off x="2438400" y="2819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00" name="Google Shape;600;p14"/>
          <p:cNvSpPr txBox="1"/>
          <p:nvPr/>
        </p:nvSpPr>
        <p:spPr>
          <a:xfrm>
            <a:off x="2438400" y="32004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01" name="Google Shape;601;p14"/>
          <p:cNvSpPr txBox="1"/>
          <p:nvPr/>
        </p:nvSpPr>
        <p:spPr>
          <a:xfrm>
            <a:off x="3200400" y="3200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02" name="Google Shape;602;p14"/>
          <p:cNvSpPr txBox="1"/>
          <p:nvPr/>
        </p:nvSpPr>
        <p:spPr>
          <a:xfrm>
            <a:off x="2819400" y="3200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03" name="Google Shape;603;p14"/>
          <p:cNvSpPr txBox="1"/>
          <p:nvPr/>
        </p:nvSpPr>
        <p:spPr>
          <a:xfrm>
            <a:off x="3581400" y="3200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04" name="Google Shape;604;p14"/>
          <p:cNvSpPr txBox="1"/>
          <p:nvPr/>
        </p:nvSpPr>
        <p:spPr>
          <a:xfrm>
            <a:off x="2819400" y="3581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05" name="Google Shape;605;p14"/>
          <p:cNvSpPr txBox="1"/>
          <p:nvPr/>
        </p:nvSpPr>
        <p:spPr>
          <a:xfrm>
            <a:off x="3581400" y="3581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06" name="Google Shape;606;p14"/>
          <p:cNvSpPr txBox="1"/>
          <p:nvPr/>
        </p:nvSpPr>
        <p:spPr>
          <a:xfrm>
            <a:off x="3200400" y="3581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07" name="Google Shape;607;p14"/>
          <p:cNvSpPr txBox="1"/>
          <p:nvPr/>
        </p:nvSpPr>
        <p:spPr>
          <a:xfrm>
            <a:off x="3962400" y="3581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08" name="Google Shape;608;p14"/>
          <p:cNvSpPr txBox="1"/>
          <p:nvPr/>
        </p:nvSpPr>
        <p:spPr>
          <a:xfrm>
            <a:off x="3581400" y="3962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09" name="Google Shape;609;p14"/>
          <p:cNvSpPr txBox="1"/>
          <p:nvPr/>
        </p:nvSpPr>
        <p:spPr>
          <a:xfrm>
            <a:off x="4343400" y="39624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10" name="Google Shape;610;p14"/>
          <p:cNvSpPr txBox="1"/>
          <p:nvPr/>
        </p:nvSpPr>
        <p:spPr>
          <a:xfrm>
            <a:off x="3962400" y="3962400"/>
            <a:ext cx="304800" cy="304800"/>
          </a:xfrm>
          <a:prstGeom prst="rect">
            <a:avLst/>
          </a:prstGeom>
          <a:solidFill>
            <a:srgbClr val="66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1" name="Google Shape;611;p14"/>
          <p:cNvSpPr txBox="1"/>
          <p:nvPr/>
        </p:nvSpPr>
        <p:spPr>
          <a:xfrm>
            <a:off x="4724400" y="3962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2" name="Google Shape;612;p14"/>
          <p:cNvSpPr txBox="1"/>
          <p:nvPr/>
        </p:nvSpPr>
        <p:spPr>
          <a:xfrm>
            <a:off x="4724400" y="43434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13" name="Google Shape;613;p14"/>
          <p:cNvSpPr txBox="1"/>
          <p:nvPr/>
        </p:nvSpPr>
        <p:spPr>
          <a:xfrm>
            <a:off x="5486400" y="4343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14" name="Google Shape;614;p14"/>
          <p:cNvSpPr txBox="1"/>
          <p:nvPr/>
        </p:nvSpPr>
        <p:spPr>
          <a:xfrm>
            <a:off x="5105400" y="4343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5" name="Google Shape;615;p14"/>
          <p:cNvSpPr txBox="1"/>
          <p:nvPr/>
        </p:nvSpPr>
        <p:spPr>
          <a:xfrm>
            <a:off x="5867400" y="43434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6" name="Google Shape;616;p14"/>
          <p:cNvSpPr txBox="1"/>
          <p:nvPr/>
        </p:nvSpPr>
        <p:spPr>
          <a:xfrm>
            <a:off x="5105400" y="48006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17" name="Google Shape;617;p14"/>
          <p:cNvSpPr txBox="1"/>
          <p:nvPr/>
        </p:nvSpPr>
        <p:spPr>
          <a:xfrm>
            <a:off x="5867400" y="4800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18" name="Google Shape;618;p14"/>
          <p:cNvSpPr txBox="1"/>
          <p:nvPr/>
        </p:nvSpPr>
        <p:spPr>
          <a:xfrm>
            <a:off x="5486400" y="4800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19" name="Google Shape;619;p14"/>
          <p:cNvSpPr txBox="1"/>
          <p:nvPr/>
        </p:nvSpPr>
        <p:spPr>
          <a:xfrm>
            <a:off x="6248400" y="48006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20" name="Google Shape;620;p14"/>
          <p:cNvSpPr txBox="1"/>
          <p:nvPr/>
        </p:nvSpPr>
        <p:spPr>
          <a:xfrm>
            <a:off x="5486400" y="52578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21" name="Google Shape;621;p14"/>
          <p:cNvSpPr txBox="1"/>
          <p:nvPr/>
        </p:nvSpPr>
        <p:spPr>
          <a:xfrm>
            <a:off x="6248400" y="5257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22" name="Google Shape;622;p14"/>
          <p:cNvSpPr txBox="1"/>
          <p:nvPr/>
        </p:nvSpPr>
        <p:spPr>
          <a:xfrm>
            <a:off x="5867400" y="5257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23" name="Google Shape;623;p14"/>
          <p:cNvSpPr txBox="1"/>
          <p:nvPr/>
        </p:nvSpPr>
        <p:spPr>
          <a:xfrm>
            <a:off x="6629400" y="5257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624" name="Google Shape;624;p14"/>
          <p:cNvCxnSpPr/>
          <p:nvPr/>
        </p:nvCxnSpPr>
        <p:spPr>
          <a:xfrm>
            <a:off x="4343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5" name="Google Shape;625;p14"/>
          <p:cNvCxnSpPr/>
          <p:nvPr/>
        </p:nvCxnSpPr>
        <p:spPr>
          <a:xfrm>
            <a:off x="4648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" name="Google Shape;626;p14"/>
          <p:cNvCxnSpPr/>
          <p:nvPr/>
        </p:nvCxnSpPr>
        <p:spPr>
          <a:xfrm>
            <a:off x="4724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7" name="Google Shape;627;p14"/>
          <p:cNvCxnSpPr/>
          <p:nvPr/>
        </p:nvCxnSpPr>
        <p:spPr>
          <a:xfrm>
            <a:off x="5029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8" name="Google Shape;628;p14"/>
          <p:cNvCxnSpPr/>
          <p:nvPr/>
        </p:nvCxnSpPr>
        <p:spPr>
          <a:xfrm>
            <a:off x="5410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9" name="Google Shape;629;p14"/>
          <p:cNvCxnSpPr/>
          <p:nvPr/>
        </p:nvCxnSpPr>
        <p:spPr>
          <a:xfrm>
            <a:off x="5105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0" name="Google Shape;630;p14"/>
          <p:cNvCxnSpPr/>
          <p:nvPr/>
        </p:nvCxnSpPr>
        <p:spPr>
          <a:xfrm>
            <a:off x="5791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1" name="Google Shape;631;p14"/>
          <p:cNvCxnSpPr/>
          <p:nvPr/>
        </p:nvCxnSpPr>
        <p:spPr>
          <a:xfrm>
            <a:off x="5867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2" name="Google Shape;632;p14"/>
          <p:cNvCxnSpPr/>
          <p:nvPr/>
        </p:nvCxnSpPr>
        <p:spPr>
          <a:xfrm>
            <a:off x="6172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3" name="Google Shape;633;p14"/>
          <p:cNvCxnSpPr/>
          <p:nvPr/>
        </p:nvCxnSpPr>
        <p:spPr>
          <a:xfrm>
            <a:off x="6248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4" name="Google Shape;634;p14"/>
          <p:cNvCxnSpPr/>
          <p:nvPr/>
        </p:nvCxnSpPr>
        <p:spPr>
          <a:xfrm>
            <a:off x="6553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5" name="Google Shape;635;p14"/>
          <p:cNvCxnSpPr/>
          <p:nvPr/>
        </p:nvCxnSpPr>
        <p:spPr>
          <a:xfrm>
            <a:off x="6629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6" name="Google Shape;636;p14"/>
          <p:cNvCxnSpPr/>
          <p:nvPr/>
        </p:nvCxnSpPr>
        <p:spPr>
          <a:xfrm>
            <a:off x="4267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7" name="Google Shape;637;p14"/>
          <p:cNvCxnSpPr/>
          <p:nvPr/>
        </p:nvCxnSpPr>
        <p:spPr>
          <a:xfrm>
            <a:off x="3962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14"/>
          <p:cNvCxnSpPr/>
          <p:nvPr/>
        </p:nvCxnSpPr>
        <p:spPr>
          <a:xfrm>
            <a:off x="3886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14"/>
          <p:cNvCxnSpPr/>
          <p:nvPr/>
        </p:nvCxnSpPr>
        <p:spPr>
          <a:xfrm>
            <a:off x="3581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14"/>
          <p:cNvCxnSpPr/>
          <p:nvPr/>
        </p:nvCxnSpPr>
        <p:spPr>
          <a:xfrm>
            <a:off x="3505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14"/>
          <p:cNvCxnSpPr/>
          <p:nvPr/>
        </p:nvCxnSpPr>
        <p:spPr>
          <a:xfrm>
            <a:off x="1295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2" name="Google Shape;642;p14"/>
          <p:cNvCxnSpPr/>
          <p:nvPr/>
        </p:nvCxnSpPr>
        <p:spPr>
          <a:xfrm>
            <a:off x="1600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14"/>
          <p:cNvCxnSpPr/>
          <p:nvPr/>
        </p:nvCxnSpPr>
        <p:spPr>
          <a:xfrm>
            <a:off x="1676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14"/>
          <p:cNvCxnSpPr/>
          <p:nvPr/>
        </p:nvCxnSpPr>
        <p:spPr>
          <a:xfrm>
            <a:off x="1981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5" name="Google Shape;645;p14"/>
          <p:cNvCxnSpPr/>
          <p:nvPr/>
        </p:nvCxnSpPr>
        <p:spPr>
          <a:xfrm>
            <a:off x="2057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14"/>
          <p:cNvCxnSpPr/>
          <p:nvPr/>
        </p:nvCxnSpPr>
        <p:spPr>
          <a:xfrm>
            <a:off x="2362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7" name="Google Shape;647;p14"/>
          <p:cNvCxnSpPr/>
          <p:nvPr/>
        </p:nvCxnSpPr>
        <p:spPr>
          <a:xfrm>
            <a:off x="2438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8" name="Google Shape;648;p14"/>
          <p:cNvCxnSpPr/>
          <p:nvPr/>
        </p:nvCxnSpPr>
        <p:spPr>
          <a:xfrm>
            <a:off x="2743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9" name="Google Shape;649;p14"/>
          <p:cNvCxnSpPr/>
          <p:nvPr/>
        </p:nvCxnSpPr>
        <p:spPr>
          <a:xfrm>
            <a:off x="2819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0" name="Google Shape;650;p14"/>
          <p:cNvCxnSpPr/>
          <p:nvPr/>
        </p:nvCxnSpPr>
        <p:spPr>
          <a:xfrm>
            <a:off x="3124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" name="Google Shape;651;p14"/>
          <p:cNvCxnSpPr/>
          <p:nvPr/>
        </p:nvCxnSpPr>
        <p:spPr>
          <a:xfrm>
            <a:off x="3200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2" name="Google Shape;652;p14"/>
          <p:cNvCxnSpPr/>
          <p:nvPr/>
        </p:nvCxnSpPr>
        <p:spPr>
          <a:xfrm>
            <a:off x="54864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3" name="Google Shape;653;p14"/>
          <p:cNvCxnSpPr/>
          <p:nvPr/>
        </p:nvCxnSpPr>
        <p:spPr>
          <a:xfrm>
            <a:off x="6934200" y="22098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4" name="Google Shape;654;p14"/>
          <p:cNvSpPr txBox="1"/>
          <p:nvPr/>
        </p:nvSpPr>
        <p:spPr>
          <a:xfrm>
            <a:off x="2102950" y="1058175"/>
            <a:ext cx="67242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It basically means, for a particular string </a:t>
            </a:r>
            <a:r>
              <a:rPr b="1" lang="en-US" sz="2000"/>
              <a:t>p</a:t>
            </a:r>
            <a:r>
              <a:rPr b="1" baseline="-25000" lang="en-US" sz="2000"/>
              <a:t>q</a:t>
            </a:r>
            <a:r>
              <a:rPr b="1" lang="en-US" sz="2000"/>
              <a:t>X</a:t>
            </a:r>
            <a:r>
              <a:rPr lang="en-US" sz="2000"/>
              <a:t>, the maximum length suffix which can be found at prefix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5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How to Compute the Transition Function?</a:t>
            </a:r>
            <a:endParaRPr/>
          </a:p>
        </p:txBody>
      </p:sp>
      <p:sp>
        <p:nvSpPr>
          <p:cNvPr id="661" name="Google Shape;661;p15"/>
          <p:cNvSpPr txBox="1"/>
          <p:nvPr>
            <p:ph idx="1" type="body"/>
          </p:nvPr>
        </p:nvSpPr>
        <p:spPr>
          <a:xfrm>
            <a:off x="301625" y="1185862"/>
            <a:ext cx="8602662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ua = 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 a</a:t>
            </a:r>
            <a:r>
              <a:rPr b="0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 = 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Let P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denote the first k letter string of P</a:t>
            </a:r>
            <a:endParaRPr b="1" i="1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Compute-Transition-Function(P, </a:t>
            </a:r>
            <a:r>
              <a:rPr b="0" i="0" lang="en-US" sz="28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m ← length(P)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for q ← 0 to m do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for each character a ∈ </a:t>
            </a:r>
            <a:r>
              <a:rPr b="1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k ← 1+min(m,q+1)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repeat</a:t>
            </a:r>
            <a:b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	k ← k-1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until P</a:t>
            </a:r>
            <a:r>
              <a:rPr b="1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suffix of P</a:t>
            </a:r>
            <a:r>
              <a:rPr b="1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 </a:t>
            </a:r>
            <a:r>
              <a:rPr b="0" i="0" lang="en-US" sz="28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(q,a) ← k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1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6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668" name="Google Shape;668;p16"/>
          <p:cNvSpPr txBox="1"/>
          <p:nvPr>
            <p:ph idx="1" type="body"/>
          </p:nvPr>
        </p:nvSpPr>
        <p:spPr>
          <a:xfrm>
            <a:off x="301625" y="1185862"/>
            <a:ext cx="4224337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ua =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 a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 = 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Let 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denote the first k letter string of P</a:t>
            </a:r>
            <a:endParaRPr b="1" i="1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Compute-Transition-Function(P,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m ← length(P)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for q ← 0 to m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for each character a ∈ </a:t>
            </a:r>
            <a:r>
              <a:rPr b="1" i="0" lang="en-US" sz="16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k ← 1+min(m,q+1)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repeat</a:t>
            </a:r>
            <a:b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	k ← k-1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until P</a:t>
            </a:r>
            <a:r>
              <a:rPr b="1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suffix of P</a:t>
            </a:r>
            <a:r>
              <a:rPr b="1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(q,a) ←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90500" rtl="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6"/>
          <p:cNvSpPr txBox="1"/>
          <p:nvPr/>
        </p:nvSpPr>
        <p:spPr>
          <a:xfrm>
            <a:off x="5181600" y="2743200"/>
            <a:ext cx="2743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6"/>
          <p:cNvSpPr txBox="1"/>
          <p:nvPr/>
        </p:nvSpPr>
        <p:spPr>
          <a:xfrm>
            <a:off x="56388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71" name="Google Shape;671;p16"/>
          <p:cNvSpPr txBox="1"/>
          <p:nvPr/>
        </p:nvSpPr>
        <p:spPr>
          <a:xfrm>
            <a:off x="52578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2" name="Google Shape;672;p16"/>
          <p:cNvSpPr txBox="1"/>
          <p:nvPr/>
        </p:nvSpPr>
        <p:spPr>
          <a:xfrm>
            <a:off x="60198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3" name="Google Shape;673;p16"/>
          <p:cNvSpPr txBox="1"/>
          <p:nvPr/>
        </p:nvSpPr>
        <p:spPr>
          <a:xfrm>
            <a:off x="67818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74" name="Google Shape;674;p16"/>
          <p:cNvSpPr txBox="1"/>
          <p:nvPr/>
        </p:nvSpPr>
        <p:spPr>
          <a:xfrm>
            <a:off x="64008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5" name="Google Shape;675;p16"/>
          <p:cNvSpPr txBox="1"/>
          <p:nvPr/>
        </p:nvSpPr>
        <p:spPr>
          <a:xfrm>
            <a:off x="75438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6" name="Google Shape;676;p16"/>
          <p:cNvSpPr txBox="1"/>
          <p:nvPr/>
        </p:nvSpPr>
        <p:spPr>
          <a:xfrm>
            <a:off x="80010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7" name="Google Shape;677;p16"/>
          <p:cNvSpPr txBox="1"/>
          <p:nvPr/>
        </p:nvSpPr>
        <p:spPr>
          <a:xfrm>
            <a:off x="71628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8" name="Google Shape;678;p16"/>
          <p:cNvSpPr txBox="1"/>
          <p:nvPr/>
        </p:nvSpPr>
        <p:spPr>
          <a:xfrm>
            <a:off x="8001000" y="3352800"/>
            <a:ext cx="304800" cy="304800"/>
          </a:xfrm>
          <a:prstGeom prst="rect">
            <a:avLst/>
          </a:prstGeom>
          <a:solidFill>
            <a:srgbClr val="FFFF0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79" name="Google Shape;679;p16"/>
          <p:cNvSpPr txBox="1"/>
          <p:nvPr/>
        </p:nvSpPr>
        <p:spPr>
          <a:xfrm>
            <a:off x="8458200" y="2819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80" name="Google Shape;680;p16"/>
          <p:cNvSpPr txBox="1"/>
          <p:nvPr/>
        </p:nvSpPr>
        <p:spPr>
          <a:xfrm>
            <a:off x="5181600" y="3810000"/>
            <a:ext cx="3200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6"/>
          <p:cNvSpPr txBox="1"/>
          <p:nvPr/>
        </p:nvSpPr>
        <p:spPr>
          <a:xfrm>
            <a:off x="56388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82" name="Google Shape;682;p16"/>
          <p:cNvSpPr txBox="1"/>
          <p:nvPr/>
        </p:nvSpPr>
        <p:spPr>
          <a:xfrm>
            <a:off x="52578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83" name="Google Shape;683;p16"/>
          <p:cNvSpPr txBox="1"/>
          <p:nvPr/>
        </p:nvSpPr>
        <p:spPr>
          <a:xfrm>
            <a:off x="60198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84" name="Google Shape;684;p16"/>
          <p:cNvSpPr txBox="1"/>
          <p:nvPr/>
        </p:nvSpPr>
        <p:spPr>
          <a:xfrm>
            <a:off x="67818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85" name="Google Shape;685;p16"/>
          <p:cNvSpPr txBox="1"/>
          <p:nvPr/>
        </p:nvSpPr>
        <p:spPr>
          <a:xfrm>
            <a:off x="64008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86" name="Google Shape;686;p16"/>
          <p:cNvSpPr txBox="1"/>
          <p:nvPr/>
        </p:nvSpPr>
        <p:spPr>
          <a:xfrm>
            <a:off x="75438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87" name="Google Shape;687;p16"/>
          <p:cNvSpPr txBox="1"/>
          <p:nvPr/>
        </p:nvSpPr>
        <p:spPr>
          <a:xfrm>
            <a:off x="80010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88" name="Google Shape;688;p16"/>
          <p:cNvSpPr txBox="1"/>
          <p:nvPr/>
        </p:nvSpPr>
        <p:spPr>
          <a:xfrm>
            <a:off x="7162800" y="3886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89" name="Google Shape;689;p16"/>
          <p:cNvSpPr txBox="1"/>
          <p:nvPr/>
        </p:nvSpPr>
        <p:spPr>
          <a:xfrm>
            <a:off x="5638800" y="3352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90" name="Google Shape;690;p16"/>
          <p:cNvSpPr txBox="1"/>
          <p:nvPr/>
        </p:nvSpPr>
        <p:spPr>
          <a:xfrm>
            <a:off x="5257800" y="3352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1" name="Google Shape;691;p16"/>
          <p:cNvSpPr txBox="1"/>
          <p:nvPr/>
        </p:nvSpPr>
        <p:spPr>
          <a:xfrm>
            <a:off x="6019800" y="3352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2" name="Google Shape;692;p16"/>
          <p:cNvSpPr txBox="1"/>
          <p:nvPr/>
        </p:nvSpPr>
        <p:spPr>
          <a:xfrm>
            <a:off x="6781800" y="3352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93" name="Google Shape;693;p16"/>
          <p:cNvSpPr txBox="1"/>
          <p:nvPr/>
        </p:nvSpPr>
        <p:spPr>
          <a:xfrm>
            <a:off x="6400800" y="3352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4" name="Google Shape;694;p16"/>
          <p:cNvSpPr txBox="1"/>
          <p:nvPr/>
        </p:nvSpPr>
        <p:spPr>
          <a:xfrm>
            <a:off x="7543800" y="3352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5" name="Google Shape;695;p16"/>
          <p:cNvSpPr txBox="1"/>
          <p:nvPr/>
        </p:nvSpPr>
        <p:spPr>
          <a:xfrm>
            <a:off x="7162800" y="33528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6" name="Google Shape;696;p16"/>
          <p:cNvSpPr txBox="1"/>
          <p:nvPr/>
        </p:nvSpPr>
        <p:spPr>
          <a:xfrm>
            <a:off x="8458200" y="3854450"/>
            <a:ext cx="396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697" name="Google Shape;697;p16"/>
          <p:cNvSpPr txBox="1"/>
          <p:nvPr/>
        </p:nvSpPr>
        <p:spPr>
          <a:xfrm>
            <a:off x="8480425" y="335280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8" name="Google Shape;698;p16"/>
          <p:cNvSpPr txBox="1"/>
          <p:nvPr/>
        </p:nvSpPr>
        <p:spPr>
          <a:xfrm>
            <a:off x="4724400" y="3352800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699" name="Google Shape;699;p16"/>
          <p:cNvSpPr txBox="1"/>
          <p:nvPr/>
        </p:nvSpPr>
        <p:spPr>
          <a:xfrm>
            <a:off x="4854575" y="2286000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e1e30a567_0_0"/>
          <p:cNvSpPr txBox="1"/>
          <p:nvPr>
            <p:ph type="title"/>
          </p:nvPr>
        </p:nvSpPr>
        <p:spPr>
          <a:xfrm>
            <a:off x="0" y="0"/>
            <a:ext cx="6259500" cy="1066800"/>
          </a:xfrm>
          <a:prstGeom prst="rect">
            <a:avLst/>
          </a:prstGeom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Example</a:t>
            </a:r>
            <a:endParaRPr/>
          </a:p>
        </p:txBody>
      </p:sp>
      <p:graphicFrame>
        <p:nvGraphicFramePr>
          <p:cNvPr id="706" name="Google Shape;706;g11e1e30a567_0_0"/>
          <p:cNvGraphicFramePr/>
          <p:nvPr/>
        </p:nvGraphicFramePr>
        <p:xfrm>
          <a:off x="56405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{D1395374-ED19-4A40-9CD6-914327DD3C8C}</a:tableStyleId>
              </a:tblPr>
              <a:tblGrid>
                <a:gridCol w="1447800"/>
                <a:gridCol w="1447800"/>
                <a:gridCol w="1447800"/>
                <a:gridCol w="1782650"/>
                <a:gridCol w="190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initial 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p</a:t>
                      </a:r>
                      <a:r>
                        <a:rPr baseline="-25000" lang="en-US"/>
                        <a:t>k</a:t>
                      </a:r>
                      <a:r>
                        <a:rPr lang="en-US"/>
                        <a:t> suffix of p</a:t>
                      </a:r>
                      <a:r>
                        <a:rPr baseline="-25000" lang="en-US"/>
                        <a:t>q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</a:t>
                      </a:r>
                      <a:r>
                        <a:rPr baseline="-25000" lang="en-US"/>
                        <a:t>0</a:t>
                      </a:r>
                      <a:r>
                        <a:rPr lang="en-US"/>
                        <a:t>=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(q,A) ← 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1+min(4, 1) = 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</a:t>
                      </a:r>
                      <a:r>
                        <a:rPr baseline="-25000" lang="en-US"/>
                        <a:t>2</a:t>
                      </a:r>
                      <a:r>
                        <a:rPr lang="en-US"/>
                        <a:t>=ab,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a=a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</a:t>
                      </a:r>
                      <a:r>
                        <a:rPr baseline="-25000" lang="en-US"/>
                        <a:t>1  </a:t>
                      </a:r>
                      <a:r>
                        <a:rPr lang="en-US"/>
                        <a:t>, </a:t>
                      </a:r>
                      <a:r>
                        <a:rPr lang="en-US"/>
                        <a:t>p</a:t>
                      </a:r>
                      <a:r>
                        <a:rPr baseline="-25000" lang="en-US"/>
                        <a:t>0</a:t>
                      </a: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(0,a) ←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1) =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b=b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</a:t>
                      </a:r>
                      <a:r>
                        <a:rPr baseline="-25000" lang="en-US"/>
                        <a:t>0</a:t>
                      </a:r>
                      <a:r>
                        <a:rPr lang="en-US"/>
                        <a:t>, </a:t>
                      </a:r>
                      <a:r>
                        <a:rPr lang="en-US"/>
                        <a:t>p</a:t>
                      </a:r>
                      <a:r>
                        <a:rPr baseline="-25000" lang="en-US"/>
                        <a:t>o</a:t>
                      </a: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(0,a) ← 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2) =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a=aa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(1,a) ← 1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2) =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b=ab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(1,b) ← 2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3) =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a=aba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(2,a) ← 1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3) =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b=abb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(2,b) ← 3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7" name="Google Shape;707;g11e1e30a567_0_0"/>
          <p:cNvSpPr txBox="1"/>
          <p:nvPr/>
        </p:nvSpPr>
        <p:spPr>
          <a:xfrm>
            <a:off x="5893600" y="590400"/>
            <a:ext cx="28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 = </a:t>
            </a:r>
            <a:r>
              <a:rPr lang="en-US" sz="2000"/>
              <a:t>ababbabbaa</a:t>
            </a:r>
            <a:endParaRPr sz="2000"/>
          </a:p>
        </p:txBody>
      </p:sp>
      <p:sp>
        <p:nvSpPr>
          <p:cNvPr id="708" name="Google Shape;708;g11e1e30a567_0_0"/>
          <p:cNvSpPr txBox="1"/>
          <p:nvPr/>
        </p:nvSpPr>
        <p:spPr>
          <a:xfrm>
            <a:off x="2998000" y="590400"/>
            <a:ext cx="28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</a:t>
            </a:r>
            <a:r>
              <a:rPr lang="en-US" sz="2000"/>
              <a:t> = abba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4" name="Google Shape;714;g11e1e30a567_0_10"/>
          <p:cNvGraphicFramePr/>
          <p:nvPr/>
        </p:nvGraphicFramePr>
        <p:xfrm>
          <a:off x="56405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{D1395374-ED19-4A40-9CD6-914327DD3C8C}</a:tableStyleId>
              </a:tblPr>
              <a:tblGrid>
                <a:gridCol w="1447800"/>
                <a:gridCol w="1447800"/>
                <a:gridCol w="1447800"/>
                <a:gridCol w="1782650"/>
                <a:gridCol w="190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initial 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final p</a:t>
                      </a:r>
                      <a:r>
                        <a:rPr baseline="-25000" lang="en-US"/>
                        <a:t>k</a:t>
                      </a:r>
                      <a:r>
                        <a:rPr lang="en-US"/>
                        <a:t> suffix of p</a:t>
                      </a:r>
                      <a:r>
                        <a:rPr baseline="-25000" lang="en-US"/>
                        <a:t>q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</a:t>
                      </a:r>
                      <a:r>
                        <a:rPr baseline="-25000" lang="en-US"/>
                        <a:t>0</a:t>
                      </a:r>
                      <a:r>
                        <a:rPr lang="en-US"/>
                        <a:t>=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(q,A) ← 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4) =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a=abba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(3,a) ← 4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4) =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(3,b) ← 0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5) =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(4,a) ← 1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1+min(4, 5) =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=abbab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, p</a:t>
                      </a:r>
                      <a:r>
                        <a:rPr baseline="-25000" lang="en-US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0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b="1" lang="en-US" sz="1600">
                          <a:solidFill>
                            <a:schemeClr val="dk2"/>
                          </a:solidFill>
                        </a:rPr>
                        <a:t>(4,b) ← 2</a:t>
                      </a:r>
                      <a:endParaRPr sz="2000">
                        <a:solidFill>
                          <a:schemeClr val="dk2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5" name="Google Shape;715;g11e1e30a567_0_10"/>
          <p:cNvSpPr txBox="1"/>
          <p:nvPr/>
        </p:nvSpPr>
        <p:spPr>
          <a:xfrm>
            <a:off x="5893600" y="590400"/>
            <a:ext cx="28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 = a b a b b a b b a a</a:t>
            </a:r>
            <a:endParaRPr sz="2000"/>
          </a:p>
        </p:txBody>
      </p:sp>
      <p:sp>
        <p:nvSpPr>
          <p:cNvPr id="716" name="Google Shape;716;g11e1e30a567_0_10"/>
          <p:cNvSpPr txBox="1"/>
          <p:nvPr/>
        </p:nvSpPr>
        <p:spPr>
          <a:xfrm>
            <a:off x="3455200" y="590400"/>
            <a:ext cx="28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 = a b b a</a:t>
            </a:r>
            <a:endParaRPr sz="2000"/>
          </a:p>
        </p:txBody>
      </p:sp>
      <p:sp>
        <p:nvSpPr>
          <p:cNvPr id="717" name="Google Shape;717;g11e1e30a567_0_10"/>
          <p:cNvSpPr txBox="1"/>
          <p:nvPr>
            <p:ph type="title"/>
          </p:nvPr>
        </p:nvSpPr>
        <p:spPr>
          <a:xfrm>
            <a:off x="152400" y="0"/>
            <a:ext cx="6259500" cy="1066800"/>
          </a:xfrm>
          <a:prstGeom prst="rect">
            <a:avLst/>
          </a:prstGeom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e1e30a567_0_21"/>
          <p:cNvSpPr txBox="1"/>
          <p:nvPr>
            <p:ph type="title"/>
          </p:nvPr>
        </p:nvSpPr>
        <p:spPr>
          <a:xfrm>
            <a:off x="0" y="0"/>
            <a:ext cx="6259500" cy="1066800"/>
          </a:xfrm>
          <a:prstGeom prst="rect">
            <a:avLst/>
          </a:prstGeom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Example</a:t>
            </a:r>
            <a:endParaRPr/>
          </a:p>
        </p:txBody>
      </p:sp>
      <p:sp>
        <p:nvSpPr>
          <p:cNvPr id="724" name="Google Shape;724;g11e1e30a567_0_21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25" name="Google Shape;725;g11e1e30a567_0_21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26" name="Google Shape;726;g11e1e30a567_0_21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27" name="Google Shape;727;g11e1e30a567_0_21"/>
          <p:cNvSpPr/>
          <p:nvPr/>
        </p:nvSpPr>
        <p:spPr>
          <a:xfrm>
            <a:off x="7748550" y="2769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28" name="Google Shape;728;g11e1e30a567_0_21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729" name="Google Shape;729;g11e1e30a567_0_21"/>
          <p:cNvCxnSpPr/>
          <p:nvPr/>
        </p:nvCxnSpPr>
        <p:spPr>
          <a:xfrm flipH="1" rot="10800000">
            <a:off x="5778500" y="1828750"/>
            <a:ext cx="831900" cy="450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0" name="Google Shape;730;g11e1e30a567_0_21"/>
          <p:cNvCxnSpPr>
            <a:stCxn id="725" idx="5"/>
            <a:endCxn id="727" idx="0"/>
          </p:cNvCxnSpPr>
          <p:nvPr/>
        </p:nvCxnSpPr>
        <p:spPr>
          <a:xfrm>
            <a:off x="7149726" y="2044326"/>
            <a:ext cx="903600" cy="724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1" name="Google Shape;731;g11e1e30a567_0_21"/>
          <p:cNvCxnSpPr/>
          <p:nvPr/>
        </p:nvCxnSpPr>
        <p:spPr>
          <a:xfrm flipH="1">
            <a:off x="7607400" y="3448050"/>
            <a:ext cx="469800" cy="736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2" name="Google Shape;732;g11e1e30a567_0_21"/>
          <p:cNvCxnSpPr/>
          <p:nvPr/>
        </p:nvCxnSpPr>
        <p:spPr>
          <a:xfrm rot="10800000">
            <a:off x="5930850" y="4349700"/>
            <a:ext cx="1136700" cy="69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3" name="Google Shape;733;g11e1e30a567_0_21"/>
          <p:cNvCxnSpPr/>
          <p:nvPr/>
        </p:nvCxnSpPr>
        <p:spPr>
          <a:xfrm flipH="1" rot="10800000">
            <a:off x="6038850" y="3359100"/>
            <a:ext cx="1822500" cy="7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4" name="Google Shape;734;g11e1e30a567_0_21"/>
          <p:cNvSpPr txBox="1"/>
          <p:nvPr/>
        </p:nvSpPr>
        <p:spPr>
          <a:xfrm>
            <a:off x="5791200" y="1524000"/>
            <a:ext cx="40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35" name="Google Shape;735;g11e1e30a567_0_21"/>
          <p:cNvSpPr txBox="1"/>
          <p:nvPr/>
        </p:nvSpPr>
        <p:spPr>
          <a:xfrm>
            <a:off x="7391400" y="1752600"/>
            <a:ext cx="40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36" name="Google Shape;736;g11e1e30a567_0_21"/>
          <p:cNvSpPr txBox="1"/>
          <p:nvPr/>
        </p:nvSpPr>
        <p:spPr>
          <a:xfrm>
            <a:off x="7848600" y="3657600"/>
            <a:ext cx="40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37" name="Google Shape;737;g11e1e30a567_0_21"/>
          <p:cNvSpPr txBox="1"/>
          <p:nvPr/>
        </p:nvSpPr>
        <p:spPr>
          <a:xfrm>
            <a:off x="6324600" y="4343400"/>
            <a:ext cx="40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738" name="Google Shape;738;g11e1e30a567_0_21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9" name="Google Shape;739;g11e1e30a567_0_21"/>
          <p:cNvSpPr txBox="1"/>
          <p:nvPr/>
        </p:nvSpPr>
        <p:spPr>
          <a:xfrm>
            <a:off x="6934200" y="2690812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740" name="Google Shape;740;g11e1e30a567_0_21"/>
          <p:cNvCxnSpPr/>
          <p:nvPr/>
        </p:nvCxnSpPr>
        <p:spPr>
          <a:xfrm rot="10800000">
            <a:off x="5778400" y="2749450"/>
            <a:ext cx="1397100" cy="143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1" name="Google Shape;741;g11e1e30a567_0_21"/>
          <p:cNvSpPr txBox="1"/>
          <p:nvPr/>
        </p:nvSpPr>
        <p:spPr>
          <a:xfrm>
            <a:off x="6427787" y="31242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742" name="Google Shape;742;g11e1e30a567_0_21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3" name="Google Shape;743;g11e1e30a567_0_21"/>
          <p:cNvSpPr txBox="1"/>
          <p:nvPr/>
        </p:nvSpPr>
        <p:spPr>
          <a:xfrm>
            <a:off x="4724400" y="16764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44" name="Google Shape;744;g11e1e30a567_0_21"/>
          <p:cNvSpPr txBox="1"/>
          <p:nvPr/>
        </p:nvSpPr>
        <p:spPr>
          <a:xfrm>
            <a:off x="6934200" y="32004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745" name="Google Shape;745;g11e1e30a567_0_21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6" name="Google Shape;746;g11e1e30a567_0_21"/>
          <p:cNvCxnSpPr/>
          <p:nvPr/>
        </p:nvCxnSpPr>
        <p:spPr>
          <a:xfrm flipH="1" rot="10800000">
            <a:off x="5930900" y="2063650"/>
            <a:ext cx="787500" cy="181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7" name="Google Shape;747;g11e1e30a567_0_21"/>
          <p:cNvSpPr txBox="1"/>
          <p:nvPr/>
        </p:nvSpPr>
        <p:spPr>
          <a:xfrm>
            <a:off x="6400800" y="2514600"/>
            <a:ext cx="35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748" name="Google Shape;748;g11e1e30a567_0_21"/>
          <p:cNvGraphicFramePr/>
          <p:nvPr/>
        </p:nvGraphicFramePr>
        <p:xfrm>
          <a:off x="9144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sp>
        <p:nvSpPr>
          <p:cNvPr id="749" name="Google Shape;749;g11e1e30a567_0_21"/>
          <p:cNvSpPr txBox="1"/>
          <p:nvPr/>
        </p:nvSpPr>
        <p:spPr>
          <a:xfrm>
            <a:off x="803675" y="5170300"/>
            <a:ext cx="22638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= {0, 1, 2, 3, 4}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State = {0}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State = {4}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Σ = {a, b}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(I)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s</a:t>
            </a:r>
            <a:r>
              <a:rPr b="0" lang="en-US" sz="2000">
                <a:solidFill>
                  <a:srgbClr val="00B600"/>
                </a:solidFill>
              </a:rPr>
              <a:t>tat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124200" y="5359400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324600" y="2819400"/>
            <a:ext cx="831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7"/>
          <p:cNvSpPr txBox="1"/>
          <p:nvPr/>
        </p:nvSpPr>
        <p:spPr>
          <a:xfrm>
            <a:off x="5105400" y="1752600"/>
            <a:ext cx="27432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7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757" name="Google Shape;757;p17"/>
          <p:cNvSpPr txBox="1"/>
          <p:nvPr>
            <p:ph idx="1" type="body"/>
          </p:nvPr>
        </p:nvSpPr>
        <p:spPr>
          <a:xfrm>
            <a:off x="301625" y="1185862"/>
            <a:ext cx="4117975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ua = 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 a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 =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Let 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denote the first k letter string of P</a:t>
            </a:r>
            <a:endParaRPr b="1" i="1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Compute-Transition-Function(P,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m ← length(P)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for q ← 0 to m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for each character a ∈ </a:t>
            </a:r>
            <a:r>
              <a:rPr b="1" i="0" lang="en-US" sz="16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k ← 1+min(m,q+1)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repeat</a:t>
            </a:r>
            <a:b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	k ← k-1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until P</a:t>
            </a:r>
            <a:r>
              <a:rPr b="1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suffix of P</a:t>
            </a:r>
            <a:r>
              <a:rPr b="1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(q,a) ←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90500" rtl="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7"/>
          <p:cNvSpPr txBox="1"/>
          <p:nvPr/>
        </p:nvSpPr>
        <p:spPr>
          <a:xfrm>
            <a:off x="55626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59" name="Google Shape;759;p17"/>
          <p:cNvSpPr txBox="1"/>
          <p:nvPr/>
        </p:nvSpPr>
        <p:spPr>
          <a:xfrm>
            <a:off x="51816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0" name="Google Shape;760;p17"/>
          <p:cNvSpPr txBox="1"/>
          <p:nvPr/>
        </p:nvSpPr>
        <p:spPr>
          <a:xfrm>
            <a:off x="59436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1" name="Google Shape;761;p17"/>
          <p:cNvSpPr txBox="1"/>
          <p:nvPr/>
        </p:nvSpPr>
        <p:spPr>
          <a:xfrm>
            <a:off x="67056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62" name="Google Shape;762;p17"/>
          <p:cNvSpPr txBox="1"/>
          <p:nvPr/>
        </p:nvSpPr>
        <p:spPr>
          <a:xfrm>
            <a:off x="63246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3" name="Google Shape;763;p17"/>
          <p:cNvSpPr txBox="1"/>
          <p:nvPr/>
        </p:nvSpPr>
        <p:spPr>
          <a:xfrm>
            <a:off x="74676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4" name="Google Shape;764;p17"/>
          <p:cNvSpPr txBox="1"/>
          <p:nvPr/>
        </p:nvSpPr>
        <p:spPr>
          <a:xfrm>
            <a:off x="79248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5" name="Google Shape;765;p17"/>
          <p:cNvSpPr txBox="1"/>
          <p:nvPr/>
        </p:nvSpPr>
        <p:spPr>
          <a:xfrm>
            <a:off x="70866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6" name="Google Shape;766;p17"/>
          <p:cNvSpPr txBox="1"/>
          <p:nvPr/>
        </p:nvSpPr>
        <p:spPr>
          <a:xfrm>
            <a:off x="7924800" y="2362200"/>
            <a:ext cx="304800" cy="304800"/>
          </a:xfrm>
          <a:prstGeom prst="rect">
            <a:avLst/>
          </a:prstGeom>
          <a:solidFill>
            <a:srgbClr val="FFFF0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67" name="Google Shape;767;p17"/>
          <p:cNvSpPr txBox="1"/>
          <p:nvPr/>
        </p:nvSpPr>
        <p:spPr>
          <a:xfrm>
            <a:off x="8305800" y="1828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68" name="Google Shape;768;p17"/>
          <p:cNvSpPr txBox="1"/>
          <p:nvPr/>
        </p:nvSpPr>
        <p:spPr>
          <a:xfrm>
            <a:off x="5105400" y="2819400"/>
            <a:ext cx="3200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7"/>
          <p:cNvSpPr txBox="1"/>
          <p:nvPr/>
        </p:nvSpPr>
        <p:spPr>
          <a:xfrm>
            <a:off x="5562600" y="28956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70" name="Google Shape;770;p17"/>
          <p:cNvSpPr txBox="1"/>
          <p:nvPr/>
        </p:nvSpPr>
        <p:spPr>
          <a:xfrm>
            <a:off x="5181600" y="28956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1" name="Google Shape;771;p17"/>
          <p:cNvSpPr txBox="1"/>
          <p:nvPr/>
        </p:nvSpPr>
        <p:spPr>
          <a:xfrm>
            <a:off x="5943600" y="28956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2" name="Google Shape;772;p17"/>
          <p:cNvSpPr txBox="1"/>
          <p:nvPr/>
        </p:nvSpPr>
        <p:spPr>
          <a:xfrm>
            <a:off x="6705600" y="28956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73" name="Google Shape;773;p17"/>
          <p:cNvSpPr txBox="1"/>
          <p:nvPr/>
        </p:nvSpPr>
        <p:spPr>
          <a:xfrm>
            <a:off x="6324600" y="28956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4" name="Google Shape;774;p17"/>
          <p:cNvSpPr txBox="1"/>
          <p:nvPr/>
        </p:nvSpPr>
        <p:spPr>
          <a:xfrm>
            <a:off x="7467600" y="28956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5" name="Google Shape;775;p17"/>
          <p:cNvSpPr txBox="1"/>
          <p:nvPr/>
        </p:nvSpPr>
        <p:spPr>
          <a:xfrm>
            <a:off x="7924800" y="28956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6" name="Google Shape;776;p17"/>
          <p:cNvSpPr txBox="1"/>
          <p:nvPr/>
        </p:nvSpPr>
        <p:spPr>
          <a:xfrm>
            <a:off x="7086600" y="28956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7" name="Google Shape;777;p17"/>
          <p:cNvSpPr txBox="1"/>
          <p:nvPr/>
        </p:nvSpPr>
        <p:spPr>
          <a:xfrm>
            <a:off x="5562600" y="2362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78" name="Google Shape;778;p17"/>
          <p:cNvSpPr txBox="1"/>
          <p:nvPr/>
        </p:nvSpPr>
        <p:spPr>
          <a:xfrm>
            <a:off x="5181600" y="2362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79" name="Google Shape;779;p17"/>
          <p:cNvSpPr txBox="1"/>
          <p:nvPr/>
        </p:nvSpPr>
        <p:spPr>
          <a:xfrm>
            <a:off x="5943600" y="2362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80" name="Google Shape;780;p17"/>
          <p:cNvSpPr txBox="1"/>
          <p:nvPr/>
        </p:nvSpPr>
        <p:spPr>
          <a:xfrm>
            <a:off x="6705600" y="2362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81" name="Google Shape;781;p17"/>
          <p:cNvSpPr txBox="1"/>
          <p:nvPr/>
        </p:nvSpPr>
        <p:spPr>
          <a:xfrm>
            <a:off x="6324600" y="2362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82" name="Google Shape;782;p17"/>
          <p:cNvSpPr txBox="1"/>
          <p:nvPr/>
        </p:nvSpPr>
        <p:spPr>
          <a:xfrm>
            <a:off x="7467600" y="2362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83" name="Google Shape;783;p17"/>
          <p:cNvSpPr txBox="1"/>
          <p:nvPr/>
        </p:nvSpPr>
        <p:spPr>
          <a:xfrm>
            <a:off x="7086600" y="2362200"/>
            <a:ext cx="3048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84" name="Google Shape;784;p17"/>
          <p:cNvSpPr txBox="1"/>
          <p:nvPr/>
        </p:nvSpPr>
        <p:spPr>
          <a:xfrm>
            <a:off x="5486400" y="3429000"/>
            <a:ext cx="2819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7"/>
          <p:cNvSpPr txBox="1"/>
          <p:nvPr/>
        </p:nvSpPr>
        <p:spPr>
          <a:xfrm>
            <a:off x="5943600" y="35052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86" name="Google Shape;786;p17"/>
          <p:cNvSpPr txBox="1"/>
          <p:nvPr/>
        </p:nvSpPr>
        <p:spPr>
          <a:xfrm>
            <a:off x="5562600" y="35052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87" name="Google Shape;787;p17"/>
          <p:cNvSpPr txBox="1"/>
          <p:nvPr/>
        </p:nvSpPr>
        <p:spPr>
          <a:xfrm>
            <a:off x="6324600" y="3505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88" name="Google Shape;788;p17"/>
          <p:cNvSpPr txBox="1"/>
          <p:nvPr/>
        </p:nvSpPr>
        <p:spPr>
          <a:xfrm>
            <a:off x="7086600" y="35052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89" name="Google Shape;789;p17"/>
          <p:cNvSpPr txBox="1"/>
          <p:nvPr/>
        </p:nvSpPr>
        <p:spPr>
          <a:xfrm>
            <a:off x="6705600" y="35052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0" name="Google Shape;790;p17"/>
          <p:cNvSpPr txBox="1"/>
          <p:nvPr/>
        </p:nvSpPr>
        <p:spPr>
          <a:xfrm>
            <a:off x="7924800" y="35052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1" name="Google Shape;791;p17"/>
          <p:cNvSpPr txBox="1"/>
          <p:nvPr/>
        </p:nvSpPr>
        <p:spPr>
          <a:xfrm>
            <a:off x="7467600" y="3505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2" name="Google Shape;792;p17"/>
          <p:cNvSpPr txBox="1"/>
          <p:nvPr/>
        </p:nvSpPr>
        <p:spPr>
          <a:xfrm>
            <a:off x="5867400" y="4038600"/>
            <a:ext cx="2438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7"/>
          <p:cNvSpPr txBox="1"/>
          <p:nvPr/>
        </p:nvSpPr>
        <p:spPr>
          <a:xfrm>
            <a:off x="6324600" y="41148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94" name="Google Shape;794;p17"/>
          <p:cNvSpPr txBox="1"/>
          <p:nvPr/>
        </p:nvSpPr>
        <p:spPr>
          <a:xfrm>
            <a:off x="5943600" y="4114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5" name="Google Shape;795;p17"/>
          <p:cNvSpPr txBox="1"/>
          <p:nvPr/>
        </p:nvSpPr>
        <p:spPr>
          <a:xfrm>
            <a:off x="6705600" y="41148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6" name="Google Shape;796;p17"/>
          <p:cNvSpPr txBox="1"/>
          <p:nvPr/>
        </p:nvSpPr>
        <p:spPr>
          <a:xfrm>
            <a:off x="7467600" y="41148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797" name="Google Shape;797;p17"/>
          <p:cNvSpPr txBox="1"/>
          <p:nvPr/>
        </p:nvSpPr>
        <p:spPr>
          <a:xfrm>
            <a:off x="7086600" y="41148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8" name="Google Shape;798;p17"/>
          <p:cNvSpPr txBox="1"/>
          <p:nvPr/>
        </p:nvSpPr>
        <p:spPr>
          <a:xfrm>
            <a:off x="7924800" y="4114800"/>
            <a:ext cx="304800" cy="304800"/>
          </a:xfrm>
          <a:prstGeom prst="rect">
            <a:avLst/>
          </a:prstGeom>
          <a:solidFill>
            <a:srgbClr val="FF66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9" name="Google Shape;799;p17"/>
          <p:cNvSpPr txBox="1"/>
          <p:nvPr/>
        </p:nvSpPr>
        <p:spPr>
          <a:xfrm>
            <a:off x="6248400" y="4648200"/>
            <a:ext cx="20574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7"/>
          <p:cNvSpPr txBox="1"/>
          <p:nvPr/>
        </p:nvSpPr>
        <p:spPr>
          <a:xfrm>
            <a:off x="6705600" y="4724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01" name="Google Shape;801;p17"/>
          <p:cNvSpPr txBox="1"/>
          <p:nvPr/>
        </p:nvSpPr>
        <p:spPr>
          <a:xfrm>
            <a:off x="6324600" y="4724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02" name="Google Shape;802;p17"/>
          <p:cNvSpPr txBox="1"/>
          <p:nvPr/>
        </p:nvSpPr>
        <p:spPr>
          <a:xfrm>
            <a:off x="7086600" y="4724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03" name="Google Shape;803;p17"/>
          <p:cNvSpPr txBox="1"/>
          <p:nvPr/>
        </p:nvSpPr>
        <p:spPr>
          <a:xfrm>
            <a:off x="7924800" y="4724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04" name="Google Shape;804;p17"/>
          <p:cNvSpPr txBox="1"/>
          <p:nvPr/>
        </p:nvSpPr>
        <p:spPr>
          <a:xfrm>
            <a:off x="7467600" y="47244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05" name="Google Shape;805;p17"/>
          <p:cNvSpPr txBox="1"/>
          <p:nvPr/>
        </p:nvSpPr>
        <p:spPr>
          <a:xfrm>
            <a:off x="8458200" y="2863850"/>
            <a:ext cx="396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06" name="Google Shape;806;p17"/>
          <p:cNvSpPr txBox="1"/>
          <p:nvPr/>
        </p:nvSpPr>
        <p:spPr>
          <a:xfrm>
            <a:off x="8480425" y="2362200"/>
            <a:ext cx="511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07" name="Google Shape;807;p17"/>
          <p:cNvSpPr txBox="1"/>
          <p:nvPr/>
        </p:nvSpPr>
        <p:spPr>
          <a:xfrm>
            <a:off x="8458200" y="3473450"/>
            <a:ext cx="396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08" name="Google Shape;808;p17"/>
          <p:cNvSpPr txBox="1"/>
          <p:nvPr/>
        </p:nvSpPr>
        <p:spPr>
          <a:xfrm>
            <a:off x="8458200" y="4083050"/>
            <a:ext cx="396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09" name="Google Shape;809;p17"/>
          <p:cNvSpPr txBox="1"/>
          <p:nvPr/>
        </p:nvSpPr>
        <p:spPr>
          <a:xfrm>
            <a:off x="8458200" y="4692650"/>
            <a:ext cx="396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10" name="Google Shape;810;p17"/>
          <p:cNvSpPr txBox="1"/>
          <p:nvPr/>
        </p:nvSpPr>
        <p:spPr>
          <a:xfrm>
            <a:off x="4594225" y="2362200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811" name="Google Shape;811;p17"/>
          <p:cNvSpPr txBox="1"/>
          <p:nvPr/>
        </p:nvSpPr>
        <p:spPr>
          <a:xfrm>
            <a:off x="4724400" y="1295400"/>
            <a:ext cx="815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8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Running time of Compute Transition-Function</a:t>
            </a:r>
            <a:endParaRPr/>
          </a:p>
        </p:txBody>
      </p:sp>
      <p:sp>
        <p:nvSpPr>
          <p:cNvPr id="818" name="Google Shape;818;p18"/>
          <p:cNvSpPr txBox="1"/>
          <p:nvPr>
            <p:ph idx="1" type="body"/>
          </p:nvPr>
        </p:nvSpPr>
        <p:spPr>
          <a:xfrm>
            <a:off x="301625" y="1185862"/>
            <a:ext cx="4117975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ua = 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of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if there exists a string 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such that:	a</a:t>
            </a:r>
            <a:r>
              <a:rPr b="0" i="1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u =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Noto Sans Symbols"/>
              <a:buChar char="⮚"/>
            </a:pP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Let P</a:t>
            </a:r>
            <a:r>
              <a:rPr b="0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denote the first k letter string of P</a:t>
            </a:r>
            <a:endParaRPr b="1" i="1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Compute-Transition-Function(P,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m ← length(P)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for q ← 0 to m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for each character a ∈ </a:t>
            </a:r>
            <a:r>
              <a:rPr b="1" i="0" lang="en-US" sz="16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k ← 1+min(m,q+1)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repeat</a:t>
            </a:r>
            <a:b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	k ← k-1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until P</a:t>
            </a:r>
            <a:r>
              <a:rPr b="1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is a suffix of P</a:t>
            </a:r>
            <a:r>
              <a:rPr b="1" baseline="-25000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		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(q,a) ← 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AutoNum type="arabicPeriod"/>
            </a:pPr>
            <a:r>
              <a:rPr b="1" i="0" lang="en-US" sz="16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90500" rtl="0" algn="l">
              <a:spcBef>
                <a:spcPts val="320"/>
              </a:spcBef>
              <a:spcAft>
                <a:spcPts val="0"/>
              </a:spcAft>
              <a:buClr>
                <a:srgbClr val="0046A0"/>
              </a:buClr>
              <a:buSzPts val="1600"/>
              <a:buNone/>
            </a:pPr>
            <a:r>
              <a:t/>
            </a:r>
            <a:endParaRPr b="1" i="0" sz="16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8"/>
          <p:cNvSpPr/>
          <p:nvPr/>
        </p:nvSpPr>
        <p:spPr>
          <a:xfrm>
            <a:off x="5562600" y="2590800"/>
            <a:ext cx="1219200" cy="457200"/>
          </a:xfrm>
          <a:prstGeom prst="wedgeRoundRectCallout">
            <a:avLst>
              <a:gd fmla="val -54225" name="adj1"/>
              <a:gd fmla="val 50550" name="adj2"/>
              <a:gd fmla="val 0" name="adj3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Factor: m+1</a:t>
            </a:r>
            <a:endParaRPr/>
          </a:p>
        </p:txBody>
      </p:sp>
      <p:sp>
        <p:nvSpPr>
          <p:cNvPr id="820" name="Google Shape;820;p18"/>
          <p:cNvSpPr/>
          <p:nvPr/>
        </p:nvSpPr>
        <p:spPr>
          <a:xfrm>
            <a:off x="6096000" y="3352800"/>
            <a:ext cx="1219200" cy="457200"/>
          </a:xfrm>
          <a:prstGeom prst="wedgeRoundRectCallout">
            <a:avLst>
              <a:gd fmla="val -40050" name="adj1"/>
              <a:gd fmla="val 25950" name="adj2"/>
              <a:gd fmla="val 0" name="adj3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Factor: |</a:t>
            </a:r>
            <a:r>
              <a:rPr b="1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endParaRPr/>
          </a:p>
        </p:txBody>
      </p:sp>
      <p:sp>
        <p:nvSpPr>
          <p:cNvPr id="821" name="Google Shape;821;p18"/>
          <p:cNvSpPr/>
          <p:nvPr/>
        </p:nvSpPr>
        <p:spPr>
          <a:xfrm>
            <a:off x="6400800" y="4114800"/>
            <a:ext cx="1219200" cy="457200"/>
          </a:xfrm>
          <a:prstGeom prst="wedgeRoundRectCallout">
            <a:avLst>
              <a:gd fmla="val -42975" name="adj1"/>
              <a:gd fmla="val 42750" name="adj2"/>
              <a:gd fmla="val 0" name="adj3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Factor: m</a:t>
            </a:r>
            <a:endParaRPr/>
          </a:p>
        </p:txBody>
      </p:sp>
      <p:sp>
        <p:nvSpPr>
          <p:cNvPr id="822" name="Google Shape;822;p18"/>
          <p:cNvSpPr/>
          <p:nvPr/>
        </p:nvSpPr>
        <p:spPr>
          <a:xfrm>
            <a:off x="6705600" y="4953000"/>
            <a:ext cx="1524000" cy="609600"/>
          </a:xfrm>
          <a:prstGeom prst="wedgeRoundRectCallout">
            <a:avLst>
              <a:gd fmla="val -36540" name="adj1"/>
              <a:gd fmla="val 7763" name="adj2"/>
              <a:gd fmla="val 0" name="adj3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for check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equality: m</a:t>
            </a:r>
            <a:endParaRPr/>
          </a:p>
        </p:txBody>
      </p:sp>
      <p:cxnSp>
        <p:nvCxnSpPr>
          <p:cNvPr id="823" name="Google Shape;823;p18"/>
          <p:cNvCxnSpPr/>
          <p:nvPr/>
        </p:nvCxnSpPr>
        <p:spPr>
          <a:xfrm>
            <a:off x="5334000" y="5715000"/>
            <a:ext cx="320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4" name="Google Shape;824;p18"/>
          <p:cNvSpPr/>
          <p:nvPr/>
        </p:nvSpPr>
        <p:spPr>
          <a:xfrm>
            <a:off x="5410200" y="5791200"/>
            <a:ext cx="2971800" cy="762000"/>
          </a:xfrm>
          <a:prstGeom prst="roundRect">
            <a:avLst>
              <a:gd fmla="val 16667" name="adj"/>
            </a:avLst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 of procedure: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O(m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b="1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(II)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6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B6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3"/>
          <p:cNvSpPr txBox="1"/>
          <p:nvPr/>
        </p:nvSpPr>
        <p:spPr>
          <a:xfrm>
            <a:off x="6324600" y="2819400"/>
            <a:ext cx="831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(III)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</a:t>
            </a:r>
            <a:r>
              <a:rPr b="0" lang="en-US" sz="2000">
                <a:solidFill>
                  <a:srgbClr val="00B600"/>
                </a:solidFill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23" name="Google Shape;123;p4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4" name="Google Shape;124;p4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5" name="Google Shape;125;p4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" name="Google Shape;126;p4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7" name="Google Shape;127;p4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" name="Google Shape;128;p4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2" name="Google Shape;132;p4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" name="Google Shape;133;p4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" name="Google Shape;135;p4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36" name="Google Shape;136;p4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" name="Google Shape;137;p4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" name="Google Shape;140;p4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" name="Google Shape;142;p4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143" name="Google Shape;143;p4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(IV)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</a:t>
            </a:r>
            <a:r>
              <a:rPr b="0" lang="en-US" sz="2000">
                <a:solidFill>
                  <a:srgbClr val="00B600"/>
                </a:solidFill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56" name="Google Shape;156;p5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7" name="Google Shape;157;p5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8" name="Google Shape;158;p5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9" name="Google Shape;159;p5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0" name="Google Shape;160;p5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1" name="Google Shape;161;p5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65" name="Google Shape;165;p5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" name="Google Shape;166;p5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67" name="Google Shape;167;p5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8" name="Google Shape;168;p5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69" name="Google Shape;169;p5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0" name="Google Shape;170;p5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72" name="Google Shape;172;p5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3" name="Google Shape;173;p5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74" name="Google Shape;174;p5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" name="Google Shape;175;p5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176" name="Google Shape;176;p5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5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88" name="Google Shape;188;p5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(V)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sates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01" name="Google Shape;201;p6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2" name="Google Shape;202;p6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" name="Google Shape;203;p6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4" name="Google Shape;204;p6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5" name="Google Shape;205;p6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6" name="Google Shape;206;p6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07" name="Google Shape;207;p6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09" name="Google Shape;209;p6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10" name="Google Shape;210;p6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1" name="Google Shape;211;p6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12" name="Google Shape;212;p6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" name="Google Shape;213;p6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214" name="Google Shape;214;p6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" name="Google Shape;215;p6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217" name="Google Shape;217;p6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" name="Google Shape;218;p6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19" name="Google Shape;219;p6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0" name="Google Shape;220;p6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221" name="Google Shape;221;p6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6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25" name="Google Shape;225;p6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26" name="Google Shape;226;p6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>
            <a:off x="4267200" y="6019800"/>
            <a:ext cx="304800" cy="3048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34" name="Google Shape;234;p6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5" name="Google Shape;235;p6"/>
          <p:cNvCxnSpPr/>
          <p:nvPr/>
        </p:nvCxnSpPr>
        <p:spPr>
          <a:xfrm>
            <a:off x="44196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6" name="Google Shape;236;p6"/>
          <p:cNvSpPr txBox="1"/>
          <p:nvPr/>
        </p:nvSpPr>
        <p:spPr>
          <a:xfrm>
            <a:off x="5665000" y="438000"/>
            <a:ext cx="46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searching for </a:t>
            </a:r>
            <a:r>
              <a:rPr lang="en-US" sz="2000"/>
              <a:t>P = a b b a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(VI)</a:t>
            </a:r>
            <a:endParaRPr/>
          </a:p>
        </p:txBody>
      </p:sp>
      <p:sp>
        <p:nvSpPr>
          <p:cNvPr id="243" name="Google Shape;243;p7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sates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49" name="Google Shape;249;p7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0" name="Google Shape;250;p7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1" name="Google Shape;251;p7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2" name="Google Shape;252;p7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3" name="Google Shape;253;p7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4" name="Google Shape;254;p7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55" name="Google Shape;255;p7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6" name="Google Shape;256;p7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58" name="Google Shape;258;p7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9" name="Google Shape;259;p7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60" name="Google Shape;260;p7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1" name="Google Shape;261;p7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262" name="Google Shape;262;p7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3" name="Google Shape;263;p7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265" name="Google Shape;265;p7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6" name="Google Shape;266;p7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267" name="Google Shape;267;p7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8" name="Google Shape;268;p7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269" name="Google Shape;269;p7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7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71" name="Google Shape;271;p7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72" name="Google Shape;272;p7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3" name="Google Shape;273;p7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4" name="Google Shape;274;p7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75" name="Google Shape;275;p7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6" name="Google Shape;276;p7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8" name="Google Shape;278;p7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79" name="Google Shape;279;p7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42672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82" name="Google Shape;282;p7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7"/>
          <p:cNvSpPr/>
          <p:nvPr/>
        </p:nvSpPr>
        <p:spPr>
          <a:xfrm>
            <a:off x="4724400" y="6019800"/>
            <a:ext cx="304800" cy="3048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284" name="Google Shape;284;p7"/>
          <p:cNvCxnSpPr/>
          <p:nvPr/>
        </p:nvCxnSpPr>
        <p:spPr>
          <a:xfrm>
            <a:off x="44196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5" name="Google Shape;285;p7"/>
          <p:cNvCxnSpPr/>
          <p:nvPr/>
        </p:nvCxnSpPr>
        <p:spPr>
          <a:xfrm>
            <a:off x="48768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(VII)</a:t>
            </a:r>
            <a:endParaRPr/>
          </a:p>
        </p:txBody>
      </p:sp>
      <p:sp>
        <p:nvSpPr>
          <p:cNvPr id="292" name="Google Shape;292;p8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sates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5" name="Google Shape;295;p8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98" name="Google Shape;298;p8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8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0" name="Google Shape;300;p8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1" name="Google Shape;301;p8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2" name="Google Shape;302;p8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3" name="Google Shape;303;p8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4" name="Google Shape;304;p8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06" name="Google Shape;306;p8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307" name="Google Shape;307;p8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8" name="Google Shape;308;p8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309" name="Google Shape;309;p8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0" name="Google Shape;310;p8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311" name="Google Shape;311;p8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2" name="Google Shape;312;p8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13" name="Google Shape;313;p8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314" name="Google Shape;314;p8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5" name="Google Shape;315;p8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316" name="Google Shape;316;p8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7" name="Google Shape;317;p8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318" name="Google Shape;318;p8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9" name="Google Shape;319;p8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0" name="Google Shape;320;p8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1" name="Google Shape;321;p8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2" name="Google Shape;322;p8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3" name="Google Shape;323;p8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4" name="Google Shape;324;p8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5" name="Google Shape;325;p8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7" name="Google Shape;327;p8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8" name="Google Shape;328;p8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2672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31" name="Google Shape;331;p8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2" name="Google Shape;332;p8"/>
          <p:cNvSpPr/>
          <p:nvPr/>
        </p:nvSpPr>
        <p:spPr>
          <a:xfrm>
            <a:off x="47244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33" name="Google Shape;333;p8"/>
          <p:cNvCxnSpPr/>
          <p:nvPr/>
        </p:nvCxnSpPr>
        <p:spPr>
          <a:xfrm>
            <a:off x="44196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4" name="Google Shape;334;p8"/>
          <p:cNvSpPr/>
          <p:nvPr/>
        </p:nvSpPr>
        <p:spPr>
          <a:xfrm>
            <a:off x="5181600" y="6019800"/>
            <a:ext cx="304800" cy="3048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35" name="Google Shape;335;p8"/>
          <p:cNvCxnSpPr/>
          <p:nvPr/>
        </p:nvCxnSpPr>
        <p:spPr>
          <a:xfrm>
            <a:off x="48768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" name="Google Shape;336;p8"/>
          <p:cNvCxnSpPr/>
          <p:nvPr/>
        </p:nvCxnSpPr>
        <p:spPr>
          <a:xfrm>
            <a:off x="53340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"/>
          <p:cNvSpPr txBox="1"/>
          <p:nvPr>
            <p:ph type="title"/>
          </p:nvPr>
        </p:nvSpPr>
        <p:spPr>
          <a:xfrm>
            <a:off x="0" y="0"/>
            <a:ext cx="62595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2400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Example (VIII)</a:t>
            </a:r>
            <a:endParaRPr/>
          </a:p>
        </p:txBody>
      </p:sp>
      <p:sp>
        <p:nvSpPr>
          <p:cNvPr id="343" name="Google Shape;343;p9"/>
          <p:cNvSpPr txBox="1"/>
          <p:nvPr>
            <p:ph idx="1" type="body"/>
          </p:nvPr>
        </p:nvSpPr>
        <p:spPr>
          <a:xfrm>
            <a:off x="301625" y="1185862"/>
            <a:ext cx="4224337" cy="247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finite set of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∈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b="0" i="0" lang="en-US" sz="2000" u="none">
                <a:solidFill>
                  <a:srgbClr val="B6AA03"/>
                </a:solidFill>
                <a:latin typeface="Arial"/>
                <a:ea typeface="Arial"/>
                <a:cs typeface="Arial"/>
                <a:sym typeface="Arial"/>
              </a:rPr>
              <a:t>start state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Q is a set of </a:t>
            </a:r>
            <a:r>
              <a:rPr b="0" i="0" lang="en-US" sz="2000" u="none">
                <a:solidFill>
                  <a:srgbClr val="00B600"/>
                </a:solidFill>
                <a:latin typeface="Arial"/>
                <a:ea typeface="Arial"/>
                <a:cs typeface="Arial"/>
                <a:sym typeface="Arial"/>
              </a:rPr>
              <a:t>accepting </a:t>
            </a:r>
            <a:r>
              <a:rPr b="0" lang="en-US" sz="2000">
                <a:solidFill>
                  <a:srgbClr val="00B600"/>
                </a:solidFill>
              </a:rPr>
              <a:t>states</a:t>
            </a:r>
            <a:endParaRPr/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alphabet</a:t>
            </a:r>
            <a:endParaRPr b="0" i="0" sz="2000" u="none">
              <a:solidFill>
                <a:srgbClr val="0046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: Q × </a:t>
            </a:r>
            <a:r>
              <a:rPr b="0" i="0" lang="en-US" sz="2000" u="none">
                <a:solidFill>
                  <a:srgbClr val="0046A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>
                <a:solidFill>
                  <a:srgbClr val="0046A0"/>
                </a:solidFill>
                <a:latin typeface="Arial"/>
                <a:ea typeface="Arial"/>
                <a:cs typeface="Arial"/>
                <a:sym typeface="Arial"/>
              </a:rPr>
              <a:t>  → Q: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function</a:t>
            </a:r>
            <a:endParaRPr/>
          </a:p>
          <a:p>
            <a:pPr indent="-63500" lvl="0" marL="190500" rtl="0" algn="l">
              <a:spcBef>
                <a:spcPts val="400"/>
              </a:spcBef>
              <a:spcAft>
                <a:spcPts val="0"/>
              </a:spcAft>
              <a:buClr>
                <a:srgbClr val="0046A0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5257800" y="22098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6629400" y="15240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6" name="Google Shape;346;p9"/>
          <p:cNvSpPr/>
          <p:nvPr/>
        </p:nvSpPr>
        <p:spPr>
          <a:xfrm>
            <a:off x="5410200" y="3810000"/>
            <a:ext cx="609600" cy="609600"/>
          </a:xfrm>
          <a:prstGeom prst="ellipse">
            <a:avLst/>
          </a:prstGeom>
          <a:noFill/>
          <a:ln cap="flat" cmpd="sng" w="38100">
            <a:solidFill>
              <a:srgbClr val="00B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7" name="Google Shape;347;p9"/>
          <p:cNvSpPr/>
          <p:nvPr/>
        </p:nvSpPr>
        <p:spPr>
          <a:xfrm>
            <a:off x="7772400" y="2819400"/>
            <a:ext cx="609600" cy="6096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8" name="Google Shape;348;p9"/>
          <p:cNvSpPr/>
          <p:nvPr/>
        </p:nvSpPr>
        <p:spPr>
          <a:xfrm>
            <a:off x="7086600" y="4114800"/>
            <a:ext cx="609600" cy="6096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349" name="Google Shape;349;p9"/>
          <p:cNvCxnSpPr/>
          <p:nvPr/>
        </p:nvCxnSpPr>
        <p:spPr>
          <a:xfrm flipH="1" rot="10800000">
            <a:off x="5778500" y="1828800"/>
            <a:ext cx="831850" cy="4508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9"/>
          <p:cNvCxnSpPr/>
          <p:nvPr/>
        </p:nvCxnSpPr>
        <p:spPr>
          <a:xfrm>
            <a:off x="7150100" y="2063750"/>
            <a:ext cx="711200" cy="8255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1" name="Google Shape;351;p9"/>
          <p:cNvCxnSpPr/>
          <p:nvPr/>
        </p:nvCxnSpPr>
        <p:spPr>
          <a:xfrm flipH="1">
            <a:off x="7607300" y="3448050"/>
            <a:ext cx="469900" cy="736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2" name="Google Shape;352;p9"/>
          <p:cNvCxnSpPr/>
          <p:nvPr/>
        </p:nvCxnSpPr>
        <p:spPr>
          <a:xfrm rot="10800000">
            <a:off x="5930900" y="4349750"/>
            <a:ext cx="1136650" cy="6985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" name="Google Shape;353;p9"/>
          <p:cNvCxnSpPr/>
          <p:nvPr/>
        </p:nvCxnSpPr>
        <p:spPr>
          <a:xfrm flipH="1" rot="10800000">
            <a:off x="6038850" y="3359150"/>
            <a:ext cx="1822450" cy="7556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4" name="Google Shape;354;p9"/>
          <p:cNvSpPr txBox="1"/>
          <p:nvPr/>
        </p:nvSpPr>
        <p:spPr>
          <a:xfrm>
            <a:off x="5791200" y="1524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55" name="Google Shape;355;p9"/>
          <p:cNvSpPr txBox="1"/>
          <p:nvPr/>
        </p:nvSpPr>
        <p:spPr>
          <a:xfrm>
            <a:off x="7391400" y="19050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56" name="Google Shape;356;p9"/>
          <p:cNvSpPr txBox="1"/>
          <p:nvPr/>
        </p:nvSpPr>
        <p:spPr>
          <a:xfrm>
            <a:off x="7848600" y="36576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57" name="Google Shape;357;p9"/>
          <p:cNvSpPr txBox="1"/>
          <p:nvPr/>
        </p:nvSpPr>
        <p:spPr>
          <a:xfrm>
            <a:off x="6324600" y="43434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358" name="Google Shape;358;p9"/>
          <p:cNvCxnSpPr/>
          <p:nvPr/>
        </p:nvCxnSpPr>
        <p:spPr>
          <a:xfrm flipH="1" rot="5400000">
            <a:off x="6858000" y="2228850"/>
            <a:ext cx="971700" cy="8190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9" name="Google Shape;359;p9"/>
          <p:cNvSpPr txBox="1"/>
          <p:nvPr/>
        </p:nvSpPr>
        <p:spPr>
          <a:xfrm>
            <a:off x="6934200" y="269081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360" name="Google Shape;360;p9"/>
          <p:cNvCxnSpPr/>
          <p:nvPr/>
        </p:nvCxnSpPr>
        <p:spPr>
          <a:xfrm rot="10800000">
            <a:off x="5778500" y="2749550"/>
            <a:ext cx="1397000" cy="14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1" name="Google Shape;361;p9"/>
          <p:cNvSpPr txBox="1"/>
          <p:nvPr/>
        </p:nvSpPr>
        <p:spPr>
          <a:xfrm>
            <a:off x="6427787" y="31242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362" name="Google Shape;362;p9"/>
          <p:cNvCxnSpPr/>
          <p:nvPr/>
        </p:nvCxnSpPr>
        <p:spPr>
          <a:xfrm flipH="1" rot="5400000">
            <a:off x="6934350" y="1505100"/>
            <a:ext cx="323700" cy="3237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3" name="Google Shape;363;p9"/>
          <p:cNvSpPr txBox="1"/>
          <p:nvPr/>
        </p:nvSpPr>
        <p:spPr>
          <a:xfrm>
            <a:off x="4724400" y="1676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64" name="Google Shape;364;p9"/>
          <p:cNvSpPr txBox="1"/>
          <p:nvPr/>
        </p:nvSpPr>
        <p:spPr>
          <a:xfrm>
            <a:off x="6934200" y="32004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365" name="Google Shape;365;p9"/>
          <p:cNvCxnSpPr/>
          <p:nvPr/>
        </p:nvCxnSpPr>
        <p:spPr>
          <a:xfrm flipH="1">
            <a:off x="5238900" y="2190750"/>
            <a:ext cx="323700" cy="3240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6" name="Google Shape;366;p9"/>
          <p:cNvSpPr txBox="1"/>
          <p:nvPr/>
        </p:nvSpPr>
        <p:spPr>
          <a:xfrm>
            <a:off x="7543800" y="1143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367" name="Google Shape;367;p9"/>
          <p:cNvCxnSpPr/>
          <p:nvPr/>
        </p:nvCxnSpPr>
        <p:spPr>
          <a:xfrm flipH="1" rot="10800000">
            <a:off x="5930900" y="2063750"/>
            <a:ext cx="787400" cy="181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8" name="Google Shape;368;p9"/>
          <p:cNvSpPr txBox="1"/>
          <p:nvPr/>
        </p:nvSpPr>
        <p:spPr>
          <a:xfrm>
            <a:off x="6400800" y="25146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graphicFrame>
        <p:nvGraphicFramePr>
          <p:cNvPr id="369" name="Google Shape;369;p9"/>
          <p:cNvGraphicFramePr/>
          <p:nvPr/>
        </p:nvGraphicFramePr>
        <p:xfrm>
          <a:off x="9144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{1CD2F547-3716-4EB4-8F2B-DE868CDCBC89}</a:tableStyleId>
              </a:tblPr>
              <a:tblGrid>
                <a:gridCol w="990600"/>
                <a:gridCol w="642925"/>
                <a:gridCol w="576250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input</a:t>
                      </a: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A03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B6AA0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46A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46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0" name="Google Shape;370;p9"/>
          <p:cNvSpPr txBox="1"/>
          <p:nvPr/>
        </p:nvSpPr>
        <p:spPr>
          <a:xfrm>
            <a:off x="3962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1" name="Google Shape;371;p9"/>
          <p:cNvSpPr txBox="1"/>
          <p:nvPr/>
        </p:nvSpPr>
        <p:spPr>
          <a:xfrm>
            <a:off x="4876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2" name="Google Shape;372;p9"/>
          <p:cNvSpPr txBox="1"/>
          <p:nvPr/>
        </p:nvSpPr>
        <p:spPr>
          <a:xfrm>
            <a:off x="4419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73" name="Google Shape;373;p9"/>
          <p:cNvSpPr txBox="1"/>
          <p:nvPr/>
        </p:nvSpPr>
        <p:spPr>
          <a:xfrm>
            <a:off x="5334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74" name="Google Shape;374;p9"/>
          <p:cNvSpPr txBox="1"/>
          <p:nvPr/>
        </p:nvSpPr>
        <p:spPr>
          <a:xfrm>
            <a:off x="62484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5" name="Google Shape;375;p9"/>
          <p:cNvSpPr txBox="1"/>
          <p:nvPr/>
        </p:nvSpPr>
        <p:spPr>
          <a:xfrm>
            <a:off x="5791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76" name="Google Shape;376;p9"/>
          <p:cNvSpPr txBox="1"/>
          <p:nvPr/>
        </p:nvSpPr>
        <p:spPr>
          <a:xfrm>
            <a:off x="80772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7" name="Google Shape;377;p9"/>
          <p:cNvSpPr txBox="1"/>
          <p:nvPr/>
        </p:nvSpPr>
        <p:spPr>
          <a:xfrm>
            <a:off x="67056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78" name="Google Shape;378;p9"/>
          <p:cNvSpPr txBox="1"/>
          <p:nvPr/>
        </p:nvSpPr>
        <p:spPr>
          <a:xfrm>
            <a:off x="76200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9" name="Google Shape;379;p9"/>
          <p:cNvSpPr txBox="1"/>
          <p:nvPr/>
        </p:nvSpPr>
        <p:spPr>
          <a:xfrm>
            <a:off x="7162800" y="5410200"/>
            <a:ext cx="304800" cy="304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80" name="Google Shape;380;p9"/>
          <p:cNvSpPr/>
          <p:nvPr/>
        </p:nvSpPr>
        <p:spPr>
          <a:xfrm>
            <a:off x="38100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rgbClr val="B6AA0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1" name="Google Shape;381;p9"/>
          <p:cNvSpPr/>
          <p:nvPr/>
        </p:nvSpPr>
        <p:spPr>
          <a:xfrm>
            <a:off x="42672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82" name="Google Shape;382;p9"/>
          <p:cNvCxnSpPr/>
          <p:nvPr/>
        </p:nvCxnSpPr>
        <p:spPr>
          <a:xfrm>
            <a:off x="39624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3" name="Google Shape;383;p9"/>
          <p:cNvSpPr/>
          <p:nvPr/>
        </p:nvSpPr>
        <p:spPr>
          <a:xfrm>
            <a:off x="47244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84" name="Google Shape;384;p9"/>
          <p:cNvCxnSpPr/>
          <p:nvPr/>
        </p:nvCxnSpPr>
        <p:spPr>
          <a:xfrm>
            <a:off x="44196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5" name="Google Shape;385;p9"/>
          <p:cNvSpPr/>
          <p:nvPr/>
        </p:nvSpPr>
        <p:spPr>
          <a:xfrm>
            <a:off x="5181600" y="6019800"/>
            <a:ext cx="304800" cy="304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>
            <a:off x="48768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7" name="Google Shape;387;p9"/>
          <p:cNvSpPr/>
          <p:nvPr/>
        </p:nvSpPr>
        <p:spPr>
          <a:xfrm>
            <a:off x="5638800" y="6019800"/>
            <a:ext cx="304800" cy="304800"/>
          </a:xfrm>
          <a:prstGeom prst="ellipse">
            <a:avLst/>
          </a:prstGeom>
          <a:solidFill>
            <a:srgbClr val="FFFF0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88" name="Google Shape;388;p9"/>
          <p:cNvCxnSpPr/>
          <p:nvPr/>
        </p:nvCxnSpPr>
        <p:spPr>
          <a:xfrm>
            <a:off x="53340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9" name="Google Shape;389;p9"/>
          <p:cNvCxnSpPr/>
          <p:nvPr/>
        </p:nvCxnSpPr>
        <p:spPr>
          <a:xfrm>
            <a:off x="5791200" y="6000750"/>
            <a:ext cx="349200" cy="4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tandarddesign">
  <a:themeElements>
    <a:clrScheme name="Standarddesign 8">
      <a:dk1>
        <a:srgbClr val="000000"/>
      </a:dk1>
      <a:lt1>
        <a:srgbClr val="FFFFFF"/>
      </a:lt1>
      <a:dk2>
        <a:srgbClr val="0046A0"/>
      </a:dk2>
      <a:lt2>
        <a:srgbClr val="808080"/>
      </a:lt2>
      <a:accent1>
        <a:srgbClr val="6699FF"/>
      </a:accent1>
      <a:accent2>
        <a:srgbClr val="0046A0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3F91"/>
      </a:accent6>
      <a:hlink>
        <a:srgbClr val="B4C8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 8">
      <a:dk1>
        <a:srgbClr val="000000"/>
      </a:dk1>
      <a:lt1>
        <a:srgbClr val="FFFFFF"/>
      </a:lt1>
      <a:dk2>
        <a:srgbClr val="0046A0"/>
      </a:dk2>
      <a:lt2>
        <a:srgbClr val="808080"/>
      </a:lt2>
      <a:accent1>
        <a:srgbClr val="6699FF"/>
      </a:accent1>
      <a:accent2>
        <a:srgbClr val="0046A0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3F91"/>
      </a:accent6>
      <a:hlink>
        <a:srgbClr val="B4C8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2001-06-06T06:42:24Z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