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6858000" cx="9144000"/>
  <p:notesSz cx="7010400" cy="9296400"/>
  <p:embeddedFontLst>
    <p:embeddedFont>
      <p:font typeface="Corsiva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4" roundtripDataSignature="AMtx7miJ6+s/mlz5KOE2MGQZixb1mXUF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C99163-31D1-469C-839B-84745547F8C4}">
  <a:tblStyle styleId="{A2C99163-31D1-469C-839B-84745547F8C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siva-regular.fntdata"/><Relationship Id="rId20" Type="http://schemas.openxmlformats.org/officeDocument/2006/relationships/slide" Target="slides/slide13.xml"/><Relationship Id="rId42" Type="http://schemas.openxmlformats.org/officeDocument/2006/relationships/font" Target="fonts/Corsiva-italic.fntdata"/><Relationship Id="rId41" Type="http://schemas.openxmlformats.org/officeDocument/2006/relationships/font" Target="fonts/Corsiva-bold.fntdata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Corsiva-bold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25" spcFirstLastPara="1" rIns="93525" wrap="square" tIns="46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25" spcFirstLastPara="1" rIns="93525" wrap="square" tIns="46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750" lIns="93525" spcFirstLastPara="1" rIns="93525" wrap="square" tIns="46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2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25" spcFirstLastPara="1" rIns="93525" wrap="square" tIns="467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2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0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1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2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3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4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5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6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7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8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20b0acf049_0_1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20b0acf049_0_1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g120b0acf049_0_1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9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1a8dd891ef_0_3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1a8dd891ef_0_3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g11a8dd891ef_0_3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1a8dd891ef_0_10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11a8dd891ef_0_10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g11a8dd891ef_0_10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1a8dd891ef_0_17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1a8dd891ef_0_17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g11a8dd891ef_0_17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20cf785146_0_0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20cf785146_0_0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g120cf785146_0_0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20cf785146_0_57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20cf785146_0_57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g120cf785146_0_57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20cf785146_0_146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20cf785146_0_146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g120cf785146_0_146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120cf785146_0_177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120cf785146_0_177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g120cf785146_0_177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20cf785146_0_207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120cf785146_0_207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g120cf785146_0_207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99963ee6c4_0_52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99963ee6c4_0_52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g199963ee6c4_0_52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199963ee6c4_0_1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199963ee6c4_0_1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g199963ee6c4_0_1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99963ee6c4_0_27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99963ee6c4_0_27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g199963ee6c4_0_27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1a8dd891ef_0_30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1a8dd891ef_0_30:notes"/>
          <p:cNvSpPr txBox="1"/>
          <p:nvPr>
            <p:ph idx="1" type="body"/>
          </p:nvPr>
        </p:nvSpPr>
        <p:spPr>
          <a:xfrm>
            <a:off x="701675" y="4416425"/>
            <a:ext cx="5607000" cy="4181400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g11a8dd891ef_0_30:notes"/>
          <p:cNvSpPr txBox="1"/>
          <p:nvPr>
            <p:ph idx="12" type="sldNum"/>
          </p:nvPr>
        </p:nvSpPr>
        <p:spPr>
          <a:xfrm>
            <a:off x="3971925" y="8831262"/>
            <a:ext cx="3036900" cy="463500"/>
          </a:xfrm>
          <a:prstGeom prst="rect">
            <a:avLst/>
          </a:prstGeom>
        </p:spPr>
        <p:txBody>
          <a:bodyPr anchorCtr="0" anchor="b" bIns="46750" lIns="93525" spcFirstLastPara="1" rIns="93525" wrap="square" tIns="467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:notes"/>
          <p:cNvSpPr txBox="1"/>
          <p:nvPr>
            <p:ph idx="1" type="body"/>
          </p:nvPr>
        </p:nvSpPr>
        <p:spPr>
          <a:xfrm>
            <a:off x="701675" y="4416425"/>
            <a:ext cx="5607050" cy="4181475"/>
          </a:xfrm>
          <a:prstGeom prst="rect">
            <a:avLst/>
          </a:prstGeom>
        </p:spPr>
        <p:txBody>
          <a:bodyPr anchorCtr="0" anchor="t" bIns="46750" lIns="93525" spcFirstLastPara="1" rIns="93525" wrap="square" tIns="46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0" name="Google Shape;80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1" name="Google Shape;81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2" name="Google Shape;82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3" name="Google Shape;83;p3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9" name="Google Shape;89;p32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0" name="Google Shape;90;p3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6" name="Google Shape;96;p3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3" name="Google Shape;63;p2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9" name="Google Shape;69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0" name="Google Shape;70;p2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22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DFS (Revisited) &amp; Topological Sort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4" name="Google Shape;754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Properties of DFS</a:t>
            </a:r>
            <a:endParaRPr/>
          </a:p>
        </p:txBody>
      </p:sp>
      <p:sp>
        <p:nvSpPr>
          <p:cNvPr id="755" name="Google Shape;755;p10"/>
          <p:cNvSpPr txBox="1"/>
          <p:nvPr>
            <p:ph idx="1" type="body"/>
          </p:nvPr>
        </p:nvSpPr>
        <p:spPr>
          <a:xfrm>
            <a:off x="341312" y="1219200"/>
            <a:ext cx="6469062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= prev[v]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⇔ DFS-VISIT(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was called during a search of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’s adjacency list</a:t>
            </a:r>
            <a:endParaRPr/>
          </a:p>
          <a:p>
            <a:pPr indent="-2794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Vertex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descendant of vertex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the depth first forest ⇔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discovered during the time in which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gray</a:t>
            </a:r>
            <a:endParaRPr/>
          </a:p>
        </p:txBody>
      </p:sp>
      <p:grpSp>
        <p:nvGrpSpPr>
          <p:cNvPr id="756" name="Google Shape;756;p10"/>
          <p:cNvGrpSpPr/>
          <p:nvPr/>
        </p:nvGrpSpPr>
        <p:grpSpPr>
          <a:xfrm>
            <a:off x="6746875" y="2519362"/>
            <a:ext cx="2160587" cy="1631950"/>
            <a:chOff x="4125" y="774"/>
            <a:chExt cx="1361" cy="1028"/>
          </a:xfrm>
        </p:grpSpPr>
        <p:sp>
          <p:nvSpPr>
            <p:cNvPr id="757" name="Google Shape;757;p10"/>
            <p:cNvSpPr/>
            <p:nvPr/>
          </p:nvSpPr>
          <p:spPr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5033" y="97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4125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3/  </a:t>
              </a: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5033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0"/>
            <p:cNvSpPr txBox="1"/>
            <p:nvPr/>
          </p:nvSpPr>
          <p:spPr>
            <a:xfrm>
              <a:off x="4150" y="774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764" name="Google Shape;764;p10"/>
            <p:cNvSpPr txBox="1"/>
            <p:nvPr/>
          </p:nvSpPr>
          <p:spPr>
            <a:xfrm>
              <a:off x="4634" y="78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765" name="Google Shape;765;p10"/>
            <p:cNvSpPr txBox="1"/>
            <p:nvPr/>
          </p:nvSpPr>
          <p:spPr>
            <a:xfrm>
              <a:off x="5043" y="781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766" name="Google Shape;766;p10"/>
            <p:cNvSpPr txBox="1"/>
            <p:nvPr/>
          </p:nvSpPr>
          <p:spPr>
            <a:xfrm>
              <a:off x="4136" y="1571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767" name="Google Shape;767;p10"/>
            <p:cNvSpPr txBox="1"/>
            <p:nvPr/>
          </p:nvSpPr>
          <p:spPr>
            <a:xfrm>
              <a:off x="4615" y="1571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768" name="Google Shape;768;p10"/>
            <p:cNvCxnSpPr/>
            <p:nvPr/>
          </p:nvCxnSpPr>
          <p:spPr>
            <a:xfrm flipH="1">
              <a:off x="4275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69" name="Google Shape;769;p10"/>
            <p:cNvCxnSpPr/>
            <p:nvPr/>
          </p:nvCxnSpPr>
          <p:spPr>
            <a:xfrm flipH="1">
              <a:off x="4750" y="1207"/>
              <a:ext cx="5" cy="186"/>
            </a:xfrm>
            <a:prstGeom prst="straightConnector1">
              <a:avLst/>
            </a:prstGeom>
            <a:noFill/>
            <a:ln cap="flat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70" name="Google Shape;770;p10"/>
            <p:cNvCxnSpPr/>
            <p:nvPr/>
          </p:nvCxnSpPr>
          <p:spPr>
            <a:xfrm flipH="1">
              <a:off x="5200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71" name="Google Shape;771;p10"/>
            <p:cNvCxnSpPr/>
            <p:nvPr/>
          </p:nvCxnSpPr>
          <p:spPr>
            <a:xfrm>
              <a:off x="4458" y="1089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72" name="Google Shape;772;p10"/>
            <p:cNvCxnSpPr/>
            <p:nvPr/>
          </p:nvCxnSpPr>
          <p:spPr>
            <a:xfrm>
              <a:off x="4457" y="1496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773" name="Google Shape;773;p10"/>
            <p:cNvCxnSpPr/>
            <p:nvPr/>
          </p:nvCxnSpPr>
          <p:spPr>
            <a:xfrm flipH="1" rot="10800000">
              <a:off x="4845" y="1174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774" name="Google Shape;774;p10"/>
            <p:cNvSpPr txBox="1"/>
            <p:nvPr/>
          </p:nvSpPr>
          <p:spPr>
            <a:xfrm>
              <a:off x="5054" y="157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775" name="Google Shape;775;p10"/>
            <p:cNvCxnSpPr/>
            <p:nvPr/>
          </p:nvCxnSpPr>
          <p:spPr>
            <a:xfrm flipH="1" rot="10800000">
              <a:off x="4419" y="1187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76" name="Google Shape;776;p10"/>
            <p:cNvSpPr/>
            <p:nvPr/>
          </p:nvSpPr>
          <p:spPr>
            <a:xfrm>
              <a:off x="5309" y="1339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10"/>
          <p:cNvSpPr txBox="1"/>
          <p:nvPr/>
        </p:nvSpPr>
        <p:spPr>
          <a:xfrm>
            <a:off x="6752250" y="4879150"/>
            <a:ext cx="2160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is descendent ?</a:t>
            </a:r>
            <a:endParaRPr/>
          </a:p>
        </p:txBody>
      </p:sp>
      <p:cxnSp>
        <p:nvCxnSpPr>
          <p:cNvPr id="778" name="Google Shape;778;p10"/>
          <p:cNvCxnSpPr>
            <a:stCxn id="777" idx="1"/>
          </p:cNvCxnSpPr>
          <p:nvPr/>
        </p:nvCxnSpPr>
        <p:spPr>
          <a:xfrm rot="10800000">
            <a:off x="5574150" y="4456150"/>
            <a:ext cx="1178100" cy="6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784" name="Google Shape;784;p11"/>
          <p:cNvCxnSpPr/>
          <p:nvPr/>
        </p:nvCxnSpPr>
        <p:spPr>
          <a:xfrm flipH="1">
            <a:off x="7251700" y="1800225"/>
            <a:ext cx="349250" cy="3794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5" name="Google Shape;785;p11"/>
          <p:cNvCxnSpPr/>
          <p:nvPr/>
        </p:nvCxnSpPr>
        <p:spPr>
          <a:xfrm>
            <a:off x="7772400" y="1862137"/>
            <a:ext cx="0" cy="277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6" name="Google Shape;786;p11"/>
          <p:cNvCxnSpPr/>
          <p:nvPr/>
        </p:nvCxnSpPr>
        <p:spPr>
          <a:xfrm>
            <a:off x="7078662" y="1866900"/>
            <a:ext cx="0" cy="277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7" name="Google Shape;787;p11"/>
          <p:cNvCxnSpPr/>
          <p:nvPr/>
        </p:nvCxnSpPr>
        <p:spPr>
          <a:xfrm>
            <a:off x="6289675" y="1865312"/>
            <a:ext cx="0" cy="277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8" name="Google Shape;788;p11"/>
          <p:cNvCxnSpPr/>
          <p:nvPr/>
        </p:nvCxnSpPr>
        <p:spPr>
          <a:xfrm>
            <a:off x="5537200" y="1865312"/>
            <a:ext cx="0" cy="277812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9" name="Google Shape;789;p11"/>
          <p:cNvCxnSpPr/>
          <p:nvPr/>
        </p:nvCxnSpPr>
        <p:spPr>
          <a:xfrm>
            <a:off x="6567487" y="1666875"/>
            <a:ext cx="250825" cy="793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0" name="Google Shape;790;p11"/>
          <p:cNvCxnSpPr/>
          <p:nvPr/>
        </p:nvCxnSpPr>
        <p:spPr>
          <a:xfrm>
            <a:off x="5800725" y="1671637"/>
            <a:ext cx="250825" cy="7937"/>
          </a:xfrm>
          <a:prstGeom prst="straightConnector1">
            <a:avLst/>
          </a:prstGeom>
          <a:noFill/>
          <a:ln cap="flat" cmpd="sng" w="38100">
            <a:solidFill>
              <a:srgbClr val="336699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91" name="Google Shape;791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Parenthesis Theorem</a:t>
            </a:r>
            <a:endParaRPr/>
          </a:p>
        </p:txBody>
      </p:sp>
      <p:sp>
        <p:nvSpPr>
          <p:cNvPr id="792" name="Google Shape;792;p11"/>
          <p:cNvSpPr txBox="1"/>
          <p:nvPr>
            <p:ph idx="1" type="body"/>
          </p:nvPr>
        </p:nvSpPr>
        <p:spPr>
          <a:xfrm>
            <a:off x="65087" y="1219200"/>
            <a:ext cx="4262437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any DFS  of a graph G, for all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u, 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exactly one of the following holds: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[d[u], f[u]]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[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d[v], f[v]]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are disjoint, and neither of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descendant of the other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d[v], f[v]]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entirely within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[d[u], f[u]]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descendant of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endParaRPr/>
          </a:p>
          <a:p>
            <a:pPr indent="-457200" lvl="0" marL="4572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d[u], f[u]]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entirely within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[d[v], f[v]]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descendant of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endParaRPr/>
          </a:p>
        </p:txBody>
      </p:sp>
      <p:sp>
        <p:nvSpPr>
          <p:cNvPr id="793" name="Google Shape;793;p11"/>
          <p:cNvSpPr/>
          <p:nvPr/>
        </p:nvSpPr>
        <p:spPr>
          <a:xfrm>
            <a:off x="5291137" y="150177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3/6</a:t>
            </a:r>
            <a:endParaRPr/>
          </a:p>
        </p:txBody>
      </p:sp>
      <p:sp>
        <p:nvSpPr>
          <p:cNvPr id="794" name="Google Shape;794;p11"/>
          <p:cNvSpPr/>
          <p:nvPr/>
        </p:nvSpPr>
        <p:spPr>
          <a:xfrm>
            <a:off x="6040437" y="150177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2/9</a:t>
            </a:r>
            <a:endParaRPr/>
          </a:p>
        </p:txBody>
      </p:sp>
      <p:sp>
        <p:nvSpPr>
          <p:cNvPr id="795" name="Google Shape;795;p11"/>
          <p:cNvSpPr/>
          <p:nvPr/>
        </p:nvSpPr>
        <p:spPr>
          <a:xfrm>
            <a:off x="6804025" y="150177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1/10</a:t>
            </a:r>
            <a:endParaRPr/>
          </a:p>
        </p:txBody>
      </p:sp>
      <p:sp>
        <p:nvSpPr>
          <p:cNvPr id="796" name="Google Shape;796;p11"/>
          <p:cNvSpPr/>
          <p:nvPr/>
        </p:nvSpPr>
        <p:spPr>
          <a:xfrm>
            <a:off x="5291137" y="213042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4/5</a:t>
            </a:r>
            <a:endParaRPr/>
          </a:p>
        </p:txBody>
      </p:sp>
      <p:sp>
        <p:nvSpPr>
          <p:cNvPr id="797" name="Google Shape;797;p11"/>
          <p:cNvSpPr/>
          <p:nvPr/>
        </p:nvSpPr>
        <p:spPr>
          <a:xfrm>
            <a:off x="6040437" y="213042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7/8</a:t>
            </a:r>
            <a:endParaRPr/>
          </a:p>
        </p:txBody>
      </p:sp>
      <p:sp>
        <p:nvSpPr>
          <p:cNvPr id="798" name="Google Shape;798;p11"/>
          <p:cNvSpPr/>
          <p:nvPr/>
        </p:nvSpPr>
        <p:spPr>
          <a:xfrm>
            <a:off x="6804025" y="213042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12/13</a:t>
            </a:r>
            <a:endParaRPr/>
          </a:p>
        </p:txBody>
      </p:sp>
      <p:sp>
        <p:nvSpPr>
          <p:cNvPr id="799" name="Google Shape;799;p11"/>
          <p:cNvSpPr txBox="1"/>
          <p:nvPr/>
        </p:nvSpPr>
        <p:spPr>
          <a:xfrm>
            <a:off x="7632700" y="2425700"/>
            <a:ext cx="2889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u</a:t>
            </a:r>
            <a:endParaRPr/>
          </a:p>
        </p:txBody>
      </p:sp>
      <p:sp>
        <p:nvSpPr>
          <p:cNvPr id="800" name="Google Shape;800;p11"/>
          <p:cNvSpPr txBox="1"/>
          <p:nvPr/>
        </p:nvSpPr>
        <p:spPr>
          <a:xfrm>
            <a:off x="6886575" y="2425700"/>
            <a:ext cx="284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v</a:t>
            </a:r>
            <a:endParaRPr/>
          </a:p>
        </p:txBody>
      </p:sp>
      <p:sp>
        <p:nvSpPr>
          <p:cNvPr id="801" name="Google Shape;801;p11"/>
          <p:cNvSpPr txBox="1"/>
          <p:nvPr/>
        </p:nvSpPr>
        <p:spPr>
          <a:xfrm>
            <a:off x="6076950" y="2425700"/>
            <a:ext cx="339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w</a:t>
            </a:r>
            <a:endParaRPr/>
          </a:p>
        </p:txBody>
      </p:sp>
      <p:sp>
        <p:nvSpPr>
          <p:cNvPr id="802" name="Google Shape;802;p11"/>
          <p:cNvSpPr txBox="1"/>
          <p:nvPr/>
        </p:nvSpPr>
        <p:spPr>
          <a:xfrm>
            <a:off x="5400675" y="2424112"/>
            <a:ext cx="279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x</a:t>
            </a:r>
            <a:endParaRPr/>
          </a:p>
        </p:txBody>
      </p:sp>
      <p:sp>
        <p:nvSpPr>
          <p:cNvPr id="803" name="Google Shape;803;p11"/>
          <p:cNvSpPr txBox="1"/>
          <p:nvPr/>
        </p:nvSpPr>
        <p:spPr>
          <a:xfrm>
            <a:off x="5429250" y="1163637"/>
            <a:ext cx="276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y</a:t>
            </a:r>
            <a:endParaRPr/>
          </a:p>
        </p:txBody>
      </p:sp>
      <p:cxnSp>
        <p:nvCxnSpPr>
          <p:cNvPr id="804" name="Google Shape;804;p11"/>
          <p:cNvCxnSpPr/>
          <p:nvPr/>
        </p:nvCxnSpPr>
        <p:spPr>
          <a:xfrm flipH="1">
            <a:off x="5529262" y="1855787"/>
            <a:ext cx="7937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5" name="Google Shape;805;p11"/>
          <p:cNvCxnSpPr/>
          <p:nvPr/>
        </p:nvCxnSpPr>
        <p:spPr>
          <a:xfrm flipH="1">
            <a:off x="6283325" y="1863725"/>
            <a:ext cx="7937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6" name="Google Shape;806;p11"/>
          <p:cNvCxnSpPr/>
          <p:nvPr/>
        </p:nvCxnSpPr>
        <p:spPr>
          <a:xfrm flipH="1">
            <a:off x="7069137" y="1855787"/>
            <a:ext cx="7937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7" name="Google Shape;807;p11"/>
          <p:cNvCxnSpPr/>
          <p:nvPr/>
        </p:nvCxnSpPr>
        <p:spPr>
          <a:xfrm>
            <a:off x="5819775" y="1676400"/>
            <a:ext cx="214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8" name="Google Shape;808;p11"/>
          <p:cNvCxnSpPr/>
          <p:nvPr/>
        </p:nvCxnSpPr>
        <p:spPr>
          <a:xfrm>
            <a:off x="5821362" y="2322512"/>
            <a:ext cx="214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9" name="Google Shape;809;p11"/>
          <p:cNvCxnSpPr/>
          <p:nvPr/>
        </p:nvCxnSpPr>
        <p:spPr>
          <a:xfrm flipH="1" rot="10800000">
            <a:off x="6505575" y="1827212"/>
            <a:ext cx="349250" cy="357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810" name="Google Shape;810;p11"/>
          <p:cNvSpPr txBox="1"/>
          <p:nvPr/>
        </p:nvSpPr>
        <p:spPr>
          <a:xfrm>
            <a:off x="6181725" y="1163637"/>
            <a:ext cx="284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z</a:t>
            </a:r>
            <a:endParaRPr/>
          </a:p>
        </p:txBody>
      </p:sp>
      <p:cxnSp>
        <p:nvCxnSpPr>
          <p:cNvPr id="811" name="Google Shape;811;p11"/>
          <p:cNvCxnSpPr/>
          <p:nvPr/>
        </p:nvCxnSpPr>
        <p:spPr>
          <a:xfrm flipH="1" rot="10800000">
            <a:off x="5757862" y="1831975"/>
            <a:ext cx="358775" cy="358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2" name="Google Shape;812;p11"/>
          <p:cNvSpPr txBox="1"/>
          <p:nvPr/>
        </p:nvSpPr>
        <p:spPr>
          <a:xfrm>
            <a:off x="6942137" y="1163637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s</a:t>
            </a:r>
            <a:endParaRPr/>
          </a:p>
        </p:txBody>
      </p:sp>
      <p:sp>
        <p:nvSpPr>
          <p:cNvPr id="813" name="Google Shape;813;p11"/>
          <p:cNvSpPr/>
          <p:nvPr/>
        </p:nvSpPr>
        <p:spPr>
          <a:xfrm>
            <a:off x="7556500" y="150177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11/16</a:t>
            </a:r>
            <a:endParaRPr/>
          </a:p>
        </p:txBody>
      </p:sp>
      <p:sp>
        <p:nvSpPr>
          <p:cNvPr id="814" name="Google Shape;814;p11"/>
          <p:cNvSpPr/>
          <p:nvPr/>
        </p:nvSpPr>
        <p:spPr>
          <a:xfrm>
            <a:off x="7556500" y="2130425"/>
            <a:ext cx="509587" cy="358775"/>
          </a:xfrm>
          <a:prstGeom prst="ellipse">
            <a:avLst/>
          </a:prstGeom>
          <a:solidFill>
            <a:srgbClr val="80808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14/15</a:t>
            </a:r>
            <a:endParaRPr/>
          </a:p>
        </p:txBody>
      </p:sp>
      <p:cxnSp>
        <p:nvCxnSpPr>
          <p:cNvPr id="815" name="Google Shape;815;p11"/>
          <p:cNvCxnSpPr/>
          <p:nvPr/>
        </p:nvCxnSpPr>
        <p:spPr>
          <a:xfrm flipH="1">
            <a:off x="7766050" y="1862137"/>
            <a:ext cx="7937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6" name="Google Shape;816;p11"/>
          <p:cNvSpPr txBox="1"/>
          <p:nvPr/>
        </p:nvSpPr>
        <p:spPr>
          <a:xfrm>
            <a:off x="7675562" y="1163637"/>
            <a:ext cx="257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siva"/>
              <a:buNone/>
            </a:pPr>
            <a:r>
              <a:rPr b="0" i="1" lang="en-US" sz="18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t</a:t>
            </a:r>
            <a:endParaRPr/>
          </a:p>
        </p:txBody>
      </p:sp>
      <p:cxnSp>
        <p:nvCxnSpPr>
          <p:cNvPr id="817" name="Google Shape;817;p11"/>
          <p:cNvCxnSpPr/>
          <p:nvPr/>
        </p:nvCxnSpPr>
        <p:spPr>
          <a:xfrm>
            <a:off x="6567487" y="1676400"/>
            <a:ext cx="214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8" name="Google Shape;818;p11"/>
          <p:cNvCxnSpPr/>
          <p:nvPr/>
        </p:nvCxnSpPr>
        <p:spPr>
          <a:xfrm>
            <a:off x="6569075" y="2328862"/>
            <a:ext cx="214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9" name="Google Shape;819;p11"/>
          <p:cNvCxnSpPr/>
          <p:nvPr/>
        </p:nvCxnSpPr>
        <p:spPr>
          <a:xfrm>
            <a:off x="7327900" y="2325687"/>
            <a:ext cx="2143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20" name="Google Shape;820;p11"/>
          <p:cNvCxnSpPr/>
          <p:nvPr/>
        </p:nvCxnSpPr>
        <p:spPr>
          <a:xfrm flipH="1" rot="10800000">
            <a:off x="7264400" y="1801812"/>
            <a:ext cx="349250" cy="3571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21" name="Google Shape;821;p11"/>
          <p:cNvCxnSpPr/>
          <p:nvPr/>
        </p:nvCxnSpPr>
        <p:spPr>
          <a:xfrm flipH="1">
            <a:off x="7856537" y="1849437"/>
            <a:ext cx="7937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graphicFrame>
        <p:nvGraphicFramePr>
          <p:cNvPr id="822" name="Google Shape;822;p11"/>
          <p:cNvGraphicFramePr/>
          <p:nvPr/>
        </p:nvGraphicFramePr>
        <p:xfrm>
          <a:off x="4359275" y="286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{A2C99163-31D1-469C-839B-84745547F8C4}</a:tableStyleId>
              </a:tblPr>
              <a:tblGrid>
                <a:gridCol w="300025"/>
                <a:gridCol w="300025"/>
                <a:gridCol w="300025"/>
                <a:gridCol w="301625"/>
                <a:gridCol w="300025"/>
                <a:gridCol w="300025"/>
                <a:gridCol w="300025"/>
                <a:gridCol w="301625"/>
                <a:gridCol w="300025"/>
                <a:gridCol w="300025"/>
                <a:gridCol w="300025"/>
                <a:gridCol w="301625"/>
                <a:gridCol w="300025"/>
                <a:gridCol w="300025"/>
                <a:gridCol w="3000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823" name="Google Shape;823;p11"/>
          <p:cNvSpPr txBox="1"/>
          <p:nvPr/>
        </p:nvSpPr>
        <p:spPr>
          <a:xfrm>
            <a:off x="4208462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24" name="Google Shape;824;p11"/>
          <p:cNvSpPr txBox="1"/>
          <p:nvPr/>
        </p:nvSpPr>
        <p:spPr>
          <a:xfrm>
            <a:off x="4522787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25" name="Google Shape;825;p11"/>
          <p:cNvSpPr txBox="1"/>
          <p:nvPr/>
        </p:nvSpPr>
        <p:spPr>
          <a:xfrm>
            <a:off x="4829175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26" name="Google Shape;826;p11"/>
          <p:cNvSpPr txBox="1"/>
          <p:nvPr/>
        </p:nvSpPr>
        <p:spPr>
          <a:xfrm>
            <a:off x="5118100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827" name="Google Shape;827;p11"/>
          <p:cNvSpPr txBox="1"/>
          <p:nvPr/>
        </p:nvSpPr>
        <p:spPr>
          <a:xfrm>
            <a:off x="5416550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828" name="Google Shape;828;p11"/>
          <p:cNvSpPr txBox="1"/>
          <p:nvPr/>
        </p:nvSpPr>
        <p:spPr>
          <a:xfrm>
            <a:off x="5729287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829" name="Google Shape;829;p11"/>
          <p:cNvSpPr txBox="1"/>
          <p:nvPr/>
        </p:nvSpPr>
        <p:spPr>
          <a:xfrm>
            <a:off x="6027737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830" name="Google Shape;830;p11"/>
          <p:cNvSpPr txBox="1"/>
          <p:nvPr/>
        </p:nvSpPr>
        <p:spPr>
          <a:xfrm>
            <a:off x="6324600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831" name="Google Shape;831;p11"/>
          <p:cNvSpPr txBox="1"/>
          <p:nvPr/>
        </p:nvSpPr>
        <p:spPr>
          <a:xfrm>
            <a:off x="6630987" y="5183187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832" name="Google Shape;832;p11"/>
          <p:cNvSpPr txBox="1"/>
          <p:nvPr/>
        </p:nvSpPr>
        <p:spPr>
          <a:xfrm>
            <a:off x="6880225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33" name="Google Shape;833;p11"/>
          <p:cNvSpPr txBox="1"/>
          <p:nvPr/>
        </p:nvSpPr>
        <p:spPr>
          <a:xfrm>
            <a:off x="7796212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834" name="Google Shape;834;p11"/>
          <p:cNvSpPr txBox="1"/>
          <p:nvPr/>
        </p:nvSpPr>
        <p:spPr>
          <a:xfrm>
            <a:off x="7191375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835" name="Google Shape;835;p11"/>
          <p:cNvSpPr txBox="1"/>
          <p:nvPr/>
        </p:nvSpPr>
        <p:spPr>
          <a:xfrm>
            <a:off x="7493000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36" name="Google Shape;836;p11"/>
          <p:cNvSpPr txBox="1"/>
          <p:nvPr/>
        </p:nvSpPr>
        <p:spPr>
          <a:xfrm>
            <a:off x="8105775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837" name="Google Shape;837;p11"/>
          <p:cNvSpPr txBox="1"/>
          <p:nvPr/>
        </p:nvSpPr>
        <p:spPr>
          <a:xfrm>
            <a:off x="8393112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838" name="Google Shape;838;p11"/>
          <p:cNvSpPr txBox="1"/>
          <p:nvPr/>
        </p:nvSpPr>
        <p:spPr>
          <a:xfrm>
            <a:off x="8702675" y="5183187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839" name="Google Shape;839;p11"/>
          <p:cNvSpPr txBox="1"/>
          <p:nvPr/>
        </p:nvSpPr>
        <p:spPr>
          <a:xfrm>
            <a:off x="5575300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840" name="Google Shape;840;p11"/>
          <p:cNvSpPr txBox="1"/>
          <p:nvPr/>
        </p:nvSpPr>
        <p:spPr>
          <a:xfrm>
            <a:off x="5570537" y="35702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/>
          </a:p>
        </p:txBody>
      </p:sp>
      <p:sp>
        <p:nvSpPr>
          <p:cNvPr id="841" name="Google Shape;841;p11"/>
          <p:cNvSpPr txBox="1"/>
          <p:nvPr/>
        </p:nvSpPr>
        <p:spPr>
          <a:xfrm>
            <a:off x="7970837" y="3063875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842" name="Google Shape;842;p11"/>
          <p:cNvSpPr txBox="1"/>
          <p:nvPr/>
        </p:nvSpPr>
        <p:spPr>
          <a:xfrm>
            <a:off x="7670800" y="3562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843" name="Google Shape;843;p11"/>
          <p:cNvSpPr txBox="1"/>
          <p:nvPr/>
        </p:nvSpPr>
        <p:spPr>
          <a:xfrm>
            <a:off x="8270875" y="3571875"/>
            <a:ext cx="2968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844" name="Google Shape;844;p11"/>
          <p:cNvSpPr txBox="1"/>
          <p:nvPr/>
        </p:nvSpPr>
        <p:spPr>
          <a:xfrm>
            <a:off x="5262562" y="408463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845" name="Google Shape;845;p11"/>
          <p:cNvSpPr txBox="1"/>
          <p:nvPr/>
        </p:nvSpPr>
        <p:spPr>
          <a:xfrm>
            <a:off x="6146800" y="4064000"/>
            <a:ext cx="33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846" name="Google Shape;846;p11"/>
          <p:cNvSpPr txBox="1"/>
          <p:nvPr/>
        </p:nvSpPr>
        <p:spPr>
          <a:xfrm>
            <a:off x="5264150" y="4584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847" name="Google Shape;847;p11"/>
          <p:cNvCxnSpPr/>
          <p:nvPr/>
        </p:nvCxnSpPr>
        <p:spPr>
          <a:xfrm>
            <a:off x="5702300" y="3365500"/>
            <a:ext cx="0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848" name="Google Shape;848;p11"/>
          <p:cNvCxnSpPr/>
          <p:nvPr/>
        </p:nvCxnSpPr>
        <p:spPr>
          <a:xfrm>
            <a:off x="5405437" y="4381500"/>
            <a:ext cx="0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849" name="Google Shape;849;p11"/>
          <p:cNvCxnSpPr/>
          <p:nvPr/>
        </p:nvCxnSpPr>
        <p:spPr>
          <a:xfrm flipH="1">
            <a:off x="5402262" y="3886200"/>
            <a:ext cx="314325" cy="2508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0" name="Google Shape;850;p11"/>
          <p:cNvCxnSpPr/>
          <p:nvPr/>
        </p:nvCxnSpPr>
        <p:spPr>
          <a:xfrm>
            <a:off x="5722937" y="3879850"/>
            <a:ext cx="436562" cy="2492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1" name="Google Shape;851;p11"/>
          <p:cNvCxnSpPr/>
          <p:nvPr/>
        </p:nvCxnSpPr>
        <p:spPr>
          <a:xfrm flipH="1">
            <a:off x="7816850" y="3371850"/>
            <a:ext cx="277812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2" name="Google Shape;852;p11"/>
          <p:cNvCxnSpPr/>
          <p:nvPr/>
        </p:nvCxnSpPr>
        <p:spPr>
          <a:xfrm>
            <a:off x="8088312" y="3365500"/>
            <a:ext cx="334962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53" name="Google Shape;853;p11"/>
          <p:cNvSpPr txBox="1"/>
          <p:nvPr/>
        </p:nvSpPr>
        <p:spPr>
          <a:xfrm>
            <a:off x="4210050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</a:t>
            </a:r>
            <a:endParaRPr/>
          </a:p>
        </p:txBody>
      </p:sp>
      <p:sp>
        <p:nvSpPr>
          <p:cNvPr id="854" name="Google Shape;854;p11"/>
          <p:cNvSpPr txBox="1"/>
          <p:nvPr/>
        </p:nvSpPr>
        <p:spPr>
          <a:xfrm>
            <a:off x="4524375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(z</a:t>
            </a:r>
            <a:endParaRPr/>
          </a:p>
        </p:txBody>
      </p:sp>
      <p:sp>
        <p:nvSpPr>
          <p:cNvPr id="855" name="Google Shape;855;p11"/>
          <p:cNvSpPr txBox="1"/>
          <p:nvPr/>
        </p:nvSpPr>
        <p:spPr>
          <a:xfrm>
            <a:off x="4830762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</a:t>
            </a:r>
            <a:endParaRPr/>
          </a:p>
        </p:txBody>
      </p:sp>
      <p:sp>
        <p:nvSpPr>
          <p:cNvPr id="856" name="Google Shape;856;p11"/>
          <p:cNvSpPr txBox="1"/>
          <p:nvPr/>
        </p:nvSpPr>
        <p:spPr>
          <a:xfrm>
            <a:off x="5119687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endParaRPr/>
          </a:p>
        </p:txBody>
      </p:sp>
      <p:sp>
        <p:nvSpPr>
          <p:cNvPr id="857" name="Google Shape;857;p11"/>
          <p:cNvSpPr txBox="1"/>
          <p:nvPr/>
        </p:nvSpPr>
        <p:spPr>
          <a:xfrm>
            <a:off x="5418137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x)</a:t>
            </a:r>
            <a:endParaRPr/>
          </a:p>
        </p:txBody>
      </p:sp>
      <p:sp>
        <p:nvSpPr>
          <p:cNvPr id="858" name="Google Shape;858;p11"/>
          <p:cNvSpPr txBox="1"/>
          <p:nvPr/>
        </p:nvSpPr>
        <p:spPr>
          <a:xfrm>
            <a:off x="5730875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y)</a:t>
            </a:r>
            <a:endParaRPr/>
          </a:p>
        </p:txBody>
      </p:sp>
      <p:sp>
        <p:nvSpPr>
          <p:cNvPr id="859" name="Google Shape;859;p11"/>
          <p:cNvSpPr txBox="1"/>
          <p:nvPr/>
        </p:nvSpPr>
        <p:spPr>
          <a:xfrm>
            <a:off x="6029325" y="5422900"/>
            <a:ext cx="3444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</a:t>
            </a:r>
            <a:endParaRPr/>
          </a:p>
        </p:txBody>
      </p:sp>
      <p:sp>
        <p:nvSpPr>
          <p:cNvPr id="860" name="Google Shape;860;p11"/>
          <p:cNvSpPr txBox="1"/>
          <p:nvPr/>
        </p:nvSpPr>
        <p:spPr>
          <a:xfrm>
            <a:off x="6326187" y="5422900"/>
            <a:ext cx="3444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w)</a:t>
            </a:r>
            <a:endParaRPr/>
          </a:p>
        </p:txBody>
      </p:sp>
      <p:sp>
        <p:nvSpPr>
          <p:cNvPr id="861" name="Google Shape;861;p11"/>
          <p:cNvSpPr txBox="1"/>
          <p:nvPr/>
        </p:nvSpPr>
        <p:spPr>
          <a:xfrm>
            <a:off x="6632575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z)</a:t>
            </a:r>
            <a:endParaRPr/>
          </a:p>
        </p:txBody>
      </p:sp>
      <p:sp>
        <p:nvSpPr>
          <p:cNvPr id="862" name="Google Shape;862;p11"/>
          <p:cNvSpPr txBox="1"/>
          <p:nvPr/>
        </p:nvSpPr>
        <p:spPr>
          <a:xfrm>
            <a:off x="6881812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s)</a:t>
            </a:r>
            <a:endParaRPr/>
          </a:p>
        </p:txBody>
      </p:sp>
      <p:sp>
        <p:nvSpPr>
          <p:cNvPr id="863" name="Google Shape;863;p11"/>
          <p:cNvSpPr txBox="1"/>
          <p:nvPr/>
        </p:nvSpPr>
        <p:spPr>
          <a:xfrm>
            <a:off x="7797800" y="5422900"/>
            <a:ext cx="3190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u)</a:t>
            </a:r>
            <a:endParaRPr/>
          </a:p>
        </p:txBody>
      </p:sp>
      <p:sp>
        <p:nvSpPr>
          <p:cNvPr id="864" name="Google Shape;864;p11"/>
          <p:cNvSpPr txBox="1"/>
          <p:nvPr/>
        </p:nvSpPr>
        <p:spPr>
          <a:xfrm>
            <a:off x="7192962" y="5422900"/>
            <a:ext cx="3524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</a:t>
            </a:r>
            <a:endParaRPr/>
          </a:p>
        </p:txBody>
      </p:sp>
      <p:sp>
        <p:nvSpPr>
          <p:cNvPr id="865" name="Google Shape;865;p11"/>
          <p:cNvSpPr txBox="1"/>
          <p:nvPr/>
        </p:nvSpPr>
        <p:spPr>
          <a:xfrm>
            <a:off x="7494587" y="5422900"/>
            <a:ext cx="3111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</a:t>
            </a:r>
            <a:endParaRPr/>
          </a:p>
        </p:txBody>
      </p:sp>
      <p:sp>
        <p:nvSpPr>
          <p:cNvPr id="866" name="Google Shape;866;p11"/>
          <p:cNvSpPr txBox="1"/>
          <p:nvPr/>
        </p:nvSpPr>
        <p:spPr>
          <a:xfrm>
            <a:off x="8107362" y="5422900"/>
            <a:ext cx="3190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</a:t>
            </a:r>
            <a:endParaRPr/>
          </a:p>
        </p:txBody>
      </p:sp>
      <p:sp>
        <p:nvSpPr>
          <p:cNvPr id="867" name="Google Shape;867;p11"/>
          <p:cNvSpPr txBox="1"/>
          <p:nvPr/>
        </p:nvSpPr>
        <p:spPr>
          <a:xfrm>
            <a:off x="8394700" y="5422900"/>
            <a:ext cx="3190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u)</a:t>
            </a:r>
            <a:endParaRPr/>
          </a:p>
        </p:txBody>
      </p:sp>
      <p:sp>
        <p:nvSpPr>
          <p:cNvPr id="868" name="Google Shape;868;p11"/>
          <p:cNvSpPr txBox="1"/>
          <p:nvPr/>
        </p:nvSpPr>
        <p:spPr>
          <a:xfrm>
            <a:off x="8704262" y="5422900"/>
            <a:ext cx="2778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t)</a:t>
            </a:r>
            <a:endParaRPr/>
          </a:p>
        </p:txBody>
      </p:sp>
      <p:sp>
        <p:nvSpPr>
          <p:cNvPr id="869" name="Google Shape;869;p11"/>
          <p:cNvSpPr txBox="1"/>
          <p:nvPr/>
        </p:nvSpPr>
        <p:spPr>
          <a:xfrm>
            <a:off x="4494212" y="5745162"/>
            <a:ext cx="42862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Well-formed expression: parenthesis are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properly nested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5" name="Google Shape;875;p1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Properties of DFS</a:t>
            </a:r>
            <a:endParaRPr/>
          </a:p>
        </p:txBody>
      </p:sp>
      <p:sp>
        <p:nvSpPr>
          <p:cNvPr id="876" name="Google Shape;876;p12"/>
          <p:cNvSpPr txBox="1"/>
          <p:nvPr>
            <p:ph idx="1" type="body"/>
          </p:nvPr>
        </p:nvSpPr>
        <p:spPr>
          <a:xfrm>
            <a:off x="350837" y="1214437"/>
            <a:ext cx="6200775" cy="525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Corollary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Vertex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proper descendant of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⇔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 &lt; d[v] &lt; f[v] &lt; f[u]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Theorem (White-path Theorem)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 depth-first forest of a graph G, vertex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 descendant of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if and only if at time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there is a path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🢣 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consisting of only white vertices.</a:t>
            </a:r>
            <a:endParaRPr/>
          </a:p>
        </p:txBody>
      </p:sp>
      <p:grpSp>
        <p:nvGrpSpPr>
          <p:cNvPr id="877" name="Google Shape;877;p12"/>
          <p:cNvGrpSpPr/>
          <p:nvPr/>
        </p:nvGrpSpPr>
        <p:grpSpPr>
          <a:xfrm>
            <a:off x="6651625" y="4217987"/>
            <a:ext cx="2160587" cy="1631950"/>
            <a:chOff x="2327" y="908"/>
            <a:chExt cx="1361" cy="1028"/>
          </a:xfrm>
        </p:grpSpPr>
        <p:sp>
          <p:nvSpPr>
            <p:cNvPr id="878" name="Google Shape;878;p12"/>
            <p:cNvSpPr/>
            <p:nvPr/>
          </p:nvSpPr>
          <p:spPr>
            <a:xfrm>
              <a:off x="2327" y="1113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879" name="Google Shape;879;p12"/>
            <p:cNvSpPr/>
            <p:nvPr/>
          </p:nvSpPr>
          <p:spPr>
            <a:xfrm>
              <a:off x="2799" y="1113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880" name="Google Shape;880;p12"/>
            <p:cNvSpPr/>
            <p:nvPr/>
          </p:nvSpPr>
          <p:spPr>
            <a:xfrm>
              <a:off x="3235" y="1113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2"/>
            <p:cNvSpPr/>
            <p:nvPr/>
          </p:nvSpPr>
          <p:spPr>
            <a:xfrm>
              <a:off x="2327" y="150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2"/>
            <p:cNvSpPr/>
            <p:nvPr/>
          </p:nvSpPr>
          <p:spPr>
            <a:xfrm>
              <a:off x="2799" y="150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2"/>
            <p:cNvSpPr/>
            <p:nvPr/>
          </p:nvSpPr>
          <p:spPr>
            <a:xfrm>
              <a:off x="3235" y="150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2"/>
            <p:cNvSpPr txBox="1"/>
            <p:nvPr/>
          </p:nvSpPr>
          <p:spPr>
            <a:xfrm>
              <a:off x="2352" y="908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2"/>
            <p:cNvSpPr txBox="1"/>
            <p:nvPr/>
          </p:nvSpPr>
          <p:spPr>
            <a:xfrm>
              <a:off x="2836" y="915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886" name="Google Shape;886;p12"/>
            <p:cNvSpPr txBox="1"/>
            <p:nvPr/>
          </p:nvSpPr>
          <p:spPr>
            <a:xfrm>
              <a:off x="3245" y="915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2"/>
            <p:cNvSpPr txBox="1"/>
            <p:nvPr/>
          </p:nvSpPr>
          <p:spPr>
            <a:xfrm>
              <a:off x="2338" y="1705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888" name="Google Shape;888;p12"/>
            <p:cNvSpPr txBox="1"/>
            <p:nvPr/>
          </p:nvSpPr>
          <p:spPr>
            <a:xfrm>
              <a:off x="2817" y="1705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9" name="Google Shape;889;p12"/>
            <p:cNvCxnSpPr/>
            <p:nvPr/>
          </p:nvCxnSpPr>
          <p:spPr>
            <a:xfrm flipH="1">
              <a:off x="2477" y="133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90" name="Google Shape;890;p12"/>
            <p:cNvCxnSpPr/>
            <p:nvPr/>
          </p:nvCxnSpPr>
          <p:spPr>
            <a:xfrm flipH="1">
              <a:off x="2952" y="134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91" name="Google Shape;891;p12"/>
            <p:cNvCxnSpPr/>
            <p:nvPr/>
          </p:nvCxnSpPr>
          <p:spPr>
            <a:xfrm flipH="1">
              <a:off x="3402" y="133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92" name="Google Shape;892;p12"/>
            <p:cNvCxnSpPr/>
            <p:nvPr/>
          </p:nvCxnSpPr>
          <p:spPr>
            <a:xfrm>
              <a:off x="2660" y="1223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93" name="Google Shape;893;p12"/>
            <p:cNvCxnSpPr/>
            <p:nvPr/>
          </p:nvCxnSpPr>
          <p:spPr>
            <a:xfrm>
              <a:off x="2659" y="1630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894" name="Google Shape;894;p12"/>
            <p:cNvCxnSpPr/>
            <p:nvPr/>
          </p:nvCxnSpPr>
          <p:spPr>
            <a:xfrm flipH="1" rot="10800000">
              <a:off x="3047" y="1308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895" name="Google Shape;895;p12"/>
            <p:cNvSpPr txBox="1"/>
            <p:nvPr/>
          </p:nvSpPr>
          <p:spPr>
            <a:xfrm>
              <a:off x="3256" y="1705"/>
              <a:ext cx="1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6" name="Google Shape;896;p12"/>
            <p:cNvCxnSpPr/>
            <p:nvPr/>
          </p:nvCxnSpPr>
          <p:spPr>
            <a:xfrm flipH="1" rot="10800000">
              <a:off x="2621" y="1321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97" name="Google Shape;897;p12"/>
            <p:cNvSpPr/>
            <p:nvPr/>
          </p:nvSpPr>
          <p:spPr>
            <a:xfrm>
              <a:off x="3511" y="1473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8" name="Google Shape;898;p12"/>
          <p:cNvGrpSpPr/>
          <p:nvPr/>
        </p:nvGrpSpPr>
        <p:grpSpPr>
          <a:xfrm>
            <a:off x="6651625" y="1851025"/>
            <a:ext cx="2317750" cy="1631950"/>
            <a:chOff x="1993" y="2024"/>
            <a:chExt cx="1460" cy="1028"/>
          </a:xfrm>
        </p:grpSpPr>
        <p:grpSp>
          <p:nvGrpSpPr>
            <p:cNvPr id="899" name="Google Shape;899;p12"/>
            <p:cNvGrpSpPr/>
            <p:nvPr/>
          </p:nvGrpSpPr>
          <p:grpSpPr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900" name="Google Shape;900;p12"/>
              <p:cNvGrpSpPr/>
              <p:nvPr/>
            </p:nvGrpSpPr>
            <p:grpSpPr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901" name="Google Shape;901;p12"/>
                <p:cNvGrpSpPr/>
                <p:nvPr/>
              </p:nvGrpSpPr>
              <p:grpSpPr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902" name="Google Shape;902;p12"/>
                  <p:cNvGrpSpPr/>
                  <p:nvPr/>
                </p:nvGrpSpPr>
                <p:grpSpPr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903" name="Google Shape;903;p12"/>
                    <p:cNvSpPr/>
                    <p:nvPr/>
                  </p:nvSpPr>
                  <p:spPr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1/8</a:t>
                      </a:r>
                      <a:endParaRPr/>
                    </a:p>
                  </p:txBody>
                </p:sp>
                <p:sp>
                  <p:nvSpPr>
                    <p:cNvPr id="904" name="Google Shape;904;p12"/>
                    <p:cNvSpPr/>
                    <p:nvPr/>
                  </p:nvSpPr>
                  <p:spPr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2/7</a:t>
                      </a:r>
                      <a:endParaRPr/>
                    </a:p>
                  </p:txBody>
                </p:sp>
                <p:sp>
                  <p:nvSpPr>
                    <p:cNvPr id="905" name="Google Shape;905;p12"/>
                    <p:cNvSpPr/>
                    <p:nvPr/>
                  </p:nvSpPr>
                  <p:spPr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9/12 </a:t>
                      </a:r>
                      <a:endParaRPr/>
                    </a:p>
                  </p:txBody>
                </p:sp>
                <p:sp>
                  <p:nvSpPr>
                    <p:cNvPr id="906" name="Google Shape;906;p12"/>
                    <p:cNvSpPr/>
                    <p:nvPr/>
                  </p:nvSpPr>
                  <p:spPr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4/5</a:t>
                      </a:r>
                      <a:endParaRPr/>
                    </a:p>
                  </p:txBody>
                </p:sp>
                <p:sp>
                  <p:nvSpPr>
                    <p:cNvPr id="907" name="Google Shape;907;p12"/>
                    <p:cNvSpPr/>
                    <p:nvPr/>
                  </p:nvSpPr>
                  <p:spPr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3/6</a:t>
                      </a:r>
                      <a:endParaRPr/>
                    </a:p>
                  </p:txBody>
                </p:sp>
                <p:sp>
                  <p:nvSpPr>
                    <p:cNvPr id="908" name="Google Shape;908;p12"/>
                    <p:cNvSpPr/>
                    <p:nvPr/>
                  </p:nvSpPr>
                  <p:spPr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10/11 </a:t>
                      </a:r>
                      <a:endParaRPr/>
                    </a:p>
                  </p:txBody>
                </p:sp>
                <p:sp>
                  <p:nvSpPr>
                    <p:cNvPr id="909" name="Google Shape;909;p12"/>
                    <p:cNvSpPr txBox="1"/>
                    <p:nvPr/>
                  </p:nvSpPr>
                  <p:spPr>
                    <a:xfrm>
                      <a:off x="2352" y="908"/>
                      <a:ext cx="11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10" name="Google Shape;910;p12"/>
                    <p:cNvSpPr txBox="1"/>
                    <p:nvPr/>
                  </p:nvSpPr>
                  <p:spPr>
                    <a:xfrm>
                      <a:off x="2836" y="915"/>
                      <a:ext cx="18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1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u</a:t>
                      </a:r>
                      <a:endParaRPr/>
                    </a:p>
                  </p:txBody>
                </p:sp>
                <p:sp>
                  <p:nvSpPr>
                    <p:cNvPr id="911" name="Google Shape;911;p12"/>
                    <p:cNvSpPr txBox="1"/>
                    <p:nvPr/>
                  </p:nvSpPr>
                  <p:spPr>
                    <a:xfrm>
                      <a:off x="3245" y="915"/>
                      <a:ext cx="11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912" name="Google Shape;912;p12"/>
                    <p:cNvSpPr txBox="1"/>
                    <p:nvPr/>
                  </p:nvSpPr>
                  <p:spPr>
                    <a:xfrm>
                      <a:off x="2338" y="170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1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v</a:t>
                      </a:r>
                      <a:endParaRPr/>
                    </a:p>
                  </p:txBody>
                </p:sp>
                <p:sp>
                  <p:nvSpPr>
                    <p:cNvPr id="913" name="Google Shape;913;p12"/>
                    <p:cNvSpPr txBox="1"/>
                    <p:nvPr/>
                  </p:nvSpPr>
                  <p:spPr>
                    <a:xfrm>
                      <a:off x="2817" y="1705"/>
                      <a:ext cx="11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914" name="Google Shape;914;p12"/>
                    <p:cNvCxnSpPr/>
                    <p:nvPr/>
                  </p:nvCxnSpPr>
                  <p:spPr>
                    <a:xfrm flipH="1">
                      <a:off x="2477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915" name="Google Shape;915;p12"/>
                    <p:cNvCxnSpPr/>
                    <p:nvPr/>
                  </p:nvCxnSpPr>
                  <p:spPr>
                    <a:xfrm flipH="1">
                      <a:off x="2952" y="1341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916" name="Google Shape;916;p12"/>
                    <p:cNvCxnSpPr/>
                    <p:nvPr/>
                  </p:nvCxnSpPr>
                  <p:spPr>
                    <a:xfrm flipH="1">
                      <a:off x="3402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917" name="Google Shape;917;p12"/>
                    <p:cNvCxnSpPr/>
                    <p:nvPr/>
                  </p:nvCxnSpPr>
                  <p:spPr>
                    <a:xfrm>
                      <a:off x="2660" y="1223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918" name="Google Shape;918;p12"/>
                    <p:cNvCxnSpPr/>
                    <p:nvPr/>
                  </p:nvCxnSpPr>
                  <p:spPr>
                    <a:xfrm>
                      <a:off x="2659" y="1630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cxnSp>
                  <p:nvCxnSpPr>
                    <p:cNvPr id="919" name="Google Shape;919;p12"/>
                    <p:cNvCxnSpPr/>
                    <p:nvPr/>
                  </p:nvCxnSpPr>
                  <p:spPr>
                    <a:xfrm flipH="1" rot="10800000">
                      <a:off x="3047" y="1308"/>
                      <a:ext cx="220" cy="225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sp>
                  <p:nvSpPr>
                    <p:cNvPr id="920" name="Google Shape;920;p12"/>
                    <p:cNvSpPr txBox="1"/>
                    <p:nvPr/>
                  </p:nvSpPr>
                  <p:spPr>
                    <a:xfrm>
                      <a:off x="3256" y="1705"/>
                      <a:ext cx="11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cxnSp>
                  <p:nvCxnSpPr>
                    <p:cNvPr id="921" name="Google Shape;921;p12"/>
                    <p:cNvCxnSpPr/>
                    <p:nvPr/>
                  </p:nvCxnSpPr>
                  <p:spPr>
                    <a:xfrm flipH="1" rot="10800000">
                      <a:off x="2621" y="1321"/>
                      <a:ext cx="226" cy="22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sp>
                  <p:nvSpPr>
                    <p:cNvPr id="922" name="Google Shape;922;p12"/>
                    <p:cNvSpPr/>
                    <p:nvPr/>
                  </p:nvSpPr>
                  <p:spPr>
                    <a:xfrm>
                      <a:off x="3511" y="1473"/>
                      <a:ext cx="177" cy="276"/>
                    </a:xfrm>
                    <a:custGeom>
                      <a:rect b="b" l="l" r="r" t="t"/>
                      <a:pathLst>
                        <a:path extrusionOk="0" h="276" w="177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923" name="Google Shape;923;p12"/>
                  <p:cNvSpPr txBox="1"/>
                  <p:nvPr/>
                </p:nvSpPr>
                <p:spPr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</p:grpSp>
            <p:sp>
              <p:nvSpPr>
                <p:cNvPr id="924" name="Google Shape;924;p12"/>
                <p:cNvSpPr txBox="1"/>
                <p:nvPr/>
              </p:nvSpPr>
              <p:spPr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/>
                </a:p>
              </p:txBody>
            </p:sp>
          </p:grpSp>
          <p:sp>
            <p:nvSpPr>
              <p:cNvPr id="925" name="Google Shape;925;p12"/>
              <p:cNvSpPr txBox="1"/>
              <p:nvPr/>
            </p:nvSpPr>
            <p:spPr>
              <a:xfrm>
                <a:off x="4536" y="1202"/>
                <a:ext cx="19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sp>
          <p:nvSpPr>
            <p:cNvPr id="926" name="Google Shape;926;p12"/>
            <p:cNvSpPr txBox="1"/>
            <p:nvPr/>
          </p:nvSpPr>
          <p:spPr>
            <a:xfrm>
              <a:off x="3262" y="2483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Directed Acyclic Graph</a:t>
            </a:r>
            <a:endParaRPr/>
          </a:p>
        </p:txBody>
      </p:sp>
      <p:sp>
        <p:nvSpPr>
          <p:cNvPr id="932" name="Google Shape;932;p1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DAG – Directed graph with no cycles.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Good for modeling processes and structures that have a </a:t>
            </a:r>
            <a:r>
              <a:rPr b="1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partial order: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&gt;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&gt; c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&gt; 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may have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neither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&gt; b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&gt; 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Can always make a </a:t>
            </a:r>
            <a:r>
              <a:rPr b="1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total order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(either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&gt; b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 &gt; a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≠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from a partial order.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Characterizing a DAG</a:t>
            </a:r>
            <a:endParaRPr/>
          </a:p>
        </p:txBody>
      </p:sp>
      <p:sp>
        <p:nvSpPr>
          <p:cNvPr id="938" name="Google Shape;938;p14"/>
          <p:cNvSpPr txBox="1"/>
          <p:nvPr>
            <p:ph idx="1" type="body"/>
          </p:nvPr>
        </p:nvSpPr>
        <p:spPr>
          <a:xfrm>
            <a:off x="152400" y="2376487"/>
            <a:ext cx="8839200" cy="371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4"/>
          <p:cNvSpPr txBox="1"/>
          <p:nvPr/>
        </p:nvSpPr>
        <p:spPr>
          <a:xfrm>
            <a:off x="228600" y="9144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4"/>
          <p:cNvSpPr txBox="1"/>
          <p:nvPr/>
        </p:nvSpPr>
        <p:spPr>
          <a:xfrm>
            <a:off x="228600" y="1066800"/>
            <a:ext cx="8280400" cy="835025"/>
          </a:xfrm>
          <a:prstGeom prst="rect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Lemma 22.11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directed graph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acyclic iff a DFS of G yields no back edges.</a:t>
            </a:r>
            <a:endParaRPr/>
          </a:p>
        </p:txBody>
      </p:sp>
      <p:sp>
        <p:nvSpPr>
          <p:cNvPr id="941" name="Google Shape;941;p14"/>
          <p:cNvSpPr/>
          <p:nvPr/>
        </p:nvSpPr>
        <p:spPr>
          <a:xfrm>
            <a:off x="3063875" y="3379787"/>
            <a:ext cx="381000" cy="3810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942" name="Google Shape;942;p14"/>
          <p:cNvSpPr/>
          <p:nvPr/>
        </p:nvSpPr>
        <p:spPr>
          <a:xfrm>
            <a:off x="4130675" y="3379787"/>
            <a:ext cx="381000" cy="3810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4"/>
          <p:cNvSpPr/>
          <p:nvPr/>
        </p:nvSpPr>
        <p:spPr>
          <a:xfrm>
            <a:off x="5273675" y="3379787"/>
            <a:ext cx="381000" cy="3810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4"/>
          <p:cNvSpPr/>
          <p:nvPr/>
        </p:nvSpPr>
        <p:spPr>
          <a:xfrm>
            <a:off x="6416675" y="3379787"/>
            <a:ext cx="381000" cy="381000"/>
          </a:xfrm>
          <a:prstGeom prst="ellipse">
            <a:avLst/>
          </a:prstGeom>
          <a:solidFill>
            <a:srgbClr val="CCEC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cxnSp>
        <p:nvCxnSpPr>
          <p:cNvPr id="945" name="Google Shape;945;p14"/>
          <p:cNvCxnSpPr/>
          <p:nvPr/>
        </p:nvCxnSpPr>
        <p:spPr>
          <a:xfrm>
            <a:off x="3444875" y="3570287"/>
            <a:ext cx="685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46" name="Google Shape;946;p14"/>
          <p:cNvCxnSpPr/>
          <p:nvPr/>
        </p:nvCxnSpPr>
        <p:spPr>
          <a:xfrm>
            <a:off x="4511675" y="3570287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47" name="Google Shape;947;p14"/>
          <p:cNvCxnSpPr/>
          <p:nvPr/>
        </p:nvCxnSpPr>
        <p:spPr>
          <a:xfrm>
            <a:off x="5654675" y="3570287"/>
            <a:ext cx="762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48" name="Google Shape;948;p14"/>
          <p:cNvCxnSpPr/>
          <p:nvPr/>
        </p:nvCxnSpPr>
        <p:spPr>
          <a:xfrm flipH="1">
            <a:off x="3254374" y="3760788"/>
            <a:ext cx="3352800" cy="1500"/>
          </a:xfrm>
          <a:prstGeom prst="curvedConnector3">
            <a:avLst>
              <a:gd fmla="val 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9" name="Google Shape;949;p14"/>
          <p:cNvSpPr txBox="1"/>
          <p:nvPr/>
        </p:nvSpPr>
        <p:spPr>
          <a:xfrm>
            <a:off x="3581400" y="32004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950" name="Google Shape;950;p14"/>
          <p:cNvSpPr txBox="1"/>
          <p:nvPr/>
        </p:nvSpPr>
        <p:spPr>
          <a:xfrm>
            <a:off x="4664075" y="32004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951" name="Google Shape;951;p14"/>
          <p:cNvSpPr txBox="1"/>
          <p:nvPr/>
        </p:nvSpPr>
        <p:spPr>
          <a:xfrm>
            <a:off x="5807075" y="3200400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952" name="Google Shape;952;p14"/>
          <p:cNvSpPr txBox="1"/>
          <p:nvPr/>
        </p:nvSpPr>
        <p:spPr>
          <a:xfrm>
            <a:off x="4740275" y="3913187"/>
            <a:ext cx="354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8" name="Google Shape;958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Topological Sort</a:t>
            </a:r>
            <a:endParaRPr/>
          </a:p>
        </p:txBody>
      </p:sp>
      <p:sp>
        <p:nvSpPr>
          <p:cNvPr id="959" name="Google Shape;959;p15"/>
          <p:cNvSpPr txBox="1"/>
          <p:nvPr>
            <p:ph idx="1" type="body"/>
          </p:nvPr>
        </p:nvSpPr>
        <p:spPr>
          <a:xfrm>
            <a:off x="350837" y="1095375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Topological sort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a directed acyclic graph G = (V, E): a linear order of vertices such that if there exists an edge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(u, v)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appears before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the ordering.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Directed acyclic graphs (DAGs)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represent precedence of events or processes that have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 order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             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			           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before c</a:t>
            </a:r>
            <a:endParaRPr/>
          </a:p>
        </p:txBody>
      </p:sp>
      <p:sp>
        <p:nvSpPr>
          <p:cNvPr id="960" name="Google Shape;960;p15"/>
          <p:cNvSpPr/>
          <p:nvPr/>
        </p:nvSpPr>
        <p:spPr>
          <a:xfrm>
            <a:off x="2686050" y="4856162"/>
            <a:ext cx="122237" cy="8715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15"/>
          <p:cNvSpPr txBox="1"/>
          <p:nvPr/>
        </p:nvSpPr>
        <p:spPr>
          <a:xfrm>
            <a:off x="2908300" y="5035550"/>
            <a:ext cx="1530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962" name="Google Shape;962;p15"/>
          <p:cNvSpPr/>
          <p:nvPr/>
        </p:nvSpPr>
        <p:spPr>
          <a:xfrm>
            <a:off x="6453187" y="4830762"/>
            <a:ext cx="122237" cy="8715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5"/>
          <p:cNvSpPr txBox="1"/>
          <p:nvPr/>
        </p:nvSpPr>
        <p:spPr>
          <a:xfrm>
            <a:off x="6661150" y="4829175"/>
            <a:ext cx="18335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b?</a:t>
            </a:r>
            <a:endParaRPr/>
          </a:p>
        </p:txBody>
      </p:sp>
      <p:sp>
        <p:nvSpPr>
          <p:cNvPr id="964" name="Google Shape;964;p15"/>
          <p:cNvSpPr txBox="1"/>
          <p:nvPr/>
        </p:nvSpPr>
        <p:spPr>
          <a:xfrm>
            <a:off x="1277937" y="5867400"/>
            <a:ext cx="7269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Topological sort helps us establish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order</a:t>
            </a:r>
            <a:endParaRPr/>
          </a:p>
        </p:txBody>
      </p:sp>
      <p:sp>
        <p:nvSpPr>
          <p:cNvPr id="965" name="Google Shape;965;p15"/>
          <p:cNvSpPr txBox="1"/>
          <p:nvPr/>
        </p:nvSpPr>
        <p:spPr>
          <a:xfrm>
            <a:off x="3655575" y="2673725"/>
            <a:ext cx="5031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mainly given a graph, we are trying to find node ordering</a:t>
            </a:r>
            <a:endParaRPr/>
          </a:p>
        </p:txBody>
      </p:sp>
      <p:sp>
        <p:nvSpPr>
          <p:cNvPr id="966" name="Google Shape;966;p15"/>
          <p:cNvSpPr/>
          <p:nvPr/>
        </p:nvSpPr>
        <p:spPr>
          <a:xfrm>
            <a:off x="4795250" y="4461637"/>
            <a:ext cx="4128425" cy="1782900"/>
          </a:xfrm>
          <a:custGeom>
            <a:rect b="b" l="l" r="r" t="t"/>
            <a:pathLst>
              <a:path extrusionOk="0" h="71316" w="165137">
                <a:moveTo>
                  <a:pt x="0" y="4236"/>
                </a:moveTo>
                <a:cubicBezTo>
                  <a:pt x="24378" y="4325"/>
                  <a:pt x="119479" y="-5586"/>
                  <a:pt x="146268" y="4772"/>
                </a:cubicBezTo>
                <a:cubicBezTo>
                  <a:pt x="173057" y="15131"/>
                  <a:pt x="164485" y="55939"/>
                  <a:pt x="160734" y="66387"/>
                </a:cubicBezTo>
                <a:cubicBezTo>
                  <a:pt x="156984" y="76835"/>
                  <a:pt x="129927" y="67280"/>
                  <a:pt x="123765" y="674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Topological Sort</a:t>
            </a:r>
            <a:endParaRPr/>
          </a:p>
        </p:txBody>
      </p:sp>
      <p:sp>
        <p:nvSpPr>
          <p:cNvPr id="972" name="Google Shape;972;p16"/>
          <p:cNvSpPr txBox="1"/>
          <p:nvPr/>
        </p:nvSpPr>
        <p:spPr>
          <a:xfrm>
            <a:off x="412750" y="1176337"/>
            <a:ext cx="595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to “sort” a directed acyclic graph (DAG).</a:t>
            </a:r>
            <a:endParaRPr/>
          </a:p>
        </p:txBody>
      </p:sp>
      <p:sp>
        <p:nvSpPr>
          <p:cNvPr id="973" name="Google Shape;973;p16"/>
          <p:cNvSpPr/>
          <p:nvPr/>
        </p:nvSpPr>
        <p:spPr>
          <a:xfrm>
            <a:off x="4244975" y="1955800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74" name="Google Shape;974;p16"/>
          <p:cNvSpPr/>
          <p:nvPr/>
        </p:nvSpPr>
        <p:spPr>
          <a:xfrm>
            <a:off x="5370512" y="3054350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975" name="Google Shape;975;p16"/>
          <p:cNvSpPr/>
          <p:nvPr/>
        </p:nvSpPr>
        <p:spPr>
          <a:xfrm>
            <a:off x="5335587" y="1979612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976" name="Google Shape;976;p16"/>
          <p:cNvCxnSpPr/>
          <p:nvPr/>
        </p:nvCxnSpPr>
        <p:spPr>
          <a:xfrm>
            <a:off x="5599112" y="2443162"/>
            <a:ext cx="0" cy="606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7" name="Google Shape;977;p16"/>
          <p:cNvSpPr/>
          <p:nvPr/>
        </p:nvSpPr>
        <p:spPr>
          <a:xfrm>
            <a:off x="3122612" y="3063875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978" name="Google Shape;978;p16"/>
          <p:cNvSpPr/>
          <p:nvPr/>
        </p:nvSpPr>
        <p:spPr>
          <a:xfrm>
            <a:off x="3087687" y="1989137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979" name="Google Shape;979;p16"/>
          <p:cNvCxnSpPr/>
          <p:nvPr/>
        </p:nvCxnSpPr>
        <p:spPr>
          <a:xfrm>
            <a:off x="3351212" y="2452687"/>
            <a:ext cx="0" cy="606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0" name="Google Shape;980;p16"/>
          <p:cNvCxnSpPr/>
          <p:nvPr/>
        </p:nvCxnSpPr>
        <p:spPr>
          <a:xfrm>
            <a:off x="3578225" y="2212975"/>
            <a:ext cx="649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1" name="Google Shape;981;p16"/>
          <p:cNvCxnSpPr/>
          <p:nvPr/>
        </p:nvCxnSpPr>
        <p:spPr>
          <a:xfrm flipH="1">
            <a:off x="3606800" y="2414587"/>
            <a:ext cx="823912" cy="822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2" name="Google Shape;982;p16"/>
          <p:cNvSpPr/>
          <p:nvPr/>
        </p:nvSpPr>
        <p:spPr>
          <a:xfrm rot="5400000">
            <a:off x="4114006" y="3464718"/>
            <a:ext cx="976312" cy="485775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16"/>
          <p:cNvSpPr/>
          <p:nvPr/>
        </p:nvSpPr>
        <p:spPr>
          <a:xfrm>
            <a:off x="4387850" y="4546600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984" name="Google Shape;984;p16"/>
          <p:cNvSpPr/>
          <p:nvPr/>
        </p:nvSpPr>
        <p:spPr>
          <a:xfrm>
            <a:off x="6611937" y="4579937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985" name="Google Shape;985;p16"/>
          <p:cNvSpPr/>
          <p:nvPr/>
        </p:nvSpPr>
        <p:spPr>
          <a:xfrm>
            <a:off x="5478462" y="4570412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986" name="Google Shape;986;p16"/>
          <p:cNvSpPr/>
          <p:nvPr/>
        </p:nvSpPr>
        <p:spPr>
          <a:xfrm>
            <a:off x="2066925" y="4565650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987" name="Google Shape;987;p16"/>
          <p:cNvSpPr/>
          <p:nvPr/>
        </p:nvSpPr>
        <p:spPr>
          <a:xfrm>
            <a:off x="3230562" y="4579937"/>
            <a:ext cx="504825" cy="476250"/>
          </a:xfrm>
          <a:prstGeom prst="ellipse">
            <a:avLst/>
          </a:prstGeom>
          <a:solidFill>
            <a:srgbClr val="CCE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988" name="Google Shape;988;p16"/>
          <p:cNvCxnSpPr/>
          <p:nvPr/>
        </p:nvCxnSpPr>
        <p:spPr>
          <a:xfrm>
            <a:off x="3721100" y="4803775"/>
            <a:ext cx="649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9" name="Google Shape;989;p16"/>
          <p:cNvCxnSpPr/>
          <p:nvPr/>
        </p:nvCxnSpPr>
        <p:spPr>
          <a:xfrm>
            <a:off x="2587625" y="4813300"/>
            <a:ext cx="649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90" name="Google Shape;990;p16"/>
          <p:cNvCxnSpPr/>
          <p:nvPr/>
        </p:nvCxnSpPr>
        <p:spPr>
          <a:xfrm>
            <a:off x="5959475" y="4813300"/>
            <a:ext cx="649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91" name="Google Shape;991;p16"/>
          <p:cNvSpPr/>
          <p:nvPr/>
        </p:nvSpPr>
        <p:spPr>
          <a:xfrm>
            <a:off x="2416175" y="4300537"/>
            <a:ext cx="2135187" cy="274637"/>
          </a:xfrm>
          <a:custGeom>
            <a:rect b="b" l="l" r="r" t="t"/>
            <a:pathLst>
              <a:path extrusionOk="0" h="173" w="1345">
                <a:moveTo>
                  <a:pt x="0" y="173"/>
                </a:moveTo>
                <a:cubicBezTo>
                  <a:pt x="104" y="122"/>
                  <a:pt x="209" y="72"/>
                  <a:pt x="363" y="46"/>
                </a:cubicBezTo>
                <a:cubicBezTo>
                  <a:pt x="517" y="20"/>
                  <a:pt x="763" y="0"/>
                  <a:pt x="927" y="18"/>
                </a:cubicBezTo>
                <a:cubicBezTo>
                  <a:pt x="1091" y="36"/>
                  <a:pt x="1218" y="95"/>
                  <a:pt x="1345" y="15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16"/>
          <p:cNvSpPr txBox="1"/>
          <p:nvPr/>
        </p:nvSpPr>
        <p:spPr>
          <a:xfrm>
            <a:off x="542925" y="5287962"/>
            <a:ext cx="6235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of original DAG as a </a:t>
            </a: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partial order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Want a </a:t>
            </a:r>
            <a:r>
              <a:rPr b="1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total order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extends this partial order.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Topological Sort - Application</a:t>
            </a:r>
            <a:endParaRPr/>
          </a:p>
        </p:txBody>
      </p:sp>
      <p:sp>
        <p:nvSpPr>
          <p:cNvPr id="998" name="Google Shape;998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scheduling a sequence of jobs.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jobs are represented by vertices,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an edge from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job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completed before job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done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(for example, washing machine must finish before we put the clothes to dry). Then, a topological sort gives an order in which to perform the jobs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 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open credit system, how to take courses (in order) such that, </a:t>
            </a:r>
            <a:r>
              <a:rPr lang="en-US"/>
              <a:t>prerequisite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courses will not create any problem</a:t>
            </a:r>
            <a:endParaRPr/>
          </a:p>
        </p:txBody>
      </p:sp>
      <p:sp>
        <p:nvSpPr>
          <p:cNvPr id="999" name="Google Shape;999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5" name="Google Shape;1005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Topological Sort (Fig – Cormen)</a:t>
            </a:r>
            <a:endParaRPr/>
          </a:p>
        </p:txBody>
      </p:sp>
      <p:sp>
        <p:nvSpPr>
          <p:cNvPr id="1006" name="Google Shape;1006;p18"/>
          <p:cNvSpPr/>
          <p:nvPr/>
        </p:nvSpPr>
        <p:spPr>
          <a:xfrm>
            <a:off x="196850" y="1400175"/>
            <a:ext cx="1563687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007" name="Google Shape;1007;p18"/>
          <p:cNvSpPr/>
          <p:nvPr/>
        </p:nvSpPr>
        <p:spPr>
          <a:xfrm>
            <a:off x="427037" y="2147887"/>
            <a:ext cx="1100137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008" name="Google Shape;1008;p18"/>
          <p:cNvSpPr/>
          <p:nvPr/>
        </p:nvSpPr>
        <p:spPr>
          <a:xfrm>
            <a:off x="631825" y="2895600"/>
            <a:ext cx="692150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009" name="Google Shape;1009;p18"/>
          <p:cNvSpPr/>
          <p:nvPr/>
        </p:nvSpPr>
        <p:spPr>
          <a:xfrm>
            <a:off x="3416300" y="1400175"/>
            <a:ext cx="900112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010" name="Google Shape;1010;p18"/>
          <p:cNvSpPr/>
          <p:nvPr/>
        </p:nvSpPr>
        <p:spPr>
          <a:xfrm>
            <a:off x="3432175" y="2147887"/>
            <a:ext cx="869950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011" name="Google Shape;1011;p18"/>
          <p:cNvSpPr/>
          <p:nvPr/>
        </p:nvSpPr>
        <p:spPr>
          <a:xfrm>
            <a:off x="3421062" y="3032125"/>
            <a:ext cx="892175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012" name="Google Shape;1012;p18"/>
          <p:cNvSpPr/>
          <p:nvPr/>
        </p:nvSpPr>
        <p:spPr>
          <a:xfrm>
            <a:off x="1984375" y="2582862"/>
            <a:ext cx="820737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013" name="Google Shape;1013;p18"/>
          <p:cNvSpPr/>
          <p:nvPr/>
        </p:nvSpPr>
        <p:spPr>
          <a:xfrm>
            <a:off x="2005012" y="3330575"/>
            <a:ext cx="777875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014" name="Google Shape;1014;p18"/>
          <p:cNvSpPr/>
          <p:nvPr/>
        </p:nvSpPr>
        <p:spPr>
          <a:xfrm>
            <a:off x="1908175" y="4094162"/>
            <a:ext cx="971550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cxnSp>
        <p:nvCxnSpPr>
          <p:cNvPr id="1015" name="Google Shape;1015;p18"/>
          <p:cNvCxnSpPr/>
          <p:nvPr/>
        </p:nvCxnSpPr>
        <p:spPr>
          <a:xfrm>
            <a:off x="1747837" y="1751012"/>
            <a:ext cx="1685925" cy="5778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6" name="Google Shape;1016;p18"/>
          <p:cNvCxnSpPr/>
          <p:nvPr/>
        </p:nvCxnSpPr>
        <p:spPr>
          <a:xfrm>
            <a:off x="1519237" y="2343150"/>
            <a:ext cx="1908175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7" name="Google Shape;1017;p18"/>
          <p:cNvCxnSpPr/>
          <p:nvPr/>
        </p:nvCxnSpPr>
        <p:spPr>
          <a:xfrm>
            <a:off x="2389187" y="2965450"/>
            <a:ext cx="0" cy="3778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8" name="Google Shape;1018;p18"/>
          <p:cNvCxnSpPr/>
          <p:nvPr/>
        </p:nvCxnSpPr>
        <p:spPr>
          <a:xfrm>
            <a:off x="2376487" y="3722687"/>
            <a:ext cx="0" cy="3778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9" name="Google Shape;1019;p18"/>
          <p:cNvCxnSpPr/>
          <p:nvPr/>
        </p:nvCxnSpPr>
        <p:spPr>
          <a:xfrm flipH="1">
            <a:off x="1304925" y="2936875"/>
            <a:ext cx="671512" cy="1492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0" name="Google Shape;1020;p18"/>
          <p:cNvCxnSpPr/>
          <p:nvPr/>
        </p:nvCxnSpPr>
        <p:spPr>
          <a:xfrm>
            <a:off x="1312862" y="3265487"/>
            <a:ext cx="620712" cy="828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1" name="Google Shape;1021;p18"/>
          <p:cNvCxnSpPr/>
          <p:nvPr/>
        </p:nvCxnSpPr>
        <p:spPr>
          <a:xfrm>
            <a:off x="3848100" y="1793875"/>
            <a:ext cx="0" cy="357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2" name="Google Shape;1022;p18"/>
          <p:cNvSpPr txBox="1"/>
          <p:nvPr/>
        </p:nvSpPr>
        <p:spPr>
          <a:xfrm>
            <a:off x="4957762" y="1268412"/>
            <a:ext cx="4100400" cy="3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TOPOLOGICAL-SORT(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DFS(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compute </a:t>
            </a: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finishing times</a:t>
            </a:r>
            <a:r>
              <a:rPr b="0" i="0" lang="en-US" sz="2000" u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f[v]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vertex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each vertex is </a:t>
            </a: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insert it onto the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front of a linked list</a:t>
            </a:r>
            <a:endParaRPr/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the linked list of vertices/vectors of ver</a:t>
            </a:r>
            <a:r>
              <a:rPr lang="en-US" sz="2000">
                <a:solidFill>
                  <a:schemeClr val="dk1"/>
                </a:solidFill>
              </a:rPr>
              <a:t>tices</a:t>
            </a:r>
            <a:endParaRPr/>
          </a:p>
        </p:txBody>
      </p:sp>
      <p:sp>
        <p:nvSpPr>
          <p:cNvPr id="1023" name="Google Shape;1023;p18"/>
          <p:cNvSpPr txBox="1"/>
          <p:nvPr/>
        </p:nvSpPr>
        <p:spPr>
          <a:xfrm>
            <a:off x="2770187" y="2581275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</a:t>
            </a:r>
            <a:endParaRPr/>
          </a:p>
        </p:txBody>
      </p:sp>
      <p:sp>
        <p:nvSpPr>
          <p:cNvPr id="1024" name="Google Shape;1024;p18"/>
          <p:cNvSpPr txBox="1"/>
          <p:nvPr/>
        </p:nvSpPr>
        <p:spPr>
          <a:xfrm>
            <a:off x="2759075" y="3359150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</a:t>
            </a:r>
            <a:endParaRPr/>
          </a:p>
        </p:txBody>
      </p:sp>
      <p:sp>
        <p:nvSpPr>
          <p:cNvPr id="1025" name="Google Shape;1025;p18"/>
          <p:cNvSpPr txBox="1"/>
          <p:nvPr/>
        </p:nvSpPr>
        <p:spPr>
          <a:xfrm>
            <a:off x="2873375" y="4108450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3/</a:t>
            </a:r>
            <a:endParaRPr/>
          </a:p>
        </p:txBody>
      </p:sp>
      <p:sp>
        <p:nvSpPr>
          <p:cNvPr id="1026" name="Google Shape;1026;p18"/>
          <p:cNvSpPr txBox="1"/>
          <p:nvPr/>
        </p:nvSpPr>
        <p:spPr>
          <a:xfrm>
            <a:off x="3070225" y="41100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27" name="Google Shape;1027;p18"/>
          <p:cNvSpPr txBox="1"/>
          <p:nvPr/>
        </p:nvSpPr>
        <p:spPr>
          <a:xfrm>
            <a:off x="2955925" y="33607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28" name="Google Shape;1028;p18"/>
          <p:cNvSpPr txBox="1"/>
          <p:nvPr/>
        </p:nvSpPr>
        <p:spPr>
          <a:xfrm>
            <a:off x="57150" y="2892425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</a:t>
            </a:r>
            <a:endParaRPr/>
          </a:p>
        </p:txBody>
      </p:sp>
      <p:sp>
        <p:nvSpPr>
          <p:cNvPr id="1029" name="Google Shape;1029;p18"/>
          <p:cNvSpPr txBox="1"/>
          <p:nvPr/>
        </p:nvSpPr>
        <p:spPr>
          <a:xfrm>
            <a:off x="258762" y="289242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030" name="Google Shape;1030;p18"/>
          <p:cNvSpPr txBox="1"/>
          <p:nvPr/>
        </p:nvSpPr>
        <p:spPr>
          <a:xfrm>
            <a:off x="2959100" y="2581275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031" name="Google Shape;1031;p18"/>
          <p:cNvSpPr txBox="1"/>
          <p:nvPr/>
        </p:nvSpPr>
        <p:spPr>
          <a:xfrm>
            <a:off x="4279900" y="3049587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9/</a:t>
            </a:r>
            <a:endParaRPr/>
          </a:p>
        </p:txBody>
      </p:sp>
      <p:sp>
        <p:nvSpPr>
          <p:cNvPr id="1032" name="Google Shape;1032;p18"/>
          <p:cNvSpPr txBox="1"/>
          <p:nvPr/>
        </p:nvSpPr>
        <p:spPr>
          <a:xfrm>
            <a:off x="4459287" y="304958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033" name="Google Shape;1033;p18"/>
          <p:cNvSpPr txBox="1"/>
          <p:nvPr/>
        </p:nvSpPr>
        <p:spPr>
          <a:xfrm>
            <a:off x="1676400" y="1400175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11/</a:t>
            </a:r>
            <a:endParaRPr/>
          </a:p>
        </p:txBody>
      </p:sp>
      <p:sp>
        <p:nvSpPr>
          <p:cNvPr id="1034" name="Google Shape;1034;p18"/>
          <p:cNvSpPr txBox="1"/>
          <p:nvPr/>
        </p:nvSpPr>
        <p:spPr>
          <a:xfrm>
            <a:off x="1454150" y="20066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12/</a:t>
            </a:r>
            <a:endParaRPr/>
          </a:p>
        </p:txBody>
      </p:sp>
      <p:cxnSp>
        <p:nvCxnSpPr>
          <p:cNvPr id="1035" name="Google Shape;1035;p18"/>
          <p:cNvCxnSpPr/>
          <p:nvPr/>
        </p:nvCxnSpPr>
        <p:spPr>
          <a:xfrm>
            <a:off x="966787" y="1785937"/>
            <a:ext cx="0" cy="357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6" name="Google Shape;1036;p18"/>
          <p:cNvCxnSpPr/>
          <p:nvPr/>
        </p:nvCxnSpPr>
        <p:spPr>
          <a:xfrm>
            <a:off x="933450" y="2532062"/>
            <a:ext cx="0" cy="357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7" name="Google Shape;1037;p18"/>
          <p:cNvSpPr txBox="1"/>
          <p:nvPr/>
        </p:nvSpPr>
        <p:spPr>
          <a:xfrm>
            <a:off x="4244975" y="2159000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13/</a:t>
            </a:r>
            <a:endParaRPr/>
          </a:p>
        </p:txBody>
      </p:sp>
      <p:sp>
        <p:nvSpPr>
          <p:cNvPr id="1038" name="Google Shape;1038;p18"/>
          <p:cNvSpPr txBox="1"/>
          <p:nvPr/>
        </p:nvSpPr>
        <p:spPr>
          <a:xfrm>
            <a:off x="4551362" y="2159000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039" name="Google Shape;1039;p18"/>
          <p:cNvSpPr txBox="1"/>
          <p:nvPr/>
        </p:nvSpPr>
        <p:spPr>
          <a:xfrm>
            <a:off x="1758950" y="2005012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040" name="Google Shape;1040;p18"/>
          <p:cNvSpPr txBox="1"/>
          <p:nvPr/>
        </p:nvSpPr>
        <p:spPr>
          <a:xfrm>
            <a:off x="1992312" y="140017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041" name="Google Shape;1041;p18"/>
          <p:cNvSpPr txBox="1"/>
          <p:nvPr/>
        </p:nvSpPr>
        <p:spPr>
          <a:xfrm>
            <a:off x="2722562" y="1400175"/>
            <a:ext cx="501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17/</a:t>
            </a:r>
            <a:endParaRPr/>
          </a:p>
        </p:txBody>
      </p:sp>
      <p:sp>
        <p:nvSpPr>
          <p:cNvPr id="1042" name="Google Shape;1042;p18"/>
          <p:cNvSpPr txBox="1"/>
          <p:nvPr/>
        </p:nvSpPr>
        <p:spPr>
          <a:xfrm>
            <a:off x="3043237" y="140017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043" name="Google Shape;1043;p18"/>
          <p:cNvSpPr/>
          <p:nvPr/>
        </p:nvSpPr>
        <p:spPr>
          <a:xfrm>
            <a:off x="7988300" y="4986337"/>
            <a:ext cx="735012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sp>
        <p:nvSpPr>
          <p:cNvPr id="1044" name="Google Shape;1044;p18"/>
          <p:cNvSpPr/>
          <p:nvPr/>
        </p:nvSpPr>
        <p:spPr>
          <a:xfrm>
            <a:off x="7332662" y="4986337"/>
            <a:ext cx="449262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045" name="Google Shape;1045;p18"/>
          <p:cNvSpPr/>
          <p:nvPr/>
        </p:nvSpPr>
        <p:spPr>
          <a:xfrm>
            <a:off x="6621462" y="4986337"/>
            <a:ext cx="506412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046" name="Google Shape;1046;p18"/>
          <p:cNvSpPr/>
          <p:nvPr/>
        </p:nvSpPr>
        <p:spPr>
          <a:xfrm>
            <a:off x="5816600" y="4986337"/>
            <a:ext cx="600075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047" name="Google Shape;1047;p18"/>
          <p:cNvSpPr/>
          <p:nvPr/>
        </p:nvSpPr>
        <p:spPr>
          <a:xfrm>
            <a:off x="4862512" y="4986337"/>
            <a:ext cx="749300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048" name="Google Shape;1048;p18"/>
          <p:cNvSpPr/>
          <p:nvPr/>
        </p:nvSpPr>
        <p:spPr>
          <a:xfrm>
            <a:off x="3902075" y="4986337"/>
            <a:ext cx="755650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049" name="Google Shape;1049;p18"/>
          <p:cNvSpPr/>
          <p:nvPr/>
        </p:nvSpPr>
        <p:spPr>
          <a:xfrm>
            <a:off x="2940050" y="4986337"/>
            <a:ext cx="757237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050" name="Google Shape;1050;p18"/>
          <p:cNvSpPr/>
          <p:nvPr/>
        </p:nvSpPr>
        <p:spPr>
          <a:xfrm>
            <a:off x="1349375" y="4986337"/>
            <a:ext cx="1385887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051" name="Google Shape;1051;p18"/>
          <p:cNvSpPr/>
          <p:nvPr/>
        </p:nvSpPr>
        <p:spPr>
          <a:xfrm>
            <a:off x="415925" y="4986337"/>
            <a:ext cx="728662" cy="38576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052" name="Google Shape;1052;p18"/>
          <p:cNvSpPr txBox="1"/>
          <p:nvPr/>
        </p:nvSpPr>
        <p:spPr>
          <a:xfrm>
            <a:off x="179374" y="5775325"/>
            <a:ext cx="365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 Θ(V + E)</a:t>
            </a:r>
            <a:endParaRPr/>
          </a:p>
        </p:txBody>
      </p:sp>
      <p:sp>
        <p:nvSpPr>
          <p:cNvPr id="1053" name="Google Shape;1053;p18"/>
          <p:cNvSpPr txBox="1"/>
          <p:nvPr/>
        </p:nvSpPr>
        <p:spPr>
          <a:xfrm>
            <a:off x="3675750" y="5620650"/>
            <a:ext cx="2613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f[u] &gt; f[v] means, u needs to be done early before v.</a:t>
            </a:r>
            <a:endParaRPr/>
          </a:p>
        </p:txBody>
      </p:sp>
      <p:sp>
        <p:nvSpPr>
          <p:cNvPr id="1054" name="Google Shape;1054;p18"/>
          <p:cNvSpPr txBox="1"/>
          <p:nvPr/>
        </p:nvSpPr>
        <p:spPr>
          <a:xfrm>
            <a:off x="6647550" y="5544450"/>
            <a:ext cx="2229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the pre-dependencies are resolved to do a task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120b0acf049_0_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1" name="Google Shape;1061;g120b0acf049_0_1"/>
          <p:cNvSpPr/>
          <p:nvPr/>
        </p:nvSpPr>
        <p:spPr>
          <a:xfrm>
            <a:off x="1187450" y="1400175"/>
            <a:ext cx="15636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062" name="Google Shape;1062;g120b0acf049_0_1"/>
          <p:cNvSpPr/>
          <p:nvPr/>
        </p:nvSpPr>
        <p:spPr>
          <a:xfrm>
            <a:off x="1417637" y="2147887"/>
            <a:ext cx="11001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063" name="Google Shape;1063;g120b0acf049_0_1"/>
          <p:cNvSpPr/>
          <p:nvPr/>
        </p:nvSpPr>
        <p:spPr>
          <a:xfrm>
            <a:off x="1622425" y="2895600"/>
            <a:ext cx="6921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064" name="Google Shape;1064;g120b0acf049_0_1"/>
          <p:cNvSpPr/>
          <p:nvPr/>
        </p:nvSpPr>
        <p:spPr>
          <a:xfrm>
            <a:off x="2974975" y="2582862"/>
            <a:ext cx="8208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065" name="Google Shape;1065;g120b0acf049_0_1"/>
          <p:cNvSpPr/>
          <p:nvPr/>
        </p:nvSpPr>
        <p:spPr>
          <a:xfrm>
            <a:off x="2995612" y="3330575"/>
            <a:ext cx="7779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066" name="Google Shape;1066;g120b0acf049_0_1"/>
          <p:cNvSpPr/>
          <p:nvPr/>
        </p:nvSpPr>
        <p:spPr>
          <a:xfrm>
            <a:off x="2898775" y="4094162"/>
            <a:ext cx="9717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cxnSp>
        <p:nvCxnSpPr>
          <p:cNvPr id="1067" name="Google Shape;1067;g120b0acf049_0_1"/>
          <p:cNvCxnSpPr/>
          <p:nvPr/>
        </p:nvCxnSpPr>
        <p:spPr>
          <a:xfrm>
            <a:off x="3379787" y="2965450"/>
            <a:ext cx="0" cy="37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8" name="Google Shape;1068;g120b0acf049_0_1"/>
          <p:cNvCxnSpPr/>
          <p:nvPr/>
        </p:nvCxnSpPr>
        <p:spPr>
          <a:xfrm>
            <a:off x="3367087" y="3722687"/>
            <a:ext cx="0" cy="37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9" name="Google Shape;1069;g120b0acf049_0_1"/>
          <p:cNvCxnSpPr/>
          <p:nvPr/>
        </p:nvCxnSpPr>
        <p:spPr>
          <a:xfrm flipH="1">
            <a:off x="2295637" y="2936875"/>
            <a:ext cx="671400" cy="149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70" name="Google Shape;1070;g120b0acf049_0_1"/>
          <p:cNvCxnSpPr/>
          <p:nvPr/>
        </p:nvCxnSpPr>
        <p:spPr>
          <a:xfrm>
            <a:off x="2303462" y="3265487"/>
            <a:ext cx="620700" cy="8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1" name="Google Shape;1071;g120b0acf049_0_1"/>
          <p:cNvSpPr txBox="1"/>
          <p:nvPr/>
        </p:nvSpPr>
        <p:spPr>
          <a:xfrm>
            <a:off x="1047750" y="2892425"/>
            <a:ext cx="37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6/</a:t>
            </a:r>
            <a:endParaRPr/>
          </a:p>
        </p:txBody>
      </p:sp>
      <p:sp>
        <p:nvSpPr>
          <p:cNvPr id="1072" name="Google Shape;1072;g120b0acf049_0_1"/>
          <p:cNvSpPr txBox="1"/>
          <p:nvPr/>
        </p:nvSpPr>
        <p:spPr>
          <a:xfrm>
            <a:off x="1249362" y="2892425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073" name="Google Shape;1073;g120b0acf049_0_1"/>
          <p:cNvCxnSpPr/>
          <p:nvPr/>
        </p:nvCxnSpPr>
        <p:spPr>
          <a:xfrm>
            <a:off x="1957387" y="1785937"/>
            <a:ext cx="0" cy="3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74" name="Google Shape;1074;g120b0acf049_0_1"/>
          <p:cNvCxnSpPr/>
          <p:nvPr/>
        </p:nvCxnSpPr>
        <p:spPr>
          <a:xfrm>
            <a:off x="1924050" y="2532062"/>
            <a:ext cx="0" cy="3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5" name="Google Shape;1075;g120b0acf049_0_1"/>
          <p:cNvSpPr txBox="1"/>
          <p:nvPr/>
        </p:nvSpPr>
        <p:spPr>
          <a:xfrm>
            <a:off x="4456200" y="1624700"/>
            <a:ext cx="4078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Before wearing jacket, here we have two dependencies, wearing belt and tie.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When we simulate the algorithm, we will see that all the dependencies are resolved first,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belt and tie are worn first before wearing jacket.</a:t>
            </a:r>
            <a:endParaRPr sz="2000"/>
          </a:p>
        </p:txBody>
      </p:sp>
      <p:sp>
        <p:nvSpPr>
          <p:cNvPr id="1076" name="Google Shape;1076;g120b0acf049_0_1"/>
          <p:cNvSpPr/>
          <p:nvPr/>
        </p:nvSpPr>
        <p:spPr>
          <a:xfrm>
            <a:off x="7988300" y="4986337"/>
            <a:ext cx="7350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sp>
        <p:nvSpPr>
          <p:cNvPr id="1077" name="Google Shape;1077;g120b0acf049_0_1"/>
          <p:cNvSpPr/>
          <p:nvPr/>
        </p:nvSpPr>
        <p:spPr>
          <a:xfrm>
            <a:off x="7332662" y="4986337"/>
            <a:ext cx="4494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078" name="Google Shape;1078;g120b0acf049_0_1"/>
          <p:cNvSpPr/>
          <p:nvPr/>
        </p:nvSpPr>
        <p:spPr>
          <a:xfrm>
            <a:off x="6621462" y="4986337"/>
            <a:ext cx="5064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079" name="Google Shape;1079;g120b0acf049_0_1"/>
          <p:cNvSpPr/>
          <p:nvPr/>
        </p:nvSpPr>
        <p:spPr>
          <a:xfrm>
            <a:off x="5816600" y="4986337"/>
            <a:ext cx="6000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080" name="Google Shape;1080;g120b0acf049_0_1"/>
          <p:cNvSpPr/>
          <p:nvPr/>
        </p:nvSpPr>
        <p:spPr>
          <a:xfrm>
            <a:off x="4862512" y="4986337"/>
            <a:ext cx="7494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081" name="Google Shape;1081;g120b0acf049_0_1"/>
          <p:cNvSpPr/>
          <p:nvPr/>
        </p:nvSpPr>
        <p:spPr>
          <a:xfrm>
            <a:off x="3902075" y="4986337"/>
            <a:ext cx="7557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082" name="Google Shape;1082;g120b0acf049_0_1"/>
          <p:cNvSpPr/>
          <p:nvPr/>
        </p:nvSpPr>
        <p:spPr>
          <a:xfrm>
            <a:off x="2940050" y="4986337"/>
            <a:ext cx="7572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083" name="Google Shape;1083;g120b0acf049_0_1"/>
          <p:cNvSpPr/>
          <p:nvPr/>
        </p:nvSpPr>
        <p:spPr>
          <a:xfrm>
            <a:off x="1349375" y="4986337"/>
            <a:ext cx="13860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084" name="Google Shape;1084;g120b0acf049_0_1"/>
          <p:cNvSpPr/>
          <p:nvPr/>
        </p:nvSpPr>
        <p:spPr>
          <a:xfrm>
            <a:off x="415925" y="4986337"/>
            <a:ext cx="7287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085" name="Google Shape;1085;g120b0acf049_0_1"/>
          <p:cNvSpPr txBox="1"/>
          <p:nvPr/>
        </p:nvSpPr>
        <p:spPr>
          <a:xfrm>
            <a:off x="304800" y="152400"/>
            <a:ext cx="8398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Topological Sort (Fig – Cormen)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0" name="Google Shape;110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E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∈ V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prev[u]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← NIL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0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∈ V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 =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DFS-VISIT(u)</a:t>
            </a:r>
            <a:endParaRPr/>
          </a:p>
          <a:p>
            <a:pPr indent="-3810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Every time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DFS-VISIT(u)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called,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becomes the root of a new tree in the depth-first forest</a:t>
            </a:r>
            <a:endParaRPr/>
          </a:p>
        </p:txBody>
      </p:sp>
      <p:grpSp>
        <p:nvGrpSpPr>
          <p:cNvPr id="112" name="Google Shape;112;p2"/>
          <p:cNvGrpSpPr/>
          <p:nvPr/>
        </p:nvGrpSpPr>
        <p:grpSpPr>
          <a:xfrm>
            <a:off x="6473825" y="1255712"/>
            <a:ext cx="2160587" cy="1631950"/>
            <a:chOff x="576" y="863"/>
            <a:chExt cx="1361" cy="1028"/>
          </a:xfrm>
        </p:grpSpPr>
        <p:sp>
          <p:nvSpPr>
            <p:cNvPr id="113" name="Google Shape;113;p2"/>
            <p:cNvSpPr/>
            <p:nvPr/>
          </p:nvSpPr>
          <p:spPr>
            <a:xfrm>
              <a:off x="576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048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484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76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48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484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601" y="86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1085" y="87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1494" y="87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587" y="166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1066" y="166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124" name="Google Shape;124;p2"/>
            <p:cNvCxnSpPr/>
            <p:nvPr/>
          </p:nvCxnSpPr>
          <p:spPr>
            <a:xfrm flipH="1">
              <a:off x="726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" name="Google Shape;125;p2"/>
            <p:cNvCxnSpPr/>
            <p:nvPr/>
          </p:nvCxnSpPr>
          <p:spPr>
            <a:xfrm flipH="1">
              <a:off x="1195" y="129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6" name="Google Shape;126;p2"/>
            <p:cNvCxnSpPr/>
            <p:nvPr/>
          </p:nvCxnSpPr>
          <p:spPr>
            <a:xfrm flipH="1">
              <a:off x="1651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909" y="1178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8" name="Google Shape;128;p2"/>
            <p:cNvCxnSpPr/>
            <p:nvPr/>
          </p:nvCxnSpPr>
          <p:spPr>
            <a:xfrm>
              <a:off x="908" y="1585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29" name="Google Shape;129;p2"/>
            <p:cNvCxnSpPr/>
            <p:nvPr/>
          </p:nvCxnSpPr>
          <p:spPr>
            <a:xfrm flipH="1" rot="10800000">
              <a:off x="1296" y="126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30" name="Google Shape;130;p2"/>
            <p:cNvSpPr txBox="1"/>
            <p:nvPr/>
          </p:nvSpPr>
          <p:spPr>
            <a:xfrm>
              <a:off x="1505" y="166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131" name="Google Shape;131;p2"/>
            <p:cNvCxnSpPr/>
            <p:nvPr/>
          </p:nvCxnSpPr>
          <p:spPr>
            <a:xfrm flipH="1" rot="10800000">
              <a:off x="870" y="127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2" name="Google Shape;132;p2"/>
            <p:cNvSpPr/>
            <p:nvPr/>
          </p:nvSpPr>
          <p:spPr>
            <a:xfrm>
              <a:off x="1760" y="142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3" name="Google Shape;133;p2"/>
          <p:cNvCxnSpPr/>
          <p:nvPr/>
        </p:nvCxnSpPr>
        <p:spPr>
          <a:xfrm>
            <a:off x="6329362" y="1354137"/>
            <a:ext cx="233362" cy="233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1" name="Google Shape;1091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Readings</a:t>
            </a:r>
            <a:endParaRPr/>
          </a:p>
        </p:txBody>
      </p:sp>
      <p:sp>
        <p:nvSpPr>
          <p:cNvPr id="1092" name="Google Shape;1092;p1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Cormen - Chapter 22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Exercise: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22.4-2 : Number of paths (important)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22.4-3 : cycle (important and we have already solved it)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22.4-5 : Topological sort using degree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1a8dd891ef_0_3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</a:t>
            </a:r>
            <a:r>
              <a:rPr lang="en-US">
                <a:solidFill>
                  <a:schemeClr val="dk1"/>
                </a:solidFill>
              </a:rPr>
              <a:t>opological sort using degree</a:t>
            </a:r>
            <a:endParaRPr/>
          </a:p>
        </p:txBody>
      </p:sp>
      <p:sp>
        <p:nvSpPr>
          <p:cNvPr id="1099" name="Google Shape;1099;g11a8dd891ef_0_3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Let (A-&gt;B) denotes that, if we complete A, then we can complete 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Let’s make an adjacency list L, which stores this information (L, A: B)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Now, from L calculate in degree, inD[ ] for each node (inD[A] =0, inD[B] = 1)</a:t>
            </a:r>
            <a:endParaRPr/>
          </a:p>
        </p:txBody>
      </p:sp>
      <p:sp>
        <p:nvSpPr>
          <p:cNvPr id="1100" name="Google Shape;1100;g11a8dd891ef_0_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1a8dd891ef_0_1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Topological sort using degree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g11a8dd891ef_0_1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Start with the node u which has in degree 0 =&gt; this node has no dependencies, so we can complete it early (Here A).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Now from this node, see where we can go, reach those nodes v, decrease the in degree of each such node, inD[v]--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Now continue same process till each node has in degree 0.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g11a8dd891ef_0_1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11a8dd891ef_0_1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</a:t>
            </a:r>
            <a:r>
              <a:rPr lang="en-US">
                <a:solidFill>
                  <a:schemeClr val="dk1"/>
                </a:solidFill>
              </a:rPr>
              <a:t>opological sort using degree</a:t>
            </a:r>
            <a:endParaRPr/>
          </a:p>
        </p:txBody>
      </p:sp>
      <p:sp>
        <p:nvSpPr>
          <p:cNvPr id="1115" name="Google Shape;1115;g11a8dd891ef_0_1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6" name="Google Shape;1116;g11a8dd891ef_0_17"/>
          <p:cNvSpPr/>
          <p:nvPr/>
        </p:nvSpPr>
        <p:spPr>
          <a:xfrm>
            <a:off x="1218925" y="1406425"/>
            <a:ext cx="1004700" cy="90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1117" name="Google Shape;1117;g11a8dd891ef_0_17"/>
          <p:cNvSpPr/>
          <p:nvPr/>
        </p:nvSpPr>
        <p:spPr>
          <a:xfrm>
            <a:off x="1218925" y="3235225"/>
            <a:ext cx="1004700" cy="906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cxnSp>
        <p:nvCxnSpPr>
          <p:cNvPr id="1118" name="Google Shape;1118;g11a8dd891ef_0_17"/>
          <p:cNvCxnSpPr>
            <a:stCxn id="1116" idx="4"/>
            <a:endCxn id="1117" idx="0"/>
          </p:cNvCxnSpPr>
          <p:nvPr/>
        </p:nvCxnSpPr>
        <p:spPr>
          <a:xfrm>
            <a:off x="1721275" y="2313025"/>
            <a:ext cx="0" cy="9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9" name="Google Shape;1119;g11a8dd891ef_0_17"/>
          <p:cNvSpPr txBox="1"/>
          <p:nvPr/>
        </p:nvSpPr>
        <p:spPr>
          <a:xfrm>
            <a:off x="1401075" y="2458950"/>
            <a:ext cx="55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We need to complete A first then B</a:t>
            </a:r>
            <a:endParaRPr sz="2000"/>
          </a:p>
        </p:txBody>
      </p:sp>
      <p:sp>
        <p:nvSpPr>
          <p:cNvPr id="1120" name="Google Shape;1120;g11a8dd891ef_0_17"/>
          <p:cNvSpPr txBox="1"/>
          <p:nvPr/>
        </p:nvSpPr>
        <p:spPr>
          <a:xfrm>
            <a:off x="1934475" y="3449550"/>
            <a:ext cx="55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inD[B] = 1</a:t>
            </a:r>
            <a:endParaRPr sz="2000"/>
          </a:p>
        </p:txBody>
      </p:sp>
      <p:sp>
        <p:nvSpPr>
          <p:cNvPr id="1121" name="Google Shape;1121;g11a8dd891ef_0_17"/>
          <p:cNvSpPr txBox="1"/>
          <p:nvPr/>
        </p:nvSpPr>
        <p:spPr>
          <a:xfrm>
            <a:off x="1858275" y="1620750"/>
            <a:ext cx="554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</a:t>
            </a:r>
            <a:r>
              <a:rPr lang="en-US" sz="2000"/>
              <a:t>D[A] = 0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20cf785146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8" name="Google Shape;1128;g120cf785146_0_0"/>
          <p:cNvSpPr/>
          <p:nvPr/>
        </p:nvSpPr>
        <p:spPr>
          <a:xfrm>
            <a:off x="1568450" y="1400175"/>
            <a:ext cx="15636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129" name="Google Shape;1129;g120cf785146_0_0"/>
          <p:cNvSpPr/>
          <p:nvPr/>
        </p:nvSpPr>
        <p:spPr>
          <a:xfrm>
            <a:off x="1798637" y="2147887"/>
            <a:ext cx="11001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130" name="Google Shape;1130;g120cf785146_0_0"/>
          <p:cNvSpPr/>
          <p:nvPr/>
        </p:nvSpPr>
        <p:spPr>
          <a:xfrm>
            <a:off x="2003425" y="2895600"/>
            <a:ext cx="6921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131" name="Google Shape;1131;g120cf785146_0_0"/>
          <p:cNvSpPr/>
          <p:nvPr/>
        </p:nvSpPr>
        <p:spPr>
          <a:xfrm>
            <a:off x="4787900" y="1400175"/>
            <a:ext cx="9000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132" name="Google Shape;1132;g120cf785146_0_0"/>
          <p:cNvSpPr/>
          <p:nvPr/>
        </p:nvSpPr>
        <p:spPr>
          <a:xfrm>
            <a:off x="4803775" y="2147887"/>
            <a:ext cx="8700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133" name="Google Shape;1133;g120cf785146_0_0"/>
          <p:cNvSpPr/>
          <p:nvPr/>
        </p:nvSpPr>
        <p:spPr>
          <a:xfrm>
            <a:off x="4792662" y="3032125"/>
            <a:ext cx="8922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134" name="Google Shape;1134;g120cf785146_0_0"/>
          <p:cNvSpPr/>
          <p:nvPr/>
        </p:nvSpPr>
        <p:spPr>
          <a:xfrm>
            <a:off x="3355975" y="2582862"/>
            <a:ext cx="8208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135" name="Google Shape;1135;g120cf785146_0_0"/>
          <p:cNvSpPr/>
          <p:nvPr/>
        </p:nvSpPr>
        <p:spPr>
          <a:xfrm>
            <a:off x="3376612" y="3330575"/>
            <a:ext cx="7779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136" name="Google Shape;1136;g120cf785146_0_0"/>
          <p:cNvSpPr/>
          <p:nvPr/>
        </p:nvSpPr>
        <p:spPr>
          <a:xfrm>
            <a:off x="3279775" y="4094162"/>
            <a:ext cx="9717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cxnSp>
        <p:nvCxnSpPr>
          <p:cNvPr id="1137" name="Google Shape;1137;g120cf785146_0_0"/>
          <p:cNvCxnSpPr/>
          <p:nvPr/>
        </p:nvCxnSpPr>
        <p:spPr>
          <a:xfrm>
            <a:off x="3119437" y="1751012"/>
            <a:ext cx="1686000" cy="577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8" name="Google Shape;1138;g120cf785146_0_0"/>
          <p:cNvCxnSpPr/>
          <p:nvPr/>
        </p:nvCxnSpPr>
        <p:spPr>
          <a:xfrm>
            <a:off x="2890837" y="2343150"/>
            <a:ext cx="190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9" name="Google Shape;1139;g120cf785146_0_0"/>
          <p:cNvCxnSpPr/>
          <p:nvPr/>
        </p:nvCxnSpPr>
        <p:spPr>
          <a:xfrm>
            <a:off x="3760787" y="2965450"/>
            <a:ext cx="0" cy="37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0" name="Google Shape;1140;g120cf785146_0_0"/>
          <p:cNvCxnSpPr/>
          <p:nvPr/>
        </p:nvCxnSpPr>
        <p:spPr>
          <a:xfrm>
            <a:off x="3748087" y="3722687"/>
            <a:ext cx="0" cy="37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1" name="Google Shape;1141;g120cf785146_0_0"/>
          <p:cNvCxnSpPr/>
          <p:nvPr/>
        </p:nvCxnSpPr>
        <p:spPr>
          <a:xfrm flipH="1">
            <a:off x="2676637" y="2936875"/>
            <a:ext cx="671400" cy="149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2" name="Google Shape;1142;g120cf785146_0_0"/>
          <p:cNvCxnSpPr/>
          <p:nvPr/>
        </p:nvCxnSpPr>
        <p:spPr>
          <a:xfrm>
            <a:off x="2684462" y="3265487"/>
            <a:ext cx="620700" cy="8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3" name="Google Shape;1143;g120cf785146_0_0"/>
          <p:cNvCxnSpPr/>
          <p:nvPr/>
        </p:nvCxnSpPr>
        <p:spPr>
          <a:xfrm>
            <a:off x="5219700" y="1793875"/>
            <a:ext cx="0" cy="3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4" name="Google Shape;1144;g120cf785146_0_0"/>
          <p:cNvCxnSpPr/>
          <p:nvPr/>
        </p:nvCxnSpPr>
        <p:spPr>
          <a:xfrm>
            <a:off x="2338387" y="1785937"/>
            <a:ext cx="0" cy="3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5" name="Google Shape;1145;g120cf785146_0_0"/>
          <p:cNvCxnSpPr/>
          <p:nvPr/>
        </p:nvCxnSpPr>
        <p:spPr>
          <a:xfrm>
            <a:off x="2305050" y="2532062"/>
            <a:ext cx="0" cy="3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6" name="Google Shape;1146;g120cf785146_0_0"/>
          <p:cNvSpPr txBox="1"/>
          <p:nvPr/>
        </p:nvSpPr>
        <p:spPr>
          <a:xfrm>
            <a:off x="685800" y="0"/>
            <a:ext cx="751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Topological sort using degree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147" name="Google Shape;1147;g120cf785146_0_0"/>
          <p:cNvSpPr txBox="1"/>
          <p:nvPr/>
        </p:nvSpPr>
        <p:spPr>
          <a:xfrm>
            <a:off x="1152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48" name="Google Shape;1148;g120cf785146_0_0"/>
          <p:cNvSpPr txBox="1"/>
          <p:nvPr/>
        </p:nvSpPr>
        <p:spPr>
          <a:xfrm>
            <a:off x="1305225" y="2119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1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49" name="Google Shape;1149;g120cf785146_0_0"/>
          <p:cNvSpPr txBox="1"/>
          <p:nvPr/>
        </p:nvSpPr>
        <p:spPr>
          <a:xfrm>
            <a:off x="2143425" y="3338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2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50" name="Google Shape;1150;g120cf785146_0_0"/>
          <p:cNvSpPr txBox="1"/>
          <p:nvPr/>
        </p:nvSpPr>
        <p:spPr>
          <a:xfrm>
            <a:off x="2981625" y="2576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51" name="Google Shape;1151;g120cf785146_0_0"/>
          <p:cNvSpPr txBox="1"/>
          <p:nvPr/>
        </p:nvSpPr>
        <p:spPr>
          <a:xfrm>
            <a:off x="3057825" y="31096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1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52" name="Google Shape;1152;g120cf785146_0_0"/>
          <p:cNvSpPr txBox="1"/>
          <p:nvPr/>
        </p:nvSpPr>
        <p:spPr>
          <a:xfrm>
            <a:off x="3362625" y="3719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2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53" name="Google Shape;1153;g120cf785146_0_0"/>
          <p:cNvSpPr txBox="1"/>
          <p:nvPr/>
        </p:nvSpPr>
        <p:spPr>
          <a:xfrm>
            <a:off x="5115225" y="26524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54" name="Google Shape;1154;g120cf785146_0_0"/>
          <p:cNvSpPr txBox="1"/>
          <p:nvPr/>
        </p:nvSpPr>
        <p:spPr>
          <a:xfrm>
            <a:off x="5343825" y="1814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3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55" name="Google Shape;1155;g120cf785146_0_0"/>
          <p:cNvSpPr txBox="1"/>
          <p:nvPr/>
        </p:nvSpPr>
        <p:spPr>
          <a:xfrm>
            <a:off x="5724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56" name="Google Shape;1156;g120cf785146_0_0"/>
          <p:cNvSpPr txBox="1"/>
          <p:nvPr/>
        </p:nvSpPr>
        <p:spPr>
          <a:xfrm>
            <a:off x="543225" y="4862225"/>
            <a:ext cx="25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In degree of each node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57" name="Google Shape;1157;g120cf785146_0_0"/>
          <p:cNvSpPr txBox="1"/>
          <p:nvPr/>
        </p:nvSpPr>
        <p:spPr>
          <a:xfrm>
            <a:off x="6364775" y="1301150"/>
            <a:ext cx="24060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We can start with any of these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undershorts / socks / watch / shirt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20cf785146_0_5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Topological sort using degree</a:t>
            </a:r>
            <a:endParaRPr/>
          </a:p>
        </p:txBody>
      </p:sp>
      <p:sp>
        <p:nvSpPr>
          <p:cNvPr id="1164" name="Google Shape;1164;g120cf785146_0_5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5" name="Google Shape;1165;g120cf785146_0_57"/>
          <p:cNvSpPr/>
          <p:nvPr/>
        </p:nvSpPr>
        <p:spPr>
          <a:xfrm>
            <a:off x="1568450" y="1400175"/>
            <a:ext cx="15636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166" name="Google Shape;1166;g120cf785146_0_57"/>
          <p:cNvSpPr/>
          <p:nvPr/>
        </p:nvSpPr>
        <p:spPr>
          <a:xfrm>
            <a:off x="1798637" y="2147887"/>
            <a:ext cx="11001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167" name="Google Shape;1167;g120cf785146_0_57"/>
          <p:cNvSpPr/>
          <p:nvPr/>
        </p:nvSpPr>
        <p:spPr>
          <a:xfrm>
            <a:off x="2003425" y="2895600"/>
            <a:ext cx="6921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168" name="Google Shape;1168;g120cf785146_0_57"/>
          <p:cNvSpPr/>
          <p:nvPr/>
        </p:nvSpPr>
        <p:spPr>
          <a:xfrm>
            <a:off x="4787900" y="1400175"/>
            <a:ext cx="9000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169" name="Google Shape;1169;g120cf785146_0_57"/>
          <p:cNvSpPr/>
          <p:nvPr/>
        </p:nvSpPr>
        <p:spPr>
          <a:xfrm>
            <a:off x="4803775" y="2147887"/>
            <a:ext cx="8700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170" name="Google Shape;1170;g120cf785146_0_57"/>
          <p:cNvSpPr/>
          <p:nvPr/>
        </p:nvSpPr>
        <p:spPr>
          <a:xfrm>
            <a:off x="4792662" y="3032125"/>
            <a:ext cx="8922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171" name="Google Shape;1171;g120cf785146_0_57"/>
          <p:cNvSpPr/>
          <p:nvPr/>
        </p:nvSpPr>
        <p:spPr>
          <a:xfrm>
            <a:off x="3355975" y="2582862"/>
            <a:ext cx="8208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172" name="Google Shape;1172;g120cf785146_0_57"/>
          <p:cNvSpPr/>
          <p:nvPr/>
        </p:nvSpPr>
        <p:spPr>
          <a:xfrm>
            <a:off x="3376612" y="3330575"/>
            <a:ext cx="7779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173" name="Google Shape;1173;g120cf785146_0_57"/>
          <p:cNvSpPr/>
          <p:nvPr/>
        </p:nvSpPr>
        <p:spPr>
          <a:xfrm>
            <a:off x="3279775" y="4094162"/>
            <a:ext cx="9717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cxnSp>
        <p:nvCxnSpPr>
          <p:cNvPr id="1174" name="Google Shape;1174;g120cf785146_0_57"/>
          <p:cNvCxnSpPr/>
          <p:nvPr/>
        </p:nvCxnSpPr>
        <p:spPr>
          <a:xfrm>
            <a:off x="2890837" y="2343150"/>
            <a:ext cx="190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5" name="Google Shape;1175;g120cf785146_0_57"/>
          <p:cNvCxnSpPr/>
          <p:nvPr/>
        </p:nvCxnSpPr>
        <p:spPr>
          <a:xfrm>
            <a:off x="3760787" y="2965450"/>
            <a:ext cx="0" cy="37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6" name="Google Shape;1176;g120cf785146_0_57"/>
          <p:cNvCxnSpPr/>
          <p:nvPr/>
        </p:nvCxnSpPr>
        <p:spPr>
          <a:xfrm>
            <a:off x="3748087" y="3722687"/>
            <a:ext cx="0" cy="37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7" name="Google Shape;1177;g120cf785146_0_57"/>
          <p:cNvCxnSpPr/>
          <p:nvPr/>
        </p:nvCxnSpPr>
        <p:spPr>
          <a:xfrm flipH="1">
            <a:off x="2676637" y="2936875"/>
            <a:ext cx="671400" cy="149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8" name="Google Shape;1178;g120cf785146_0_57"/>
          <p:cNvCxnSpPr/>
          <p:nvPr/>
        </p:nvCxnSpPr>
        <p:spPr>
          <a:xfrm>
            <a:off x="2684462" y="3265487"/>
            <a:ext cx="620700" cy="8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79" name="Google Shape;1179;g120cf785146_0_57"/>
          <p:cNvCxnSpPr/>
          <p:nvPr/>
        </p:nvCxnSpPr>
        <p:spPr>
          <a:xfrm>
            <a:off x="5219700" y="1793875"/>
            <a:ext cx="0" cy="3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0" name="Google Shape;1180;g120cf785146_0_57"/>
          <p:cNvCxnSpPr/>
          <p:nvPr/>
        </p:nvCxnSpPr>
        <p:spPr>
          <a:xfrm>
            <a:off x="2305050" y="2532062"/>
            <a:ext cx="0" cy="3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1" name="Google Shape;1181;g120cf785146_0_57"/>
          <p:cNvSpPr txBox="1"/>
          <p:nvPr/>
        </p:nvSpPr>
        <p:spPr>
          <a:xfrm>
            <a:off x="1152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82" name="Google Shape;1182;g120cf785146_0_57"/>
          <p:cNvSpPr txBox="1"/>
          <p:nvPr/>
        </p:nvSpPr>
        <p:spPr>
          <a:xfrm>
            <a:off x="1305225" y="2119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83" name="Google Shape;1183;g120cf785146_0_57"/>
          <p:cNvSpPr txBox="1"/>
          <p:nvPr/>
        </p:nvSpPr>
        <p:spPr>
          <a:xfrm>
            <a:off x="2143425" y="3338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2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84" name="Google Shape;1184;g120cf785146_0_57"/>
          <p:cNvSpPr txBox="1"/>
          <p:nvPr/>
        </p:nvSpPr>
        <p:spPr>
          <a:xfrm>
            <a:off x="2981625" y="2576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85" name="Google Shape;1185;g120cf785146_0_57"/>
          <p:cNvSpPr txBox="1"/>
          <p:nvPr/>
        </p:nvSpPr>
        <p:spPr>
          <a:xfrm>
            <a:off x="3057825" y="31096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1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86" name="Google Shape;1186;g120cf785146_0_57"/>
          <p:cNvSpPr txBox="1"/>
          <p:nvPr/>
        </p:nvSpPr>
        <p:spPr>
          <a:xfrm>
            <a:off x="3362625" y="3719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2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87" name="Google Shape;1187;g120cf785146_0_57"/>
          <p:cNvSpPr txBox="1"/>
          <p:nvPr/>
        </p:nvSpPr>
        <p:spPr>
          <a:xfrm>
            <a:off x="5115225" y="26524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88" name="Google Shape;1188;g120cf785146_0_57"/>
          <p:cNvSpPr txBox="1"/>
          <p:nvPr/>
        </p:nvSpPr>
        <p:spPr>
          <a:xfrm>
            <a:off x="5343825" y="1814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2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89" name="Google Shape;1189;g120cf785146_0_57"/>
          <p:cNvSpPr txBox="1"/>
          <p:nvPr/>
        </p:nvSpPr>
        <p:spPr>
          <a:xfrm>
            <a:off x="5724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190" name="Google Shape;1190;g120cf785146_0_57"/>
          <p:cNvSpPr txBox="1"/>
          <p:nvPr/>
        </p:nvSpPr>
        <p:spPr>
          <a:xfrm>
            <a:off x="614625" y="4857725"/>
            <a:ext cx="450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undershorts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20cf785146_0_146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Topological sort using degree</a:t>
            </a:r>
            <a:endParaRPr/>
          </a:p>
        </p:txBody>
      </p:sp>
      <p:sp>
        <p:nvSpPr>
          <p:cNvPr id="1197" name="Google Shape;1197;g120cf785146_0_14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8" name="Google Shape;1198;g120cf785146_0_146"/>
          <p:cNvSpPr/>
          <p:nvPr/>
        </p:nvSpPr>
        <p:spPr>
          <a:xfrm>
            <a:off x="1568450" y="1400175"/>
            <a:ext cx="15636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199" name="Google Shape;1199;g120cf785146_0_146"/>
          <p:cNvSpPr/>
          <p:nvPr/>
        </p:nvSpPr>
        <p:spPr>
          <a:xfrm>
            <a:off x="1798637" y="2147887"/>
            <a:ext cx="11001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200" name="Google Shape;1200;g120cf785146_0_146"/>
          <p:cNvSpPr/>
          <p:nvPr/>
        </p:nvSpPr>
        <p:spPr>
          <a:xfrm>
            <a:off x="2003425" y="2895600"/>
            <a:ext cx="6921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201" name="Google Shape;1201;g120cf785146_0_146"/>
          <p:cNvSpPr/>
          <p:nvPr/>
        </p:nvSpPr>
        <p:spPr>
          <a:xfrm>
            <a:off x="4787900" y="1400175"/>
            <a:ext cx="9000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202" name="Google Shape;1202;g120cf785146_0_146"/>
          <p:cNvSpPr/>
          <p:nvPr/>
        </p:nvSpPr>
        <p:spPr>
          <a:xfrm>
            <a:off x="4803775" y="2147887"/>
            <a:ext cx="8700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203" name="Google Shape;1203;g120cf785146_0_146"/>
          <p:cNvSpPr/>
          <p:nvPr/>
        </p:nvSpPr>
        <p:spPr>
          <a:xfrm>
            <a:off x="4792662" y="3032125"/>
            <a:ext cx="8922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204" name="Google Shape;1204;g120cf785146_0_146"/>
          <p:cNvSpPr/>
          <p:nvPr/>
        </p:nvSpPr>
        <p:spPr>
          <a:xfrm>
            <a:off x="3355975" y="2582862"/>
            <a:ext cx="8208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205" name="Google Shape;1205;g120cf785146_0_146"/>
          <p:cNvSpPr/>
          <p:nvPr/>
        </p:nvSpPr>
        <p:spPr>
          <a:xfrm>
            <a:off x="3376612" y="3330575"/>
            <a:ext cx="7779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206" name="Google Shape;1206;g120cf785146_0_146"/>
          <p:cNvSpPr/>
          <p:nvPr/>
        </p:nvSpPr>
        <p:spPr>
          <a:xfrm>
            <a:off x="3279775" y="4094162"/>
            <a:ext cx="9717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cxnSp>
        <p:nvCxnSpPr>
          <p:cNvPr id="1207" name="Google Shape;1207;g120cf785146_0_146"/>
          <p:cNvCxnSpPr/>
          <p:nvPr/>
        </p:nvCxnSpPr>
        <p:spPr>
          <a:xfrm>
            <a:off x="2890837" y="2343150"/>
            <a:ext cx="190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8" name="Google Shape;1208;g120cf785146_0_146"/>
          <p:cNvCxnSpPr/>
          <p:nvPr/>
        </p:nvCxnSpPr>
        <p:spPr>
          <a:xfrm>
            <a:off x="3760787" y="2965450"/>
            <a:ext cx="0" cy="37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09" name="Google Shape;1209;g120cf785146_0_146"/>
          <p:cNvCxnSpPr/>
          <p:nvPr/>
        </p:nvCxnSpPr>
        <p:spPr>
          <a:xfrm>
            <a:off x="3748087" y="3722687"/>
            <a:ext cx="0" cy="37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10" name="Google Shape;1210;g120cf785146_0_146"/>
          <p:cNvCxnSpPr/>
          <p:nvPr/>
        </p:nvCxnSpPr>
        <p:spPr>
          <a:xfrm flipH="1">
            <a:off x="2676637" y="2936875"/>
            <a:ext cx="671400" cy="149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11" name="Google Shape;1211;g120cf785146_0_146"/>
          <p:cNvCxnSpPr/>
          <p:nvPr/>
        </p:nvCxnSpPr>
        <p:spPr>
          <a:xfrm>
            <a:off x="2684462" y="3265487"/>
            <a:ext cx="620700" cy="8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12" name="Google Shape;1212;g120cf785146_0_146"/>
          <p:cNvCxnSpPr/>
          <p:nvPr/>
        </p:nvCxnSpPr>
        <p:spPr>
          <a:xfrm>
            <a:off x="2305050" y="2532062"/>
            <a:ext cx="0" cy="3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13" name="Google Shape;1213;g120cf785146_0_146"/>
          <p:cNvSpPr txBox="1"/>
          <p:nvPr/>
        </p:nvSpPr>
        <p:spPr>
          <a:xfrm>
            <a:off x="1152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14" name="Google Shape;1214;g120cf785146_0_146"/>
          <p:cNvSpPr txBox="1"/>
          <p:nvPr/>
        </p:nvSpPr>
        <p:spPr>
          <a:xfrm>
            <a:off x="1305225" y="2119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15" name="Google Shape;1215;g120cf785146_0_146"/>
          <p:cNvSpPr txBox="1"/>
          <p:nvPr/>
        </p:nvSpPr>
        <p:spPr>
          <a:xfrm>
            <a:off x="2143425" y="3338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2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16" name="Google Shape;1216;g120cf785146_0_146"/>
          <p:cNvSpPr txBox="1"/>
          <p:nvPr/>
        </p:nvSpPr>
        <p:spPr>
          <a:xfrm>
            <a:off x="2981625" y="2576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17" name="Google Shape;1217;g120cf785146_0_146"/>
          <p:cNvSpPr txBox="1"/>
          <p:nvPr/>
        </p:nvSpPr>
        <p:spPr>
          <a:xfrm>
            <a:off x="3057825" y="31096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1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18" name="Google Shape;1218;g120cf785146_0_146"/>
          <p:cNvSpPr txBox="1"/>
          <p:nvPr/>
        </p:nvSpPr>
        <p:spPr>
          <a:xfrm>
            <a:off x="3362625" y="3719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2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19" name="Google Shape;1219;g120cf785146_0_146"/>
          <p:cNvSpPr txBox="1"/>
          <p:nvPr/>
        </p:nvSpPr>
        <p:spPr>
          <a:xfrm>
            <a:off x="5115225" y="26524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20" name="Google Shape;1220;g120cf785146_0_146"/>
          <p:cNvSpPr txBox="1"/>
          <p:nvPr/>
        </p:nvSpPr>
        <p:spPr>
          <a:xfrm>
            <a:off x="5343825" y="1814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1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21" name="Google Shape;1221;g120cf785146_0_146"/>
          <p:cNvSpPr txBox="1"/>
          <p:nvPr/>
        </p:nvSpPr>
        <p:spPr>
          <a:xfrm>
            <a:off x="5724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22" name="Google Shape;1222;g120cf785146_0_146"/>
          <p:cNvSpPr txBox="1"/>
          <p:nvPr/>
        </p:nvSpPr>
        <p:spPr>
          <a:xfrm>
            <a:off x="614625" y="4857725"/>
            <a:ext cx="450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undershorts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20cf785146_0_17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Topological sort using degree</a:t>
            </a:r>
            <a:endParaRPr/>
          </a:p>
        </p:txBody>
      </p:sp>
      <p:sp>
        <p:nvSpPr>
          <p:cNvPr id="1229" name="Google Shape;1229;g120cf785146_0_17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0" name="Google Shape;1230;g120cf785146_0_177"/>
          <p:cNvSpPr/>
          <p:nvPr/>
        </p:nvSpPr>
        <p:spPr>
          <a:xfrm>
            <a:off x="1568450" y="1400175"/>
            <a:ext cx="15636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231" name="Google Shape;1231;g120cf785146_0_177"/>
          <p:cNvSpPr/>
          <p:nvPr/>
        </p:nvSpPr>
        <p:spPr>
          <a:xfrm>
            <a:off x="1798637" y="2147887"/>
            <a:ext cx="11001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232" name="Google Shape;1232;g120cf785146_0_177"/>
          <p:cNvSpPr/>
          <p:nvPr/>
        </p:nvSpPr>
        <p:spPr>
          <a:xfrm>
            <a:off x="2003425" y="2895600"/>
            <a:ext cx="6921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233" name="Google Shape;1233;g120cf785146_0_177"/>
          <p:cNvSpPr/>
          <p:nvPr/>
        </p:nvSpPr>
        <p:spPr>
          <a:xfrm>
            <a:off x="4787900" y="1400175"/>
            <a:ext cx="9000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234" name="Google Shape;1234;g120cf785146_0_177"/>
          <p:cNvSpPr/>
          <p:nvPr/>
        </p:nvSpPr>
        <p:spPr>
          <a:xfrm>
            <a:off x="4803775" y="2147887"/>
            <a:ext cx="8700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235" name="Google Shape;1235;g120cf785146_0_177"/>
          <p:cNvSpPr/>
          <p:nvPr/>
        </p:nvSpPr>
        <p:spPr>
          <a:xfrm>
            <a:off x="4792662" y="3032125"/>
            <a:ext cx="8922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236" name="Google Shape;1236;g120cf785146_0_177"/>
          <p:cNvSpPr/>
          <p:nvPr/>
        </p:nvSpPr>
        <p:spPr>
          <a:xfrm>
            <a:off x="3355975" y="2582862"/>
            <a:ext cx="8208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237" name="Google Shape;1237;g120cf785146_0_177"/>
          <p:cNvSpPr/>
          <p:nvPr/>
        </p:nvSpPr>
        <p:spPr>
          <a:xfrm>
            <a:off x="3376612" y="3330575"/>
            <a:ext cx="7779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238" name="Google Shape;1238;g120cf785146_0_177"/>
          <p:cNvSpPr/>
          <p:nvPr/>
        </p:nvSpPr>
        <p:spPr>
          <a:xfrm>
            <a:off x="3279775" y="4094162"/>
            <a:ext cx="9717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cxnSp>
        <p:nvCxnSpPr>
          <p:cNvPr id="1239" name="Google Shape;1239;g120cf785146_0_177"/>
          <p:cNvCxnSpPr/>
          <p:nvPr/>
        </p:nvCxnSpPr>
        <p:spPr>
          <a:xfrm>
            <a:off x="2890837" y="2343150"/>
            <a:ext cx="1908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40" name="Google Shape;1240;g120cf785146_0_177"/>
          <p:cNvCxnSpPr/>
          <p:nvPr/>
        </p:nvCxnSpPr>
        <p:spPr>
          <a:xfrm>
            <a:off x="3748087" y="3722687"/>
            <a:ext cx="0" cy="37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41" name="Google Shape;1241;g120cf785146_0_177"/>
          <p:cNvCxnSpPr/>
          <p:nvPr/>
        </p:nvCxnSpPr>
        <p:spPr>
          <a:xfrm>
            <a:off x="2684462" y="3265487"/>
            <a:ext cx="620700" cy="8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42" name="Google Shape;1242;g120cf785146_0_177"/>
          <p:cNvCxnSpPr/>
          <p:nvPr/>
        </p:nvCxnSpPr>
        <p:spPr>
          <a:xfrm>
            <a:off x="2305050" y="2532062"/>
            <a:ext cx="0" cy="3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3" name="Google Shape;1243;g120cf785146_0_177"/>
          <p:cNvSpPr txBox="1"/>
          <p:nvPr/>
        </p:nvSpPr>
        <p:spPr>
          <a:xfrm>
            <a:off x="1152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44" name="Google Shape;1244;g120cf785146_0_177"/>
          <p:cNvSpPr txBox="1"/>
          <p:nvPr/>
        </p:nvSpPr>
        <p:spPr>
          <a:xfrm>
            <a:off x="1305225" y="2119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45" name="Google Shape;1245;g120cf785146_0_177"/>
          <p:cNvSpPr txBox="1"/>
          <p:nvPr/>
        </p:nvSpPr>
        <p:spPr>
          <a:xfrm>
            <a:off x="2143425" y="3338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1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46" name="Google Shape;1246;g120cf785146_0_177"/>
          <p:cNvSpPr txBox="1"/>
          <p:nvPr/>
        </p:nvSpPr>
        <p:spPr>
          <a:xfrm>
            <a:off x="2981625" y="2576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47" name="Google Shape;1247;g120cf785146_0_177"/>
          <p:cNvSpPr txBox="1"/>
          <p:nvPr/>
        </p:nvSpPr>
        <p:spPr>
          <a:xfrm>
            <a:off x="3057825" y="31096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48" name="Google Shape;1248;g120cf785146_0_177"/>
          <p:cNvSpPr txBox="1"/>
          <p:nvPr/>
        </p:nvSpPr>
        <p:spPr>
          <a:xfrm>
            <a:off x="3362625" y="3719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2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49" name="Google Shape;1249;g120cf785146_0_177"/>
          <p:cNvSpPr txBox="1"/>
          <p:nvPr/>
        </p:nvSpPr>
        <p:spPr>
          <a:xfrm>
            <a:off x="5115225" y="26524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50" name="Google Shape;1250;g120cf785146_0_177"/>
          <p:cNvSpPr txBox="1"/>
          <p:nvPr/>
        </p:nvSpPr>
        <p:spPr>
          <a:xfrm>
            <a:off x="5343825" y="1814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1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51" name="Google Shape;1251;g120cf785146_0_177"/>
          <p:cNvSpPr txBox="1"/>
          <p:nvPr/>
        </p:nvSpPr>
        <p:spPr>
          <a:xfrm>
            <a:off x="5724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52" name="Google Shape;1252;g120cf785146_0_177"/>
          <p:cNvSpPr txBox="1"/>
          <p:nvPr/>
        </p:nvSpPr>
        <p:spPr>
          <a:xfrm>
            <a:off x="614625" y="4857725"/>
            <a:ext cx="450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undershorts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shirt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20cf785146_0_20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Topological sort using degree</a:t>
            </a:r>
            <a:endParaRPr/>
          </a:p>
        </p:txBody>
      </p:sp>
      <p:sp>
        <p:nvSpPr>
          <p:cNvPr id="1259" name="Google Shape;1259;g120cf785146_0_20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0" name="Google Shape;1260;g120cf785146_0_207"/>
          <p:cNvSpPr/>
          <p:nvPr/>
        </p:nvSpPr>
        <p:spPr>
          <a:xfrm>
            <a:off x="1568450" y="1400175"/>
            <a:ext cx="15636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261" name="Google Shape;1261;g120cf785146_0_207"/>
          <p:cNvSpPr/>
          <p:nvPr/>
        </p:nvSpPr>
        <p:spPr>
          <a:xfrm>
            <a:off x="1798637" y="2147887"/>
            <a:ext cx="11001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262" name="Google Shape;1262;g120cf785146_0_207"/>
          <p:cNvSpPr/>
          <p:nvPr/>
        </p:nvSpPr>
        <p:spPr>
          <a:xfrm>
            <a:off x="2003425" y="2895600"/>
            <a:ext cx="692100" cy="385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263" name="Google Shape;1263;g120cf785146_0_207"/>
          <p:cNvSpPr/>
          <p:nvPr/>
        </p:nvSpPr>
        <p:spPr>
          <a:xfrm>
            <a:off x="4787900" y="1400175"/>
            <a:ext cx="9000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264" name="Google Shape;1264;g120cf785146_0_207"/>
          <p:cNvSpPr/>
          <p:nvPr/>
        </p:nvSpPr>
        <p:spPr>
          <a:xfrm>
            <a:off x="4803775" y="2147887"/>
            <a:ext cx="8700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265" name="Google Shape;1265;g120cf785146_0_207"/>
          <p:cNvSpPr/>
          <p:nvPr/>
        </p:nvSpPr>
        <p:spPr>
          <a:xfrm>
            <a:off x="4792662" y="3032125"/>
            <a:ext cx="8922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266" name="Google Shape;1266;g120cf785146_0_207"/>
          <p:cNvSpPr/>
          <p:nvPr/>
        </p:nvSpPr>
        <p:spPr>
          <a:xfrm>
            <a:off x="3355975" y="2582862"/>
            <a:ext cx="8208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267" name="Google Shape;1267;g120cf785146_0_207"/>
          <p:cNvSpPr/>
          <p:nvPr/>
        </p:nvSpPr>
        <p:spPr>
          <a:xfrm>
            <a:off x="3376612" y="3330575"/>
            <a:ext cx="7779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268" name="Google Shape;1268;g120cf785146_0_207"/>
          <p:cNvSpPr/>
          <p:nvPr/>
        </p:nvSpPr>
        <p:spPr>
          <a:xfrm>
            <a:off x="3279775" y="4094162"/>
            <a:ext cx="9717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cxnSp>
        <p:nvCxnSpPr>
          <p:cNvPr id="1269" name="Google Shape;1269;g120cf785146_0_207"/>
          <p:cNvCxnSpPr/>
          <p:nvPr/>
        </p:nvCxnSpPr>
        <p:spPr>
          <a:xfrm>
            <a:off x="3748087" y="3722687"/>
            <a:ext cx="0" cy="37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70" name="Google Shape;1270;g120cf785146_0_207"/>
          <p:cNvSpPr txBox="1"/>
          <p:nvPr/>
        </p:nvSpPr>
        <p:spPr>
          <a:xfrm>
            <a:off x="1152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71" name="Google Shape;1271;g120cf785146_0_207"/>
          <p:cNvSpPr txBox="1"/>
          <p:nvPr/>
        </p:nvSpPr>
        <p:spPr>
          <a:xfrm>
            <a:off x="1305225" y="2119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72" name="Google Shape;1272;g120cf785146_0_207"/>
          <p:cNvSpPr txBox="1"/>
          <p:nvPr/>
        </p:nvSpPr>
        <p:spPr>
          <a:xfrm>
            <a:off x="2143425" y="3338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73" name="Google Shape;1273;g120cf785146_0_207"/>
          <p:cNvSpPr txBox="1"/>
          <p:nvPr/>
        </p:nvSpPr>
        <p:spPr>
          <a:xfrm>
            <a:off x="2981625" y="2576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74" name="Google Shape;1274;g120cf785146_0_207"/>
          <p:cNvSpPr txBox="1"/>
          <p:nvPr/>
        </p:nvSpPr>
        <p:spPr>
          <a:xfrm>
            <a:off x="3057825" y="31096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75" name="Google Shape;1275;g120cf785146_0_207"/>
          <p:cNvSpPr txBox="1"/>
          <p:nvPr/>
        </p:nvSpPr>
        <p:spPr>
          <a:xfrm>
            <a:off x="3362625" y="3719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1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76" name="Google Shape;1276;g120cf785146_0_207"/>
          <p:cNvSpPr txBox="1"/>
          <p:nvPr/>
        </p:nvSpPr>
        <p:spPr>
          <a:xfrm>
            <a:off x="5115225" y="26524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77" name="Google Shape;1277;g120cf785146_0_207"/>
          <p:cNvSpPr txBox="1"/>
          <p:nvPr/>
        </p:nvSpPr>
        <p:spPr>
          <a:xfrm>
            <a:off x="5343825" y="1814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78" name="Google Shape;1278;g120cf785146_0_207"/>
          <p:cNvSpPr txBox="1"/>
          <p:nvPr/>
        </p:nvSpPr>
        <p:spPr>
          <a:xfrm>
            <a:off x="5724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79" name="Google Shape;1279;g120cf785146_0_207"/>
          <p:cNvSpPr txBox="1"/>
          <p:nvPr/>
        </p:nvSpPr>
        <p:spPr>
          <a:xfrm>
            <a:off x="462225" y="5086325"/>
            <a:ext cx="156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undershorts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99963ee6c4_0_5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Topological sort using degree</a:t>
            </a:r>
            <a:endParaRPr/>
          </a:p>
        </p:txBody>
      </p:sp>
      <p:sp>
        <p:nvSpPr>
          <p:cNvPr id="1286" name="Google Shape;1286;g199963ee6c4_0_5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7" name="Google Shape;1287;g199963ee6c4_0_52"/>
          <p:cNvSpPr/>
          <p:nvPr/>
        </p:nvSpPr>
        <p:spPr>
          <a:xfrm>
            <a:off x="1568450" y="1400175"/>
            <a:ext cx="15636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288" name="Google Shape;1288;g199963ee6c4_0_52"/>
          <p:cNvSpPr/>
          <p:nvPr/>
        </p:nvSpPr>
        <p:spPr>
          <a:xfrm>
            <a:off x="1798637" y="2147887"/>
            <a:ext cx="11001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289" name="Google Shape;1289;g199963ee6c4_0_52"/>
          <p:cNvSpPr/>
          <p:nvPr/>
        </p:nvSpPr>
        <p:spPr>
          <a:xfrm>
            <a:off x="2003425" y="2895600"/>
            <a:ext cx="6921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290" name="Google Shape;1290;g199963ee6c4_0_52"/>
          <p:cNvSpPr/>
          <p:nvPr/>
        </p:nvSpPr>
        <p:spPr>
          <a:xfrm>
            <a:off x="4787900" y="1400175"/>
            <a:ext cx="9000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291" name="Google Shape;1291;g199963ee6c4_0_52"/>
          <p:cNvSpPr/>
          <p:nvPr/>
        </p:nvSpPr>
        <p:spPr>
          <a:xfrm>
            <a:off x="4803775" y="2147887"/>
            <a:ext cx="8700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292" name="Google Shape;1292;g199963ee6c4_0_52"/>
          <p:cNvSpPr/>
          <p:nvPr/>
        </p:nvSpPr>
        <p:spPr>
          <a:xfrm>
            <a:off x="4792662" y="3032125"/>
            <a:ext cx="8922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293" name="Google Shape;1293;g199963ee6c4_0_52"/>
          <p:cNvSpPr/>
          <p:nvPr/>
        </p:nvSpPr>
        <p:spPr>
          <a:xfrm>
            <a:off x="3355975" y="2582862"/>
            <a:ext cx="8208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294" name="Google Shape;1294;g199963ee6c4_0_52"/>
          <p:cNvSpPr/>
          <p:nvPr/>
        </p:nvSpPr>
        <p:spPr>
          <a:xfrm>
            <a:off x="3376612" y="3330575"/>
            <a:ext cx="7779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295" name="Google Shape;1295;g199963ee6c4_0_52"/>
          <p:cNvSpPr/>
          <p:nvPr/>
        </p:nvSpPr>
        <p:spPr>
          <a:xfrm>
            <a:off x="3279775" y="4094162"/>
            <a:ext cx="9717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cxnSp>
        <p:nvCxnSpPr>
          <p:cNvPr id="1296" name="Google Shape;1296;g199963ee6c4_0_52"/>
          <p:cNvCxnSpPr/>
          <p:nvPr/>
        </p:nvCxnSpPr>
        <p:spPr>
          <a:xfrm>
            <a:off x="3748087" y="3722687"/>
            <a:ext cx="0" cy="377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7" name="Google Shape;1297;g199963ee6c4_0_52"/>
          <p:cNvSpPr txBox="1"/>
          <p:nvPr/>
        </p:nvSpPr>
        <p:spPr>
          <a:xfrm>
            <a:off x="1152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98" name="Google Shape;1298;g199963ee6c4_0_52"/>
          <p:cNvSpPr txBox="1"/>
          <p:nvPr/>
        </p:nvSpPr>
        <p:spPr>
          <a:xfrm>
            <a:off x="1305225" y="2119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299" name="Google Shape;1299;g199963ee6c4_0_52"/>
          <p:cNvSpPr txBox="1"/>
          <p:nvPr/>
        </p:nvSpPr>
        <p:spPr>
          <a:xfrm>
            <a:off x="2143425" y="3338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00" name="Google Shape;1300;g199963ee6c4_0_52"/>
          <p:cNvSpPr txBox="1"/>
          <p:nvPr/>
        </p:nvSpPr>
        <p:spPr>
          <a:xfrm>
            <a:off x="2981625" y="2576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01" name="Google Shape;1301;g199963ee6c4_0_52"/>
          <p:cNvSpPr txBox="1"/>
          <p:nvPr/>
        </p:nvSpPr>
        <p:spPr>
          <a:xfrm>
            <a:off x="3057825" y="31096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02" name="Google Shape;1302;g199963ee6c4_0_52"/>
          <p:cNvSpPr txBox="1"/>
          <p:nvPr/>
        </p:nvSpPr>
        <p:spPr>
          <a:xfrm>
            <a:off x="3362625" y="3719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1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03" name="Google Shape;1303;g199963ee6c4_0_52"/>
          <p:cNvSpPr txBox="1"/>
          <p:nvPr/>
        </p:nvSpPr>
        <p:spPr>
          <a:xfrm>
            <a:off x="5115225" y="26524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04" name="Google Shape;1304;g199963ee6c4_0_52"/>
          <p:cNvSpPr txBox="1"/>
          <p:nvPr/>
        </p:nvSpPr>
        <p:spPr>
          <a:xfrm>
            <a:off x="5343825" y="1814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05" name="Google Shape;1305;g199963ee6c4_0_52"/>
          <p:cNvSpPr txBox="1"/>
          <p:nvPr/>
        </p:nvSpPr>
        <p:spPr>
          <a:xfrm>
            <a:off x="5724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06" name="Google Shape;1306;g199963ee6c4_0_52"/>
          <p:cNvSpPr txBox="1"/>
          <p:nvPr/>
        </p:nvSpPr>
        <p:spPr>
          <a:xfrm>
            <a:off x="462225" y="5086325"/>
            <a:ext cx="156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undershorts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DFS-VISIT(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350837" y="1214437"/>
            <a:ext cx="8229600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GRAY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time+1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∈ Adj[u]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	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color[v]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prev[v]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endParaRPr b="1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DFS-VISIT(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+ 1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endParaRPr/>
          </a:p>
        </p:txBody>
      </p:sp>
      <p:grpSp>
        <p:nvGrpSpPr>
          <p:cNvPr id="141" name="Google Shape;141;p3"/>
          <p:cNvGrpSpPr/>
          <p:nvPr/>
        </p:nvGrpSpPr>
        <p:grpSpPr>
          <a:xfrm>
            <a:off x="6069012" y="3287712"/>
            <a:ext cx="2160587" cy="1631950"/>
            <a:chOff x="576" y="863"/>
            <a:chExt cx="1361" cy="1028"/>
          </a:xfrm>
        </p:grpSpPr>
        <p:sp>
          <p:nvSpPr>
            <p:cNvPr id="142" name="Google Shape;142;p3"/>
            <p:cNvSpPr/>
            <p:nvPr/>
          </p:nvSpPr>
          <p:spPr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48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484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76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48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484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601" y="86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1085" y="87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1494" y="87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587" y="166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1066" y="166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153" name="Google Shape;153;p3"/>
            <p:cNvCxnSpPr/>
            <p:nvPr/>
          </p:nvCxnSpPr>
          <p:spPr>
            <a:xfrm flipH="1">
              <a:off x="726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4" name="Google Shape;154;p3"/>
            <p:cNvCxnSpPr/>
            <p:nvPr/>
          </p:nvCxnSpPr>
          <p:spPr>
            <a:xfrm flipH="1">
              <a:off x="1195" y="129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5" name="Google Shape;155;p3"/>
            <p:cNvCxnSpPr/>
            <p:nvPr/>
          </p:nvCxnSpPr>
          <p:spPr>
            <a:xfrm flipH="1">
              <a:off x="1651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6" name="Google Shape;156;p3"/>
            <p:cNvCxnSpPr/>
            <p:nvPr/>
          </p:nvCxnSpPr>
          <p:spPr>
            <a:xfrm>
              <a:off x="909" y="1178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57" name="Google Shape;157;p3"/>
            <p:cNvCxnSpPr/>
            <p:nvPr/>
          </p:nvCxnSpPr>
          <p:spPr>
            <a:xfrm>
              <a:off x="908" y="1585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58" name="Google Shape;158;p3"/>
            <p:cNvCxnSpPr/>
            <p:nvPr/>
          </p:nvCxnSpPr>
          <p:spPr>
            <a:xfrm flipH="1" rot="10800000">
              <a:off x="1296" y="126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59" name="Google Shape;159;p3"/>
            <p:cNvSpPr txBox="1"/>
            <p:nvPr/>
          </p:nvSpPr>
          <p:spPr>
            <a:xfrm>
              <a:off x="1505" y="166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160" name="Google Shape;160;p3"/>
            <p:cNvCxnSpPr/>
            <p:nvPr/>
          </p:nvCxnSpPr>
          <p:spPr>
            <a:xfrm flipH="1" rot="10800000">
              <a:off x="870" y="127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1" name="Google Shape;161;p3"/>
            <p:cNvSpPr/>
            <p:nvPr/>
          </p:nvSpPr>
          <p:spPr>
            <a:xfrm>
              <a:off x="1760" y="142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3"/>
          <p:cNvGrpSpPr/>
          <p:nvPr/>
        </p:nvGrpSpPr>
        <p:grpSpPr>
          <a:xfrm>
            <a:off x="6069012" y="1306512"/>
            <a:ext cx="2160587" cy="1631950"/>
            <a:chOff x="576" y="863"/>
            <a:chExt cx="1361" cy="1028"/>
          </a:xfrm>
        </p:grpSpPr>
        <p:sp>
          <p:nvSpPr>
            <p:cNvPr id="163" name="Google Shape;163;p3"/>
            <p:cNvSpPr/>
            <p:nvPr/>
          </p:nvSpPr>
          <p:spPr>
            <a:xfrm>
              <a:off x="576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048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484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76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048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484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601" y="86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1085" y="87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1494" y="87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587" y="166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1066" y="166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174" name="Google Shape;174;p3"/>
            <p:cNvCxnSpPr/>
            <p:nvPr/>
          </p:nvCxnSpPr>
          <p:spPr>
            <a:xfrm flipH="1">
              <a:off x="726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75" name="Google Shape;175;p3"/>
            <p:cNvCxnSpPr/>
            <p:nvPr/>
          </p:nvCxnSpPr>
          <p:spPr>
            <a:xfrm flipH="1">
              <a:off x="1195" y="129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76" name="Google Shape;176;p3"/>
            <p:cNvCxnSpPr/>
            <p:nvPr/>
          </p:nvCxnSpPr>
          <p:spPr>
            <a:xfrm flipH="1">
              <a:off x="1651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77" name="Google Shape;177;p3"/>
            <p:cNvCxnSpPr/>
            <p:nvPr/>
          </p:nvCxnSpPr>
          <p:spPr>
            <a:xfrm>
              <a:off x="909" y="1178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78" name="Google Shape;178;p3"/>
            <p:cNvCxnSpPr/>
            <p:nvPr/>
          </p:nvCxnSpPr>
          <p:spPr>
            <a:xfrm>
              <a:off x="908" y="1585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79" name="Google Shape;179;p3"/>
            <p:cNvCxnSpPr/>
            <p:nvPr/>
          </p:nvCxnSpPr>
          <p:spPr>
            <a:xfrm flipH="1" rot="10800000">
              <a:off x="1296" y="126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80" name="Google Shape;180;p3"/>
            <p:cNvSpPr txBox="1"/>
            <p:nvPr/>
          </p:nvSpPr>
          <p:spPr>
            <a:xfrm>
              <a:off x="1505" y="166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181" name="Google Shape;181;p3"/>
            <p:cNvCxnSpPr/>
            <p:nvPr/>
          </p:nvCxnSpPr>
          <p:spPr>
            <a:xfrm flipH="1" rot="10800000">
              <a:off x="870" y="127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2" name="Google Shape;182;p3"/>
            <p:cNvSpPr/>
            <p:nvPr/>
          </p:nvSpPr>
          <p:spPr>
            <a:xfrm>
              <a:off x="1760" y="142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" name="Google Shape;183;p3"/>
          <p:cNvCxnSpPr/>
          <p:nvPr/>
        </p:nvCxnSpPr>
        <p:spPr>
          <a:xfrm>
            <a:off x="5897562" y="1574800"/>
            <a:ext cx="223837" cy="98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" name="Google Shape;184;p3"/>
          <p:cNvSpPr txBox="1"/>
          <p:nvPr/>
        </p:nvSpPr>
        <p:spPr>
          <a:xfrm>
            <a:off x="6069012" y="2928937"/>
            <a:ext cx="10033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= 1</a:t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>
            <a:off x="6069012" y="4910137"/>
            <a:ext cx="2160587" cy="1631950"/>
            <a:chOff x="2203" y="774"/>
            <a:chExt cx="1361" cy="1028"/>
          </a:xfrm>
        </p:grpSpPr>
        <p:sp>
          <p:nvSpPr>
            <p:cNvPr id="186" name="Google Shape;186;p3"/>
            <p:cNvSpPr/>
            <p:nvPr/>
          </p:nvSpPr>
          <p:spPr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111" y="97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203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675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111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 txBox="1"/>
            <p:nvPr/>
          </p:nvSpPr>
          <p:spPr>
            <a:xfrm>
              <a:off x="2228" y="774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2712" y="78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3121" y="781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195" name="Google Shape;195;p3"/>
            <p:cNvSpPr txBox="1"/>
            <p:nvPr/>
          </p:nvSpPr>
          <p:spPr>
            <a:xfrm>
              <a:off x="2214" y="1571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2693" y="1571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197" name="Google Shape;197;p3"/>
            <p:cNvCxnSpPr/>
            <p:nvPr/>
          </p:nvCxnSpPr>
          <p:spPr>
            <a:xfrm flipH="1">
              <a:off x="2353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8" name="Google Shape;198;p3"/>
            <p:cNvCxnSpPr/>
            <p:nvPr/>
          </p:nvCxnSpPr>
          <p:spPr>
            <a:xfrm flipH="1">
              <a:off x="2828" y="1207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9" name="Google Shape;199;p3"/>
            <p:cNvCxnSpPr/>
            <p:nvPr/>
          </p:nvCxnSpPr>
          <p:spPr>
            <a:xfrm flipH="1">
              <a:off x="3278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0" name="Google Shape;200;p3"/>
            <p:cNvCxnSpPr/>
            <p:nvPr/>
          </p:nvCxnSpPr>
          <p:spPr>
            <a:xfrm>
              <a:off x="2536" y="1089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1" name="Google Shape;201;p3"/>
            <p:cNvCxnSpPr/>
            <p:nvPr/>
          </p:nvCxnSpPr>
          <p:spPr>
            <a:xfrm>
              <a:off x="2535" y="1496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02" name="Google Shape;202;p3"/>
            <p:cNvCxnSpPr/>
            <p:nvPr/>
          </p:nvCxnSpPr>
          <p:spPr>
            <a:xfrm flipH="1" rot="10800000">
              <a:off x="2923" y="1174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203" name="Google Shape;203;p3"/>
            <p:cNvSpPr txBox="1"/>
            <p:nvPr/>
          </p:nvSpPr>
          <p:spPr>
            <a:xfrm>
              <a:off x="3132" y="157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204" name="Google Shape;204;p3"/>
            <p:cNvCxnSpPr/>
            <p:nvPr/>
          </p:nvCxnSpPr>
          <p:spPr>
            <a:xfrm flipH="1" rot="10800000">
              <a:off x="2497" y="1187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5" name="Google Shape;205;p3"/>
            <p:cNvSpPr/>
            <p:nvPr/>
          </p:nvSpPr>
          <p:spPr>
            <a:xfrm>
              <a:off x="3387" y="1339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99963ee6c4_0_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Topological sort using degree</a:t>
            </a:r>
            <a:endParaRPr/>
          </a:p>
        </p:txBody>
      </p:sp>
      <p:sp>
        <p:nvSpPr>
          <p:cNvPr id="1313" name="Google Shape;1313;g199963ee6c4_0_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4" name="Google Shape;1314;g199963ee6c4_0_1"/>
          <p:cNvSpPr/>
          <p:nvPr/>
        </p:nvSpPr>
        <p:spPr>
          <a:xfrm>
            <a:off x="1568450" y="1400175"/>
            <a:ext cx="15636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315" name="Google Shape;1315;g199963ee6c4_0_1"/>
          <p:cNvSpPr/>
          <p:nvPr/>
        </p:nvSpPr>
        <p:spPr>
          <a:xfrm>
            <a:off x="1798637" y="2147887"/>
            <a:ext cx="11001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316" name="Google Shape;1316;g199963ee6c4_0_1"/>
          <p:cNvSpPr/>
          <p:nvPr/>
        </p:nvSpPr>
        <p:spPr>
          <a:xfrm>
            <a:off x="2003425" y="2895600"/>
            <a:ext cx="6921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317" name="Google Shape;1317;g199963ee6c4_0_1"/>
          <p:cNvSpPr/>
          <p:nvPr/>
        </p:nvSpPr>
        <p:spPr>
          <a:xfrm>
            <a:off x="4787900" y="1400175"/>
            <a:ext cx="9000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318" name="Google Shape;1318;g199963ee6c4_0_1"/>
          <p:cNvSpPr/>
          <p:nvPr/>
        </p:nvSpPr>
        <p:spPr>
          <a:xfrm>
            <a:off x="4803775" y="2147887"/>
            <a:ext cx="8700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319" name="Google Shape;1319;g199963ee6c4_0_1"/>
          <p:cNvSpPr/>
          <p:nvPr/>
        </p:nvSpPr>
        <p:spPr>
          <a:xfrm>
            <a:off x="4792662" y="3032125"/>
            <a:ext cx="8922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320" name="Google Shape;1320;g199963ee6c4_0_1"/>
          <p:cNvSpPr/>
          <p:nvPr/>
        </p:nvSpPr>
        <p:spPr>
          <a:xfrm>
            <a:off x="3355975" y="2582862"/>
            <a:ext cx="8208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321" name="Google Shape;1321;g199963ee6c4_0_1"/>
          <p:cNvSpPr/>
          <p:nvPr/>
        </p:nvSpPr>
        <p:spPr>
          <a:xfrm>
            <a:off x="3376612" y="3330575"/>
            <a:ext cx="7779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322" name="Google Shape;1322;g199963ee6c4_0_1"/>
          <p:cNvSpPr/>
          <p:nvPr/>
        </p:nvSpPr>
        <p:spPr>
          <a:xfrm>
            <a:off x="3279775" y="4094162"/>
            <a:ext cx="9717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sp>
        <p:nvSpPr>
          <p:cNvPr id="1323" name="Google Shape;1323;g199963ee6c4_0_1"/>
          <p:cNvSpPr txBox="1"/>
          <p:nvPr/>
        </p:nvSpPr>
        <p:spPr>
          <a:xfrm>
            <a:off x="1152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24" name="Google Shape;1324;g199963ee6c4_0_1"/>
          <p:cNvSpPr txBox="1"/>
          <p:nvPr/>
        </p:nvSpPr>
        <p:spPr>
          <a:xfrm>
            <a:off x="1305225" y="2119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25" name="Google Shape;1325;g199963ee6c4_0_1"/>
          <p:cNvSpPr txBox="1"/>
          <p:nvPr/>
        </p:nvSpPr>
        <p:spPr>
          <a:xfrm>
            <a:off x="2143425" y="3338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26" name="Google Shape;1326;g199963ee6c4_0_1"/>
          <p:cNvSpPr txBox="1"/>
          <p:nvPr/>
        </p:nvSpPr>
        <p:spPr>
          <a:xfrm>
            <a:off x="2981625" y="2576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27" name="Google Shape;1327;g199963ee6c4_0_1"/>
          <p:cNvSpPr txBox="1"/>
          <p:nvPr/>
        </p:nvSpPr>
        <p:spPr>
          <a:xfrm>
            <a:off x="3057825" y="31096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28" name="Google Shape;1328;g199963ee6c4_0_1"/>
          <p:cNvSpPr txBox="1"/>
          <p:nvPr/>
        </p:nvSpPr>
        <p:spPr>
          <a:xfrm>
            <a:off x="3362625" y="3719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29" name="Google Shape;1329;g199963ee6c4_0_1"/>
          <p:cNvSpPr txBox="1"/>
          <p:nvPr/>
        </p:nvSpPr>
        <p:spPr>
          <a:xfrm>
            <a:off x="5115225" y="26524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30" name="Google Shape;1330;g199963ee6c4_0_1"/>
          <p:cNvSpPr txBox="1"/>
          <p:nvPr/>
        </p:nvSpPr>
        <p:spPr>
          <a:xfrm>
            <a:off x="5343825" y="1814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31" name="Google Shape;1331;g199963ee6c4_0_1"/>
          <p:cNvSpPr txBox="1"/>
          <p:nvPr/>
        </p:nvSpPr>
        <p:spPr>
          <a:xfrm>
            <a:off x="5724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32" name="Google Shape;1332;g199963ee6c4_0_1"/>
          <p:cNvSpPr txBox="1"/>
          <p:nvPr/>
        </p:nvSpPr>
        <p:spPr>
          <a:xfrm>
            <a:off x="341300" y="4403200"/>
            <a:ext cx="1563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undershorts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99963ee6c4_0_2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Topological sort using degree</a:t>
            </a:r>
            <a:endParaRPr/>
          </a:p>
        </p:txBody>
      </p:sp>
      <p:sp>
        <p:nvSpPr>
          <p:cNvPr id="1339" name="Google Shape;1339;g199963ee6c4_0_2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0" name="Google Shape;1340;g199963ee6c4_0_27"/>
          <p:cNvSpPr/>
          <p:nvPr/>
        </p:nvSpPr>
        <p:spPr>
          <a:xfrm>
            <a:off x="1568450" y="1400175"/>
            <a:ext cx="15636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undershorts</a:t>
            </a:r>
            <a:endParaRPr/>
          </a:p>
        </p:txBody>
      </p:sp>
      <p:sp>
        <p:nvSpPr>
          <p:cNvPr id="1341" name="Google Shape;1341;g199963ee6c4_0_27"/>
          <p:cNvSpPr/>
          <p:nvPr/>
        </p:nvSpPr>
        <p:spPr>
          <a:xfrm>
            <a:off x="1798637" y="2147887"/>
            <a:ext cx="11001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pants</a:t>
            </a:r>
            <a:endParaRPr/>
          </a:p>
        </p:txBody>
      </p:sp>
      <p:sp>
        <p:nvSpPr>
          <p:cNvPr id="1342" name="Google Shape;1342;g199963ee6c4_0_27"/>
          <p:cNvSpPr/>
          <p:nvPr/>
        </p:nvSpPr>
        <p:spPr>
          <a:xfrm>
            <a:off x="2003425" y="2895600"/>
            <a:ext cx="6921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belt</a:t>
            </a:r>
            <a:endParaRPr/>
          </a:p>
        </p:txBody>
      </p:sp>
      <p:sp>
        <p:nvSpPr>
          <p:cNvPr id="1343" name="Google Shape;1343;g199963ee6c4_0_27"/>
          <p:cNvSpPr/>
          <p:nvPr/>
        </p:nvSpPr>
        <p:spPr>
          <a:xfrm>
            <a:off x="4787900" y="1400175"/>
            <a:ext cx="9000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</a:t>
            </a:r>
            <a:endParaRPr/>
          </a:p>
        </p:txBody>
      </p:sp>
      <p:sp>
        <p:nvSpPr>
          <p:cNvPr id="1344" name="Google Shape;1344;g199963ee6c4_0_27"/>
          <p:cNvSpPr/>
          <p:nvPr/>
        </p:nvSpPr>
        <p:spPr>
          <a:xfrm>
            <a:off x="4803775" y="2147887"/>
            <a:ext cx="8700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shoes</a:t>
            </a:r>
            <a:endParaRPr/>
          </a:p>
        </p:txBody>
      </p:sp>
      <p:sp>
        <p:nvSpPr>
          <p:cNvPr id="1345" name="Google Shape;1345;g199963ee6c4_0_27"/>
          <p:cNvSpPr/>
          <p:nvPr/>
        </p:nvSpPr>
        <p:spPr>
          <a:xfrm>
            <a:off x="4792662" y="3032125"/>
            <a:ext cx="8922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</a:t>
            </a:r>
            <a:endParaRPr/>
          </a:p>
        </p:txBody>
      </p:sp>
      <p:sp>
        <p:nvSpPr>
          <p:cNvPr id="1346" name="Google Shape;1346;g199963ee6c4_0_27"/>
          <p:cNvSpPr/>
          <p:nvPr/>
        </p:nvSpPr>
        <p:spPr>
          <a:xfrm>
            <a:off x="3355975" y="2582862"/>
            <a:ext cx="8208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shirt</a:t>
            </a:r>
            <a:endParaRPr/>
          </a:p>
        </p:txBody>
      </p:sp>
      <p:sp>
        <p:nvSpPr>
          <p:cNvPr id="1347" name="Google Shape;1347;g199963ee6c4_0_27"/>
          <p:cNvSpPr/>
          <p:nvPr/>
        </p:nvSpPr>
        <p:spPr>
          <a:xfrm>
            <a:off x="3376612" y="3330575"/>
            <a:ext cx="7779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</a:t>
            </a:r>
            <a:endParaRPr/>
          </a:p>
        </p:txBody>
      </p:sp>
      <p:sp>
        <p:nvSpPr>
          <p:cNvPr id="1348" name="Google Shape;1348;g199963ee6c4_0_27"/>
          <p:cNvSpPr/>
          <p:nvPr/>
        </p:nvSpPr>
        <p:spPr>
          <a:xfrm>
            <a:off x="3279775" y="4094162"/>
            <a:ext cx="971700" cy="385800"/>
          </a:xfrm>
          <a:prstGeom prst="roundRect">
            <a:avLst>
              <a:gd fmla="val 16667" name="adj"/>
            </a:avLst>
          </a:prstGeom>
          <a:solidFill>
            <a:srgbClr val="FF6600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jacket</a:t>
            </a:r>
            <a:endParaRPr/>
          </a:p>
        </p:txBody>
      </p:sp>
      <p:sp>
        <p:nvSpPr>
          <p:cNvPr id="1349" name="Google Shape;1349;g199963ee6c4_0_27"/>
          <p:cNvSpPr txBox="1"/>
          <p:nvPr/>
        </p:nvSpPr>
        <p:spPr>
          <a:xfrm>
            <a:off x="1152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50" name="Google Shape;1350;g199963ee6c4_0_27"/>
          <p:cNvSpPr txBox="1"/>
          <p:nvPr/>
        </p:nvSpPr>
        <p:spPr>
          <a:xfrm>
            <a:off x="1305225" y="2119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51" name="Google Shape;1351;g199963ee6c4_0_27"/>
          <p:cNvSpPr txBox="1"/>
          <p:nvPr/>
        </p:nvSpPr>
        <p:spPr>
          <a:xfrm>
            <a:off x="2143425" y="3338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52" name="Google Shape;1352;g199963ee6c4_0_27"/>
          <p:cNvSpPr txBox="1"/>
          <p:nvPr/>
        </p:nvSpPr>
        <p:spPr>
          <a:xfrm>
            <a:off x="2981625" y="2576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53" name="Google Shape;1353;g199963ee6c4_0_27"/>
          <p:cNvSpPr txBox="1"/>
          <p:nvPr/>
        </p:nvSpPr>
        <p:spPr>
          <a:xfrm>
            <a:off x="3057825" y="31096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54" name="Google Shape;1354;g199963ee6c4_0_27"/>
          <p:cNvSpPr txBox="1"/>
          <p:nvPr/>
        </p:nvSpPr>
        <p:spPr>
          <a:xfrm>
            <a:off x="3362625" y="3719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55" name="Google Shape;1355;g199963ee6c4_0_27"/>
          <p:cNvSpPr txBox="1"/>
          <p:nvPr/>
        </p:nvSpPr>
        <p:spPr>
          <a:xfrm>
            <a:off x="5115225" y="26524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56" name="Google Shape;1356;g199963ee6c4_0_27"/>
          <p:cNvSpPr txBox="1"/>
          <p:nvPr/>
        </p:nvSpPr>
        <p:spPr>
          <a:xfrm>
            <a:off x="5343825" y="18142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57" name="Google Shape;1357;g199963ee6c4_0_27"/>
          <p:cNvSpPr txBox="1"/>
          <p:nvPr/>
        </p:nvSpPr>
        <p:spPr>
          <a:xfrm>
            <a:off x="5724825" y="1357025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D0111"/>
                </a:solidFill>
              </a:rPr>
              <a:t>0</a:t>
            </a:r>
            <a:endParaRPr b="1">
              <a:solidFill>
                <a:srgbClr val="DD0111"/>
              </a:solidFill>
            </a:endParaRPr>
          </a:p>
        </p:txBody>
      </p:sp>
      <p:sp>
        <p:nvSpPr>
          <p:cNvPr id="1358" name="Google Shape;1358;g199963ee6c4_0_27"/>
          <p:cNvSpPr txBox="1"/>
          <p:nvPr/>
        </p:nvSpPr>
        <p:spPr>
          <a:xfrm>
            <a:off x="341300" y="4403200"/>
            <a:ext cx="156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undershorts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jacket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11a8dd891ef_0_3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Topological sort using degree</a:t>
            </a:r>
            <a:endParaRPr/>
          </a:p>
        </p:txBody>
      </p:sp>
      <p:sp>
        <p:nvSpPr>
          <p:cNvPr id="1365" name="Google Shape;1365;g11a8dd891ef_0_3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Calculate in degree (O(E)). We can find here, which node has indegree 0. Start with this node.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 each iteration, some edges will be cut, thus we will </a:t>
            </a:r>
            <a:r>
              <a:rPr lang="en-US"/>
              <a:t>visit maximum total number of edges O(E)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Total complexity: O(E)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g11a8dd891ef_0_3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grpSp>
        <p:nvGrpSpPr>
          <p:cNvPr id="212" name="Google Shape;212;p4"/>
          <p:cNvGrpSpPr/>
          <p:nvPr/>
        </p:nvGrpSpPr>
        <p:grpSpPr>
          <a:xfrm>
            <a:off x="3497262" y="1228725"/>
            <a:ext cx="2160587" cy="1631950"/>
            <a:chOff x="2203" y="774"/>
            <a:chExt cx="1361" cy="1028"/>
          </a:xfrm>
        </p:grpSpPr>
        <p:sp>
          <p:nvSpPr>
            <p:cNvPr id="213" name="Google Shape;213;p4"/>
            <p:cNvSpPr/>
            <p:nvPr/>
          </p:nvSpPr>
          <p:spPr>
            <a:xfrm>
              <a:off x="2203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2675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111" y="97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203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2675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3111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2228" y="774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2712" y="78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3121" y="781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222" name="Google Shape;222;p4"/>
            <p:cNvSpPr txBox="1"/>
            <p:nvPr/>
          </p:nvSpPr>
          <p:spPr>
            <a:xfrm>
              <a:off x="2214" y="1571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2693" y="1571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224" name="Google Shape;224;p4"/>
            <p:cNvCxnSpPr/>
            <p:nvPr/>
          </p:nvCxnSpPr>
          <p:spPr>
            <a:xfrm flipH="1">
              <a:off x="2353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5" name="Google Shape;225;p4"/>
            <p:cNvCxnSpPr/>
            <p:nvPr/>
          </p:nvCxnSpPr>
          <p:spPr>
            <a:xfrm flipH="1">
              <a:off x="2828" y="1207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6" name="Google Shape;226;p4"/>
            <p:cNvCxnSpPr/>
            <p:nvPr/>
          </p:nvCxnSpPr>
          <p:spPr>
            <a:xfrm flipH="1">
              <a:off x="3278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7" name="Google Shape;227;p4"/>
            <p:cNvCxnSpPr/>
            <p:nvPr/>
          </p:nvCxnSpPr>
          <p:spPr>
            <a:xfrm>
              <a:off x="2536" y="1089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8" name="Google Shape;228;p4"/>
            <p:cNvCxnSpPr/>
            <p:nvPr/>
          </p:nvCxnSpPr>
          <p:spPr>
            <a:xfrm>
              <a:off x="2535" y="1496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29" name="Google Shape;229;p4"/>
            <p:cNvCxnSpPr/>
            <p:nvPr/>
          </p:nvCxnSpPr>
          <p:spPr>
            <a:xfrm flipH="1" rot="10800000">
              <a:off x="2923" y="1174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230" name="Google Shape;230;p4"/>
            <p:cNvSpPr txBox="1"/>
            <p:nvPr/>
          </p:nvSpPr>
          <p:spPr>
            <a:xfrm>
              <a:off x="3132" y="157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231" name="Google Shape;231;p4"/>
            <p:cNvCxnSpPr/>
            <p:nvPr/>
          </p:nvCxnSpPr>
          <p:spPr>
            <a:xfrm flipH="1" rot="10800000">
              <a:off x="2497" y="1187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2" name="Google Shape;232;p4"/>
            <p:cNvSpPr/>
            <p:nvPr/>
          </p:nvSpPr>
          <p:spPr>
            <a:xfrm>
              <a:off x="3387" y="1339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4"/>
          <p:cNvGrpSpPr/>
          <p:nvPr/>
        </p:nvGrpSpPr>
        <p:grpSpPr>
          <a:xfrm>
            <a:off x="447675" y="1228725"/>
            <a:ext cx="2160587" cy="1631950"/>
            <a:chOff x="576" y="863"/>
            <a:chExt cx="1361" cy="1028"/>
          </a:xfrm>
        </p:grpSpPr>
        <p:sp>
          <p:nvSpPr>
            <p:cNvPr id="234" name="Google Shape;234;p4"/>
            <p:cNvSpPr/>
            <p:nvPr/>
          </p:nvSpPr>
          <p:spPr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048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484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76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1048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484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"/>
            <p:cNvSpPr txBox="1"/>
            <p:nvPr/>
          </p:nvSpPr>
          <p:spPr>
            <a:xfrm>
              <a:off x="601" y="86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241" name="Google Shape;241;p4"/>
            <p:cNvSpPr txBox="1"/>
            <p:nvPr/>
          </p:nvSpPr>
          <p:spPr>
            <a:xfrm>
              <a:off x="1085" y="87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242" name="Google Shape;242;p4"/>
            <p:cNvSpPr txBox="1"/>
            <p:nvPr/>
          </p:nvSpPr>
          <p:spPr>
            <a:xfrm>
              <a:off x="1494" y="87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243" name="Google Shape;243;p4"/>
            <p:cNvSpPr txBox="1"/>
            <p:nvPr/>
          </p:nvSpPr>
          <p:spPr>
            <a:xfrm>
              <a:off x="587" y="166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244" name="Google Shape;244;p4"/>
            <p:cNvSpPr txBox="1"/>
            <p:nvPr/>
          </p:nvSpPr>
          <p:spPr>
            <a:xfrm>
              <a:off x="1066" y="166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245" name="Google Shape;245;p4"/>
            <p:cNvCxnSpPr/>
            <p:nvPr/>
          </p:nvCxnSpPr>
          <p:spPr>
            <a:xfrm flipH="1">
              <a:off x="726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6" name="Google Shape;246;p4"/>
            <p:cNvCxnSpPr/>
            <p:nvPr/>
          </p:nvCxnSpPr>
          <p:spPr>
            <a:xfrm flipH="1">
              <a:off x="1195" y="129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7" name="Google Shape;247;p4"/>
            <p:cNvCxnSpPr/>
            <p:nvPr/>
          </p:nvCxnSpPr>
          <p:spPr>
            <a:xfrm flipH="1">
              <a:off x="1651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8" name="Google Shape;248;p4"/>
            <p:cNvCxnSpPr/>
            <p:nvPr/>
          </p:nvCxnSpPr>
          <p:spPr>
            <a:xfrm>
              <a:off x="909" y="1178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9" name="Google Shape;249;p4"/>
            <p:cNvCxnSpPr/>
            <p:nvPr/>
          </p:nvCxnSpPr>
          <p:spPr>
            <a:xfrm>
              <a:off x="908" y="1585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50" name="Google Shape;250;p4"/>
            <p:cNvCxnSpPr/>
            <p:nvPr/>
          </p:nvCxnSpPr>
          <p:spPr>
            <a:xfrm flipH="1" rot="10800000">
              <a:off x="1296" y="126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251" name="Google Shape;251;p4"/>
            <p:cNvSpPr txBox="1"/>
            <p:nvPr/>
          </p:nvSpPr>
          <p:spPr>
            <a:xfrm>
              <a:off x="1505" y="166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252" name="Google Shape;252;p4"/>
            <p:cNvCxnSpPr/>
            <p:nvPr/>
          </p:nvCxnSpPr>
          <p:spPr>
            <a:xfrm flipH="1" rot="10800000">
              <a:off x="870" y="127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53" name="Google Shape;253;p4"/>
            <p:cNvSpPr/>
            <p:nvPr/>
          </p:nvSpPr>
          <p:spPr>
            <a:xfrm>
              <a:off x="1760" y="142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6548437" y="1228725"/>
            <a:ext cx="2160587" cy="1631950"/>
            <a:chOff x="4125" y="774"/>
            <a:chExt cx="1361" cy="1028"/>
          </a:xfrm>
        </p:grpSpPr>
        <p:sp>
          <p:nvSpPr>
            <p:cNvPr id="255" name="Google Shape;255;p4"/>
            <p:cNvSpPr/>
            <p:nvPr/>
          </p:nvSpPr>
          <p:spPr>
            <a:xfrm>
              <a:off x="4125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597" y="979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033" y="979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125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597" y="1375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3/  </a:t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033" y="1375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"/>
            <p:cNvSpPr txBox="1"/>
            <p:nvPr/>
          </p:nvSpPr>
          <p:spPr>
            <a:xfrm>
              <a:off x="4150" y="774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262" name="Google Shape;262;p4"/>
            <p:cNvSpPr txBox="1"/>
            <p:nvPr/>
          </p:nvSpPr>
          <p:spPr>
            <a:xfrm>
              <a:off x="4634" y="78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263" name="Google Shape;263;p4"/>
            <p:cNvSpPr txBox="1"/>
            <p:nvPr/>
          </p:nvSpPr>
          <p:spPr>
            <a:xfrm>
              <a:off x="5043" y="781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264" name="Google Shape;264;p4"/>
            <p:cNvSpPr txBox="1"/>
            <p:nvPr/>
          </p:nvSpPr>
          <p:spPr>
            <a:xfrm>
              <a:off x="4136" y="1571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265" name="Google Shape;265;p4"/>
            <p:cNvSpPr txBox="1"/>
            <p:nvPr/>
          </p:nvSpPr>
          <p:spPr>
            <a:xfrm>
              <a:off x="4615" y="1571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266" name="Google Shape;266;p4"/>
            <p:cNvCxnSpPr/>
            <p:nvPr/>
          </p:nvCxnSpPr>
          <p:spPr>
            <a:xfrm flipH="1">
              <a:off x="4275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7" name="Google Shape;267;p4"/>
            <p:cNvCxnSpPr/>
            <p:nvPr/>
          </p:nvCxnSpPr>
          <p:spPr>
            <a:xfrm flipH="1">
              <a:off x="4750" y="1207"/>
              <a:ext cx="5" cy="186"/>
            </a:xfrm>
            <a:prstGeom prst="straightConnector1">
              <a:avLst/>
            </a:prstGeom>
            <a:noFill/>
            <a:ln cap="flat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8" name="Google Shape;268;p4"/>
            <p:cNvCxnSpPr/>
            <p:nvPr/>
          </p:nvCxnSpPr>
          <p:spPr>
            <a:xfrm flipH="1">
              <a:off x="5200" y="1202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9" name="Google Shape;269;p4"/>
            <p:cNvCxnSpPr/>
            <p:nvPr/>
          </p:nvCxnSpPr>
          <p:spPr>
            <a:xfrm>
              <a:off x="4458" y="1089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70" name="Google Shape;270;p4"/>
            <p:cNvCxnSpPr/>
            <p:nvPr/>
          </p:nvCxnSpPr>
          <p:spPr>
            <a:xfrm>
              <a:off x="4457" y="1496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71" name="Google Shape;271;p4"/>
            <p:cNvCxnSpPr/>
            <p:nvPr/>
          </p:nvCxnSpPr>
          <p:spPr>
            <a:xfrm flipH="1" rot="10800000">
              <a:off x="4845" y="1174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272" name="Google Shape;272;p4"/>
            <p:cNvSpPr txBox="1"/>
            <p:nvPr/>
          </p:nvSpPr>
          <p:spPr>
            <a:xfrm>
              <a:off x="5054" y="1571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273" name="Google Shape;273;p4"/>
            <p:cNvCxnSpPr/>
            <p:nvPr/>
          </p:nvCxnSpPr>
          <p:spPr>
            <a:xfrm flipH="1" rot="10800000">
              <a:off x="4419" y="1187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74" name="Google Shape;274;p4"/>
            <p:cNvSpPr/>
            <p:nvPr/>
          </p:nvSpPr>
          <p:spPr>
            <a:xfrm>
              <a:off x="5309" y="1339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4"/>
          <p:cNvGrpSpPr/>
          <p:nvPr/>
        </p:nvGrpSpPr>
        <p:grpSpPr>
          <a:xfrm>
            <a:off x="447675" y="2989262"/>
            <a:ext cx="2160587" cy="1631950"/>
            <a:chOff x="282" y="1883"/>
            <a:chExt cx="1361" cy="1028"/>
          </a:xfrm>
        </p:grpSpPr>
        <p:sp>
          <p:nvSpPr>
            <p:cNvPr id="276" name="Google Shape;276;p4"/>
            <p:cNvSpPr/>
            <p:nvPr/>
          </p:nvSpPr>
          <p:spPr>
            <a:xfrm>
              <a:off x="282" y="208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754" y="208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190" y="208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282" y="2484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4/  </a:t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754" y="2484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3/  </a:t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190" y="248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"/>
            <p:cNvSpPr txBox="1"/>
            <p:nvPr/>
          </p:nvSpPr>
          <p:spPr>
            <a:xfrm>
              <a:off x="307" y="188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283" name="Google Shape;283;p4"/>
            <p:cNvSpPr txBox="1"/>
            <p:nvPr/>
          </p:nvSpPr>
          <p:spPr>
            <a:xfrm>
              <a:off x="791" y="189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284" name="Google Shape;284;p4"/>
            <p:cNvSpPr txBox="1"/>
            <p:nvPr/>
          </p:nvSpPr>
          <p:spPr>
            <a:xfrm>
              <a:off x="1200" y="189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285" name="Google Shape;285;p4"/>
            <p:cNvSpPr txBox="1"/>
            <p:nvPr/>
          </p:nvSpPr>
          <p:spPr>
            <a:xfrm>
              <a:off x="293" y="268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286" name="Google Shape;286;p4"/>
            <p:cNvSpPr txBox="1"/>
            <p:nvPr/>
          </p:nvSpPr>
          <p:spPr>
            <a:xfrm>
              <a:off x="772" y="268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287" name="Google Shape;287;p4"/>
            <p:cNvCxnSpPr/>
            <p:nvPr/>
          </p:nvCxnSpPr>
          <p:spPr>
            <a:xfrm flipH="1">
              <a:off x="432" y="231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88" name="Google Shape;288;p4"/>
            <p:cNvCxnSpPr/>
            <p:nvPr/>
          </p:nvCxnSpPr>
          <p:spPr>
            <a:xfrm flipH="1">
              <a:off x="907" y="2316"/>
              <a:ext cx="5" cy="186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89" name="Google Shape;289;p4"/>
            <p:cNvCxnSpPr/>
            <p:nvPr/>
          </p:nvCxnSpPr>
          <p:spPr>
            <a:xfrm flipH="1">
              <a:off x="1357" y="231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0" name="Google Shape;290;p4"/>
            <p:cNvCxnSpPr/>
            <p:nvPr/>
          </p:nvCxnSpPr>
          <p:spPr>
            <a:xfrm>
              <a:off x="615" y="2198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91" name="Google Shape;291;p4"/>
            <p:cNvCxnSpPr/>
            <p:nvPr/>
          </p:nvCxnSpPr>
          <p:spPr>
            <a:xfrm>
              <a:off x="614" y="2605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292" name="Google Shape;292;p4"/>
            <p:cNvCxnSpPr/>
            <p:nvPr/>
          </p:nvCxnSpPr>
          <p:spPr>
            <a:xfrm flipH="1" rot="10800000">
              <a:off x="1002" y="228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293" name="Google Shape;293;p4"/>
            <p:cNvSpPr txBox="1"/>
            <p:nvPr/>
          </p:nvSpPr>
          <p:spPr>
            <a:xfrm>
              <a:off x="1211" y="268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294" name="Google Shape;294;p4"/>
            <p:cNvCxnSpPr/>
            <p:nvPr/>
          </p:nvCxnSpPr>
          <p:spPr>
            <a:xfrm flipH="1" rot="10800000">
              <a:off x="576" y="229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95" name="Google Shape;295;p4"/>
            <p:cNvSpPr/>
            <p:nvPr/>
          </p:nvSpPr>
          <p:spPr>
            <a:xfrm>
              <a:off x="1466" y="244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4"/>
          <p:cNvGrpSpPr/>
          <p:nvPr/>
        </p:nvGrpSpPr>
        <p:grpSpPr>
          <a:xfrm>
            <a:off x="3497262" y="2989262"/>
            <a:ext cx="2160587" cy="1631950"/>
            <a:chOff x="2203" y="1883"/>
            <a:chExt cx="1361" cy="1028"/>
          </a:xfrm>
        </p:grpSpPr>
        <p:sp>
          <p:nvSpPr>
            <p:cNvPr id="297" name="Google Shape;297;p4"/>
            <p:cNvSpPr/>
            <p:nvPr/>
          </p:nvSpPr>
          <p:spPr>
            <a:xfrm>
              <a:off x="2203" y="208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675" y="208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2/   </a:t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111" y="208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203" y="2484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4/  </a:t>
              </a: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675" y="2484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3/  </a:t>
              </a: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111" y="248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"/>
            <p:cNvSpPr txBox="1"/>
            <p:nvPr/>
          </p:nvSpPr>
          <p:spPr>
            <a:xfrm>
              <a:off x="2228" y="188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304" name="Google Shape;304;p4"/>
            <p:cNvSpPr txBox="1"/>
            <p:nvPr/>
          </p:nvSpPr>
          <p:spPr>
            <a:xfrm>
              <a:off x="2712" y="189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305" name="Google Shape;305;p4"/>
            <p:cNvSpPr txBox="1"/>
            <p:nvPr/>
          </p:nvSpPr>
          <p:spPr>
            <a:xfrm>
              <a:off x="3121" y="189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306" name="Google Shape;306;p4"/>
            <p:cNvSpPr txBox="1"/>
            <p:nvPr/>
          </p:nvSpPr>
          <p:spPr>
            <a:xfrm>
              <a:off x="2214" y="268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307" name="Google Shape;307;p4"/>
            <p:cNvSpPr txBox="1"/>
            <p:nvPr/>
          </p:nvSpPr>
          <p:spPr>
            <a:xfrm>
              <a:off x="2693" y="268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308" name="Google Shape;308;p4"/>
            <p:cNvCxnSpPr/>
            <p:nvPr/>
          </p:nvCxnSpPr>
          <p:spPr>
            <a:xfrm flipH="1">
              <a:off x="2353" y="231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9" name="Google Shape;309;p4"/>
            <p:cNvCxnSpPr/>
            <p:nvPr/>
          </p:nvCxnSpPr>
          <p:spPr>
            <a:xfrm flipH="1">
              <a:off x="2828" y="2316"/>
              <a:ext cx="5" cy="186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0" name="Google Shape;310;p4"/>
            <p:cNvCxnSpPr/>
            <p:nvPr/>
          </p:nvCxnSpPr>
          <p:spPr>
            <a:xfrm flipH="1">
              <a:off x="3278" y="231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1" name="Google Shape;311;p4"/>
            <p:cNvCxnSpPr/>
            <p:nvPr/>
          </p:nvCxnSpPr>
          <p:spPr>
            <a:xfrm>
              <a:off x="2536" y="2198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2" name="Google Shape;312;p4"/>
            <p:cNvCxnSpPr/>
            <p:nvPr/>
          </p:nvCxnSpPr>
          <p:spPr>
            <a:xfrm>
              <a:off x="2535" y="2605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313" name="Google Shape;313;p4"/>
            <p:cNvCxnSpPr/>
            <p:nvPr/>
          </p:nvCxnSpPr>
          <p:spPr>
            <a:xfrm flipH="1" rot="10800000">
              <a:off x="2923" y="228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314" name="Google Shape;314;p4"/>
            <p:cNvSpPr txBox="1"/>
            <p:nvPr/>
          </p:nvSpPr>
          <p:spPr>
            <a:xfrm>
              <a:off x="3132" y="268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315" name="Google Shape;315;p4"/>
            <p:cNvCxnSpPr/>
            <p:nvPr/>
          </p:nvCxnSpPr>
          <p:spPr>
            <a:xfrm flipH="1" rot="10800000">
              <a:off x="2497" y="229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16" name="Google Shape;316;p4"/>
            <p:cNvSpPr/>
            <p:nvPr/>
          </p:nvSpPr>
          <p:spPr>
            <a:xfrm>
              <a:off x="3387" y="244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"/>
            <p:cNvSpPr txBox="1"/>
            <p:nvPr/>
          </p:nvSpPr>
          <p:spPr>
            <a:xfrm>
              <a:off x="2467" y="2283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318" name="Google Shape;318;p4"/>
          <p:cNvGrpSpPr/>
          <p:nvPr/>
        </p:nvGrpSpPr>
        <p:grpSpPr>
          <a:xfrm>
            <a:off x="6548437" y="2989262"/>
            <a:ext cx="2160587" cy="1631950"/>
            <a:chOff x="4125" y="1883"/>
            <a:chExt cx="1361" cy="1028"/>
          </a:xfrm>
        </p:grpSpPr>
        <p:grpSp>
          <p:nvGrpSpPr>
            <p:cNvPr id="319" name="Google Shape;319;p4"/>
            <p:cNvGrpSpPr/>
            <p:nvPr/>
          </p:nvGrpSpPr>
          <p:grpSpPr>
            <a:xfrm>
              <a:off x="4125" y="1883"/>
              <a:ext cx="1361" cy="1028"/>
              <a:chOff x="2327" y="908"/>
              <a:chExt cx="1361" cy="1028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  </a:t>
                </a: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2/   </a:t>
                </a: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3235" y="1113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4/5</a:t>
                </a: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3/  </a:t>
                </a: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235" y="1509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"/>
              <p:cNvSpPr txBox="1"/>
              <p:nvPr/>
            </p:nvSpPr>
            <p:spPr>
              <a:xfrm>
                <a:off x="2352" y="908"/>
                <a:ext cx="18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u</a:t>
                </a:r>
                <a:endParaRPr/>
              </a:p>
            </p:txBody>
          </p:sp>
          <p:sp>
            <p:nvSpPr>
              <p:cNvPr id="327" name="Google Shape;327;p4"/>
              <p:cNvSpPr txBox="1"/>
              <p:nvPr/>
            </p:nvSpPr>
            <p:spPr>
              <a:xfrm>
                <a:off x="2836" y="91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v</a:t>
                </a:r>
                <a:endParaRPr/>
              </a:p>
            </p:txBody>
          </p:sp>
          <p:sp>
            <p:nvSpPr>
              <p:cNvPr id="328" name="Google Shape;328;p4"/>
              <p:cNvSpPr txBox="1"/>
              <p:nvPr/>
            </p:nvSpPr>
            <p:spPr>
              <a:xfrm>
                <a:off x="3245" y="915"/>
                <a:ext cx="21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w</a:t>
                </a:r>
                <a:endParaRPr/>
              </a:p>
            </p:txBody>
          </p:sp>
          <p:sp>
            <p:nvSpPr>
              <p:cNvPr id="329" name="Google Shape;329;p4"/>
              <p:cNvSpPr txBox="1"/>
              <p:nvPr/>
            </p:nvSpPr>
            <p:spPr>
              <a:xfrm>
                <a:off x="2338" y="1705"/>
                <a:ext cx="17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x</a:t>
                </a:r>
                <a:endParaRPr/>
              </a:p>
            </p:txBody>
          </p:sp>
          <p:sp>
            <p:nvSpPr>
              <p:cNvPr id="330" name="Google Shape;330;p4"/>
              <p:cNvSpPr txBox="1"/>
              <p:nvPr/>
            </p:nvSpPr>
            <p:spPr>
              <a:xfrm>
                <a:off x="2817" y="1705"/>
                <a:ext cx="17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y</a:t>
                </a:r>
                <a:endParaRPr/>
              </a:p>
            </p:txBody>
          </p:sp>
          <p:cxnSp>
            <p:nvCxnSpPr>
              <p:cNvPr id="331" name="Google Shape;331;p4"/>
              <p:cNvCxnSpPr/>
              <p:nvPr/>
            </p:nvCxnSpPr>
            <p:spPr>
              <a:xfrm flipH="1">
                <a:off x="2477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32" name="Google Shape;332;p4"/>
              <p:cNvCxnSpPr/>
              <p:nvPr/>
            </p:nvCxnSpPr>
            <p:spPr>
              <a:xfrm flipH="1">
                <a:off x="2952" y="1341"/>
                <a:ext cx="5" cy="18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33" name="Google Shape;333;p4"/>
              <p:cNvCxnSpPr/>
              <p:nvPr/>
            </p:nvCxnSpPr>
            <p:spPr>
              <a:xfrm flipH="1">
                <a:off x="3402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34" name="Google Shape;334;p4"/>
              <p:cNvCxnSpPr/>
              <p:nvPr/>
            </p:nvCxnSpPr>
            <p:spPr>
              <a:xfrm>
                <a:off x="2660" y="1223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35" name="Google Shape;335;p4"/>
              <p:cNvCxnSpPr/>
              <p:nvPr/>
            </p:nvCxnSpPr>
            <p:spPr>
              <a:xfrm>
                <a:off x="2659" y="1630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336" name="Google Shape;336;p4"/>
              <p:cNvCxnSpPr/>
              <p:nvPr/>
            </p:nvCxnSpPr>
            <p:spPr>
              <a:xfrm flipH="1" rot="10800000">
                <a:off x="3047" y="1308"/>
                <a:ext cx="220" cy="2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337" name="Google Shape;337;p4"/>
              <p:cNvSpPr txBox="1"/>
              <p:nvPr/>
            </p:nvSpPr>
            <p:spPr>
              <a:xfrm>
                <a:off x="3256" y="170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z</a:t>
                </a:r>
                <a:endParaRPr/>
              </a:p>
            </p:txBody>
          </p:sp>
          <p:cxnSp>
            <p:nvCxnSpPr>
              <p:cNvPr id="338" name="Google Shape;338;p4"/>
              <p:cNvCxnSpPr/>
              <p:nvPr/>
            </p:nvCxnSpPr>
            <p:spPr>
              <a:xfrm flipH="1" rot="10800000">
                <a:off x="2621" y="1321"/>
                <a:ext cx="226" cy="2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39" name="Google Shape;339;p4"/>
              <p:cNvSpPr/>
              <p:nvPr/>
            </p:nvSpPr>
            <p:spPr>
              <a:xfrm>
                <a:off x="3511" y="1473"/>
                <a:ext cx="177" cy="276"/>
              </a:xfrm>
              <a:custGeom>
                <a:rect b="b" l="l" r="r" t="t"/>
                <a:pathLst>
                  <a:path extrusionOk="0" h="276" w="177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0" name="Google Shape;340;p4"/>
            <p:cNvSpPr txBox="1"/>
            <p:nvPr/>
          </p:nvSpPr>
          <p:spPr>
            <a:xfrm>
              <a:off x="4389" y="2283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341" name="Google Shape;341;p4"/>
          <p:cNvGrpSpPr/>
          <p:nvPr/>
        </p:nvGrpSpPr>
        <p:grpSpPr>
          <a:xfrm>
            <a:off x="447675" y="4752975"/>
            <a:ext cx="2160587" cy="1631950"/>
            <a:chOff x="2444" y="2015"/>
            <a:chExt cx="1361" cy="1028"/>
          </a:xfrm>
        </p:grpSpPr>
        <p:grpSp>
          <p:nvGrpSpPr>
            <p:cNvPr id="342" name="Google Shape;342;p4"/>
            <p:cNvGrpSpPr/>
            <p:nvPr/>
          </p:nvGrpSpPr>
          <p:grpSpPr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343" name="Google Shape;343;p4"/>
              <p:cNvSpPr/>
              <p:nvPr/>
            </p:nvSpPr>
            <p:spPr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  </a:t>
                </a:r>
                <a:endParaRPr/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2/   </a:t>
                </a: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3235" y="1113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4/5</a:t>
                </a: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3/6</a:t>
                </a: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3235" y="1509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4"/>
              <p:cNvSpPr txBox="1"/>
              <p:nvPr/>
            </p:nvSpPr>
            <p:spPr>
              <a:xfrm>
                <a:off x="2352" y="908"/>
                <a:ext cx="18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u</a:t>
                </a:r>
                <a:endParaRPr/>
              </a:p>
            </p:txBody>
          </p:sp>
          <p:sp>
            <p:nvSpPr>
              <p:cNvPr id="350" name="Google Shape;350;p4"/>
              <p:cNvSpPr txBox="1"/>
              <p:nvPr/>
            </p:nvSpPr>
            <p:spPr>
              <a:xfrm>
                <a:off x="2836" y="91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v</a:t>
                </a:r>
                <a:endParaRPr/>
              </a:p>
            </p:txBody>
          </p:sp>
          <p:sp>
            <p:nvSpPr>
              <p:cNvPr id="351" name="Google Shape;351;p4"/>
              <p:cNvSpPr txBox="1"/>
              <p:nvPr/>
            </p:nvSpPr>
            <p:spPr>
              <a:xfrm>
                <a:off x="3245" y="915"/>
                <a:ext cx="21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w</a:t>
                </a:r>
                <a:endParaRPr/>
              </a:p>
            </p:txBody>
          </p:sp>
          <p:sp>
            <p:nvSpPr>
              <p:cNvPr id="352" name="Google Shape;352;p4"/>
              <p:cNvSpPr txBox="1"/>
              <p:nvPr/>
            </p:nvSpPr>
            <p:spPr>
              <a:xfrm>
                <a:off x="2338" y="1705"/>
                <a:ext cx="17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x</a:t>
                </a:r>
                <a:endParaRPr/>
              </a:p>
            </p:txBody>
          </p:sp>
          <p:sp>
            <p:nvSpPr>
              <p:cNvPr id="353" name="Google Shape;353;p4"/>
              <p:cNvSpPr txBox="1"/>
              <p:nvPr/>
            </p:nvSpPr>
            <p:spPr>
              <a:xfrm>
                <a:off x="2817" y="1705"/>
                <a:ext cx="17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y</a:t>
                </a:r>
                <a:endParaRPr/>
              </a:p>
            </p:txBody>
          </p:sp>
          <p:cxnSp>
            <p:nvCxnSpPr>
              <p:cNvPr id="354" name="Google Shape;354;p4"/>
              <p:cNvCxnSpPr/>
              <p:nvPr/>
            </p:nvCxnSpPr>
            <p:spPr>
              <a:xfrm flipH="1">
                <a:off x="2477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5" name="Google Shape;355;p4"/>
              <p:cNvCxnSpPr/>
              <p:nvPr/>
            </p:nvCxnSpPr>
            <p:spPr>
              <a:xfrm flipH="1">
                <a:off x="2952" y="1341"/>
                <a:ext cx="5" cy="18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6" name="Google Shape;356;p4"/>
              <p:cNvCxnSpPr/>
              <p:nvPr/>
            </p:nvCxnSpPr>
            <p:spPr>
              <a:xfrm flipH="1">
                <a:off x="3402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7" name="Google Shape;357;p4"/>
              <p:cNvCxnSpPr/>
              <p:nvPr/>
            </p:nvCxnSpPr>
            <p:spPr>
              <a:xfrm>
                <a:off x="2660" y="1223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58" name="Google Shape;358;p4"/>
              <p:cNvCxnSpPr/>
              <p:nvPr/>
            </p:nvCxnSpPr>
            <p:spPr>
              <a:xfrm>
                <a:off x="2659" y="1630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359" name="Google Shape;359;p4"/>
              <p:cNvCxnSpPr/>
              <p:nvPr/>
            </p:nvCxnSpPr>
            <p:spPr>
              <a:xfrm flipH="1" rot="10800000">
                <a:off x="3047" y="1308"/>
                <a:ext cx="220" cy="2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360" name="Google Shape;360;p4"/>
              <p:cNvSpPr txBox="1"/>
              <p:nvPr/>
            </p:nvSpPr>
            <p:spPr>
              <a:xfrm>
                <a:off x="3256" y="170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z</a:t>
                </a:r>
                <a:endParaRPr/>
              </a:p>
            </p:txBody>
          </p:sp>
          <p:cxnSp>
            <p:nvCxnSpPr>
              <p:cNvPr id="361" name="Google Shape;361;p4"/>
              <p:cNvCxnSpPr/>
              <p:nvPr/>
            </p:nvCxnSpPr>
            <p:spPr>
              <a:xfrm flipH="1" rot="10800000">
                <a:off x="2621" y="1321"/>
                <a:ext cx="226" cy="2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62" name="Google Shape;362;p4"/>
              <p:cNvSpPr/>
              <p:nvPr/>
            </p:nvSpPr>
            <p:spPr>
              <a:xfrm>
                <a:off x="3511" y="1473"/>
                <a:ext cx="177" cy="276"/>
              </a:xfrm>
              <a:custGeom>
                <a:rect b="b" l="l" r="r" t="t"/>
                <a:pathLst>
                  <a:path extrusionOk="0" h="276" w="177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3" name="Google Shape;363;p4"/>
            <p:cNvSpPr txBox="1"/>
            <p:nvPr/>
          </p:nvSpPr>
          <p:spPr>
            <a:xfrm>
              <a:off x="2708" y="2415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364" name="Google Shape;364;p4"/>
          <p:cNvGrpSpPr/>
          <p:nvPr/>
        </p:nvGrpSpPr>
        <p:grpSpPr>
          <a:xfrm>
            <a:off x="3497262" y="4752975"/>
            <a:ext cx="2160587" cy="1631950"/>
            <a:chOff x="2444" y="2015"/>
            <a:chExt cx="1361" cy="1028"/>
          </a:xfrm>
        </p:grpSpPr>
        <p:grpSp>
          <p:nvGrpSpPr>
            <p:cNvPr id="365" name="Google Shape;365;p4"/>
            <p:cNvGrpSpPr/>
            <p:nvPr/>
          </p:nvGrpSpPr>
          <p:grpSpPr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366" name="Google Shape;366;p4"/>
              <p:cNvSpPr/>
              <p:nvPr/>
            </p:nvSpPr>
            <p:spPr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  </a:t>
                </a: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2/7</a:t>
                </a: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3235" y="1113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4/5</a:t>
                </a: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808080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3/6</a:t>
                </a: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235" y="1509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"/>
              <p:cNvSpPr txBox="1"/>
              <p:nvPr/>
            </p:nvSpPr>
            <p:spPr>
              <a:xfrm>
                <a:off x="2352" y="908"/>
                <a:ext cx="18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u</a:t>
                </a:r>
                <a:endParaRPr/>
              </a:p>
            </p:txBody>
          </p:sp>
          <p:sp>
            <p:nvSpPr>
              <p:cNvPr id="373" name="Google Shape;373;p4"/>
              <p:cNvSpPr txBox="1"/>
              <p:nvPr/>
            </p:nvSpPr>
            <p:spPr>
              <a:xfrm>
                <a:off x="2836" y="91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v</a:t>
                </a:r>
                <a:endParaRPr/>
              </a:p>
            </p:txBody>
          </p:sp>
          <p:sp>
            <p:nvSpPr>
              <p:cNvPr id="374" name="Google Shape;374;p4"/>
              <p:cNvSpPr txBox="1"/>
              <p:nvPr/>
            </p:nvSpPr>
            <p:spPr>
              <a:xfrm>
                <a:off x="3245" y="915"/>
                <a:ext cx="21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w</a:t>
                </a:r>
                <a:endParaRPr/>
              </a:p>
            </p:txBody>
          </p:sp>
          <p:sp>
            <p:nvSpPr>
              <p:cNvPr id="375" name="Google Shape;375;p4"/>
              <p:cNvSpPr txBox="1"/>
              <p:nvPr/>
            </p:nvSpPr>
            <p:spPr>
              <a:xfrm>
                <a:off x="2338" y="1705"/>
                <a:ext cx="17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x</a:t>
                </a:r>
                <a:endParaRPr/>
              </a:p>
            </p:txBody>
          </p:sp>
          <p:sp>
            <p:nvSpPr>
              <p:cNvPr id="376" name="Google Shape;376;p4"/>
              <p:cNvSpPr txBox="1"/>
              <p:nvPr/>
            </p:nvSpPr>
            <p:spPr>
              <a:xfrm>
                <a:off x="2817" y="1705"/>
                <a:ext cx="17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y</a:t>
                </a:r>
                <a:endParaRPr/>
              </a:p>
            </p:txBody>
          </p:sp>
          <p:cxnSp>
            <p:nvCxnSpPr>
              <p:cNvPr id="377" name="Google Shape;377;p4"/>
              <p:cNvCxnSpPr/>
              <p:nvPr/>
            </p:nvCxnSpPr>
            <p:spPr>
              <a:xfrm flipH="1">
                <a:off x="2477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78" name="Google Shape;378;p4"/>
              <p:cNvCxnSpPr/>
              <p:nvPr/>
            </p:nvCxnSpPr>
            <p:spPr>
              <a:xfrm flipH="1">
                <a:off x="2952" y="1341"/>
                <a:ext cx="5" cy="18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79" name="Google Shape;379;p4"/>
              <p:cNvCxnSpPr/>
              <p:nvPr/>
            </p:nvCxnSpPr>
            <p:spPr>
              <a:xfrm flipH="1">
                <a:off x="3402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80" name="Google Shape;380;p4"/>
              <p:cNvCxnSpPr/>
              <p:nvPr/>
            </p:nvCxnSpPr>
            <p:spPr>
              <a:xfrm>
                <a:off x="2660" y="1223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381" name="Google Shape;381;p4"/>
              <p:cNvCxnSpPr/>
              <p:nvPr/>
            </p:nvCxnSpPr>
            <p:spPr>
              <a:xfrm>
                <a:off x="2659" y="1630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382" name="Google Shape;382;p4"/>
              <p:cNvCxnSpPr/>
              <p:nvPr/>
            </p:nvCxnSpPr>
            <p:spPr>
              <a:xfrm flipH="1" rot="10800000">
                <a:off x="3047" y="1308"/>
                <a:ext cx="220" cy="2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383" name="Google Shape;383;p4"/>
              <p:cNvSpPr txBox="1"/>
              <p:nvPr/>
            </p:nvSpPr>
            <p:spPr>
              <a:xfrm>
                <a:off x="3256" y="170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z</a:t>
                </a:r>
                <a:endParaRPr/>
              </a:p>
            </p:txBody>
          </p:sp>
          <p:cxnSp>
            <p:nvCxnSpPr>
              <p:cNvPr id="384" name="Google Shape;384;p4"/>
              <p:cNvCxnSpPr/>
              <p:nvPr/>
            </p:nvCxnSpPr>
            <p:spPr>
              <a:xfrm flipH="1" rot="10800000">
                <a:off x="2621" y="1321"/>
                <a:ext cx="226" cy="2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385" name="Google Shape;385;p4"/>
              <p:cNvSpPr/>
              <p:nvPr/>
            </p:nvSpPr>
            <p:spPr>
              <a:xfrm>
                <a:off x="3511" y="1473"/>
                <a:ext cx="177" cy="276"/>
              </a:xfrm>
              <a:custGeom>
                <a:rect b="b" l="l" r="r" t="t"/>
                <a:pathLst>
                  <a:path extrusionOk="0" h="276" w="177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6" name="Google Shape;386;p4"/>
            <p:cNvSpPr txBox="1"/>
            <p:nvPr/>
          </p:nvSpPr>
          <p:spPr>
            <a:xfrm>
              <a:off x="2708" y="2415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387" name="Google Shape;387;p4"/>
          <p:cNvGrpSpPr/>
          <p:nvPr/>
        </p:nvGrpSpPr>
        <p:grpSpPr>
          <a:xfrm>
            <a:off x="6545262" y="4752975"/>
            <a:ext cx="2163762" cy="1631950"/>
            <a:chOff x="4030" y="3045"/>
            <a:chExt cx="1363" cy="1028"/>
          </a:xfrm>
        </p:grpSpPr>
        <p:grpSp>
          <p:nvGrpSpPr>
            <p:cNvPr id="388" name="Google Shape;388;p4"/>
            <p:cNvGrpSpPr/>
            <p:nvPr/>
          </p:nvGrpSpPr>
          <p:grpSpPr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389" name="Google Shape;389;p4"/>
              <p:cNvGrpSpPr/>
              <p:nvPr/>
            </p:nvGrpSpPr>
            <p:grpSpPr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390" name="Google Shape;390;p4"/>
                <p:cNvSpPr/>
                <p:nvPr/>
              </p:nvSpPr>
              <p:spPr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1/</a:t>
                  </a:r>
                  <a:endParaRPr/>
                </a:p>
              </p:txBody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2/7</a:t>
                  </a:r>
                  <a:endParaRPr/>
                </a:p>
              </p:txBody>
            </p:sp>
            <p:sp>
              <p:nvSpPr>
                <p:cNvPr id="392" name="Google Shape;392;p4"/>
                <p:cNvSpPr/>
                <p:nvPr/>
              </p:nvSpPr>
              <p:spPr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" name="Google Shape;393;p4"/>
                <p:cNvSpPr/>
                <p:nvPr/>
              </p:nvSpPr>
              <p:spPr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4/5</a:t>
                  </a:r>
                  <a:endParaRPr/>
                </a:p>
              </p:txBody>
            </p:sp>
            <p:sp>
              <p:nvSpPr>
                <p:cNvPr id="394" name="Google Shape;394;p4"/>
                <p:cNvSpPr/>
                <p:nvPr/>
              </p:nvSpPr>
              <p:spPr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3/6</a:t>
                  </a: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4"/>
                <p:cNvSpPr txBox="1"/>
                <p:nvPr/>
              </p:nvSpPr>
              <p:spPr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u</a:t>
                  </a:r>
                  <a:endParaRPr/>
                </a:p>
              </p:txBody>
            </p:sp>
            <p:sp>
              <p:nvSpPr>
                <p:cNvPr id="397" name="Google Shape;397;p4"/>
                <p:cNvSpPr txBox="1"/>
                <p:nvPr/>
              </p:nvSpPr>
              <p:spPr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v</a:t>
                  </a:r>
                  <a:endParaRPr/>
                </a:p>
              </p:txBody>
            </p:sp>
            <p:sp>
              <p:nvSpPr>
                <p:cNvPr id="398" name="Google Shape;398;p4"/>
                <p:cNvSpPr txBox="1"/>
                <p:nvPr/>
              </p:nvSpPr>
              <p:spPr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w</a:t>
                  </a:r>
                  <a:endParaRPr/>
                </a:p>
              </p:txBody>
            </p:sp>
            <p:sp>
              <p:nvSpPr>
                <p:cNvPr id="399" name="Google Shape;399;p4"/>
                <p:cNvSpPr txBox="1"/>
                <p:nvPr/>
              </p:nvSpPr>
              <p:spPr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x</a:t>
                  </a:r>
                  <a:endParaRPr/>
                </a:p>
              </p:txBody>
            </p:sp>
            <p:sp>
              <p:nvSpPr>
                <p:cNvPr id="400" name="Google Shape;400;p4"/>
                <p:cNvSpPr txBox="1"/>
                <p:nvPr/>
              </p:nvSpPr>
              <p:spPr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y</a:t>
                  </a:r>
                  <a:endParaRPr/>
                </a:p>
              </p:txBody>
            </p:sp>
            <p:cxnSp>
              <p:nvCxnSpPr>
                <p:cNvPr id="401" name="Google Shape;401;p4"/>
                <p:cNvCxnSpPr/>
                <p:nvPr/>
              </p:nvCxnSpPr>
              <p:spPr>
                <a:xfrm flipH="1">
                  <a:off x="2477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02" name="Google Shape;402;p4"/>
                <p:cNvCxnSpPr/>
                <p:nvPr/>
              </p:nvCxnSpPr>
              <p:spPr>
                <a:xfrm flipH="1">
                  <a:off x="2952" y="1341"/>
                  <a:ext cx="5" cy="18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03" name="Google Shape;403;p4"/>
                <p:cNvCxnSpPr/>
                <p:nvPr/>
              </p:nvCxnSpPr>
              <p:spPr>
                <a:xfrm flipH="1">
                  <a:off x="3402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04" name="Google Shape;404;p4"/>
                <p:cNvCxnSpPr/>
                <p:nvPr/>
              </p:nvCxnSpPr>
              <p:spPr>
                <a:xfrm>
                  <a:off x="2660" y="1223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05" name="Google Shape;405;p4"/>
                <p:cNvCxnSpPr/>
                <p:nvPr/>
              </p:nvCxnSpPr>
              <p:spPr>
                <a:xfrm>
                  <a:off x="2659" y="1630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cxnSp>
              <p:nvCxnSpPr>
                <p:cNvPr id="406" name="Google Shape;406;p4"/>
                <p:cNvCxnSpPr/>
                <p:nvPr/>
              </p:nvCxnSpPr>
              <p:spPr>
                <a:xfrm flipH="1" rot="10800000">
                  <a:off x="3047" y="1308"/>
                  <a:ext cx="220" cy="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sp>
              <p:nvSpPr>
                <p:cNvPr id="407" name="Google Shape;407;p4"/>
                <p:cNvSpPr txBox="1"/>
                <p:nvPr/>
              </p:nvSpPr>
              <p:spPr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z</a:t>
                  </a:r>
                  <a:endParaRPr/>
                </a:p>
              </p:txBody>
            </p:sp>
            <p:cxnSp>
              <p:nvCxnSpPr>
                <p:cNvPr id="408" name="Google Shape;408;p4"/>
                <p:cNvCxnSpPr/>
                <p:nvPr/>
              </p:nvCxnSpPr>
              <p:spPr>
                <a:xfrm flipH="1" rot="10800000">
                  <a:off x="2621" y="1321"/>
                  <a:ext cx="226" cy="2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409" name="Google Shape;409;p4"/>
                <p:cNvSpPr/>
                <p:nvPr/>
              </p:nvSpPr>
              <p:spPr>
                <a:xfrm>
                  <a:off x="3511" y="1473"/>
                  <a:ext cx="177" cy="276"/>
                </a:xfrm>
                <a:custGeom>
                  <a:rect b="b" l="l" r="r" t="t"/>
                  <a:pathLst>
                    <a:path extrusionOk="0" h="276" w="177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0" name="Google Shape;410;p4"/>
              <p:cNvSpPr txBox="1"/>
              <p:nvPr/>
            </p:nvSpPr>
            <p:spPr>
              <a:xfrm>
                <a:off x="2708" y="2415"/>
                <a:ext cx="19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411" name="Google Shape;411;p4"/>
            <p:cNvSpPr txBox="1"/>
            <p:nvPr/>
          </p:nvSpPr>
          <p:spPr>
            <a:xfrm>
              <a:off x="4030" y="3460"/>
              <a:ext cx="1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7" name="Google Shape;417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grpSp>
        <p:nvGrpSpPr>
          <p:cNvPr id="418" name="Google Shape;418;p5"/>
          <p:cNvGrpSpPr/>
          <p:nvPr/>
        </p:nvGrpSpPr>
        <p:grpSpPr>
          <a:xfrm>
            <a:off x="381000" y="1295400"/>
            <a:ext cx="2163762" cy="1631950"/>
            <a:chOff x="4030" y="3045"/>
            <a:chExt cx="1363" cy="1028"/>
          </a:xfrm>
        </p:grpSpPr>
        <p:grpSp>
          <p:nvGrpSpPr>
            <p:cNvPr id="419" name="Google Shape;419;p5"/>
            <p:cNvGrpSpPr/>
            <p:nvPr/>
          </p:nvGrpSpPr>
          <p:grpSpPr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20" name="Google Shape;420;p5"/>
              <p:cNvGrpSpPr/>
              <p:nvPr/>
            </p:nvGrpSpPr>
            <p:grpSpPr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421" name="Google Shape;421;p5"/>
                <p:cNvSpPr/>
                <p:nvPr/>
              </p:nvSpPr>
              <p:spPr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1/8</a:t>
                  </a:r>
                  <a:endParaRPr/>
                </a:p>
              </p:txBody>
            </p:sp>
            <p:sp>
              <p:nvSpPr>
                <p:cNvPr id="422" name="Google Shape;422;p5"/>
                <p:cNvSpPr/>
                <p:nvPr/>
              </p:nvSpPr>
              <p:spPr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2/7</a:t>
                  </a:r>
                  <a:endParaRPr/>
                </a:p>
              </p:txBody>
            </p:sp>
            <p:sp>
              <p:nvSpPr>
                <p:cNvPr id="423" name="Google Shape;423;p5"/>
                <p:cNvSpPr/>
                <p:nvPr/>
              </p:nvSpPr>
              <p:spPr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4/5</a:t>
                  </a:r>
                  <a:endParaRPr/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3/6</a:t>
                  </a:r>
                  <a:endParaRPr/>
                </a:p>
              </p:txBody>
            </p:sp>
            <p:sp>
              <p:nvSpPr>
                <p:cNvPr id="426" name="Google Shape;426;p5"/>
                <p:cNvSpPr/>
                <p:nvPr/>
              </p:nvSpPr>
              <p:spPr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" name="Google Shape;427;p5"/>
                <p:cNvSpPr txBox="1"/>
                <p:nvPr/>
              </p:nvSpPr>
              <p:spPr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u</a:t>
                  </a:r>
                  <a:endParaRPr/>
                </a:p>
              </p:txBody>
            </p:sp>
            <p:sp>
              <p:nvSpPr>
                <p:cNvPr id="428" name="Google Shape;428;p5"/>
                <p:cNvSpPr txBox="1"/>
                <p:nvPr/>
              </p:nvSpPr>
              <p:spPr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v</a:t>
                  </a:r>
                  <a:endParaRPr/>
                </a:p>
              </p:txBody>
            </p:sp>
            <p:sp>
              <p:nvSpPr>
                <p:cNvPr id="429" name="Google Shape;429;p5"/>
                <p:cNvSpPr txBox="1"/>
                <p:nvPr/>
              </p:nvSpPr>
              <p:spPr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w</a:t>
                  </a:r>
                  <a:endParaRPr/>
                </a:p>
              </p:txBody>
            </p:sp>
            <p:sp>
              <p:nvSpPr>
                <p:cNvPr id="430" name="Google Shape;430;p5"/>
                <p:cNvSpPr txBox="1"/>
                <p:nvPr/>
              </p:nvSpPr>
              <p:spPr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x</a:t>
                  </a:r>
                  <a:endParaRPr/>
                </a:p>
              </p:txBody>
            </p:sp>
            <p:sp>
              <p:nvSpPr>
                <p:cNvPr id="431" name="Google Shape;431;p5"/>
                <p:cNvSpPr txBox="1"/>
                <p:nvPr/>
              </p:nvSpPr>
              <p:spPr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y</a:t>
                  </a:r>
                  <a:endParaRPr/>
                </a:p>
              </p:txBody>
            </p:sp>
            <p:cxnSp>
              <p:nvCxnSpPr>
                <p:cNvPr id="432" name="Google Shape;432;p5"/>
                <p:cNvCxnSpPr/>
                <p:nvPr/>
              </p:nvCxnSpPr>
              <p:spPr>
                <a:xfrm flipH="1">
                  <a:off x="2477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33" name="Google Shape;433;p5"/>
                <p:cNvCxnSpPr/>
                <p:nvPr/>
              </p:nvCxnSpPr>
              <p:spPr>
                <a:xfrm flipH="1">
                  <a:off x="2952" y="1341"/>
                  <a:ext cx="5" cy="18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34" name="Google Shape;434;p5"/>
                <p:cNvCxnSpPr/>
                <p:nvPr/>
              </p:nvCxnSpPr>
              <p:spPr>
                <a:xfrm flipH="1">
                  <a:off x="3402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35" name="Google Shape;435;p5"/>
                <p:cNvCxnSpPr/>
                <p:nvPr/>
              </p:nvCxnSpPr>
              <p:spPr>
                <a:xfrm>
                  <a:off x="2660" y="1223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36" name="Google Shape;436;p5"/>
                <p:cNvCxnSpPr/>
                <p:nvPr/>
              </p:nvCxnSpPr>
              <p:spPr>
                <a:xfrm>
                  <a:off x="2659" y="1630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cxnSp>
              <p:nvCxnSpPr>
                <p:cNvPr id="437" name="Google Shape;437;p5"/>
                <p:cNvCxnSpPr/>
                <p:nvPr/>
              </p:nvCxnSpPr>
              <p:spPr>
                <a:xfrm flipH="1" rot="10800000">
                  <a:off x="3047" y="1308"/>
                  <a:ext cx="220" cy="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sp>
              <p:nvSpPr>
                <p:cNvPr id="438" name="Google Shape;438;p5"/>
                <p:cNvSpPr txBox="1"/>
                <p:nvPr/>
              </p:nvSpPr>
              <p:spPr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z</a:t>
                  </a:r>
                  <a:endParaRPr/>
                </a:p>
              </p:txBody>
            </p:sp>
            <p:cxnSp>
              <p:nvCxnSpPr>
                <p:cNvPr id="439" name="Google Shape;439;p5"/>
                <p:cNvCxnSpPr/>
                <p:nvPr/>
              </p:nvCxnSpPr>
              <p:spPr>
                <a:xfrm flipH="1" rot="10800000">
                  <a:off x="2621" y="1321"/>
                  <a:ext cx="226" cy="2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440" name="Google Shape;440;p5"/>
                <p:cNvSpPr/>
                <p:nvPr/>
              </p:nvSpPr>
              <p:spPr>
                <a:xfrm>
                  <a:off x="3511" y="1473"/>
                  <a:ext cx="177" cy="276"/>
                </a:xfrm>
                <a:custGeom>
                  <a:rect b="b" l="l" r="r" t="t"/>
                  <a:pathLst>
                    <a:path extrusionOk="0" h="276" w="177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1" name="Google Shape;441;p5"/>
              <p:cNvSpPr txBox="1"/>
              <p:nvPr/>
            </p:nvSpPr>
            <p:spPr>
              <a:xfrm>
                <a:off x="2708" y="2415"/>
                <a:ext cx="19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442" name="Google Shape;442;p5"/>
            <p:cNvSpPr txBox="1"/>
            <p:nvPr/>
          </p:nvSpPr>
          <p:spPr>
            <a:xfrm>
              <a:off x="4030" y="3460"/>
              <a:ext cx="1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</p:grpSp>
      <p:grpSp>
        <p:nvGrpSpPr>
          <p:cNvPr id="443" name="Google Shape;443;p5"/>
          <p:cNvGrpSpPr/>
          <p:nvPr/>
        </p:nvGrpSpPr>
        <p:grpSpPr>
          <a:xfrm>
            <a:off x="3186112" y="1284287"/>
            <a:ext cx="2163762" cy="1631950"/>
            <a:chOff x="4030" y="3045"/>
            <a:chExt cx="1363" cy="1028"/>
          </a:xfrm>
        </p:grpSpPr>
        <p:grpSp>
          <p:nvGrpSpPr>
            <p:cNvPr id="444" name="Google Shape;444;p5"/>
            <p:cNvGrpSpPr/>
            <p:nvPr/>
          </p:nvGrpSpPr>
          <p:grpSpPr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445" name="Google Shape;445;p5"/>
              <p:cNvGrpSpPr/>
              <p:nvPr/>
            </p:nvGrpSpPr>
            <p:grpSpPr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446" name="Google Shape;446;p5"/>
                <p:cNvSpPr/>
                <p:nvPr/>
              </p:nvSpPr>
              <p:spPr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1/8</a:t>
                  </a:r>
                  <a:endParaRPr/>
                </a:p>
              </p:txBody>
            </p:sp>
            <p:sp>
              <p:nvSpPr>
                <p:cNvPr id="447" name="Google Shape;447;p5"/>
                <p:cNvSpPr/>
                <p:nvPr/>
              </p:nvSpPr>
              <p:spPr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2/7</a:t>
                  </a:r>
                  <a:endParaRPr/>
                </a:p>
              </p:txBody>
            </p:sp>
            <p:sp>
              <p:nvSpPr>
                <p:cNvPr id="448" name="Google Shape;448;p5"/>
                <p:cNvSpPr/>
                <p:nvPr/>
              </p:nvSpPr>
              <p:spPr>
                <a:xfrm>
                  <a:off x="3235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9/ </a:t>
                  </a:r>
                  <a:endParaRPr/>
                </a:p>
              </p:txBody>
            </p:sp>
            <p:sp>
              <p:nvSpPr>
                <p:cNvPr id="449" name="Google Shape;449;p5"/>
                <p:cNvSpPr/>
                <p:nvPr/>
              </p:nvSpPr>
              <p:spPr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4/5</a:t>
                  </a:r>
                  <a:endParaRPr/>
                </a:p>
              </p:txBody>
            </p:sp>
            <p:sp>
              <p:nvSpPr>
                <p:cNvPr id="450" name="Google Shape;450;p5"/>
                <p:cNvSpPr/>
                <p:nvPr/>
              </p:nvSpPr>
              <p:spPr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3/6</a:t>
                  </a:r>
                  <a:endParaRPr/>
                </a:p>
              </p:txBody>
            </p:sp>
            <p:sp>
              <p:nvSpPr>
                <p:cNvPr id="451" name="Google Shape;451;p5"/>
                <p:cNvSpPr/>
                <p:nvPr/>
              </p:nvSpPr>
              <p:spPr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5"/>
                <p:cNvSpPr txBox="1"/>
                <p:nvPr/>
              </p:nvSpPr>
              <p:spPr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u</a:t>
                  </a:r>
                  <a:endParaRPr/>
                </a:p>
              </p:txBody>
            </p:sp>
            <p:sp>
              <p:nvSpPr>
                <p:cNvPr id="453" name="Google Shape;453;p5"/>
                <p:cNvSpPr txBox="1"/>
                <p:nvPr/>
              </p:nvSpPr>
              <p:spPr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v</a:t>
                  </a:r>
                  <a:endParaRPr/>
                </a:p>
              </p:txBody>
            </p:sp>
            <p:sp>
              <p:nvSpPr>
                <p:cNvPr id="454" name="Google Shape;454;p5"/>
                <p:cNvSpPr txBox="1"/>
                <p:nvPr/>
              </p:nvSpPr>
              <p:spPr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w</a:t>
                  </a:r>
                  <a:endParaRPr/>
                </a:p>
              </p:txBody>
            </p:sp>
            <p:sp>
              <p:nvSpPr>
                <p:cNvPr id="455" name="Google Shape;455;p5"/>
                <p:cNvSpPr txBox="1"/>
                <p:nvPr/>
              </p:nvSpPr>
              <p:spPr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x</a:t>
                  </a:r>
                  <a:endParaRPr/>
                </a:p>
              </p:txBody>
            </p:sp>
            <p:sp>
              <p:nvSpPr>
                <p:cNvPr id="456" name="Google Shape;456;p5"/>
                <p:cNvSpPr txBox="1"/>
                <p:nvPr/>
              </p:nvSpPr>
              <p:spPr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y</a:t>
                  </a:r>
                  <a:endParaRPr/>
                </a:p>
              </p:txBody>
            </p:sp>
            <p:cxnSp>
              <p:nvCxnSpPr>
                <p:cNvPr id="457" name="Google Shape;457;p5"/>
                <p:cNvCxnSpPr/>
                <p:nvPr/>
              </p:nvCxnSpPr>
              <p:spPr>
                <a:xfrm flipH="1">
                  <a:off x="2477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58" name="Google Shape;458;p5"/>
                <p:cNvCxnSpPr/>
                <p:nvPr/>
              </p:nvCxnSpPr>
              <p:spPr>
                <a:xfrm flipH="1">
                  <a:off x="2952" y="1341"/>
                  <a:ext cx="5" cy="18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59" name="Google Shape;459;p5"/>
                <p:cNvCxnSpPr/>
                <p:nvPr/>
              </p:nvCxnSpPr>
              <p:spPr>
                <a:xfrm flipH="1">
                  <a:off x="3402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60" name="Google Shape;460;p5"/>
                <p:cNvCxnSpPr/>
                <p:nvPr/>
              </p:nvCxnSpPr>
              <p:spPr>
                <a:xfrm>
                  <a:off x="2660" y="1223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461" name="Google Shape;461;p5"/>
                <p:cNvCxnSpPr/>
                <p:nvPr/>
              </p:nvCxnSpPr>
              <p:spPr>
                <a:xfrm>
                  <a:off x="2659" y="1630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cxnSp>
              <p:nvCxnSpPr>
                <p:cNvPr id="462" name="Google Shape;462;p5"/>
                <p:cNvCxnSpPr/>
                <p:nvPr/>
              </p:nvCxnSpPr>
              <p:spPr>
                <a:xfrm flipH="1" rot="10800000">
                  <a:off x="3047" y="1308"/>
                  <a:ext cx="220" cy="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sp>
              <p:nvSpPr>
                <p:cNvPr id="463" name="Google Shape;463;p5"/>
                <p:cNvSpPr txBox="1"/>
                <p:nvPr/>
              </p:nvSpPr>
              <p:spPr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z</a:t>
                  </a:r>
                  <a:endParaRPr/>
                </a:p>
              </p:txBody>
            </p:sp>
            <p:cxnSp>
              <p:nvCxnSpPr>
                <p:cNvPr id="464" name="Google Shape;464;p5"/>
                <p:cNvCxnSpPr/>
                <p:nvPr/>
              </p:nvCxnSpPr>
              <p:spPr>
                <a:xfrm flipH="1" rot="10800000">
                  <a:off x="2621" y="1321"/>
                  <a:ext cx="226" cy="2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465" name="Google Shape;465;p5"/>
                <p:cNvSpPr/>
                <p:nvPr/>
              </p:nvSpPr>
              <p:spPr>
                <a:xfrm>
                  <a:off x="3511" y="1473"/>
                  <a:ext cx="177" cy="276"/>
                </a:xfrm>
                <a:custGeom>
                  <a:rect b="b" l="l" r="r" t="t"/>
                  <a:pathLst>
                    <a:path extrusionOk="0" h="276" w="177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6" name="Google Shape;466;p5"/>
              <p:cNvSpPr txBox="1"/>
              <p:nvPr/>
            </p:nvSpPr>
            <p:spPr>
              <a:xfrm>
                <a:off x="2708" y="2415"/>
                <a:ext cx="19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467" name="Google Shape;467;p5"/>
            <p:cNvSpPr txBox="1"/>
            <p:nvPr/>
          </p:nvSpPr>
          <p:spPr>
            <a:xfrm>
              <a:off x="4030" y="3460"/>
              <a:ext cx="1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</p:grpSp>
      <p:grpSp>
        <p:nvGrpSpPr>
          <p:cNvPr id="468" name="Google Shape;468;p5"/>
          <p:cNvGrpSpPr/>
          <p:nvPr/>
        </p:nvGrpSpPr>
        <p:grpSpPr>
          <a:xfrm>
            <a:off x="6015037" y="1284287"/>
            <a:ext cx="2163762" cy="1631950"/>
            <a:chOff x="3789" y="883"/>
            <a:chExt cx="1363" cy="1028"/>
          </a:xfrm>
        </p:grpSpPr>
        <p:grpSp>
          <p:nvGrpSpPr>
            <p:cNvPr id="469" name="Google Shape;469;p5"/>
            <p:cNvGrpSpPr/>
            <p:nvPr/>
          </p:nvGrpSpPr>
          <p:grpSpPr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470" name="Google Shape;470;p5"/>
              <p:cNvGrpSpPr/>
              <p:nvPr/>
            </p:nvGrpSpPr>
            <p:grpSpPr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471" name="Google Shape;471;p5"/>
                <p:cNvGrpSpPr/>
                <p:nvPr/>
              </p:nvGrpSpPr>
              <p:grpSpPr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472" name="Google Shape;472;p5"/>
                  <p:cNvSpPr/>
                  <p:nvPr/>
                </p:nvSpPr>
                <p:spPr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1/8</a:t>
                    </a:r>
                    <a:endParaRPr/>
                  </a:p>
                </p:txBody>
              </p:sp>
              <p:sp>
                <p:nvSpPr>
                  <p:cNvPr id="473" name="Google Shape;473;p5"/>
                  <p:cNvSpPr/>
                  <p:nvPr/>
                </p:nvSpPr>
                <p:spPr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2/7</a:t>
                    </a:r>
                    <a:endParaRPr/>
                  </a:p>
                </p:txBody>
              </p:sp>
              <p:sp>
                <p:nvSpPr>
                  <p:cNvPr id="474" name="Google Shape;474;p5"/>
                  <p:cNvSpPr/>
                  <p:nvPr/>
                </p:nvSpPr>
                <p:spPr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9/ </a:t>
                    </a:r>
                    <a:endParaRPr/>
                  </a:p>
                </p:txBody>
              </p:sp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4/5</a:t>
                    </a:r>
                    <a:endParaRPr/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3/6</a:t>
                    </a:r>
                    <a:endParaRPr/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8" name="Google Shape;478;p5"/>
                  <p:cNvSpPr txBox="1"/>
                  <p:nvPr/>
                </p:nvSpPr>
                <p:spPr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u</a:t>
                    </a:r>
                    <a:endParaRPr/>
                  </a:p>
                </p:txBody>
              </p:sp>
              <p:sp>
                <p:nvSpPr>
                  <p:cNvPr id="479" name="Google Shape;479;p5"/>
                  <p:cNvSpPr txBox="1"/>
                  <p:nvPr/>
                </p:nvSpPr>
                <p:spPr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v</a:t>
                    </a:r>
                    <a:endParaRPr/>
                  </a:p>
                </p:txBody>
              </p:sp>
              <p:sp>
                <p:nvSpPr>
                  <p:cNvPr id="480" name="Google Shape;480;p5"/>
                  <p:cNvSpPr txBox="1"/>
                  <p:nvPr/>
                </p:nvSpPr>
                <p:spPr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w</a:t>
                    </a:r>
                    <a:endParaRPr/>
                  </a:p>
                </p:txBody>
              </p:sp>
              <p:sp>
                <p:nvSpPr>
                  <p:cNvPr id="481" name="Google Shape;481;p5"/>
                  <p:cNvSpPr txBox="1"/>
                  <p:nvPr/>
                </p:nvSpPr>
                <p:spPr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x</a:t>
                    </a:r>
                    <a:endParaRPr/>
                  </a:p>
                </p:txBody>
              </p:sp>
              <p:sp>
                <p:nvSpPr>
                  <p:cNvPr id="482" name="Google Shape;482;p5"/>
                  <p:cNvSpPr txBox="1"/>
                  <p:nvPr/>
                </p:nvSpPr>
                <p:spPr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y</a:t>
                    </a:r>
                    <a:endParaRPr/>
                  </a:p>
                </p:txBody>
              </p:sp>
              <p:cxnSp>
                <p:nvCxnSpPr>
                  <p:cNvPr id="483" name="Google Shape;483;p5"/>
                  <p:cNvCxnSpPr/>
                  <p:nvPr/>
                </p:nvCxnSpPr>
                <p:spPr>
                  <a:xfrm flipH="1">
                    <a:off x="2477" y="1336"/>
                    <a:ext cx="5" cy="1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84" name="Google Shape;484;p5"/>
                  <p:cNvCxnSpPr/>
                  <p:nvPr/>
                </p:nvCxnSpPr>
                <p:spPr>
                  <a:xfrm flipH="1">
                    <a:off x="2952" y="1341"/>
                    <a:ext cx="5" cy="186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85" name="Google Shape;485;p5"/>
                  <p:cNvCxnSpPr/>
                  <p:nvPr/>
                </p:nvCxnSpPr>
                <p:spPr>
                  <a:xfrm flipH="1">
                    <a:off x="3402" y="1336"/>
                    <a:ext cx="5" cy="1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86" name="Google Shape;486;p5"/>
                  <p:cNvCxnSpPr/>
                  <p:nvPr/>
                </p:nvCxnSpPr>
                <p:spPr>
                  <a:xfrm>
                    <a:off x="2660" y="1223"/>
                    <a:ext cx="135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487" name="Google Shape;487;p5"/>
                  <p:cNvCxnSpPr/>
                  <p:nvPr/>
                </p:nvCxnSpPr>
                <p:spPr>
                  <a:xfrm>
                    <a:off x="2659" y="1630"/>
                    <a:ext cx="135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triangle"/>
                    <a:tailEnd len="med" w="med" type="none"/>
                  </a:ln>
                </p:spPr>
              </p:cxnSp>
              <p:cxnSp>
                <p:nvCxnSpPr>
                  <p:cNvPr id="488" name="Google Shape;488;p5"/>
                  <p:cNvCxnSpPr/>
                  <p:nvPr/>
                </p:nvCxnSpPr>
                <p:spPr>
                  <a:xfrm flipH="1" rot="10800000">
                    <a:off x="3047" y="1308"/>
                    <a:ext cx="220" cy="22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triangle"/>
                    <a:tailEnd len="med" w="med" type="none"/>
                  </a:ln>
                </p:spPr>
              </p:cxnSp>
              <p:sp>
                <p:nvSpPr>
                  <p:cNvPr id="489" name="Google Shape;489;p5"/>
                  <p:cNvSpPr txBox="1"/>
                  <p:nvPr/>
                </p:nvSpPr>
                <p:spPr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z</a:t>
                    </a:r>
                    <a:endParaRPr/>
                  </a:p>
                </p:txBody>
              </p:sp>
              <p:cxnSp>
                <p:nvCxnSpPr>
                  <p:cNvPr id="490" name="Google Shape;490;p5"/>
                  <p:cNvCxnSpPr/>
                  <p:nvPr/>
                </p:nvCxnSpPr>
                <p:spPr>
                  <a:xfrm flipH="1" rot="10800000">
                    <a:off x="2621" y="1321"/>
                    <a:ext cx="226" cy="22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491" name="Google Shape;491;p5"/>
                  <p:cNvSpPr/>
                  <p:nvPr/>
                </p:nvSpPr>
                <p:spPr>
                  <a:xfrm>
                    <a:off x="3511" y="1473"/>
                    <a:ext cx="177" cy="276"/>
                  </a:xfrm>
                  <a:custGeom>
                    <a:rect b="b" l="l" r="r" t="t"/>
                    <a:pathLst>
                      <a:path extrusionOk="0" h="276" w="177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2" name="Google Shape;492;p5"/>
                <p:cNvSpPr txBox="1"/>
                <p:nvPr/>
              </p:nvSpPr>
              <p:spPr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493" name="Google Shape;493;p5"/>
              <p:cNvSpPr txBox="1"/>
              <p:nvPr/>
            </p:nvSpPr>
            <p:spPr>
              <a:xfrm>
                <a:off x="4030" y="3460"/>
                <a:ext cx="1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</p:grpSp>
        <p:sp>
          <p:nvSpPr>
            <p:cNvPr id="494" name="Google Shape;494;p5"/>
            <p:cNvSpPr txBox="1"/>
            <p:nvPr/>
          </p:nvSpPr>
          <p:spPr>
            <a:xfrm>
              <a:off x="4536" y="1202"/>
              <a:ext cx="19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</p:grpSp>
      <p:grpSp>
        <p:nvGrpSpPr>
          <p:cNvPr id="495" name="Google Shape;495;p5"/>
          <p:cNvGrpSpPr/>
          <p:nvPr/>
        </p:nvGrpSpPr>
        <p:grpSpPr>
          <a:xfrm>
            <a:off x="358775" y="3060700"/>
            <a:ext cx="2163762" cy="1631950"/>
            <a:chOff x="3789" y="883"/>
            <a:chExt cx="1363" cy="1028"/>
          </a:xfrm>
        </p:grpSpPr>
        <p:grpSp>
          <p:nvGrpSpPr>
            <p:cNvPr id="496" name="Google Shape;496;p5"/>
            <p:cNvGrpSpPr/>
            <p:nvPr/>
          </p:nvGrpSpPr>
          <p:grpSpPr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497" name="Google Shape;497;p5"/>
              <p:cNvGrpSpPr/>
              <p:nvPr/>
            </p:nvGrpSpPr>
            <p:grpSpPr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499" name="Google Shape;499;p5"/>
                  <p:cNvSpPr/>
                  <p:nvPr/>
                </p:nvSpPr>
                <p:spPr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1/8</a:t>
                    </a:r>
                    <a:endParaRPr/>
                  </a:p>
                </p:txBody>
              </p:sp>
              <p:sp>
                <p:nvSpPr>
                  <p:cNvPr id="500" name="Google Shape;500;p5"/>
                  <p:cNvSpPr/>
                  <p:nvPr/>
                </p:nvSpPr>
                <p:spPr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2/7</a:t>
                    </a:r>
                    <a:endParaRPr/>
                  </a:p>
                </p:txBody>
              </p:sp>
              <p:sp>
                <p:nvSpPr>
                  <p:cNvPr id="501" name="Google Shape;501;p5"/>
                  <p:cNvSpPr/>
                  <p:nvPr/>
                </p:nvSpPr>
                <p:spPr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9/ </a:t>
                    </a:r>
                    <a:endParaRPr/>
                  </a:p>
                </p:txBody>
              </p:sp>
              <p:sp>
                <p:nvSpPr>
                  <p:cNvPr id="502" name="Google Shape;502;p5"/>
                  <p:cNvSpPr/>
                  <p:nvPr/>
                </p:nvSpPr>
                <p:spPr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4/5</a:t>
                    </a:r>
                    <a:endParaRPr/>
                  </a:p>
                </p:txBody>
              </p: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3/6</a:t>
                    </a:r>
                    <a:endParaRPr/>
                  </a:p>
                </p:txBody>
              </p:sp>
              <p:sp>
                <p:nvSpPr>
                  <p:cNvPr id="504" name="Google Shape;504;p5"/>
                  <p:cNvSpPr/>
                  <p:nvPr/>
                </p:nvSpPr>
                <p:spPr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10/ </a:t>
                    </a:r>
                    <a:endParaRPr/>
                  </a:p>
                </p:txBody>
              </p:sp>
              <p:sp>
                <p:nvSpPr>
                  <p:cNvPr id="505" name="Google Shape;505;p5"/>
                  <p:cNvSpPr txBox="1"/>
                  <p:nvPr/>
                </p:nvSpPr>
                <p:spPr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u</a:t>
                    </a:r>
                    <a:endParaRPr/>
                  </a:p>
                </p:txBody>
              </p:sp>
              <p:sp>
                <p:nvSpPr>
                  <p:cNvPr id="506" name="Google Shape;506;p5"/>
                  <p:cNvSpPr txBox="1"/>
                  <p:nvPr/>
                </p:nvSpPr>
                <p:spPr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v</a:t>
                    </a:r>
                    <a:endParaRPr/>
                  </a:p>
                </p:txBody>
              </p:sp>
              <p:sp>
                <p:nvSpPr>
                  <p:cNvPr id="507" name="Google Shape;507;p5"/>
                  <p:cNvSpPr txBox="1"/>
                  <p:nvPr/>
                </p:nvSpPr>
                <p:spPr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w</a:t>
                    </a:r>
                    <a:endParaRPr/>
                  </a:p>
                </p:txBody>
              </p:sp>
              <p:sp>
                <p:nvSpPr>
                  <p:cNvPr id="508" name="Google Shape;508;p5"/>
                  <p:cNvSpPr txBox="1"/>
                  <p:nvPr/>
                </p:nvSpPr>
                <p:spPr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x</a:t>
                    </a:r>
                    <a:endParaRPr/>
                  </a:p>
                </p:txBody>
              </p:sp>
              <p:sp>
                <p:nvSpPr>
                  <p:cNvPr id="509" name="Google Shape;509;p5"/>
                  <p:cNvSpPr txBox="1"/>
                  <p:nvPr/>
                </p:nvSpPr>
                <p:spPr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y</a:t>
                    </a:r>
                    <a:endParaRPr/>
                  </a:p>
                </p:txBody>
              </p:sp>
              <p:cxnSp>
                <p:nvCxnSpPr>
                  <p:cNvPr id="510" name="Google Shape;510;p5"/>
                  <p:cNvCxnSpPr/>
                  <p:nvPr/>
                </p:nvCxnSpPr>
                <p:spPr>
                  <a:xfrm flipH="1">
                    <a:off x="2477" y="1336"/>
                    <a:ext cx="5" cy="1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11" name="Google Shape;511;p5"/>
                  <p:cNvCxnSpPr/>
                  <p:nvPr/>
                </p:nvCxnSpPr>
                <p:spPr>
                  <a:xfrm flipH="1">
                    <a:off x="2952" y="1341"/>
                    <a:ext cx="5" cy="186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12" name="Google Shape;512;p5"/>
                  <p:cNvCxnSpPr/>
                  <p:nvPr/>
                </p:nvCxnSpPr>
                <p:spPr>
                  <a:xfrm flipH="1">
                    <a:off x="3402" y="1336"/>
                    <a:ext cx="5" cy="186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13" name="Google Shape;513;p5"/>
                  <p:cNvCxnSpPr/>
                  <p:nvPr/>
                </p:nvCxnSpPr>
                <p:spPr>
                  <a:xfrm>
                    <a:off x="2660" y="1223"/>
                    <a:ext cx="135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514" name="Google Shape;514;p5"/>
                  <p:cNvCxnSpPr/>
                  <p:nvPr/>
                </p:nvCxnSpPr>
                <p:spPr>
                  <a:xfrm>
                    <a:off x="2659" y="1630"/>
                    <a:ext cx="135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triangle"/>
                    <a:tailEnd len="med" w="med" type="none"/>
                  </a:ln>
                </p:spPr>
              </p:cxnSp>
              <p:cxnSp>
                <p:nvCxnSpPr>
                  <p:cNvPr id="515" name="Google Shape;515;p5"/>
                  <p:cNvCxnSpPr/>
                  <p:nvPr/>
                </p:nvCxnSpPr>
                <p:spPr>
                  <a:xfrm flipH="1" rot="10800000">
                    <a:off x="3047" y="1308"/>
                    <a:ext cx="220" cy="22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triangle"/>
                    <a:tailEnd len="med" w="med" type="none"/>
                  </a:ln>
                </p:spPr>
              </p:cxnSp>
              <p:sp>
                <p:nvSpPr>
                  <p:cNvPr id="516" name="Google Shape;516;p5"/>
                  <p:cNvSpPr txBox="1"/>
                  <p:nvPr/>
                </p:nvSpPr>
                <p:spPr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z</a:t>
                    </a:r>
                    <a:endParaRPr/>
                  </a:p>
                </p:txBody>
              </p:sp>
              <p:cxnSp>
                <p:nvCxnSpPr>
                  <p:cNvPr id="517" name="Google Shape;517;p5"/>
                  <p:cNvCxnSpPr/>
                  <p:nvPr/>
                </p:nvCxnSpPr>
                <p:spPr>
                  <a:xfrm flipH="1" rot="10800000">
                    <a:off x="2621" y="1321"/>
                    <a:ext cx="226" cy="22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518" name="Google Shape;518;p5"/>
                  <p:cNvSpPr/>
                  <p:nvPr/>
                </p:nvSpPr>
                <p:spPr>
                  <a:xfrm>
                    <a:off x="3511" y="1473"/>
                    <a:ext cx="177" cy="276"/>
                  </a:xfrm>
                  <a:custGeom>
                    <a:rect b="b" l="l" r="r" t="t"/>
                    <a:pathLst>
                      <a:path extrusionOk="0" h="276" w="177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19" name="Google Shape;519;p5"/>
                <p:cNvSpPr txBox="1"/>
                <p:nvPr/>
              </p:nvSpPr>
              <p:spPr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520" name="Google Shape;520;p5"/>
              <p:cNvSpPr txBox="1"/>
              <p:nvPr/>
            </p:nvSpPr>
            <p:spPr>
              <a:xfrm>
                <a:off x="4030" y="3460"/>
                <a:ext cx="1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</p:grpSp>
        <p:sp>
          <p:nvSpPr>
            <p:cNvPr id="521" name="Google Shape;521;p5"/>
            <p:cNvSpPr txBox="1"/>
            <p:nvPr/>
          </p:nvSpPr>
          <p:spPr>
            <a:xfrm>
              <a:off x="4536" y="1202"/>
              <a:ext cx="19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</p:grpSp>
      <p:grpSp>
        <p:nvGrpSpPr>
          <p:cNvPr id="522" name="Google Shape;522;p5"/>
          <p:cNvGrpSpPr/>
          <p:nvPr/>
        </p:nvGrpSpPr>
        <p:grpSpPr>
          <a:xfrm>
            <a:off x="3140075" y="3060700"/>
            <a:ext cx="2317750" cy="1631950"/>
            <a:chOff x="1993" y="2024"/>
            <a:chExt cx="1460" cy="1028"/>
          </a:xfrm>
        </p:grpSpPr>
        <p:grpSp>
          <p:nvGrpSpPr>
            <p:cNvPr id="523" name="Google Shape;523;p5"/>
            <p:cNvGrpSpPr/>
            <p:nvPr/>
          </p:nvGrpSpPr>
          <p:grpSpPr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524" name="Google Shape;524;p5"/>
              <p:cNvGrpSpPr/>
              <p:nvPr/>
            </p:nvGrpSpPr>
            <p:grpSpPr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525" name="Google Shape;525;p5"/>
                <p:cNvGrpSpPr/>
                <p:nvPr/>
              </p:nvGrpSpPr>
              <p:grpSpPr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526" name="Google Shape;526;p5"/>
                  <p:cNvGrpSpPr/>
                  <p:nvPr/>
                </p:nvGrpSpPr>
                <p:grpSpPr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1/8</a:t>
                      </a:r>
                      <a:endParaRPr/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2/7</a:t>
                      </a:r>
                      <a:endParaRPr/>
                    </a:p>
                  </p:txBody>
                </p:sp>
                <p:sp>
                  <p:nvSpPr>
                    <p:cNvPr id="529" name="Google Shape;529;p5"/>
                    <p:cNvSpPr/>
                    <p:nvPr/>
                  </p:nvSpPr>
                  <p:spPr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9/ </a:t>
                      </a:r>
                      <a:endParaRPr/>
                    </a:p>
                  </p:txBody>
                </p:sp>
                <p:sp>
                  <p:nvSpPr>
                    <p:cNvPr id="530" name="Google Shape;530;p5"/>
                    <p:cNvSpPr/>
                    <p:nvPr/>
                  </p:nvSpPr>
                  <p:spPr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4/5</a:t>
                      </a:r>
                      <a:endParaRPr/>
                    </a:p>
                  </p:txBody>
                </p:sp>
                <p:sp>
                  <p:nvSpPr>
                    <p:cNvPr id="531" name="Google Shape;531;p5"/>
                    <p:cNvSpPr/>
                    <p:nvPr/>
                  </p:nvSpPr>
                  <p:spPr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3/6</a:t>
                      </a:r>
                      <a:endParaRPr/>
                    </a:p>
                  </p:txBody>
                </p:sp>
                <p:sp>
                  <p:nvSpPr>
                    <p:cNvPr id="532" name="Google Shape;532;p5"/>
                    <p:cNvSpPr/>
                    <p:nvPr/>
                  </p:nvSpPr>
                  <p:spPr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 </a:t>
                      </a:r>
                      <a:endParaRPr/>
                    </a:p>
                  </p:txBody>
                </p:sp>
                <p:sp>
                  <p:nvSpPr>
                    <p:cNvPr id="533" name="Google Shape;533;p5"/>
                    <p:cNvSpPr txBox="1"/>
                    <p:nvPr/>
                  </p:nvSpPr>
                  <p:spPr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u</a:t>
                      </a:r>
                      <a:endParaRPr/>
                    </a:p>
                  </p:txBody>
                </p:sp>
                <p:sp>
                  <p:nvSpPr>
                    <p:cNvPr id="534" name="Google Shape;534;p5"/>
                    <p:cNvSpPr txBox="1"/>
                    <p:nvPr/>
                  </p:nvSpPr>
                  <p:spPr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v</a:t>
                      </a:r>
                      <a:endParaRPr/>
                    </a:p>
                  </p:txBody>
                </p:sp>
                <p:sp>
                  <p:nvSpPr>
                    <p:cNvPr id="535" name="Google Shape;535;p5"/>
                    <p:cNvSpPr txBox="1"/>
                    <p:nvPr/>
                  </p:nvSpPr>
                  <p:spPr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w</a:t>
                      </a:r>
                      <a:endParaRPr/>
                    </a:p>
                  </p:txBody>
                </p:sp>
                <p:sp>
                  <p:nvSpPr>
                    <p:cNvPr id="536" name="Google Shape;536;p5"/>
                    <p:cNvSpPr txBox="1"/>
                    <p:nvPr/>
                  </p:nvSpPr>
                  <p:spPr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x</a:t>
                      </a:r>
                      <a:endParaRPr/>
                    </a:p>
                  </p:txBody>
                </p:sp>
                <p:sp>
                  <p:nvSpPr>
                    <p:cNvPr id="537" name="Google Shape;537;p5"/>
                    <p:cNvSpPr txBox="1"/>
                    <p:nvPr/>
                  </p:nvSpPr>
                  <p:spPr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y</a:t>
                      </a:r>
                      <a:endParaRPr/>
                    </a:p>
                  </p:txBody>
                </p:sp>
                <p:cxnSp>
                  <p:nvCxnSpPr>
                    <p:cNvPr id="538" name="Google Shape;538;p5"/>
                    <p:cNvCxnSpPr/>
                    <p:nvPr/>
                  </p:nvCxnSpPr>
                  <p:spPr>
                    <a:xfrm flipH="1">
                      <a:off x="2477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39" name="Google Shape;539;p5"/>
                    <p:cNvCxnSpPr/>
                    <p:nvPr/>
                  </p:nvCxnSpPr>
                  <p:spPr>
                    <a:xfrm flipH="1">
                      <a:off x="2952" y="1341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40" name="Google Shape;540;p5"/>
                    <p:cNvCxnSpPr/>
                    <p:nvPr/>
                  </p:nvCxnSpPr>
                  <p:spPr>
                    <a:xfrm flipH="1">
                      <a:off x="3402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41" name="Google Shape;541;p5"/>
                    <p:cNvCxnSpPr/>
                    <p:nvPr/>
                  </p:nvCxnSpPr>
                  <p:spPr>
                    <a:xfrm>
                      <a:off x="2660" y="1223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42" name="Google Shape;542;p5"/>
                    <p:cNvCxnSpPr/>
                    <p:nvPr/>
                  </p:nvCxnSpPr>
                  <p:spPr>
                    <a:xfrm>
                      <a:off x="2659" y="1630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cxnSp>
                  <p:nvCxnSpPr>
                    <p:cNvPr id="543" name="Google Shape;543;p5"/>
                    <p:cNvCxnSpPr/>
                    <p:nvPr/>
                  </p:nvCxnSpPr>
                  <p:spPr>
                    <a:xfrm flipH="1" rot="10800000">
                      <a:off x="3047" y="1308"/>
                      <a:ext cx="220" cy="225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sp>
                  <p:nvSpPr>
                    <p:cNvPr id="544" name="Google Shape;544;p5"/>
                    <p:cNvSpPr txBox="1"/>
                    <p:nvPr/>
                  </p:nvSpPr>
                  <p:spPr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z</a:t>
                      </a:r>
                      <a:endParaRPr/>
                    </a:p>
                  </p:txBody>
                </p:sp>
                <p:cxnSp>
                  <p:nvCxnSpPr>
                    <p:cNvPr id="545" name="Google Shape;545;p5"/>
                    <p:cNvCxnSpPr/>
                    <p:nvPr/>
                  </p:nvCxnSpPr>
                  <p:spPr>
                    <a:xfrm flipH="1" rot="10800000">
                      <a:off x="2621" y="1321"/>
                      <a:ext cx="226" cy="22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sp>
                  <p:nvSpPr>
                    <p:cNvPr id="546" name="Google Shape;546;p5"/>
                    <p:cNvSpPr/>
                    <p:nvPr/>
                  </p:nvSpPr>
                  <p:spPr>
                    <a:xfrm>
                      <a:off x="3511" y="1473"/>
                      <a:ext cx="177" cy="276"/>
                    </a:xfrm>
                    <a:custGeom>
                      <a:rect b="b" l="l" r="r" t="t"/>
                      <a:pathLst>
                        <a:path extrusionOk="0" h="276" w="177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47" name="Google Shape;547;p5"/>
                  <p:cNvSpPr txBox="1"/>
                  <p:nvPr/>
                </p:nvSpPr>
                <p:spPr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</p:grpSp>
            <p:sp>
              <p:nvSpPr>
                <p:cNvPr id="548" name="Google Shape;548;p5"/>
                <p:cNvSpPr txBox="1"/>
                <p:nvPr/>
              </p:nvSpPr>
              <p:spPr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/>
                </a:p>
              </p:txBody>
            </p:sp>
          </p:grpSp>
          <p:sp>
            <p:nvSpPr>
              <p:cNvPr id="549" name="Google Shape;549;p5"/>
              <p:cNvSpPr txBox="1"/>
              <p:nvPr/>
            </p:nvSpPr>
            <p:spPr>
              <a:xfrm>
                <a:off x="4536" y="1202"/>
                <a:ext cx="19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sp>
          <p:nvSpPr>
            <p:cNvPr id="550" name="Google Shape;550;p5"/>
            <p:cNvSpPr txBox="1"/>
            <p:nvPr/>
          </p:nvSpPr>
          <p:spPr>
            <a:xfrm>
              <a:off x="3262" y="2483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551" name="Google Shape;551;p5"/>
          <p:cNvGrpSpPr/>
          <p:nvPr/>
        </p:nvGrpSpPr>
        <p:grpSpPr>
          <a:xfrm>
            <a:off x="6015037" y="3060700"/>
            <a:ext cx="2317750" cy="1631950"/>
            <a:chOff x="1993" y="2024"/>
            <a:chExt cx="1460" cy="1028"/>
          </a:xfrm>
        </p:grpSpPr>
        <p:grpSp>
          <p:nvGrpSpPr>
            <p:cNvPr id="552" name="Google Shape;552;p5"/>
            <p:cNvGrpSpPr/>
            <p:nvPr/>
          </p:nvGrpSpPr>
          <p:grpSpPr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553" name="Google Shape;553;p5"/>
              <p:cNvGrpSpPr/>
              <p:nvPr/>
            </p:nvGrpSpPr>
            <p:grpSpPr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554" name="Google Shape;554;p5"/>
                <p:cNvGrpSpPr/>
                <p:nvPr/>
              </p:nvGrpSpPr>
              <p:grpSpPr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555" name="Google Shape;555;p5"/>
                  <p:cNvGrpSpPr/>
                  <p:nvPr/>
                </p:nvGrpSpPr>
                <p:grpSpPr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556" name="Google Shape;556;p5"/>
                    <p:cNvSpPr/>
                    <p:nvPr/>
                  </p:nvSpPr>
                  <p:spPr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1/8</a:t>
                      </a:r>
                      <a:endParaRPr/>
                    </a:p>
                  </p:txBody>
                </p:sp>
                <p:sp>
                  <p:nvSpPr>
                    <p:cNvPr id="557" name="Google Shape;557;p5"/>
                    <p:cNvSpPr/>
                    <p:nvPr/>
                  </p:nvSpPr>
                  <p:spPr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2/7</a:t>
                      </a:r>
                      <a:endParaRPr/>
                    </a:p>
                  </p:txBody>
                </p:sp>
                <p:sp>
                  <p:nvSpPr>
                    <p:cNvPr id="558" name="Google Shape;558;p5"/>
                    <p:cNvSpPr/>
                    <p:nvPr/>
                  </p:nvSpPr>
                  <p:spPr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EAEAEA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9/ </a:t>
                      </a:r>
                      <a:endParaRPr/>
                    </a:p>
                  </p:txBody>
                </p:sp>
                <p:sp>
                  <p:nvSpPr>
                    <p:cNvPr id="559" name="Google Shape;559;p5"/>
                    <p:cNvSpPr/>
                    <p:nvPr/>
                  </p:nvSpPr>
                  <p:spPr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4/5</a:t>
                      </a:r>
                      <a:endParaRPr/>
                    </a:p>
                  </p:txBody>
                </p:sp>
                <p:sp>
                  <p:nvSpPr>
                    <p:cNvPr id="560" name="Google Shape;560;p5"/>
                    <p:cNvSpPr/>
                    <p:nvPr/>
                  </p:nvSpPr>
                  <p:spPr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3/6</a:t>
                      </a:r>
                      <a:endParaRPr/>
                    </a:p>
                  </p:txBody>
                </p:sp>
                <p:sp>
                  <p:nvSpPr>
                    <p:cNvPr id="561" name="Google Shape;561;p5"/>
                    <p:cNvSpPr/>
                    <p:nvPr/>
                  </p:nvSpPr>
                  <p:spPr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10/11 </a:t>
                      </a:r>
                      <a:endParaRPr/>
                    </a:p>
                  </p:txBody>
                </p:sp>
                <p:sp>
                  <p:nvSpPr>
                    <p:cNvPr id="562" name="Google Shape;562;p5"/>
                    <p:cNvSpPr txBox="1"/>
                    <p:nvPr/>
                  </p:nvSpPr>
                  <p:spPr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u</a:t>
                      </a:r>
                      <a:endParaRPr/>
                    </a:p>
                  </p:txBody>
                </p:sp>
                <p:sp>
                  <p:nvSpPr>
                    <p:cNvPr id="563" name="Google Shape;563;p5"/>
                    <p:cNvSpPr txBox="1"/>
                    <p:nvPr/>
                  </p:nvSpPr>
                  <p:spPr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v</a:t>
                      </a:r>
                      <a:endParaRPr/>
                    </a:p>
                  </p:txBody>
                </p:sp>
                <p:sp>
                  <p:nvSpPr>
                    <p:cNvPr id="564" name="Google Shape;564;p5"/>
                    <p:cNvSpPr txBox="1"/>
                    <p:nvPr/>
                  </p:nvSpPr>
                  <p:spPr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w</a:t>
                      </a:r>
                      <a:endParaRPr/>
                    </a:p>
                  </p:txBody>
                </p:sp>
                <p:sp>
                  <p:nvSpPr>
                    <p:cNvPr id="565" name="Google Shape;565;p5"/>
                    <p:cNvSpPr txBox="1"/>
                    <p:nvPr/>
                  </p:nvSpPr>
                  <p:spPr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x</a:t>
                      </a:r>
                      <a:endParaRPr/>
                    </a:p>
                  </p:txBody>
                </p:sp>
                <p:sp>
                  <p:nvSpPr>
                    <p:cNvPr id="566" name="Google Shape;566;p5"/>
                    <p:cNvSpPr txBox="1"/>
                    <p:nvPr/>
                  </p:nvSpPr>
                  <p:spPr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y</a:t>
                      </a:r>
                      <a:endParaRPr/>
                    </a:p>
                  </p:txBody>
                </p:sp>
                <p:cxnSp>
                  <p:nvCxnSpPr>
                    <p:cNvPr id="567" name="Google Shape;567;p5"/>
                    <p:cNvCxnSpPr/>
                    <p:nvPr/>
                  </p:nvCxnSpPr>
                  <p:spPr>
                    <a:xfrm flipH="1">
                      <a:off x="2477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68" name="Google Shape;568;p5"/>
                    <p:cNvCxnSpPr/>
                    <p:nvPr/>
                  </p:nvCxnSpPr>
                  <p:spPr>
                    <a:xfrm flipH="1">
                      <a:off x="2952" y="1341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69" name="Google Shape;569;p5"/>
                    <p:cNvCxnSpPr/>
                    <p:nvPr/>
                  </p:nvCxnSpPr>
                  <p:spPr>
                    <a:xfrm flipH="1">
                      <a:off x="3402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70" name="Google Shape;570;p5"/>
                    <p:cNvCxnSpPr/>
                    <p:nvPr/>
                  </p:nvCxnSpPr>
                  <p:spPr>
                    <a:xfrm>
                      <a:off x="2660" y="1223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71" name="Google Shape;571;p5"/>
                    <p:cNvCxnSpPr/>
                    <p:nvPr/>
                  </p:nvCxnSpPr>
                  <p:spPr>
                    <a:xfrm>
                      <a:off x="2659" y="1630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cxnSp>
                  <p:nvCxnSpPr>
                    <p:cNvPr id="572" name="Google Shape;572;p5"/>
                    <p:cNvCxnSpPr/>
                    <p:nvPr/>
                  </p:nvCxnSpPr>
                  <p:spPr>
                    <a:xfrm flipH="1" rot="10800000">
                      <a:off x="3047" y="1308"/>
                      <a:ext cx="220" cy="225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sp>
                  <p:nvSpPr>
                    <p:cNvPr id="573" name="Google Shape;573;p5"/>
                    <p:cNvSpPr txBox="1"/>
                    <p:nvPr/>
                  </p:nvSpPr>
                  <p:spPr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z</a:t>
                      </a:r>
                      <a:endParaRPr/>
                    </a:p>
                  </p:txBody>
                </p:sp>
                <p:cxnSp>
                  <p:nvCxnSpPr>
                    <p:cNvPr id="574" name="Google Shape;574;p5"/>
                    <p:cNvCxnSpPr/>
                    <p:nvPr/>
                  </p:nvCxnSpPr>
                  <p:spPr>
                    <a:xfrm flipH="1" rot="10800000">
                      <a:off x="2621" y="1321"/>
                      <a:ext cx="226" cy="22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sp>
                  <p:nvSpPr>
                    <p:cNvPr id="575" name="Google Shape;575;p5"/>
                    <p:cNvSpPr/>
                    <p:nvPr/>
                  </p:nvSpPr>
                  <p:spPr>
                    <a:xfrm>
                      <a:off x="3511" y="1473"/>
                      <a:ext cx="177" cy="276"/>
                    </a:xfrm>
                    <a:custGeom>
                      <a:rect b="b" l="l" r="r" t="t"/>
                      <a:pathLst>
                        <a:path extrusionOk="0" h="276" w="177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76" name="Google Shape;576;p5"/>
                  <p:cNvSpPr txBox="1"/>
                  <p:nvPr/>
                </p:nvSpPr>
                <p:spPr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</p:grpSp>
            <p:sp>
              <p:nvSpPr>
                <p:cNvPr id="577" name="Google Shape;577;p5"/>
                <p:cNvSpPr txBox="1"/>
                <p:nvPr/>
              </p:nvSpPr>
              <p:spPr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/>
                </a:p>
              </p:txBody>
            </p:sp>
          </p:grpSp>
          <p:sp>
            <p:nvSpPr>
              <p:cNvPr id="578" name="Google Shape;578;p5"/>
              <p:cNvSpPr txBox="1"/>
              <p:nvPr/>
            </p:nvSpPr>
            <p:spPr>
              <a:xfrm>
                <a:off x="4536" y="1202"/>
                <a:ext cx="19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sp>
          <p:nvSpPr>
            <p:cNvPr id="579" name="Google Shape;579;p5"/>
            <p:cNvSpPr txBox="1"/>
            <p:nvPr/>
          </p:nvSpPr>
          <p:spPr>
            <a:xfrm>
              <a:off x="3262" y="2483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grpSp>
        <p:nvGrpSpPr>
          <p:cNvPr id="580" name="Google Shape;580;p5"/>
          <p:cNvGrpSpPr/>
          <p:nvPr/>
        </p:nvGrpSpPr>
        <p:grpSpPr>
          <a:xfrm>
            <a:off x="358775" y="4837112"/>
            <a:ext cx="2317750" cy="1631950"/>
            <a:chOff x="1993" y="2024"/>
            <a:chExt cx="1460" cy="1028"/>
          </a:xfrm>
        </p:grpSpPr>
        <p:grpSp>
          <p:nvGrpSpPr>
            <p:cNvPr id="581" name="Google Shape;581;p5"/>
            <p:cNvGrpSpPr/>
            <p:nvPr/>
          </p:nvGrpSpPr>
          <p:grpSpPr>
            <a:xfrm>
              <a:off x="1993" y="2024"/>
              <a:ext cx="1363" cy="1028"/>
              <a:chOff x="3789" y="883"/>
              <a:chExt cx="1363" cy="1028"/>
            </a:xfrm>
          </p:grpSpPr>
          <p:grpSp>
            <p:nvGrpSpPr>
              <p:cNvPr id="582" name="Google Shape;582;p5"/>
              <p:cNvGrpSpPr/>
              <p:nvPr/>
            </p:nvGrpSpPr>
            <p:grpSpPr>
              <a:xfrm>
                <a:off x="3789" y="883"/>
                <a:ext cx="1363" cy="1028"/>
                <a:chOff x="4030" y="3045"/>
                <a:chExt cx="1363" cy="1028"/>
              </a:xfrm>
            </p:grpSpPr>
            <p:grpSp>
              <p:nvGrpSpPr>
                <p:cNvPr id="583" name="Google Shape;583;p5"/>
                <p:cNvGrpSpPr/>
                <p:nvPr/>
              </p:nvGrpSpPr>
              <p:grpSpPr>
                <a:xfrm>
                  <a:off x="4032" y="3045"/>
                  <a:ext cx="1361" cy="1028"/>
                  <a:chOff x="2444" y="2015"/>
                  <a:chExt cx="1361" cy="1028"/>
                </a:xfrm>
              </p:grpSpPr>
              <p:grpSp>
                <p:nvGrpSpPr>
                  <p:cNvPr id="584" name="Google Shape;584;p5"/>
                  <p:cNvGrpSpPr/>
                  <p:nvPr/>
                </p:nvGrpSpPr>
                <p:grpSpPr>
                  <a:xfrm>
                    <a:off x="2444" y="2015"/>
                    <a:ext cx="1361" cy="1028"/>
                    <a:chOff x="2327" y="908"/>
                    <a:chExt cx="1361" cy="1028"/>
                  </a:xfrm>
                </p:grpSpPr>
                <p:sp>
                  <p:nvSpPr>
                    <p:cNvPr id="585" name="Google Shape;585;p5"/>
                    <p:cNvSpPr/>
                    <p:nvPr/>
                  </p:nvSpPr>
                  <p:spPr>
                    <a:xfrm>
                      <a:off x="2327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1/8</a:t>
                      </a:r>
                      <a:endParaRPr/>
                    </a:p>
                  </p:txBody>
                </p:sp>
                <p:sp>
                  <p:nvSpPr>
                    <p:cNvPr id="586" name="Google Shape;586;p5"/>
                    <p:cNvSpPr/>
                    <p:nvPr/>
                  </p:nvSpPr>
                  <p:spPr>
                    <a:xfrm>
                      <a:off x="2799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2/7</a:t>
                      </a:r>
                      <a:endParaRPr/>
                    </a:p>
                  </p:txBody>
                </p:sp>
                <p:sp>
                  <p:nvSpPr>
                    <p:cNvPr id="587" name="Google Shape;587;p5"/>
                    <p:cNvSpPr/>
                    <p:nvPr/>
                  </p:nvSpPr>
                  <p:spPr>
                    <a:xfrm>
                      <a:off x="3235" y="1113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9/12 </a:t>
                      </a:r>
                      <a:endParaRPr/>
                    </a:p>
                  </p:txBody>
                </p:sp>
                <p:sp>
                  <p:nvSpPr>
                    <p:cNvPr id="588" name="Google Shape;588;p5"/>
                    <p:cNvSpPr/>
                    <p:nvPr/>
                  </p:nvSpPr>
                  <p:spPr>
                    <a:xfrm>
                      <a:off x="2327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4/5</a:t>
                      </a:r>
                      <a:endParaRPr/>
                    </a:p>
                  </p:txBody>
                </p:sp>
                <p:sp>
                  <p:nvSpPr>
                    <p:cNvPr id="589" name="Google Shape;589;p5"/>
                    <p:cNvSpPr/>
                    <p:nvPr/>
                  </p:nvSpPr>
                  <p:spPr>
                    <a:xfrm>
                      <a:off x="2799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3/6</a:t>
                      </a:r>
                      <a:endParaRPr/>
                    </a:p>
                  </p:txBody>
                </p:sp>
                <p:sp>
                  <p:nvSpPr>
                    <p:cNvPr id="590" name="Google Shape;590;p5"/>
                    <p:cNvSpPr/>
                    <p:nvPr/>
                  </p:nvSpPr>
                  <p:spPr>
                    <a:xfrm>
                      <a:off x="3235" y="1509"/>
                      <a:ext cx="321" cy="226"/>
                    </a:xfrm>
                    <a:prstGeom prst="ellipse">
                      <a:avLst/>
                    </a:prstGeom>
                    <a:solidFill>
                      <a:srgbClr val="808080"/>
                    </a:solidFill>
                    <a:ln cap="flat" cmpd="sng" w="25400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10/11 </a:t>
                      </a:r>
                      <a:endParaRPr/>
                    </a:p>
                  </p:txBody>
                </p:sp>
                <p:sp>
                  <p:nvSpPr>
                    <p:cNvPr id="591" name="Google Shape;591;p5"/>
                    <p:cNvSpPr txBox="1"/>
                    <p:nvPr/>
                  </p:nvSpPr>
                  <p:spPr>
                    <a:xfrm>
                      <a:off x="2352" y="908"/>
                      <a:ext cx="182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u</a:t>
                      </a:r>
                      <a:endParaRPr/>
                    </a:p>
                  </p:txBody>
                </p:sp>
                <p:sp>
                  <p:nvSpPr>
                    <p:cNvPr id="592" name="Google Shape;592;p5"/>
                    <p:cNvSpPr txBox="1"/>
                    <p:nvPr/>
                  </p:nvSpPr>
                  <p:spPr>
                    <a:xfrm>
                      <a:off x="2836" y="91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v</a:t>
                      </a:r>
                      <a:endParaRPr/>
                    </a:p>
                  </p:txBody>
                </p:sp>
                <p:sp>
                  <p:nvSpPr>
                    <p:cNvPr id="593" name="Google Shape;593;p5"/>
                    <p:cNvSpPr txBox="1"/>
                    <p:nvPr/>
                  </p:nvSpPr>
                  <p:spPr>
                    <a:xfrm>
                      <a:off x="3245" y="915"/>
                      <a:ext cx="21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w</a:t>
                      </a:r>
                      <a:endParaRPr/>
                    </a:p>
                  </p:txBody>
                </p:sp>
                <p:sp>
                  <p:nvSpPr>
                    <p:cNvPr id="594" name="Google Shape;594;p5"/>
                    <p:cNvSpPr txBox="1"/>
                    <p:nvPr/>
                  </p:nvSpPr>
                  <p:spPr>
                    <a:xfrm>
                      <a:off x="2338" y="1705"/>
                      <a:ext cx="176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x</a:t>
                      </a:r>
                      <a:endParaRPr/>
                    </a:p>
                  </p:txBody>
                </p:sp>
                <p:sp>
                  <p:nvSpPr>
                    <p:cNvPr id="595" name="Google Shape;595;p5"/>
                    <p:cNvSpPr txBox="1"/>
                    <p:nvPr/>
                  </p:nvSpPr>
                  <p:spPr>
                    <a:xfrm>
                      <a:off x="2817" y="1705"/>
                      <a:ext cx="174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y</a:t>
                      </a:r>
                      <a:endParaRPr/>
                    </a:p>
                  </p:txBody>
                </p:sp>
                <p:cxnSp>
                  <p:nvCxnSpPr>
                    <p:cNvPr id="596" name="Google Shape;596;p5"/>
                    <p:cNvCxnSpPr/>
                    <p:nvPr/>
                  </p:nvCxnSpPr>
                  <p:spPr>
                    <a:xfrm flipH="1">
                      <a:off x="2477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97" name="Google Shape;597;p5"/>
                    <p:cNvCxnSpPr/>
                    <p:nvPr/>
                  </p:nvCxnSpPr>
                  <p:spPr>
                    <a:xfrm flipH="1">
                      <a:off x="2952" y="1341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98" name="Google Shape;598;p5"/>
                    <p:cNvCxnSpPr/>
                    <p:nvPr/>
                  </p:nvCxnSpPr>
                  <p:spPr>
                    <a:xfrm flipH="1">
                      <a:off x="3402" y="1336"/>
                      <a:ext cx="5" cy="186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599" name="Google Shape;599;p5"/>
                    <p:cNvCxnSpPr/>
                    <p:nvPr/>
                  </p:nvCxnSpPr>
                  <p:spPr>
                    <a:xfrm>
                      <a:off x="2660" y="1223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cxnSp>
                  <p:nvCxnSpPr>
                    <p:cNvPr id="600" name="Google Shape;600;p5"/>
                    <p:cNvCxnSpPr/>
                    <p:nvPr/>
                  </p:nvCxnSpPr>
                  <p:spPr>
                    <a:xfrm>
                      <a:off x="2659" y="1630"/>
                      <a:ext cx="135" cy="0"/>
                    </a:xfrm>
                    <a:prstGeom prst="straightConnector1">
                      <a:avLst/>
                    </a:prstGeom>
                    <a:noFill/>
                    <a:ln cap="flat" cmpd="sng" w="38100">
                      <a:solidFill>
                        <a:schemeClr val="lt2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cxnSp>
                  <p:nvCxnSpPr>
                    <p:cNvPr id="601" name="Google Shape;601;p5"/>
                    <p:cNvCxnSpPr/>
                    <p:nvPr/>
                  </p:nvCxnSpPr>
                  <p:spPr>
                    <a:xfrm flipH="1" rot="10800000">
                      <a:off x="3047" y="1308"/>
                      <a:ext cx="220" cy="225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triangle"/>
                      <a:tailEnd len="med" w="med" type="none"/>
                    </a:ln>
                  </p:spPr>
                </p:cxnSp>
                <p:sp>
                  <p:nvSpPr>
                    <p:cNvPr id="602" name="Google Shape;602;p5"/>
                    <p:cNvSpPr txBox="1"/>
                    <p:nvPr/>
                  </p:nvSpPr>
                  <p:spPr>
                    <a:xfrm>
                      <a:off x="3256" y="1705"/>
                      <a:ext cx="179" cy="2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siva"/>
                        <a:buNone/>
                      </a:pP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orsiva"/>
                          <a:ea typeface="Corsiva"/>
                          <a:cs typeface="Corsiva"/>
                          <a:sym typeface="Corsiva"/>
                        </a:rPr>
                        <a:t>z</a:t>
                      </a:r>
                      <a:endParaRPr/>
                    </a:p>
                  </p:txBody>
                </p:sp>
                <p:cxnSp>
                  <p:nvCxnSpPr>
                    <p:cNvPr id="603" name="Google Shape;603;p5"/>
                    <p:cNvCxnSpPr/>
                    <p:nvPr/>
                  </p:nvCxnSpPr>
                  <p:spPr>
                    <a:xfrm flipH="1" rot="10800000">
                      <a:off x="2621" y="1321"/>
                      <a:ext cx="226" cy="226"/>
                    </a:xfrm>
                    <a:prstGeom prst="straightConnector1">
                      <a:avLst/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med" w="med" type="none"/>
                      <a:tailEnd len="med" w="med" type="triangle"/>
                    </a:ln>
                  </p:spPr>
                </p:cxnSp>
                <p:sp>
                  <p:nvSpPr>
                    <p:cNvPr id="604" name="Google Shape;604;p5"/>
                    <p:cNvSpPr/>
                    <p:nvPr/>
                  </p:nvSpPr>
                  <p:spPr>
                    <a:xfrm>
                      <a:off x="3511" y="1473"/>
                      <a:ext cx="177" cy="276"/>
                    </a:xfrm>
                    <a:custGeom>
                      <a:rect b="b" l="l" r="r" t="t"/>
                      <a:pathLst>
                        <a:path extrusionOk="0" h="276" w="177">
                          <a:moveTo>
                            <a:pt x="0" y="226"/>
                          </a:moveTo>
                          <a:cubicBezTo>
                            <a:pt x="39" y="251"/>
                            <a:pt x="79" y="276"/>
                            <a:pt x="107" y="271"/>
                          </a:cubicBezTo>
                          <a:cubicBezTo>
                            <a:pt x="135" y="266"/>
                            <a:pt x="161" y="232"/>
                            <a:pt x="169" y="198"/>
                          </a:cubicBezTo>
                          <a:cubicBezTo>
                            <a:pt x="177" y="164"/>
                            <a:pt x="176" y="101"/>
                            <a:pt x="158" y="68"/>
                          </a:cubicBezTo>
                          <a:cubicBezTo>
                            <a:pt x="140" y="35"/>
                            <a:pt x="86" y="0"/>
                            <a:pt x="62" y="0"/>
                          </a:cubicBezTo>
                          <a:cubicBezTo>
                            <a:pt x="38" y="0"/>
                            <a:pt x="24" y="34"/>
                            <a:pt x="11" y="68"/>
                          </a:cubicBezTo>
                        </a:path>
                      </a:pathLst>
                    </a:cu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05" name="Google Shape;605;p5"/>
                  <p:cNvSpPr txBox="1"/>
                  <p:nvPr/>
                </p:nvSpPr>
                <p:spPr>
                  <a:xfrm>
                    <a:off x="2708" y="2415"/>
                    <a:ext cx="191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</p:grpSp>
            <p:sp>
              <p:nvSpPr>
                <p:cNvPr id="606" name="Google Shape;606;p5"/>
                <p:cNvSpPr txBox="1"/>
                <p:nvPr/>
              </p:nvSpPr>
              <p:spPr>
                <a:xfrm>
                  <a:off x="4030" y="3460"/>
                  <a:ext cx="18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/>
                </a:p>
              </p:txBody>
            </p:sp>
          </p:grpSp>
          <p:sp>
            <p:nvSpPr>
              <p:cNvPr id="607" name="Google Shape;607;p5"/>
              <p:cNvSpPr txBox="1"/>
              <p:nvPr/>
            </p:nvSpPr>
            <p:spPr>
              <a:xfrm>
                <a:off x="4536" y="1202"/>
                <a:ext cx="197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</p:grpSp>
        <p:sp>
          <p:nvSpPr>
            <p:cNvPr id="608" name="Google Shape;608;p5"/>
            <p:cNvSpPr txBox="1"/>
            <p:nvPr/>
          </p:nvSpPr>
          <p:spPr>
            <a:xfrm>
              <a:off x="3262" y="2483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  <p:sp>
        <p:nvSpPr>
          <p:cNvPr id="609" name="Google Shape;609;p5"/>
          <p:cNvSpPr txBox="1"/>
          <p:nvPr/>
        </p:nvSpPr>
        <p:spPr>
          <a:xfrm>
            <a:off x="3271837" y="4805362"/>
            <a:ext cx="5326062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results of DFS may depend on: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in which nodes are explored in procedure DFS</a:t>
            </a:r>
            <a:endParaRPr/>
          </a:p>
          <a:p>
            <a:pPr indent="-1270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order in which the neighbors of a vertex are visited in DFS-VISIT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5" name="Google Shape;615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Edge Classification</a:t>
            </a:r>
            <a:endParaRPr/>
          </a:p>
        </p:txBody>
      </p:sp>
      <p:sp>
        <p:nvSpPr>
          <p:cNvPr id="616" name="Google Shape;616;p6"/>
          <p:cNvSpPr txBox="1"/>
          <p:nvPr>
            <p:ph idx="1" type="body"/>
          </p:nvPr>
        </p:nvSpPr>
        <p:spPr>
          <a:xfrm>
            <a:off x="350837" y="1214437"/>
            <a:ext cx="5043487" cy="5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Tree edge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(reaches a WHITE vertex)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(u, v)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tree edge if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first discovered by exploring edge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(u, v)</a:t>
            </a:r>
            <a:endParaRPr/>
          </a:p>
          <a:p>
            <a:pPr indent="-158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Back edge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(reaches a GRAY vertex)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(u, v)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connecting a vertex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an ancestor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depth first tree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loops (in directed graphs) are also back edges</a:t>
            </a:r>
            <a:endParaRPr/>
          </a:p>
        </p:txBody>
      </p:sp>
      <p:grpSp>
        <p:nvGrpSpPr>
          <p:cNvPr id="617" name="Google Shape;617;p6"/>
          <p:cNvGrpSpPr/>
          <p:nvPr/>
        </p:nvGrpSpPr>
        <p:grpSpPr>
          <a:xfrm>
            <a:off x="6130925" y="1319212"/>
            <a:ext cx="2160587" cy="1631950"/>
            <a:chOff x="576" y="863"/>
            <a:chExt cx="1361" cy="1028"/>
          </a:xfrm>
        </p:grpSpPr>
        <p:sp>
          <p:nvSpPr>
            <p:cNvPr id="618" name="Google Shape;618;p6"/>
            <p:cNvSpPr/>
            <p:nvPr/>
          </p:nvSpPr>
          <p:spPr>
            <a:xfrm>
              <a:off x="576" y="1068"/>
              <a:ext cx="321" cy="226"/>
            </a:xfrm>
            <a:prstGeom prst="ellipse">
              <a:avLst/>
            </a:prstGeom>
            <a:solidFill>
              <a:srgbClr val="EAEAEA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1/  </a:t>
              </a: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1048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1484" y="1068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576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1048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484" y="1464"/>
              <a:ext cx="321" cy="226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 txBox="1"/>
            <p:nvPr/>
          </p:nvSpPr>
          <p:spPr>
            <a:xfrm>
              <a:off x="601" y="863"/>
              <a:ext cx="18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u</a:t>
              </a:r>
              <a:endParaRPr/>
            </a:p>
          </p:txBody>
        </p:sp>
        <p:sp>
          <p:nvSpPr>
            <p:cNvPr id="625" name="Google Shape;625;p6"/>
            <p:cNvSpPr txBox="1"/>
            <p:nvPr/>
          </p:nvSpPr>
          <p:spPr>
            <a:xfrm>
              <a:off x="1085" y="87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v</a:t>
              </a:r>
              <a:endParaRPr/>
            </a:p>
          </p:txBody>
        </p:sp>
        <p:sp>
          <p:nvSpPr>
            <p:cNvPr id="626" name="Google Shape;626;p6"/>
            <p:cNvSpPr txBox="1"/>
            <p:nvPr/>
          </p:nvSpPr>
          <p:spPr>
            <a:xfrm>
              <a:off x="1494" y="870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w</a:t>
              </a:r>
              <a:endParaRPr/>
            </a:p>
          </p:txBody>
        </p:sp>
        <p:sp>
          <p:nvSpPr>
            <p:cNvPr id="627" name="Google Shape;627;p6"/>
            <p:cNvSpPr txBox="1"/>
            <p:nvPr/>
          </p:nvSpPr>
          <p:spPr>
            <a:xfrm>
              <a:off x="587" y="1660"/>
              <a:ext cx="1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x</a:t>
              </a:r>
              <a:endParaRPr/>
            </a:p>
          </p:txBody>
        </p:sp>
        <p:sp>
          <p:nvSpPr>
            <p:cNvPr id="628" name="Google Shape;628;p6"/>
            <p:cNvSpPr txBox="1"/>
            <p:nvPr/>
          </p:nvSpPr>
          <p:spPr>
            <a:xfrm>
              <a:off x="1066" y="1660"/>
              <a:ext cx="17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y</a:t>
              </a:r>
              <a:endParaRPr/>
            </a:p>
          </p:txBody>
        </p:sp>
        <p:cxnSp>
          <p:nvCxnSpPr>
            <p:cNvPr id="629" name="Google Shape;629;p6"/>
            <p:cNvCxnSpPr/>
            <p:nvPr/>
          </p:nvCxnSpPr>
          <p:spPr>
            <a:xfrm flipH="1">
              <a:off x="726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0" name="Google Shape;630;p6"/>
            <p:cNvCxnSpPr/>
            <p:nvPr/>
          </p:nvCxnSpPr>
          <p:spPr>
            <a:xfrm flipH="1">
              <a:off x="1195" y="1296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1" name="Google Shape;631;p6"/>
            <p:cNvCxnSpPr/>
            <p:nvPr/>
          </p:nvCxnSpPr>
          <p:spPr>
            <a:xfrm flipH="1">
              <a:off x="1651" y="1291"/>
              <a:ext cx="5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2" name="Google Shape;632;p6"/>
            <p:cNvCxnSpPr/>
            <p:nvPr/>
          </p:nvCxnSpPr>
          <p:spPr>
            <a:xfrm>
              <a:off x="909" y="1178"/>
              <a:ext cx="135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33" name="Google Shape;633;p6"/>
            <p:cNvCxnSpPr/>
            <p:nvPr/>
          </p:nvCxnSpPr>
          <p:spPr>
            <a:xfrm>
              <a:off x="908" y="1585"/>
              <a:ext cx="13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634" name="Google Shape;634;p6"/>
            <p:cNvCxnSpPr/>
            <p:nvPr/>
          </p:nvCxnSpPr>
          <p:spPr>
            <a:xfrm flipH="1" rot="10800000">
              <a:off x="1296" y="1263"/>
              <a:ext cx="220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635" name="Google Shape;635;p6"/>
            <p:cNvSpPr txBox="1"/>
            <p:nvPr/>
          </p:nvSpPr>
          <p:spPr>
            <a:xfrm>
              <a:off x="1505" y="1660"/>
              <a:ext cx="17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siv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Corsiva"/>
                  <a:ea typeface="Corsiva"/>
                  <a:cs typeface="Corsiva"/>
                  <a:sym typeface="Corsiva"/>
                </a:rPr>
                <a:t>z</a:t>
              </a:r>
              <a:endParaRPr/>
            </a:p>
          </p:txBody>
        </p:sp>
        <p:cxnSp>
          <p:nvCxnSpPr>
            <p:cNvPr id="636" name="Google Shape;636;p6"/>
            <p:cNvCxnSpPr/>
            <p:nvPr/>
          </p:nvCxnSpPr>
          <p:spPr>
            <a:xfrm flipH="1" rot="10800000">
              <a:off x="870" y="1276"/>
              <a:ext cx="226" cy="2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37" name="Google Shape;637;p6"/>
            <p:cNvSpPr/>
            <p:nvPr/>
          </p:nvSpPr>
          <p:spPr>
            <a:xfrm>
              <a:off x="1760" y="1428"/>
              <a:ext cx="177" cy="276"/>
            </a:xfrm>
            <a:custGeom>
              <a:rect b="b" l="l" r="r" t="t"/>
              <a:pathLst>
                <a:path extrusionOk="0" h="276" w="177">
                  <a:moveTo>
                    <a:pt x="0" y="226"/>
                  </a:moveTo>
                  <a:cubicBezTo>
                    <a:pt x="39" y="251"/>
                    <a:pt x="79" y="276"/>
                    <a:pt x="107" y="271"/>
                  </a:cubicBezTo>
                  <a:cubicBezTo>
                    <a:pt x="135" y="266"/>
                    <a:pt x="161" y="232"/>
                    <a:pt x="169" y="198"/>
                  </a:cubicBezTo>
                  <a:cubicBezTo>
                    <a:pt x="177" y="164"/>
                    <a:pt x="176" y="101"/>
                    <a:pt x="158" y="68"/>
                  </a:cubicBezTo>
                  <a:cubicBezTo>
                    <a:pt x="140" y="35"/>
                    <a:pt x="86" y="0"/>
                    <a:pt x="62" y="0"/>
                  </a:cubicBezTo>
                  <a:cubicBezTo>
                    <a:pt x="38" y="0"/>
                    <a:pt x="24" y="34"/>
                    <a:pt x="11" y="6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6"/>
          <p:cNvGrpSpPr/>
          <p:nvPr/>
        </p:nvGrpSpPr>
        <p:grpSpPr>
          <a:xfrm>
            <a:off x="6130925" y="3803650"/>
            <a:ext cx="2160587" cy="1631950"/>
            <a:chOff x="2444" y="2015"/>
            <a:chExt cx="1361" cy="1028"/>
          </a:xfrm>
        </p:grpSpPr>
        <p:grpSp>
          <p:nvGrpSpPr>
            <p:cNvPr id="639" name="Google Shape;639;p6"/>
            <p:cNvGrpSpPr/>
            <p:nvPr/>
          </p:nvGrpSpPr>
          <p:grpSpPr>
            <a:xfrm>
              <a:off x="2444" y="2015"/>
              <a:ext cx="1361" cy="1028"/>
              <a:chOff x="2327" y="908"/>
              <a:chExt cx="1361" cy="1028"/>
            </a:xfrm>
          </p:grpSpPr>
          <p:sp>
            <p:nvSpPr>
              <p:cNvPr id="640" name="Google Shape;640;p6"/>
              <p:cNvSpPr/>
              <p:nvPr/>
            </p:nvSpPr>
            <p:spPr>
              <a:xfrm>
                <a:off x="2327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1/  </a:t>
                </a:r>
                <a:endParaRPr/>
              </a:p>
            </p:txBody>
          </p:sp>
          <p:sp>
            <p:nvSpPr>
              <p:cNvPr id="641" name="Google Shape;641;p6"/>
              <p:cNvSpPr/>
              <p:nvPr/>
            </p:nvSpPr>
            <p:spPr>
              <a:xfrm>
                <a:off x="2799" y="1113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2/   </a:t>
                </a:r>
                <a:endParaRPr/>
              </a:p>
            </p:txBody>
          </p:sp>
          <p:sp>
            <p:nvSpPr>
              <p:cNvPr id="642" name="Google Shape;642;p6"/>
              <p:cNvSpPr/>
              <p:nvPr/>
            </p:nvSpPr>
            <p:spPr>
              <a:xfrm>
                <a:off x="3235" y="1113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6"/>
              <p:cNvSpPr/>
              <p:nvPr/>
            </p:nvSpPr>
            <p:spPr>
              <a:xfrm>
                <a:off x="2327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4/  </a:t>
                </a:r>
                <a:endParaRPr/>
              </a:p>
            </p:txBody>
          </p:sp>
          <p:sp>
            <p:nvSpPr>
              <p:cNvPr id="644" name="Google Shape;644;p6"/>
              <p:cNvSpPr/>
              <p:nvPr/>
            </p:nvSpPr>
            <p:spPr>
              <a:xfrm>
                <a:off x="2799" y="1509"/>
                <a:ext cx="321" cy="226"/>
              </a:xfrm>
              <a:prstGeom prst="ellipse">
                <a:avLst/>
              </a:prstGeom>
              <a:solidFill>
                <a:srgbClr val="EAEAEA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3/  </a:t>
                </a:r>
                <a:endParaRPr/>
              </a:p>
            </p:txBody>
          </p:sp>
          <p:sp>
            <p:nvSpPr>
              <p:cNvPr id="645" name="Google Shape;645;p6"/>
              <p:cNvSpPr/>
              <p:nvPr/>
            </p:nvSpPr>
            <p:spPr>
              <a:xfrm>
                <a:off x="3235" y="1509"/>
                <a:ext cx="321" cy="226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6"/>
              <p:cNvSpPr txBox="1"/>
              <p:nvPr/>
            </p:nvSpPr>
            <p:spPr>
              <a:xfrm>
                <a:off x="2352" y="908"/>
                <a:ext cx="18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u</a:t>
                </a:r>
                <a:endParaRPr/>
              </a:p>
            </p:txBody>
          </p:sp>
          <p:sp>
            <p:nvSpPr>
              <p:cNvPr id="647" name="Google Shape;647;p6"/>
              <p:cNvSpPr txBox="1"/>
              <p:nvPr/>
            </p:nvSpPr>
            <p:spPr>
              <a:xfrm>
                <a:off x="2836" y="91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v</a:t>
                </a:r>
                <a:endParaRPr/>
              </a:p>
            </p:txBody>
          </p:sp>
          <p:sp>
            <p:nvSpPr>
              <p:cNvPr id="648" name="Google Shape;648;p6"/>
              <p:cNvSpPr txBox="1"/>
              <p:nvPr/>
            </p:nvSpPr>
            <p:spPr>
              <a:xfrm>
                <a:off x="3245" y="915"/>
                <a:ext cx="21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w</a:t>
                </a:r>
                <a:endParaRPr/>
              </a:p>
            </p:txBody>
          </p:sp>
          <p:sp>
            <p:nvSpPr>
              <p:cNvPr id="649" name="Google Shape;649;p6"/>
              <p:cNvSpPr txBox="1"/>
              <p:nvPr/>
            </p:nvSpPr>
            <p:spPr>
              <a:xfrm>
                <a:off x="2338" y="1705"/>
                <a:ext cx="17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x</a:t>
                </a:r>
                <a:endParaRPr/>
              </a:p>
            </p:txBody>
          </p:sp>
          <p:sp>
            <p:nvSpPr>
              <p:cNvPr id="650" name="Google Shape;650;p6"/>
              <p:cNvSpPr txBox="1"/>
              <p:nvPr/>
            </p:nvSpPr>
            <p:spPr>
              <a:xfrm>
                <a:off x="2817" y="1705"/>
                <a:ext cx="17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y</a:t>
                </a:r>
                <a:endParaRPr/>
              </a:p>
            </p:txBody>
          </p:sp>
          <p:cxnSp>
            <p:nvCxnSpPr>
              <p:cNvPr id="651" name="Google Shape;651;p6"/>
              <p:cNvCxnSpPr/>
              <p:nvPr/>
            </p:nvCxnSpPr>
            <p:spPr>
              <a:xfrm flipH="1">
                <a:off x="2477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2" name="Google Shape;652;p6"/>
              <p:cNvCxnSpPr/>
              <p:nvPr/>
            </p:nvCxnSpPr>
            <p:spPr>
              <a:xfrm flipH="1">
                <a:off x="2952" y="1341"/>
                <a:ext cx="5" cy="186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3" name="Google Shape;653;p6"/>
              <p:cNvCxnSpPr/>
              <p:nvPr/>
            </p:nvCxnSpPr>
            <p:spPr>
              <a:xfrm flipH="1">
                <a:off x="3402" y="1336"/>
                <a:ext cx="5" cy="18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4" name="Google Shape;654;p6"/>
              <p:cNvCxnSpPr/>
              <p:nvPr/>
            </p:nvCxnSpPr>
            <p:spPr>
              <a:xfrm>
                <a:off x="2660" y="1223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655" name="Google Shape;655;p6"/>
              <p:cNvCxnSpPr/>
              <p:nvPr/>
            </p:nvCxnSpPr>
            <p:spPr>
              <a:xfrm>
                <a:off x="2659" y="1630"/>
                <a:ext cx="135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lt2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cxnSp>
            <p:nvCxnSpPr>
              <p:cNvPr id="656" name="Google Shape;656;p6"/>
              <p:cNvCxnSpPr/>
              <p:nvPr/>
            </p:nvCxnSpPr>
            <p:spPr>
              <a:xfrm flipH="1" rot="10800000">
                <a:off x="3047" y="1308"/>
                <a:ext cx="220" cy="22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657" name="Google Shape;657;p6"/>
              <p:cNvSpPr txBox="1"/>
              <p:nvPr/>
            </p:nvSpPr>
            <p:spPr>
              <a:xfrm>
                <a:off x="3256" y="1705"/>
                <a:ext cx="179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rsiva"/>
                  <a:buNone/>
                </a:pPr>
                <a:r>
                  <a:rPr b="0" i="1" lang="en-US" sz="1800" u="none">
                    <a:solidFill>
                      <a:schemeClr val="dk1"/>
                    </a:solidFill>
                    <a:latin typeface="Corsiva"/>
                    <a:ea typeface="Corsiva"/>
                    <a:cs typeface="Corsiva"/>
                    <a:sym typeface="Corsiva"/>
                  </a:rPr>
                  <a:t>z</a:t>
                </a:r>
                <a:endParaRPr/>
              </a:p>
            </p:txBody>
          </p:sp>
          <p:cxnSp>
            <p:nvCxnSpPr>
              <p:cNvPr id="658" name="Google Shape;658;p6"/>
              <p:cNvCxnSpPr/>
              <p:nvPr/>
            </p:nvCxnSpPr>
            <p:spPr>
              <a:xfrm flipH="1" rot="10800000">
                <a:off x="2621" y="1321"/>
                <a:ext cx="226" cy="2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659" name="Google Shape;659;p6"/>
              <p:cNvSpPr/>
              <p:nvPr/>
            </p:nvSpPr>
            <p:spPr>
              <a:xfrm>
                <a:off x="3511" y="1473"/>
                <a:ext cx="177" cy="276"/>
              </a:xfrm>
              <a:custGeom>
                <a:rect b="b" l="l" r="r" t="t"/>
                <a:pathLst>
                  <a:path extrusionOk="0" h="276" w="177">
                    <a:moveTo>
                      <a:pt x="0" y="226"/>
                    </a:moveTo>
                    <a:cubicBezTo>
                      <a:pt x="39" y="251"/>
                      <a:pt x="79" y="276"/>
                      <a:pt x="107" y="271"/>
                    </a:cubicBezTo>
                    <a:cubicBezTo>
                      <a:pt x="135" y="266"/>
                      <a:pt x="161" y="232"/>
                      <a:pt x="169" y="198"/>
                    </a:cubicBezTo>
                    <a:cubicBezTo>
                      <a:pt x="177" y="164"/>
                      <a:pt x="176" y="101"/>
                      <a:pt x="158" y="68"/>
                    </a:cubicBezTo>
                    <a:cubicBezTo>
                      <a:pt x="140" y="35"/>
                      <a:pt x="86" y="0"/>
                      <a:pt x="62" y="0"/>
                    </a:cubicBezTo>
                    <a:cubicBezTo>
                      <a:pt x="38" y="0"/>
                      <a:pt x="24" y="34"/>
                      <a:pt x="11" y="6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0" name="Google Shape;660;p6"/>
            <p:cNvSpPr txBox="1"/>
            <p:nvPr/>
          </p:nvSpPr>
          <p:spPr>
            <a:xfrm>
              <a:off x="2708" y="2415"/>
              <a:ext cx="19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6" name="Google Shape;666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Edge Classification</a:t>
            </a:r>
            <a:endParaRPr/>
          </a:p>
        </p:txBody>
      </p:sp>
      <p:sp>
        <p:nvSpPr>
          <p:cNvPr id="667" name="Google Shape;667;p7"/>
          <p:cNvSpPr txBox="1"/>
          <p:nvPr>
            <p:ph idx="1" type="body"/>
          </p:nvPr>
        </p:nvSpPr>
        <p:spPr>
          <a:xfrm>
            <a:off x="350837" y="1214437"/>
            <a:ext cx="5908675" cy="53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Forward edge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(reaches a BLACK vertex &amp;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 &lt; d[v]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Non-tree edges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(u, v)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connect a vertex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descendant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a depth first tree</a:t>
            </a:r>
            <a:endParaRPr/>
          </a:p>
          <a:p>
            <a:pPr indent="-158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Cross edge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(reaches a BLACK vertex &amp;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 &gt; d[v]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go between vertices in same depth-first tree (as long as there is no ancestor / descendant relation) or between different depth-first trees</a:t>
            </a:r>
            <a:endParaRPr/>
          </a:p>
        </p:txBody>
      </p:sp>
      <p:grpSp>
        <p:nvGrpSpPr>
          <p:cNvPr id="668" name="Google Shape;668;p7"/>
          <p:cNvGrpSpPr/>
          <p:nvPr/>
        </p:nvGrpSpPr>
        <p:grpSpPr>
          <a:xfrm>
            <a:off x="6461125" y="1368425"/>
            <a:ext cx="2163762" cy="1631950"/>
            <a:chOff x="4030" y="3045"/>
            <a:chExt cx="1363" cy="1028"/>
          </a:xfrm>
        </p:grpSpPr>
        <p:grpSp>
          <p:nvGrpSpPr>
            <p:cNvPr id="669" name="Google Shape;669;p7"/>
            <p:cNvGrpSpPr/>
            <p:nvPr/>
          </p:nvGrpSpPr>
          <p:grpSpPr>
            <a:xfrm>
              <a:off x="4032" y="3045"/>
              <a:ext cx="1361" cy="1028"/>
              <a:chOff x="2444" y="2015"/>
              <a:chExt cx="1361" cy="1028"/>
            </a:xfrm>
          </p:grpSpPr>
          <p:grpSp>
            <p:nvGrpSpPr>
              <p:cNvPr id="670" name="Google Shape;670;p7"/>
              <p:cNvGrpSpPr/>
              <p:nvPr/>
            </p:nvGrpSpPr>
            <p:grpSpPr>
              <a:xfrm>
                <a:off x="2444" y="2015"/>
                <a:ext cx="1361" cy="1028"/>
                <a:chOff x="2327" y="908"/>
                <a:chExt cx="1361" cy="1028"/>
              </a:xfrm>
            </p:grpSpPr>
            <p:sp>
              <p:nvSpPr>
                <p:cNvPr id="671" name="Google Shape;671;p7"/>
                <p:cNvSpPr/>
                <p:nvPr/>
              </p:nvSpPr>
              <p:spPr>
                <a:xfrm>
                  <a:off x="2327" y="1113"/>
                  <a:ext cx="321" cy="226"/>
                </a:xfrm>
                <a:prstGeom prst="ellipse">
                  <a:avLst/>
                </a:prstGeom>
                <a:solidFill>
                  <a:srgbClr val="EAEAEA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1/</a:t>
                  </a:r>
                  <a:endParaRPr/>
                </a:p>
              </p:txBody>
            </p:sp>
            <p:sp>
              <p:nvSpPr>
                <p:cNvPr id="672" name="Google Shape;672;p7"/>
                <p:cNvSpPr/>
                <p:nvPr/>
              </p:nvSpPr>
              <p:spPr>
                <a:xfrm>
                  <a:off x="2799" y="1113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2/7</a:t>
                  </a:r>
                  <a:endParaRPr/>
                </a:p>
              </p:txBody>
            </p:sp>
            <p:sp>
              <p:nvSpPr>
                <p:cNvPr id="673" name="Google Shape;673;p7"/>
                <p:cNvSpPr/>
                <p:nvPr/>
              </p:nvSpPr>
              <p:spPr>
                <a:xfrm>
                  <a:off x="3235" y="1113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7"/>
                <p:cNvSpPr/>
                <p:nvPr/>
              </p:nvSpPr>
              <p:spPr>
                <a:xfrm>
                  <a:off x="2327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4/5</a:t>
                  </a:r>
                  <a:endParaRPr/>
                </a:p>
              </p:txBody>
            </p:sp>
            <p:sp>
              <p:nvSpPr>
                <p:cNvPr id="675" name="Google Shape;675;p7"/>
                <p:cNvSpPr/>
                <p:nvPr/>
              </p:nvSpPr>
              <p:spPr>
                <a:xfrm>
                  <a:off x="2799" y="1509"/>
                  <a:ext cx="321" cy="226"/>
                </a:xfrm>
                <a:prstGeom prst="ellipse">
                  <a:avLst/>
                </a:prstGeom>
                <a:solidFill>
                  <a:srgbClr val="808080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3/6</a:t>
                  </a:r>
                  <a:endParaRPr/>
                </a:p>
              </p:txBody>
            </p:sp>
            <p:sp>
              <p:nvSpPr>
                <p:cNvPr id="676" name="Google Shape;676;p7"/>
                <p:cNvSpPr/>
                <p:nvPr/>
              </p:nvSpPr>
              <p:spPr>
                <a:xfrm>
                  <a:off x="3235" y="1509"/>
                  <a:ext cx="321" cy="226"/>
                </a:xfrm>
                <a:prstGeom prst="ellipse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7"/>
                <p:cNvSpPr txBox="1"/>
                <p:nvPr/>
              </p:nvSpPr>
              <p:spPr>
                <a:xfrm>
                  <a:off x="2352" y="908"/>
                  <a:ext cx="182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u</a:t>
                  </a:r>
                  <a:endParaRPr/>
                </a:p>
              </p:txBody>
            </p:sp>
            <p:sp>
              <p:nvSpPr>
                <p:cNvPr id="678" name="Google Shape;678;p7"/>
                <p:cNvSpPr txBox="1"/>
                <p:nvPr/>
              </p:nvSpPr>
              <p:spPr>
                <a:xfrm>
                  <a:off x="2836" y="91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v</a:t>
                  </a:r>
                  <a:endParaRPr/>
                </a:p>
              </p:txBody>
            </p:sp>
            <p:sp>
              <p:nvSpPr>
                <p:cNvPr id="679" name="Google Shape;679;p7"/>
                <p:cNvSpPr txBox="1"/>
                <p:nvPr/>
              </p:nvSpPr>
              <p:spPr>
                <a:xfrm>
                  <a:off x="3245" y="915"/>
                  <a:ext cx="21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w</a:t>
                  </a:r>
                  <a:endParaRPr/>
                </a:p>
              </p:txBody>
            </p:sp>
            <p:sp>
              <p:nvSpPr>
                <p:cNvPr id="680" name="Google Shape;680;p7"/>
                <p:cNvSpPr txBox="1"/>
                <p:nvPr/>
              </p:nvSpPr>
              <p:spPr>
                <a:xfrm>
                  <a:off x="2338" y="1705"/>
                  <a:ext cx="176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x</a:t>
                  </a:r>
                  <a:endParaRPr/>
                </a:p>
              </p:txBody>
            </p:sp>
            <p:sp>
              <p:nvSpPr>
                <p:cNvPr id="681" name="Google Shape;681;p7"/>
                <p:cNvSpPr txBox="1"/>
                <p:nvPr/>
              </p:nvSpPr>
              <p:spPr>
                <a:xfrm>
                  <a:off x="2817" y="1705"/>
                  <a:ext cx="174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y</a:t>
                  </a:r>
                  <a:endParaRPr/>
                </a:p>
              </p:txBody>
            </p:sp>
            <p:cxnSp>
              <p:nvCxnSpPr>
                <p:cNvPr id="682" name="Google Shape;682;p7"/>
                <p:cNvCxnSpPr/>
                <p:nvPr/>
              </p:nvCxnSpPr>
              <p:spPr>
                <a:xfrm flipH="1">
                  <a:off x="2477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683" name="Google Shape;683;p7"/>
                <p:cNvCxnSpPr/>
                <p:nvPr/>
              </p:nvCxnSpPr>
              <p:spPr>
                <a:xfrm flipH="1">
                  <a:off x="2952" y="1341"/>
                  <a:ext cx="5" cy="186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684" name="Google Shape;684;p7"/>
                <p:cNvCxnSpPr/>
                <p:nvPr/>
              </p:nvCxnSpPr>
              <p:spPr>
                <a:xfrm flipH="1">
                  <a:off x="3402" y="1336"/>
                  <a:ext cx="5" cy="18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685" name="Google Shape;685;p7"/>
                <p:cNvCxnSpPr/>
                <p:nvPr/>
              </p:nvCxnSpPr>
              <p:spPr>
                <a:xfrm>
                  <a:off x="2660" y="1223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686" name="Google Shape;686;p7"/>
                <p:cNvCxnSpPr/>
                <p:nvPr/>
              </p:nvCxnSpPr>
              <p:spPr>
                <a:xfrm>
                  <a:off x="2659" y="1630"/>
                  <a:ext cx="135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lt2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cxnSp>
              <p:nvCxnSpPr>
                <p:cNvPr id="687" name="Google Shape;687;p7"/>
                <p:cNvCxnSpPr/>
                <p:nvPr/>
              </p:nvCxnSpPr>
              <p:spPr>
                <a:xfrm flipH="1" rot="10800000">
                  <a:off x="3047" y="1308"/>
                  <a:ext cx="220" cy="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triangle"/>
                  <a:tailEnd len="med" w="med" type="none"/>
                </a:ln>
              </p:spPr>
            </p:cxnSp>
            <p:sp>
              <p:nvSpPr>
                <p:cNvPr id="688" name="Google Shape;688;p7"/>
                <p:cNvSpPr txBox="1"/>
                <p:nvPr/>
              </p:nvSpPr>
              <p:spPr>
                <a:xfrm>
                  <a:off x="3256" y="1705"/>
                  <a:ext cx="179" cy="2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orsiva"/>
                    <a:buNone/>
                  </a:pPr>
                  <a:r>
                    <a:rPr b="0" i="1" lang="en-US" sz="1800" u="none">
                      <a:solidFill>
                        <a:schemeClr val="dk1"/>
                      </a:solidFill>
                      <a:latin typeface="Corsiva"/>
                      <a:ea typeface="Corsiva"/>
                      <a:cs typeface="Corsiva"/>
                      <a:sym typeface="Corsiva"/>
                    </a:rPr>
                    <a:t>z</a:t>
                  </a:r>
                  <a:endParaRPr/>
                </a:p>
              </p:txBody>
            </p:sp>
            <p:cxnSp>
              <p:nvCxnSpPr>
                <p:cNvPr id="689" name="Google Shape;689;p7"/>
                <p:cNvCxnSpPr/>
                <p:nvPr/>
              </p:nvCxnSpPr>
              <p:spPr>
                <a:xfrm flipH="1" rot="10800000">
                  <a:off x="2621" y="1321"/>
                  <a:ext cx="226" cy="2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sp>
              <p:nvSpPr>
                <p:cNvPr id="690" name="Google Shape;690;p7"/>
                <p:cNvSpPr/>
                <p:nvPr/>
              </p:nvSpPr>
              <p:spPr>
                <a:xfrm>
                  <a:off x="3511" y="1473"/>
                  <a:ext cx="177" cy="276"/>
                </a:xfrm>
                <a:custGeom>
                  <a:rect b="b" l="l" r="r" t="t"/>
                  <a:pathLst>
                    <a:path extrusionOk="0" h="276" w="177">
                      <a:moveTo>
                        <a:pt x="0" y="226"/>
                      </a:moveTo>
                      <a:cubicBezTo>
                        <a:pt x="39" y="251"/>
                        <a:pt x="79" y="276"/>
                        <a:pt x="107" y="271"/>
                      </a:cubicBezTo>
                      <a:cubicBezTo>
                        <a:pt x="135" y="266"/>
                        <a:pt x="161" y="232"/>
                        <a:pt x="169" y="198"/>
                      </a:cubicBezTo>
                      <a:cubicBezTo>
                        <a:pt x="177" y="164"/>
                        <a:pt x="176" y="101"/>
                        <a:pt x="158" y="68"/>
                      </a:cubicBezTo>
                      <a:cubicBezTo>
                        <a:pt x="140" y="35"/>
                        <a:pt x="86" y="0"/>
                        <a:pt x="62" y="0"/>
                      </a:cubicBezTo>
                      <a:cubicBezTo>
                        <a:pt x="38" y="0"/>
                        <a:pt x="24" y="34"/>
                        <a:pt x="11" y="68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1" name="Google Shape;691;p7"/>
              <p:cNvSpPr txBox="1"/>
              <p:nvPr/>
            </p:nvSpPr>
            <p:spPr>
              <a:xfrm>
                <a:off x="2708" y="2415"/>
                <a:ext cx="191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</p:grpSp>
        <p:sp>
          <p:nvSpPr>
            <p:cNvPr id="692" name="Google Shape;692;p7"/>
            <p:cNvSpPr txBox="1"/>
            <p:nvPr/>
          </p:nvSpPr>
          <p:spPr>
            <a:xfrm>
              <a:off x="4030" y="3460"/>
              <a:ext cx="18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</p:grpSp>
      <p:grpSp>
        <p:nvGrpSpPr>
          <p:cNvPr id="693" name="Google Shape;693;p7"/>
          <p:cNvGrpSpPr/>
          <p:nvPr/>
        </p:nvGrpSpPr>
        <p:grpSpPr>
          <a:xfrm>
            <a:off x="6461125" y="3851275"/>
            <a:ext cx="2163762" cy="1631950"/>
            <a:chOff x="3789" y="883"/>
            <a:chExt cx="1363" cy="1028"/>
          </a:xfrm>
        </p:grpSpPr>
        <p:grpSp>
          <p:nvGrpSpPr>
            <p:cNvPr id="694" name="Google Shape;694;p7"/>
            <p:cNvGrpSpPr/>
            <p:nvPr/>
          </p:nvGrpSpPr>
          <p:grpSpPr>
            <a:xfrm>
              <a:off x="3789" y="883"/>
              <a:ext cx="1363" cy="1028"/>
              <a:chOff x="4030" y="3045"/>
              <a:chExt cx="1363" cy="1028"/>
            </a:xfrm>
          </p:grpSpPr>
          <p:grpSp>
            <p:nvGrpSpPr>
              <p:cNvPr id="695" name="Google Shape;695;p7"/>
              <p:cNvGrpSpPr/>
              <p:nvPr/>
            </p:nvGrpSpPr>
            <p:grpSpPr>
              <a:xfrm>
                <a:off x="4032" y="3045"/>
                <a:ext cx="1361" cy="1028"/>
                <a:chOff x="2444" y="2015"/>
                <a:chExt cx="1361" cy="1028"/>
              </a:xfrm>
            </p:grpSpPr>
            <p:grpSp>
              <p:nvGrpSpPr>
                <p:cNvPr id="696" name="Google Shape;696;p7"/>
                <p:cNvGrpSpPr/>
                <p:nvPr/>
              </p:nvGrpSpPr>
              <p:grpSpPr>
                <a:xfrm>
                  <a:off x="2444" y="2015"/>
                  <a:ext cx="1361" cy="1028"/>
                  <a:chOff x="2327" y="908"/>
                  <a:chExt cx="1361" cy="1028"/>
                </a:xfrm>
              </p:grpSpPr>
              <p:sp>
                <p:nvSpPr>
                  <p:cNvPr id="697" name="Google Shape;697;p7"/>
                  <p:cNvSpPr/>
                  <p:nvPr/>
                </p:nvSpPr>
                <p:spPr>
                  <a:xfrm>
                    <a:off x="2327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1/8</a:t>
                    </a:r>
                    <a:endParaRPr/>
                  </a:p>
                </p:txBody>
              </p:sp>
              <p:sp>
                <p:nvSpPr>
                  <p:cNvPr id="698" name="Google Shape;698;p7"/>
                  <p:cNvSpPr/>
                  <p:nvPr/>
                </p:nvSpPr>
                <p:spPr>
                  <a:xfrm>
                    <a:off x="2799" y="1113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2/7</a:t>
                    </a:r>
                    <a:endParaRPr/>
                  </a:p>
                </p:txBody>
              </p:sp>
              <p:sp>
                <p:nvSpPr>
                  <p:cNvPr id="699" name="Google Shape;699;p7"/>
                  <p:cNvSpPr/>
                  <p:nvPr/>
                </p:nvSpPr>
                <p:spPr>
                  <a:xfrm>
                    <a:off x="3235" y="1113"/>
                    <a:ext cx="321" cy="226"/>
                  </a:xfrm>
                  <a:prstGeom prst="ellipse">
                    <a:avLst/>
                  </a:prstGeom>
                  <a:solidFill>
                    <a:srgbClr val="EAEAEA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9/ </a:t>
                    </a:r>
                    <a:endParaRPr/>
                  </a:p>
                </p:txBody>
              </p:sp>
              <p:sp>
                <p:nvSpPr>
                  <p:cNvPr id="700" name="Google Shape;700;p7"/>
                  <p:cNvSpPr/>
                  <p:nvPr/>
                </p:nvSpPr>
                <p:spPr>
                  <a:xfrm>
                    <a:off x="2327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4/5</a:t>
                    </a:r>
                    <a:endParaRPr/>
                  </a:p>
                </p:txBody>
              </p:sp>
              <p:sp>
                <p:nvSpPr>
                  <p:cNvPr id="701" name="Google Shape;701;p7"/>
                  <p:cNvSpPr/>
                  <p:nvPr/>
                </p:nvSpPr>
                <p:spPr>
                  <a:xfrm>
                    <a:off x="2799" y="1509"/>
                    <a:ext cx="321" cy="226"/>
                  </a:xfrm>
                  <a:prstGeom prst="ellipse">
                    <a:avLst/>
                  </a:prstGeom>
                  <a:solidFill>
                    <a:srgbClr val="808080"/>
                  </a:solidFill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400"/>
                      <a:buFont typeface="Arial"/>
                      <a:buNone/>
                    </a:pPr>
                    <a:r>
                      <a:rPr b="0" i="0" lang="en-US" sz="1400" u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3/6</a:t>
                    </a:r>
                    <a:endParaRPr/>
                  </a:p>
                </p:txBody>
              </p:sp>
              <p:sp>
                <p:nvSpPr>
                  <p:cNvPr id="702" name="Google Shape;702;p7"/>
                  <p:cNvSpPr/>
                  <p:nvPr/>
                </p:nvSpPr>
                <p:spPr>
                  <a:xfrm>
                    <a:off x="3235" y="1509"/>
                    <a:ext cx="321" cy="226"/>
                  </a:xfrm>
                  <a:prstGeom prst="ellipse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3" name="Google Shape;703;p7"/>
                  <p:cNvSpPr txBox="1"/>
                  <p:nvPr/>
                </p:nvSpPr>
                <p:spPr>
                  <a:xfrm>
                    <a:off x="2352" y="908"/>
                    <a:ext cx="182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u</a:t>
                    </a:r>
                    <a:endParaRPr/>
                  </a:p>
                </p:txBody>
              </p:sp>
              <p:sp>
                <p:nvSpPr>
                  <p:cNvPr id="704" name="Google Shape;704;p7"/>
                  <p:cNvSpPr txBox="1"/>
                  <p:nvPr/>
                </p:nvSpPr>
                <p:spPr>
                  <a:xfrm>
                    <a:off x="2836" y="91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v</a:t>
                    </a:r>
                    <a:endParaRPr/>
                  </a:p>
                </p:txBody>
              </p:sp>
              <p:sp>
                <p:nvSpPr>
                  <p:cNvPr id="705" name="Google Shape;705;p7"/>
                  <p:cNvSpPr txBox="1"/>
                  <p:nvPr/>
                </p:nvSpPr>
                <p:spPr>
                  <a:xfrm>
                    <a:off x="3245" y="915"/>
                    <a:ext cx="214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w</a:t>
                    </a:r>
                    <a:endParaRPr/>
                  </a:p>
                </p:txBody>
              </p:sp>
              <p:sp>
                <p:nvSpPr>
                  <p:cNvPr id="706" name="Google Shape;706;p7"/>
                  <p:cNvSpPr txBox="1"/>
                  <p:nvPr/>
                </p:nvSpPr>
                <p:spPr>
                  <a:xfrm>
                    <a:off x="2338" y="1705"/>
                    <a:ext cx="176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x</a:t>
                    </a:r>
                    <a:endParaRPr/>
                  </a:p>
                </p:txBody>
              </p:sp>
              <p:sp>
                <p:nvSpPr>
                  <p:cNvPr id="707" name="Google Shape;707;p7"/>
                  <p:cNvSpPr txBox="1"/>
                  <p:nvPr/>
                </p:nvSpPr>
                <p:spPr>
                  <a:xfrm>
                    <a:off x="2817" y="1705"/>
                    <a:ext cx="174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y</a:t>
                    </a:r>
                    <a:endParaRPr/>
                  </a:p>
                </p:txBody>
              </p:sp>
              <p:cxnSp>
                <p:nvCxnSpPr>
                  <p:cNvPr id="708" name="Google Shape;708;p7"/>
                  <p:cNvCxnSpPr/>
                  <p:nvPr/>
                </p:nvCxnSpPr>
                <p:spPr>
                  <a:xfrm flipH="1">
                    <a:off x="2477" y="1336"/>
                    <a:ext cx="5" cy="1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709" name="Google Shape;709;p7"/>
                  <p:cNvCxnSpPr/>
                  <p:nvPr/>
                </p:nvCxnSpPr>
                <p:spPr>
                  <a:xfrm flipH="1">
                    <a:off x="2952" y="1341"/>
                    <a:ext cx="5" cy="186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710" name="Google Shape;710;p7"/>
                  <p:cNvCxnSpPr/>
                  <p:nvPr/>
                </p:nvCxnSpPr>
                <p:spPr>
                  <a:xfrm flipH="1">
                    <a:off x="3402" y="1336"/>
                    <a:ext cx="5" cy="18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711" name="Google Shape;711;p7"/>
                  <p:cNvCxnSpPr/>
                  <p:nvPr/>
                </p:nvCxnSpPr>
                <p:spPr>
                  <a:xfrm>
                    <a:off x="2660" y="1223"/>
                    <a:ext cx="135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cxnSp>
                <p:nvCxnSpPr>
                  <p:cNvPr id="712" name="Google Shape;712;p7"/>
                  <p:cNvCxnSpPr/>
                  <p:nvPr/>
                </p:nvCxnSpPr>
                <p:spPr>
                  <a:xfrm>
                    <a:off x="2659" y="1630"/>
                    <a:ext cx="135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lt2"/>
                    </a:solidFill>
                    <a:prstDash val="solid"/>
                    <a:miter lim="800000"/>
                    <a:headEnd len="med" w="med" type="triangle"/>
                    <a:tailEnd len="med" w="med" type="none"/>
                  </a:ln>
                </p:spPr>
              </p:cxnSp>
              <p:cxnSp>
                <p:nvCxnSpPr>
                  <p:cNvPr id="713" name="Google Shape;713;p7"/>
                  <p:cNvCxnSpPr/>
                  <p:nvPr/>
                </p:nvCxnSpPr>
                <p:spPr>
                  <a:xfrm flipH="1" rot="10800000">
                    <a:off x="3047" y="1308"/>
                    <a:ext cx="220" cy="22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triangle"/>
                    <a:tailEnd len="med" w="med" type="none"/>
                  </a:ln>
                </p:spPr>
              </p:cxnSp>
              <p:sp>
                <p:nvSpPr>
                  <p:cNvPr id="714" name="Google Shape;714;p7"/>
                  <p:cNvSpPr txBox="1"/>
                  <p:nvPr/>
                </p:nvSpPr>
                <p:spPr>
                  <a:xfrm>
                    <a:off x="3256" y="1705"/>
                    <a:ext cx="179" cy="2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Corsiva"/>
                      <a:buNone/>
                    </a:pPr>
                    <a:r>
                      <a:rPr b="0" i="1" lang="en-US" sz="1800" u="none">
                        <a:solidFill>
                          <a:schemeClr val="dk1"/>
                        </a:solidFill>
                        <a:latin typeface="Corsiva"/>
                        <a:ea typeface="Corsiva"/>
                        <a:cs typeface="Corsiva"/>
                        <a:sym typeface="Corsiva"/>
                      </a:rPr>
                      <a:t>z</a:t>
                    </a:r>
                    <a:endParaRPr/>
                  </a:p>
                </p:txBody>
              </p:sp>
              <p:cxnSp>
                <p:nvCxnSpPr>
                  <p:cNvPr id="715" name="Google Shape;715;p7"/>
                  <p:cNvCxnSpPr/>
                  <p:nvPr/>
                </p:nvCxnSpPr>
                <p:spPr>
                  <a:xfrm flipH="1" rot="10800000">
                    <a:off x="2621" y="1321"/>
                    <a:ext cx="226" cy="226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triangle"/>
                  </a:ln>
                </p:spPr>
              </p:cxnSp>
              <p:sp>
                <p:nvSpPr>
                  <p:cNvPr id="716" name="Google Shape;716;p7"/>
                  <p:cNvSpPr/>
                  <p:nvPr/>
                </p:nvSpPr>
                <p:spPr>
                  <a:xfrm>
                    <a:off x="3511" y="1473"/>
                    <a:ext cx="177" cy="276"/>
                  </a:xfrm>
                  <a:custGeom>
                    <a:rect b="b" l="l" r="r" t="t"/>
                    <a:pathLst>
                      <a:path extrusionOk="0" h="276" w="177">
                        <a:moveTo>
                          <a:pt x="0" y="226"/>
                        </a:moveTo>
                        <a:cubicBezTo>
                          <a:pt x="39" y="251"/>
                          <a:pt x="79" y="276"/>
                          <a:pt x="107" y="271"/>
                        </a:cubicBezTo>
                        <a:cubicBezTo>
                          <a:pt x="135" y="266"/>
                          <a:pt x="161" y="232"/>
                          <a:pt x="169" y="198"/>
                        </a:cubicBezTo>
                        <a:cubicBezTo>
                          <a:pt x="177" y="164"/>
                          <a:pt x="176" y="101"/>
                          <a:pt x="158" y="68"/>
                        </a:cubicBezTo>
                        <a:cubicBezTo>
                          <a:pt x="140" y="35"/>
                          <a:pt x="86" y="0"/>
                          <a:pt x="62" y="0"/>
                        </a:cubicBezTo>
                        <a:cubicBezTo>
                          <a:pt x="38" y="0"/>
                          <a:pt x="24" y="34"/>
                          <a:pt x="11" y="68"/>
                        </a:cubicBezTo>
                      </a:path>
                    </a:pathLst>
                  </a:custGeom>
                  <a:noFill/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17" name="Google Shape;717;p7"/>
                <p:cNvSpPr txBox="1"/>
                <p:nvPr/>
              </p:nvSpPr>
              <p:spPr>
                <a:xfrm>
                  <a:off x="2708" y="2415"/>
                  <a:ext cx="191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</p:grpSp>
          <p:sp>
            <p:nvSpPr>
              <p:cNvPr id="718" name="Google Shape;718;p7"/>
              <p:cNvSpPr txBox="1"/>
              <p:nvPr/>
            </p:nvSpPr>
            <p:spPr>
              <a:xfrm>
                <a:off x="4030" y="3460"/>
                <a:ext cx="1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/>
              </a:p>
            </p:txBody>
          </p:sp>
        </p:grpSp>
        <p:sp>
          <p:nvSpPr>
            <p:cNvPr id="719" name="Google Shape;719;p7"/>
            <p:cNvSpPr txBox="1"/>
            <p:nvPr/>
          </p:nvSpPr>
          <p:spPr>
            <a:xfrm>
              <a:off x="4536" y="1202"/>
              <a:ext cx="19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5" name="Google Shape;725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 of DFS(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E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26" name="Google Shape;726;p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∈ V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π[u]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← NIL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0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∈ V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 =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WHITE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DFS-VISIT(u)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27" name="Google Shape;727;p8"/>
          <p:cNvGrpSpPr/>
          <p:nvPr/>
        </p:nvGrpSpPr>
        <p:grpSpPr>
          <a:xfrm>
            <a:off x="5205397" y="1314450"/>
            <a:ext cx="1356372" cy="1636700"/>
            <a:chOff x="3279" y="828"/>
            <a:chExt cx="678" cy="1031"/>
          </a:xfrm>
        </p:grpSpPr>
        <p:sp>
          <p:nvSpPr>
            <p:cNvPr id="728" name="Google Shape;728;p8"/>
            <p:cNvSpPr/>
            <p:nvPr/>
          </p:nvSpPr>
          <p:spPr>
            <a:xfrm>
              <a:off x="3279" y="828"/>
              <a:ext cx="56" cy="1031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"/>
            <p:cNvSpPr txBox="1"/>
            <p:nvPr/>
          </p:nvSpPr>
          <p:spPr>
            <a:xfrm>
              <a:off x="3357" y="120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Θ(V)</a:t>
              </a:r>
              <a:endParaRPr/>
            </a:p>
          </p:txBody>
        </p:sp>
      </p:grpSp>
      <p:grpSp>
        <p:nvGrpSpPr>
          <p:cNvPr id="730" name="Google Shape;730;p8"/>
          <p:cNvGrpSpPr/>
          <p:nvPr/>
        </p:nvGrpSpPr>
        <p:grpSpPr>
          <a:xfrm>
            <a:off x="5915025" y="3275012"/>
            <a:ext cx="2635250" cy="1636712"/>
            <a:chOff x="3726" y="2063"/>
            <a:chExt cx="1660" cy="1031"/>
          </a:xfrm>
        </p:grpSpPr>
        <p:sp>
          <p:nvSpPr>
            <p:cNvPr id="731" name="Google Shape;731;p8"/>
            <p:cNvSpPr/>
            <p:nvPr/>
          </p:nvSpPr>
          <p:spPr>
            <a:xfrm>
              <a:off x="3726" y="2063"/>
              <a:ext cx="56" cy="1031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"/>
            <p:cNvSpPr txBox="1"/>
            <p:nvPr/>
          </p:nvSpPr>
          <p:spPr>
            <a:xfrm>
              <a:off x="3819" y="2174"/>
              <a:ext cx="1567" cy="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Θ(V) – exclusive  of time for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DFS-VISIT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8" name="Google Shape;738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Analysis of DFS-VISIT(</a:t>
            </a:r>
            <a:r>
              <a:rPr b="0" i="0" lang="en-US" sz="4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39" name="Google Shape;739;p9"/>
          <p:cNvSpPr txBox="1"/>
          <p:nvPr>
            <p:ph idx="1" type="body"/>
          </p:nvPr>
        </p:nvSpPr>
        <p:spPr>
          <a:xfrm>
            <a:off x="350837" y="1214437"/>
            <a:ext cx="8229600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GRAY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	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time+1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∈ Adj[u]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	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color[v]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π[v]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endParaRPr b="1" i="0" sz="28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      DFS-VISIT(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BLACK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 + 1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f[u]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</a:t>
            </a:r>
            <a:endParaRPr/>
          </a:p>
        </p:txBody>
      </p:sp>
      <p:grpSp>
        <p:nvGrpSpPr>
          <p:cNvPr id="740" name="Google Shape;740;p9"/>
          <p:cNvGrpSpPr/>
          <p:nvPr/>
        </p:nvGrpSpPr>
        <p:grpSpPr>
          <a:xfrm>
            <a:off x="5600700" y="2689225"/>
            <a:ext cx="2654300" cy="2057400"/>
            <a:chOff x="3528" y="1694"/>
            <a:chExt cx="1672" cy="1296"/>
          </a:xfrm>
        </p:grpSpPr>
        <p:sp>
          <p:nvSpPr>
            <p:cNvPr id="741" name="Google Shape;741;p9"/>
            <p:cNvSpPr/>
            <p:nvPr/>
          </p:nvSpPr>
          <p:spPr>
            <a:xfrm>
              <a:off x="3528" y="1694"/>
              <a:ext cx="108" cy="1296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9"/>
            <p:cNvSpPr txBox="1"/>
            <p:nvPr/>
          </p:nvSpPr>
          <p:spPr>
            <a:xfrm>
              <a:off x="3664" y="2171"/>
              <a:ext cx="1536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Each loop takes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|Adj[v]|</a:t>
              </a:r>
              <a:endParaRPr/>
            </a:p>
          </p:txBody>
        </p:sp>
      </p:grpSp>
      <p:sp>
        <p:nvSpPr>
          <p:cNvPr id="743" name="Google Shape;743;p9"/>
          <p:cNvSpPr txBox="1"/>
          <p:nvPr/>
        </p:nvSpPr>
        <p:spPr>
          <a:xfrm>
            <a:off x="4673600" y="1282700"/>
            <a:ext cx="40465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DFS-VISIT is called exactly once for each vertex</a:t>
            </a:r>
            <a:endParaRPr/>
          </a:p>
        </p:txBody>
      </p:sp>
      <p:sp>
        <p:nvSpPr>
          <p:cNvPr id="744" name="Google Shape;744;p9"/>
          <p:cNvSpPr txBox="1"/>
          <p:nvPr/>
        </p:nvSpPr>
        <p:spPr>
          <a:xfrm>
            <a:off x="3851275" y="5354637"/>
            <a:ext cx="3844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Total: Σ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v∈V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|Adj[v]| + Θ(V) =</a:t>
            </a:r>
            <a:endParaRPr/>
          </a:p>
        </p:txBody>
      </p:sp>
      <p:grpSp>
        <p:nvGrpSpPr>
          <p:cNvPr id="745" name="Google Shape;745;p9"/>
          <p:cNvGrpSpPr/>
          <p:nvPr/>
        </p:nvGrpSpPr>
        <p:grpSpPr>
          <a:xfrm>
            <a:off x="4501500" y="5812625"/>
            <a:ext cx="2416925" cy="608825"/>
            <a:chOff x="1297" y="3766"/>
            <a:chExt cx="972" cy="384"/>
          </a:xfrm>
        </p:grpSpPr>
        <p:sp>
          <p:nvSpPr>
            <p:cNvPr id="746" name="Google Shape;746;p9"/>
            <p:cNvSpPr/>
            <p:nvPr/>
          </p:nvSpPr>
          <p:spPr>
            <a:xfrm rot="-5400000">
              <a:off x="1752" y="3310"/>
              <a:ext cx="61" cy="972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9"/>
            <p:cNvSpPr txBox="1"/>
            <p:nvPr/>
          </p:nvSpPr>
          <p:spPr>
            <a:xfrm>
              <a:off x="1593" y="384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Θ(E)</a:t>
              </a:r>
              <a:endParaRPr/>
            </a:p>
          </p:txBody>
        </p:sp>
      </p:grpSp>
      <p:sp>
        <p:nvSpPr>
          <p:cNvPr id="748" name="Google Shape;748;p9"/>
          <p:cNvSpPr txBox="1"/>
          <p:nvPr/>
        </p:nvSpPr>
        <p:spPr>
          <a:xfrm>
            <a:off x="7540625" y="5357812"/>
            <a:ext cx="1365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Θ(V + 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