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6858000" cx="9144000"/>
  <p:notesSz cx="6858000" cy="9080500"/>
  <p:embeddedFontLst>
    <p:embeddedFont>
      <p:font typeface="Corsiva"/>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5" roundtripDataSignature="AMtx7mjm5FGsxlzrHW0fMmC6m0s4FAS3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Corsiva-boldItalic.fntdata"/><Relationship Id="rId83" Type="http://schemas.openxmlformats.org/officeDocument/2006/relationships/font" Target="fonts/Corsiva-italic.fntdata"/><Relationship Id="rId42" Type="http://schemas.openxmlformats.org/officeDocument/2006/relationships/slide" Target="slides/slide36.xml"/><Relationship Id="rId41" Type="http://schemas.openxmlformats.org/officeDocument/2006/relationships/slide" Target="slides/slide35.xml"/><Relationship Id="rId85" Type="http://customschemas.google.com/relationships/presentationmetadata" Target="meta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Corsiva-bold.fntdata"/><Relationship Id="rId81" Type="http://schemas.openxmlformats.org/officeDocument/2006/relationships/font" Target="fonts/Corsi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4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4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24887"/>
            <a:ext cx="2971800" cy="454025"/>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9" name="Google Shape;99;p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1: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0" name="Google Shape;170;p1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0: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3" name="Google Shape;203;p1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1: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6" name="Google Shape;226;p1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2: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1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3: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9" name="Google Shape;249;p1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5: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7" name="Google Shape;257;p1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6: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1" name="Google Shape;281;p1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7: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9" name="Google Shape;289;p1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8: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6" name="Google Shape;106;p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2: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19d131c7a_0_0:notes"/>
          <p:cNvSpPr/>
          <p:nvPr>
            <p:ph idx="2" type="sldImg"/>
          </p:nvPr>
        </p:nvSpPr>
        <p:spPr>
          <a:xfrm>
            <a:off x="1158875" y="681037"/>
            <a:ext cx="4540200" cy="34053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19d131c7a_0_0:notes"/>
          <p:cNvSpPr txBox="1"/>
          <p:nvPr>
            <p:ph idx="1" type="body"/>
          </p:nvPr>
        </p:nvSpPr>
        <p:spPr>
          <a:xfrm>
            <a:off x="685800" y="4313237"/>
            <a:ext cx="5486400" cy="408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519d131c7a_0_0:notes"/>
          <p:cNvSpPr txBox="1"/>
          <p:nvPr>
            <p:ph idx="12" type="sldNum"/>
          </p:nvPr>
        </p:nvSpPr>
        <p:spPr>
          <a:xfrm>
            <a:off x="3884612" y="8624887"/>
            <a:ext cx="2971800" cy="453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1" name="Google Shape;351;p2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3: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9" name="Google Shape;359;p2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4: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6: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1: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2: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7: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9: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9" name="Google Shape;469;p3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39: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0: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1: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2: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3: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09" name="Google Shape;509;p4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44: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5: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32" name="Google Shape;532;p4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3" name="Google Shape;533;p45: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6: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7: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54" name="Google Shape;554;p4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47: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8: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62" name="Google Shape;562;p4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48: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0" name="Google Shape;130;p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5: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9: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9" name="Google Shape;609;p4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49: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0: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57" name="Google Shape;657;p5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50: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1: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5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2: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1" name="Google Shape;711;p5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52: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3: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8" name="Google Shape;738;p5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53: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54: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2" name="Google Shape;792;p5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3" name="Google Shape;793;p54: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5: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31" name="Google Shape;831;p5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2" name="Google Shape;832;p55: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56: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6" name="Google Shape;876;p5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56: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7: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19" name="Google Shape;919;p5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0" name="Google Shape;920;p57: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58: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5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59: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49" name="Google Shape;949;p5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59: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0: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71" name="Google Shape;971;p6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60: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61: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12" name="Google Shape;1012;p6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3" name="Google Shape;1013;p61: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62: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6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63: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6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64: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64: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65: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65: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66: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66: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67: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6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68: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6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5" name="Google Shape;145;p7: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7: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69: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6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70: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p70: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71: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4" name="Google Shape;1114;p71: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72:notes"/>
          <p:cNvSpPr txBox="1"/>
          <p:nvPr>
            <p:ph idx="1" type="body"/>
          </p:nvPr>
        </p:nvSpPr>
        <p:spPr>
          <a:xfrm>
            <a:off x="685800" y="4313237"/>
            <a:ext cx="5486400" cy="4086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1" name="Google Shape;1121;p72: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73: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28" name="Google Shape;1128;p73: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9" name="Google Shape;1129;p73: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3" name="Google Shape;153;p8: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8: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nvSpPr>
        <p:spPr>
          <a:xfrm>
            <a:off x="3884612" y="8624887"/>
            <a:ext cx="2971800" cy="4540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2" name="Google Shape;162;p9:notes"/>
          <p:cNvSpPr/>
          <p:nvPr>
            <p:ph idx="2" type="sldImg"/>
          </p:nvPr>
        </p:nvSpPr>
        <p:spPr>
          <a:xfrm>
            <a:off x="1158875" y="681037"/>
            <a:ext cx="4540250" cy="34051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9:notes"/>
          <p:cNvSpPr txBox="1"/>
          <p:nvPr>
            <p:ph idx="1" type="body"/>
          </p:nvPr>
        </p:nvSpPr>
        <p:spPr>
          <a:xfrm>
            <a:off x="685800" y="4313237"/>
            <a:ext cx="5486400" cy="4086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accent2"/>
              </a:buClr>
              <a:buSzPts val="28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accent2"/>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9" name="Google Shape;19;p7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7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7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8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8" name="Google Shape;78;p8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9" name="Google Shape;79;p8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0" name="Google Shape;80;p8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81" name="Google Shape;81;p85"/>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85"/>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8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86"/>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86"/>
          <p:cNvSpPr txBox="1"/>
          <p:nvPr>
            <p:ph idx="1" type="body"/>
          </p:nvPr>
        </p:nvSpPr>
        <p:spPr>
          <a:xfrm>
            <a:off x="350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87" name="Google Shape;87;p86"/>
          <p:cNvSpPr txBox="1"/>
          <p:nvPr>
            <p:ph idx="2" type="body"/>
          </p:nvPr>
        </p:nvSpPr>
        <p:spPr>
          <a:xfrm>
            <a:off x="4541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88" name="Google Shape;88;p86"/>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86"/>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8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8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accent2"/>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94" name="Google Shape;94;p87"/>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87"/>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8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77"/>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77"/>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77"/>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7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78"/>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78"/>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7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9" name="Shape 39"/>
        <p:cNvGrpSpPr/>
        <p:nvPr/>
      </p:nvGrpSpPr>
      <p:grpSpPr>
        <a:xfrm>
          <a:off x="0" y="0"/>
          <a:ext cx="0" cy="0"/>
          <a:chOff x="0" y="0"/>
          <a:chExt cx="0" cy="0"/>
        </a:xfrm>
      </p:grpSpPr>
      <p:sp>
        <p:nvSpPr>
          <p:cNvPr id="40" name="Google Shape;40;p79"/>
          <p:cNvSpPr txBox="1"/>
          <p:nvPr>
            <p:ph idx="1" type="body"/>
          </p:nvPr>
        </p:nvSpPr>
        <p:spPr>
          <a:xfrm>
            <a:off x="341313" y="100013"/>
            <a:ext cx="8239125" cy="61912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79"/>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79"/>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80"/>
          <p:cNvSpPr txBox="1"/>
          <p:nvPr>
            <p:ph type="title"/>
          </p:nvPr>
        </p:nvSpPr>
        <p:spPr>
          <a:xfrm rot="5400000">
            <a:off x="4455319" y="2166144"/>
            <a:ext cx="6191250" cy="20589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0"/>
          <p:cNvSpPr txBox="1"/>
          <p:nvPr>
            <p:ph idx="1" type="body"/>
          </p:nvPr>
        </p:nvSpPr>
        <p:spPr>
          <a:xfrm rot="5400000">
            <a:off x="259556" y="181770"/>
            <a:ext cx="6191250" cy="60277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0"/>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80"/>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8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81"/>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1"/>
          <p:cNvSpPr txBox="1"/>
          <p:nvPr>
            <p:ph idx="1" type="body"/>
          </p:nvPr>
        </p:nvSpPr>
        <p:spPr>
          <a:xfrm rot="5400000">
            <a:off x="1927224" y="-361950"/>
            <a:ext cx="50768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81"/>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81"/>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8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2"/>
          <p:cNvSpPr/>
          <p:nvPr>
            <p:ph idx="2" type="pic"/>
          </p:nvPr>
        </p:nvSpPr>
        <p:spPr>
          <a:xfrm>
            <a:off x="1792288" y="612775"/>
            <a:ext cx="5486400" cy="4114800"/>
          </a:xfrm>
          <a:prstGeom prst="rect">
            <a:avLst/>
          </a:prstGeom>
          <a:noFill/>
          <a:ln>
            <a:noFill/>
          </a:ln>
        </p:spPr>
      </p:sp>
      <p:sp>
        <p:nvSpPr>
          <p:cNvPr id="59" name="Google Shape;59;p8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0" name="Google Shape;60;p82"/>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82"/>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8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8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8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accent2"/>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6" name="Google Shape;66;p8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7" name="Google Shape;67;p83"/>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83"/>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8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84"/>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84"/>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8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p:nvPr/>
        </p:nvSpPr>
        <p:spPr>
          <a:xfrm>
            <a:off x="327025" y="3671887"/>
            <a:ext cx="8237537"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7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 name="Google Shape;12;p74"/>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76"/>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4" name="Google Shape;24;p76"/>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 name="Google Shape;25;p76"/>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76"/>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7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28" name="Google Shape;28;p76"/>
          <p:cNvSpPr/>
          <p:nvPr/>
        </p:nvSpPr>
        <p:spPr>
          <a:xfrm>
            <a:off x="327025" y="989012"/>
            <a:ext cx="8237537"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lide.x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685800" y="1371600"/>
            <a:ext cx="7772400" cy="22288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Analysis of Algorithms</a:t>
            </a:r>
            <a:endParaRPr/>
          </a:p>
        </p:txBody>
      </p:sp>
      <p:sp>
        <p:nvSpPr>
          <p:cNvPr id="103" name="Google Shape;10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NP Completeness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74" name="Google Shape;174;p1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DD0111"/>
              </a:buClr>
              <a:buSzPts val="4000"/>
              <a:buFont typeface="Corsiva"/>
              <a:buNone/>
            </a:pPr>
            <a:r>
              <a:rPr b="0" i="0" lang="en-US" sz="4000" u="none">
                <a:solidFill>
                  <a:srgbClr val="DD0111"/>
                </a:solidFill>
                <a:latin typeface="Corsiva"/>
                <a:ea typeface="Corsiva"/>
                <a:cs typeface="Corsiva"/>
                <a:sym typeface="Corsiva"/>
              </a:rPr>
              <a:t>E.g.:</a:t>
            </a:r>
            <a:r>
              <a:rPr b="0" i="0" lang="en-US" sz="4000" u="none">
                <a:solidFill>
                  <a:schemeClr val="dk2"/>
                </a:solidFill>
                <a:latin typeface="Arial"/>
                <a:ea typeface="Arial"/>
                <a:cs typeface="Arial"/>
                <a:sym typeface="Arial"/>
              </a:rPr>
              <a:t> Hamiltonian Cycle</a:t>
            </a:r>
            <a:endParaRPr/>
          </a:p>
        </p:txBody>
      </p:sp>
      <p:sp>
        <p:nvSpPr>
          <p:cNvPr id="175" name="Google Shape;175;p10"/>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Given:</a:t>
            </a:r>
            <a:r>
              <a:rPr b="0" i="0" lang="en-US" sz="2800" u="none">
                <a:solidFill>
                  <a:schemeClr val="accent2"/>
                </a:solidFill>
                <a:latin typeface="Arial"/>
                <a:ea typeface="Arial"/>
                <a:cs typeface="Arial"/>
                <a:sym typeface="Arial"/>
              </a:rPr>
              <a:t> a directed graph G = (V, E), determine a simple cycle that contains each vertex in V</a:t>
            </a:r>
            <a:endParaRPr/>
          </a:p>
          <a:p>
            <a:pPr indent="-285750" lvl="1" marL="742950" rtl="0" algn="l">
              <a:lnSpc>
                <a:spcPct val="12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vertex can only be visited once</a:t>
            </a:r>
            <a:endParaRPr/>
          </a:p>
          <a:p>
            <a:pPr indent="-342900" lvl="0" marL="342900" rtl="0" algn="l">
              <a:lnSpc>
                <a:spcPct val="12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Certificate</a:t>
            </a:r>
            <a:r>
              <a:rPr b="0" i="0" lang="en-US" sz="2800" u="none">
                <a:solidFill>
                  <a:schemeClr val="accent2"/>
                </a:solidFill>
                <a:latin typeface="Arial"/>
                <a:ea typeface="Arial"/>
                <a:cs typeface="Arial"/>
                <a:sym typeface="Arial"/>
              </a:rPr>
              <a:t>:</a:t>
            </a:r>
            <a:endParaRPr/>
          </a:p>
          <a:p>
            <a:pPr indent="-285750" lvl="1" marL="742950" rtl="0" algn="l">
              <a:lnSpc>
                <a:spcPct val="12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Sequence: 〈v</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v</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v</a:t>
            </a:r>
            <a:r>
              <a:rPr b="0" baseline="-25000" i="0" lang="en-US" sz="2400" u="none">
                <a:solidFill>
                  <a:schemeClr val="dk1"/>
                </a:solidFill>
                <a:latin typeface="Arial"/>
                <a:ea typeface="Arial"/>
                <a:cs typeface="Arial"/>
                <a:sym typeface="Arial"/>
              </a:rPr>
              <a:t>3</a:t>
            </a:r>
            <a:r>
              <a:rPr b="0" i="0" lang="en-US" sz="2400" u="none">
                <a:solidFill>
                  <a:schemeClr val="dk1"/>
                </a:solidFill>
                <a:latin typeface="Arial"/>
                <a:ea typeface="Arial"/>
                <a:cs typeface="Arial"/>
                <a:sym typeface="Arial"/>
              </a:rPr>
              <a:t>, …, v</a:t>
            </a:r>
            <a:r>
              <a:rPr b="0" baseline="-25000" i="0" lang="en-US" sz="2400" u="none">
                <a:solidFill>
                  <a:schemeClr val="dk1"/>
                </a:solidFill>
                <a:latin typeface="Arial"/>
                <a:ea typeface="Arial"/>
                <a:cs typeface="Arial"/>
                <a:sym typeface="Arial"/>
              </a:rPr>
              <a:t>|V|</a:t>
            </a:r>
            <a:r>
              <a:rPr b="0" i="0" lang="en-US" sz="2400" u="none">
                <a:solidFill>
                  <a:schemeClr val="dk1"/>
                </a:solidFill>
                <a:latin typeface="Arial"/>
                <a:ea typeface="Arial"/>
                <a:cs typeface="Arial"/>
                <a:sym typeface="Arial"/>
              </a:rPr>
              <a:t>〉</a:t>
            </a:r>
            <a:endParaRPr/>
          </a:p>
          <a:p>
            <a:pPr indent="-342900" lvl="0" marL="342900" rtl="0" algn="l">
              <a:lnSpc>
                <a:spcPct val="12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Verification</a:t>
            </a:r>
            <a:r>
              <a:rPr b="0" i="0" lang="en-US" sz="2800" u="none">
                <a:solidFill>
                  <a:schemeClr val="accent2"/>
                </a:solidFill>
                <a:latin typeface="Arial"/>
                <a:ea typeface="Arial"/>
                <a:cs typeface="Arial"/>
                <a:sym typeface="Arial"/>
              </a:rPr>
              <a:t>:</a:t>
            </a:r>
            <a:endParaRPr/>
          </a:p>
          <a:p>
            <a:pPr indent="-285750" lvl="1" marL="742950" rtl="0" algn="l">
              <a:lnSpc>
                <a:spcPct val="12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(v</a:t>
            </a:r>
            <a:r>
              <a:rPr b="0" baseline="-25000" i="0"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v</a:t>
            </a:r>
            <a:r>
              <a:rPr b="0" baseline="-25000" i="0" lang="en-US" sz="2400" u="none">
                <a:solidFill>
                  <a:schemeClr val="dk1"/>
                </a:solidFill>
                <a:latin typeface="Arial"/>
                <a:ea typeface="Arial"/>
                <a:cs typeface="Arial"/>
                <a:sym typeface="Arial"/>
              </a:rPr>
              <a:t>i+1</a:t>
            </a:r>
            <a:r>
              <a:rPr b="0" i="0" lang="en-US" sz="2400" u="none">
                <a:solidFill>
                  <a:schemeClr val="dk1"/>
                </a:solidFill>
                <a:latin typeface="Arial"/>
                <a:ea typeface="Arial"/>
                <a:cs typeface="Arial"/>
                <a:sym typeface="Arial"/>
              </a:rPr>
              <a:t>) ∈ E for i = 1, …, |V|</a:t>
            </a:r>
            <a:endParaRPr/>
          </a:p>
          <a:p>
            <a:pPr indent="-285750" lvl="1" marL="742950" rtl="0" algn="l">
              <a:lnSpc>
                <a:spcPct val="12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 	(v</a:t>
            </a:r>
            <a:r>
              <a:rPr b="0" baseline="-25000" i="0" lang="en-US" sz="2400" u="none">
                <a:solidFill>
                  <a:schemeClr val="dk1"/>
                </a:solidFill>
                <a:latin typeface="Arial"/>
                <a:ea typeface="Arial"/>
                <a:cs typeface="Arial"/>
                <a:sym typeface="Arial"/>
              </a:rPr>
              <a:t>|V|</a:t>
            </a:r>
            <a:r>
              <a:rPr b="0" i="0" lang="en-US" sz="2400" u="none">
                <a:solidFill>
                  <a:schemeClr val="dk1"/>
                </a:solidFill>
                <a:latin typeface="Arial"/>
                <a:ea typeface="Arial"/>
                <a:cs typeface="Arial"/>
                <a:sym typeface="Arial"/>
              </a:rPr>
              <a:t>, v</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 E </a:t>
            </a:r>
            <a:endParaRPr/>
          </a:p>
        </p:txBody>
      </p:sp>
      <p:grpSp>
        <p:nvGrpSpPr>
          <p:cNvPr id="176" name="Google Shape;176;p10"/>
          <p:cNvGrpSpPr/>
          <p:nvPr/>
        </p:nvGrpSpPr>
        <p:grpSpPr>
          <a:xfrm>
            <a:off x="5899150" y="2988077"/>
            <a:ext cx="1455738" cy="1358213"/>
            <a:chOff x="4046" y="1882"/>
            <a:chExt cx="917" cy="856"/>
          </a:xfrm>
        </p:grpSpPr>
        <p:cxnSp>
          <p:nvCxnSpPr>
            <p:cNvPr id="177" name="Google Shape;177;p10"/>
            <p:cNvCxnSpPr/>
            <p:nvPr/>
          </p:nvCxnSpPr>
          <p:spPr>
            <a:xfrm>
              <a:off x="4046" y="2184"/>
              <a:ext cx="917" cy="0"/>
            </a:xfrm>
            <a:prstGeom prst="straightConnector1">
              <a:avLst/>
            </a:prstGeom>
            <a:noFill/>
            <a:ln cap="flat" cmpd="sng" w="19050">
              <a:solidFill>
                <a:schemeClr val="dk1"/>
              </a:solidFill>
              <a:prstDash val="solid"/>
              <a:miter lim="800000"/>
              <a:headEnd len="med" w="med" type="none"/>
              <a:tailEnd len="med" w="med" type="none"/>
            </a:ln>
          </p:spPr>
        </p:cxnSp>
        <p:cxnSp>
          <p:nvCxnSpPr>
            <p:cNvPr id="178" name="Google Shape;178;p10"/>
            <p:cNvCxnSpPr/>
            <p:nvPr/>
          </p:nvCxnSpPr>
          <p:spPr>
            <a:xfrm rot="4020000">
              <a:off x="4230" y="2304"/>
              <a:ext cx="917" cy="1"/>
            </a:xfrm>
            <a:prstGeom prst="straightConnector1">
              <a:avLst/>
            </a:prstGeom>
            <a:noFill/>
            <a:ln cap="flat" cmpd="sng" w="19050">
              <a:solidFill>
                <a:schemeClr val="dk1"/>
              </a:solidFill>
              <a:prstDash val="solid"/>
              <a:miter lim="800000"/>
              <a:headEnd len="med" w="med" type="none"/>
              <a:tailEnd len="med" w="med" type="none"/>
            </a:ln>
          </p:spPr>
        </p:cxnSp>
        <p:cxnSp>
          <p:nvCxnSpPr>
            <p:cNvPr id="179" name="Google Shape;179;p10"/>
            <p:cNvCxnSpPr/>
            <p:nvPr/>
          </p:nvCxnSpPr>
          <p:spPr>
            <a:xfrm flipH="1" rot="-4020000">
              <a:off x="3874" y="2304"/>
              <a:ext cx="917" cy="1"/>
            </a:xfrm>
            <a:prstGeom prst="straightConnector1">
              <a:avLst/>
            </a:prstGeom>
            <a:noFill/>
            <a:ln cap="flat" cmpd="sng" w="19050">
              <a:solidFill>
                <a:schemeClr val="dk1"/>
              </a:solidFill>
              <a:prstDash val="solid"/>
              <a:miter lim="800000"/>
              <a:headEnd len="med" w="med" type="none"/>
              <a:tailEnd len="med" w="med" type="none"/>
            </a:ln>
          </p:spPr>
        </p:cxnSp>
        <p:cxnSp>
          <p:nvCxnSpPr>
            <p:cNvPr id="180" name="Google Shape;180;p10"/>
            <p:cNvCxnSpPr/>
            <p:nvPr/>
          </p:nvCxnSpPr>
          <p:spPr>
            <a:xfrm rot="8700000">
              <a:off x="4069" y="2448"/>
              <a:ext cx="963" cy="15"/>
            </a:xfrm>
            <a:prstGeom prst="straightConnector1">
              <a:avLst/>
            </a:prstGeom>
            <a:noFill/>
            <a:ln cap="flat" cmpd="sng" w="19050">
              <a:solidFill>
                <a:schemeClr val="dk1"/>
              </a:solidFill>
              <a:prstDash val="solid"/>
              <a:miter lim="800000"/>
              <a:headEnd len="med" w="med" type="none"/>
              <a:tailEnd len="med" w="med" type="none"/>
            </a:ln>
          </p:spPr>
        </p:cxnSp>
        <p:cxnSp>
          <p:nvCxnSpPr>
            <p:cNvPr id="181" name="Google Shape;181;p10"/>
            <p:cNvCxnSpPr/>
            <p:nvPr/>
          </p:nvCxnSpPr>
          <p:spPr>
            <a:xfrm flipH="1" rot="-8700000">
              <a:off x="3972" y="2441"/>
              <a:ext cx="968" cy="19"/>
            </a:xfrm>
            <a:prstGeom prst="straightConnector1">
              <a:avLst/>
            </a:prstGeom>
            <a:noFill/>
            <a:ln cap="flat" cmpd="sng" w="19050">
              <a:solidFill>
                <a:schemeClr val="dk1"/>
              </a:solidFill>
              <a:prstDash val="solid"/>
              <a:miter lim="800000"/>
              <a:headEnd len="med" w="med" type="none"/>
              <a:tailEnd len="med" w="med" type="none"/>
            </a:ln>
          </p:spPr>
        </p:cxnSp>
      </p:grpSp>
      <p:grpSp>
        <p:nvGrpSpPr>
          <p:cNvPr id="182" name="Google Shape;182;p10"/>
          <p:cNvGrpSpPr/>
          <p:nvPr/>
        </p:nvGrpSpPr>
        <p:grpSpPr>
          <a:xfrm>
            <a:off x="5932487" y="4884737"/>
            <a:ext cx="1652587" cy="876300"/>
            <a:chOff x="4162" y="3077"/>
            <a:chExt cx="1041" cy="552"/>
          </a:xfrm>
        </p:grpSpPr>
        <p:cxnSp>
          <p:nvCxnSpPr>
            <p:cNvPr id="183" name="Google Shape;183;p10"/>
            <p:cNvCxnSpPr/>
            <p:nvPr/>
          </p:nvCxnSpPr>
          <p:spPr>
            <a:xfrm>
              <a:off x="4162" y="3077"/>
              <a:ext cx="945" cy="552"/>
            </a:xfrm>
            <a:prstGeom prst="straightConnector1">
              <a:avLst/>
            </a:prstGeom>
            <a:noFill/>
            <a:ln cap="flat" cmpd="sng" w="19050">
              <a:solidFill>
                <a:schemeClr val="dk1"/>
              </a:solidFill>
              <a:prstDash val="solid"/>
              <a:miter lim="800000"/>
              <a:headEnd len="med" w="med" type="none"/>
              <a:tailEnd len="med" w="med" type="none"/>
            </a:ln>
          </p:spPr>
        </p:cxnSp>
        <p:cxnSp>
          <p:nvCxnSpPr>
            <p:cNvPr id="184" name="Google Shape;184;p10"/>
            <p:cNvCxnSpPr/>
            <p:nvPr/>
          </p:nvCxnSpPr>
          <p:spPr>
            <a:xfrm flipH="1">
              <a:off x="4258" y="3077"/>
              <a:ext cx="945" cy="552"/>
            </a:xfrm>
            <a:prstGeom prst="straightConnector1">
              <a:avLst/>
            </a:prstGeom>
            <a:noFill/>
            <a:ln cap="flat" cmpd="sng" w="19050">
              <a:solidFill>
                <a:schemeClr val="dk1"/>
              </a:solidFill>
              <a:prstDash val="solid"/>
              <a:miter lim="800000"/>
              <a:headEnd len="med" w="med" type="none"/>
              <a:tailEnd len="med" w="med" type="none"/>
            </a:ln>
          </p:spPr>
        </p:cxnSp>
        <p:cxnSp>
          <p:nvCxnSpPr>
            <p:cNvPr id="185" name="Google Shape;185;p10"/>
            <p:cNvCxnSpPr/>
            <p:nvPr/>
          </p:nvCxnSpPr>
          <p:spPr>
            <a:xfrm>
              <a:off x="4162" y="3077"/>
              <a:ext cx="110" cy="543"/>
            </a:xfrm>
            <a:prstGeom prst="straightConnector1">
              <a:avLst/>
            </a:prstGeom>
            <a:noFill/>
            <a:ln cap="flat" cmpd="sng" w="19050">
              <a:solidFill>
                <a:schemeClr val="dk1"/>
              </a:solidFill>
              <a:prstDash val="solid"/>
              <a:miter lim="800000"/>
              <a:headEnd len="med" w="med" type="none"/>
              <a:tailEnd len="med" w="med" type="none"/>
            </a:ln>
          </p:spPr>
        </p:cxnSp>
        <p:cxnSp>
          <p:nvCxnSpPr>
            <p:cNvPr id="186" name="Google Shape;186;p10"/>
            <p:cNvCxnSpPr/>
            <p:nvPr/>
          </p:nvCxnSpPr>
          <p:spPr>
            <a:xfrm flipH="1">
              <a:off x="5093" y="3082"/>
              <a:ext cx="110" cy="543"/>
            </a:xfrm>
            <a:prstGeom prst="straightConnector1">
              <a:avLst/>
            </a:prstGeom>
            <a:noFill/>
            <a:ln cap="flat" cmpd="sng" w="19050">
              <a:solidFill>
                <a:schemeClr val="dk1"/>
              </a:solidFill>
              <a:prstDash val="solid"/>
              <a:miter lim="800000"/>
              <a:headEnd len="med" w="med" type="none"/>
              <a:tailEnd len="med" w="med" type="none"/>
            </a:ln>
          </p:spPr>
        </p:cxnSp>
      </p:grpSp>
      <p:sp>
        <p:nvSpPr>
          <p:cNvPr id="187" name="Google Shape;187;p10"/>
          <p:cNvSpPr txBox="1"/>
          <p:nvPr/>
        </p:nvSpPr>
        <p:spPr>
          <a:xfrm>
            <a:off x="7477125" y="3663950"/>
            <a:ext cx="1352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hamiltonian</a:t>
            </a:r>
            <a:endParaRPr/>
          </a:p>
        </p:txBody>
      </p:sp>
      <p:sp>
        <p:nvSpPr>
          <p:cNvPr id="188" name="Google Shape;188;p10"/>
          <p:cNvSpPr txBox="1"/>
          <p:nvPr/>
        </p:nvSpPr>
        <p:spPr>
          <a:xfrm>
            <a:off x="7645400" y="5141912"/>
            <a:ext cx="13525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hamiltonian</a:t>
            </a:r>
            <a:endParaRPr/>
          </a:p>
        </p:txBody>
      </p:sp>
      <p:grpSp>
        <p:nvGrpSpPr>
          <p:cNvPr id="189" name="Google Shape;189;p10"/>
          <p:cNvGrpSpPr/>
          <p:nvPr/>
        </p:nvGrpSpPr>
        <p:grpSpPr>
          <a:xfrm>
            <a:off x="5876925" y="2941637"/>
            <a:ext cx="1490662" cy="1414462"/>
            <a:chOff x="3702" y="1853"/>
            <a:chExt cx="939" cy="891"/>
          </a:xfrm>
        </p:grpSpPr>
        <p:sp>
          <p:nvSpPr>
            <p:cNvPr id="190" name="Google Shape;190;p10"/>
            <p:cNvSpPr/>
            <p:nvPr/>
          </p:nvSpPr>
          <p:spPr>
            <a:xfrm>
              <a:off x="4157" y="1853"/>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10"/>
            <p:cNvSpPr/>
            <p:nvPr/>
          </p:nvSpPr>
          <p:spPr>
            <a:xfrm>
              <a:off x="4585" y="215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10"/>
            <p:cNvSpPr/>
            <p:nvPr/>
          </p:nvSpPr>
          <p:spPr>
            <a:xfrm>
              <a:off x="3702" y="2150"/>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10"/>
            <p:cNvSpPr/>
            <p:nvPr/>
          </p:nvSpPr>
          <p:spPr>
            <a:xfrm>
              <a:off x="4498" y="267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10"/>
            <p:cNvSpPr/>
            <p:nvPr/>
          </p:nvSpPr>
          <p:spPr>
            <a:xfrm>
              <a:off x="3790" y="2688"/>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5" name="Google Shape;195;p10"/>
          <p:cNvGrpSpPr/>
          <p:nvPr/>
        </p:nvGrpSpPr>
        <p:grpSpPr>
          <a:xfrm>
            <a:off x="5897562" y="4843462"/>
            <a:ext cx="1728787" cy="935037"/>
            <a:chOff x="3715" y="3051"/>
            <a:chExt cx="1089" cy="589"/>
          </a:xfrm>
        </p:grpSpPr>
        <p:sp>
          <p:nvSpPr>
            <p:cNvPr id="196" name="Google Shape;196;p10"/>
            <p:cNvSpPr/>
            <p:nvPr/>
          </p:nvSpPr>
          <p:spPr>
            <a:xfrm>
              <a:off x="3715" y="3051"/>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10"/>
            <p:cNvSpPr/>
            <p:nvPr/>
          </p:nvSpPr>
          <p:spPr>
            <a:xfrm>
              <a:off x="4748" y="3057"/>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10"/>
            <p:cNvSpPr/>
            <p:nvPr/>
          </p:nvSpPr>
          <p:spPr>
            <a:xfrm>
              <a:off x="3808" y="3584"/>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10"/>
            <p:cNvSpPr/>
            <p:nvPr/>
          </p:nvSpPr>
          <p:spPr>
            <a:xfrm>
              <a:off x="4635" y="357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10"/>
            <p:cNvSpPr/>
            <p:nvPr/>
          </p:nvSpPr>
          <p:spPr>
            <a:xfrm>
              <a:off x="4229" y="3347"/>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07" name="Google Shape;207;p11"/>
          <p:cNvSpPr txBox="1"/>
          <p:nvPr/>
        </p:nvSpPr>
        <p:spPr>
          <a:xfrm>
            <a:off x="1074737" y="1531937"/>
            <a:ext cx="6637337" cy="1570037"/>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Polynomial time algorithm to decide A</a:t>
            </a:r>
            <a:endParaRPr/>
          </a:p>
        </p:txBody>
      </p:sp>
      <p:sp>
        <p:nvSpPr>
          <p:cNvPr id="208" name="Google Shape;208;p11"/>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Polynomial Reduction Algorithm</a:t>
            </a:r>
            <a:endParaRPr/>
          </a:p>
        </p:txBody>
      </p:sp>
      <p:sp>
        <p:nvSpPr>
          <p:cNvPr id="209" name="Google Shape;209;p11"/>
          <p:cNvSpPr txBox="1"/>
          <p:nvPr>
            <p:ph idx="1" type="body"/>
          </p:nvPr>
        </p:nvSpPr>
        <p:spPr>
          <a:xfrm>
            <a:off x="350837" y="3225800"/>
            <a:ext cx="8496300" cy="3065462"/>
          </a:xfrm>
          <a:prstGeom prst="rect">
            <a:avLst/>
          </a:prstGeom>
          <a:noFill/>
          <a:ln>
            <a:noFill/>
          </a:ln>
        </p:spPr>
        <p:txBody>
          <a:bodyPr anchorCtr="0" anchor="t" bIns="45700" lIns="91425" spcFirstLastPara="1" rIns="91425" wrap="square" tIns="45700">
            <a:noAutofit/>
          </a:bodyPr>
          <a:lstStyle/>
          <a:p>
            <a:pPr indent="-533400" lvl="0" marL="533400" rtl="0" algn="l">
              <a:lnSpc>
                <a:spcPct val="13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To solve a decision problem A in polynomial time</a:t>
            </a:r>
            <a:endParaRPr/>
          </a:p>
          <a:p>
            <a:pPr indent="-457200" lvl="1" marL="914400" rtl="0" algn="l">
              <a:lnSpc>
                <a:spcPct val="13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Use a </a:t>
            </a:r>
            <a:r>
              <a:rPr b="0" i="0" lang="en-US" sz="2400" u="none">
                <a:solidFill>
                  <a:srgbClr val="0000FF"/>
                </a:solidFill>
                <a:latin typeface="Arial"/>
                <a:ea typeface="Arial"/>
                <a:cs typeface="Arial"/>
                <a:sym typeface="Arial"/>
              </a:rPr>
              <a:t>polynomial time reduction algorithm</a:t>
            </a:r>
            <a:r>
              <a:rPr b="0" i="0" lang="en-US" sz="2400" u="none">
                <a:solidFill>
                  <a:schemeClr val="dk1"/>
                </a:solidFill>
                <a:latin typeface="Arial"/>
                <a:ea typeface="Arial"/>
                <a:cs typeface="Arial"/>
                <a:sym typeface="Arial"/>
              </a:rPr>
              <a:t> to transform A into B</a:t>
            </a:r>
            <a:endParaRPr/>
          </a:p>
          <a:p>
            <a:pPr indent="-457200" lvl="1" marL="914400" rtl="0" algn="l">
              <a:lnSpc>
                <a:spcPct val="13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Run a </a:t>
            </a:r>
            <a:r>
              <a:rPr b="0" i="0" lang="en-US" sz="2400" u="none">
                <a:solidFill>
                  <a:srgbClr val="0000FF"/>
                </a:solidFill>
                <a:latin typeface="Arial"/>
                <a:ea typeface="Arial"/>
                <a:cs typeface="Arial"/>
                <a:sym typeface="Arial"/>
              </a:rPr>
              <a:t>known polynomial</a:t>
            </a:r>
            <a:r>
              <a:rPr b="0" i="0" lang="en-US" sz="2400" u="none">
                <a:solidFill>
                  <a:schemeClr val="dk1"/>
                </a:solidFill>
                <a:latin typeface="Arial"/>
                <a:ea typeface="Arial"/>
                <a:cs typeface="Arial"/>
                <a:sym typeface="Arial"/>
              </a:rPr>
              <a:t> time algorithm for B</a:t>
            </a:r>
            <a:endParaRPr/>
          </a:p>
          <a:p>
            <a:pPr indent="-457200" lvl="1" marL="914400" rtl="0" algn="l">
              <a:lnSpc>
                <a:spcPct val="13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Use the </a:t>
            </a:r>
            <a:r>
              <a:rPr b="0" i="0" lang="en-US" sz="2400" u="none">
                <a:solidFill>
                  <a:srgbClr val="0000FF"/>
                </a:solidFill>
                <a:latin typeface="Arial"/>
                <a:ea typeface="Arial"/>
                <a:cs typeface="Arial"/>
                <a:sym typeface="Arial"/>
              </a:rPr>
              <a:t>answer for B</a:t>
            </a:r>
            <a:r>
              <a:rPr b="0" i="0" lang="en-US" sz="2400" u="none">
                <a:solidFill>
                  <a:schemeClr val="dk1"/>
                </a:solidFill>
                <a:latin typeface="Arial"/>
                <a:ea typeface="Arial"/>
                <a:cs typeface="Arial"/>
                <a:sym typeface="Arial"/>
              </a:rPr>
              <a:t> as the answer for A</a:t>
            </a:r>
            <a:endParaRPr/>
          </a:p>
        </p:txBody>
      </p:sp>
      <p:sp>
        <p:nvSpPr>
          <p:cNvPr id="210" name="Google Shape;210;p11"/>
          <p:cNvSpPr txBox="1"/>
          <p:nvPr/>
        </p:nvSpPr>
        <p:spPr>
          <a:xfrm>
            <a:off x="1352550" y="1741487"/>
            <a:ext cx="974725" cy="890587"/>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orsiva"/>
              <a:buNone/>
            </a:pPr>
            <a:r>
              <a:rPr b="0" i="0" lang="en-US" sz="2800" u="none">
                <a:solidFill>
                  <a:schemeClr val="dk1"/>
                </a:solidFill>
                <a:latin typeface="Corsiva"/>
                <a:ea typeface="Corsiva"/>
                <a:cs typeface="Corsiva"/>
                <a:sym typeface="Corsiva"/>
              </a:rPr>
              <a:t>f</a:t>
            </a:r>
            <a:endParaRPr/>
          </a:p>
        </p:txBody>
      </p:sp>
      <p:sp>
        <p:nvSpPr>
          <p:cNvPr id="211" name="Google Shape;211;p11"/>
          <p:cNvSpPr txBox="1"/>
          <p:nvPr/>
        </p:nvSpPr>
        <p:spPr>
          <a:xfrm>
            <a:off x="3530600" y="1741487"/>
            <a:ext cx="3305175" cy="890587"/>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Polynomial time </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algorithm to decide B</a:t>
            </a:r>
            <a:endParaRPr/>
          </a:p>
        </p:txBody>
      </p:sp>
      <p:cxnSp>
        <p:nvCxnSpPr>
          <p:cNvPr id="212" name="Google Shape;212;p11"/>
          <p:cNvCxnSpPr/>
          <p:nvPr/>
        </p:nvCxnSpPr>
        <p:spPr>
          <a:xfrm>
            <a:off x="482600" y="2187575"/>
            <a:ext cx="884237" cy="0"/>
          </a:xfrm>
          <a:prstGeom prst="straightConnector1">
            <a:avLst/>
          </a:prstGeom>
          <a:noFill/>
          <a:ln cap="flat" cmpd="sng" w="19050">
            <a:solidFill>
              <a:schemeClr val="dk1"/>
            </a:solidFill>
            <a:prstDash val="solid"/>
            <a:miter lim="800000"/>
            <a:headEnd len="med" w="med" type="none"/>
            <a:tailEnd len="med" w="med" type="triangle"/>
          </a:ln>
        </p:spPr>
      </p:cxnSp>
      <p:sp>
        <p:nvSpPr>
          <p:cNvPr id="213" name="Google Shape;213;p11"/>
          <p:cNvSpPr txBox="1"/>
          <p:nvPr/>
        </p:nvSpPr>
        <p:spPr>
          <a:xfrm>
            <a:off x="719137" y="1701800"/>
            <a:ext cx="42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a:t>
            </a:r>
            <a:endParaRPr/>
          </a:p>
        </p:txBody>
      </p:sp>
      <p:sp>
        <p:nvSpPr>
          <p:cNvPr id="214" name="Google Shape;214;p11"/>
          <p:cNvSpPr txBox="1"/>
          <p:nvPr/>
        </p:nvSpPr>
        <p:spPr>
          <a:xfrm>
            <a:off x="3089275" y="1701800"/>
            <a:ext cx="42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a:t>
            </a:r>
            <a:endParaRPr/>
          </a:p>
        </p:txBody>
      </p:sp>
      <p:cxnSp>
        <p:nvCxnSpPr>
          <p:cNvPr id="215" name="Google Shape;215;p11"/>
          <p:cNvCxnSpPr/>
          <p:nvPr/>
        </p:nvCxnSpPr>
        <p:spPr>
          <a:xfrm>
            <a:off x="2349500" y="2187575"/>
            <a:ext cx="118110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216" name="Google Shape;216;p11"/>
          <p:cNvCxnSpPr/>
          <p:nvPr/>
        </p:nvCxnSpPr>
        <p:spPr>
          <a:xfrm flipH="1" rot="10800000">
            <a:off x="6842125" y="1874837"/>
            <a:ext cx="868362" cy="312737"/>
          </a:xfrm>
          <a:prstGeom prst="straightConnector1">
            <a:avLst/>
          </a:prstGeom>
          <a:noFill/>
          <a:ln cap="flat" cmpd="sng" w="19050">
            <a:solidFill>
              <a:schemeClr val="dk1"/>
            </a:solidFill>
            <a:prstDash val="solid"/>
            <a:miter lim="800000"/>
            <a:headEnd len="med" w="med" type="none"/>
            <a:tailEnd len="med" w="med" type="triangle"/>
          </a:ln>
        </p:spPr>
      </p:cxnSp>
      <p:cxnSp>
        <p:nvCxnSpPr>
          <p:cNvPr id="217" name="Google Shape;217;p11"/>
          <p:cNvCxnSpPr/>
          <p:nvPr/>
        </p:nvCxnSpPr>
        <p:spPr>
          <a:xfrm>
            <a:off x="6842125" y="2209800"/>
            <a:ext cx="868362" cy="312737"/>
          </a:xfrm>
          <a:prstGeom prst="straightConnector1">
            <a:avLst/>
          </a:prstGeom>
          <a:noFill/>
          <a:ln cap="flat" cmpd="sng" w="19050">
            <a:solidFill>
              <a:schemeClr val="dk1"/>
            </a:solidFill>
            <a:prstDash val="solid"/>
            <a:miter lim="800000"/>
            <a:headEnd len="med" w="med" type="none"/>
            <a:tailEnd len="med" w="med" type="triangle"/>
          </a:ln>
        </p:spPr>
      </p:cxnSp>
      <p:cxnSp>
        <p:nvCxnSpPr>
          <p:cNvPr id="218" name="Google Shape;218;p11"/>
          <p:cNvCxnSpPr/>
          <p:nvPr/>
        </p:nvCxnSpPr>
        <p:spPr>
          <a:xfrm>
            <a:off x="7705725" y="1882775"/>
            <a:ext cx="884237"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219" name="Google Shape;219;p11"/>
          <p:cNvCxnSpPr/>
          <p:nvPr/>
        </p:nvCxnSpPr>
        <p:spPr>
          <a:xfrm>
            <a:off x="7713662" y="2508250"/>
            <a:ext cx="884237" cy="0"/>
          </a:xfrm>
          <a:prstGeom prst="straightConnector1">
            <a:avLst/>
          </a:prstGeom>
          <a:noFill/>
          <a:ln cap="flat" cmpd="sng" w="19050">
            <a:solidFill>
              <a:schemeClr val="dk1"/>
            </a:solidFill>
            <a:prstDash val="solid"/>
            <a:miter lim="800000"/>
            <a:headEnd len="med" w="med" type="none"/>
            <a:tailEnd len="med" w="med" type="triangle"/>
          </a:ln>
        </p:spPr>
      </p:cxnSp>
      <p:sp>
        <p:nvSpPr>
          <p:cNvPr id="220" name="Google Shape;220;p11"/>
          <p:cNvSpPr txBox="1"/>
          <p:nvPr/>
        </p:nvSpPr>
        <p:spPr>
          <a:xfrm>
            <a:off x="6988175" y="1682750"/>
            <a:ext cx="539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yes</a:t>
            </a:r>
            <a:endParaRPr/>
          </a:p>
        </p:txBody>
      </p:sp>
      <p:sp>
        <p:nvSpPr>
          <p:cNvPr id="221" name="Google Shape;221;p11"/>
          <p:cNvSpPr txBox="1"/>
          <p:nvPr/>
        </p:nvSpPr>
        <p:spPr>
          <a:xfrm>
            <a:off x="7026275" y="2314575"/>
            <a:ext cx="438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a:t>
            </a:r>
            <a:endParaRPr/>
          </a:p>
        </p:txBody>
      </p:sp>
      <p:sp>
        <p:nvSpPr>
          <p:cNvPr id="222" name="Google Shape;222;p11"/>
          <p:cNvSpPr txBox="1"/>
          <p:nvPr/>
        </p:nvSpPr>
        <p:spPr>
          <a:xfrm>
            <a:off x="7932737" y="1530350"/>
            <a:ext cx="539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yes</a:t>
            </a:r>
            <a:endParaRPr/>
          </a:p>
        </p:txBody>
      </p:sp>
      <p:sp>
        <p:nvSpPr>
          <p:cNvPr id="223" name="Google Shape;223;p11"/>
          <p:cNvSpPr txBox="1"/>
          <p:nvPr/>
        </p:nvSpPr>
        <p:spPr>
          <a:xfrm>
            <a:off x="7970837" y="2162175"/>
            <a:ext cx="438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0" name="Google Shape;230;p1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Reductions</a:t>
            </a:r>
            <a:endParaRPr/>
          </a:p>
        </p:txBody>
      </p:sp>
      <p:sp>
        <p:nvSpPr>
          <p:cNvPr id="231" name="Google Shape;231;p12"/>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533400" lvl="0" marL="533400" rtl="0" algn="l">
              <a:lnSpc>
                <a:spcPct val="2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Given two problems A, B, we say that </a:t>
            </a:r>
            <a:r>
              <a:rPr b="0" i="0" lang="en-US" sz="2800" u="none">
                <a:solidFill>
                  <a:srgbClr val="DD0111"/>
                </a:solidFill>
                <a:latin typeface="Arial"/>
                <a:ea typeface="Arial"/>
                <a:cs typeface="Arial"/>
                <a:sym typeface="Arial"/>
              </a:rPr>
              <a:t>A is </a:t>
            </a:r>
            <a:r>
              <a:rPr b="1" i="0" lang="en-US" sz="2800" u="none">
                <a:solidFill>
                  <a:srgbClr val="DD0111"/>
                </a:solidFill>
                <a:latin typeface="Arial"/>
                <a:ea typeface="Arial"/>
                <a:cs typeface="Arial"/>
                <a:sym typeface="Arial"/>
              </a:rPr>
              <a:t>reducible</a:t>
            </a:r>
            <a:r>
              <a:rPr b="0" i="0" lang="en-US" sz="2800" u="none">
                <a:solidFill>
                  <a:srgbClr val="DD0111"/>
                </a:solidFill>
                <a:latin typeface="Arial"/>
                <a:ea typeface="Arial"/>
                <a:cs typeface="Arial"/>
                <a:sym typeface="Arial"/>
              </a:rPr>
              <a:t> to B (A ≤</a:t>
            </a:r>
            <a:r>
              <a:rPr b="0" baseline="-25000" i="0" lang="en-US" sz="2800" u="none">
                <a:solidFill>
                  <a:srgbClr val="DD0111"/>
                </a:solidFill>
                <a:latin typeface="Arial"/>
                <a:ea typeface="Arial"/>
                <a:cs typeface="Arial"/>
                <a:sym typeface="Arial"/>
              </a:rPr>
              <a:t>p</a:t>
            </a:r>
            <a:r>
              <a:rPr b="0" i="0" lang="en-US" sz="2800" u="none">
                <a:solidFill>
                  <a:srgbClr val="DD0111"/>
                </a:solidFill>
                <a:latin typeface="Arial"/>
                <a:ea typeface="Arial"/>
                <a:cs typeface="Arial"/>
                <a:sym typeface="Arial"/>
              </a:rPr>
              <a:t> B)</a:t>
            </a:r>
            <a:r>
              <a:rPr b="0" i="0" lang="en-US" sz="2800" u="none">
                <a:solidFill>
                  <a:schemeClr val="accent2"/>
                </a:solidFill>
                <a:latin typeface="Arial"/>
                <a:ea typeface="Arial"/>
                <a:cs typeface="Arial"/>
                <a:sym typeface="Arial"/>
              </a:rPr>
              <a:t> if:</a:t>
            </a:r>
            <a:endParaRPr/>
          </a:p>
          <a:p>
            <a:pPr indent="-457200" lvl="1" marL="914400" rtl="0" algn="l">
              <a:lnSpc>
                <a:spcPct val="200000"/>
              </a:lnSpc>
              <a:spcBef>
                <a:spcPts val="48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There exists a function </a:t>
            </a:r>
            <a:r>
              <a:rPr b="0" i="0" lang="en-US" sz="2400" u="none">
                <a:solidFill>
                  <a:schemeClr val="dk1"/>
                </a:solidFill>
                <a:latin typeface="Corsiva"/>
                <a:ea typeface="Corsiva"/>
                <a:cs typeface="Corsiva"/>
                <a:sym typeface="Corsiva"/>
              </a:rPr>
              <a:t>f  </a:t>
            </a:r>
            <a:r>
              <a:rPr b="0" i="0" lang="en-US" sz="2400" u="none">
                <a:solidFill>
                  <a:schemeClr val="dk1"/>
                </a:solidFill>
                <a:latin typeface="Arial"/>
                <a:ea typeface="Arial"/>
                <a:cs typeface="Arial"/>
                <a:sym typeface="Arial"/>
              </a:rPr>
              <a:t>that </a:t>
            </a:r>
            <a:r>
              <a:rPr b="0" i="0" lang="en-US" sz="2400" u="none">
                <a:solidFill>
                  <a:srgbClr val="0000FF"/>
                </a:solidFill>
                <a:latin typeface="Arial"/>
                <a:ea typeface="Arial"/>
                <a:cs typeface="Arial"/>
                <a:sym typeface="Arial"/>
              </a:rPr>
              <a:t>converts</a:t>
            </a:r>
            <a:r>
              <a:rPr b="0" i="0" lang="en-US" sz="2400" u="none">
                <a:solidFill>
                  <a:schemeClr val="dk1"/>
                </a:solidFill>
                <a:latin typeface="Arial"/>
                <a:ea typeface="Arial"/>
                <a:cs typeface="Arial"/>
                <a:sym typeface="Arial"/>
              </a:rPr>
              <a:t> the input of A to inputs of B in polynomial time</a:t>
            </a:r>
            <a:endParaRPr/>
          </a:p>
          <a:p>
            <a:pPr indent="-457200" lvl="1" marL="914400" rtl="0" algn="l">
              <a:lnSpc>
                <a:spcPct val="200000"/>
              </a:lnSpc>
              <a:spcBef>
                <a:spcPts val="480"/>
              </a:spcBef>
              <a:spcAft>
                <a:spcPts val="0"/>
              </a:spcAft>
              <a:buClr>
                <a:srgbClr val="0000FF"/>
              </a:buClr>
              <a:buSzPts val="2400"/>
              <a:buFont typeface="Arial"/>
              <a:buAutoNum type="arabicPeriod"/>
            </a:pPr>
            <a:r>
              <a:rPr b="0" i="0" lang="en-US" sz="2400" u="none">
                <a:solidFill>
                  <a:srgbClr val="0000FF"/>
                </a:solidFill>
                <a:latin typeface="Arial"/>
                <a:ea typeface="Arial"/>
                <a:cs typeface="Arial"/>
                <a:sym typeface="Arial"/>
              </a:rPr>
              <a:t>A(i) = YES ⇔ B(f(i)) = 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8" name="Google Shape;238;p1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NP-Completeness</a:t>
            </a:r>
            <a:endParaRPr/>
          </a:p>
        </p:txBody>
      </p:sp>
      <p:sp>
        <p:nvSpPr>
          <p:cNvPr id="239" name="Google Shape;239;p13"/>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A problem </a:t>
            </a:r>
            <a:r>
              <a:rPr b="0" i="0" lang="en-US" sz="2400" u="none">
                <a:solidFill>
                  <a:srgbClr val="DD0111"/>
                </a:solidFill>
                <a:latin typeface="Arial"/>
                <a:ea typeface="Arial"/>
                <a:cs typeface="Arial"/>
                <a:sym typeface="Arial"/>
              </a:rPr>
              <a:t>B is </a:t>
            </a:r>
            <a:r>
              <a:rPr b="1" i="0" lang="en-US" sz="2400" u="none">
                <a:solidFill>
                  <a:srgbClr val="DD0111"/>
                </a:solidFill>
                <a:latin typeface="Arial"/>
                <a:ea typeface="Arial"/>
                <a:cs typeface="Arial"/>
                <a:sym typeface="Arial"/>
              </a:rPr>
              <a:t>NP-complete</a:t>
            </a:r>
            <a:r>
              <a:rPr b="0" i="0" lang="en-US" sz="2400" u="none">
                <a:solidFill>
                  <a:schemeClr val="accent2"/>
                </a:solidFill>
                <a:latin typeface="Arial"/>
                <a:ea typeface="Arial"/>
                <a:cs typeface="Arial"/>
                <a:sym typeface="Arial"/>
              </a:rPr>
              <a:t> if:</a:t>
            </a:r>
            <a:endParaRPr/>
          </a:p>
          <a:p>
            <a:pPr indent="-342900" lvl="0" marL="342900" rtl="0" algn="l">
              <a:lnSpc>
                <a:spcPct val="15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1) B ∈ </a:t>
            </a:r>
            <a:r>
              <a:rPr b="1" i="0" lang="en-US" sz="2400" u="none">
                <a:solidFill>
                  <a:schemeClr val="accent2"/>
                </a:solidFill>
                <a:latin typeface="Arial"/>
                <a:ea typeface="Arial"/>
                <a:cs typeface="Arial"/>
                <a:sym typeface="Arial"/>
              </a:rPr>
              <a:t>NP</a:t>
            </a:r>
            <a:endParaRPr/>
          </a:p>
          <a:p>
            <a:pPr indent="-342900" lvl="0" marL="342900" rtl="0" algn="l">
              <a:lnSpc>
                <a:spcPct val="15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2) A ≤</a:t>
            </a:r>
            <a:r>
              <a:rPr b="0" baseline="-25000" i="0" lang="en-US" sz="2400" u="none">
                <a:solidFill>
                  <a:schemeClr val="accent2"/>
                </a:solidFill>
                <a:latin typeface="Arial"/>
                <a:ea typeface="Arial"/>
                <a:cs typeface="Arial"/>
                <a:sym typeface="Arial"/>
              </a:rPr>
              <a:t>p</a:t>
            </a:r>
            <a:r>
              <a:rPr b="0" i="0" lang="en-US" sz="2400" u="none">
                <a:solidFill>
                  <a:schemeClr val="accent2"/>
                </a:solidFill>
                <a:latin typeface="Arial"/>
                <a:ea typeface="Arial"/>
                <a:cs typeface="Arial"/>
                <a:sym typeface="Arial"/>
              </a:rPr>
              <a:t> B for all A ∈ </a:t>
            </a:r>
            <a:r>
              <a:rPr b="1" i="0" lang="en-US" sz="2400" u="none">
                <a:solidFill>
                  <a:schemeClr val="accent2"/>
                </a:solidFill>
                <a:latin typeface="Arial"/>
                <a:ea typeface="Arial"/>
                <a:cs typeface="Arial"/>
                <a:sym typeface="Arial"/>
              </a:rPr>
              <a:t>NP</a:t>
            </a:r>
            <a:endParaRPr/>
          </a:p>
          <a:p>
            <a:pPr indent="-342900" lvl="0" marL="342900" rtl="0" algn="l">
              <a:lnSpc>
                <a:spcPct val="15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If B satisfies only property 2) we say that B is </a:t>
            </a:r>
            <a:r>
              <a:rPr b="1" i="0" lang="en-US" sz="2400" u="none">
                <a:solidFill>
                  <a:srgbClr val="DD0111"/>
                </a:solidFill>
                <a:latin typeface="Arial"/>
                <a:ea typeface="Arial"/>
                <a:cs typeface="Arial"/>
                <a:sym typeface="Arial"/>
              </a:rPr>
              <a:t>NP-hard</a:t>
            </a:r>
            <a:endParaRPr/>
          </a:p>
          <a:p>
            <a:pPr indent="-342900" lvl="0" marL="342900" rtl="0" algn="l">
              <a:lnSpc>
                <a:spcPct val="150000"/>
              </a:lnSpc>
              <a:spcBef>
                <a:spcPts val="480"/>
              </a:spcBef>
              <a:spcAft>
                <a:spcPts val="0"/>
              </a:spcAft>
              <a:buClr>
                <a:srgbClr val="008000"/>
              </a:buClr>
              <a:buSzPts val="2400"/>
              <a:buFont typeface="Arial"/>
              <a:buChar char="•"/>
            </a:pPr>
            <a:r>
              <a:rPr b="0" i="0" lang="en-US" sz="2400" u="none">
                <a:solidFill>
                  <a:srgbClr val="008000"/>
                </a:solidFill>
                <a:latin typeface="Arial"/>
                <a:ea typeface="Arial"/>
                <a:cs typeface="Arial"/>
                <a:sym typeface="Arial"/>
              </a:rPr>
              <a:t>No polynomial time algorithm</a:t>
            </a:r>
            <a:r>
              <a:rPr b="0" i="0" lang="en-US" sz="2400" u="none">
                <a:solidFill>
                  <a:schemeClr val="accent2"/>
                </a:solidFill>
                <a:latin typeface="Arial"/>
                <a:ea typeface="Arial"/>
                <a:cs typeface="Arial"/>
                <a:sym typeface="Arial"/>
              </a:rPr>
              <a:t> has been discovered for an </a:t>
            </a:r>
            <a:r>
              <a:rPr b="1" i="0" lang="en-US" sz="2400" u="none">
                <a:solidFill>
                  <a:schemeClr val="accent2"/>
                </a:solidFill>
                <a:latin typeface="Arial"/>
                <a:ea typeface="Arial"/>
                <a:cs typeface="Arial"/>
                <a:sym typeface="Arial"/>
              </a:rPr>
              <a:t>NP-Complete</a:t>
            </a:r>
            <a:r>
              <a:rPr b="0" i="0" lang="en-US" sz="2400" u="none">
                <a:solidFill>
                  <a:schemeClr val="accent2"/>
                </a:solidFill>
                <a:latin typeface="Arial"/>
                <a:ea typeface="Arial"/>
                <a:cs typeface="Arial"/>
                <a:sym typeface="Arial"/>
              </a:rPr>
              <a:t> problem</a:t>
            </a:r>
            <a:endParaRPr/>
          </a:p>
          <a:p>
            <a:pPr indent="-342900" lvl="0" marL="342900" rtl="0" algn="l">
              <a:lnSpc>
                <a:spcPct val="150000"/>
              </a:lnSpc>
              <a:spcBef>
                <a:spcPts val="480"/>
              </a:spcBef>
              <a:spcAft>
                <a:spcPts val="0"/>
              </a:spcAft>
              <a:buClr>
                <a:srgbClr val="008000"/>
              </a:buClr>
              <a:buSzPts val="2400"/>
              <a:buFont typeface="Arial"/>
              <a:buChar char="•"/>
            </a:pPr>
            <a:r>
              <a:rPr b="0" i="0" lang="en-US" sz="2400" u="none">
                <a:solidFill>
                  <a:srgbClr val="008000"/>
                </a:solidFill>
                <a:latin typeface="Arial"/>
                <a:ea typeface="Arial"/>
                <a:cs typeface="Arial"/>
                <a:sym typeface="Arial"/>
              </a:rPr>
              <a:t>No one has ever proven</a:t>
            </a:r>
            <a:r>
              <a:rPr b="0" i="0" lang="en-US" sz="2400" u="none">
                <a:solidFill>
                  <a:schemeClr val="accent2"/>
                </a:solidFill>
                <a:latin typeface="Arial"/>
                <a:ea typeface="Arial"/>
                <a:cs typeface="Arial"/>
                <a:sym typeface="Arial"/>
              </a:rPr>
              <a:t> that no polynomial time algorithm can exist for any </a:t>
            </a:r>
            <a:r>
              <a:rPr b="1" i="0" lang="en-US" sz="2400" u="none">
                <a:solidFill>
                  <a:schemeClr val="accent2"/>
                </a:solidFill>
                <a:latin typeface="Arial"/>
                <a:ea typeface="Arial"/>
                <a:cs typeface="Arial"/>
                <a:sym typeface="Arial"/>
              </a:rPr>
              <a:t>NP-Complete</a:t>
            </a:r>
            <a:r>
              <a:rPr b="0" i="0" lang="en-US" sz="2400" u="none">
                <a:solidFill>
                  <a:schemeClr val="accent2"/>
                </a:solidFill>
                <a:latin typeface="Arial"/>
                <a:ea typeface="Arial"/>
                <a:cs typeface="Arial"/>
                <a:sym typeface="Arial"/>
              </a:rPr>
              <a:t> problem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5" name="Google Shape;245;p14"/>
          <p:cNvSpPr txBox="1"/>
          <p:nvPr>
            <p:ph type="title"/>
          </p:nvPr>
        </p:nvSpPr>
        <p:spPr>
          <a:xfrm>
            <a:off x="685800" y="304800"/>
            <a:ext cx="7772400" cy="9239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NP-Completeness (why NPC?)</a:t>
            </a:r>
            <a:endParaRPr/>
          </a:p>
        </p:txBody>
      </p:sp>
      <p:sp>
        <p:nvSpPr>
          <p:cNvPr id="246" name="Google Shape;246;p14"/>
          <p:cNvSpPr txBox="1"/>
          <p:nvPr>
            <p:ph idx="1" type="body"/>
          </p:nvPr>
        </p:nvSpPr>
        <p:spPr>
          <a:xfrm>
            <a:off x="533400" y="1676400"/>
            <a:ext cx="8382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A problem </a:t>
            </a:r>
            <a:r>
              <a:rPr b="0" i="1" lang="en-US" sz="2800" u="none">
                <a:solidFill>
                  <a:schemeClr val="accent2"/>
                </a:solidFill>
                <a:latin typeface="Arial"/>
                <a:ea typeface="Arial"/>
                <a:cs typeface="Arial"/>
                <a:sym typeface="Arial"/>
              </a:rPr>
              <a:t>p</a:t>
            </a:r>
            <a:r>
              <a:rPr b="0" i="0" lang="en-US" sz="2800" u="none">
                <a:solidFill>
                  <a:schemeClr val="accent2"/>
                </a:solidFill>
                <a:latin typeface="Arial"/>
                <a:ea typeface="Arial"/>
                <a:cs typeface="Arial"/>
                <a:sym typeface="Arial"/>
              </a:rPr>
              <a:t> ∈NP, and any other problem </a:t>
            </a:r>
            <a:r>
              <a:rPr b="0" i="1" lang="en-US" sz="2800" u="none">
                <a:solidFill>
                  <a:schemeClr val="accent2"/>
                </a:solidFill>
                <a:latin typeface="Arial"/>
                <a:ea typeface="Arial"/>
                <a:cs typeface="Arial"/>
                <a:sym typeface="Arial"/>
              </a:rPr>
              <a:t>p</a:t>
            </a:r>
            <a:r>
              <a:rPr b="0" i="0" lang="en-US" sz="2800" u="none">
                <a:solidFill>
                  <a:schemeClr val="accent2"/>
                </a:solidFill>
                <a:latin typeface="Arial"/>
                <a:ea typeface="Arial"/>
                <a:cs typeface="Arial"/>
                <a:sym typeface="Arial"/>
              </a:rPr>
              <a:t>′ can be translated as </a:t>
            </a:r>
            <a:r>
              <a:rPr b="0" i="1" lang="en-US" sz="2800" u="none">
                <a:solidFill>
                  <a:schemeClr val="accent2"/>
                </a:solidFill>
                <a:latin typeface="Arial"/>
                <a:ea typeface="Arial"/>
                <a:cs typeface="Arial"/>
                <a:sym typeface="Arial"/>
              </a:rPr>
              <a:t>p</a:t>
            </a:r>
            <a:r>
              <a:rPr b="0" i="0" lang="en-US" sz="2800" u="none">
                <a:solidFill>
                  <a:schemeClr val="accent2"/>
                </a:solidFill>
                <a:latin typeface="Arial"/>
                <a:ea typeface="Arial"/>
                <a:cs typeface="Arial"/>
                <a:sym typeface="Arial"/>
              </a:rPr>
              <a:t> in poly time.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So </a:t>
            </a:r>
            <a:r>
              <a:rPr b="0" i="0" lang="en-US" sz="2800" u="none">
                <a:solidFill>
                  <a:srgbClr val="CC0000"/>
                </a:solidFill>
                <a:latin typeface="Arial"/>
                <a:ea typeface="Arial"/>
                <a:cs typeface="Arial"/>
                <a:sym typeface="Arial"/>
              </a:rPr>
              <a:t>if </a:t>
            </a:r>
            <a:r>
              <a:rPr b="0" i="1" lang="en-US" sz="2800" u="none">
                <a:solidFill>
                  <a:srgbClr val="CC0000"/>
                </a:solidFill>
                <a:latin typeface="Arial"/>
                <a:ea typeface="Arial"/>
                <a:cs typeface="Arial"/>
                <a:sym typeface="Arial"/>
              </a:rPr>
              <a:t>p</a:t>
            </a:r>
            <a:r>
              <a:rPr b="0" i="0" lang="en-US" sz="2800" u="none">
                <a:solidFill>
                  <a:srgbClr val="CC0000"/>
                </a:solidFill>
                <a:latin typeface="Arial"/>
                <a:ea typeface="Arial"/>
                <a:cs typeface="Arial"/>
                <a:sym typeface="Arial"/>
              </a:rPr>
              <a:t> can be solved in poly time</a:t>
            </a:r>
            <a:r>
              <a:rPr b="0" i="0" lang="en-US" sz="2800" u="none">
                <a:solidFill>
                  <a:schemeClr val="accent2"/>
                </a:solidFill>
                <a:latin typeface="Arial"/>
                <a:ea typeface="Arial"/>
                <a:cs typeface="Arial"/>
                <a:sym typeface="Arial"/>
              </a:rPr>
              <a:t>, then all problems in NP can be solved in poly time.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3" name="Google Shape;253;p1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Proving NP-Completeness</a:t>
            </a:r>
            <a:endParaRPr/>
          </a:p>
        </p:txBody>
      </p:sp>
      <p:sp>
        <p:nvSpPr>
          <p:cNvPr id="254" name="Google Shape;254;p15"/>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40000"/>
              </a:lnSpc>
              <a:spcBef>
                <a:spcPts val="0"/>
              </a:spcBef>
              <a:spcAft>
                <a:spcPts val="0"/>
              </a:spcAft>
              <a:buClr>
                <a:srgbClr val="DD0111"/>
              </a:buClr>
              <a:buSzPts val="2800"/>
              <a:buFont typeface="Corsiva"/>
              <a:buNone/>
            </a:pPr>
            <a:r>
              <a:rPr b="0" i="0" lang="en-US" sz="2800" u="none">
                <a:solidFill>
                  <a:srgbClr val="DD0111"/>
                </a:solidFill>
                <a:latin typeface="Corsiva"/>
                <a:ea typeface="Corsiva"/>
                <a:cs typeface="Corsiva"/>
                <a:sym typeface="Corsiva"/>
              </a:rPr>
              <a:t>Theorem: </a:t>
            </a:r>
            <a:r>
              <a:rPr b="0" i="0" lang="en-US" sz="2800" u="none">
                <a:solidFill>
                  <a:schemeClr val="accent2"/>
                </a:solidFill>
                <a:latin typeface="Arial"/>
                <a:ea typeface="Arial"/>
                <a:cs typeface="Arial"/>
                <a:sym typeface="Arial"/>
              </a:rPr>
              <a:t>If A is NP-Complete and A ≤</a:t>
            </a:r>
            <a:r>
              <a:rPr b="0" baseline="-25000" i="0" lang="en-US" sz="2800" u="none">
                <a:solidFill>
                  <a:schemeClr val="accent2"/>
                </a:solidFill>
                <a:latin typeface="Arial"/>
                <a:ea typeface="Arial"/>
                <a:cs typeface="Arial"/>
                <a:sym typeface="Arial"/>
              </a:rPr>
              <a:t>p</a:t>
            </a:r>
            <a:r>
              <a:rPr b="0" i="0" lang="en-US" sz="2800" u="none">
                <a:solidFill>
                  <a:schemeClr val="accent2"/>
                </a:solidFill>
                <a:latin typeface="Arial"/>
                <a:ea typeface="Arial"/>
                <a:cs typeface="Arial"/>
                <a:sym typeface="Arial"/>
              </a:rPr>
              <a:t> B </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 B is NP-Hard</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In addition, if B ∈ NP </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 B is NP-Complete</a:t>
            </a:r>
            <a:endParaRPr/>
          </a:p>
          <a:p>
            <a:pPr indent="-342900" lvl="0" marL="342900" rtl="0" algn="l">
              <a:lnSpc>
                <a:spcPct val="140000"/>
              </a:lnSpc>
              <a:spcBef>
                <a:spcPts val="56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Proof</a:t>
            </a:r>
            <a:r>
              <a:rPr b="0" i="0" lang="en-US" sz="2800" u="none">
                <a:solidFill>
                  <a:schemeClr val="accent2"/>
                </a:solidFill>
                <a:latin typeface="Arial"/>
                <a:ea typeface="Arial"/>
                <a:cs typeface="Arial"/>
                <a:sym typeface="Arial"/>
              </a:rPr>
              <a:t>: Assume that B ∈ P</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Since A ≤</a:t>
            </a:r>
            <a:r>
              <a:rPr b="0" baseline="-25000" i="0" lang="en-US" sz="2800" u="none">
                <a:solidFill>
                  <a:schemeClr val="accent2"/>
                </a:solidFill>
                <a:latin typeface="Arial"/>
                <a:ea typeface="Arial"/>
                <a:cs typeface="Arial"/>
                <a:sym typeface="Arial"/>
              </a:rPr>
              <a:t>p</a:t>
            </a:r>
            <a:r>
              <a:rPr b="0" i="0" lang="en-US" sz="2800" u="none">
                <a:solidFill>
                  <a:schemeClr val="accent2"/>
                </a:solidFill>
                <a:latin typeface="Arial"/>
                <a:ea typeface="Arial"/>
                <a:cs typeface="Arial"/>
                <a:sym typeface="Arial"/>
              </a:rPr>
              <a:t> B ⇒ A ∈ P  contradiction!</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 B is NP-Hard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61" name="Google Shape;261;p16"/>
          <p:cNvSpPr txBox="1"/>
          <p:nvPr/>
        </p:nvSpPr>
        <p:spPr>
          <a:xfrm>
            <a:off x="1074737" y="1420812"/>
            <a:ext cx="6637337" cy="1570037"/>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2" name="Google Shape;262;p16"/>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Reduction and NP-Completeness</a:t>
            </a:r>
            <a:endParaRPr/>
          </a:p>
        </p:txBody>
      </p:sp>
      <p:sp>
        <p:nvSpPr>
          <p:cNvPr id="263" name="Google Shape;263;p16"/>
          <p:cNvSpPr txBox="1"/>
          <p:nvPr>
            <p:ph idx="1" type="body"/>
          </p:nvPr>
        </p:nvSpPr>
        <p:spPr>
          <a:xfrm>
            <a:off x="350837" y="3035300"/>
            <a:ext cx="8229600" cy="3576637"/>
          </a:xfrm>
          <a:prstGeom prst="rect">
            <a:avLst/>
          </a:prstGeom>
          <a:noFill/>
          <a:ln>
            <a:noFill/>
          </a:ln>
        </p:spPr>
        <p:txBody>
          <a:bodyPr anchorCtr="0" anchor="t" bIns="45700" lIns="91425" spcFirstLastPara="1" rIns="91425" wrap="square" tIns="45700">
            <a:noAutofit/>
          </a:bodyPr>
          <a:lstStyle/>
          <a:p>
            <a:pPr indent="-533400" lvl="0" marL="533400" rtl="0" algn="l">
              <a:lnSpc>
                <a:spcPct val="16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Suppose we know: </a:t>
            </a:r>
            <a:endParaRPr/>
          </a:p>
          <a:p>
            <a:pPr indent="-457200" lvl="1" marL="914400" rtl="0" algn="l">
              <a:lnSpc>
                <a:spcPct val="16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 polynomial time algorithm exists for problem B</a:t>
            </a:r>
            <a:endParaRPr/>
          </a:p>
          <a:p>
            <a:pPr indent="-457200" lvl="1" marL="914400" rtl="0" algn="l">
              <a:lnSpc>
                <a:spcPct val="16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have a polynomial reduction </a:t>
            </a:r>
            <a:r>
              <a:rPr b="0" i="0" lang="en-US" sz="2400" u="none">
                <a:solidFill>
                  <a:schemeClr val="dk1"/>
                </a:solidFill>
                <a:latin typeface="Corsiva"/>
                <a:ea typeface="Corsiva"/>
                <a:cs typeface="Corsiva"/>
                <a:sym typeface="Corsiva"/>
              </a:rPr>
              <a:t>f</a:t>
            </a:r>
            <a:r>
              <a:rPr b="0" i="0" lang="en-US" sz="2400" u="none">
                <a:solidFill>
                  <a:schemeClr val="dk1"/>
                </a:solidFill>
                <a:latin typeface="Arial"/>
                <a:ea typeface="Arial"/>
                <a:cs typeface="Arial"/>
                <a:sym typeface="Arial"/>
              </a:rPr>
              <a:t>  from A to B</a:t>
            </a:r>
            <a:endParaRPr/>
          </a:p>
          <a:p>
            <a:pPr indent="-533400" lvl="0" marL="533400" rtl="0" algn="l">
              <a:lnSpc>
                <a:spcPct val="160000"/>
              </a:lnSpc>
              <a:spcBef>
                <a:spcPts val="560"/>
              </a:spcBef>
              <a:spcAft>
                <a:spcPts val="0"/>
              </a:spcAft>
              <a:buClr>
                <a:schemeClr val="accent2"/>
              </a:buClr>
              <a:buSzPts val="2800"/>
              <a:buFont typeface="Noto Sans Symbols"/>
              <a:buChar char="⇒"/>
            </a:pPr>
            <a:r>
              <a:rPr b="0" i="0" lang="en-US" sz="2800" u="none">
                <a:solidFill>
                  <a:schemeClr val="accent2"/>
                </a:solidFill>
                <a:latin typeface="Arial"/>
                <a:ea typeface="Arial"/>
                <a:cs typeface="Arial"/>
                <a:sym typeface="Arial"/>
              </a:rPr>
              <a:t>No polynomial time algorithm exists for A</a:t>
            </a:r>
            <a:endParaRPr/>
          </a:p>
        </p:txBody>
      </p:sp>
      <p:sp>
        <p:nvSpPr>
          <p:cNvPr id="264" name="Google Shape;264;p16"/>
          <p:cNvSpPr txBox="1"/>
          <p:nvPr/>
        </p:nvSpPr>
        <p:spPr>
          <a:xfrm>
            <a:off x="1352550" y="1749425"/>
            <a:ext cx="974725" cy="890587"/>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orsiva"/>
              <a:buNone/>
            </a:pPr>
            <a:r>
              <a:rPr b="0" i="0" lang="en-US" sz="2800" u="none">
                <a:solidFill>
                  <a:schemeClr val="dk1"/>
                </a:solidFill>
                <a:latin typeface="Corsiva"/>
                <a:ea typeface="Corsiva"/>
                <a:cs typeface="Corsiva"/>
                <a:sym typeface="Corsiva"/>
              </a:rPr>
              <a:t>f</a:t>
            </a:r>
            <a:endParaRPr/>
          </a:p>
        </p:txBody>
      </p:sp>
      <p:sp>
        <p:nvSpPr>
          <p:cNvPr id="265" name="Google Shape;265;p16"/>
          <p:cNvSpPr txBox="1"/>
          <p:nvPr/>
        </p:nvSpPr>
        <p:spPr>
          <a:xfrm>
            <a:off x="3530600" y="1749425"/>
            <a:ext cx="3305175" cy="890587"/>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Problem B</a:t>
            </a:r>
            <a:endParaRPr/>
          </a:p>
        </p:txBody>
      </p:sp>
      <p:cxnSp>
        <p:nvCxnSpPr>
          <p:cNvPr id="266" name="Google Shape;266;p16"/>
          <p:cNvCxnSpPr/>
          <p:nvPr/>
        </p:nvCxnSpPr>
        <p:spPr>
          <a:xfrm>
            <a:off x="482600" y="2195512"/>
            <a:ext cx="884237" cy="0"/>
          </a:xfrm>
          <a:prstGeom prst="straightConnector1">
            <a:avLst/>
          </a:prstGeom>
          <a:noFill/>
          <a:ln cap="flat" cmpd="sng" w="19050">
            <a:solidFill>
              <a:schemeClr val="dk1"/>
            </a:solidFill>
            <a:prstDash val="solid"/>
            <a:miter lim="800000"/>
            <a:headEnd len="med" w="med" type="none"/>
            <a:tailEnd len="med" w="med" type="triangle"/>
          </a:ln>
        </p:spPr>
      </p:cxnSp>
      <p:sp>
        <p:nvSpPr>
          <p:cNvPr id="267" name="Google Shape;267;p16"/>
          <p:cNvSpPr txBox="1"/>
          <p:nvPr/>
        </p:nvSpPr>
        <p:spPr>
          <a:xfrm>
            <a:off x="719137" y="1709737"/>
            <a:ext cx="42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a:t>
            </a:r>
            <a:endParaRPr/>
          </a:p>
        </p:txBody>
      </p:sp>
      <p:sp>
        <p:nvSpPr>
          <p:cNvPr id="268" name="Google Shape;268;p16"/>
          <p:cNvSpPr txBox="1"/>
          <p:nvPr/>
        </p:nvSpPr>
        <p:spPr>
          <a:xfrm>
            <a:off x="3089275" y="1709737"/>
            <a:ext cx="42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a:t>
            </a:r>
            <a:endParaRPr/>
          </a:p>
        </p:txBody>
      </p:sp>
      <p:cxnSp>
        <p:nvCxnSpPr>
          <p:cNvPr id="269" name="Google Shape;269;p16"/>
          <p:cNvCxnSpPr/>
          <p:nvPr/>
        </p:nvCxnSpPr>
        <p:spPr>
          <a:xfrm>
            <a:off x="2349500" y="2195512"/>
            <a:ext cx="1181100"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270" name="Google Shape;270;p16"/>
          <p:cNvCxnSpPr/>
          <p:nvPr/>
        </p:nvCxnSpPr>
        <p:spPr>
          <a:xfrm flipH="1" rot="10800000">
            <a:off x="6842125" y="1882775"/>
            <a:ext cx="868362" cy="312737"/>
          </a:xfrm>
          <a:prstGeom prst="straightConnector1">
            <a:avLst/>
          </a:prstGeom>
          <a:noFill/>
          <a:ln cap="flat" cmpd="sng" w="19050">
            <a:solidFill>
              <a:schemeClr val="dk1"/>
            </a:solidFill>
            <a:prstDash val="solid"/>
            <a:miter lim="800000"/>
            <a:headEnd len="med" w="med" type="none"/>
            <a:tailEnd len="med" w="med" type="triangle"/>
          </a:ln>
        </p:spPr>
      </p:cxnSp>
      <p:cxnSp>
        <p:nvCxnSpPr>
          <p:cNvPr id="271" name="Google Shape;271;p16"/>
          <p:cNvCxnSpPr/>
          <p:nvPr/>
        </p:nvCxnSpPr>
        <p:spPr>
          <a:xfrm>
            <a:off x="6842125" y="2217737"/>
            <a:ext cx="868362" cy="312737"/>
          </a:xfrm>
          <a:prstGeom prst="straightConnector1">
            <a:avLst/>
          </a:prstGeom>
          <a:noFill/>
          <a:ln cap="flat" cmpd="sng" w="19050">
            <a:solidFill>
              <a:schemeClr val="dk1"/>
            </a:solidFill>
            <a:prstDash val="solid"/>
            <a:miter lim="800000"/>
            <a:headEnd len="med" w="med" type="none"/>
            <a:tailEnd len="med" w="med" type="triangle"/>
          </a:ln>
        </p:spPr>
      </p:cxnSp>
      <p:cxnSp>
        <p:nvCxnSpPr>
          <p:cNvPr id="272" name="Google Shape;272;p16"/>
          <p:cNvCxnSpPr/>
          <p:nvPr/>
        </p:nvCxnSpPr>
        <p:spPr>
          <a:xfrm>
            <a:off x="7705725" y="1890712"/>
            <a:ext cx="884237"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273" name="Google Shape;273;p16"/>
          <p:cNvCxnSpPr/>
          <p:nvPr/>
        </p:nvCxnSpPr>
        <p:spPr>
          <a:xfrm>
            <a:off x="7713662" y="2516187"/>
            <a:ext cx="884237" cy="0"/>
          </a:xfrm>
          <a:prstGeom prst="straightConnector1">
            <a:avLst/>
          </a:prstGeom>
          <a:noFill/>
          <a:ln cap="flat" cmpd="sng" w="19050">
            <a:solidFill>
              <a:schemeClr val="dk1"/>
            </a:solidFill>
            <a:prstDash val="solid"/>
            <a:miter lim="800000"/>
            <a:headEnd len="med" w="med" type="none"/>
            <a:tailEnd len="med" w="med" type="triangle"/>
          </a:ln>
        </p:spPr>
      </p:cxnSp>
      <p:sp>
        <p:nvSpPr>
          <p:cNvPr id="274" name="Google Shape;274;p16"/>
          <p:cNvSpPr txBox="1"/>
          <p:nvPr/>
        </p:nvSpPr>
        <p:spPr>
          <a:xfrm>
            <a:off x="6988175" y="1690687"/>
            <a:ext cx="539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yes</a:t>
            </a:r>
            <a:endParaRPr/>
          </a:p>
        </p:txBody>
      </p:sp>
      <p:sp>
        <p:nvSpPr>
          <p:cNvPr id="275" name="Google Shape;275;p16"/>
          <p:cNvSpPr txBox="1"/>
          <p:nvPr/>
        </p:nvSpPr>
        <p:spPr>
          <a:xfrm>
            <a:off x="7026275" y="2322512"/>
            <a:ext cx="438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a:t>
            </a:r>
            <a:endParaRPr/>
          </a:p>
        </p:txBody>
      </p:sp>
      <p:sp>
        <p:nvSpPr>
          <p:cNvPr id="276" name="Google Shape;276;p16"/>
          <p:cNvSpPr txBox="1"/>
          <p:nvPr/>
        </p:nvSpPr>
        <p:spPr>
          <a:xfrm>
            <a:off x="7932737" y="1538287"/>
            <a:ext cx="539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yes</a:t>
            </a:r>
            <a:endParaRPr/>
          </a:p>
        </p:txBody>
      </p:sp>
      <p:sp>
        <p:nvSpPr>
          <p:cNvPr id="277" name="Google Shape;277;p16"/>
          <p:cNvSpPr txBox="1"/>
          <p:nvPr/>
        </p:nvSpPr>
        <p:spPr>
          <a:xfrm>
            <a:off x="7970837" y="2170112"/>
            <a:ext cx="438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a:t>
            </a:r>
            <a:endParaRPr/>
          </a:p>
        </p:txBody>
      </p:sp>
      <p:sp>
        <p:nvSpPr>
          <p:cNvPr id="278" name="Google Shape;278;p16"/>
          <p:cNvSpPr txBox="1"/>
          <p:nvPr/>
        </p:nvSpPr>
        <p:spPr>
          <a:xfrm>
            <a:off x="2332037" y="2641600"/>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Problem 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85" name="Google Shape;285;p1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Proving NP-Completeness</a:t>
            </a:r>
            <a:endParaRPr/>
          </a:p>
        </p:txBody>
      </p:sp>
      <p:sp>
        <p:nvSpPr>
          <p:cNvPr id="286" name="Google Shape;286;p17"/>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4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Prove that the problem B is in NP</a:t>
            </a:r>
            <a:endParaRPr/>
          </a:p>
          <a:p>
            <a:pPr indent="-285750" lvl="1" marL="742950" rtl="0" algn="l">
              <a:lnSpc>
                <a:spcPct val="14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randomly generated string can be checked in polynomial time to determine if it represents a solution</a:t>
            </a:r>
            <a:endParaRPr/>
          </a:p>
          <a:p>
            <a:pPr indent="-342900" lvl="0" marL="342900" rtl="0" algn="l">
              <a:lnSpc>
                <a:spcPct val="14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Show that </a:t>
            </a:r>
            <a:r>
              <a:rPr b="1" i="0" lang="en-US" sz="2800" u="none">
                <a:solidFill>
                  <a:srgbClr val="CC0000"/>
                </a:solidFill>
                <a:latin typeface="Arial"/>
                <a:ea typeface="Arial"/>
                <a:cs typeface="Arial"/>
                <a:sym typeface="Arial"/>
              </a:rPr>
              <a:t>one known </a:t>
            </a:r>
            <a:r>
              <a:rPr b="0" i="0" lang="en-US" sz="2800" u="none">
                <a:solidFill>
                  <a:srgbClr val="CC0000"/>
                </a:solidFill>
                <a:latin typeface="Arial"/>
                <a:ea typeface="Arial"/>
                <a:cs typeface="Arial"/>
                <a:sym typeface="Arial"/>
              </a:rPr>
              <a:t>NP-Complete problem</a:t>
            </a:r>
            <a:r>
              <a:rPr b="0" i="0" lang="en-US" sz="2800" u="none">
                <a:solidFill>
                  <a:schemeClr val="accent2"/>
                </a:solidFill>
                <a:latin typeface="Arial"/>
                <a:ea typeface="Arial"/>
                <a:cs typeface="Arial"/>
                <a:sym typeface="Arial"/>
              </a:rPr>
              <a:t> can be transformed to B in polynomial time</a:t>
            </a:r>
            <a:endParaRPr/>
          </a:p>
          <a:p>
            <a:pPr indent="-285750" lvl="1" marL="742950" rtl="0" algn="l">
              <a:lnSpc>
                <a:spcPct val="14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 need to check that </a:t>
            </a:r>
            <a:r>
              <a:rPr b="1" i="0" lang="en-US" sz="2400" u="none">
                <a:solidFill>
                  <a:schemeClr val="dk1"/>
                </a:solidFill>
                <a:latin typeface="Arial"/>
                <a:ea typeface="Arial"/>
                <a:cs typeface="Arial"/>
                <a:sym typeface="Arial"/>
              </a:rPr>
              <a:t>all</a:t>
            </a:r>
            <a:r>
              <a:rPr b="0" i="0" lang="en-US" sz="2400" u="none">
                <a:solidFill>
                  <a:schemeClr val="dk1"/>
                </a:solidFill>
                <a:latin typeface="Arial"/>
                <a:ea typeface="Arial"/>
                <a:cs typeface="Arial"/>
                <a:sym typeface="Arial"/>
              </a:rPr>
              <a:t> NP-Complete problems are reducible to 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93" name="Google Shape;293;p18"/>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Is P = NP?</a:t>
            </a:r>
            <a:endParaRPr/>
          </a:p>
        </p:txBody>
      </p:sp>
      <p:sp>
        <p:nvSpPr>
          <p:cNvPr id="294" name="Google Shape;294;p18"/>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4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Any problem in P is also in NP: </a:t>
            </a:r>
            <a:endParaRPr/>
          </a:p>
          <a:p>
            <a:pPr indent="-342900" lvl="0" marL="342900" rtl="0" algn="l">
              <a:lnSpc>
                <a:spcPct val="14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P ⊆ NP</a:t>
            </a:r>
            <a:endParaRPr/>
          </a:p>
          <a:p>
            <a:pPr indent="-342900" lvl="0" marL="342900" rtl="0" algn="l">
              <a:lnSpc>
                <a:spcPct val="14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We can solve problems in P, even without having a certificate</a:t>
            </a:r>
            <a:endParaRPr/>
          </a:p>
          <a:p>
            <a:pPr indent="-342900" lvl="0" marL="342900" rtl="0" algn="l">
              <a:lnSpc>
                <a:spcPct val="14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The big (and open question) is whether P = NP</a:t>
            </a:r>
            <a:endParaRPr/>
          </a:p>
          <a:p>
            <a:pPr indent="-342900" lvl="0" marL="342900" rtl="0" algn="l">
              <a:lnSpc>
                <a:spcPct val="140000"/>
              </a:lnSpc>
              <a:spcBef>
                <a:spcPts val="560"/>
              </a:spcBef>
              <a:spcAft>
                <a:spcPts val="0"/>
              </a:spcAft>
              <a:buClr>
                <a:srgbClr val="DD0111"/>
              </a:buClr>
              <a:buSzPts val="2800"/>
              <a:buFont typeface="Corsiva"/>
              <a:buNone/>
            </a:pPr>
            <a:r>
              <a:rPr b="0" i="0" lang="en-US" sz="2800" u="none">
                <a:solidFill>
                  <a:srgbClr val="DD0111"/>
                </a:solidFill>
                <a:latin typeface="Corsiva"/>
                <a:ea typeface="Corsiva"/>
                <a:cs typeface="Corsiva"/>
                <a:sym typeface="Corsiva"/>
              </a:rPr>
              <a:t>Theorem:</a:t>
            </a:r>
            <a:r>
              <a:rPr b="0" i="0" lang="en-US" sz="2800" u="none">
                <a:solidFill>
                  <a:schemeClr val="accent2"/>
                </a:solidFill>
                <a:latin typeface="Arial"/>
                <a:ea typeface="Arial"/>
                <a:cs typeface="Arial"/>
                <a:sym typeface="Arial"/>
              </a:rPr>
              <a:t> If any NP-Complete problem can be solved in polynomial time ⇒ then P = NP.</a:t>
            </a:r>
            <a:endParaRPr/>
          </a:p>
        </p:txBody>
      </p:sp>
      <p:sp>
        <p:nvSpPr>
          <p:cNvPr id="295" name="Google Shape;295;p18"/>
          <p:cNvSpPr/>
          <p:nvPr/>
        </p:nvSpPr>
        <p:spPr>
          <a:xfrm>
            <a:off x="5913437" y="1247775"/>
            <a:ext cx="2108200" cy="1517650"/>
          </a:xfrm>
          <a:custGeom>
            <a:rect b="b" l="l" r="r" t="t"/>
            <a:pathLst>
              <a:path extrusionOk="0" h="956" w="1328">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8"/>
          <p:cNvSpPr/>
          <p:nvPr/>
        </p:nvSpPr>
        <p:spPr>
          <a:xfrm>
            <a:off x="6227762" y="1387475"/>
            <a:ext cx="755650" cy="682625"/>
          </a:xfrm>
          <a:custGeom>
            <a:rect b="b" l="l" r="r" t="t"/>
            <a:pathLst>
              <a:path extrusionOk="0" h="430" w="476">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18"/>
          <p:cNvSpPr txBox="1"/>
          <p:nvPr/>
        </p:nvSpPr>
        <p:spPr>
          <a:xfrm>
            <a:off x="6348412" y="1519237"/>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t>
            </a:r>
            <a:endParaRPr/>
          </a:p>
        </p:txBody>
      </p:sp>
      <p:sp>
        <p:nvSpPr>
          <p:cNvPr id="298" name="Google Shape;298;p18"/>
          <p:cNvSpPr txBox="1"/>
          <p:nvPr/>
        </p:nvSpPr>
        <p:spPr>
          <a:xfrm>
            <a:off x="6446837" y="2214562"/>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NP</a:t>
            </a:r>
            <a:endParaRPr/>
          </a:p>
        </p:txBody>
      </p:sp>
      <p:sp>
        <p:nvSpPr>
          <p:cNvPr id="299" name="Google Shape;299;p18"/>
          <p:cNvSpPr/>
          <p:nvPr/>
        </p:nvSpPr>
        <p:spPr>
          <a:xfrm>
            <a:off x="7239000" y="1927225"/>
            <a:ext cx="573087" cy="373062"/>
          </a:xfrm>
          <a:prstGeom prst="ellipse">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18"/>
          <p:cNvSpPr txBox="1"/>
          <p:nvPr/>
        </p:nvSpPr>
        <p:spPr>
          <a:xfrm>
            <a:off x="7277100" y="1582737"/>
            <a:ext cx="1504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NP-complete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6" name="Google Shape;306;p1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Relation among P, NP, NPC</a:t>
            </a:r>
            <a:endParaRPr/>
          </a:p>
        </p:txBody>
      </p:sp>
      <p:sp>
        <p:nvSpPr>
          <p:cNvPr id="307" name="Google Shape;307;p19"/>
          <p:cNvSpPr txBox="1"/>
          <p:nvPr>
            <p:ph idx="1" type="body"/>
          </p:nvPr>
        </p:nvSpPr>
        <p:spPr>
          <a:xfrm>
            <a:off x="533400" y="18288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 ⊆ NP  (Sure)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NPC ⊆ NP (sure)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 = NP (or P ⊂ NP, or P ≠ NP)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NPC = NP (or NPC ⊂ NP, or NPC ≠ NP)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 ≠ NP: one of the deepest, most perplexing open research problems in (theoretical) computer science since 1971.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0" name="Google Shape;110;p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NP-Completeness</a:t>
            </a:r>
            <a:endParaRPr/>
          </a:p>
        </p:txBody>
      </p:sp>
      <p:sp>
        <p:nvSpPr>
          <p:cNvPr id="111" name="Google Shape;111;p2"/>
          <p:cNvSpPr txBox="1"/>
          <p:nvPr>
            <p:ph idx="1" type="body"/>
          </p:nvPr>
        </p:nvSpPr>
        <p:spPr>
          <a:xfrm>
            <a:off x="350837" y="1093787"/>
            <a:ext cx="8229600" cy="559435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rgbClr val="DD0111"/>
              </a:buClr>
              <a:buSzPts val="2800"/>
              <a:buFont typeface="Arial"/>
              <a:buChar char="•"/>
            </a:pPr>
            <a:r>
              <a:rPr b="1" i="0" lang="en-US" sz="2800" u="none">
                <a:solidFill>
                  <a:srgbClr val="DD0111"/>
                </a:solidFill>
                <a:latin typeface="Arial"/>
                <a:ea typeface="Arial"/>
                <a:cs typeface="Arial"/>
                <a:sym typeface="Arial"/>
              </a:rPr>
              <a:t>Polynomial-time algorithms</a:t>
            </a:r>
            <a:endParaRPr/>
          </a:p>
          <a:p>
            <a:pPr indent="-342900" lvl="0" marL="342900" rtl="0" algn="l">
              <a:lnSpc>
                <a:spcPct val="130000"/>
              </a:lnSpc>
              <a:spcBef>
                <a:spcPts val="56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	</a:t>
            </a:r>
            <a:r>
              <a:rPr b="0" i="0" lang="en-US" sz="2800" u="none">
                <a:solidFill>
                  <a:schemeClr val="accent2"/>
                </a:solidFill>
                <a:latin typeface="Arial"/>
                <a:ea typeface="Arial"/>
                <a:cs typeface="Arial"/>
                <a:sym typeface="Arial"/>
              </a:rPr>
              <a:t>	</a:t>
            </a:r>
            <a:r>
              <a:rPr b="0" i="0" lang="en-US" sz="2800" u="none">
                <a:solidFill>
                  <a:schemeClr val="dk1"/>
                </a:solidFill>
                <a:latin typeface="Arial"/>
                <a:ea typeface="Arial"/>
                <a:cs typeface="Arial"/>
                <a:sym typeface="Arial"/>
              </a:rPr>
              <a:t>on inputs of size n, </a:t>
            </a:r>
            <a:r>
              <a:rPr b="0" i="0" lang="en-US" sz="2800" u="none">
                <a:solidFill>
                  <a:schemeClr val="hlink"/>
                </a:solidFill>
                <a:latin typeface="Arial"/>
                <a:ea typeface="Arial"/>
                <a:cs typeface="Arial"/>
                <a:sym typeface="Arial"/>
              </a:rPr>
              <a:t>worst-case running time 	is </a:t>
            </a:r>
            <a:r>
              <a:rPr b="0" i="0" lang="en-US" sz="2800" u="none">
                <a:solidFill>
                  <a:schemeClr val="hlink"/>
                </a:solidFill>
                <a:latin typeface="Comic Sans MS"/>
                <a:ea typeface="Comic Sans MS"/>
                <a:cs typeface="Comic Sans MS"/>
                <a:sym typeface="Comic Sans MS"/>
              </a:rPr>
              <a:t>O(n</a:t>
            </a:r>
            <a:r>
              <a:rPr b="0" baseline="30000" i="0" lang="en-US" sz="2800" u="none">
                <a:solidFill>
                  <a:schemeClr val="hlink"/>
                </a:solidFill>
                <a:latin typeface="Comic Sans MS"/>
                <a:ea typeface="Comic Sans MS"/>
                <a:cs typeface="Comic Sans MS"/>
                <a:sym typeface="Comic Sans MS"/>
              </a:rPr>
              <a:t>k</a:t>
            </a:r>
            <a:r>
              <a:rPr b="0" i="0" lang="en-US" sz="2800" u="none">
                <a:solidFill>
                  <a:schemeClr val="hlink"/>
                </a:solidFill>
                <a:latin typeface="Comic Sans MS"/>
                <a:ea typeface="Comic Sans MS"/>
                <a:cs typeface="Comic Sans MS"/>
                <a:sym typeface="Comic Sans MS"/>
              </a:rPr>
              <a:t>)</a:t>
            </a:r>
            <a:r>
              <a:rPr b="0" i="0" lang="en-US" sz="2800" u="none">
                <a:solidFill>
                  <a:schemeClr val="hlink"/>
                </a:solidFill>
                <a:latin typeface="Arial"/>
                <a:ea typeface="Arial"/>
                <a:cs typeface="Arial"/>
                <a:sym typeface="Arial"/>
              </a:rPr>
              <a:t>,</a:t>
            </a:r>
            <a:r>
              <a:rPr b="0" i="0" lang="en-US" sz="2800" u="none">
                <a:solidFill>
                  <a:schemeClr val="dk1"/>
                </a:solidFill>
                <a:latin typeface="Arial"/>
                <a:ea typeface="Arial"/>
                <a:cs typeface="Arial"/>
                <a:sym typeface="Arial"/>
              </a:rPr>
              <a:t> for a constant k</a:t>
            </a:r>
            <a:endParaRPr/>
          </a:p>
          <a:p>
            <a:pPr indent="-342900" lvl="0" marL="342900" rtl="0" algn="l">
              <a:lnSpc>
                <a:spcPct val="130000"/>
              </a:lnSpc>
              <a:spcBef>
                <a:spcPts val="560"/>
              </a:spcBef>
              <a:spcAft>
                <a:spcPts val="0"/>
              </a:spcAft>
              <a:buClr>
                <a:schemeClr val="hlink"/>
              </a:buClr>
              <a:buSzPts val="2800"/>
              <a:buFont typeface="Arial"/>
              <a:buChar char="•"/>
            </a:pPr>
            <a:r>
              <a:rPr b="0" i="0" lang="en-US" sz="2800" u="none">
                <a:solidFill>
                  <a:schemeClr val="hlink"/>
                </a:solidFill>
                <a:latin typeface="Arial"/>
                <a:ea typeface="Arial"/>
                <a:cs typeface="Arial"/>
                <a:sym typeface="Arial"/>
              </a:rPr>
              <a:t>Not all problems</a:t>
            </a:r>
            <a:r>
              <a:rPr b="0" i="0" lang="en-US" sz="2800" u="none">
                <a:solidFill>
                  <a:schemeClr val="dk1"/>
                </a:solidFill>
                <a:latin typeface="Arial"/>
                <a:ea typeface="Arial"/>
                <a:cs typeface="Arial"/>
                <a:sym typeface="Arial"/>
              </a:rPr>
              <a:t> can be solved in polynomial time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Some problems </a:t>
            </a:r>
            <a:r>
              <a:rPr b="0" i="0" lang="en-US" sz="2400" u="none">
                <a:solidFill>
                  <a:schemeClr val="hlink"/>
                </a:solidFill>
                <a:latin typeface="Arial"/>
                <a:ea typeface="Arial"/>
                <a:cs typeface="Arial"/>
                <a:sym typeface="Arial"/>
              </a:rPr>
              <a:t>cannot be solved</a:t>
            </a:r>
            <a:r>
              <a:rPr b="0" i="0" lang="en-US" sz="2400" u="none">
                <a:solidFill>
                  <a:schemeClr val="dk1"/>
                </a:solidFill>
                <a:latin typeface="Arial"/>
                <a:ea typeface="Arial"/>
                <a:cs typeface="Arial"/>
                <a:sym typeface="Arial"/>
              </a:rPr>
              <a:t> by any computer no matter how much time is provided (Turing’s Halting problem) – such problems are called </a:t>
            </a:r>
            <a:r>
              <a:rPr b="1" i="0" lang="en-US" sz="2400" u="none">
                <a:solidFill>
                  <a:srgbClr val="0000FF"/>
                </a:solidFill>
                <a:latin typeface="Arial"/>
                <a:ea typeface="Arial"/>
                <a:cs typeface="Arial"/>
                <a:sym typeface="Arial"/>
              </a:rPr>
              <a:t>undecidable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Some problems can be </a:t>
            </a:r>
            <a:r>
              <a:rPr b="0" i="0" lang="en-US" sz="2400" u="none">
                <a:solidFill>
                  <a:schemeClr val="hlink"/>
                </a:solidFill>
                <a:latin typeface="Arial"/>
                <a:ea typeface="Arial"/>
                <a:cs typeface="Arial"/>
                <a:sym typeface="Arial"/>
              </a:rPr>
              <a:t>solved but not in </a:t>
            </a:r>
            <a:r>
              <a:rPr b="0" i="0" lang="en-US" sz="2400" u="none">
                <a:solidFill>
                  <a:schemeClr val="hlink"/>
                </a:solidFill>
                <a:latin typeface="Comic Sans MS"/>
                <a:ea typeface="Comic Sans MS"/>
                <a:cs typeface="Comic Sans MS"/>
                <a:sym typeface="Comic Sans MS"/>
              </a:rPr>
              <a:t>O(n</a:t>
            </a:r>
            <a:r>
              <a:rPr b="0" baseline="30000" i="0" lang="en-US" sz="2400" u="none">
                <a:solidFill>
                  <a:schemeClr val="hlink"/>
                </a:solidFill>
                <a:latin typeface="Comic Sans MS"/>
                <a:ea typeface="Comic Sans MS"/>
                <a:cs typeface="Comic Sans MS"/>
                <a:sym typeface="Comic Sans MS"/>
              </a:rPr>
              <a:t>k</a:t>
            </a:r>
            <a:r>
              <a:rPr b="0" i="0" lang="en-US" sz="2400" u="none">
                <a:solidFill>
                  <a:schemeClr val="hlink"/>
                </a:solidFill>
                <a:latin typeface="Comic Sans MS"/>
                <a:ea typeface="Comic Sans MS"/>
                <a:cs typeface="Comic Sans MS"/>
                <a:sym typeface="Comic Sans M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13" name="Google Shape;313;p2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Arguments about P, NP, NPC</a:t>
            </a:r>
            <a:endParaRPr/>
          </a:p>
        </p:txBody>
      </p:sp>
      <p:sp>
        <p:nvSpPr>
          <p:cNvPr id="314" name="Google Shape;314;p20"/>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No poly algorithm found for any NPC problem (even so many NPC problems)</a:t>
            </a:r>
            <a:endParaRPr/>
          </a:p>
          <a:p>
            <a:pPr indent="-342900" lvl="0" marL="342900" rtl="0" algn="l">
              <a:lnSpc>
                <a:spcPct val="9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No proof that a poly algorithm cannot exist for any of NPC problems, (even having tried so long so hard).</a:t>
            </a:r>
            <a:endParaRPr/>
          </a:p>
          <a:p>
            <a:pPr indent="-342900" lvl="0" marL="342900" rtl="0" algn="l">
              <a:lnSpc>
                <a:spcPct val="9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 Most theoretical computer scientists believe that NPC is intractable (i.e., hard, and P ≠ NP).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20" name="Google Shape;320;p21"/>
          <p:cNvSpPr txBox="1"/>
          <p:nvPr/>
        </p:nvSpPr>
        <p:spPr>
          <a:xfrm>
            <a:off x="914400" y="685800"/>
            <a:ext cx="70881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View of Theoretical Computer Scientists on P, NP, NPC</a:t>
            </a:r>
            <a:endParaRPr/>
          </a:p>
        </p:txBody>
      </p:sp>
      <p:sp>
        <p:nvSpPr>
          <p:cNvPr id="321" name="Google Shape;321;p21"/>
          <p:cNvSpPr/>
          <p:nvPr/>
        </p:nvSpPr>
        <p:spPr>
          <a:xfrm>
            <a:off x="1905000" y="2286000"/>
            <a:ext cx="4343400" cy="2133600"/>
          </a:xfrm>
          <a:prstGeom prst="ellipse">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21"/>
          <p:cNvSpPr/>
          <p:nvPr/>
        </p:nvSpPr>
        <p:spPr>
          <a:xfrm>
            <a:off x="4114800" y="2819400"/>
            <a:ext cx="1377000" cy="609600"/>
          </a:xfrm>
          <a:prstGeom prst="ellipse">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NPC</a:t>
            </a:r>
            <a:endParaRPr/>
          </a:p>
        </p:txBody>
      </p:sp>
      <p:sp>
        <p:nvSpPr>
          <p:cNvPr id="323" name="Google Shape;323;p21"/>
          <p:cNvSpPr/>
          <p:nvPr/>
        </p:nvSpPr>
        <p:spPr>
          <a:xfrm>
            <a:off x="3048000" y="3657600"/>
            <a:ext cx="762000" cy="533400"/>
          </a:xfrm>
          <a:prstGeom prst="ellipse">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4" name="Google Shape;324;p21"/>
          <p:cNvSpPr txBox="1"/>
          <p:nvPr/>
        </p:nvSpPr>
        <p:spPr>
          <a:xfrm>
            <a:off x="3276600" y="3657600"/>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t>
            </a:r>
            <a:endParaRPr/>
          </a:p>
        </p:txBody>
      </p:sp>
      <p:sp>
        <p:nvSpPr>
          <p:cNvPr id="325" name="Google Shape;325;p21"/>
          <p:cNvSpPr txBox="1"/>
          <p:nvPr/>
        </p:nvSpPr>
        <p:spPr>
          <a:xfrm>
            <a:off x="2819400" y="2895600"/>
            <a:ext cx="574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NP</a:t>
            </a:r>
            <a:endParaRPr/>
          </a:p>
        </p:txBody>
      </p:sp>
      <p:sp>
        <p:nvSpPr>
          <p:cNvPr id="326" name="Google Shape;326;p21"/>
          <p:cNvSpPr txBox="1"/>
          <p:nvPr/>
        </p:nvSpPr>
        <p:spPr>
          <a:xfrm>
            <a:off x="2057400" y="5105400"/>
            <a:ext cx="4497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 ⊂ NP, NPC ⊂ NP, P ∩ NPC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519d131c7a_0_0"/>
          <p:cNvSpPr txBox="1"/>
          <p:nvPr>
            <p:ph idx="12" type="sldNum"/>
          </p:nvPr>
        </p:nvSpPr>
        <p:spPr>
          <a:xfrm>
            <a:off x="6553200" y="6397625"/>
            <a:ext cx="2133600" cy="324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
        <p:nvSpPr>
          <p:cNvPr id="333" name="Google Shape;333;g1519d131c7a_0_0"/>
          <p:cNvSpPr/>
          <p:nvPr/>
        </p:nvSpPr>
        <p:spPr>
          <a:xfrm>
            <a:off x="2638725" y="3750475"/>
            <a:ext cx="2960100" cy="25047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4" name="Google Shape;334;g1519d131c7a_0_0"/>
          <p:cNvSpPr/>
          <p:nvPr/>
        </p:nvSpPr>
        <p:spPr>
          <a:xfrm>
            <a:off x="3422325" y="5103150"/>
            <a:ext cx="1392900" cy="10047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
            </a:r>
            <a:endParaRPr/>
          </a:p>
        </p:txBody>
      </p:sp>
      <p:sp>
        <p:nvSpPr>
          <p:cNvPr id="335" name="Google Shape;335;g1519d131c7a_0_0"/>
          <p:cNvSpPr/>
          <p:nvPr/>
        </p:nvSpPr>
        <p:spPr>
          <a:xfrm>
            <a:off x="2564300" y="1602275"/>
            <a:ext cx="3053950" cy="2866600"/>
          </a:xfrm>
          <a:custGeom>
            <a:rect b="b" l="l" r="r" t="t"/>
            <a:pathLst>
              <a:path extrusionOk="0" h="114664" w="122158">
                <a:moveTo>
                  <a:pt x="0" y="536"/>
                </a:moveTo>
                <a:cubicBezTo>
                  <a:pt x="10180" y="19556"/>
                  <a:pt x="40719" y="114747"/>
                  <a:pt x="61079" y="114658"/>
                </a:cubicBezTo>
                <a:cubicBezTo>
                  <a:pt x="81439" y="114569"/>
                  <a:pt x="111978" y="19110"/>
                  <a:pt x="122158" y="0"/>
                </a:cubicBezTo>
              </a:path>
            </a:pathLst>
          </a:custGeom>
          <a:solidFill>
            <a:srgbClr val="4A86E8"/>
          </a:solidFill>
          <a:ln cap="flat" cmpd="sng" w="9525">
            <a:solidFill>
              <a:schemeClr val="dk2"/>
            </a:solidFill>
            <a:prstDash val="solid"/>
            <a:round/>
            <a:headEnd len="med" w="med" type="none"/>
            <a:tailEnd len="med" w="med" type="none"/>
          </a:ln>
        </p:spPr>
      </p:sp>
      <p:sp>
        <p:nvSpPr>
          <p:cNvPr id="336" name="Google Shape;336;g1519d131c7a_0_0"/>
          <p:cNvSpPr/>
          <p:nvPr/>
        </p:nvSpPr>
        <p:spPr>
          <a:xfrm>
            <a:off x="3549550" y="3817450"/>
            <a:ext cx="1111750" cy="676550"/>
          </a:xfrm>
          <a:custGeom>
            <a:rect b="b" l="l" r="r" t="t"/>
            <a:pathLst>
              <a:path extrusionOk="0" h="27062" w="44470">
                <a:moveTo>
                  <a:pt x="0" y="1607"/>
                </a:moveTo>
                <a:cubicBezTo>
                  <a:pt x="2679" y="5536"/>
                  <a:pt x="11072" y="21699"/>
                  <a:pt x="16073" y="25181"/>
                </a:cubicBezTo>
                <a:cubicBezTo>
                  <a:pt x="21074" y="28664"/>
                  <a:pt x="25271" y="26699"/>
                  <a:pt x="30004" y="22502"/>
                </a:cubicBezTo>
                <a:cubicBezTo>
                  <a:pt x="34737" y="18305"/>
                  <a:pt x="42059" y="3750"/>
                  <a:pt x="44470" y="0"/>
                </a:cubicBezTo>
              </a:path>
            </a:pathLst>
          </a:custGeom>
          <a:solidFill>
            <a:srgbClr val="6D9EEB"/>
          </a:solidFill>
          <a:ln cap="flat" cmpd="sng" w="9525">
            <a:solidFill>
              <a:schemeClr val="dk2"/>
            </a:solidFill>
            <a:prstDash val="solid"/>
            <a:round/>
            <a:headEnd len="med" w="med" type="none"/>
            <a:tailEnd len="med" w="med" type="none"/>
          </a:ln>
        </p:spPr>
      </p:sp>
      <p:sp>
        <p:nvSpPr>
          <p:cNvPr id="337" name="Google Shape;337;g1519d131c7a_0_0"/>
          <p:cNvSpPr txBox="1"/>
          <p:nvPr/>
        </p:nvSpPr>
        <p:spPr>
          <a:xfrm>
            <a:off x="3760000" y="3935600"/>
            <a:ext cx="16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NPC</a:t>
            </a:r>
            <a:endParaRPr/>
          </a:p>
        </p:txBody>
      </p:sp>
      <p:cxnSp>
        <p:nvCxnSpPr>
          <p:cNvPr id="338" name="Google Shape;338;g1519d131c7a_0_0"/>
          <p:cNvCxnSpPr/>
          <p:nvPr/>
        </p:nvCxnSpPr>
        <p:spPr>
          <a:xfrm rot="10800000">
            <a:off x="6121200" y="2036100"/>
            <a:ext cx="13500" cy="38307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g1519d131c7a_0_0"/>
          <p:cNvSpPr txBox="1"/>
          <p:nvPr/>
        </p:nvSpPr>
        <p:spPr>
          <a:xfrm>
            <a:off x="6276075" y="3574850"/>
            <a:ext cx="15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Difficulty Level</a:t>
            </a:r>
            <a:endParaRPr/>
          </a:p>
        </p:txBody>
      </p:sp>
      <p:sp>
        <p:nvSpPr>
          <p:cNvPr id="340" name="Google Shape;340;g1519d131c7a_0_0"/>
          <p:cNvSpPr txBox="1"/>
          <p:nvPr/>
        </p:nvSpPr>
        <p:spPr>
          <a:xfrm>
            <a:off x="535775" y="187525"/>
            <a:ext cx="696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P Vs NP vs NPC vs NP Hard</a:t>
            </a:r>
            <a:endParaRPr sz="2500"/>
          </a:p>
        </p:txBody>
      </p:sp>
      <p:sp>
        <p:nvSpPr>
          <p:cNvPr id="341" name="Google Shape;341;g1519d131c7a_0_0"/>
          <p:cNvSpPr txBox="1"/>
          <p:nvPr/>
        </p:nvSpPr>
        <p:spPr>
          <a:xfrm>
            <a:off x="3582300" y="2985500"/>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NP Hard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7" name="Google Shape;347;p2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Why discussion on NPC</a:t>
            </a:r>
            <a:endParaRPr/>
          </a:p>
        </p:txBody>
      </p:sp>
      <p:sp>
        <p:nvSpPr>
          <p:cNvPr id="348" name="Google Shape;348;p22"/>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If a problem is proved to be NPC, a </a:t>
            </a:r>
            <a:r>
              <a:rPr b="0" i="0" lang="en-US" sz="2400" u="none">
                <a:solidFill>
                  <a:srgbClr val="CC0000"/>
                </a:solidFill>
                <a:latin typeface="Arial"/>
                <a:ea typeface="Arial"/>
                <a:cs typeface="Arial"/>
                <a:sym typeface="Arial"/>
              </a:rPr>
              <a:t>good evidence for its intractability</a:t>
            </a:r>
            <a:r>
              <a:rPr b="0" i="0" lang="en-US" sz="2400" u="none">
                <a:solidFill>
                  <a:schemeClr val="accent2"/>
                </a:solidFill>
                <a:latin typeface="Arial"/>
                <a:ea typeface="Arial"/>
                <a:cs typeface="Arial"/>
                <a:sym typeface="Arial"/>
              </a:rPr>
              <a:t> (hardness).</a:t>
            </a:r>
            <a:endParaRPr/>
          </a:p>
          <a:p>
            <a:pPr indent="-342900" lvl="0" marL="342900" rtl="0" algn="l">
              <a:lnSpc>
                <a:spcPct val="100000"/>
              </a:lnSpc>
              <a:spcBef>
                <a:spcPts val="48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Not waste time</a:t>
            </a:r>
            <a:r>
              <a:rPr b="0" i="0" lang="en-US" sz="2400" u="none">
                <a:solidFill>
                  <a:schemeClr val="accent2"/>
                </a:solidFill>
                <a:latin typeface="Arial"/>
                <a:ea typeface="Arial"/>
                <a:cs typeface="Arial"/>
                <a:sym typeface="Arial"/>
              </a:rPr>
              <a:t> on trying to find efficient algorithm for it</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Instead, focus on design </a:t>
            </a:r>
            <a:r>
              <a:rPr b="0" i="0" lang="en-US" sz="2400" u="none">
                <a:solidFill>
                  <a:srgbClr val="CC0000"/>
                </a:solidFill>
                <a:latin typeface="Arial"/>
                <a:ea typeface="Arial"/>
                <a:cs typeface="Arial"/>
                <a:sym typeface="Arial"/>
              </a:rPr>
              <a:t>approximate algorithm</a:t>
            </a:r>
            <a:r>
              <a:rPr b="0" i="0" lang="en-US" sz="2400" u="none">
                <a:solidFill>
                  <a:schemeClr val="accent2"/>
                </a:solidFill>
                <a:latin typeface="Arial"/>
                <a:ea typeface="Arial"/>
                <a:cs typeface="Arial"/>
                <a:sym typeface="Arial"/>
              </a:rPr>
              <a:t> or a solution for a special case of the problem</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Some problems looks very easy on the surface, but in fact, is hard (NPC).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55" name="Google Shape;355;p2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 &amp; NP-Complete Problems</a:t>
            </a:r>
            <a:endParaRPr/>
          </a:p>
        </p:txBody>
      </p:sp>
      <p:sp>
        <p:nvSpPr>
          <p:cNvPr id="356" name="Google Shape;356;p23"/>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Shortest simple path</a:t>
            </a:r>
            <a:endParaRPr/>
          </a:p>
          <a:p>
            <a:pPr indent="-285750" lvl="1" marL="742950" rtl="0" algn="l">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Given a graph G = (V, E) find a </a:t>
            </a:r>
            <a:r>
              <a:rPr b="1" i="0" lang="en-US" sz="2400" u="none">
                <a:solidFill>
                  <a:schemeClr val="dk1"/>
                </a:solidFill>
                <a:latin typeface="Arial"/>
                <a:ea typeface="Arial"/>
                <a:cs typeface="Arial"/>
                <a:sym typeface="Arial"/>
              </a:rPr>
              <a:t>shortest</a:t>
            </a:r>
            <a:r>
              <a:rPr b="0" i="0" lang="en-US" sz="2400" u="none">
                <a:solidFill>
                  <a:schemeClr val="dk1"/>
                </a:solidFill>
                <a:latin typeface="Arial"/>
                <a:ea typeface="Arial"/>
                <a:cs typeface="Arial"/>
                <a:sym typeface="Arial"/>
              </a:rPr>
              <a:t> path from a source to all other vertices</a:t>
            </a:r>
            <a:endParaRPr/>
          </a:p>
          <a:p>
            <a:pPr indent="-285750" lvl="1" marL="742950" rtl="0" algn="l">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Polynomial solution: O(VE)</a:t>
            </a:r>
            <a:endParaRPr/>
          </a:p>
          <a:p>
            <a:pPr indent="-342900" lvl="0" marL="342900" rtl="0" algn="l">
              <a:lnSpc>
                <a:spcPct val="15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Longest simple path</a:t>
            </a:r>
            <a:endParaRPr/>
          </a:p>
          <a:p>
            <a:pPr indent="-285750" lvl="1" marL="742950" rtl="0" algn="l">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Given a graph G = (V, E) find a </a:t>
            </a:r>
            <a:r>
              <a:rPr b="1" i="0" lang="en-US" sz="2400" u="none">
                <a:solidFill>
                  <a:schemeClr val="dk1"/>
                </a:solidFill>
                <a:latin typeface="Arial"/>
                <a:ea typeface="Arial"/>
                <a:cs typeface="Arial"/>
                <a:sym typeface="Arial"/>
              </a:rPr>
              <a:t>longest</a:t>
            </a:r>
            <a:r>
              <a:rPr b="0" i="0" lang="en-US" sz="2400" u="none">
                <a:solidFill>
                  <a:schemeClr val="dk1"/>
                </a:solidFill>
                <a:latin typeface="Arial"/>
                <a:ea typeface="Arial"/>
                <a:cs typeface="Arial"/>
                <a:sym typeface="Arial"/>
              </a:rPr>
              <a:t> path from a source to all other vertices</a:t>
            </a:r>
            <a:endParaRPr/>
          </a:p>
          <a:p>
            <a:pPr indent="-285750" lvl="1" marL="742950" rtl="0" algn="l">
              <a:lnSpc>
                <a:spcPct val="15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NP-complete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3" name="Google Shape;363;p2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 &amp; NP-Complete Problems</a:t>
            </a:r>
            <a:endParaRPr/>
          </a:p>
        </p:txBody>
      </p:sp>
      <p:sp>
        <p:nvSpPr>
          <p:cNvPr id="364" name="Google Shape;364;p24"/>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Euler tour</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 = (V, E) a connected, directed graph find a cycle that traverses each edge of G exactly once (may visit a vertex multiple times) </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Polynomial solution O(E)</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Hamiltonian cycle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 = (V, E) a connected, directed graph find a cycle that visits each vertex of G exactly once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NP-complete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0" name="Google Shape;370;p2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A First NP-complete problem</a:t>
            </a:r>
            <a:endParaRPr/>
          </a:p>
        </p:txBody>
      </p:sp>
      <p:sp>
        <p:nvSpPr>
          <p:cNvPr id="371" name="Google Shape;371;p25"/>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Because the technique of reduction relies on having a problem already known to be NP-complete in order to prove a different problem NP-complete,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need a “</a:t>
            </a:r>
            <a:r>
              <a:rPr b="0" i="0" lang="en-US" sz="2400" u="none">
                <a:solidFill>
                  <a:srgbClr val="008000"/>
                </a:solidFill>
                <a:latin typeface="Arial"/>
                <a:ea typeface="Arial"/>
                <a:cs typeface="Arial"/>
                <a:sym typeface="Arial"/>
              </a:rPr>
              <a:t>first</a:t>
            </a:r>
            <a:r>
              <a:rPr b="0" i="0" lang="en-US" sz="2400" u="none">
                <a:solidFill>
                  <a:schemeClr val="dk1"/>
                </a:solidFill>
                <a:latin typeface="Arial"/>
                <a:ea typeface="Arial"/>
                <a:cs typeface="Arial"/>
                <a:sym typeface="Arial"/>
              </a:rPr>
              <a:t>” NPC  problem.</a:t>
            </a:r>
            <a:endParaRPr/>
          </a:p>
          <a:p>
            <a:pPr indent="-165100" lvl="0" marL="342900" rtl="0" algn="l">
              <a:lnSpc>
                <a:spcPct val="100000"/>
              </a:lnSpc>
              <a:spcBef>
                <a:spcPts val="560"/>
              </a:spcBef>
              <a:spcAft>
                <a:spcPts val="0"/>
              </a:spcAft>
              <a:buClr>
                <a:schemeClr val="accent2"/>
              </a:buClr>
              <a:buSzPts val="2800"/>
              <a:buFont typeface="Arial"/>
              <a:buNone/>
            </a:pPr>
            <a:r>
              <a:t/>
            </a:r>
            <a:endParaRPr b="0" i="0" sz="2800" u="none">
              <a:solidFill>
                <a:schemeClr val="accent2"/>
              </a:solidFill>
              <a:latin typeface="Arial"/>
              <a:ea typeface="Arial"/>
              <a:cs typeface="Arial"/>
              <a:sym typeface="Arial"/>
            </a:endParaRPr>
          </a:p>
          <a:p>
            <a:pPr indent="-342900" lvl="0" marL="342900" rtl="0" algn="l">
              <a:lnSpc>
                <a:spcPct val="100000"/>
              </a:lnSpc>
              <a:spcBef>
                <a:spcPts val="560"/>
              </a:spcBef>
              <a:spcAft>
                <a:spcPts val="0"/>
              </a:spcAft>
              <a:buClr>
                <a:srgbClr val="CC0000"/>
              </a:buClr>
              <a:buSzPts val="2800"/>
              <a:buFont typeface="Arial"/>
              <a:buChar char="•"/>
            </a:pPr>
            <a:r>
              <a:rPr b="0" i="0" lang="en-US" sz="2800" u="none">
                <a:solidFill>
                  <a:srgbClr val="CC0000"/>
                </a:solidFill>
                <a:latin typeface="Arial"/>
                <a:ea typeface="Arial"/>
                <a:cs typeface="Arial"/>
                <a:sym typeface="Arial"/>
              </a:rPr>
              <a:t>Circuit-satisfiability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7" name="Google Shape;377;p26"/>
          <p:cNvSpPr txBox="1"/>
          <p:nvPr>
            <p:ph type="title"/>
          </p:nvPr>
        </p:nvSpPr>
        <p:spPr>
          <a:xfrm>
            <a:off x="685800" y="174625"/>
            <a:ext cx="7772400" cy="8159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First NP-complete problem—Circuit Satisfiability (problem definition)</a:t>
            </a:r>
            <a:endParaRPr/>
          </a:p>
        </p:txBody>
      </p:sp>
      <p:sp>
        <p:nvSpPr>
          <p:cNvPr id="378" name="Google Shape;378;p26"/>
          <p:cNvSpPr txBox="1"/>
          <p:nvPr>
            <p:ph idx="1" type="body"/>
          </p:nvPr>
        </p:nvSpPr>
        <p:spPr>
          <a:xfrm>
            <a:off x="371475" y="1349375"/>
            <a:ext cx="8772525" cy="47688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Boolean combinational circuit</a:t>
            </a:r>
            <a:endParaRPr/>
          </a:p>
          <a:p>
            <a:pPr indent="-285750" lvl="1" marL="742950" rtl="0" algn="l">
              <a:lnSpc>
                <a:spcPct val="90000"/>
              </a:lnSpc>
              <a:spcBef>
                <a:spcPts val="400"/>
              </a:spcBef>
              <a:spcAft>
                <a:spcPts val="0"/>
              </a:spcAft>
              <a:buClr>
                <a:srgbClr val="0000FF"/>
              </a:buClr>
              <a:buSzPts val="2000"/>
              <a:buFont typeface="Arial"/>
              <a:buChar char="–"/>
            </a:pPr>
            <a:r>
              <a:rPr b="0" i="0" lang="en-US" sz="2000" u="none">
                <a:solidFill>
                  <a:srgbClr val="0000FF"/>
                </a:solidFill>
                <a:latin typeface="Arial"/>
                <a:ea typeface="Arial"/>
                <a:cs typeface="Arial"/>
                <a:sym typeface="Arial"/>
              </a:rPr>
              <a:t>Boolean combinational elements</a:t>
            </a:r>
            <a:r>
              <a:rPr b="0" i="0" lang="en-US" sz="2000" u="none">
                <a:solidFill>
                  <a:schemeClr val="dk1"/>
                </a:solidFill>
                <a:latin typeface="Arial"/>
                <a:ea typeface="Arial"/>
                <a:cs typeface="Arial"/>
                <a:sym typeface="Arial"/>
              </a:rPr>
              <a:t>, wired together</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Each element, inputs and outputs (</a:t>
            </a:r>
            <a:r>
              <a:rPr b="0" i="0" lang="en-US" sz="2000" u="none">
                <a:solidFill>
                  <a:srgbClr val="0000FF"/>
                </a:solidFill>
                <a:latin typeface="Arial"/>
                <a:ea typeface="Arial"/>
                <a:cs typeface="Arial"/>
                <a:sym typeface="Arial"/>
              </a:rPr>
              <a:t>binary</a:t>
            </a:r>
            <a:r>
              <a:rPr b="0" i="0" lang="en-US" sz="20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Limit the </a:t>
            </a:r>
            <a:r>
              <a:rPr b="0" i="0" lang="en-US" sz="2000" u="none">
                <a:solidFill>
                  <a:srgbClr val="0000FF"/>
                </a:solidFill>
                <a:latin typeface="Arial"/>
                <a:ea typeface="Arial"/>
                <a:cs typeface="Arial"/>
                <a:sym typeface="Arial"/>
              </a:rPr>
              <a:t>number of outputs</a:t>
            </a:r>
            <a:r>
              <a:rPr b="0" i="0" lang="en-US" sz="2000" u="none">
                <a:solidFill>
                  <a:schemeClr val="dk1"/>
                </a:solidFill>
                <a:latin typeface="Arial"/>
                <a:ea typeface="Arial"/>
                <a:cs typeface="Arial"/>
                <a:sym typeface="Arial"/>
              </a:rPr>
              <a:t> to 1.</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Called </a:t>
            </a:r>
            <a:r>
              <a:rPr b="0" i="1" lang="en-US" sz="2000" u="none">
                <a:solidFill>
                  <a:srgbClr val="008000"/>
                </a:solidFill>
                <a:latin typeface="Arial"/>
                <a:ea typeface="Arial"/>
                <a:cs typeface="Arial"/>
                <a:sym typeface="Arial"/>
              </a:rPr>
              <a:t>logic gates</a:t>
            </a:r>
            <a:r>
              <a:rPr b="0" i="0" lang="en-US" sz="2000" u="none">
                <a:solidFill>
                  <a:schemeClr val="dk1"/>
                </a:solidFill>
                <a:latin typeface="Arial"/>
                <a:ea typeface="Arial"/>
                <a:cs typeface="Arial"/>
                <a:sym typeface="Arial"/>
              </a:rPr>
              <a:t>: </a:t>
            </a:r>
            <a:r>
              <a:rPr b="0" i="0" lang="en-US" sz="2000" u="none">
                <a:solidFill>
                  <a:srgbClr val="0000FF"/>
                </a:solidFill>
                <a:latin typeface="Arial"/>
                <a:ea typeface="Arial"/>
                <a:cs typeface="Arial"/>
                <a:sym typeface="Arial"/>
              </a:rPr>
              <a:t>NOT gate, AND gate, OR gate</a:t>
            </a:r>
            <a:r>
              <a:rPr b="0" i="0" lang="en-US" sz="20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rgbClr val="008000"/>
              </a:buClr>
              <a:buSzPts val="2000"/>
              <a:buFont typeface="Arial"/>
              <a:buChar char="–"/>
            </a:pPr>
            <a:r>
              <a:rPr b="0" i="1" lang="en-US" sz="2000" u="none">
                <a:solidFill>
                  <a:srgbClr val="008000"/>
                </a:solidFill>
                <a:latin typeface="Arial"/>
                <a:ea typeface="Arial"/>
                <a:cs typeface="Arial"/>
                <a:sym typeface="Arial"/>
              </a:rPr>
              <a:t>true table</a:t>
            </a:r>
            <a:r>
              <a:rPr b="0" i="0" lang="en-US" sz="2000" u="none">
                <a:solidFill>
                  <a:schemeClr val="dk1"/>
                </a:solidFill>
                <a:latin typeface="Arial"/>
                <a:ea typeface="Arial"/>
                <a:cs typeface="Arial"/>
                <a:sym typeface="Arial"/>
              </a:rPr>
              <a:t>:</a:t>
            </a:r>
            <a:r>
              <a:rPr b="0" i="1" lang="en-US" sz="2000" u="none">
                <a:solidFill>
                  <a:schemeClr val="accent1"/>
                </a:solidFill>
                <a:latin typeface="Arial"/>
                <a:ea typeface="Arial"/>
                <a:cs typeface="Arial"/>
                <a:sym typeface="Arial"/>
              </a:rPr>
              <a:t> </a:t>
            </a:r>
            <a:r>
              <a:rPr b="0" i="0" lang="en-US" sz="2000" u="none">
                <a:solidFill>
                  <a:schemeClr val="dk1"/>
                </a:solidFill>
                <a:latin typeface="Arial"/>
                <a:ea typeface="Arial"/>
                <a:cs typeface="Arial"/>
                <a:sym typeface="Arial"/>
              </a:rPr>
              <a:t>giving the outputs for each setting of inputs</a:t>
            </a:r>
            <a:endParaRPr/>
          </a:p>
          <a:p>
            <a:pPr indent="-285750" lvl="1" marL="742950" rtl="0" algn="l">
              <a:lnSpc>
                <a:spcPct val="90000"/>
              </a:lnSpc>
              <a:spcBef>
                <a:spcPts val="400"/>
              </a:spcBef>
              <a:spcAft>
                <a:spcPts val="0"/>
              </a:spcAft>
              <a:buClr>
                <a:srgbClr val="008000"/>
              </a:buClr>
              <a:buSzPts val="2000"/>
              <a:buFont typeface="Arial"/>
              <a:buChar char="–"/>
            </a:pPr>
            <a:r>
              <a:rPr b="0" i="0" lang="en-US" sz="2000" u="none">
                <a:solidFill>
                  <a:srgbClr val="008000"/>
                </a:solidFill>
                <a:latin typeface="Arial"/>
                <a:ea typeface="Arial"/>
                <a:cs typeface="Arial"/>
                <a:sym typeface="Arial"/>
              </a:rPr>
              <a:t>true assignment</a:t>
            </a:r>
            <a:r>
              <a:rPr b="0" i="0" lang="en-US" sz="2000" u="none">
                <a:solidFill>
                  <a:schemeClr val="dk1"/>
                </a:solidFill>
                <a:latin typeface="Arial"/>
                <a:ea typeface="Arial"/>
                <a:cs typeface="Arial"/>
                <a:sym typeface="Arial"/>
              </a:rPr>
              <a:t>: a set of boolean inputs</a:t>
            </a:r>
            <a:r>
              <a:rPr b="0" i="0" lang="en-US" sz="2000" u="none">
                <a:solidFill>
                  <a:schemeClr val="accent1"/>
                </a:solidFill>
                <a:latin typeface="Arial"/>
                <a:ea typeface="Arial"/>
                <a:cs typeface="Arial"/>
                <a:sym typeface="Arial"/>
              </a:rPr>
              <a:t>.</a:t>
            </a:r>
            <a:endParaRPr/>
          </a:p>
          <a:p>
            <a:pPr indent="-285750" lvl="1" marL="742950" rtl="0" algn="l">
              <a:lnSpc>
                <a:spcPct val="90000"/>
              </a:lnSpc>
              <a:spcBef>
                <a:spcPts val="400"/>
              </a:spcBef>
              <a:spcAft>
                <a:spcPts val="0"/>
              </a:spcAft>
              <a:buClr>
                <a:srgbClr val="008000"/>
              </a:buClr>
              <a:buSzPts val="2000"/>
              <a:buFont typeface="Arial"/>
              <a:buChar char="–"/>
            </a:pPr>
            <a:r>
              <a:rPr b="1" i="0" lang="en-US" sz="2000" u="none">
                <a:solidFill>
                  <a:srgbClr val="008000"/>
                </a:solidFill>
                <a:latin typeface="Arial"/>
                <a:ea typeface="Arial"/>
                <a:cs typeface="Arial"/>
                <a:sym typeface="Arial"/>
              </a:rPr>
              <a:t>satisfying assignment</a:t>
            </a:r>
            <a:r>
              <a:rPr b="0" i="0" lang="en-US" sz="2000" u="none">
                <a:solidFill>
                  <a:srgbClr val="008000"/>
                </a:solidFill>
                <a:latin typeface="Arial"/>
                <a:ea typeface="Arial"/>
                <a:cs typeface="Arial"/>
                <a:sym typeface="Arial"/>
              </a:rPr>
              <a:t>:</a:t>
            </a:r>
            <a:r>
              <a:rPr b="0" i="0" lang="en-US" sz="2000" u="none">
                <a:solidFill>
                  <a:schemeClr val="accent1"/>
                </a:solidFill>
                <a:latin typeface="Arial"/>
                <a:ea typeface="Arial"/>
                <a:cs typeface="Arial"/>
                <a:sym typeface="Arial"/>
              </a:rPr>
              <a:t> </a:t>
            </a:r>
            <a:r>
              <a:rPr b="0" i="0" lang="en-US" sz="2000" u="none">
                <a:solidFill>
                  <a:schemeClr val="dk1"/>
                </a:solidFill>
                <a:latin typeface="Arial"/>
                <a:ea typeface="Arial"/>
                <a:cs typeface="Arial"/>
                <a:sym typeface="Arial"/>
              </a:rPr>
              <a:t>a true assignment causing the output to be 1</a:t>
            </a:r>
            <a:endParaRPr/>
          </a:p>
          <a:p>
            <a:pPr indent="-285750" lvl="1" marL="742950" rtl="0" algn="l">
              <a:lnSpc>
                <a:spcPct val="9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A circuit is </a:t>
            </a:r>
            <a:r>
              <a:rPr b="1" i="0" lang="en-US" sz="2000" u="none">
                <a:solidFill>
                  <a:srgbClr val="008000"/>
                </a:solidFill>
                <a:latin typeface="Arial"/>
                <a:ea typeface="Arial"/>
                <a:cs typeface="Arial"/>
                <a:sym typeface="Arial"/>
              </a:rPr>
              <a:t>satisfiable</a:t>
            </a:r>
            <a:r>
              <a:rPr b="1" i="0" lang="en-US" sz="2000" u="none">
                <a:solidFill>
                  <a:schemeClr val="dk1"/>
                </a:solidFill>
                <a:latin typeface="Arial"/>
                <a:ea typeface="Arial"/>
                <a:cs typeface="Arial"/>
                <a:sym typeface="Arial"/>
              </a:rPr>
              <a:t> if it has a satisfying assignment</a:t>
            </a:r>
            <a:r>
              <a:rPr b="0" i="0" lang="en-US" sz="2000" u="none">
                <a:solidFill>
                  <a:schemeClr val="dk1"/>
                </a:solidFill>
                <a:latin typeface="Arial"/>
                <a:ea typeface="Arial"/>
                <a:cs typeface="Arial"/>
                <a:sym typeface="Aria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84" name="Google Shape;384;p2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Circuit Satisfiability Problem: definition</a:t>
            </a:r>
            <a:endParaRPr/>
          </a:p>
        </p:txBody>
      </p:sp>
      <p:sp>
        <p:nvSpPr>
          <p:cNvPr id="385" name="Google Shape;385;p27"/>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Circuit satisfying problem:</a:t>
            </a:r>
            <a:r>
              <a:rPr b="0" i="0" lang="en-US" sz="2400" u="none">
                <a:solidFill>
                  <a:schemeClr val="accent2"/>
                </a:solidFill>
                <a:latin typeface="Arial"/>
                <a:ea typeface="Arial"/>
                <a:cs typeface="Arial"/>
                <a:sym typeface="Arial"/>
              </a:rPr>
              <a:t>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 boolean combinational circuit composed of AND, OR, and NOT, is it stisfiable?</a:t>
            </a:r>
            <a:endParaRPr/>
          </a:p>
          <a:p>
            <a:pPr indent="-342900" lvl="0" marL="342900" rtl="0" algn="l">
              <a:lnSpc>
                <a:spcPct val="90000"/>
              </a:lnSpc>
              <a:spcBef>
                <a:spcPts val="48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CIRCUIT-SAT</a:t>
            </a:r>
            <a:r>
              <a:rPr b="0" i="0" lang="en-US" sz="2400" u="none">
                <a:solidFill>
                  <a:schemeClr val="accent2"/>
                </a:solidFill>
                <a:latin typeface="Arial"/>
                <a:ea typeface="Arial"/>
                <a:cs typeface="Arial"/>
                <a:sym typeface="Arial"/>
              </a:rPr>
              <a:t>={&lt;C&gt;: C is a satisfiable boolean circuit}</a:t>
            </a:r>
            <a:endParaRPr/>
          </a:p>
          <a:p>
            <a:pPr indent="-342900" lvl="0" marL="342900" rtl="0" algn="l">
              <a:lnSpc>
                <a:spcPct val="9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Implication: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the area of computer-aided hardware optimization, if a subcircuit always produces 0, then the subcircuit can be replaced by a simpler subcircuit that omits all gates and just output a 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91" name="Google Shape;391;p28"/>
          <p:cNvSpPr txBox="1"/>
          <p:nvPr/>
        </p:nvSpPr>
        <p:spPr>
          <a:xfrm>
            <a:off x="0" y="10287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392" name="Google Shape;392;p28"/>
          <p:cNvGraphicFramePr/>
          <p:nvPr/>
        </p:nvGraphicFramePr>
        <p:xfrm>
          <a:off x="1589087" y="1604962"/>
          <a:ext cx="5267325" cy="4800600"/>
        </p:xfrm>
        <a:graphic>
          <a:graphicData uri="http://schemas.openxmlformats.org/presentationml/2006/ole">
            <mc:AlternateContent>
              <mc:Choice Requires="v">
                <p:oleObj r:id="rId4" imgH="4800600" imgW="5267325" progId="Visio.Drawing.4" spid="_x0000_s1">
                  <p:embed/>
                </p:oleObj>
              </mc:Choice>
              <mc:Fallback>
                <p:oleObj r:id="rId5" imgH="4800600" imgW="5267325" progId="Visio.Drawing.4">
                  <p:embed/>
                  <p:pic>
                    <p:nvPicPr>
                      <p:cNvPr id="392" name="Google Shape;392;p28"/>
                      <p:cNvPicPr preferRelativeResize="0"/>
                      <p:nvPr/>
                    </p:nvPicPr>
                    <p:blipFill rotWithShape="1">
                      <a:blip r:embed="rId6">
                        <a:alphaModFix/>
                      </a:blip>
                      <a:srcRect b="0" l="0" r="0" t="0"/>
                      <a:stretch/>
                    </p:blipFill>
                    <p:spPr>
                      <a:xfrm>
                        <a:off x="1589087" y="1604962"/>
                        <a:ext cx="5267325" cy="4800600"/>
                      </a:xfrm>
                      <a:prstGeom prst="rect">
                        <a:avLst/>
                      </a:prstGeom>
                      <a:noFill/>
                      <a:ln>
                        <a:noFill/>
                      </a:ln>
                    </p:spPr>
                  </p:pic>
                </p:oleObj>
              </mc:Fallback>
            </mc:AlternateContent>
          </a:graphicData>
        </a:graphic>
      </p:graphicFrame>
      <p:sp>
        <p:nvSpPr>
          <p:cNvPr id="393" name="Google Shape;393;p28"/>
          <p:cNvSpPr txBox="1"/>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Circuit Satisfiability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Turing’s Halting Problem</a:t>
            </a:r>
            <a:endParaRPr/>
          </a:p>
        </p:txBody>
      </p:sp>
      <p:sp>
        <p:nvSpPr>
          <p:cNvPr id="117" name="Google Shape;117;p3"/>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Arial"/>
              <a:buChar char="•"/>
            </a:pPr>
            <a:r>
              <a:rPr b="0" i="0" lang="en-US" sz="2000" u="none" cap="none" strike="noStrike">
                <a:solidFill>
                  <a:schemeClr val="accent2"/>
                </a:solidFill>
                <a:latin typeface="Arial"/>
                <a:ea typeface="Arial"/>
                <a:cs typeface="Arial"/>
                <a:sym typeface="Arial"/>
              </a:rPr>
              <a:t>The halting problem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Given a program and inputs for it, decide whether it will run forever or will eventually stop.</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is not the same thing as actually running a given program and seeing what happens. The halting problem asks </a:t>
            </a:r>
            <a:r>
              <a:rPr b="0" i="0" lang="en-US" sz="1800" u="none" cap="none" strike="noStrike">
                <a:solidFill>
                  <a:srgbClr val="00B050"/>
                </a:solidFill>
                <a:latin typeface="Arial"/>
                <a:ea typeface="Arial"/>
                <a:cs typeface="Arial"/>
                <a:sym typeface="Arial"/>
              </a:rPr>
              <a:t>whether there is any general prescription</a:t>
            </a:r>
            <a:r>
              <a:rPr b="0" i="0" lang="en-US" sz="1800" u="none" cap="none" strike="noStrike">
                <a:solidFill>
                  <a:schemeClr val="dk1"/>
                </a:solidFill>
                <a:latin typeface="Arial"/>
                <a:ea typeface="Arial"/>
                <a:cs typeface="Arial"/>
                <a:sym typeface="Arial"/>
              </a:rPr>
              <a:t> for deciding how long to run an arbitrary program so that its halting or non-halting will be revealed.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 this abstract framework, there are </a:t>
            </a:r>
            <a:r>
              <a:rPr b="0" i="0" lang="en-US" sz="1800" u="none" cap="none" strike="noStrike">
                <a:solidFill>
                  <a:srgbClr val="00B050"/>
                </a:solidFill>
                <a:latin typeface="Arial"/>
                <a:ea typeface="Arial"/>
                <a:cs typeface="Arial"/>
                <a:sym typeface="Arial"/>
              </a:rPr>
              <a:t>no resource limitations</a:t>
            </a:r>
            <a:r>
              <a:rPr b="0" i="0" lang="en-US" sz="1800" u="none" cap="none" strike="noStrike">
                <a:solidFill>
                  <a:schemeClr val="dk1"/>
                </a:solidFill>
                <a:latin typeface="Arial"/>
                <a:ea typeface="Arial"/>
                <a:cs typeface="Arial"/>
                <a:sym typeface="Arial"/>
              </a:rPr>
              <a:t> of memory or time on the program's execution; it can take arbitrarily long, and use arbitrarily much storage space, before halting.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Example</a:t>
            </a:r>
            <a:endParaRPr/>
          </a:p>
          <a:p>
            <a:pPr indent="-228600" lvl="2" marL="1143000" marR="0" rtl="0" algn="l">
              <a:lnSpc>
                <a:spcPct val="100000"/>
              </a:lnSpc>
              <a:spcBef>
                <a:spcPts val="320"/>
              </a:spcBef>
              <a:spcAft>
                <a:spcPts val="0"/>
              </a:spcAft>
              <a:buClr>
                <a:schemeClr val="accent2"/>
              </a:buClr>
              <a:buSzPts val="1600"/>
              <a:buFont typeface="Arial"/>
              <a:buChar char="•"/>
            </a:pPr>
            <a:r>
              <a:rPr b="1" i="0" lang="en-US" sz="1600" u="none" cap="none" strike="noStrike">
                <a:solidFill>
                  <a:schemeClr val="accent2"/>
                </a:solidFill>
                <a:latin typeface="Arial"/>
                <a:ea typeface="Arial"/>
                <a:cs typeface="Arial"/>
                <a:sym typeface="Arial"/>
              </a:rPr>
              <a:t>while(1) {x = x+1;}</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reason the halting problem is famous is because it is undecidable, which means there is no computable function that correctly determines which programs halt and which ones do not.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None/>
            </a:pPr>
            <a:r>
              <a:rPr i="1" lang="en-US" sz="1800"/>
              <a:t>Turing proved no algorithm exists that always correctly decides whether, for a given arbitrary program and input, the program halts when run with that input. </a:t>
            </a:r>
            <a:endParaRPr i="1" sz="1800"/>
          </a:p>
        </p:txBody>
      </p:sp>
      <p:sp>
        <p:nvSpPr>
          <p:cNvPr id="118" name="Google Shape;118;p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99" name="Google Shape;399;p29"/>
          <p:cNvSpPr txBox="1"/>
          <p:nvPr>
            <p:ph type="title"/>
          </p:nvPr>
        </p:nvSpPr>
        <p:spPr>
          <a:xfrm>
            <a:off x="685800" y="239712"/>
            <a:ext cx="7772400" cy="8159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Solving circuit-satisfiability problem</a:t>
            </a:r>
            <a:endParaRPr/>
          </a:p>
        </p:txBody>
      </p:sp>
      <p:sp>
        <p:nvSpPr>
          <p:cNvPr id="400" name="Google Shape;400;p29"/>
          <p:cNvSpPr txBox="1"/>
          <p:nvPr>
            <p:ph idx="1" type="body"/>
          </p:nvPr>
        </p:nvSpPr>
        <p:spPr>
          <a:xfrm>
            <a:off x="685800" y="1447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Intuitive solution: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 each possible assignment, check whether it generates 1.</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suppose the </a:t>
            </a:r>
            <a:r>
              <a:rPr b="0" i="0" lang="en-US" sz="2400" u="none">
                <a:solidFill>
                  <a:srgbClr val="0000FF"/>
                </a:solidFill>
                <a:latin typeface="Arial"/>
                <a:ea typeface="Arial"/>
                <a:cs typeface="Arial"/>
                <a:sym typeface="Arial"/>
              </a:rPr>
              <a:t>number of inputs is </a:t>
            </a:r>
            <a:r>
              <a:rPr b="0" i="1" lang="en-US" sz="2400" u="none">
                <a:solidFill>
                  <a:srgbClr val="0000FF"/>
                </a:solidFill>
                <a:latin typeface="Arial"/>
                <a:ea typeface="Arial"/>
                <a:cs typeface="Arial"/>
                <a:sym typeface="Arial"/>
              </a:rPr>
              <a:t>k</a:t>
            </a:r>
            <a:r>
              <a:rPr b="0" i="0" lang="en-US" sz="2400" u="none">
                <a:solidFill>
                  <a:schemeClr val="dk1"/>
                </a:solidFill>
                <a:latin typeface="Arial"/>
                <a:ea typeface="Arial"/>
                <a:cs typeface="Arial"/>
                <a:sym typeface="Arial"/>
              </a:rPr>
              <a:t>, then the total possible assignments are 2</a:t>
            </a:r>
            <a:r>
              <a:rPr b="0" baseline="3000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a:t>
            </a:r>
            <a:r>
              <a:rPr b="0" i="0" lang="en-US" sz="2400" u="none">
                <a:solidFill>
                  <a:srgbClr val="0000FF"/>
                </a:solidFill>
                <a:latin typeface="Arial"/>
                <a:ea typeface="Arial"/>
                <a:cs typeface="Arial"/>
                <a:sym typeface="Arial"/>
              </a:rPr>
              <a:t>So the running time is Ω(2</a:t>
            </a:r>
            <a:r>
              <a:rPr b="0" baseline="30000" i="1" lang="en-US" sz="2400" u="none">
                <a:solidFill>
                  <a:srgbClr val="0000FF"/>
                </a:solidFill>
                <a:latin typeface="Arial"/>
                <a:ea typeface="Arial"/>
                <a:cs typeface="Arial"/>
                <a:sym typeface="Arial"/>
              </a:rPr>
              <a:t>k</a:t>
            </a:r>
            <a:r>
              <a:rPr b="0" i="0" lang="en-US" sz="2400" u="none">
                <a:solidFill>
                  <a:srgbClr val="0000FF"/>
                </a:solidFill>
                <a:latin typeface="Arial"/>
                <a:ea typeface="Arial"/>
                <a:cs typeface="Arial"/>
                <a:sym typeface="Arial"/>
              </a:rPr>
              <a:t>).</a:t>
            </a:r>
            <a:r>
              <a:rPr b="0" i="0" lang="en-US" sz="2400" u="none">
                <a:solidFill>
                  <a:schemeClr val="dk1"/>
                </a:solidFill>
                <a:latin typeface="Arial"/>
                <a:ea typeface="Arial"/>
                <a:cs typeface="Arial"/>
                <a:sym typeface="Arial"/>
              </a:rPr>
              <a:t> When the size of the problem is Θ(</a:t>
            </a:r>
            <a:r>
              <a:rPr b="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then the running time is not poly.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06" name="Google Shape;406;p3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Circuit Satisfiability: Theorem</a:t>
            </a:r>
            <a:endParaRPr/>
          </a:p>
        </p:txBody>
      </p:sp>
      <p:sp>
        <p:nvSpPr>
          <p:cNvPr id="407" name="Google Shape;407;p30"/>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0000"/>
              </a:buClr>
              <a:buSzPts val="2800"/>
              <a:buFont typeface="Arial"/>
              <a:buChar char="•"/>
            </a:pPr>
            <a:r>
              <a:rPr b="0" i="0" lang="en-US" sz="2800" u="none">
                <a:solidFill>
                  <a:srgbClr val="CC0000"/>
                </a:solidFill>
                <a:latin typeface="Arial"/>
                <a:ea typeface="Arial"/>
                <a:cs typeface="Arial"/>
                <a:sym typeface="Arial"/>
              </a:rPr>
              <a:t>Lemma 34.5.</a:t>
            </a:r>
            <a:r>
              <a:rPr b="0" i="0" lang="en-US" sz="2800" u="none">
                <a:solidFill>
                  <a:schemeClr val="accent2"/>
                </a:solidFill>
                <a:latin typeface="Arial"/>
                <a:ea typeface="Arial"/>
                <a:cs typeface="Arial"/>
                <a:sym typeface="Arial"/>
              </a:rPr>
              <a:t>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circuit-satisfiability problem belongs to the class NP.</a:t>
            </a:r>
            <a:endParaRPr/>
          </a:p>
          <a:p>
            <a:pPr indent="-342900" lvl="0" marL="342900" rtl="0" algn="l">
              <a:lnSpc>
                <a:spcPct val="100000"/>
              </a:lnSpc>
              <a:spcBef>
                <a:spcPts val="560"/>
              </a:spcBef>
              <a:spcAft>
                <a:spcPts val="0"/>
              </a:spcAft>
              <a:buClr>
                <a:srgbClr val="CC0000"/>
              </a:buClr>
              <a:buSzPts val="2800"/>
              <a:buFont typeface="Arial"/>
              <a:buChar char="•"/>
            </a:pPr>
            <a:r>
              <a:rPr b="0" i="0" lang="en-US" sz="2800" u="none">
                <a:solidFill>
                  <a:srgbClr val="CC0000"/>
                </a:solidFill>
                <a:latin typeface="Arial"/>
                <a:ea typeface="Arial"/>
                <a:cs typeface="Arial"/>
                <a:sym typeface="Arial"/>
              </a:rPr>
              <a:t>Lemma 34.6.</a:t>
            </a:r>
            <a:r>
              <a:rPr b="0" i="0" lang="en-US" sz="2800" u="none">
                <a:solidFill>
                  <a:schemeClr val="accent2"/>
                </a:solidFill>
                <a:latin typeface="Arial"/>
                <a:ea typeface="Arial"/>
                <a:cs typeface="Arial"/>
                <a:sym typeface="Arial"/>
              </a:rPr>
              <a:t>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circuit-satisfiability problem is NP-hard.</a:t>
            </a:r>
            <a:endParaRPr/>
          </a:p>
          <a:p>
            <a:pPr indent="-342900" lvl="0" marL="342900" rtl="0" algn="l">
              <a:lnSpc>
                <a:spcPct val="100000"/>
              </a:lnSpc>
              <a:spcBef>
                <a:spcPts val="560"/>
              </a:spcBef>
              <a:spcAft>
                <a:spcPts val="0"/>
              </a:spcAft>
              <a:buClr>
                <a:srgbClr val="CC0000"/>
              </a:buClr>
              <a:buSzPts val="2800"/>
              <a:buFont typeface="Arial"/>
              <a:buChar char="•"/>
            </a:pPr>
            <a:r>
              <a:rPr b="0" i="0" lang="en-US" sz="2800" u="none">
                <a:solidFill>
                  <a:srgbClr val="CC0000"/>
                </a:solidFill>
                <a:latin typeface="Arial"/>
                <a:ea typeface="Arial"/>
                <a:cs typeface="Arial"/>
                <a:sym typeface="Arial"/>
              </a:rPr>
              <a:t>Theorem 34.7.</a:t>
            </a:r>
            <a:r>
              <a:rPr b="0" i="0" lang="en-US" sz="2800" u="none">
                <a:solidFill>
                  <a:schemeClr val="accent2"/>
                </a:solidFill>
                <a:latin typeface="Arial"/>
                <a:ea typeface="Arial"/>
                <a:cs typeface="Arial"/>
                <a:sym typeface="Arial"/>
              </a:rPr>
              <a:t>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circuit-satisfiability problem is NP-Complete.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13" name="Google Shape;413;p31"/>
          <p:cNvSpPr txBox="1"/>
          <p:nvPr>
            <p:ph type="title"/>
          </p:nvPr>
        </p:nvSpPr>
        <p:spPr>
          <a:xfrm>
            <a:off x="685800" y="0"/>
            <a:ext cx="7772400" cy="1023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Circuit-satisfiability problem is NP-complete</a:t>
            </a:r>
            <a:endParaRPr/>
          </a:p>
        </p:txBody>
      </p:sp>
      <p:sp>
        <p:nvSpPr>
          <p:cNvPr id="414" name="Google Shape;414;p31"/>
          <p:cNvSpPr txBox="1"/>
          <p:nvPr>
            <p:ph idx="1" type="body"/>
          </p:nvPr>
        </p:nvSpPr>
        <p:spPr>
          <a:xfrm>
            <a:off x="446087" y="1230312"/>
            <a:ext cx="8316912" cy="50736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b="0" i="1" lang="en-US" sz="2400" u="none">
                <a:solidFill>
                  <a:schemeClr val="accent2"/>
                </a:solidFill>
                <a:latin typeface="Arial"/>
                <a:ea typeface="Arial"/>
                <a:cs typeface="Arial"/>
                <a:sym typeface="Arial"/>
              </a:rPr>
              <a:t>Lemma 34.5</a:t>
            </a:r>
            <a:r>
              <a:rPr b="0" i="0" lang="en-US" sz="2400" u="none">
                <a:solidFill>
                  <a:schemeClr val="accent2"/>
                </a:solidFill>
                <a:latin typeface="Arial"/>
                <a:ea typeface="Arial"/>
                <a:cs typeface="Arial"/>
                <a:sym typeface="Arial"/>
              </a:rPr>
              <a:t>: </a:t>
            </a:r>
            <a:r>
              <a:rPr b="0" i="0" lang="en-US" sz="2400" u="none">
                <a:solidFill>
                  <a:srgbClr val="CC0000"/>
                </a:solidFill>
                <a:latin typeface="Arial"/>
                <a:ea typeface="Arial"/>
                <a:cs typeface="Arial"/>
                <a:sym typeface="Arial"/>
              </a:rPr>
              <a:t>CIRCUIT-SAT belongs to NP.</a:t>
            </a:r>
            <a:endParaRPr/>
          </a:p>
          <a:p>
            <a:pPr indent="-342900" lvl="0" marL="342900" rtl="0" algn="l">
              <a:lnSpc>
                <a:spcPct val="9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Proof: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CIRCUIT-SAT is poly-time verifiable.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(an encoding of) a CIRCUIT-SAT problem C and a certificate, which is an assignment of boolean values to (all) wires in C.</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algorithm is constructed as follows:  just checks each gates and then the output wire of C: </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If for every gate, the computed output value matches the value of the output wire given in the certificate and  the output of the whole circuit is 1, then the algorithm outputs 1, otherwise 0.</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The algorithm is executed in poly time (even linear time).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0" name="Google Shape;420;p3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Circuit-satisfiability problem is NP-complete (cont.)</a:t>
            </a:r>
            <a:endParaRPr/>
          </a:p>
        </p:txBody>
      </p:sp>
      <p:sp>
        <p:nvSpPr>
          <p:cNvPr id="421" name="Google Shape;421;p32"/>
          <p:cNvSpPr txBox="1"/>
          <p:nvPr>
            <p:ph idx="1" type="body"/>
          </p:nvPr>
        </p:nvSpPr>
        <p:spPr>
          <a:xfrm>
            <a:off x="228600" y="1382712"/>
            <a:ext cx="8458200" cy="4713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1" lang="en-US" sz="2800" u="none">
                <a:solidFill>
                  <a:schemeClr val="accent2"/>
                </a:solidFill>
                <a:latin typeface="Arial"/>
                <a:ea typeface="Arial"/>
                <a:cs typeface="Arial"/>
                <a:sym typeface="Arial"/>
              </a:rPr>
              <a:t>Lemma 34.6:</a:t>
            </a:r>
            <a:r>
              <a:rPr b="0" i="0" lang="en-US" sz="2800" u="none">
                <a:solidFill>
                  <a:schemeClr val="accent2"/>
                </a:solidFill>
                <a:latin typeface="Arial"/>
                <a:ea typeface="Arial"/>
                <a:cs typeface="Arial"/>
                <a:sym typeface="Arial"/>
              </a:rPr>
              <a:t> (page 991)</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CIRCUIT-SAT is NP-hard.</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Proof:</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Difficult to proof</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you are interested, read from the book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7" name="Google Shape;427;p33"/>
          <p:cNvSpPr txBox="1"/>
          <p:nvPr>
            <p:ph type="title"/>
          </p:nvPr>
        </p:nvSpPr>
        <p:spPr>
          <a:xfrm>
            <a:off x="762000" y="381000"/>
            <a:ext cx="7772400" cy="6540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0" i="0" lang="en-US" sz="2800" u="none">
                <a:solidFill>
                  <a:schemeClr val="dk2"/>
                </a:solidFill>
                <a:latin typeface="Arial"/>
                <a:ea typeface="Arial"/>
                <a:cs typeface="Arial"/>
                <a:sym typeface="Arial"/>
              </a:rPr>
              <a:t>NPC proof –Formula Satisfiability (SAT)</a:t>
            </a:r>
            <a:endParaRPr/>
          </a:p>
        </p:txBody>
      </p:sp>
      <p:sp>
        <p:nvSpPr>
          <p:cNvPr id="428" name="Google Shape;428;p33"/>
          <p:cNvSpPr txBox="1"/>
          <p:nvPr>
            <p:ph idx="1" type="body"/>
          </p:nvPr>
        </p:nvSpPr>
        <p:spPr>
          <a:xfrm>
            <a:off x="609600" y="1447800"/>
            <a:ext cx="7924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SAT definition</a:t>
            </a:r>
            <a:endParaRPr/>
          </a:p>
          <a:p>
            <a:pPr indent="-285750" lvl="1" marL="74295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boolean variables: </a:t>
            </a:r>
            <a:r>
              <a:rPr b="0" i="1" lang="en-US" sz="2000" u="none">
                <a:solidFill>
                  <a:schemeClr val="dk1"/>
                </a:solidFill>
                <a:latin typeface="Arial"/>
                <a:ea typeface="Arial"/>
                <a:cs typeface="Arial"/>
                <a:sym typeface="Arial"/>
              </a:rPr>
              <a:t>x</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x</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 boolean connectives: any boolean function with one or two inputs and one output, such as ∧,∨,¬,→,↔,… and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Parentheses.</a:t>
            </a:r>
            <a:endParaRPr/>
          </a:p>
          <a:p>
            <a:pPr indent="-342900" lvl="0" marL="342900" rtl="0" algn="l">
              <a:lnSpc>
                <a:spcPct val="90000"/>
              </a:lnSpc>
              <a:spcBef>
                <a:spcPts val="48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A SAT φ is satisfiable</a:t>
            </a:r>
            <a:r>
              <a:rPr b="0" i="0" lang="en-US" sz="2400" u="none">
                <a:solidFill>
                  <a:schemeClr val="accent2"/>
                </a:solidFill>
                <a:latin typeface="Arial"/>
                <a:ea typeface="Arial"/>
                <a:cs typeface="Arial"/>
                <a:sym typeface="Arial"/>
              </a:rPr>
              <a:t>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if there exists a true assignment which causes φ to evaluate to 1.</a:t>
            </a:r>
            <a:endParaRPr/>
          </a:p>
          <a:p>
            <a:pPr indent="-285750" lvl="1" marL="742950" rtl="0" algn="l">
              <a:lnSpc>
                <a:spcPct val="90000"/>
              </a:lnSpc>
              <a:spcBef>
                <a:spcPts val="400"/>
              </a:spcBef>
              <a:spcAft>
                <a:spcPts val="0"/>
              </a:spcAft>
              <a:buClr>
                <a:srgbClr val="DD0111"/>
              </a:buClr>
              <a:buSzPts val="2000"/>
              <a:buFont typeface="Corsiva"/>
              <a:buNone/>
            </a:pPr>
            <a:r>
              <a:rPr b="0" i="0" lang="en-US" sz="2000" u="none">
                <a:solidFill>
                  <a:srgbClr val="DD0111"/>
                </a:solidFill>
                <a:latin typeface="Corsiva"/>
                <a:ea typeface="Corsiva"/>
                <a:cs typeface="Corsiva"/>
                <a:sym typeface="Corsiva"/>
              </a:rPr>
              <a:t>E.g.:</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Φ</a:t>
            </a:r>
            <a:r>
              <a:rPr b="0" i="0" lang="en-US" sz="2000" u="none">
                <a:solidFill>
                  <a:schemeClr val="dk1"/>
                </a:solidFill>
                <a:latin typeface="Arial"/>
                <a:ea typeface="Arial"/>
                <a:cs typeface="Arial"/>
                <a:sym typeface="Arial"/>
              </a:rPr>
              <a:t> = (x</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 x</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(x</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 ¬ x</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 x</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 ¬ x</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Certificate: x</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 = 1, x</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 ⇒ </a:t>
            </a:r>
            <a:r>
              <a:rPr b="0" i="1" lang="en-US" sz="2000" u="none">
                <a:solidFill>
                  <a:schemeClr val="dk1"/>
                </a:solidFill>
                <a:latin typeface="Arial"/>
                <a:ea typeface="Arial"/>
                <a:cs typeface="Arial"/>
                <a:sym typeface="Arial"/>
              </a:rPr>
              <a:t>Φ</a:t>
            </a:r>
            <a:r>
              <a:rPr b="0" i="0" lang="en-US" sz="2000" u="none">
                <a:solidFill>
                  <a:schemeClr val="dk1"/>
                </a:solidFill>
                <a:latin typeface="Arial"/>
                <a:ea typeface="Arial"/>
                <a:cs typeface="Arial"/>
                <a:sym typeface="Arial"/>
              </a:rPr>
              <a:t> = 1 ∧ 1 ∧ 1 = 1</a:t>
            </a:r>
            <a:endParaRPr/>
          </a:p>
          <a:p>
            <a:pPr indent="-342900" lvl="0" marL="342900" rtl="0" algn="l">
              <a:lnSpc>
                <a:spcPct val="90000"/>
              </a:lnSpc>
              <a:spcBef>
                <a:spcPts val="480"/>
              </a:spcBef>
              <a:spcAft>
                <a:spcPts val="0"/>
              </a:spcAft>
              <a:buClr>
                <a:srgbClr val="CC0000"/>
              </a:buClr>
              <a:buSzPts val="2400"/>
              <a:buFont typeface="Arial"/>
              <a:buChar char="•"/>
            </a:pPr>
            <a:r>
              <a:rPr b="0" i="0" lang="en-US" sz="2400" u="none">
                <a:solidFill>
                  <a:srgbClr val="CC0000"/>
                </a:solidFill>
                <a:latin typeface="Arial"/>
                <a:ea typeface="Arial"/>
                <a:cs typeface="Arial"/>
                <a:sym typeface="Arial"/>
              </a:rPr>
              <a:t>SAT={&lt; φ&gt;: φ is a satifiable boolean formula}.</a:t>
            </a:r>
            <a:endParaRPr/>
          </a:p>
          <a:p>
            <a:pPr indent="-342900" lvl="0" marL="342900" rtl="0" algn="l">
              <a:lnSpc>
                <a:spcPct val="9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The historical honor of the first NP-complete problem ever shown.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4" name="Google Shape;434;p3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SAT is NP-complete</a:t>
            </a:r>
            <a:endParaRPr/>
          </a:p>
        </p:txBody>
      </p:sp>
      <p:sp>
        <p:nvSpPr>
          <p:cNvPr id="435" name="Google Shape;435;p34"/>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1" lang="en-US" sz="2800" u="none">
                <a:solidFill>
                  <a:schemeClr val="accent2"/>
                </a:solidFill>
                <a:latin typeface="Arial"/>
                <a:ea typeface="Arial"/>
                <a:cs typeface="Arial"/>
                <a:sym typeface="Arial"/>
              </a:rPr>
              <a:t>Theorem 34.9:</a:t>
            </a:r>
            <a:r>
              <a:rPr b="0" i="0" lang="en-US" sz="2800" u="none">
                <a:solidFill>
                  <a:schemeClr val="accent2"/>
                </a:solidFill>
                <a:latin typeface="Arial"/>
                <a:ea typeface="Arial"/>
                <a:cs typeface="Arial"/>
                <a:sym typeface="Arial"/>
              </a:rPr>
              <a:t> (page 997)</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SAT is NP-complete.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Proof:</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SAT belongs to NP.</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Given a satisfying assignment, the verifying algorithm replaces each variable with its value and evaluates the formula, </a:t>
            </a:r>
            <a:r>
              <a:rPr b="0" i="0" lang="en-US" sz="2000" u="none">
                <a:solidFill>
                  <a:srgbClr val="008000"/>
                </a:solidFill>
                <a:latin typeface="Arial"/>
                <a:ea typeface="Arial"/>
                <a:cs typeface="Arial"/>
                <a:sym typeface="Arial"/>
              </a:rPr>
              <a:t>in poly time</a:t>
            </a:r>
            <a:r>
              <a:rPr b="0" i="0" lang="en-US" sz="2000" u="none">
                <a:solidFill>
                  <a:schemeClr val="accent2"/>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SAT is NP-hard (show CIRCUIT-SAT≤</a:t>
            </a:r>
            <a:r>
              <a:rPr b="0" baseline="-25000" i="0"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SAT).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1" name="Google Shape;441;p3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SAT is NP-complete (cont.)</a:t>
            </a:r>
            <a:endParaRPr/>
          </a:p>
        </p:txBody>
      </p:sp>
      <p:sp>
        <p:nvSpPr>
          <p:cNvPr id="442" name="Google Shape;442;p35"/>
          <p:cNvSpPr txBox="1"/>
          <p:nvPr>
            <p:ph idx="1" type="body"/>
          </p:nvPr>
        </p:nvSpPr>
        <p:spPr>
          <a:xfrm>
            <a:off x="457200" y="1066800"/>
            <a:ext cx="8534400" cy="3233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0000"/>
              </a:buClr>
              <a:buSzPts val="2400"/>
              <a:buFont typeface="Arial"/>
              <a:buChar char="•"/>
            </a:pPr>
            <a:r>
              <a:rPr b="1" i="0" lang="en-US" sz="2400" u="none">
                <a:solidFill>
                  <a:srgbClr val="CC0000"/>
                </a:solidFill>
                <a:latin typeface="Arial"/>
                <a:ea typeface="Arial"/>
                <a:cs typeface="Arial"/>
                <a:sym typeface="Arial"/>
              </a:rPr>
              <a:t>CIRCUIT-SAT≤</a:t>
            </a:r>
            <a:r>
              <a:rPr b="1" baseline="-25000" i="0" lang="en-US" sz="2400" u="none">
                <a:solidFill>
                  <a:srgbClr val="CC0000"/>
                </a:solidFill>
                <a:latin typeface="Arial"/>
                <a:ea typeface="Arial"/>
                <a:cs typeface="Arial"/>
                <a:sym typeface="Arial"/>
              </a:rPr>
              <a:t>p</a:t>
            </a:r>
            <a:r>
              <a:rPr b="1" i="0" lang="en-US" sz="2400" u="none">
                <a:solidFill>
                  <a:srgbClr val="CC0000"/>
                </a:solidFill>
                <a:latin typeface="Arial"/>
                <a:ea typeface="Arial"/>
                <a:cs typeface="Arial"/>
                <a:sym typeface="Arial"/>
              </a:rPr>
              <a:t> SAT</a:t>
            </a:r>
            <a:r>
              <a:rPr b="0" i="0" lang="en-US" sz="2400" u="none">
                <a:solidFill>
                  <a:schemeClr val="accent2"/>
                </a:solidFill>
                <a:latin typeface="Arial"/>
                <a:ea typeface="Arial"/>
                <a:cs typeface="Arial"/>
                <a:sym typeface="Arial"/>
              </a:rPr>
              <a:t>, i.e., any instance of  circuit satisfiability can be reduced in poly time to an instance of formula satisfiability.</a:t>
            </a:r>
            <a:endParaRPr/>
          </a:p>
          <a:p>
            <a:pPr indent="-342900" lvl="0" marL="3429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Intuitive induction: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Look at the gate that produces the circuit output.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Inductively express each of gate’s inputs as formulas.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Formula for the circuit is then obtained by writing an expression that applies the gate’s function to its input formulas. </a:t>
            </a:r>
            <a:endParaRPr/>
          </a:p>
        </p:txBody>
      </p:sp>
      <p:sp>
        <p:nvSpPr>
          <p:cNvPr id="443" name="Google Shape;443;p35"/>
          <p:cNvSpPr txBox="1"/>
          <p:nvPr/>
        </p:nvSpPr>
        <p:spPr>
          <a:xfrm>
            <a:off x="609600" y="4321175"/>
            <a:ext cx="7829550" cy="1090612"/>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Unfortunately, this is not a poly reduction</a:t>
            </a:r>
            <a:endParaRPr/>
          </a:p>
          <a:p>
            <a:pPr indent="-127000" lvl="1" marL="457200" marR="0" rtl="0" algn="l">
              <a:lnSpc>
                <a:spcPct val="9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Shared formula (the gate whose output is fed to 2 or more inputs of </a:t>
            </a:r>
            <a:endParaRPr/>
          </a:p>
          <a:p>
            <a:pPr indent="0" lvl="1" marL="4572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other gates) cause the size of generated formula to grow exponentially.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9" name="Google Shape;449;p3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SAT is NP-complete (cont.)</a:t>
            </a:r>
            <a:endParaRPr/>
          </a:p>
        </p:txBody>
      </p:sp>
      <p:sp>
        <p:nvSpPr>
          <p:cNvPr id="450" name="Google Shape;450;p36"/>
          <p:cNvSpPr txBox="1"/>
          <p:nvPr>
            <p:ph idx="1" type="body"/>
          </p:nvPr>
        </p:nvSpPr>
        <p:spPr>
          <a:xfrm>
            <a:off x="609600" y="1109662"/>
            <a:ext cx="8534400" cy="49863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Correct reduction:</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For every wire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 </a:t>
            </a:r>
            <a:r>
              <a:rPr b="0" i="0" lang="en-US" sz="2000" u="none">
                <a:solidFill>
                  <a:schemeClr val="dk1"/>
                </a:solidFill>
                <a:latin typeface="Arial"/>
                <a:ea typeface="Arial"/>
                <a:cs typeface="Arial"/>
                <a:sym typeface="Arial"/>
              </a:rPr>
              <a:t>of C, give a variable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in the formula.</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Every gate can be expressed as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o</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a:t>
            </a:r>
            <a:r>
              <a:rPr b="0" baseline="-25000" i="0" lang="en-US" sz="2000" u="none">
                <a:solidFill>
                  <a:schemeClr val="dk1"/>
                </a:solidFill>
                <a:latin typeface="Arial"/>
                <a:ea typeface="Arial"/>
                <a:cs typeface="Arial"/>
                <a:sym typeface="Arial"/>
              </a:rPr>
              <a:t>1</a:t>
            </a:r>
            <a:r>
              <a:rPr b="0" i="0" lang="en-US" sz="2000" u="none">
                <a:solidFill>
                  <a:schemeClr val="dk1"/>
                </a:solidFill>
                <a:latin typeface="Arial"/>
                <a:ea typeface="Arial"/>
                <a:cs typeface="Arial"/>
                <a:sym typeface="Arial"/>
              </a:rPr>
              <a:t>θ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a:t>
            </a:r>
            <a:r>
              <a:rPr b="0" baseline="-25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θ… θ </a:t>
            </a:r>
            <a:r>
              <a:rPr b="0" i="1" lang="en-US" sz="2000" u="none">
                <a:solidFill>
                  <a:schemeClr val="dk1"/>
                </a:solidFill>
                <a:latin typeface="Arial"/>
                <a:ea typeface="Arial"/>
                <a:cs typeface="Arial"/>
                <a:sym typeface="Arial"/>
              </a:rPr>
              <a:t>x</a:t>
            </a:r>
            <a:r>
              <a:rPr b="0" baseline="-25000" i="1" lang="en-US" sz="2000" u="none">
                <a:solidFill>
                  <a:schemeClr val="dk1"/>
                </a:solidFill>
                <a:latin typeface="Arial"/>
                <a:ea typeface="Arial"/>
                <a:cs typeface="Arial"/>
                <a:sym typeface="Arial"/>
              </a:rPr>
              <a:t>il</a:t>
            </a:r>
            <a:r>
              <a:rPr b="0" i="0" lang="en-US" sz="20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final formula φ is the AND of the circuit output variable and conjunction of all clauses describing the operation of each gate.  (</a:t>
            </a:r>
            <a:r>
              <a:rPr b="0" i="0" lang="en-US" sz="2000" u="sng">
                <a:solidFill>
                  <a:schemeClr val="dk1"/>
                </a:solidFill>
                <a:hlinkClick r:id="rId3">
                  <a:extLst>
                    <a:ext uri="{A12FA001-AC4F-418D-AE19-62706E023703}">
                      <ahyp:hlinkClr val="tx"/>
                    </a:ext>
                  </a:extLst>
                </a:hlinkClick>
              </a:rPr>
              <a:t>example Figure  34.10</a:t>
            </a:r>
            <a:r>
              <a:rPr b="0" i="0" lang="en-US" sz="2000" u="none">
                <a:solidFill>
                  <a:schemeClr val="dk1"/>
                </a:solidFill>
                <a:latin typeface="Arial"/>
                <a:ea typeface="Arial"/>
                <a:cs typeface="Arial"/>
                <a:sym typeface="Arial"/>
              </a:rPr>
              <a:t>) </a:t>
            </a:r>
            <a:endParaRPr/>
          </a:p>
          <a:p>
            <a:pPr indent="-342900" lvl="0" marL="342900" rtl="0" algn="l">
              <a:lnSpc>
                <a:spcPct val="9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Correctness of the reduction</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Clearly the reduction can be done in poly time.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 is satisfiable if and only if φ is satisfiable.</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If C is satisfiable, then there is a satisfying assignment. This means that each wire of C has a well-defined value and the output of C is 1. Thus the assignment of wire values to variables in φ makes each clause in φ evaluate to 1. So φ is 1.  </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The reverse proof can be done in the same way.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56" name="Google Shape;456;p37"/>
          <p:cNvSpPr txBox="1"/>
          <p:nvPr/>
        </p:nvSpPr>
        <p:spPr>
          <a:xfrm>
            <a:off x="0" y="0"/>
            <a:ext cx="91440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Times New Roman"/>
              <a:buNone/>
            </a:pPr>
            <a:r>
              <a:rPr b="0" i="0" lang="en-US" sz="3200" u="none">
                <a:solidFill>
                  <a:schemeClr val="dk2"/>
                </a:solidFill>
                <a:latin typeface="Times New Roman"/>
                <a:ea typeface="Times New Roman"/>
                <a:cs typeface="Times New Roman"/>
                <a:sym typeface="Times New Roman"/>
              </a:rPr>
              <a:t>          Example of reduction of CIRCUIT-SAT to SAT</a:t>
            </a:r>
            <a:endParaRPr/>
          </a:p>
        </p:txBody>
      </p:sp>
      <p:pic>
        <p:nvPicPr>
          <p:cNvPr descr="fig34-10" id="457" name="Google Shape;457;p37"/>
          <p:cNvPicPr preferRelativeResize="0"/>
          <p:nvPr/>
        </p:nvPicPr>
        <p:blipFill rotWithShape="1">
          <a:blip r:embed="rId3">
            <a:alphaModFix/>
          </a:blip>
          <a:srcRect b="0" l="0" r="0" t="0"/>
          <a:stretch/>
        </p:blipFill>
        <p:spPr>
          <a:xfrm>
            <a:off x="228600" y="1409700"/>
            <a:ext cx="8686800" cy="4038600"/>
          </a:xfrm>
          <a:prstGeom prst="rect">
            <a:avLst/>
          </a:prstGeom>
          <a:noFill/>
          <a:ln>
            <a:noFill/>
          </a:ln>
        </p:spPr>
      </p:pic>
      <p:sp>
        <p:nvSpPr>
          <p:cNvPr id="458" name="Google Shape;458;p37"/>
          <p:cNvSpPr txBox="1"/>
          <p:nvPr/>
        </p:nvSpPr>
        <p:spPr>
          <a:xfrm>
            <a:off x="5105400" y="658812"/>
            <a:ext cx="2849562" cy="2225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φ=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10</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10</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7</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8</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9</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9</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6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7</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8</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5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6</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7</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6</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5</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3</a:t>
            </a:r>
            <a:r>
              <a:rPr b="0" i="0" lang="en-US" sz="2000" u="none">
                <a:solidFill>
                  <a:schemeClr val="dk1"/>
                </a:solidFill>
                <a:latin typeface="Times New Roman"/>
                <a:ea typeface="Times New Roman"/>
                <a:cs typeface="Times New Roman"/>
                <a:sym typeface="Times New Roman"/>
              </a:rPr>
              <a:t>)</a:t>
            </a:r>
            <a:endParaRPr/>
          </a:p>
        </p:txBody>
      </p:sp>
      <p:sp>
        <p:nvSpPr>
          <p:cNvPr id="459" name="Google Shape;459;p37"/>
          <p:cNvSpPr txBox="1"/>
          <p:nvPr/>
        </p:nvSpPr>
        <p:spPr>
          <a:xfrm>
            <a:off x="365125" y="5341937"/>
            <a:ext cx="827405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INCORRECT REDUCTION: </a:t>
            </a:r>
            <a:r>
              <a:rPr b="0" i="0" lang="en-US" sz="2000" u="none">
                <a:solidFill>
                  <a:schemeClr val="dk1"/>
                </a:solidFill>
                <a:latin typeface="Times New Roman"/>
                <a:ea typeface="Times New Roman"/>
                <a:cs typeface="Times New Roman"/>
                <a:sym typeface="Times New Roman"/>
              </a:rPr>
              <a:t>φ=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10</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7</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8</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9</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5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6</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6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7</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baseline="-2500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65" name="Google Shape;465;p38"/>
          <p:cNvSpPr txBox="1"/>
          <p:nvPr/>
        </p:nvSpPr>
        <p:spPr>
          <a:xfrm>
            <a:off x="1600200" y="152400"/>
            <a:ext cx="6477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NP-completeness proof structure</a:t>
            </a:r>
            <a:endParaRPr/>
          </a:p>
        </p:txBody>
      </p:sp>
      <p:pic>
        <p:nvPicPr>
          <p:cNvPr descr="fig34-13" id="466" name="Google Shape;466;p38"/>
          <p:cNvPicPr preferRelativeResize="0"/>
          <p:nvPr/>
        </p:nvPicPr>
        <p:blipFill rotWithShape="1">
          <a:blip r:embed="rId3">
            <a:alphaModFix/>
          </a:blip>
          <a:srcRect b="0" l="0" r="0" t="0"/>
          <a:stretch/>
        </p:blipFill>
        <p:spPr>
          <a:xfrm>
            <a:off x="228600" y="709612"/>
            <a:ext cx="8686800" cy="543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4" name="Google Shape;124;p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34.1 Polynomial Time</a:t>
            </a:r>
            <a:endParaRPr/>
          </a:p>
        </p:txBody>
      </p:sp>
      <p:sp>
        <p:nvSpPr>
          <p:cNvPr id="125" name="Google Shape;125;p4"/>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Polynomial time solvable problem are regarded as </a:t>
            </a:r>
            <a:r>
              <a:rPr b="0" i="0" lang="en-US" sz="2800" u="none">
                <a:solidFill>
                  <a:srgbClr val="DD0111"/>
                </a:solidFill>
                <a:latin typeface="Arial"/>
                <a:ea typeface="Arial"/>
                <a:cs typeface="Arial"/>
                <a:sym typeface="Arial"/>
              </a:rPr>
              <a:t>tractable</a:t>
            </a:r>
            <a:r>
              <a:rPr b="0" i="0" lang="en-US" sz="2800" u="none">
                <a:solidFill>
                  <a:schemeClr val="accent2"/>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Even if the current best algorithm for a problem has a running time of </a:t>
            </a:r>
            <a:r>
              <a:rPr b="0" i="0" lang="en-US" sz="2400" u="none">
                <a:solidFill>
                  <a:schemeClr val="hlink"/>
                </a:solidFill>
                <a:latin typeface="Arial"/>
                <a:ea typeface="Arial"/>
                <a:cs typeface="Arial"/>
                <a:sym typeface="Arial"/>
              </a:rPr>
              <a:t>Θ(n</a:t>
            </a:r>
            <a:r>
              <a:rPr b="0" baseline="30000" i="0" lang="en-US" sz="2400" u="none">
                <a:solidFill>
                  <a:schemeClr val="hlink"/>
                </a:solidFill>
                <a:latin typeface="Arial"/>
                <a:ea typeface="Arial"/>
                <a:cs typeface="Arial"/>
                <a:sym typeface="Arial"/>
              </a:rPr>
              <a:t>100</a:t>
            </a:r>
            <a:r>
              <a:rPr b="0" i="0" lang="en-US" sz="2400" u="none">
                <a:solidFill>
                  <a:schemeClr val="hlink"/>
                </a:solidFill>
                <a:latin typeface="Arial"/>
                <a:ea typeface="Arial"/>
                <a:cs typeface="Arial"/>
                <a:sym typeface="Arial"/>
              </a:rPr>
              <a:t>),</a:t>
            </a:r>
            <a:r>
              <a:rPr b="0" i="0" lang="en-US" sz="2400" u="none">
                <a:solidFill>
                  <a:schemeClr val="dk1"/>
                </a:solidFill>
                <a:latin typeface="Arial"/>
                <a:ea typeface="Arial"/>
                <a:cs typeface="Arial"/>
                <a:sym typeface="Arial"/>
              </a:rPr>
              <a:t> it is likely that an algorithm with a much better running time will </a:t>
            </a:r>
            <a:r>
              <a:rPr b="0" i="0" lang="en-US" sz="2400" u="none">
                <a:solidFill>
                  <a:schemeClr val="hlink"/>
                </a:solidFill>
                <a:latin typeface="Arial"/>
                <a:ea typeface="Arial"/>
                <a:cs typeface="Arial"/>
                <a:sym typeface="Arial"/>
              </a:rPr>
              <a:t>soon be discovered</a:t>
            </a:r>
            <a:r>
              <a:rPr b="0" i="0" lang="en-US" sz="2400" u="none">
                <a:solidFill>
                  <a:schemeClr val="dk1"/>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Problems for many reasonable models of computation, that can be solved in one model can be </a:t>
            </a:r>
            <a:r>
              <a:rPr b="0" i="0" lang="en-US" sz="2400" u="none">
                <a:solidFill>
                  <a:schemeClr val="hlink"/>
                </a:solidFill>
                <a:latin typeface="Arial"/>
                <a:ea typeface="Arial"/>
                <a:cs typeface="Arial"/>
                <a:sym typeface="Arial"/>
              </a:rPr>
              <a:t>solved in polynomial</a:t>
            </a:r>
            <a:r>
              <a:rPr b="0" i="0" lang="en-US" sz="2400" u="none">
                <a:solidFill>
                  <a:schemeClr val="dk1"/>
                </a:solidFill>
                <a:latin typeface="Arial"/>
                <a:ea typeface="Arial"/>
                <a:cs typeface="Arial"/>
                <a:sym typeface="Arial"/>
              </a:rPr>
              <a:t> in another.</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Polynomial-time solvable problems has a nice closure property.</a:t>
            </a:r>
            <a:endParaRPr/>
          </a:p>
        </p:txBody>
      </p:sp>
      <p:sp>
        <p:nvSpPr>
          <p:cNvPr id="126" name="Google Shape;126;p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27" name="Google Shape;127;p4"/>
          <p:cNvPicPr preferRelativeResize="0"/>
          <p:nvPr/>
        </p:nvPicPr>
        <p:blipFill rotWithShape="1">
          <a:blip r:embed="rId3">
            <a:alphaModFix/>
          </a:blip>
          <a:srcRect b="0" l="0" r="0" t="0"/>
          <a:stretch/>
        </p:blipFill>
        <p:spPr>
          <a:xfrm>
            <a:off x="2547937" y="5710237"/>
            <a:ext cx="3248025" cy="67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73" name="Google Shape;473;p3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Satisfiability</a:t>
            </a:r>
            <a:endParaRPr/>
          </a:p>
        </p:txBody>
      </p:sp>
      <p:sp>
        <p:nvSpPr>
          <p:cNvPr id="474" name="Google Shape;474;p39"/>
          <p:cNvSpPr txBox="1"/>
          <p:nvPr>
            <p:ph idx="1" type="body"/>
          </p:nvPr>
        </p:nvSpPr>
        <p:spPr>
          <a:xfrm>
            <a:off x="350837" y="1214437"/>
            <a:ext cx="846455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	3-CNF Satisfiability Problem:</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 boolean variables: x</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x</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 x</a:t>
            </a:r>
            <a:r>
              <a:rPr b="0" baseline="-25000" i="0" lang="en-US" sz="2400" u="none">
                <a:solidFill>
                  <a:schemeClr val="dk1"/>
                </a:solidFill>
                <a:latin typeface="Arial"/>
                <a:ea typeface="Arial"/>
                <a:cs typeface="Arial"/>
                <a:sym typeface="Arial"/>
              </a:rPr>
              <a:t>n</a:t>
            </a:r>
            <a:endParaRPr/>
          </a:p>
          <a:p>
            <a:pPr indent="-285750" lvl="1" marL="74295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Literal</a:t>
            </a:r>
            <a:r>
              <a:rPr b="0" i="0" lang="en-US" sz="2400" u="none">
                <a:solidFill>
                  <a:schemeClr val="dk1"/>
                </a:solidFill>
                <a:latin typeface="Arial"/>
                <a:ea typeface="Arial"/>
                <a:cs typeface="Arial"/>
                <a:sym typeface="Arial"/>
              </a:rPr>
              <a:t>: x</a:t>
            </a:r>
            <a:r>
              <a:rPr b="0" baseline="-25000" i="0"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or ¬ x</a:t>
            </a:r>
            <a:r>
              <a:rPr b="0" baseline="-25000" i="0"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(a variable or its negation)</a:t>
            </a:r>
            <a:endParaRPr/>
          </a:p>
          <a:p>
            <a:pPr indent="-285750" lvl="1" marL="74295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Clause:</a:t>
            </a:r>
            <a:r>
              <a:rPr b="0" i="0" lang="en-US" sz="2400" u="none">
                <a:solidFill>
                  <a:schemeClr val="dk1"/>
                </a:solidFill>
                <a:latin typeface="Arial"/>
                <a:ea typeface="Arial"/>
                <a:cs typeface="Arial"/>
                <a:sym typeface="Arial"/>
              </a:rPr>
              <a:t> c</a:t>
            </a:r>
            <a:r>
              <a:rPr b="0" baseline="-25000" i="0" lang="en-US" sz="2400" u="none">
                <a:solidFill>
                  <a:schemeClr val="dk1"/>
                </a:solidFill>
                <a:latin typeface="Arial"/>
                <a:ea typeface="Arial"/>
                <a:cs typeface="Arial"/>
                <a:sym typeface="Arial"/>
              </a:rPr>
              <a:t>j</a:t>
            </a:r>
            <a:r>
              <a:rPr b="0" i="0" lang="en-US" sz="2400" u="none">
                <a:solidFill>
                  <a:schemeClr val="dk1"/>
                </a:solidFill>
                <a:latin typeface="Arial"/>
                <a:ea typeface="Arial"/>
                <a:cs typeface="Arial"/>
                <a:sym typeface="Arial"/>
              </a:rPr>
              <a:t> = an </a:t>
            </a:r>
            <a:r>
              <a:rPr b="1" i="0" lang="en-US" sz="2400" u="none">
                <a:solidFill>
                  <a:schemeClr val="dk1"/>
                </a:solidFill>
                <a:latin typeface="Arial"/>
                <a:ea typeface="Arial"/>
                <a:cs typeface="Arial"/>
                <a:sym typeface="Arial"/>
              </a:rPr>
              <a:t>OR</a:t>
            </a:r>
            <a:r>
              <a:rPr b="0" i="0" lang="en-US" sz="2400" u="none">
                <a:solidFill>
                  <a:schemeClr val="dk1"/>
                </a:solidFill>
                <a:latin typeface="Arial"/>
                <a:ea typeface="Arial"/>
                <a:cs typeface="Arial"/>
                <a:sym typeface="Arial"/>
              </a:rPr>
              <a:t> of </a:t>
            </a:r>
            <a:r>
              <a:rPr b="1" i="0" lang="en-US" sz="2400" u="none">
                <a:solidFill>
                  <a:schemeClr val="dk1"/>
                </a:solidFill>
                <a:latin typeface="Arial"/>
                <a:ea typeface="Arial"/>
                <a:cs typeface="Arial"/>
                <a:sym typeface="Arial"/>
              </a:rPr>
              <a:t>three literals</a:t>
            </a:r>
            <a:r>
              <a:rPr b="0" i="0" lang="en-US" sz="2400" u="none">
                <a:solidFill>
                  <a:schemeClr val="dk1"/>
                </a:solidFill>
                <a:latin typeface="Arial"/>
                <a:ea typeface="Arial"/>
                <a:cs typeface="Arial"/>
                <a:sym typeface="Arial"/>
              </a:rPr>
              <a:t> (m clauses)</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Formula: </a:t>
            </a:r>
            <a:r>
              <a:rPr b="0" i="1" lang="en-US" sz="2400" u="none">
                <a:solidFill>
                  <a:schemeClr val="dk1"/>
                </a:solidFill>
                <a:latin typeface="Arial"/>
                <a:ea typeface="Arial"/>
                <a:cs typeface="Arial"/>
                <a:sym typeface="Arial"/>
              </a:rPr>
              <a:t>Φ</a:t>
            </a:r>
            <a:r>
              <a:rPr b="0" i="0" lang="en-US" sz="2400" u="none">
                <a:solidFill>
                  <a:schemeClr val="dk1"/>
                </a:solidFill>
                <a:latin typeface="Arial"/>
                <a:ea typeface="Arial"/>
                <a:cs typeface="Arial"/>
                <a:sym typeface="Arial"/>
              </a:rPr>
              <a:t> = c</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 c</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 … ∧ c</a:t>
            </a:r>
            <a:r>
              <a:rPr b="0" baseline="-25000" i="0" lang="en-US" sz="2400" u="none">
                <a:solidFill>
                  <a:schemeClr val="dk1"/>
                </a:solidFill>
                <a:latin typeface="Arial"/>
                <a:ea typeface="Arial"/>
                <a:cs typeface="Arial"/>
                <a:sym typeface="Arial"/>
              </a:rPr>
              <a:t>m </a:t>
            </a:r>
            <a:endParaRPr/>
          </a:p>
          <a:p>
            <a:pPr indent="-133350" lvl="1" marL="74295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rgbClr val="DD0111"/>
              </a:buClr>
              <a:buSzPts val="2800"/>
              <a:buFont typeface="Corsiva"/>
              <a:buChar char="•"/>
            </a:pPr>
            <a:r>
              <a:rPr b="0" i="0" lang="en-US" sz="2800" u="none">
                <a:solidFill>
                  <a:srgbClr val="DD0111"/>
                </a:solidFill>
                <a:latin typeface="Corsiva"/>
                <a:ea typeface="Corsiva"/>
                <a:cs typeface="Corsiva"/>
                <a:sym typeface="Corsiva"/>
              </a:rPr>
              <a:t>E.g.:</a:t>
            </a:r>
            <a:r>
              <a:rPr b="0" i="0" lang="en-US" sz="2800" u="none">
                <a:solidFill>
                  <a:schemeClr val="accent2"/>
                </a:solidFill>
                <a:latin typeface="Arial"/>
                <a:ea typeface="Arial"/>
                <a:cs typeface="Arial"/>
                <a:sym typeface="Arial"/>
              </a:rPr>
              <a:t> </a:t>
            </a:r>
            <a:endParaRPr/>
          </a:p>
          <a:p>
            <a:pPr indent="-342900" lvl="0" marL="342900" rtl="0" algn="l">
              <a:lnSpc>
                <a:spcPct val="90000"/>
              </a:lnSpc>
              <a:spcBef>
                <a:spcPts val="560"/>
              </a:spcBef>
              <a:spcAft>
                <a:spcPts val="0"/>
              </a:spcAft>
              <a:buClr>
                <a:schemeClr val="accent2"/>
              </a:buClr>
              <a:buSzPts val="2800"/>
              <a:buFont typeface="Arial"/>
              <a:buNone/>
            </a:pPr>
            <a:r>
              <a:rPr b="0" i="1" lang="en-US" sz="2800" u="none">
                <a:solidFill>
                  <a:schemeClr val="accent2"/>
                </a:solidFill>
                <a:latin typeface="Arial"/>
                <a:ea typeface="Arial"/>
                <a:cs typeface="Arial"/>
                <a:sym typeface="Arial"/>
              </a:rPr>
              <a:t>	Φ</a:t>
            </a:r>
            <a:r>
              <a:rPr b="0" i="0" lang="en-US" sz="2800" u="none">
                <a:solidFill>
                  <a:schemeClr val="accent2"/>
                </a:solidFill>
                <a:latin typeface="Arial"/>
                <a:ea typeface="Arial"/>
                <a:cs typeface="Arial"/>
                <a:sym typeface="Arial"/>
              </a:rPr>
              <a:t> = (x</a:t>
            </a:r>
            <a:r>
              <a:rPr b="0" baseline="-25000" i="0" lang="en-US" sz="2800" u="none">
                <a:solidFill>
                  <a:schemeClr val="accent2"/>
                </a:solidFill>
                <a:latin typeface="Arial"/>
                <a:ea typeface="Arial"/>
                <a:cs typeface="Arial"/>
                <a:sym typeface="Arial"/>
              </a:rPr>
              <a:t>1 </a:t>
            </a:r>
            <a:r>
              <a:rPr b="0" i="0" lang="en-US" sz="2800" u="none">
                <a:solidFill>
                  <a:schemeClr val="accent2"/>
                </a:solidFill>
                <a:latin typeface="Arial"/>
                <a:ea typeface="Arial"/>
                <a:cs typeface="Arial"/>
                <a:sym typeface="Arial"/>
              </a:rPr>
              <a:t>∨ ¬x</a:t>
            </a:r>
            <a:r>
              <a:rPr b="0" baseline="-25000" i="0" lang="en-US" sz="2800" u="none">
                <a:solidFill>
                  <a:schemeClr val="accent2"/>
                </a:solidFill>
                <a:latin typeface="Arial"/>
                <a:ea typeface="Arial"/>
                <a:cs typeface="Arial"/>
                <a:sym typeface="Arial"/>
              </a:rPr>
              <a:t>1 </a:t>
            </a:r>
            <a:r>
              <a:rPr b="0" i="0" lang="en-US" sz="2800" u="none">
                <a:solidFill>
                  <a:schemeClr val="accent2"/>
                </a:solidFill>
                <a:latin typeface="Arial"/>
                <a:ea typeface="Arial"/>
                <a:cs typeface="Arial"/>
                <a:sym typeface="Arial"/>
              </a:rPr>
              <a:t>∨ ¬x</a:t>
            </a:r>
            <a:r>
              <a:rPr b="0" baseline="-25000" i="0" lang="en-US" sz="2800" u="none">
                <a:solidFill>
                  <a:schemeClr val="accent2"/>
                </a:solidFill>
                <a:latin typeface="Arial"/>
                <a:ea typeface="Arial"/>
                <a:cs typeface="Arial"/>
                <a:sym typeface="Arial"/>
              </a:rPr>
              <a:t>2</a:t>
            </a:r>
            <a:r>
              <a:rPr b="0" i="0" lang="en-US" sz="2800" u="none">
                <a:solidFill>
                  <a:schemeClr val="accent2"/>
                </a:solidFill>
                <a:latin typeface="Arial"/>
                <a:ea typeface="Arial"/>
                <a:cs typeface="Arial"/>
                <a:sym typeface="Arial"/>
              </a:rPr>
              <a:t>) ∧ </a:t>
            </a:r>
            <a:endParaRPr/>
          </a:p>
          <a:p>
            <a:pPr indent="-342900" lvl="0" marL="342900" rtl="0" algn="l">
              <a:lnSpc>
                <a:spcPct val="9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(x</a:t>
            </a:r>
            <a:r>
              <a:rPr b="0" baseline="-25000" i="0" lang="en-US" sz="2800" u="none">
                <a:solidFill>
                  <a:schemeClr val="accent2"/>
                </a:solidFill>
                <a:latin typeface="Arial"/>
                <a:ea typeface="Arial"/>
                <a:cs typeface="Arial"/>
                <a:sym typeface="Arial"/>
              </a:rPr>
              <a:t>3</a:t>
            </a:r>
            <a:r>
              <a:rPr b="0" i="0" lang="en-US" sz="2800" u="none">
                <a:solidFill>
                  <a:schemeClr val="accent2"/>
                </a:solidFill>
                <a:latin typeface="Arial"/>
                <a:ea typeface="Arial"/>
                <a:cs typeface="Arial"/>
                <a:sym typeface="Arial"/>
              </a:rPr>
              <a:t> ∨ x</a:t>
            </a:r>
            <a:r>
              <a:rPr b="0" baseline="-25000" i="0" lang="en-US" sz="2800" u="none">
                <a:solidFill>
                  <a:schemeClr val="accent2"/>
                </a:solidFill>
                <a:latin typeface="Arial"/>
                <a:ea typeface="Arial"/>
                <a:cs typeface="Arial"/>
                <a:sym typeface="Arial"/>
              </a:rPr>
              <a:t>2</a:t>
            </a:r>
            <a:r>
              <a:rPr b="0" i="0" lang="en-US" sz="2800" u="none">
                <a:solidFill>
                  <a:schemeClr val="accent2"/>
                </a:solidFill>
                <a:latin typeface="Arial"/>
                <a:ea typeface="Arial"/>
                <a:cs typeface="Arial"/>
                <a:sym typeface="Arial"/>
              </a:rPr>
              <a:t> ∨ x</a:t>
            </a:r>
            <a:r>
              <a:rPr b="0" baseline="-25000" i="0" lang="en-US" sz="2800" u="none">
                <a:solidFill>
                  <a:schemeClr val="accent2"/>
                </a:solidFill>
                <a:latin typeface="Arial"/>
                <a:ea typeface="Arial"/>
                <a:cs typeface="Arial"/>
                <a:sym typeface="Arial"/>
              </a:rPr>
              <a:t>4</a:t>
            </a:r>
            <a:r>
              <a:rPr b="0" i="0" lang="en-US" sz="2800" u="none">
                <a:solidFill>
                  <a:schemeClr val="accent2"/>
                </a:solidFill>
                <a:latin typeface="Arial"/>
                <a:ea typeface="Arial"/>
                <a:cs typeface="Arial"/>
                <a:sym typeface="Arial"/>
              </a:rPr>
              <a:t>) ∧</a:t>
            </a:r>
            <a:endParaRPr/>
          </a:p>
          <a:p>
            <a:pPr indent="-342900" lvl="0" marL="342900" rtl="0" algn="l">
              <a:lnSpc>
                <a:spcPct val="9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(¬x</a:t>
            </a:r>
            <a:r>
              <a:rPr b="0" baseline="-25000" i="0" lang="en-US" sz="2800" u="none">
                <a:solidFill>
                  <a:schemeClr val="accent2"/>
                </a:solidFill>
                <a:latin typeface="Arial"/>
                <a:ea typeface="Arial"/>
                <a:cs typeface="Arial"/>
                <a:sym typeface="Arial"/>
              </a:rPr>
              <a:t>1</a:t>
            </a:r>
            <a:r>
              <a:rPr b="0" i="0" lang="en-US" sz="2800" u="none">
                <a:solidFill>
                  <a:schemeClr val="accent2"/>
                </a:solidFill>
                <a:latin typeface="Arial"/>
                <a:ea typeface="Arial"/>
                <a:cs typeface="Arial"/>
                <a:sym typeface="Arial"/>
              </a:rPr>
              <a:t> ∨ ¬x</a:t>
            </a:r>
            <a:r>
              <a:rPr b="0" baseline="-25000" i="0" lang="en-US" sz="2800" u="none">
                <a:solidFill>
                  <a:schemeClr val="accent2"/>
                </a:solidFill>
                <a:latin typeface="Arial"/>
                <a:ea typeface="Arial"/>
                <a:cs typeface="Arial"/>
                <a:sym typeface="Arial"/>
              </a:rPr>
              <a:t>3</a:t>
            </a:r>
            <a:r>
              <a:rPr b="0" i="0" lang="en-US" sz="2800" u="none">
                <a:solidFill>
                  <a:schemeClr val="accent2"/>
                </a:solidFill>
                <a:latin typeface="Arial"/>
                <a:ea typeface="Arial"/>
                <a:cs typeface="Arial"/>
                <a:sym typeface="Arial"/>
              </a:rPr>
              <a:t> ∨ ¬ x</a:t>
            </a:r>
            <a:r>
              <a:rPr b="0" baseline="-25000" i="0" lang="en-US" sz="2800" u="none">
                <a:solidFill>
                  <a:schemeClr val="accent2"/>
                </a:solidFill>
                <a:latin typeface="Arial"/>
                <a:ea typeface="Arial"/>
                <a:cs typeface="Arial"/>
                <a:sym typeface="Arial"/>
              </a:rPr>
              <a:t>4</a:t>
            </a:r>
            <a:r>
              <a:rPr b="0" i="0" lang="en-US" sz="2800" u="none">
                <a:solidFill>
                  <a:schemeClr val="accent2"/>
                </a:solidFill>
                <a:latin typeface="Arial"/>
                <a:ea typeface="Arial"/>
                <a:cs typeface="Arial"/>
                <a:sym typeface="Arial"/>
              </a:rPr>
              <a:t>)</a:t>
            </a:r>
            <a:endParaRPr/>
          </a:p>
          <a:p>
            <a:pPr indent="-342900" lvl="0" marL="342900" rtl="0" algn="l">
              <a:lnSpc>
                <a:spcPct val="9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3-CNF</a:t>
            </a:r>
            <a:r>
              <a:rPr b="0" i="0" lang="en-US" sz="2800" u="none">
                <a:solidFill>
                  <a:schemeClr val="accent2"/>
                </a:solidFill>
                <a:latin typeface="Arial"/>
                <a:ea typeface="Arial"/>
                <a:cs typeface="Arial"/>
                <a:sym typeface="Arial"/>
              </a:rPr>
              <a:t> is NP-Complete</a:t>
            </a:r>
            <a:endParaRPr/>
          </a:p>
        </p:txBody>
      </p:sp>
      <p:pic>
        <p:nvPicPr>
          <p:cNvPr descr="fig34-13" id="475" name="Google Shape;475;p39"/>
          <p:cNvPicPr preferRelativeResize="0"/>
          <p:nvPr/>
        </p:nvPicPr>
        <p:blipFill rotWithShape="1">
          <a:blip r:embed="rId3">
            <a:alphaModFix/>
          </a:blip>
          <a:srcRect b="0" l="0" r="0" t="0"/>
          <a:stretch/>
        </p:blipFill>
        <p:spPr>
          <a:xfrm>
            <a:off x="4545012" y="3476625"/>
            <a:ext cx="4579937" cy="317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9" name="Shape 479"/>
        <p:cNvGrpSpPr/>
        <p:nvPr/>
      </p:nvGrpSpPr>
      <p:grpSpPr>
        <a:xfrm>
          <a:off x="0" y="0"/>
          <a:ext cx="0" cy="0"/>
          <a:chOff x="0" y="0"/>
          <a:chExt cx="0" cy="0"/>
        </a:xfrm>
      </p:grpSpPr>
      <p:sp>
        <p:nvSpPr>
          <p:cNvPr id="480" name="Google Shape;480;p4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81" name="Google Shape;481;p40"/>
          <p:cNvSpPr txBox="1"/>
          <p:nvPr>
            <p:ph type="title"/>
          </p:nvPr>
        </p:nvSpPr>
        <p:spPr>
          <a:xfrm>
            <a:off x="7620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3-CNF-SAT is NP-complete</a:t>
            </a:r>
            <a:endParaRPr/>
          </a:p>
        </p:txBody>
      </p:sp>
      <p:sp>
        <p:nvSpPr>
          <p:cNvPr id="482" name="Google Shape;482;p40"/>
          <p:cNvSpPr txBox="1"/>
          <p:nvPr>
            <p:ph idx="1" type="body"/>
          </p:nvPr>
        </p:nvSpPr>
        <p:spPr>
          <a:xfrm>
            <a:off x="228600" y="685800"/>
            <a:ext cx="8610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Proof:  3-CNF-SAT ∈NP.  Easy.</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3-CNF-SAT is NP-hard. (show SAT ≤</a:t>
            </a:r>
            <a:r>
              <a:rPr b="0" baseline="-25000" i="0" lang="en-US" sz="2000" u="none">
                <a:solidFill>
                  <a:schemeClr val="dk1"/>
                </a:solidFill>
                <a:latin typeface="Arial"/>
                <a:ea typeface="Arial"/>
                <a:cs typeface="Arial"/>
                <a:sym typeface="Arial"/>
              </a:rPr>
              <a:t>p</a:t>
            </a:r>
            <a:r>
              <a:rPr b="0" i="0" lang="en-US" sz="2000" u="none">
                <a:solidFill>
                  <a:schemeClr val="dk1"/>
                </a:solidFill>
                <a:latin typeface="Arial"/>
                <a:ea typeface="Arial"/>
                <a:cs typeface="Arial"/>
                <a:sym typeface="Arial"/>
              </a:rPr>
              <a:t>3-CNF-SAT)</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Suppose φ is any boolean formula, Construct a </a:t>
            </a:r>
            <a:r>
              <a:rPr b="0" i="0" lang="en-US" sz="1800" u="none">
                <a:solidFill>
                  <a:schemeClr val="accent1"/>
                </a:solidFill>
                <a:latin typeface="Arial"/>
                <a:ea typeface="Arial"/>
                <a:cs typeface="Arial"/>
                <a:sym typeface="Arial"/>
              </a:rPr>
              <a:t>binary ‘parse’ tree</a:t>
            </a:r>
            <a:r>
              <a:rPr b="0" i="0" lang="en-US" sz="1800" u="none">
                <a:solidFill>
                  <a:schemeClr val="accent2"/>
                </a:solidFill>
                <a:latin typeface="Arial"/>
                <a:ea typeface="Arial"/>
                <a:cs typeface="Arial"/>
                <a:sym typeface="Arial"/>
              </a:rPr>
              <a:t>, with literals as leaves and connectives as internal nodes.</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Introduce a variable </a:t>
            </a:r>
            <a:r>
              <a:rPr b="0" i="1" lang="en-US" sz="1800" u="none">
                <a:solidFill>
                  <a:schemeClr val="accent2"/>
                </a:solidFill>
                <a:latin typeface="Arial"/>
                <a:ea typeface="Arial"/>
                <a:cs typeface="Arial"/>
                <a:sym typeface="Arial"/>
              </a:rPr>
              <a:t>y</a:t>
            </a:r>
            <a:r>
              <a:rPr b="0" baseline="-25000" i="1" lang="en-US" sz="1800" u="none">
                <a:solidFill>
                  <a:schemeClr val="accent2"/>
                </a:solidFill>
                <a:latin typeface="Arial"/>
                <a:ea typeface="Arial"/>
                <a:cs typeface="Arial"/>
                <a:sym typeface="Arial"/>
              </a:rPr>
              <a:t>i</a:t>
            </a:r>
            <a:r>
              <a:rPr b="0" i="0" lang="en-US" sz="1800" u="none">
                <a:solidFill>
                  <a:schemeClr val="accent2"/>
                </a:solidFill>
                <a:latin typeface="Arial"/>
                <a:ea typeface="Arial"/>
                <a:cs typeface="Arial"/>
                <a:sym typeface="Arial"/>
              </a:rPr>
              <a:t> for the output of each internal nodes.</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Rewrite the formula to φ' as the AND of the root variable and a conjunction of clauses describing the operation of each node. </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The result is that in φ', each clause has at most three literals.</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Change each clause into conjunctive normal form as follows:</a:t>
            </a:r>
            <a:endParaRPr/>
          </a:p>
          <a:p>
            <a:pPr indent="-228600" lvl="3" marL="16002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Construct a true table, (small, at most 8 by 4)</a:t>
            </a:r>
            <a:endParaRPr/>
          </a:p>
          <a:p>
            <a:pPr indent="-228600" lvl="3" marL="16002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Write the disjunctive normal form for all true-table items evaluating to 0</a:t>
            </a:r>
            <a:endParaRPr/>
          </a:p>
          <a:p>
            <a:pPr indent="-228600" lvl="3" marL="16002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Using DeMorgan law to change to CNF.</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The resulting φ'' is in CNF but each clause has 3 or less literals.</a:t>
            </a:r>
            <a:endParaRPr/>
          </a:p>
          <a:p>
            <a:pPr indent="-228600" lvl="2" marL="1143000" rtl="0" algn="l">
              <a:lnSpc>
                <a:spcPct val="90000"/>
              </a:lnSpc>
              <a:spcBef>
                <a:spcPts val="360"/>
              </a:spcBef>
              <a:spcAft>
                <a:spcPts val="0"/>
              </a:spcAft>
              <a:buClr>
                <a:schemeClr val="accent2"/>
              </a:buClr>
              <a:buSzPts val="1800"/>
              <a:buFont typeface="Arial"/>
              <a:buChar char="•"/>
            </a:pPr>
            <a:r>
              <a:rPr b="0" i="0" lang="en-US" sz="1800" u="none">
                <a:solidFill>
                  <a:schemeClr val="accent2"/>
                </a:solidFill>
                <a:latin typeface="Arial"/>
                <a:ea typeface="Arial"/>
                <a:cs typeface="Arial"/>
                <a:sym typeface="Arial"/>
              </a:rPr>
              <a:t>Change 1 or 2-literal clause into 3-literal clause as follows:</a:t>
            </a:r>
            <a:endParaRPr/>
          </a:p>
          <a:p>
            <a:pPr indent="-228600" lvl="3" marL="16002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If a clause has one literal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 change it to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q</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q</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q</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q</a:t>
            </a:r>
            <a:r>
              <a:rPr b="0" i="0" lang="en-US" sz="1600" u="none">
                <a:solidFill>
                  <a:schemeClr val="dk1"/>
                </a:solidFill>
                <a:latin typeface="Arial"/>
                <a:ea typeface="Arial"/>
                <a:cs typeface="Arial"/>
                <a:sym typeface="Arial"/>
              </a:rPr>
              <a:t>).</a:t>
            </a:r>
            <a:endParaRPr/>
          </a:p>
          <a:p>
            <a:pPr indent="-228600" lvl="3" marL="16002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If a clause has two literals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1</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2</a:t>
            </a:r>
            <a:r>
              <a:rPr b="0" i="0" lang="en-US" sz="1600" u="none">
                <a:solidFill>
                  <a:schemeClr val="dk1"/>
                </a:solidFill>
                <a:latin typeface="Arial"/>
                <a:ea typeface="Arial"/>
                <a:cs typeface="Arial"/>
                <a:sym typeface="Arial"/>
              </a:rPr>
              <a:t>), change it to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1</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2 </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 ∧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1</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l</a:t>
            </a:r>
            <a:r>
              <a:rPr b="0" baseline="-25000" i="0" lang="en-US" sz="1600" u="none">
                <a:solidFill>
                  <a:schemeClr val="dk1"/>
                </a:solidFill>
                <a:latin typeface="Arial"/>
                <a:ea typeface="Arial"/>
                <a:cs typeface="Arial"/>
                <a:sym typeface="Arial"/>
              </a:rPr>
              <a:t>2 </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p</a:t>
            </a:r>
            <a:r>
              <a:rPr b="0" i="0" lang="en-US" sz="1600" u="none">
                <a:solidFill>
                  <a:schemeClr val="dk1"/>
                </a:solidFill>
                <a:latin typeface="Arial"/>
                <a:ea typeface="Arial"/>
                <a:cs typeface="Arial"/>
                <a:sym typeface="Arial"/>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6" name="Shape 486"/>
        <p:cNvGrpSpPr/>
        <p:nvPr/>
      </p:nvGrpSpPr>
      <p:grpSpPr>
        <a:xfrm>
          <a:off x="0" y="0"/>
          <a:ext cx="0" cy="0"/>
          <a:chOff x="0" y="0"/>
          <a:chExt cx="0" cy="0"/>
        </a:xfrm>
      </p:grpSpPr>
      <p:sp>
        <p:nvSpPr>
          <p:cNvPr id="487" name="Google Shape;487;p4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34-11" id="488" name="Google Shape;488;p41"/>
          <p:cNvPicPr preferRelativeResize="0"/>
          <p:nvPr/>
        </p:nvPicPr>
        <p:blipFill rotWithShape="1">
          <a:blip r:embed="rId3">
            <a:alphaModFix/>
          </a:blip>
          <a:srcRect b="0" l="0" r="0" t="0"/>
          <a:stretch/>
        </p:blipFill>
        <p:spPr>
          <a:xfrm>
            <a:off x="228600" y="915987"/>
            <a:ext cx="8686800" cy="5026025"/>
          </a:xfrm>
          <a:prstGeom prst="rect">
            <a:avLst/>
          </a:prstGeom>
          <a:noFill/>
          <a:ln>
            <a:noFill/>
          </a:ln>
        </p:spPr>
      </p:pic>
      <p:sp>
        <p:nvSpPr>
          <p:cNvPr id="489" name="Google Shape;489;p41"/>
          <p:cNvSpPr txBox="1"/>
          <p:nvPr/>
        </p:nvSpPr>
        <p:spPr>
          <a:xfrm>
            <a:off x="1219200" y="381000"/>
            <a:ext cx="66087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chemeClr val="accent1"/>
                </a:solidFill>
                <a:latin typeface="Times New Roman"/>
                <a:ea typeface="Times New Roman"/>
                <a:cs typeface="Times New Roman"/>
                <a:sym typeface="Times New Roman"/>
              </a:rPr>
              <a:t>Binary parse tree</a:t>
            </a:r>
            <a:r>
              <a:rPr b="0" i="0" lang="en-US" sz="2000" u="none">
                <a:solidFill>
                  <a:schemeClr val="dk1"/>
                </a:solidFill>
                <a:latin typeface="Times New Roman"/>
                <a:ea typeface="Times New Roman"/>
                <a:cs typeface="Times New Roman"/>
                <a:sym typeface="Times New Roman"/>
              </a:rPr>
              <a:t> for  φ=((</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3</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endParaRPr/>
          </a:p>
        </p:txBody>
      </p:sp>
      <p:sp>
        <p:nvSpPr>
          <p:cNvPr id="490" name="Google Shape;490;p41"/>
          <p:cNvSpPr txBox="1"/>
          <p:nvPr/>
        </p:nvSpPr>
        <p:spPr>
          <a:xfrm>
            <a:off x="5165725" y="1336675"/>
            <a:ext cx="2814637" cy="198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φ</a:t>
            </a:r>
            <a:r>
              <a:rPr b="0" i="0" lang="en-US" sz="24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3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4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5</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3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5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6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4</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6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3</a:t>
            </a:r>
            <a:r>
              <a:rPr b="0" i="0" lang="en-US" sz="20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4" name="Shape 494"/>
        <p:cNvGrpSpPr/>
        <p:nvPr/>
      </p:nvGrpSpPr>
      <p:grpSpPr>
        <a:xfrm>
          <a:off x="0" y="0"/>
          <a:ext cx="0" cy="0"/>
          <a:chOff x="0" y="0"/>
          <a:chExt cx="0" cy="0"/>
        </a:xfrm>
      </p:grpSpPr>
      <p:sp>
        <p:nvSpPr>
          <p:cNvPr id="495" name="Google Shape;495;p4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6" name="Google Shape;496;p42"/>
          <p:cNvSpPr txBox="1"/>
          <p:nvPr/>
        </p:nvSpPr>
        <p:spPr>
          <a:xfrm>
            <a:off x="0" y="0"/>
            <a:ext cx="91440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Example of Converting a 3-literal clause to CNF format</a:t>
            </a:r>
            <a:endParaRPr/>
          </a:p>
        </p:txBody>
      </p:sp>
      <p:pic>
        <p:nvPicPr>
          <p:cNvPr descr="fig34-12" id="497" name="Google Shape;497;p42"/>
          <p:cNvPicPr preferRelativeResize="0"/>
          <p:nvPr/>
        </p:nvPicPr>
        <p:blipFill rotWithShape="1">
          <a:blip r:embed="rId3">
            <a:alphaModFix/>
          </a:blip>
          <a:srcRect b="0" l="0" r="0" t="0"/>
          <a:stretch/>
        </p:blipFill>
        <p:spPr>
          <a:xfrm>
            <a:off x="228600" y="882650"/>
            <a:ext cx="8686800" cy="5092700"/>
          </a:xfrm>
          <a:prstGeom prst="rect">
            <a:avLst/>
          </a:prstGeom>
          <a:noFill/>
          <a:ln>
            <a:noFill/>
          </a:ln>
        </p:spPr>
      </p:pic>
      <p:sp>
        <p:nvSpPr>
          <p:cNvPr id="498" name="Google Shape;498;p42"/>
          <p:cNvSpPr txBox="1"/>
          <p:nvPr/>
        </p:nvSpPr>
        <p:spPr>
          <a:xfrm>
            <a:off x="5029200" y="1752600"/>
            <a:ext cx="3775075"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Disjunctive Normal Form:</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φ</a:t>
            </a:r>
            <a:r>
              <a:rPr b="0" baseline="-25000" i="1"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p:txBody>
      </p:sp>
      <p:sp>
        <p:nvSpPr>
          <p:cNvPr id="499" name="Google Shape;499;p42"/>
          <p:cNvSpPr txBox="1"/>
          <p:nvPr/>
        </p:nvSpPr>
        <p:spPr>
          <a:xfrm>
            <a:off x="5029200" y="2971800"/>
            <a:ext cx="377190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Conjunctive Normal Form:</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φ</a:t>
            </a:r>
            <a:r>
              <a:rPr b="0" baseline="-25000" i="1"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y</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x</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sp>
        <p:nvSpPr>
          <p:cNvPr id="504" name="Google Shape;504;p4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05" name="Google Shape;505;p4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is NP-complete</a:t>
            </a:r>
            <a:endParaRPr/>
          </a:p>
        </p:txBody>
      </p:sp>
      <p:sp>
        <p:nvSpPr>
          <p:cNvPr id="506" name="Google Shape;506;p43"/>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φ</a:t>
            </a:r>
            <a:r>
              <a:rPr b="0" i="0" lang="en-US" sz="2000" u="none">
                <a:solidFill>
                  <a:schemeClr val="accent2"/>
                </a:solidFill>
                <a:latin typeface="Arial"/>
                <a:ea typeface="Arial"/>
                <a:cs typeface="Arial"/>
                <a:sym typeface="Arial"/>
              </a:rPr>
              <a:t> and reduced 3-CNF are equivalent:</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From φ  to φ' , keep equivalence.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From φ' to φ'' , keep equivalence.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From φ'' to final 3-CNF, keep equivalence.</a:t>
            </a:r>
            <a:endParaRPr b="0" i="0" sz="18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Reduction is in poly time,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From φ  to φ' , introduce at most 1 variable and 1 clause per connective in φ.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From φ' to φ'' ,  introduce at most 8 clauses for each clause in φ'.</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From φ'' to final 3-CNF, introduce at most 4 clauses for each clause in φ''.</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13" name="Google Shape;513;p4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a:t>
            </a:r>
            <a:endParaRPr/>
          </a:p>
        </p:txBody>
      </p:sp>
      <p:sp>
        <p:nvSpPr>
          <p:cNvPr id="514" name="Google Shape;514;p44"/>
          <p:cNvSpPr txBox="1"/>
          <p:nvPr>
            <p:ph idx="1" type="body"/>
          </p:nvPr>
        </p:nvSpPr>
        <p:spPr>
          <a:xfrm>
            <a:off x="350837" y="1214437"/>
            <a:ext cx="833755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a:t>
            </a:r>
            <a:r>
              <a:rPr b="1" i="0" lang="en-US" sz="2800" u="none">
                <a:solidFill>
                  <a:schemeClr val="accent2"/>
                </a:solidFill>
                <a:latin typeface="Arial"/>
                <a:ea typeface="Arial"/>
                <a:cs typeface="Arial"/>
                <a:sym typeface="Arial"/>
              </a:rPr>
              <a:t>Clique Problem:</a:t>
            </a:r>
            <a:endParaRPr/>
          </a:p>
          <a:p>
            <a:pPr indent="-285750" lvl="1" marL="742950" rtl="0" algn="l">
              <a:lnSpc>
                <a:spcPct val="12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Undirected graph G = (V, E)</a:t>
            </a:r>
            <a:endParaRPr/>
          </a:p>
          <a:p>
            <a:pPr indent="-285750" lvl="1" marL="742950" rtl="0" algn="l">
              <a:lnSpc>
                <a:spcPct val="12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Clique:</a:t>
            </a:r>
            <a:r>
              <a:rPr b="0" i="0" lang="en-US" sz="2400" u="none">
                <a:solidFill>
                  <a:schemeClr val="dk1"/>
                </a:solidFill>
                <a:latin typeface="Arial"/>
                <a:ea typeface="Arial"/>
                <a:cs typeface="Arial"/>
                <a:sym typeface="Arial"/>
              </a:rPr>
              <a:t> a subset of vertices in V all connected to each other by edges in E (i.e., forming a complete graph)</a:t>
            </a:r>
            <a:endParaRPr/>
          </a:p>
          <a:p>
            <a:pPr indent="-285750" lvl="1" marL="742950" rtl="0" algn="l">
              <a:lnSpc>
                <a:spcPct val="12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Size of a clique:</a:t>
            </a:r>
            <a:r>
              <a:rPr b="0" i="0" lang="en-US" sz="2400" u="none">
                <a:solidFill>
                  <a:schemeClr val="dk1"/>
                </a:solidFill>
                <a:latin typeface="Arial"/>
                <a:ea typeface="Arial"/>
                <a:cs typeface="Arial"/>
                <a:sym typeface="Arial"/>
              </a:rPr>
              <a:t> number of vertices it contains</a:t>
            </a:r>
            <a:endParaRPr/>
          </a:p>
          <a:p>
            <a:pPr indent="-342900" lvl="0" marL="342900" rtl="0" algn="l">
              <a:lnSpc>
                <a:spcPct val="12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a:t>
            </a:r>
            <a:r>
              <a:rPr b="1" i="0" lang="en-US" sz="2800" u="none">
                <a:solidFill>
                  <a:schemeClr val="accent2"/>
                </a:solidFill>
                <a:latin typeface="Arial"/>
                <a:ea typeface="Arial"/>
                <a:cs typeface="Arial"/>
                <a:sym typeface="Arial"/>
              </a:rPr>
              <a:t>Optimization problem:</a:t>
            </a:r>
            <a:endParaRPr/>
          </a:p>
          <a:p>
            <a:pPr indent="-285750" lvl="1" marL="742950" rtl="0" algn="l">
              <a:lnSpc>
                <a:spcPct val="12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 clique of maximum size</a:t>
            </a:r>
            <a:endParaRPr/>
          </a:p>
          <a:p>
            <a:pPr indent="-342900" lvl="0" marL="342900" rtl="0" algn="l">
              <a:lnSpc>
                <a:spcPct val="12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a:t>
            </a:r>
            <a:r>
              <a:rPr b="1" i="0" lang="en-US" sz="2800" u="none">
                <a:solidFill>
                  <a:schemeClr val="accent2"/>
                </a:solidFill>
                <a:latin typeface="Arial"/>
                <a:ea typeface="Arial"/>
                <a:cs typeface="Arial"/>
                <a:sym typeface="Arial"/>
              </a:rPr>
              <a:t>Decision problem:</a:t>
            </a:r>
            <a:endParaRPr/>
          </a:p>
          <a:p>
            <a:pPr indent="-285750" lvl="1" marL="742950" rtl="0" algn="l">
              <a:lnSpc>
                <a:spcPct val="12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Does G have a clique of size k?</a:t>
            </a:r>
            <a:endParaRPr/>
          </a:p>
        </p:txBody>
      </p:sp>
      <p:sp>
        <p:nvSpPr>
          <p:cNvPr id="515" name="Google Shape;515;p44"/>
          <p:cNvSpPr/>
          <p:nvPr/>
        </p:nvSpPr>
        <p:spPr>
          <a:xfrm>
            <a:off x="6029325" y="4591050"/>
            <a:ext cx="884237" cy="124936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6" name="Google Shape;516;p44"/>
          <p:cNvSpPr txBox="1"/>
          <p:nvPr/>
        </p:nvSpPr>
        <p:spPr>
          <a:xfrm>
            <a:off x="5272087" y="3890962"/>
            <a:ext cx="2133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Clique(G, 2) = YES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Clique(G, 3) = NO</a:t>
            </a:r>
            <a:endParaRPr/>
          </a:p>
        </p:txBody>
      </p:sp>
      <p:grpSp>
        <p:nvGrpSpPr>
          <p:cNvPr id="517" name="Google Shape;517;p44"/>
          <p:cNvGrpSpPr/>
          <p:nvPr/>
        </p:nvGrpSpPr>
        <p:grpSpPr>
          <a:xfrm>
            <a:off x="7986712" y="4210050"/>
            <a:ext cx="885825" cy="1249362"/>
            <a:chOff x="4978" y="2667"/>
            <a:chExt cx="558" cy="787"/>
          </a:xfrm>
        </p:grpSpPr>
        <p:sp>
          <p:nvSpPr>
            <p:cNvPr id="518" name="Google Shape;518;p44"/>
            <p:cNvSpPr/>
            <p:nvPr/>
          </p:nvSpPr>
          <p:spPr>
            <a:xfrm>
              <a:off x="4979" y="2667"/>
              <a:ext cx="557" cy="787"/>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9" name="Google Shape;519;p44"/>
            <p:cNvCxnSpPr/>
            <p:nvPr/>
          </p:nvCxnSpPr>
          <p:spPr>
            <a:xfrm>
              <a:off x="4978" y="3058"/>
              <a:ext cx="556" cy="0"/>
            </a:xfrm>
            <a:prstGeom prst="straightConnector1">
              <a:avLst/>
            </a:prstGeom>
            <a:noFill/>
            <a:ln cap="flat" cmpd="sng" w="19050">
              <a:solidFill>
                <a:schemeClr val="dk1"/>
              </a:solidFill>
              <a:prstDash val="solid"/>
              <a:miter lim="800000"/>
              <a:headEnd len="med" w="med" type="none"/>
              <a:tailEnd len="med" w="med" type="none"/>
            </a:ln>
          </p:spPr>
        </p:cxnSp>
      </p:grpSp>
      <p:sp>
        <p:nvSpPr>
          <p:cNvPr id="520" name="Google Shape;520;p44"/>
          <p:cNvSpPr txBox="1"/>
          <p:nvPr/>
        </p:nvSpPr>
        <p:spPr>
          <a:xfrm>
            <a:off x="7010400" y="5481637"/>
            <a:ext cx="2133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Clique(G, 3) = YES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Clique(G, 4) = NO</a:t>
            </a:r>
            <a:endParaRPr/>
          </a:p>
        </p:txBody>
      </p:sp>
      <p:sp>
        <p:nvSpPr>
          <p:cNvPr id="521" name="Google Shape;521;p44"/>
          <p:cNvSpPr/>
          <p:nvPr/>
        </p:nvSpPr>
        <p:spPr>
          <a:xfrm>
            <a:off x="5711825" y="4494212"/>
            <a:ext cx="438150" cy="434975"/>
          </a:xfrm>
          <a:custGeom>
            <a:rect b="b" l="l" r="r" t="t"/>
            <a:pathLst>
              <a:path extrusionOk="0" h="274" w="276">
                <a:moveTo>
                  <a:pt x="60" y="0"/>
                </a:moveTo>
                <a:cubicBezTo>
                  <a:pt x="30" y="56"/>
                  <a:pt x="0" y="113"/>
                  <a:pt x="36" y="159"/>
                </a:cubicBezTo>
                <a:cubicBezTo>
                  <a:pt x="72" y="205"/>
                  <a:pt x="174" y="239"/>
                  <a:pt x="276" y="274"/>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2" name="Google Shape;522;p44"/>
          <p:cNvSpPr/>
          <p:nvPr/>
        </p:nvSpPr>
        <p:spPr>
          <a:xfrm flipH="1" rot="10800000">
            <a:off x="7586662" y="5041900"/>
            <a:ext cx="438150" cy="434975"/>
          </a:xfrm>
          <a:custGeom>
            <a:rect b="b" l="l" r="r" t="t"/>
            <a:pathLst>
              <a:path extrusionOk="0" h="274" w="276">
                <a:moveTo>
                  <a:pt x="60" y="0"/>
                </a:moveTo>
                <a:cubicBezTo>
                  <a:pt x="30" y="56"/>
                  <a:pt x="0" y="113"/>
                  <a:pt x="36" y="159"/>
                </a:cubicBezTo>
                <a:cubicBezTo>
                  <a:pt x="72" y="205"/>
                  <a:pt x="174" y="239"/>
                  <a:pt x="276" y="274"/>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23" name="Google Shape;523;p44"/>
          <p:cNvGrpSpPr/>
          <p:nvPr/>
        </p:nvGrpSpPr>
        <p:grpSpPr>
          <a:xfrm>
            <a:off x="5905500" y="4476750"/>
            <a:ext cx="695325" cy="857250"/>
            <a:chOff x="3720" y="2820"/>
            <a:chExt cx="438" cy="540"/>
          </a:xfrm>
        </p:grpSpPr>
        <p:sp>
          <p:nvSpPr>
            <p:cNvPr id="524" name="Google Shape;524;p44"/>
            <p:cNvSpPr/>
            <p:nvPr/>
          </p:nvSpPr>
          <p:spPr>
            <a:xfrm>
              <a:off x="3720" y="3204"/>
              <a:ext cx="162" cy="15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5" name="Google Shape;525;p44"/>
            <p:cNvSpPr/>
            <p:nvPr/>
          </p:nvSpPr>
          <p:spPr>
            <a:xfrm>
              <a:off x="3996" y="2820"/>
              <a:ext cx="162" cy="15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6" name="Google Shape;526;p44"/>
          <p:cNvGrpSpPr/>
          <p:nvPr/>
        </p:nvGrpSpPr>
        <p:grpSpPr>
          <a:xfrm>
            <a:off x="7886700" y="4095750"/>
            <a:ext cx="1076325" cy="857250"/>
            <a:chOff x="4968" y="2580"/>
            <a:chExt cx="678" cy="540"/>
          </a:xfrm>
        </p:grpSpPr>
        <p:sp>
          <p:nvSpPr>
            <p:cNvPr id="527" name="Google Shape;527;p44"/>
            <p:cNvSpPr/>
            <p:nvPr/>
          </p:nvSpPr>
          <p:spPr>
            <a:xfrm>
              <a:off x="4968" y="2964"/>
              <a:ext cx="162" cy="15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8" name="Google Shape;528;p44"/>
            <p:cNvSpPr/>
            <p:nvPr/>
          </p:nvSpPr>
          <p:spPr>
            <a:xfrm>
              <a:off x="5226" y="2580"/>
              <a:ext cx="162" cy="15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9" name="Google Shape;529;p44"/>
            <p:cNvSpPr/>
            <p:nvPr/>
          </p:nvSpPr>
          <p:spPr>
            <a:xfrm>
              <a:off x="5484" y="2964"/>
              <a:ext cx="162" cy="15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36" name="Google Shape;536;p4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Verifier</a:t>
            </a:r>
            <a:endParaRPr/>
          </a:p>
        </p:txBody>
      </p:sp>
      <p:sp>
        <p:nvSpPr>
          <p:cNvPr id="537" name="Google Shape;537;p45"/>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Given</a:t>
            </a:r>
            <a:r>
              <a:rPr b="0" i="0" lang="en-US" sz="2800" u="none">
                <a:solidFill>
                  <a:schemeClr val="accent2"/>
                </a:solidFill>
                <a:latin typeface="Arial"/>
                <a:ea typeface="Arial"/>
                <a:cs typeface="Arial"/>
                <a:sym typeface="Arial"/>
              </a:rPr>
              <a:t>: an undirected graph G = (V, E)</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Problem</a:t>
            </a:r>
            <a:r>
              <a:rPr b="0" i="0" lang="en-US" sz="2800" u="none">
                <a:solidFill>
                  <a:schemeClr val="accent2"/>
                </a:solidFill>
                <a:latin typeface="Arial"/>
                <a:ea typeface="Arial"/>
                <a:cs typeface="Arial"/>
                <a:sym typeface="Arial"/>
              </a:rPr>
              <a:t>: Does G have a clique of size k?</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Certificate</a:t>
            </a:r>
            <a:r>
              <a:rPr b="0" i="0" lang="en-US" sz="2800" u="none">
                <a:solidFill>
                  <a:schemeClr val="accent2"/>
                </a:solidFill>
                <a:latin typeface="Arial"/>
                <a:ea typeface="Arial"/>
                <a:cs typeface="Arial"/>
                <a:sym typeface="Arial"/>
              </a:rPr>
              <a:t>:</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set of k nodes</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Verifier</a:t>
            </a:r>
            <a:r>
              <a:rPr b="0" i="0" lang="en-US" sz="2800" u="none">
                <a:solidFill>
                  <a:schemeClr val="accent2"/>
                </a:solidFill>
                <a:latin typeface="Arial"/>
                <a:ea typeface="Arial"/>
                <a:cs typeface="Arial"/>
                <a:sym typeface="Arial"/>
              </a:rPr>
              <a:t>:</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Verify that for all pairs of vertices in this set there exists an edge in E </a:t>
            </a:r>
            <a:endParaRPr/>
          </a:p>
        </p:txBody>
      </p:sp>
      <p:grpSp>
        <p:nvGrpSpPr>
          <p:cNvPr id="538" name="Google Shape;538;p45"/>
          <p:cNvGrpSpPr/>
          <p:nvPr/>
        </p:nvGrpSpPr>
        <p:grpSpPr>
          <a:xfrm>
            <a:off x="6164262" y="2830512"/>
            <a:ext cx="885825" cy="1249362"/>
            <a:chOff x="4978" y="2667"/>
            <a:chExt cx="558" cy="787"/>
          </a:xfrm>
        </p:grpSpPr>
        <p:sp>
          <p:nvSpPr>
            <p:cNvPr id="539" name="Google Shape;539;p45"/>
            <p:cNvSpPr/>
            <p:nvPr/>
          </p:nvSpPr>
          <p:spPr>
            <a:xfrm>
              <a:off x="4979" y="2667"/>
              <a:ext cx="557" cy="787"/>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40" name="Google Shape;540;p45"/>
            <p:cNvCxnSpPr/>
            <p:nvPr/>
          </p:nvCxnSpPr>
          <p:spPr>
            <a:xfrm>
              <a:off x="4978" y="3058"/>
              <a:ext cx="556" cy="0"/>
            </a:xfrm>
            <a:prstGeom prst="straightConnector1">
              <a:avLst/>
            </a:prstGeom>
            <a:noFill/>
            <a:ln cap="flat" cmpd="sng" w="19050">
              <a:solidFill>
                <a:schemeClr val="dk1"/>
              </a:solidFill>
              <a:prstDash val="solid"/>
              <a:miter lim="800000"/>
              <a:headEnd len="med" w="med" type="none"/>
              <a:tailEnd len="med" w="med" type="none"/>
            </a:ln>
          </p:spPr>
        </p:cxnSp>
      </p:grpSp>
      <p:cxnSp>
        <p:nvCxnSpPr>
          <p:cNvPr id="541" name="Google Shape;541;p45"/>
          <p:cNvCxnSpPr/>
          <p:nvPr/>
        </p:nvCxnSpPr>
        <p:spPr>
          <a:xfrm flipH="1" rot="10800000">
            <a:off x="6607175" y="2636837"/>
            <a:ext cx="838200" cy="190500"/>
          </a:xfrm>
          <a:prstGeom prst="straightConnector1">
            <a:avLst/>
          </a:prstGeom>
          <a:noFill/>
          <a:ln cap="flat" cmpd="sng" w="19050">
            <a:solidFill>
              <a:schemeClr val="dk1"/>
            </a:solidFill>
            <a:prstDash val="solid"/>
            <a:miter lim="800000"/>
            <a:headEnd len="med" w="med" type="none"/>
            <a:tailEnd len="med" w="med" type="none"/>
          </a:ln>
        </p:spPr>
      </p:cxnSp>
      <p:cxnSp>
        <p:nvCxnSpPr>
          <p:cNvPr id="542" name="Google Shape;542;p45"/>
          <p:cNvCxnSpPr/>
          <p:nvPr/>
        </p:nvCxnSpPr>
        <p:spPr>
          <a:xfrm>
            <a:off x="5678487" y="3017837"/>
            <a:ext cx="479425" cy="434975"/>
          </a:xfrm>
          <a:prstGeom prst="straightConnector1">
            <a:avLst/>
          </a:prstGeom>
          <a:noFill/>
          <a:ln cap="flat" cmpd="sng" w="19050">
            <a:solidFill>
              <a:schemeClr val="dk1"/>
            </a:solidFill>
            <a:prstDash val="solid"/>
            <a:miter lim="800000"/>
            <a:headEnd len="med" w="med" type="none"/>
            <a:tailEnd len="med" w="med" type="none"/>
          </a:ln>
        </p:spPr>
      </p:cxnSp>
      <p:cxnSp>
        <p:nvCxnSpPr>
          <p:cNvPr id="543" name="Google Shape;543;p45"/>
          <p:cNvCxnSpPr/>
          <p:nvPr/>
        </p:nvCxnSpPr>
        <p:spPr>
          <a:xfrm flipH="1" rot="10800000">
            <a:off x="6615112" y="3886200"/>
            <a:ext cx="838200" cy="190500"/>
          </a:xfrm>
          <a:prstGeom prst="straightConnector1">
            <a:avLst/>
          </a:prstGeom>
          <a:noFill/>
          <a:ln cap="flat" cmpd="sng" w="19050">
            <a:solidFill>
              <a:schemeClr val="dk1"/>
            </a:solidFill>
            <a:prstDash val="solid"/>
            <a:miter lim="800000"/>
            <a:headEnd len="med" w="med" type="none"/>
            <a:tailEnd len="med" w="med" type="none"/>
          </a:ln>
        </p:spPr>
      </p:cxnSp>
      <p:cxnSp>
        <p:nvCxnSpPr>
          <p:cNvPr id="544" name="Google Shape;544;p45"/>
          <p:cNvCxnSpPr/>
          <p:nvPr/>
        </p:nvCxnSpPr>
        <p:spPr>
          <a:xfrm>
            <a:off x="7056437" y="3444875"/>
            <a:ext cx="388937" cy="442912"/>
          </a:xfrm>
          <a:prstGeom prst="straightConnector1">
            <a:avLst/>
          </a:prstGeom>
          <a:noFill/>
          <a:ln cap="flat" cmpd="sng" w="19050">
            <a:solidFill>
              <a:schemeClr val="dk1"/>
            </a:solidFill>
            <a:prstDash val="solid"/>
            <a:miter lim="800000"/>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50" name="Google Shape;550;p4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is NP-complete</a:t>
            </a:r>
            <a:endParaRPr/>
          </a:p>
        </p:txBody>
      </p:sp>
      <p:sp>
        <p:nvSpPr>
          <p:cNvPr id="551" name="Google Shape;551;p46"/>
          <p:cNvSpPr txBox="1"/>
          <p:nvPr>
            <p:ph idx="1" type="body"/>
          </p:nvPr>
        </p:nvSpPr>
        <p:spPr>
          <a:xfrm>
            <a:off x="304800" y="1295400"/>
            <a:ext cx="88392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1" lang="en-US" sz="2800" u="none">
                <a:solidFill>
                  <a:schemeClr val="accent2"/>
                </a:solidFill>
                <a:latin typeface="Arial"/>
                <a:ea typeface="Arial"/>
                <a:cs typeface="Arial"/>
                <a:sym typeface="Arial"/>
              </a:rPr>
              <a:t>Theorem 34.11</a:t>
            </a:r>
            <a:r>
              <a:rPr b="0" i="0" lang="en-US" sz="2800" u="none">
                <a:solidFill>
                  <a:schemeClr val="accent2"/>
                </a:solidFill>
                <a:latin typeface="Arial"/>
                <a:ea typeface="Arial"/>
                <a:cs typeface="Arial"/>
                <a:sym typeface="Arial"/>
              </a:rPr>
              <a:t>: (page 1003)</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CLIQUE problem is NP-complete.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Proof:</a:t>
            </a:r>
            <a:endParaRPr/>
          </a:p>
          <a:p>
            <a:pPr indent="-285750" lvl="1" marL="742950" rtl="0" algn="l">
              <a:lnSpc>
                <a:spcPct val="100000"/>
              </a:lnSpc>
              <a:spcBef>
                <a:spcPts val="480"/>
              </a:spcBef>
              <a:spcAft>
                <a:spcPts val="0"/>
              </a:spcAft>
              <a:buClr>
                <a:srgbClr val="CC0000"/>
              </a:buClr>
              <a:buSzPts val="2400"/>
              <a:buFont typeface="Arial"/>
              <a:buChar char="–"/>
            </a:pPr>
            <a:r>
              <a:rPr b="1" i="0" lang="en-US" sz="2400" u="none">
                <a:solidFill>
                  <a:srgbClr val="CC0000"/>
                </a:solidFill>
                <a:latin typeface="Arial"/>
                <a:ea typeface="Arial"/>
                <a:cs typeface="Arial"/>
                <a:sym typeface="Arial"/>
              </a:rPr>
              <a:t>CLIQUE ∈NP:</a:t>
            </a:r>
            <a:r>
              <a:rPr b="0" i="0" lang="en-US" sz="2400" u="none">
                <a:solidFill>
                  <a:schemeClr val="dk1"/>
                </a:solidFill>
                <a:latin typeface="Arial"/>
                <a:ea typeface="Arial"/>
                <a:cs typeface="Arial"/>
                <a:sym typeface="Arial"/>
              </a:rPr>
              <a:t> </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given G=(V,E) and a set V'⊆V as a certificate for G. The verifying algorithm checks for each pair of </a:t>
            </a:r>
            <a:r>
              <a:rPr b="0" i="1" lang="en-US" sz="2000" u="none">
                <a:solidFill>
                  <a:schemeClr val="accent2"/>
                </a:solidFill>
                <a:latin typeface="Arial"/>
                <a:ea typeface="Arial"/>
                <a:cs typeface="Arial"/>
                <a:sym typeface="Arial"/>
              </a:rPr>
              <a:t>u</a:t>
            </a:r>
            <a:r>
              <a:rPr b="0" i="0" lang="en-US" sz="2000" u="none">
                <a:solidFill>
                  <a:schemeClr val="accent2"/>
                </a:solidFill>
                <a:latin typeface="Arial"/>
                <a:ea typeface="Arial"/>
                <a:cs typeface="Arial"/>
                <a:sym typeface="Arial"/>
              </a:rPr>
              <a:t>,</a:t>
            </a:r>
            <a:r>
              <a:rPr b="0" i="1" lang="en-US" sz="2000" u="none">
                <a:solidFill>
                  <a:schemeClr val="accent2"/>
                </a:solidFill>
                <a:latin typeface="Arial"/>
                <a:ea typeface="Arial"/>
                <a:cs typeface="Arial"/>
                <a:sym typeface="Arial"/>
              </a:rPr>
              <a:t>v</a:t>
            </a:r>
            <a:r>
              <a:rPr b="0" i="0" lang="en-US" sz="2000" u="none">
                <a:solidFill>
                  <a:schemeClr val="accent2"/>
                </a:solidFill>
                <a:latin typeface="Arial"/>
                <a:ea typeface="Arial"/>
                <a:cs typeface="Arial"/>
                <a:sym typeface="Arial"/>
              </a:rPr>
              <a:t>∈V', whether &lt;</a:t>
            </a:r>
            <a:r>
              <a:rPr b="0" i="1" lang="en-US" sz="2000" u="none">
                <a:solidFill>
                  <a:schemeClr val="accent2"/>
                </a:solidFill>
                <a:latin typeface="Arial"/>
                <a:ea typeface="Arial"/>
                <a:cs typeface="Arial"/>
                <a:sym typeface="Arial"/>
              </a:rPr>
              <a:t>u</a:t>
            </a:r>
            <a:r>
              <a:rPr b="0" i="0" lang="en-US" sz="2000" u="none">
                <a:solidFill>
                  <a:schemeClr val="accent2"/>
                </a:solidFill>
                <a:latin typeface="Arial"/>
                <a:ea typeface="Arial"/>
                <a:cs typeface="Arial"/>
                <a:sym typeface="Arial"/>
              </a:rPr>
              <a:t>,</a:t>
            </a:r>
            <a:r>
              <a:rPr b="0" i="1" lang="en-US" sz="2000" u="none">
                <a:solidFill>
                  <a:schemeClr val="accent2"/>
                </a:solidFill>
                <a:latin typeface="Arial"/>
                <a:ea typeface="Arial"/>
                <a:cs typeface="Arial"/>
                <a:sym typeface="Arial"/>
              </a:rPr>
              <a:t>v</a:t>
            </a:r>
            <a:r>
              <a:rPr b="0" i="0" lang="en-US" sz="2000" u="none">
                <a:solidFill>
                  <a:schemeClr val="accent2"/>
                </a:solidFill>
                <a:latin typeface="Arial"/>
                <a:ea typeface="Arial"/>
                <a:cs typeface="Arial"/>
                <a:sym typeface="Arial"/>
              </a:rPr>
              <a:t>&gt; ∈E. time: </a:t>
            </a:r>
            <a:r>
              <a:rPr b="0" i="1" lang="en-US" sz="2000" u="none">
                <a:solidFill>
                  <a:schemeClr val="accent2"/>
                </a:solidFill>
                <a:latin typeface="Arial"/>
                <a:ea typeface="Arial"/>
                <a:cs typeface="Arial"/>
                <a:sym typeface="Arial"/>
              </a:rPr>
              <a:t>O</a:t>
            </a:r>
            <a:r>
              <a:rPr b="0" i="0" lang="en-US" sz="2000" u="none">
                <a:solidFill>
                  <a:schemeClr val="accent2"/>
                </a:solidFill>
                <a:latin typeface="Arial"/>
                <a:ea typeface="Arial"/>
                <a:cs typeface="Arial"/>
                <a:sym typeface="Arial"/>
              </a:rPr>
              <a:t>(|V'|</a:t>
            </a:r>
            <a:r>
              <a:rPr b="0" baseline="30000" i="0" lang="en-US" sz="2000" u="none">
                <a:solidFill>
                  <a:schemeClr val="accent2"/>
                </a:solidFill>
                <a:latin typeface="Arial"/>
                <a:ea typeface="Arial"/>
                <a:cs typeface="Arial"/>
                <a:sym typeface="Arial"/>
              </a:rPr>
              <a:t>2</a:t>
            </a:r>
            <a:r>
              <a:rPr b="0" i="0" lang="en-US" sz="2000" u="none">
                <a:solidFill>
                  <a:schemeClr val="accent2"/>
                </a:solidFill>
                <a:latin typeface="Arial"/>
                <a:ea typeface="Arial"/>
                <a:cs typeface="Arial"/>
                <a:sym typeface="Arial"/>
              </a:rPr>
              <a:t>|E|).</a:t>
            </a:r>
            <a:endParaRPr/>
          </a:p>
          <a:p>
            <a:pPr indent="-285750" lvl="1" marL="742950" rtl="0" algn="l">
              <a:lnSpc>
                <a:spcPct val="100000"/>
              </a:lnSpc>
              <a:spcBef>
                <a:spcPts val="480"/>
              </a:spcBef>
              <a:spcAft>
                <a:spcPts val="0"/>
              </a:spcAft>
              <a:buClr>
                <a:srgbClr val="CC0000"/>
              </a:buClr>
              <a:buSzPts val="2400"/>
              <a:buFont typeface="Arial"/>
              <a:buChar char="–"/>
            </a:pPr>
            <a:r>
              <a:rPr b="1" i="0" lang="en-US" sz="2400" u="none">
                <a:solidFill>
                  <a:srgbClr val="CC0000"/>
                </a:solidFill>
                <a:latin typeface="Arial"/>
                <a:ea typeface="Arial"/>
                <a:cs typeface="Arial"/>
                <a:sym typeface="Arial"/>
              </a:rPr>
              <a:t>CLIQUE is NP-hard: </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show </a:t>
            </a:r>
            <a:r>
              <a:rPr b="0" i="0" lang="en-US" sz="2000" u="none">
                <a:solidFill>
                  <a:srgbClr val="008000"/>
                </a:solidFill>
                <a:latin typeface="Arial"/>
                <a:ea typeface="Arial"/>
                <a:cs typeface="Arial"/>
                <a:sym typeface="Arial"/>
              </a:rPr>
              <a:t>3-CNF-SAT ≤</a:t>
            </a:r>
            <a:r>
              <a:rPr b="0" baseline="-25000" i="0" lang="en-US" sz="2000" u="none">
                <a:solidFill>
                  <a:srgbClr val="008000"/>
                </a:solidFill>
                <a:latin typeface="Arial"/>
                <a:ea typeface="Arial"/>
                <a:cs typeface="Arial"/>
                <a:sym typeface="Arial"/>
              </a:rPr>
              <a:t>p</a:t>
            </a:r>
            <a:r>
              <a:rPr b="0" i="0" lang="en-US" sz="2000" u="none">
                <a:solidFill>
                  <a:srgbClr val="008000"/>
                </a:solidFill>
                <a:latin typeface="Arial"/>
                <a:ea typeface="Arial"/>
                <a:cs typeface="Arial"/>
                <a:sym typeface="Arial"/>
              </a:rPr>
              <a:t>CLIQUE.</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The result is surprising, since from boolean formula to graph.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58" name="Google Shape;558;p4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Clique</a:t>
            </a:r>
            <a:endParaRPr/>
          </a:p>
        </p:txBody>
      </p:sp>
      <p:sp>
        <p:nvSpPr>
          <p:cNvPr id="559" name="Google Shape;559;p47"/>
          <p:cNvSpPr txBox="1"/>
          <p:nvPr>
            <p:ph idx="1" type="body"/>
          </p:nvPr>
        </p:nvSpPr>
        <p:spPr>
          <a:xfrm>
            <a:off x="350837" y="1154112"/>
            <a:ext cx="8229600" cy="513715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Start with an instance of 3-CNF:</a:t>
            </a:r>
            <a:endParaRPr/>
          </a:p>
          <a:p>
            <a:pPr indent="-285750" lvl="1" marL="742950" rtl="0" algn="l">
              <a:lnSpc>
                <a:spcPct val="200000"/>
              </a:lnSpc>
              <a:spcBef>
                <a:spcPts val="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Φ</a:t>
            </a:r>
            <a:r>
              <a:rPr b="0" i="0" lang="en-US" sz="2400" u="none">
                <a:solidFill>
                  <a:schemeClr val="dk1"/>
                </a:solidFill>
                <a:latin typeface="Arial"/>
                <a:ea typeface="Arial"/>
                <a:cs typeface="Arial"/>
                <a:sym typeface="Arial"/>
              </a:rPr>
              <a:t> = C</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 C</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 … ∧ C</a:t>
            </a:r>
            <a:r>
              <a:rPr b="0" baseline="-25000" i="0" lang="en-US" sz="2400" u="none">
                <a:solidFill>
                  <a:schemeClr val="dk1"/>
                </a:solidFill>
                <a:latin typeface="Arial"/>
                <a:ea typeface="Arial"/>
                <a:cs typeface="Arial"/>
                <a:sym typeface="Arial"/>
              </a:rPr>
              <a:t>k </a:t>
            </a:r>
            <a:r>
              <a:rPr b="0" i="0" lang="en-US" sz="2400" u="none">
                <a:solidFill>
                  <a:schemeClr val="dk1"/>
                </a:solidFill>
                <a:latin typeface="Arial"/>
                <a:ea typeface="Arial"/>
                <a:cs typeface="Arial"/>
                <a:sym typeface="Arial"/>
              </a:rPr>
              <a:t>(k clauses)</a:t>
            </a:r>
            <a:endParaRPr/>
          </a:p>
          <a:p>
            <a:pPr indent="-285750" lvl="1" marL="742950" rtl="0" algn="l">
              <a:lnSpc>
                <a:spcPct val="2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clause C</a:t>
            </a:r>
            <a:r>
              <a:rPr b="0" baseline="-25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has three literals: C</a:t>
            </a:r>
            <a:r>
              <a:rPr b="0" baseline="-25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 l</a:t>
            </a:r>
            <a:r>
              <a:rPr b="0" baseline="-25000" i="0" lang="en-US" sz="2400" u="none">
                <a:solidFill>
                  <a:schemeClr val="dk1"/>
                </a:solidFill>
                <a:latin typeface="Arial"/>
                <a:ea typeface="Arial"/>
                <a:cs typeface="Arial"/>
                <a:sym typeface="Arial"/>
              </a:rPr>
              <a:t>1</a:t>
            </a:r>
            <a:r>
              <a:rPr b="0" baseline="30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 l</a:t>
            </a:r>
            <a:r>
              <a:rPr b="0" baseline="-25000" i="0" lang="en-US" sz="2400" u="none">
                <a:solidFill>
                  <a:schemeClr val="dk1"/>
                </a:solidFill>
                <a:latin typeface="Arial"/>
                <a:ea typeface="Arial"/>
                <a:cs typeface="Arial"/>
                <a:sym typeface="Arial"/>
              </a:rPr>
              <a:t>2</a:t>
            </a:r>
            <a:r>
              <a:rPr b="0" baseline="30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 l</a:t>
            </a:r>
            <a:r>
              <a:rPr b="0" baseline="-25000" i="0" lang="en-US" sz="2400" u="none">
                <a:solidFill>
                  <a:schemeClr val="dk1"/>
                </a:solidFill>
                <a:latin typeface="Arial"/>
                <a:ea typeface="Arial"/>
                <a:cs typeface="Arial"/>
                <a:sym typeface="Arial"/>
              </a:rPr>
              <a:t>3</a:t>
            </a:r>
            <a:r>
              <a:rPr b="0" baseline="30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a:t>
            </a:r>
            <a:endParaRPr/>
          </a:p>
          <a:p>
            <a:pPr indent="-342900" lvl="0" marL="342900" rtl="0" algn="l">
              <a:lnSpc>
                <a:spcPct val="20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Idea:</a:t>
            </a:r>
            <a:endParaRPr/>
          </a:p>
          <a:p>
            <a:pPr indent="-285750" lvl="1" marL="742950" rtl="0" algn="l">
              <a:lnSpc>
                <a:spcPct val="2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Construct a graph G such that </a:t>
            </a:r>
            <a:r>
              <a:rPr b="0" i="1" lang="en-US" sz="2400" u="none">
                <a:solidFill>
                  <a:schemeClr val="dk1"/>
                </a:solidFill>
                <a:latin typeface="Arial"/>
                <a:ea typeface="Arial"/>
                <a:cs typeface="Arial"/>
                <a:sym typeface="Arial"/>
              </a:rPr>
              <a:t>Φ</a:t>
            </a:r>
            <a:r>
              <a:rPr b="0" i="0" lang="en-US" sz="2400" u="none">
                <a:solidFill>
                  <a:schemeClr val="dk1"/>
                </a:solidFill>
                <a:latin typeface="Arial"/>
                <a:ea typeface="Arial"/>
                <a:cs typeface="Arial"/>
                <a:sym typeface="Arial"/>
              </a:rPr>
              <a:t> is satisfiable only if G has a clique of size 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66" name="Google Shape;566;p48"/>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Clique</a:t>
            </a:r>
            <a:endParaRPr/>
          </a:p>
        </p:txBody>
      </p:sp>
      <p:sp>
        <p:nvSpPr>
          <p:cNvPr id="567" name="Google Shape;567;p48"/>
          <p:cNvSpPr txBox="1"/>
          <p:nvPr>
            <p:ph idx="1" type="body"/>
          </p:nvPr>
        </p:nvSpPr>
        <p:spPr>
          <a:xfrm>
            <a:off x="350837" y="3949700"/>
            <a:ext cx="8594725" cy="2752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For each clause C</a:t>
            </a:r>
            <a:r>
              <a:rPr b="0" baseline="-25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 l</a:t>
            </a:r>
            <a:r>
              <a:rPr b="0" baseline="-25000" i="0" lang="en-US" sz="2800" u="none">
                <a:solidFill>
                  <a:schemeClr val="accent2"/>
                </a:solidFill>
                <a:latin typeface="Arial"/>
                <a:ea typeface="Arial"/>
                <a:cs typeface="Arial"/>
                <a:sym typeface="Arial"/>
              </a:rPr>
              <a:t>1</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 l</a:t>
            </a:r>
            <a:r>
              <a:rPr b="0" baseline="-25000" i="0" lang="en-US" sz="2800" u="none">
                <a:solidFill>
                  <a:schemeClr val="accent2"/>
                </a:solidFill>
                <a:latin typeface="Arial"/>
                <a:ea typeface="Arial"/>
                <a:cs typeface="Arial"/>
                <a:sym typeface="Arial"/>
              </a:rPr>
              <a:t>2</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 l</a:t>
            </a:r>
            <a:r>
              <a:rPr b="0" baseline="-25000" i="0" lang="en-US" sz="2800" u="none">
                <a:solidFill>
                  <a:schemeClr val="accent2"/>
                </a:solidFill>
                <a:latin typeface="Arial"/>
                <a:ea typeface="Arial"/>
                <a:cs typeface="Arial"/>
                <a:sym typeface="Arial"/>
              </a:rPr>
              <a:t>3</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place a triple of vertices v</a:t>
            </a:r>
            <a:r>
              <a:rPr b="0" baseline="-25000" i="0" lang="en-US" sz="2800" u="none">
                <a:solidFill>
                  <a:schemeClr val="accent2"/>
                </a:solidFill>
                <a:latin typeface="Arial"/>
                <a:ea typeface="Arial"/>
                <a:cs typeface="Arial"/>
                <a:sym typeface="Arial"/>
              </a:rPr>
              <a:t>1</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v</a:t>
            </a:r>
            <a:r>
              <a:rPr b="0" baseline="-25000" i="0" lang="en-US" sz="2800" u="none">
                <a:solidFill>
                  <a:schemeClr val="accent2"/>
                </a:solidFill>
                <a:latin typeface="Arial"/>
                <a:ea typeface="Arial"/>
                <a:cs typeface="Arial"/>
                <a:sym typeface="Arial"/>
              </a:rPr>
              <a:t>2</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v</a:t>
            </a:r>
            <a:r>
              <a:rPr b="0" baseline="-25000" i="0" lang="en-US" sz="2800" u="none">
                <a:solidFill>
                  <a:schemeClr val="accent2"/>
                </a:solidFill>
                <a:latin typeface="Arial"/>
                <a:ea typeface="Arial"/>
                <a:cs typeface="Arial"/>
                <a:sym typeface="Arial"/>
              </a:rPr>
              <a:t>3</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in V</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Put an edge between two vertices v</a:t>
            </a:r>
            <a:r>
              <a:rPr b="0" baseline="-25000" i="0" lang="en-US" sz="2800" u="none">
                <a:solidFill>
                  <a:schemeClr val="accent2"/>
                </a:solidFill>
                <a:latin typeface="Arial"/>
                <a:ea typeface="Arial"/>
                <a:cs typeface="Arial"/>
                <a:sym typeface="Arial"/>
              </a:rPr>
              <a:t>i</a:t>
            </a:r>
            <a:r>
              <a:rPr b="0" baseline="30000" i="0" lang="en-US" sz="2800" u="none">
                <a:solidFill>
                  <a:schemeClr val="accent2"/>
                </a:solidFill>
                <a:latin typeface="Arial"/>
                <a:ea typeface="Arial"/>
                <a:cs typeface="Arial"/>
                <a:sym typeface="Arial"/>
              </a:rPr>
              <a:t>r</a:t>
            </a:r>
            <a:r>
              <a:rPr b="0" i="0" lang="en-US" sz="2800" u="none">
                <a:solidFill>
                  <a:schemeClr val="accent2"/>
                </a:solidFill>
                <a:latin typeface="Arial"/>
                <a:ea typeface="Arial"/>
                <a:cs typeface="Arial"/>
                <a:sym typeface="Arial"/>
              </a:rPr>
              <a:t> and v</a:t>
            </a:r>
            <a:r>
              <a:rPr b="0" baseline="-25000" i="0" lang="en-US" sz="2800" u="none">
                <a:solidFill>
                  <a:schemeClr val="accent2"/>
                </a:solidFill>
                <a:latin typeface="Arial"/>
                <a:ea typeface="Arial"/>
                <a:cs typeface="Arial"/>
                <a:sym typeface="Arial"/>
              </a:rPr>
              <a:t>j</a:t>
            </a:r>
            <a:r>
              <a:rPr b="0" baseline="30000" i="0" lang="en-US" sz="2800" u="none">
                <a:solidFill>
                  <a:schemeClr val="accent2"/>
                </a:solidFill>
                <a:latin typeface="Arial"/>
                <a:ea typeface="Arial"/>
                <a:cs typeface="Arial"/>
                <a:sym typeface="Arial"/>
              </a:rPr>
              <a:t>s</a:t>
            </a:r>
            <a:r>
              <a:rPr b="0" i="0" lang="en-US" sz="2800" u="none">
                <a:solidFill>
                  <a:schemeClr val="accent2"/>
                </a:solidFill>
                <a:latin typeface="Arial"/>
                <a:ea typeface="Arial"/>
                <a:cs typeface="Arial"/>
                <a:sym typeface="Arial"/>
              </a:rPr>
              <a:t> if:</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a:t>
            </a:r>
            <a:r>
              <a:rPr b="0" baseline="-25000" i="0" lang="en-US" sz="2400" u="none">
                <a:solidFill>
                  <a:schemeClr val="dk1"/>
                </a:solidFill>
                <a:latin typeface="Arial"/>
                <a:ea typeface="Arial"/>
                <a:cs typeface="Arial"/>
                <a:sym typeface="Arial"/>
              </a:rPr>
              <a:t>i</a:t>
            </a:r>
            <a:r>
              <a:rPr b="0" baseline="30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and v</a:t>
            </a:r>
            <a:r>
              <a:rPr b="0" baseline="-25000" i="0" lang="en-US" sz="2400" u="none">
                <a:solidFill>
                  <a:schemeClr val="dk1"/>
                </a:solidFill>
                <a:latin typeface="Arial"/>
                <a:ea typeface="Arial"/>
                <a:cs typeface="Arial"/>
                <a:sym typeface="Arial"/>
              </a:rPr>
              <a:t>j</a:t>
            </a:r>
            <a:r>
              <a:rPr b="0" baseline="30000" i="0" lang="en-US" sz="2400" u="none">
                <a:solidFill>
                  <a:schemeClr val="dk1"/>
                </a:solidFill>
                <a:latin typeface="Arial"/>
                <a:ea typeface="Arial"/>
                <a:cs typeface="Arial"/>
                <a:sym typeface="Arial"/>
              </a:rPr>
              <a:t>s </a:t>
            </a:r>
            <a:r>
              <a:rPr b="0" i="0" lang="en-US" sz="2400" u="none">
                <a:solidFill>
                  <a:schemeClr val="dk1"/>
                </a:solidFill>
                <a:latin typeface="Arial"/>
                <a:ea typeface="Arial"/>
                <a:cs typeface="Arial"/>
                <a:sym typeface="Arial"/>
              </a:rPr>
              <a:t>are in different triples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a:t>
            </a:r>
            <a:r>
              <a:rPr b="0" baseline="-25000" i="0" lang="en-US" sz="2400" u="none">
                <a:solidFill>
                  <a:schemeClr val="dk1"/>
                </a:solidFill>
                <a:latin typeface="Arial"/>
                <a:ea typeface="Arial"/>
                <a:cs typeface="Arial"/>
                <a:sym typeface="Arial"/>
              </a:rPr>
              <a:t>i</a:t>
            </a:r>
            <a:r>
              <a:rPr b="0" baseline="30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is not the negation of l</a:t>
            </a:r>
            <a:r>
              <a:rPr b="0" baseline="-25000" i="0" lang="en-US" sz="2400" u="none">
                <a:solidFill>
                  <a:schemeClr val="dk1"/>
                </a:solidFill>
                <a:latin typeface="Arial"/>
                <a:ea typeface="Arial"/>
                <a:cs typeface="Arial"/>
                <a:sym typeface="Arial"/>
              </a:rPr>
              <a:t>j</a:t>
            </a:r>
            <a:r>
              <a:rPr b="0" baseline="30000" i="0" lang="en-US" sz="2400" u="none">
                <a:solidFill>
                  <a:schemeClr val="dk1"/>
                </a:solidFill>
                <a:latin typeface="Arial"/>
                <a:ea typeface="Arial"/>
                <a:cs typeface="Arial"/>
                <a:sym typeface="Arial"/>
              </a:rPr>
              <a:t>s</a:t>
            </a:r>
            <a:r>
              <a:rPr b="0" i="0" lang="en-US" sz="2400" u="none">
                <a:solidFill>
                  <a:schemeClr val="dk1"/>
                </a:solidFill>
                <a:latin typeface="Arial"/>
                <a:ea typeface="Arial"/>
                <a:cs typeface="Arial"/>
                <a:sym typeface="Arial"/>
              </a:rPr>
              <a:t> (consistent correspondent literals)</a:t>
            </a:r>
            <a:endParaRPr/>
          </a:p>
        </p:txBody>
      </p:sp>
      <p:grpSp>
        <p:nvGrpSpPr>
          <p:cNvPr id="568" name="Google Shape;568;p48"/>
          <p:cNvGrpSpPr/>
          <p:nvPr/>
        </p:nvGrpSpPr>
        <p:grpSpPr>
          <a:xfrm>
            <a:off x="2654300" y="1422400"/>
            <a:ext cx="4181475" cy="2582862"/>
            <a:chOff x="1672" y="896"/>
            <a:chExt cx="2634" cy="1627"/>
          </a:xfrm>
        </p:grpSpPr>
        <p:sp>
          <p:nvSpPr>
            <p:cNvPr id="569" name="Google Shape;569;p48"/>
            <p:cNvSpPr/>
            <p:nvPr/>
          </p:nvSpPr>
          <p:spPr>
            <a:xfrm>
              <a:off x="2257"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570" name="Google Shape;570;p48"/>
            <p:cNvSpPr/>
            <p:nvPr/>
          </p:nvSpPr>
          <p:spPr>
            <a:xfrm>
              <a:off x="2854"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571" name="Google Shape;571;p48"/>
            <p:cNvSpPr/>
            <p:nvPr/>
          </p:nvSpPr>
          <p:spPr>
            <a:xfrm>
              <a:off x="3452"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572" name="Google Shape;572;p48"/>
            <p:cNvSpPr/>
            <p:nvPr/>
          </p:nvSpPr>
          <p:spPr>
            <a:xfrm>
              <a:off x="3998"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573" name="Google Shape;573;p48"/>
            <p:cNvSpPr/>
            <p:nvPr/>
          </p:nvSpPr>
          <p:spPr>
            <a:xfrm>
              <a:off x="3999"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574" name="Google Shape;574;p48"/>
            <p:cNvSpPr/>
            <p:nvPr/>
          </p:nvSpPr>
          <p:spPr>
            <a:xfrm>
              <a:off x="3998" y="2239"/>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575" name="Google Shape;575;p48"/>
            <p:cNvSpPr/>
            <p:nvPr/>
          </p:nvSpPr>
          <p:spPr>
            <a:xfrm>
              <a:off x="1672"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576" name="Google Shape;576;p48"/>
            <p:cNvSpPr/>
            <p:nvPr/>
          </p:nvSpPr>
          <p:spPr>
            <a:xfrm>
              <a:off x="1673"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577" name="Google Shape;577;p48"/>
            <p:cNvSpPr/>
            <p:nvPr/>
          </p:nvSpPr>
          <p:spPr>
            <a:xfrm>
              <a:off x="1672" y="2239"/>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grpSp>
      <p:grpSp>
        <p:nvGrpSpPr>
          <p:cNvPr id="578" name="Google Shape;578;p48"/>
          <p:cNvGrpSpPr/>
          <p:nvPr/>
        </p:nvGrpSpPr>
        <p:grpSpPr>
          <a:xfrm>
            <a:off x="3070225" y="1784350"/>
            <a:ext cx="3284537" cy="1958975"/>
            <a:chOff x="1934" y="1104"/>
            <a:chExt cx="2069" cy="1234"/>
          </a:xfrm>
        </p:grpSpPr>
        <p:cxnSp>
          <p:nvCxnSpPr>
            <p:cNvPr id="579" name="Google Shape;579;p48"/>
            <p:cNvCxnSpPr/>
            <p:nvPr/>
          </p:nvCxnSpPr>
          <p:spPr>
            <a:xfrm flipH="1">
              <a:off x="1934" y="1133"/>
              <a:ext cx="404" cy="696"/>
            </a:xfrm>
            <a:prstGeom prst="straightConnector1">
              <a:avLst/>
            </a:prstGeom>
            <a:noFill/>
            <a:ln cap="flat" cmpd="sng" w="9525">
              <a:solidFill>
                <a:schemeClr val="dk1"/>
              </a:solidFill>
              <a:prstDash val="solid"/>
              <a:miter lim="800000"/>
              <a:headEnd len="med" w="med" type="none"/>
              <a:tailEnd len="med" w="med" type="none"/>
            </a:ln>
          </p:spPr>
        </p:cxnSp>
        <p:cxnSp>
          <p:nvCxnSpPr>
            <p:cNvPr id="580" name="Google Shape;580;p48"/>
            <p:cNvCxnSpPr/>
            <p:nvPr/>
          </p:nvCxnSpPr>
          <p:spPr>
            <a:xfrm flipH="1">
              <a:off x="1939" y="1138"/>
              <a:ext cx="403" cy="1128"/>
            </a:xfrm>
            <a:prstGeom prst="straightConnector1">
              <a:avLst/>
            </a:prstGeom>
            <a:noFill/>
            <a:ln cap="flat" cmpd="sng" w="9525">
              <a:solidFill>
                <a:schemeClr val="dk1"/>
              </a:solidFill>
              <a:prstDash val="solid"/>
              <a:miter lim="800000"/>
              <a:headEnd len="med" w="med" type="none"/>
              <a:tailEnd len="med" w="med" type="none"/>
            </a:ln>
          </p:spPr>
        </p:cxnSp>
        <p:cxnSp>
          <p:nvCxnSpPr>
            <p:cNvPr id="581" name="Google Shape;581;p48"/>
            <p:cNvCxnSpPr/>
            <p:nvPr/>
          </p:nvCxnSpPr>
          <p:spPr>
            <a:xfrm>
              <a:off x="2530" y="1104"/>
              <a:ext cx="1468" cy="384"/>
            </a:xfrm>
            <a:prstGeom prst="straightConnector1">
              <a:avLst/>
            </a:prstGeom>
            <a:noFill/>
            <a:ln cap="flat" cmpd="sng" w="9525">
              <a:solidFill>
                <a:schemeClr val="dk1"/>
              </a:solidFill>
              <a:prstDash val="solid"/>
              <a:miter lim="800000"/>
              <a:headEnd len="med" w="med" type="none"/>
              <a:tailEnd len="med" w="med" type="none"/>
            </a:ln>
          </p:spPr>
        </p:cxnSp>
        <p:cxnSp>
          <p:nvCxnSpPr>
            <p:cNvPr id="582" name="Google Shape;582;p48"/>
            <p:cNvCxnSpPr/>
            <p:nvPr/>
          </p:nvCxnSpPr>
          <p:spPr>
            <a:xfrm>
              <a:off x="2525" y="1118"/>
              <a:ext cx="1473" cy="792"/>
            </a:xfrm>
            <a:prstGeom prst="straightConnector1">
              <a:avLst/>
            </a:prstGeom>
            <a:noFill/>
            <a:ln cap="flat" cmpd="sng" w="9525">
              <a:solidFill>
                <a:schemeClr val="dk1"/>
              </a:solidFill>
              <a:prstDash val="solid"/>
              <a:miter lim="800000"/>
              <a:headEnd len="med" w="med" type="none"/>
              <a:tailEnd len="med" w="med" type="none"/>
            </a:ln>
          </p:spPr>
        </p:cxnSp>
        <p:cxnSp>
          <p:nvCxnSpPr>
            <p:cNvPr id="583" name="Google Shape;583;p48"/>
            <p:cNvCxnSpPr/>
            <p:nvPr/>
          </p:nvCxnSpPr>
          <p:spPr>
            <a:xfrm>
              <a:off x="2486" y="1128"/>
              <a:ext cx="1517" cy="121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4" name="Google Shape;584;p48"/>
          <p:cNvGrpSpPr/>
          <p:nvPr/>
        </p:nvGrpSpPr>
        <p:grpSpPr>
          <a:xfrm>
            <a:off x="3124200" y="1776412"/>
            <a:ext cx="3298825" cy="1928812"/>
            <a:chOff x="1968" y="1099"/>
            <a:chExt cx="2078" cy="1215"/>
          </a:xfrm>
        </p:grpSpPr>
        <p:cxnSp>
          <p:nvCxnSpPr>
            <p:cNvPr id="585" name="Google Shape;585;p48"/>
            <p:cNvCxnSpPr/>
            <p:nvPr/>
          </p:nvCxnSpPr>
          <p:spPr>
            <a:xfrm flipH="1">
              <a:off x="1973" y="1118"/>
              <a:ext cx="941" cy="332"/>
            </a:xfrm>
            <a:prstGeom prst="straightConnector1">
              <a:avLst/>
            </a:prstGeom>
            <a:noFill/>
            <a:ln cap="flat" cmpd="sng" w="9525">
              <a:solidFill>
                <a:schemeClr val="dk1"/>
              </a:solidFill>
              <a:prstDash val="solid"/>
              <a:miter lim="800000"/>
              <a:headEnd len="med" w="med" type="none"/>
              <a:tailEnd len="med" w="med" type="none"/>
            </a:ln>
          </p:spPr>
        </p:cxnSp>
        <p:cxnSp>
          <p:nvCxnSpPr>
            <p:cNvPr id="586" name="Google Shape;586;p48"/>
            <p:cNvCxnSpPr/>
            <p:nvPr/>
          </p:nvCxnSpPr>
          <p:spPr>
            <a:xfrm flipH="1">
              <a:off x="1968" y="1133"/>
              <a:ext cx="970" cy="1181"/>
            </a:xfrm>
            <a:prstGeom prst="straightConnector1">
              <a:avLst/>
            </a:prstGeom>
            <a:noFill/>
            <a:ln cap="flat" cmpd="sng" w="9525">
              <a:solidFill>
                <a:schemeClr val="dk1"/>
              </a:solidFill>
              <a:prstDash val="solid"/>
              <a:miter lim="800000"/>
              <a:headEnd len="med" w="med" type="none"/>
              <a:tailEnd len="med" w="med" type="none"/>
            </a:ln>
          </p:spPr>
        </p:cxnSp>
        <p:cxnSp>
          <p:nvCxnSpPr>
            <p:cNvPr id="587" name="Google Shape;587;p48"/>
            <p:cNvCxnSpPr/>
            <p:nvPr/>
          </p:nvCxnSpPr>
          <p:spPr>
            <a:xfrm>
              <a:off x="3130" y="1099"/>
              <a:ext cx="868" cy="355"/>
            </a:xfrm>
            <a:prstGeom prst="straightConnector1">
              <a:avLst/>
            </a:prstGeom>
            <a:noFill/>
            <a:ln cap="flat" cmpd="sng" w="9525">
              <a:solidFill>
                <a:schemeClr val="dk1"/>
              </a:solidFill>
              <a:prstDash val="solid"/>
              <a:miter lim="800000"/>
              <a:headEnd len="med" w="med" type="none"/>
              <a:tailEnd len="med" w="med" type="none"/>
            </a:ln>
          </p:spPr>
        </p:cxnSp>
        <p:cxnSp>
          <p:nvCxnSpPr>
            <p:cNvPr id="588" name="Google Shape;588;p48"/>
            <p:cNvCxnSpPr/>
            <p:nvPr/>
          </p:nvCxnSpPr>
          <p:spPr>
            <a:xfrm>
              <a:off x="3115" y="1114"/>
              <a:ext cx="917" cy="1166"/>
            </a:xfrm>
            <a:prstGeom prst="straightConnector1">
              <a:avLst/>
            </a:prstGeom>
            <a:noFill/>
            <a:ln cap="flat" cmpd="sng" w="9525">
              <a:solidFill>
                <a:schemeClr val="dk1"/>
              </a:solidFill>
              <a:prstDash val="solid"/>
              <a:miter lim="800000"/>
              <a:headEnd len="med" w="med" type="none"/>
              <a:tailEnd len="med" w="med" type="none"/>
            </a:ln>
          </p:spPr>
        </p:cxnSp>
        <p:cxnSp>
          <p:nvCxnSpPr>
            <p:cNvPr id="589" name="Google Shape;589;p48"/>
            <p:cNvCxnSpPr/>
            <p:nvPr/>
          </p:nvCxnSpPr>
          <p:spPr>
            <a:xfrm flipH="1">
              <a:off x="1973" y="1118"/>
              <a:ext cx="1536" cy="370"/>
            </a:xfrm>
            <a:prstGeom prst="straightConnector1">
              <a:avLst/>
            </a:prstGeom>
            <a:noFill/>
            <a:ln cap="flat" cmpd="sng" w="9525">
              <a:solidFill>
                <a:schemeClr val="dk1"/>
              </a:solidFill>
              <a:prstDash val="solid"/>
              <a:miter lim="800000"/>
              <a:headEnd len="med" w="med" type="none"/>
              <a:tailEnd len="med" w="med" type="none"/>
            </a:ln>
          </p:spPr>
        </p:cxnSp>
        <p:cxnSp>
          <p:nvCxnSpPr>
            <p:cNvPr id="590" name="Google Shape;590;p48"/>
            <p:cNvCxnSpPr/>
            <p:nvPr/>
          </p:nvCxnSpPr>
          <p:spPr>
            <a:xfrm flipH="1">
              <a:off x="1973" y="1133"/>
              <a:ext cx="1555" cy="782"/>
            </a:xfrm>
            <a:prstGeom prst="straightConnector1">
              <a:avLst/>
            </a:prstGeom>
            <a:noFill/>
            <a:ln cap="flat" cmpd="sng" w="9525">
              <a:solidFill>
                <a:schemeClr val="dk1"/>
              </a:solidFill>
              <a:prstDash val="solid"/>
              <a:miter lim="800000"/>
              <a:headEnd len="med" w="med" type="none"/>
              <a:tailEnd len="med" w="med" type="none"/>
            </a:ln>
          </p:spPr>
        </p:cxnSp>
        <p:cxnSp>
          <p:nvCxnSpPr>
            <p:cNvPr id="591" name="Google Shape;591;p48"/>
            <p:cNvCxnSpPr/>
            <p:nvPr/>
          </p:nvCxnSpPr>
          <p:spPr>
            <a:xfrm>
              <a:off x="3682" y="1133"/>
              <a:ext cx="340" cy="293"/>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48"/>
            <p:cNvCxnSpPr/>
            <p:nvPr/>
          </p:nvCxnSpPr>
          <p:spPr>
            <a:xfrm>
              <a:off x="3672" y="1152"/>
              <a:ext cx="350" cy="691"/>
            </a:xfrm>
            <a:prstGeom prst="straightConnector1">
              <a:avLst/>
            </a:prstGeom>
            <a:noFill/>
            <a:ln cap="flat" cmpd="sng" w="9525">
              <a:solidFill>
                <a:schemeClr val="dk1"/>
              </a:solidFill>
              <a:prstDash val="solid"/>
              <a:miter lim="800000"/>
              <a:headEnd len="med" w="med" type="none"/>
              <a:tailEnd len="med" w="med" type="none"/>
            </a:ln>
          </p:spPr>
        </p:cxnSp>
        <p:cxnSp>
          <p:nvCxnSpPr>
            <p:cNvPr id="593" name="Google Shape;593;p48"/>
            <p:cNvCxnSpPr/>
            <p:nvPr/>
          </p:nvCxnSpPr>
          <p:spPr>
            <a:xfrm>
              <a:off x="3634" y="1157"/>
              <a:ext cx="412" cy="1099"/>
            </a:xfrm>
            <a:prstGeom prst="straightConnector1">
              <a:avLst/>
            </a:prstGeom>
            <a:noFill/>
            <a:ln cap="flat" cmpd="sng" w="9525">
              <a:solidFill>
                <a:schemeClr val="dk1"/>
              </a:solidFill>
              <a:prstDash val="solid"/>
              <a:miter lim="800000"/>
              <a:headEnd len="med" w="med" type="none"/>
              <a:tailEnd len="med" w="med" type="none"/>
            </a:ln>
          </p:spPr>
        </p:cxnSp>
      </p:grpSp>
      <p:grpSp>
        <p:nvGrpSpPr>
          <p:cNvPr id="594" name="Google Shape;594;p48"/>
          <p:cNvGrpSpPr/>
          <p:nvPr/>
        </p:nvGrpSpPr>
        <p:grpSpPr>
          <a:xfrm>
            <a:off x="3086100" y="2432050"/>
            <a:ext cx="3314700" cy="1439862"/>
            <a:chOff x="1944" y="1512"/>
            <a:chExt cx="2088" cy="907"/>
          </a:xfrm>
        </p:grpSpPr>
        <p:cxnSp>
          <p:nvCxnSpPr>
            <p:cNvPr id="595" name="Google Shape;595;p48"/>
            <p:cNvCxnSpPr/>
            <p:nvPr/>
          </p:nvCxnSpPr>
          <p:spPr>
            <a:xfrm>
              <a:off x="1978" y="1512"/>
              <a:ext cx="2025" cy="422"/>
            </a:xfrm>
            <a:prstGeom prst="straightConnector1">
              <a:avLst/>
            </a:prstGeom>
            <a:noFill/>
            <a:ln cap="flat" cmpd="sng" w="9525">
              <a:solidFill>
                <a:schemeClr val="dk1"/>
              </a:solidFill>
              <a:prstDash val="solid"/>
              <a:miter lim="800000"/>
              <a:headEnd len="med" w="med" type="none"/>
              <a:tailEnd len="med" w="med" type="none"/>
            </a:ln>
          </p:spPr>
        </p:cxnSp>
        <p:cxnSp>
          <p:nvCxnSpPr>
            <p:cNvPr id="596" name="Google Shape;596;p48"/>
            <p:cNvCxnSpPr/>
            <p:nvPr/>
          </p:nvCxnSpPr>
          <p:spPr>
            <a:xfrm>
              <a:off x="1973" y="1546"/>
              <a:ext cx="2016" cy="820"/>
            </a:xfrm>
            <a:prstGeom prst="straightConnector1">
              <a:avLst/>
            </a:prstGeom>
            <a:noFill/>
            <a:ln cap="flat" cmpd="sng" w="9525">
              <a:solidFill>
                <a:schemeClr val="dk1"/>
              </a:solidFill>
              <a:prstDash val="solid"/>
              <a:miter lim="800000"/>
              <a:headEnd len="med" w="med" type="none"/>
              <a:tailEnd len="med" w="med" type="none"/>
            </a:ln>
          </p:spPr>
        </p:cxnSp>
        <p:cxnSp>
          <p:nvCxnSpPr>
            <p:cNvPr id="597" name="Google Shape;597;p48"/>
            <p:cNvCxnSpPr/>
            <p:nvPr/>
          </p:nvCxnSpPr>
          <p:spPr>
            <a:xfrm flipH="1" rot="10800000">
              <a:off x="1963" y="1522"/>
              <a:ext cx="2045" cy="436"/>
            </a:xfrm>
            <a:prstGeom prst="straightConnector1">
              <a:avLst/>
            </a:prstGeom>
            <a:noFill/>
            <a:ln cap="flat" cmpd="sng" w="9525">
              <a:solidFill>
                <a:schemeClr val="dk1"/>
              </a:solidFill>
              <a:prstDash val="solid"/>
              <a:miter lim="800000"/>
              <a:headEnd len="med" w="med" type="none"/>
              <a:tailEnd len="med" w="med" type="none"/>
            </a:ln>
          </p:spPr>
        </p:cxnSp>
        <p:cxnSp>
          <p:nvCxnSpPr>
            <p:cNvPr id="598" name="Google Shape;598;p48"/>
            <p:cNvCxnSpPr/>
            <p:nvPr/>
          </p:nvCxnSpPr>
          <p:spPr>
            <a:xfrm>
              <a:off x="1954" y="1978"/>
              <a:ext cx="2064" cy="0"/>
            </a:xfrm>
            <a:prstGeom prst="straightConnector1">
              <a:avLst/>
            </a:prstGeom>
            <a:noFill/>
            <a:ln cap="flat" cmpd="sng" w="9525">
              <a:solidFill>
                <a:schemeClr val="dk1"/>
              </a:solidFill>
              <a:prstDash val="solid"/>
              <a:miter lim="800000"/>
              <a:headEnd len="med" w="med" type="none"/>
              <a:tailEnd len="med" w="med" type="none"/>
            </a:ln>
          </p:spPr>
        </p:cxnSp>
        <p:cxnSp>
          <p:nvCxnSpPr>
            <p:cNvPr id="599" name="Google Shape;599;p48"/>
            <p:cNvCxnSpPr/>
            <p:nvPr/>
          </p:nvCxnSpPr>
          <p:spPr>
            <a:xfrm>
              <a:off x="1944" y="2006"/>
              <a:ext cx="2054" cy="389"/>
            </a:xfrm>
            <a:prstGeom prst="straightConnector1">
              <a:avLst/>
            </a:prstGeom>
            <a:noFill/>
            <a:ln cap="flat" cmpd="sng" w="9525">
              <a:solidFill>
                <a:schemeClr val="dk1"/>
              </a:solidFill>
              <a:prstDash val="solid"/>
              <a:miter lim="800000"/>
              <a:headEnd len="med" w="med" type="none"/>
              <a:tailEnd len="med" w="med" type="none"/>
            </a:ln>
          </p:spPr>
        </p:cxnSp>
        <p:cxnSp>
          <p:nvCxnSpPr>
            <p:cNvPr id="600" name="Google Shape;600;p48"/>
            <p:cNvCxnSpPr/>
            <p:nvPr/>
          </p:nvCxnSpPr>
          <p:spPr>
            <a:xfrm flipH="1" rot="10800000">
              <a:off x="1973" y="1550"/>
              <a:ext cx="2045" cy="802"/>
            </a:xfrm>
            <a:prstGeom prst="straightConnector1">
              <a:avLst/>
            </a:prstGeom>
            <a:noFill/>
            <a:ln cap="flat" cmpd="sng" w="9525">
              <a:solidFill>
                <a:schemeClr val="dk1"/>
              </a:solidFill>
              <a:prstDash val="solid"/>
              <a:miter lim="800000"/>
              <a:headEnd len="med" w="med" type="none"/>
              <a:tailEnd len="med" w="med" type="none"/>
            </a:ln>
          </p:spPr>
        </p:cxnSp>
        <p:cxnSp>
          <p:nvCxnSpPr>
            <p:cNvPr id="601" name="Google Shape;601;p48"/>
            <p:cNvCxnSpPr/>
            <p:nvPr/>
          </p:nvCxnSpPr>
          <p:spPr>
            <a:xfrm flipH="1" rot="10800000">
              <a:off x="1968" y="2006"/>
              <a:ext cx="2064" cy="38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48"/>
            <p:cNvCxnSpPr/>
            <p:nvPr/>
          </p:nvCxnSpPr>
          <p:spPr>
            <a:xfrm>
              <a:off x="1968" y="2419"/>
              <a:ext cx="2050" cy="0"/>
            </a:xfrm>
            <a:prstGeom prst="straightConnector1">
              <a:avLst/>
            </a:prstGeom>
            <a:noFill/>
            <a:ln cap="flat" cmpd="sng" w="9525">
              <a:solidFill>
                <a:schemeClr val="dk1"/>
              </a:solidFill>
              <a:prstDash val="solid"/>
              <a:miter lim="800000"/>
              <a:headEnd len="med" w="med" type="none"/>
              <a:tailEnd len="med" w="med" type="none"/>
            </a:ln>
          </p:spPr>
        </p:cxnSp>
      </p:grpSp>
      <p:sp>
        <p:nvSpPr>
          <p:cNvPr id="603" name="Google Shape;603;p48"/>
          <p:cNvSpPr txBox="1"/>
          <p:nvPr/>
        </p:nvSpPr>
        <p:spPr>
          <a:xfrm>
            <a:off x="3748087" y="1071562"/>
            <a:ext cx="2146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04" name="Google Shape;604;p48"/>
          <p:cNvSpPr txBox="1"/>
          <p:nvPr/>
        </p:nvSpPr>
        <p:spPr>
          <a:xfrm>
            <a:off x="989012" y="1711325"/>
            <a:ext cx="19827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05" name="Google Shape;605;p48"/>
          <p:cNvSpPr txBox="1"/>
          <p:nvPr/>
        </p:nvSpPr>
        <p:spPr>
          <a:xfrm>
            <a:off x="6475412" y="1711325"/>
            <a:ext cx="18192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06" name="Google Shape;606;p48"/>
          <p:cNvSpPr txBox="1"/>
          <p:nvPr/>
        </p:nvSpPr>
        <p:spPr>
          <a:xfrm>
            <a:off x="338137" y="1120775"/>
            <a:ext cx="28590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Φ</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4" name="Google Shape;134;p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Class of “P” Problems</a:t>
            </a:r>
            <a:endParaRPr/>
          </a:p>
        </p:txBody>
      </p:sp>
      <p:sp>
        <p:nvSpPr>
          <p:cNvPr id="135" name="Google Shape;135;p5"/>
          <p:cNvSpPr txBox="1"/>
          <p:nvPr>
            <p:ph idx="1" type="body"/>
          </p:nvPr>
        </p:nvSpPr>
        <p:spPr>
          <a:xfrm>
            <a:off x="342900" y="1184275"/>
            <a:ext cx="8461375" cy="494665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rgbClr val="DD0111"/>
              </a:buClr>
              <a:buSzPts val="2800"/>
              <a:buFont typeface="Arial"/>
              <a:buChar char="•"/>
            </a:pPr>
            <a:r>
              <a:rPr b="1" i="0" lang="en-US" sz="2800" u="none">
                <a:solidFill>
                  <a:srgbClr val="DD0111"/>
                </a:solidFill>
                <a:latin typeface="Arial"/>
                <a:ea typeface="Arial"/>
                <a:cs typeface="Arial"/>
                <a:sym typeface="Arial"/>
              </a:rPr>
              <a:t>Class P</a:t>
            </a:r>
            <a:r>
              <a:rPr b="0" i="0" lang="en-US" sz="2800" u="none">
                <a:solidFill>
                  <a:schemeClr val="dk1"/>
                </a:solidFill>
                <a:latin typeface="Arial"/>
                <a:ea typeface="Arial"/>
                <a:cs typeface="Arial"/>
                <a:sym typeface="Arial"/>
              </a:rPr>
              <a:t> consists of (decision) problems that are </a:t>
            </a:r>
            <a:r>
              <a:rPr b="0" i="0" lang="en-US" sz="2800" u="none">
                <a:solidFill>
                  <a:srgbClr val="0000FF"/>
                </a:solidFill>
                <a:latin typeface="Arial"/>
                <a:ea typeface="Arial"/>
                <a:cs typeface="Arial"/>
                <a:sym typeface="Arial"/>
              </a:rPr>
              <a:t>solvable in polynomial time</a:t>
            </a:r>
            <a:r>
              <a:rPr b="0" i="0" lang="en-US" sz="2800" u="none">
                <a:solidFill>
                  <a:schemeClr val="dk1"/>
                </a:solidFill>
                <a:latin typeface="Arial"/>
                <a:ea typeface="Arial"/>
                <a:cs typeface="Arial"/>
                <a:sym typeface="Arial"/>
              </a:rPr>
              <a:t>:</a:t>
            </a:r>
            <a:endParaRPr b="0" i="0" sz="1000" u="none">
              <a:solidFill>
                <a:schemeClr val="dk1"/>
              </a:solidFill>
              <a:latin typeface="Arial"/>
              <a:ea typeface="Arial"/>
              <a:cs typeface="Arial"/>
              <a:sym typeface="Arial"/>
            </a:endParaRPr>
          </a:p>
          <a:p>
            <a:pPr indent="-342900" lvl="0" marL="342900" rtl="0" algn="l">
              <a:lnSpc>
                <a:spcPct val="13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there exists an algorithm that can solve the 	problem in </a:t>
            </a:r>
            <a:r>
              <a:rPr b="0" i="0" lang="en-US" sz="2800" u="none">
                <a:solidFill>
                  <a:srgbClr val="0000FF"/>
                </a:solidFill>
                <a:latin typeface="Comic Sans MS"/>
                <a:ea typeface="Comic Sans MS"/>
                <a:cs typeface="Comic Sans MS"/>
                <a:sym typeface="Comic Sans MS"/>
              </a:rPr>
              <a:t>O(n</a:t>
            </a:r>
            <a:r>
              <a:rPr b="0" baseline="30000" i="0" lang="en-US" sz="2800" u="none">
                <a:solidFill>
                  <a:srgbClr val="0000FF"/>
                </a:solidFill>
                <a:latin typeface="Comic Sans MS"/>
                <a:ea typeface="Comic Sans MS"/>
                <a:cs typeface="Comic Sans MS"/>
                <a:sym typeface="Comic Sans MS"/>
              </a:rPr>
              <a:t>k</a:t>
            </a:r>
            <a:r>
              <a:rPr b="0" i="0" lang="en-US" sz="2800" u="none">
                <a:solidFill>
                  <a:srgbClr val="0000FF"/>
                </a:solidFill>
                <a:latin typeface="Comic Sans MS"/>
                <a:ea typeface="Comic Sans MS"/>
                <a:cs typeface="Comic Sans MS"/>
                <a:sym typeface="Comic Sans MS"/>
              </a:rPr>
              <a:t>)</a:t>
            </a:r>
            <a:r>
              <a:rPr b="0" i="0" lang="en-US" sz="2800" u="none">
                <a:solidFill>
                  <a:srgbClr val="0000FF"/>
                </a:solidFill>
                <a:latin typeface="Arial"/>
                <a:ea typeface="Arial"/>
                <a:cs typeface="Arial"/>
                <a:sym typeface="Arial"/>
              </a:rPr>
              <a:t>,</a:t>
            </a:r>
            <a:r>
              <a:rPr b="0" i="0" lang="en-US" sz="2800" u="none">
                <a:solidFill>
                  <a:schemeClr val="dk1"/>
                </a:solidFill>
                <a:latin typeface="Arial"/>
                <a:ea typeface="Arial"/>
                <a:cs typeface="Arial"/>
                <a:sym typeface="Arial"/>
              </a:rPr>
              <a:t> k constant</a:t>
            </a:r>
            <a:endParaRPr/>
          </a:p>
          <a:p>
            <a:pPr indent="-342900" lvl="0" marL="342900" rtl="0" algn="l">
              <a:lnSpc>
                <a:spcPct val="13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Problems in P are also called </a:t>
            </a:r>
            <a:r>
              <a:rPr b="1" i="0" lang="en-US" sz="2800" u="none">
                <a:solidFill>
                  <a:srgbClr val="DD0111"/>
                </a:solidFill>
                <a:latin typeface="Arial"/>
                <a:ea typeface="Arial"/>
                <a:cs typeface="Arial"/>
                <a:sym typeface="Arial"/>
              </a:rPr>
              <a:t>tractable</a:t>
            </a:r>
            <a:endParaRPr/>
          </a:p>
          <a:p>
            <a:pPr indent="-342900" lvl="0" marL="342900" rtl="0" algn="l">
              <a:lnSpc>
                <a:spcPct val="13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Problems not in P are also called </a:t>
            </a:r>
            <a:r>
              <a:rPr b="1" i="0" lang="en-US" sz="2800" u="none">
                <a:solidFill>
                  <a:srgbClr val="DD0111"/>
                </a:solidFill>
                <a:latin typeface="Arial"/>
                <a:ea typeface="Arial"/>
                <a:cs typeface="Arial"/>
                <a:sym typeface="Arial"/>
              </a:rPr>
              <a:t>intractable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Can be solved in reasonable time only for </a:t>
            </a:r>
            <a:r>
              <a:rPr b="0" i="0" lang="en-US" sz="2400" u="none">
                <a:solidFill>
                  <a:schemeClr val="hlink"/>
                </a:solidFill>
                <a:latin typeface="Arial"/>
                <a:ea typeface="Arial"/>
                <a:cs typeface="Arial"/>
                <a:sym typeface="Arial"/>
              </a:rPr>
              <a:t>small inputs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13" name="Google Shape;613;p4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Clique</a:t>
            </a:r>
            <a:endParaRPr/>
          </a:p>
        </p:txBody>
      </p:sp>
      <p:sp>
        <p:nvSpPr>
          <p:cNvPr id="614" name="Google Shape;614;p49"/>
          <p:cNvSpPr txBox="1"/>
          <p:nvPr>
            <p:ph idx="1" type="body"/>
          </p:nvPr>
        </p:nvSpPr>
        <p:spPr>
          <a:xfrm>
            <a:off x="96837" y="1198562"/>
            <a:ext cx="4473575" cy="3355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Suppose </a:t>
            </a:r>
            <a:r>
              <a:rPr b="0" i="1" lang="en-US" sz="2800" u="none">
                <a:solidFill>
                  <a:schemeClr val="accent2"/>
                </a:solidFill>
                <a:latin typeface="Arial"/>
                <a:ea typeface="Arial"/>
                <a:cs typeface="Arial"/>
                <a:sym typeface="Arial"/>
              </a:rPr>
              <a:t>Φ</a:t>
            </a:r>
            <a:r>
              <a:rPr b="0" i="0" lang="en-US" sz="2800" u="none">
                <a:solidFill>
                  <a:schemeClr val="accent2"/>
                </a:solidFill>
                <a:latin typeface="Arial"/>
                <a:ea typeface="Arial"/>
                <a:cs typeface="Arial"/>
                <a:sym typeface="Arial"/>
              </a:rPr>
              <a:t> has a satisfying assignment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clause C</a:t>
            </a:r>
            <a:r>
              <a:rPr b="0" baseline="-25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has a literal assigned to 1 – this corresponds to a vertex v</a:t>
            </a:r>
            <a:r>
              <a:rPr b="0" baseline="-25000" i="0" lang="en-US" sz="2400" u="none">
                <a:solidFill>
                  <a:schemeClr val="dk1"/>
                </a:solidFill>
                <a:latin typeface="Arial"/>
                <a:ea typeface="Arial"/>
                <a:cs typeface="Arial"/>
                <a:sym typeface="Arial"/>
              </a:rPr>
              <a:t>i</a:t>
            </a:r>
            <a:r>
              <a:rPr b="0" baseline="30000" i="0" lang="en-US" sz="2400" u="none">
                <a:solidFill>
                  <a:schemeClr val="dk1"/>
                </a:solidFill>
                <a:latin typeface="Arial"/>
                <a:ea typeface="Arial"/>
                <a:cs typeface="Arial"/>
                <a:sym typeface="Arial"/>
              </a:rPr>
              <a:t>r</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Picking one such literal from each C</a:t>
            </a:r>
            <a:r>
              <a:rPr b="0" baseline="-25000" i="0" lang="en-US" sz="2400" u="none">
                <a:solidFill>
                  <a:schemeClr val="dk1"/>
                </a:solidFill>
                <a:latin typeface="Arial"/>
                <a:ea typeface="Arial"/>
                <a:cs typeface="Arial"/>
                <a:sym typeface="Arial"/>
              </a:rPr>
              <a:t>r</a:t>
            </a:r>
            <a:r>
              <a:rPr b="0" i="0" lang="en-US" sz="2400" u="none">
                <a:solidFill>
                  <a:schemeClr val="dk1"/>
                </a:solidFill>
                <a:latin typeface="Arial"/>
                <a:ea typeface="Arial"/>
                <a:cs typeface="Arial"/>
                <a:sym typeface="Arial"/>
              </a:rPr>
              <a:t> ⇒ a set V’ of k vertices</a:t>
            </a:r>
            <a:endParaRPr/>
          </a:p>
        </p:txBody>
      </p:sp>
      <p:grpSp>
        <p:nvGrpSpPr>
          <p:cNvPr id="615" name="Google Shape;615;p49"/>
          <p:cNvGrpSpPr/>
          <p:nvPr/>
        </p:nvGrpSpPr>
        <p:grpSpPr>
          <a:xfrm>
            <a:off x="4559300" y="1414462"/>
            <a:ext cx="4181475" cy="2582862"/>
            <a:chOff x="1672" y="896"/>
            <a:chExt cx="2634" cy="1627"/>
          </a:xfrm>
        </p:grpSpPr>
        <p:sp>
          <p:nvSpPr>
            <p:cNvPr id="616" name="Google Shape;616;p49"/>
            <p:cNvSpPr/>
            <p:nvPr/>
          </p:nvSpPr>
          <p:spPr>
            <a:xfrm>
              <a:off x="2257"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17" name="Google Shape;617;p49"/>
            <p:cNvSpPr/>
            <p:nvPr/>
          </p:nvSpPr>
          <p:spPr>
            <a:xfrm>
              <a:off x="2854" y="896"/>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18" name="Google Shape;618;p49"/>
            <p:cNvSpPr/>
            <p:nvPr/>
          </p:nvSpPr>
          <p:spPr>
            <a:xfrm>
              <a:off x="3452"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619" name="Google Shape;619;p49"/>
            <p:cNvSpPr/>
            <p:nvPr/>
          </p:nvSpPr>
          <p:spPr>
            <a:xfrm>
              <a:off x="3998"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20" name="Google Shape;620;p49"/>
            <p:cNvSpPr/>
            <p:nvPr/>
          </p:nvSpPr>
          <p:spPr>
            <a:xfrm>
              <a:off x="3999"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21" name="Google Shape;621;p49"/>
            <p:cNvSpPr/>
            <p:nvPr/>
          </p:nvSpPr>
          <p:spPr>
            <a:xfrm>
              <a:off x="3998" y="2239"/>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622" name="Google Shape;622;p49"/>
            <p:cNvSpPr/>
            <p:nvPr/>
          </p:nvSpPr>
          <p:spPr>
            <a:xfrm>
              <a:off x="1672"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23" name="Google Shape;623;p49"/>
            <p:cNvSpPr/>
            <p:nvPr/>
          </p:nvSpPr>
          <p:spPr>
            <a:xfrm>
              <a:off x="1673"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24" name="Google Shape;624;p49"/>
            <p:cNvSpPr/>
            <p:nvPr/>
          </p:nvSpPr>
          <p:spPr>
            <a:xfrm>
              <a:off x="1672" y="2239"/>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grpSp>
      <p:grpSp>
        <p:nvGrpSpPr>
          <p:cNvPr id="625" name="Google Shape;625;p49"/>
          <p:cNvGrpSpPr/>
          <p:nvPr/>
        </p:nvGrpSpPr>
        <p:grpSpPr>
          <a:xfrm>
            <a:off x="4975225" y="1776412"/>
            <a:ext cx="3284537" cy="1958975"/>
            <a:chOff x="1934" y="1104"/>
            <a:chExt cx="2069" cy="1234"/>
          </a:xfrm>
        </p:grpSpPr>
        <p:cxnSp>
          <p:nvCxnSpPr>
            <p:cNvPr id="626" name="Google Shape;626;p49"/>
            <p:cNvCxnSpPr/>
            <p:nvPr/>
          </p:nvCxnSpPr>
          <p:spPr>
            <a:xfrm flipH="1">
              <a:off x="1934" y="1133"/>
              <a:ext cx="404" cy="696"/>
            </a:xfrm>
            <a:prstGeom prst="straightConnector1">
              <a:avLst/>
            </a:prstGeom>
            <a:noFill/>
            <a:ln cap="flat" cmpd="sng" w="9525">
              <a:solidFill>
                <a:schemeClr val="dk1"/>
              </a:solidFill>
              <a:prstDash val="solid"/>
              <a:miter lim="800000"/>
              <a:headEnd len="med" w="med" type="none"/>
              <a:tailEnd len="med" w="med" type="none"/>
            </a:ln>
          </p:spPr>
        </p:cxnSp>
        <p:cxnSp>
          <p:nvCxnSpPr>
            <p:cNvPr id="627" name="Google Shape;627;p49"/>
            <p:cNvCxnSpPr/>
            <p:nvPr/>
          </p:nvCxnSpPr>
          <p:spPr>
            <a:xfrm flipH="1">
              <a:off x="1939" y="1138"/>
              <a:ext cx="403" cy="1128"/>
            </a:xfrm>
            <a:prstGeom prst="straightConnector1">
              <a:avLst/>
            </a:prstGeom>
            <a:noFill/>
            <a:ln cap="flat" cmpd="sng" w="9525">
              <a:solidFill>
                <a:schemeClr val="dk1"/>
              </a:solidFill>
              <a:prstDash val="solid"/>
              <a:miter lim="800000"/>
              <a:headEnd len="med" w="med" type="none"/>
              <a:tailEnd len="med" w="med" type="none"/>
            </a:ln>
          </p:spPr>
        </p:cxnSp>
        <p:cxnSp>
          <p:nvCxnSpPr>
            <p:cNvPr id="628" name="Google Shape;628;p49"/>
            <p:cNvCxnSpPr/>
            <p:nvPr/>
          </p:nvCxnSpPr>
          <p:spPr>
            <a:xfrm>
              <a:off x="2530" y="1104"/>
              <a:ext cx="1468" cy="384"/>
            </a:xfrm>
            <a:prstGeom prst="straightConnector1">
              <a:avLst/>
            </a:prstGeom>
            <a:noFill/>
            <a:ln cap="flat" cmpd="sng" w="9525">
              <a:solidFill>
                <a:schemeClr val="dk1"/>
              </a:solidFill>
              <a:prstDash val="solid"/>
              <a:miter lim="800000"/>
              <a:headEnd len="med" w="med" type="none"/>
              <a:tailEnd len="med" w="med" type="none"/>
            </a:ln>
          </p:spPr>
        </p:cxnSp>
        <p:cxnSp>
          <p:nvCxnSpPr>
            <p:cNvPr id="629" name="Google Shape;629;p49"/>
            <p:cNvCxnSpPr/>
            <p:nvPr/>
          </p:nvCxnSpPr>
          <p:spPr>
            <a:xfrm>
              <a:off x="2525" y="1118"/>
              <a:ext cx="1473" cy="792"/>
            </a:xfrm>
            <a:prstGeom prst="straightConnector1">
              <a:avLst/>
            </a:prstGeom>
            <a:noFill/>
            <a:ln cap="flat" cmpd="sng" w="9525">
              <a:solidFill>
                <a:schemeClr val="dk1"/>
              </a:solidFill>
              <a:prstDash val="solid"/>
              <a:miter lim="800000"/>
              <a:headEnd len="med" w="med" type="none"/>
              <a:tailEnd len="med" w="med" type="none"/>
            </a:ln>
          </p:spPr>
        </p:cxnSp>
        <p:cxnSp>
          <p:nvCxnSpPr>
            <p:cNvPr id="630" name="Google Shape;630;p49"/>
            <p:cNvCxnSpPr/>
            <p:nvPr/>
          </p:nvCxnSpPr>
          <p:spPr>
            <a:xfrm>
              <a:off x="2486" y="1128"/>
              <a:ext cx="1517" cy="121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31" name="Google Shape;631;p49"/>
          <p:cNvGrpSpPr/>
          <p:nvPr/>
        </p:nvGrpSpPr>
        <p:grpSpPr>
          <a:xfrm>
            <a:off x="5029200" y="1768475"/>
            <a:ext cx="3298825" cy="1928812"/>
            <a:chOff x="1968" y="1099"/>
            <a:chExt cx="2078" cy="1215"/>
          </a:xfrm>
        </p:grpSpPr>
        <p:cxnSp>
          <p:nvCxnSpPr>
            <p:cNvPr id="632" name="Google Shape;632;p49"/>
            <p:cNvCxnSpPr/>
            <p:nvPr/>
          </p:nvCxnSpPr>
          <p:spPr>
            <a:xfrm flipH="1">
              <a:off x="1973" y="1118"/>
              <a:ext cx="941" cy="332"/>
            </a:xfrm>
            <a:prstGeom prst="straightConnector1">
              <a:avLst/>
            </a:prstGeom>
            <a:noFill/>
            <a:ln cap="flat" cmpd="sng" w="9525">
              <a:solidFill>
                <a:schemeClr val="dk1"/>
              </a:solidFill>
              <a:prstDash val="solid"/>
              <a:miter lim="800000"/>
              <a:headEnd len="med" w="med" type="none"/>
              <a:tailEnd len="med" w="med" type="none"/>
            </a:ln>
          </p:spPr>
        </p:cxnSp>
        <p:cxnSp>
          <p:nvCxnSpPr>
            <p:cNvPr id="633" name="Google Shape;633;p49"/>
            <p:cNvCxnSpPr/>
            <p:nvPr/>
          </p:nvCxnSpPr>
          <p:spPr>
            <a:xfrm flipH="1">
              <a:off x="1968" y="1133"/>
              <a:ext cx="970" cy="1181"/>
            </a:xfrm>
            <a:prstGeom prst="straightConnector1">
              <a:avLst/>
            </a:prstGeom>
            <a:noFill/>
            <a:ln cap="flat" cmpd="sng" w="9525">
              <a:solidFill>
                <a:schemeClr val="dk1"/>
              </a:solidFill>
              <a:prstDash val="solid"/>
              <a:miter lim="800000"/>
              <a:headEnd len="med" w="med" type="none"/>
              <a:tailEnd len="med" w="med" type="none"/>
            </a:ln>
          </p:spPr>
        </p:cxnSp>
        <p:cxnSp>
          <p:nvCxnSpPr>
            <p:cNvPr id="634" name="Google Shape;634;p49"/>
            <p:cNvCxnSpPr/>
            <p:nvPr/>
          </p:nvCxnSpPr>
          <p:spPr>
            <a:xfrm>
              <a:off x="3130" y="1099"/>
              <a:ext cx="868" cy="355"/>
            </a:xfrm>
            <a:prstGeom prst="straightConnector1">
              <a:avLst/>
            </a:prstGeom>
            <a:noFill/>
            <a:ln cap="flat" cmpd="sng" w="9525">
              <a:solidFill>
                <a:schemeClr val="dk1"/>
              </a:solidFill>
              <a:prstDash val="solid"/>
              <a:miter lim="800000"/>
              <a:headEnd len="med" w="med" type="none"/>
              <a:tailEnd len="med" w="med" type="none"/>
            </a:ln>
          </p:spPr>
        </p:cxnSp>
        <p:cxnSp>
          <p:nvCxnSpPr>
            <p:cNvPr id="635" name="Google Shape;635;p49"/>
            <p:cNvCxnSpPr/>
            <p:nvPr/>
          </p:nvCxnSpPr>
          <p:spPr>
            <a:xfrm>
              <a:off x="3115" y="1114"/>
              <a:ext cx="917" cy="1166"/>
            </a:xfrm>
            <a:prstGeom prst="straightConnector1">
              <a:avLst/>
            </a:prstGeom>
            <a:noFill/>
            <a:ln cap="flat" cmpd="sng" w="9525">
              <a:solidFill>
                <a:schemeClr val="dk1"/>
              </a:solidFill>
              <a:prstDash val="solid"/>
              <a:miter lim="800000"/>
              <a:headEnd len="med" w="med" type="none"/>
              <a:tailEnd len="med" w="med" type="none"/>
            </a:ln>
          </p:spPr>
        </p:cxnSp>
        <p:cxnSp>
          <p:nvCxnSpPr>
            <p:cNvPr id="636" name="Google Shape;636;p49"/>
            <p:cNvCxnSpPr/>
            <p:nvPr/>
          </p:nvCxnSpPr>
          <p:spPr>
            <a:xfrm flipH="1">
              <a:off x="1973" y="1118"/>
              <a:ext cx="1536" cy="370"/>
            </a:xfrm>
            <a:prstGeom prst="straightConnector1">
              <a:avLst/>
            </a:prstGeom>
            <a:noFill/>
            <a:ln cap="flat" cmpd="sng" w="9525">
              <a:solidFill>
                <a:schemeClr val="dk1"/>
              </a:solidFill>
              <a:prstDash val="solid"/>
              <a:miter lim="800000"/>
              <a:headEnd len="med" w="med" type="none"/>
              <a:tailEnd len="med" w="med" type="none"/>
            </a:ln>
          </p:spPr>
        </p:cxnSp>
        <p:cxnSp>
          <p:nvCxnSpPr>
            <p:cNvPr id="637" name="Google Shape;637;p49"/>
            <p:cNvCxnSpPr/>
            <p:nvPr/>
          </p:nvCxnSpPr>
          <p:spPr>
            <a:xfrm flipH="1">
              <a:off x="1973" y="1133"/>
              <a:ext cx="1555" cy="782"/>
            </a:xfrm>
            <a:prstGeom prst="straightConnector1">
              <a:avLst/>
            </a:prstGeom>
            <a:noFill/>
            <a:ln cap="flat" cmpd="sng" w="9525">
              <a:solidFill>
                <a:schemeClr val="dk1"/>
              </a:solidFill>
              <a:prstDash val="solid"/>
              <a:miter lim="800000"/>
              <a:headEnd len="med" w="med" type="none"/>
              <a:tailEnd len="med" w="med" type="none"/>
            </a:ln>
          </p:spPr>
        </p:cxnSp>
        <p:cxnSp>
          <p:nvCxnSpPr>
            <p:cNvPr id="638" name="Google Shape;638;p49"/>
            <p:cNvCxnSpPr/>
            <p:nvPr/>
          </p:nvCxnSpPr>
          <p:spPr>
            <a:xfrm>
              <a:off x="3682" y="1133"/>
              <a:ext cx="340" cy="293"/>
            </a:xfrm>
            <a:prstGeom prst="straightConnector1">
              <a:avLst/>
            </a:prstGeom>
            <a:noFill/>
            <a:ln cap="flat" cmpd="sng" w="9525">
              <a:solidFill>
                <a:schemeClr val="dk1"/>
              </a:solidFill>
              <a:prstDash val="solid"/>
              <a:miter lim="800000"/>
              <a:headEnd len="med" w="med" type="none"/>
              <a:tailEnd len="med" w="med" type="none"/>
            </a:ln>
          </p:spPr>
        </p:cxnSp>
        <p:cxnSp>
          <p:nvCxnSpPr>
            <p:cNvPr id="639" name="Google Shape;639;p49"/>
            <p:cNvCxnSpPr/>
            <p:nvPr/>
          </p:nvCxnSpPr>
          <p:spPr>
            <a:xfrm>
              <a:off x="3672" y="1152"/>
              <a:ext cx="350" cy="691"/>
            </a:xfrm>
            <a:prstGeom prst="straightConnector1">
              <a:avLst/>
            </a:prstGeom>
            <a:noFill/>
            <a:ln cap="flat" cmpd="sng" w="9525">
              <a:solidFill>
                <a:schemeClr val="dk1"/>
              </a:solidFill>
              <a:prstDash val="solid"/>
              <a:miter lim="800000"/>
              <a:headEnd len="med" w="med" type="none"/>
              <a:tailEnd len="med" w="med" type="none"/>
            </a:ln>
          </p:spPr>
        </p:cxnSp>
        <p:cxnSp>
          <p:nvCxnSpPr>
            <p:cNvPr id="640" name="Google Shape;640;p49"/>
            <p:cNvCxnSpPr/>
            <p:nvPr/>
          </p:nvCxnSpPr>
          <p:spPr>
            <a:xfrm>
              <a:off x="3634" y="1157"/>
              <a:ext cx="412" cy="1099"/>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1" name="Google Shape;641;p49"/>
          <p:cNvGrpSpPr/>
          <p:nvPr/>
        </p:nvGrpSpPr>
        <p:grpSpPr>
          <a:xfrm>
            <a:off x="4991100" y="2424112"/>
            <a:ext cx="3314700" cy="1439862"/>
            <a:chOff x="1944" y="1512"/>
            <a:chExt cx="2088" cy="907"/>
          </a:xfrm>
        </p:grpSpPr>
        <p:cxnSp>
          <p:nvCxnSpPr>
            <p:cNvPr id="642" name="Google Shape;642;p49"/>
            <p:cNvCxnSpPr/>
            <p:nvPr/>
          </p:nvCxnSpPr>
          <p:spPr>
            <a:xfrm>
              <a:off x="1978" y="1512"/>
              <a:ext cx="2025" cy="422"/>
            </a:xfrm>
            <a:prstGeom prst="straightConnector1">
              <a:avLst/>
            </a:prstGeom>
            <a:noFill/>
            <a:ln cap="flat" cmpd="sng" w="9525">
              <a:solidFill>
                <a:schemeClr val="dk1"/>
              </a:solidFill>
              <a:prstDash val="solid"/>
              <a:miter lim="800000"/>
              <a:headEnd len="med" w="med" type="none"/>
              <a:tailEnd len="med" w="med" type="none"/>
            </a:ln>
          </p:spPr>
        </p:cxnSp>
        <p:cxnSp>
          <p:nvCxnSpPr>
            <p:cNvPr id="643" name="Google Shape;643;p49"/>
            <p:cNvCxnSpPr/>
            <p:nvPr/>
          </p:nvCxnSpPr>
          <p:spPr>
            <a:xfrm>
              <a:off x="1973" y="1546"/>
              <a:ext cx="2016" cy="820"/>
            </a:xfrm>
            <a:prstGeom prst="straightConnector1">
              <a:avLst/>
            </a:prstGeom>
            <a:noFill/>
            <a:ln cap="flat" cmpd="sng" w="9525">
              <a:solidFill>
                <a:schemeClr val="dk1"/>
              </a:solidFill>
              <a:prstDash val="solid"/>
              <a:miter lim="800000"/>
              <a:headEnd len="med" w="med" type="none"/>
              <a:tailEnd len="med" w="med" type="none"/>
            </a:ln>
          </p:spPr>
        </p:cxnSp>
        <p:cxnSp>
          <p:nvCxnSpPr>
            <p:cNvPr id="644" name="Google Shape;644;p49"/>
            <p:cNvCxnSpPr/>
            <p:nvPr/>
          </p:nvCxnSpPr>
          <p:spPr>
            <a:xfrm flipH="1" rot="10800000">
              <a:off x="1963" y="1522"/>
              <a:ext cx="2045" cy="436"/>
            </a:xfrm>
            <a:prstGeom prst="straightConnector1">
              <a:avLst/>
            </a:prstGeom>
            <a:noFill/>
            <a:ln cap="flat" cmpd="sng" w="9525">
              <a:solidFill>
                <a:schemeClr val="dk1"/>
              </a:solidFill>
              <a:prstDash val="solid"/>
              <a:miter lim="800000"/>
              <a:headEnd len="med" w="med" type="none"/>
              <a:tailEnd len="med" w="med" type="none"/>
            </a:ln>
          </p:spPr>
        </p:cxnSp>
        <p:cxnSp>
          <p:nvCxnSpPr>
            <p:cNvPr id="645" name="Google Shape;645;p49"/>
            <p:cNvCxnSpPr/>
            <p:nvPr/>
          </p:nvCxnSpPr>
          <p:spPr>
            <a:xfrm>
              <a:off x="1954" y="1978"/>
              <a:ext cx="2064" cy="0"/>
            </a:xfrm>
            <a:prstGeom prst="straightConnector1">
              <a:avLst/>
            </a:prstGeom>
            <a:noFill/>
            <a:ln cap="flat" cmpd="sng" w="9525">
              <a:solidFill>
                <a:schemeClr val="dk1"/>
              </a:solidFill>
              <a:prstDash val="solid"/>
              <a:miter lim="800000"/>
              <a:headEnd len="med" w="med" type="none"/>
              <a:tailEnd len="med" w="med" type="none"/>
            </a:ln>
          </p:spPr>
        </p:cxnSp>
        <p:cxnSp>
          <p:nvCxnSpPr>
            <p:cNvPr id="646" name="Google Shape;646;p49"/>
            <p:cNvCxnSpPr/>
            <p:nvPr/>
          </p:nvCxnSpPr>
          <p:spPr>
            <a:xfrm>
              <a:off x="1944" y="2006"/>
              <a:ext cx="2054" cy="389"/>
            </a:xfrm>
            <a:prstGeom prst="straightConnector1">
              <a:avLst/>
            </a:prstGeom>
            <a:noFill/>
            <a:ln cap="flat" cmpd="sng" w="9525">
              <a:solidFill>
                <a:schemeClr val="dk1"/>
              </a:solidFill>
              <a:prstDash val="solid"/>
              <a:miter lim="800000"/>
              <a:headEnd len="med" w="med" type="none"/>
              <a:tailEnd len="med" w="med" type="none"/>
            </a:ln>
          </p:spPr>
        </p:cxnSp>
        <p:cxnSp>
          <p:nvCxnSpPr>
            <p:cNvPr id="647" name="Google Shape;647;p49"/>
            <p:cNvCxnSpPr/>
            <p:nvPr/>
          </p:nvCxnSpPr>
          <p:spPr>
            <a:xfrm flipH="1" rot="10800000">
              <a:off x="1973" y="1550"/>
              <a:ext cx="2045" cy="802"/>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49"/>
            <p:cNvCxnSpPr/>
            <p:nvPr/>
          </p:nvCxnSpPr>
          <p:spPr>
            <a:xfrm flipH="1" rot="10800000">
              <a:off x="1968" y="2006"/>
              <a:ext cx="2064" cy="380"/>
            </a:xfrm>
            <a:prstGeom prst="straightConnector1">
              <a:avLst/>
            </a:prstGeom>
            <a:noFill/>
            <a:ln cap="flat" cmpd="sng" w="9525">
              <a:solidFill>
                <a:schemeClr val="dk1"/>
              </a:solidFill>
              <a:prstDash val="solid"/>
              <a:miter lim="800000"/>
              <a:headEnd len="med" w="med" type="none"/>
              <a:tailEnd len="med" w="med" type="none"/>
            </a:ln>
          </p:spPr>
        </p:cxnSp>
        <p:cxnSp>
          <p:nvCxnSpPr>
            <p:cNvPr id="649" name="Google Shape;649;p49"/>
            <p:cNvCxnSpPr/>
            <p:nvPr/>
          </p:nvCxnSpPr>
          <p:spPr>
            <a:xfrm>
              <a:off x="1968" y="2419"/>
              <a:ext cx="2050" cy="0"/>
            </a:xfrm>
            <a:prstGeom prst="straightConnector1">
              <a:avLst/>
            </a:prstGeom>
            <a:noFill/>
            <a:ln cap="flat" cmpd="sng" w="9525">
              <a:solidFill>
                <a:schemeClr val="dk1"/>
              </a:solidFill>
              <a:prstDash val="solid"/>
              <a:miter lim="800000"/>
              <a:headEnd len="med" w="med" type="none"/>
              <a:tailEnd len="med" w="med" type="none"/>
            </a:ln>
          </p:spPr>
        </p:cxnSp>
      </p:grpSp>
      <p:sp>
        <p:nvSpPr>
          <p:cNvPr id="650" name="Google Shape;650;p49"/>
          <p:cNvSpPr txBox="1"/>
          <p:nvPr/>
        </p:nvSpPr>
        <p:spPr>
          <a:xfrm>
            <a:off x="5653087" y="1063625"/>
            <a:ext cx="2146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51" name="Google Shape;651;p49"/>
          <p:cNvSpPr txBox="1"/>
          <p:nvPr/>
        </p:nvSpPr>
        <p:spPr>
          <a:xfrm>
            <a:off x="4564062" y="4041775"/>
            <a:ext cx="19827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52" name="Google Shape;652;p49"/>
          <p:cNvSpPr txBox="1"/>
          <p:nvPr/>
        </p:nvSpPr>
        <p:spPr>
          <a:xfrm>
            <a:off x="7199312" y="4021137"/>
            <a:ext cx="18192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53" name="Google Shape;653;p49"/>
          <p:cNvSpPr txBox="1"/>
          <p:nvPr/>
        </p:nvSpPr>
        <p:spPr>
          <a:xfrm>
            <a:off x="5519737" y="427037"/>
            <a:ext cx="28590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Φ</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3</a:t>
            </a:r>
            <a:endParaRPr/>
          </a:p>
        </p:txBody>
      </p:sp>
      <p:sp>
        <p:nvSpPr>
          <p:cNvPr id="654" name="Google Shape;654;p49"/>
          <p:cNvSpPr txBox="1"/>
          <p:nvPr/>
        </p:nvSpPr>
        <p:spPr>
          <a:xfrm>
            <a:off x="96837" y="4486275"/>
            <a:ext cx="8267700" cy="1979612"/>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Claim: V’ is a clique</a:t>
            </a:r>
            <a:endParaRPr/>
          </a:p>
          <a:p>
            <a:pPr indent="-152400" lvl="1" marL="45720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v</a:t>
            </a:r>
            <a:r>
              <a:rPr b="0" baseline="-25000" i="0" lang="en-US" sz="2400" u="none" cap="none" strike="noStrike">
                <a:solidFill>
                  <a:schemeClr val="dk1"/>
                </a:solidFill>
                <a:latin typeface="Arial"/>
                <a:ea typeface="Arial"/>
                <a:cs typeface="Arial"/>
                <a:sym typeface="Arial"/>
              </a:rPr>
              <a:t>i</a:t>
            </a:r>
            <a:r>
              <a:rPr b="0" baseline="30000" i="0" lang="en-US" sz="2400" u="none" cap="none" strike="noStrike">
                <a:solidFill>
                  <a:schemeClr val="dk1"/>
                </a:solidFill>
                <a:latin typeface="Arial"/>
                <a:ea typeface="Arial"/>
                <a:cs typeface="Arial"/>
                <a:sym typeface="Arial"/>
              </a:rPr>
              <a:t>r</a:t>
            </a:r>
            <a:r>
              <a:rPr b="0" i="0" lang="en-US" sz="2400" u="none" cap="none" strike="noStrike">
                <a:solidFill>
                  <a:schemeClr val="dk1"/>
                </a:solidFill>
                <a:latin typeface="Arial"/>
                <a:ea typeface="Arial"/>
                <a:cs typeface="Arial"/>
                <a:sym typeface="Arial"/>
              </a:rPr>
              <a:t>, v</a:t>
            </a:r>
            <a:r>
              <a:rPr b="0" baseline="-25000" i="0" lang="en-US" sz="2400" u="none" cap="none" strike="noStrike">
                <a:solidFill>
                  <a:schemeClr val="dk1"/>
                </a:solidFill>
                <a:latin typeface="Arial"/>
                <a:ea typeface="Arial"/>
                <a:cs typeface="Arial"/>
                <a:sym typeface="Arial"/>
              </a:rPr>
              <a:t>j</a:t>
            </a:r>
            <a:r>
              <a:rPr b="0" baseline="30000" i="0"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 ∈ V’ the corresponding literals are 1 ⇒ cannot be complements </a:t>
            </a:r>
            <a:endParaRPr/>
          </a:p>
          <a:p>
            <a:pPr indent="-152400" lvl="1" marL="45720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by the design of G the edge (v</a:t>
            </a:r>
            <a:r>
              <a:rPr b="0" baseline="-25000" i="0" lang="en-US" sz="2400" u="none" cap="none" strike="noStrike">
                <a:solidFill>
                  <a:schemeClr val="dk1"/>
                </a:solidFill>
                <a:latin typeface="Arial"/>
                <a:ea typeface="Arial"/>
                <a:cs typeface="Arial"/>
                <a:sym typeface="Arial"/>
              </a:rPr>
              <a:t>i</a:t>
            </a:r>
            <a:r>
              <a:rPr b="0" baseline="30000" i="0" lang="en-US" sz="2400" u="none" cap="none" strike="noStrike">
                <a:solidFill>
                  <a:schemeClr val="dk1"/>
                </a:solidFill>
                <a:latin typeface="Arial"/>
                <a:ea typeface="Arial"/>
                <a:cs typeface="Arial"/>
                <a:sym typeface="Arial"/>
              </a:rPr>
              <a:t>r</a:t>
            </a:r>
            <a:r>
              <a:rPr b="0" i="0" lang="en-US" sz="2400" u="none" cap="none" strike="noStrike">
                <a:solidFill>
                  <a:schemeClr val="dk1"/>
                </a:solidFill>
                <a:latin typeface="Arial"/>
                <a:ea typeface="Arial"/>
                <a:cs typeface="Arial"/>
                <a:sym typeface="Arial"/>
              </a:rPr>
              <a:t>, v</a:t>
            </a:r>
            <a:r>
              <a:rPr b="0" baseline="-25000" i="0" lang="en-US" sz="2400" u="none" cap="none" strike="noStrike">
                <a:solidFill>
                  <a:schemeClr val="dk1"/>
                </a:solidFill>
                <a:latin typeface="Arial"/>
                <a:ea typeface="Arial"/>
                <a:cs typeface="Arial"/>
                <a:sym typeface="Arial"/>
              </a:rPr>
              <a:t>j</a:t>
            </a:r>
            <a:r>
              <a:rPr b="0" baseline="30000" i="0" lang="en-US" sz="2400" u="none" cap="none" strike="noStrike">
                <a:solidFill>
                  <a:schemeClr val="dk1"/>
                </a:solidFill>
                <a:latin typeface="Arial"/>
                <a:ea typeface="Arial"/>
                <a:cs typeface="Arial"/>
                <a:sym typeface="Arial"/>
              </a:rPr>
              <a:t>s</a:t>
            </a:r>
            <a:r>
              <a:rPr b="0" i="0" lang="en-US" sz="2400" u="none" cap="none" strike="noStrike">
                <a:solidFill>
                  <a:schemeClr val="dk1"/>
                </a:solidFill>
                <a:latin typeface="Arial"/>
                <a:ea typeface="Arial"/>
                <a:cs typeface="Arial"/>
                <a:sym typeface="Arial"/>
              </a:rPr>
              <a:t>) ∈ 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1" name="Google Shape;661;p5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3-CNF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Clique</a:t>
            </a:r>
            <a:endParaRPr/>
          </a:p>
        </p:txBody>
      </p:sp>
      <p:sp>
        <p:nvSpPr>
          <p:cNvPr id="662" name="Google Shape;662;p50"/>
          <p:cNvSpPr txBox="1"/>
          <p:nvPr>
            <p:ph idx="1" type="body"/>
          </p:nvPr>
        </p:nvSpPr>
        <p:spPr>
          <a:xfrm>
            <a:off x="96837" y="1198562"/>
            <a:ext cx="8826500" cy="5403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Suppose </a:t>
            </a:r>
            <a:r>
              <a:rPr b="0" i="1" lang="en-US" sz="2800" u="none">
                <a:solidFill>
                  <a:schemeClr val="accent2"/>
                </a:solidFill>
                <a:latin typeface="Arial"/>
                <a:ea typeface="Arial"/>
                <a:cs typeface="Arial"/>
                <a:sym typeface="Arial"/>
              </a:rPr>
              <a:t>G </a:t>
            </a:r>
            <a:r>
              <a:rPr b="0" i="0" lang="en-US" sz="2800" u="none">
                <a:solidFill>
                  <a:schemeClr val="accent2"/>
                </a:solidFill>
                <a:latin typeface="Arial"/>
                <a:ea typeface="Arial"/>
                <a:cs typeface="Arial"/>
                <a:sym typeface="Arial"/>
              </a:rPr>
              <a:t>has a clique </a:t>
            </a:r>
            <a:endParaRPr/>
          </a:p>
          <a:p>
            <a:pPr indent="-342900" lvl="0" marL="3429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of size 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 edges between nodes </a:t>
            </a:r>
            <a:endParaRPr/>
          </a:p>
          <a:p>
            <a:pPr indent="-285750" lvl="1" marL="74295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in the same clause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Clique contains only one </a:t>
            </a:r>
            <a:endParaRPr/>
          </a:p>
          <a:p>
            <a:pPr indent="-285750" lvl="1" marL="74295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vertex from each clause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Assign 1 to vertices in </a:t>
            </a:r>
            <a:endParaRPr/>
          </a:p>
          <a:p>
            <a:pPr indent="-285750" lvl="1" marL="74295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the clique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literals of these vertices cannot belong to complementary literals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clause is satisfied ⇒ </a:t>
            </a:r>
            <a:r>
              <a:rPr b="0" i="1" lang="en-US" sz="2400" u="none">
                <a:solidFill>
                  <a:schemeClr val="dk1"/>
                </a:solidFill>
                <a:latin typeface="Arial"/>
                <a:ea typeface="Arial"/>
                <a:cs typeface="Arial"/>
                <a:sym typeface="Arial"/>
              </a:rPr>
              <a:t>Φ</a:t>
            </a:r>
            <a:r>
              <a:rPr b="0" i="0" lang="en-US" sz="2400" u="none">
                <a:solidFill>
                  <a:schemeClr val="dk1"/>
                </a:solidFill>
                <a:latin typeface="Arial"/>
                <a:ea typeface="Arial"/>
                <a:cs typeface="Arial"/>
                <a:sym typeface="Arial"/>
              </a:rPr>
              <a:t> is satisfied </a:t>
            </a:r>
            <a:endParaRPr/>
          </a:p>
        </p:txBody>
      </p:sp>
      <p:grpSp>
        <p:nvGrpSpPr>
          <p:cNvPr id="663" name="Google Shape;663;p50"/>
          <p:cNvGrpSpPr/>
          <p:nvPr/>
        </p:nvGrpSpPr>
        <p:grpSpPr>
          <a:xfrm>
            <a:off x="4559300" y="1414462"/>
            <a:ext cx="4181475" cy="2582862"/>
            <a:chOff x="1672" y="896"/>
            <a:chExt cx="2634" cy="1627"/>
          </a:xfrm>
        </p:grpSpPr>
        <p:sp>
          <p:nvSpPr>
            <p:cNvPr id="664" name="Google Shape;664;p50"/>
            <p:cNvSpPr/>
            <p:nvPr/>
          </p:nvSpPr>
          <p:spPr>
            <a:xfrm>
              <a:off x="2257"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65" name="Google Shape;665;p50"/>
            <p:cNvSpPr/>
            <p:nvPr/>
          </p:nvSpPr>
          <p:spPr>
            <a:xfrm>
              <a:off x="2854" y="896"/>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66" name="Google Shape;666;p50"/>
            <p:cNvSpPr/>
            <p:nvPr/>
          </p:nvSpPr>
          <p:spPr>
            <a:xfrm>
              <a:off x="3452" y="89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667" name="Google Shape;667;p50"/>
            <p:cNvSpPr/>
            <p:nvPr/>
          </p:nvSpPr>
          <p:spPr>
            <a:xfrm>
              <a:off x="3998"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68" name="Google Shape;668;p50"/>
            <p:cNvSpPr/>
            <p:nvPr/>
          </p:nvSpPr>
          <p:spPr>
            <a:xfrm>
              <a:off x="3999"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69" name="Google Shape;669;p50"/>
            <p:cNvSpPr/>
            <p:nvPr/>
          </p:nvSpPr>
          <p:spPr>
            <a:xfrm>
              <a:off x="3998" y="2239"/>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sp>
          <p:nvSpPr>
            <p:cNvPr id="670" name="Google Shape;670;p50"/>
            <p:cNvSpPr/>
            <p:nvPr/>
          </p:nvSpPr>
          <p:spPr>
            <a:xfrm>
              <a:off x="1672" y="1366"/>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1</a:t>
              </a:r>
              <a:endParaRPr/>
            </a:p>
          </p:txBody>
        </p:sp>
        <p:sp>
          <p:nvSpPr>
            <p:cNvPr id="671" name="Google Shape;671;p50"/>
            <p:cNvSpPr/>
            <p:nvPr/>
          </p:nvSpPr>
          <p:spPr>
            <a:xfrm>
              <a:off x="1673" y="1802"/>
              <a:ext cx="307" cy="284"/>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2</a:t>
              </a:r>
              <a:endParaRPr/>
            </a:p>
          </p:txBody>
        </p:sp>
        <p:sp>
          <p:nvSpPr>
            <p:cNvPr id="672" name="Google Shape;672;p50"/>
            <p:cNvSpPr/>
            <p:nvPr/>
          </p:nvSpPr>
          <p:spPr>
            <a:xfrm>
              <a:off x="1672" y="2239"/>
              <a:ext cx="307" cy="284"/>
            </a:xfrm>
            <a:prstGeom prst="ellipse">
              <a:avLst/>
            </a:prstGeom>
            <a:solidFill>
              <a:srgbClr val="EAEAEA"/>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3</a:t>
              </a:r>
              <a:endParaRPr/>
            </a:p>
          </p:txBody>
        </p:sp>
      </p:grpSp>
      <p:grpSp>
        <p:nvGrpSpPr>
          <p:cNvPr id="673" name="Google Shape;673;p50"/>
          <p:cNvGrpSpPr/>
          <p:nvPr/>
        </p:nvGrpSpPr>
        <p:grpSpPr>
          <a:xfrm>
            <a:off x="4975225" y="1776412"/>
            <a:ext cx="3284537" cy="1958975"/>
            <a:chOff x="1934" y="1104"/>
            <a:chExt cx="2069" cy="1234"/>
          </a:xfrm>
        </p:grpSpPr>
        <p:cxnSp>
          <p:nvCxnSpPr>
            <p:cNvPr id="674" name="Google Shape;674;p50"/>
            <p:cNvCxnSpPr/>
            <p:nvPr/>
          </p:nvCxnSpPr>
          <p:spPr>
            <a:xfrm flipH="1">
              <a:off x="1934" y="1133"/>
              <a:ext cx="404" cy="696"/>
            </a:xfrm>
            <a:prstGeom prst="straightConnector1">
              <a:avLst/>
            </a:prstGeom>
            <a:noFill/>
            <a:ln cap="flat" cmpd="sng" w="9525">
              <a:solidFill>
                <a:schemeClr val="dk1"/>
              </a:solidFill>
              <a:prstDash val="solid"/>
              <a:miter lim="800000"/>
              <a:headEnd len="med" w="med" type="none"/>
              <a:tailEnd len="med" w="med" type="none"/>
            </a:ln>
          </p:spPr>
        </p:cxnSp>
        <p:cxnSp>
          <p:nvCxnSpPr>
            <p:cNvPr id="675" name="Google Shape;675;p50"/>
            <p:cNvCxnSpPr/>
            <p:nvPr/>
          </p:nvCxnSpPr>
          <p:spPr>
            <a:xfrm flipH="1">
              <a:off x="1939" y="1138"/>
              <a:ext cx="403" cy="1128"/>
            </a:xfrm>
            <a:prstGeom prst="straightConnector1">
              <a:avLst/>
            </a:prstGeom>
            <a:noFill/>
            <a:ln cap="flat" cmpd="sng" w="9525">
              <a:solidFill>
                <a:schemeClr val="dk1"/>
              </a:solidFill>
              <a:prstDash val="solid"/>
              <a:miter lim="800000"/>
              <a:headEnd len="med" w="med" type="none"/>
              <a:tailEnd len="med" w="med" type="none"/>
            </a:ln>
          </p:spPr>
        </p:cxnSp>
        <p:cxnSp>
          <p:nvCxnSpPr>
            <p:cNvPr id="676" name="Google Shape;676;p50"/>
            <p:cNvCxnSpPr/>
            <p:nvPr/>
          </p:nvCxnSpPr>
          <p:spPr>
            <a:xfrm>
              <a:off x="2530" y="1104"/>
              <a:ext cx="1468" cy="384"/>
            </a:xfrm>
            <a:prstGeom prst="straightConnector1">
              <a:avLst/>
            </a:prstGeom>
            <a:noFill/>
            <a:ln cap="flat" cmpd="sng" w="9525">
              <a:solidFill>
                <a:schemeClr val="dk1"/>
              </a:solidFill>
              <a:prstDash val="solid"/>
              <a:miter lim="800000"/>
              <a:headEnd len="med" w="med" type="none"/>
              <a:tailEnd len="med" w="med" type="none"/>
            </a:ln>
          </p:spPr>
        </p:cxnSp>
        <p:cxnSp>
          <p:nvCxnSpPr>
            <p:cNvPr id="677" name="Google Shape;677;p50"/>
            <p:cNvCxnSpPr/>
            <p:nvPr/>
          </p:nvCxnSpPr>
          <p:spPr>
            <a:xfrm>
              <a:off x="2525" y="1118"/>
              <a:ext cx="1473" cy="792"/>
            </a:xfrm>
            <a:prstGeom prst="straightConnector1">
              <a:avLst/>
            </a:prstGeom>
            <a:noFill/>
            <a:ln cap="flat" cmpd="sng" w="9525">
              <a:solidFill>
                <a:schemeClr val="dk1"/>
              </a:solidFill>
              <a:prstDash val="solid"/>
              <a:miter lim="800000"/>
              <a:headEnd len="med" w="med" type="none"/>
              <a:tailEnd len="med" w="med" type="none"/>
            </a:ln>
          </p:spPr>
        </p:cxnSp>
        <p:cxnSp>
          <p:nvCxnSpPr>
            <p:cNvPr id="678" name="Google Shape;678;p50"/>
            <p:cNvCxnSpPr/>
            <p:nvPr/>
          </p:nvCxnSpPr>
          <p:spPr>
            <a:xfrm>
              <a:off x="2486" y="1128"/>
              <a:ext cx="1517" cy="121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79" name="Google Shape;679;p50"/>
          <p:cNvGrpSpPr/>
          <p:nvPr/>
        </p:nvGrpSpPr>
        <p:grpSpPr>
          <a:xfrm>
            <a:off x="5029200" y="1768475"/>
            <a:ext cx="3298825" cy="1928812"/>
            <a:chOff x="1968" y="1099"/>
            <a:chExt cx="2078" cy="1215"/>
          </a:xfrm>
        </p:grpSpPr>
        <p:cxnSp>
          <p:nvCxnSpPr>
            <p:cNvPr id="680" name="Google Shape;680;p50"/>
            <p:cNvCxnSpPr/>
            <p:nvPr/>
          </p:nvCxnSpPr>
          <p:spPr>
            <a:xfrm flipH="1">
              <a:off x="1973" y="1118"/>
              <a:ext cx="941" cy="332"/>
            </a:xfrm>
            <a:prstGeom prst="straightConnector1">
              <a:avLst/>
            </a:prstGeom>
            <a:noFill/>
            <a:ln cap="flat" cmpd="sng" w="9525">
              <a:solidFill>
                <a:schemeClr val="dk1"/>
              </a:solidFill>
              <a:prstDash val="solid"/>
              <a:miter lim="800000"/>
              <a:headEnd len="med" w="med" type="none"/>
              <a:tailEnd len="med" w="med" type="none"/>
            </a:ln>
          </p:spPr>
        </p:cxnSp>
        <p:cxnSp>
          <p:nvCxnSpPr>
            <p:cNvPr id="681" name="Google Shape;681;p50"/>
            <p:cNvCxnSpPr/>
            <p:nvPr/>
          </p:nvCxnSpPr>
          <p:spPr>
            <a:xfrm flipH="1">
              <a:off x="1968" y="1133"/>
              <a:ext cx="970" cy="1181"/>
            </a:xfrm>
            <a:prstGeom prst="straightConnector1">
              <a:avLst/>
            </a:prstGeom>
            <a:noFill/>
            <a:ln cap="flat" cmpd="sng" w="9525">
              <a:solidFill>
                <a:schemeClr val="dk1"/>
              </a:solidFill>
              <a:prstDash val="solid"/>
              <a:miter lim="800000"/>
              <a:headEnd len="med" w="med" type="none"/>
              <a:tailEnd len="med" w="med" type="none"/>
            </a:ln>
          </p:spPr>
        </p:cxnSp>
        <p:cxnSp>
          <p:nvCxnSpPr>
            <p:cNvPr id="682" name="Google Shape;682;p50"/>
            <p:cNvCxnSpPr/>
            <p:nvPr/>
          </p:nvCxnSpPr>
          <p:spPr>
            <a:xfrm>
              <a:off x="3130" y="1099"/>
              <a:ext cx="868" cy="355"/>
            </a:xfrm>
            <a:prstGeom prst="straightConnector1">
              <a:avLst/>
            </a:prstGeom>
            <a:noFill/>
            <a:ln cap="flat" cmpd="sng" w="9525">
              <a:solidFill>
                <a:schemeClr val="dk1"/>
              </a:solidFill>
              <a:prstDash val="solid"/>
              <a:miter lim="800000"/>
              <a:headEnd len="med" w="med" type="none"/>
              <a:tailEnd len="med" w="med" type="none"/>
            </a:ln>
          </p:spPr>
        </p:cxnSp>
        <p:cxnSp>
          <p:nvCxnSpPr>
            <p:cNvPr id="683" name="Google Shape;683;p50"/>
            <p:cNvCxnSpPr/>
            <p:nvPr/>
          </p:nvCxnSpPr>
          <p:spPr>
            <a:xfrm>
              <a:off x="3115" y="1114"/>
              <a:ext cx="917" cy="1166"/>
            </a:xfrm>
            <a:prstGeom prst="straightConnector1">
              <a:avLst/>
            </a:prstGeom>
            <a:noFill/>
            <a:ln cap="flat" cmpd="sng" w="9525">
              <a:solidFill>
                <a:schemeClr val="dk1"/>
              </a:solidFill>
              <a:prstDash val="solid"/>
              <a:miter lim="800000"/>
              <a:headEnd len="med" w="med" type="none"/>
              <a:tailEnd len="med" w="med" type="none"/>
            </a:ln>
          </p:spPr>
        </p:cxnSp>
        <p:cxnSp>
          <p:nvCxnSpPr>
            <p:cNvPr id="684" name="Google Shape;684;p50"/>
            <p:cNvCxnSpPr/>
            <p:nvPr/>
          </p:nvCxnSpPr>
          <p:spPr>
            <a:xfrm flipH="1">
              <a:off x="1973" y="1118"/>
              <a:ext cx="1536" cy="370"/>
            </a:xfrm>
            <a:prstGeom prst="straightConnector1">
              <a:avLst/>
            </a:prstGeom>
            <a:noFill/>
            <a:ln cap="flat" cmpd="sng" w="9525">
              <a:solidFill>
                <a:schemeClr val="dk1"/>
              </a:solidFill>
              <a:prstDash val="solid"/>
              <a:miter lim="800000"/>
              <a:headEnd len="med" w="med" type="none"/>
              <a:tailEnd len="med" w="med" type="none"/>
            </a:ln>
          </p:spPr>
        </p:cxnSp>
        <p:cxnSp>
          <p:nvCxnSpPr>
            <p:cNvPr id="685" name="Google Shape;685;p50"/>
            <p:cNvCxnSpPr/>
            <p:nvPr/>
          </p:nvCxnSpPr>
          <p:spPr>
            <a:xfrm flipH="1">
              <a:off x="1973" y="1133"/>
              <a:ext cx="1555" cy="782"/>
            </a:xfrm>
            <a:prstGeom prst="straightConnector1">
              <a:avLst/>
            </a:prstGeom>
            <a:noFill/>
            <a:ln cap="flat" cmpd="sng" w="9525">
              <a:solidFill>
                <a:schemeClr val="dk1"/>
              </a:solidFill>
              <a:prstDash val="solid"/>
              <a:miter lim="800000"/>
              <a:headEnd len="med" w="med" type="none"/>
              <a:tailEnd len="med" w="med" type="none"/>
            </a:ln>
          </p:spPr>
        </p:cxnSp>
        <p:cxnSp>
          <p:nvCxnSpPr>
            <p:cNvPr id="686" name="Google Shape;686;p50"/>
            <p:cNvCxnSpPr/>
            <p:nvPr/>
          </p:nvCxnSpPr>
          <p:spPr>
            <a:xfrm>
              <a:off x="3682" y="1133"/>
              <a:ext cx="340" cy="293"/>
            </a:xfrm>
            <a:prstGeom prst="straightConnector1">
              <a:avLst/>
            </a:prstGeom>
            <a:noFill/>
            <a:ln cap="flat" cmpd="sng" w="9525">
              <a:solidFill>
                <a:schemeClr val="dk1"/>
              </a:solidFill>
              <a:prstDash val="solid"/>
              <a:miter lim="800000"/>
              <a:headEnd len="med" w="med" type="none"/>
              <a:tailEnd len="med" w="med" type="none"/>
            </a:ln>
          </p:spPr>
        </p:cxnSp>
        <p:cxnSp>
          <p:nvCxnSpPr>
            <p:cNvPr id="687" name="Google Shape;687;p50"/>
            <p:cNvCxnSpPr/>
            <p:nvPr/>
          </p:nvCxnSpPr>
          <p:spPr>
            <a:xfrm>
              <a:off x="3672" y="1152"/>
              <a:ext cx="350" cy="691"/>
            </a:xfrm>
            <a:prstGeom prst="straightConnector1">
              <a:avLst/>
            </a:prstGeom>
            <a:noFill/>
            <a:ln cap="flat" cmpd="sng" w="9525">
              <a:solidFill>
                <a:schemeClr val="dk1"/>
              </a:solidFill>
              <a:prstDash val="solid"/>
              <a:miter lim="800000"/>
              <a:headEnd len="med" w="med" type="none"/>
              <a:tailEnd len="med" w="med" type="none"/>
            </a:ln>
          </p:spPr>
        </p:cxnSp>
        <p:cxnSp>
          <p:nvCxnSpPr>
            <p:cNvPr id="688" name="Google Shape;688;p50"/>
            <p:cNvCxnSpPr/>
            <p:nvPr/>
          </p:nvCxnSpPr>
          <p:spPr>
            <a:xfrm>
              <a:off x="3634" y="1157"/>
              <a:ext cx="412" cy="1099"/>
            </a:xfrm>
            <a:prstGeom prst="straightConnector1">
              <a:avLst/>
            </a:prstGeom>
            <a:noFill/>
            <a:ln cap="flat" cmpd="sng" w="9525">
              <a:solidFill>
                <a:schemeClr val="dk1"/>
              </a:solidFill>
              <a:prstDash val="solid"/>
              <a:miter lim="800000"/>
              <a:headEnd len="med" w="med" type="none"/>
              <a:tailEnd len="med" w="med" type="none"/>
            </a:ln>
          </p:spPr>
        </p:cxnSp>
      </p:grpSp>
      <p:grpSp>
        <p:nvGrpSpPr>
          <p:cNvPr id="689" name="Google Shape;689;p50"/>
          <p:cNvGrpSpPr/>
          <p:nvPr/>
        </p:nvGrpSpPr>
        <p:grpSpPr>
          <a:xfrm>
            <a:off x="4991100" y="2424112"/>
            <a:ext cx="3314700" cy="1439862"/>
            <a:chOff x="1944" y="1512"/>
            <a:chExt cx="2088" cy="907"/>
          </a:xfrm>
        </p:grpSpPr>
        <p:cxnSp>
          <p:nvCxnSpPr>
            <p:cNvPr id="690" name="Google Shape;690;p50"/>
            <p:cNvCxnSpPr/>
            <p:nvPr/>
          </p:nvCxnSpPr>
          <p:spPr>
            <a:xfrm>
              <a:off x="1978" y="1512"/>
              <a:ext cx="2025" cy="422"/>
            </a:xfrm>
            <a:prstGeom prst="straightConnector1">
              <a:avLst/>
            </a:prstGeom>
            <a:noFill/>
            <a:ln cap="flat" cmpd="sng" w="9525">
              <a:solidFill>
                <a:schemeClr val="dk1"/>
              </a:solidFill>
              <a:prstDash val="solid"/>
              <a:miter lim="800000"/>
              <a:headEnd len="med" w="med" type="none"/>
              <a:tailEnd len="med" w="med" type="none"/>
            </a:ln>
          </p:spPr>
        </p:cxnSp>
        <p:cxnSp>
          <p:nvCxnSpPr>
            <p:cNvPr id="691" name="Google Shape;691;p50"/>
            <p:cNvCxnSpPr/>
            <p:nvPr/>
          </p:nvCxnSpPr>
          <p:spPr>
            <a:xfrm>
              <a:off x="1973" y="1546"/>
              <a:ext cx="2016" cy="820"/>
            </a:xfrm>
            <a:prstGeom prst="straightConnector1">
              <a:avLst/>
            </a:prstGeom>
            <a:noFill/>
            <a:ln cap="flat" cmpd="sng" w="9525">
              <a:solidFill>
                <a:schemeClr val="dk1"/>
              </a:solidFill>
              <a:prstDash val="solid"/>
              <a:miter lim="800000"/>
              <a:headEnd len="med" w="med" type="none"/>
              <a:tailEnd len="med" w="med" type="none"/>
            </a:ln>
          </p:spPr>
        </p:cxnSp>
        <p:cxnSp>
          <p:nvCxnSpPr>
            <p:cNvPr id="692" name="Google Shape;692;p50"/>
            <p:cNvCxnSpPr/>
            <p:nvPr/>
          </p:nvCxnSpPr>
          <p:spPr>
            <a:xfrm flipH="1" rot="10800000">
              <a:off x="1963" y="1522"/>
              <a:ext cx="2045" cy="436"/>
            </a:xfrm>
            <a:prstGeom prst="straightConnector1">
              <a:avLst/>
            </a:prstGeom>
            <a:noFill/>
            <a:ln cap="flat" cmpd="sng" w="9525">
              <a:solidFill>
                <a:schemeClr val="dk1"/>
              </a:solidFill>
              <a:prstDash val="solid"/>
              <a:miter lim="800000"/>
              <a:headEnd len="med" w="med" type="none"/>
              <a:tailEnd len="med" w="med" type="none"/>
            </a:ln>
          </p:spPr>
        </p:cxnSp>
        <p:cxnSp>
          <p:nvCxnSpPr>
            <p:cNvPr id="693" name="Google Shape;693;p50"/>
            <p:cNvCxnSpPr/>
            <p:nvPr/>
          </p:nvCxnSpPr>
          <p:spPr>
            <a:xfrm>
              <a:off x="1954" y="1978"/>
              <a:ext cx="2064" cy="0"/>
            </a:xfrm>
            <a:prstGeom prst="straightConnector1">
              <a:avLst/>
            </a:prstGeom>
            <a:noFill/>
            <a:ln cap="flat" cmpd="sng" w="9525">
              <a:solidFill>
                <a:schemeClr val="dk1"/>
              </a:solidFill>
              <a:prstDash val="solid"/>
              <a:miter lim="800000"/>
              <a:headEnd len="med" w="med" type="none"/>
              <a:tailEnd len="med" w="med" type="none"/>
            </a:ln>
          </p:spPr>
        </p:cxnSp>
        <p:cxnSp>
          <p:nvCxnSpPr>
            <p:cNvPr id="694" name="Google Shape;694;p50"/>
            <p:cNvCxnSpPr/>
            <p:nvPr/>
          </p:nvCxnSpPr>
          <p:spPr>
            <a:xfrm>
              <a:off x="1944" y="2006"/>
              <a:ext cx="2054" cy="389"/>
            </a:xfrm>
            <a:prstGeom prst="straightConnector1">
              <a:avLst/>
            </a:prstGeom>
            <a:noFill/>
            <a:ln cap="flat" cmpd="sng" w="9525">
              <a:solidFill>
                <a:schemeClr val="dk1"/>
              </a:solidFill>
              <a:prstDash val="solid"/>
              <a:miter lim="800000"/>
              <a:headEnd len="med" w="med" type="none"/>
              <a:tailEnd len="med" w="med" type="none"/>
            </a:ln>
          </p:spPr>
        </p:cxnSp>
        <p:cxnSp>
          <p:nvCxnSpPr>
            <p:cNvPr id="695" name="Google Shape;695;p50"/>
            <p:cNvCxnSpPr/>
            <p:nvPr/>
          </p:nvCxnSpPr>
          <p:spPr>
            <a:xfrm flipH="1" rot="10800000">
              <a:off x="1973" y="1550"/>
              <a:ext cx="2045" cy="802"/>
            </a:xfrm>
            <a:prstGeom prst="straightConnector1">
              <a:avLst/>
            </a:prstGeom>
            <a:noFill/>
            <a:ln cap="flat" cmpd="sng" w="9525">
              <a:solidFill>
                <a:schemeClr val="dk1"/>
              </a:solidFill>
              <a:prstDash val="solid"/>
              <a:miter lim="800000"/>
              <a:headEnd len="med" w="med" type="none"/>
              <a:tailEnd len="med" w="med" type="none"/>
            </a:ln>
          </p:spPr>
        </p:cxnSp>
        <p:cxnSp>
          <p:nvCxnSpPr>
            <p:cNvPr id="696" name="Google Shape;696;p50"/>
            <p:cNvCxnSpPr/>
            <p:nvPr/>
          </p:nvCxnSpPr>
          <p:spPr>
            <a:xfrm flipH="1" rot="10800000">
              <a:off x="1968" y="2006"/>
              <a:ext cx="2064" cy="380"/>
            </a:xfrm>
            <a:prstGeom prst="straightConnector1">
              <a:avLst/>
            </a:prstGeom>
            <a:noFill/>
            <a:ln cap="flat" cmpd="sng" w="9525">
              <a:solidFill>
                <a:schemeClr val="dk1"/>
              </a:solidFill>
              <a:prstDash val="solid"/>
              <a:miter lim="800000"/>
              <a:headEnd len="med" w="med" type="none"/>
              <a:tailEnd len="med" w="med" type="none"/>
            </a:ln>
          </p:spPr>
        </p:cxnSp>
        <p:cxnSp>
          <p:nvCxnSpPr>
            <p:cNvPr id="697" name="Google Shape;697;p50"/>
            <p:cNvCxnSpPr/>
            <p:nvPr/>
          </p:nvCxnSpPr>
          <p:spPr>
            <a:xfrm>
              <a:off x="1968" y="2419"/>
              <a:ext cx="2050" cy="0"/>
            </a:xfrm>
            <a:prstGeom prst="straightConnector1">
              <a:avLst/>
            </a:prstGeom>
            <a:noFill/>
            <a:ln cap="flat" cmpd="sng" w="9525">
              <a:solidFill>
                <a:schemeClr val="dk1"/>
              </a:solidFill>
              <a:prstDash val="solid"/>
              <a:miter lim="800000"/>
              <a:headEnd len="med" w="med" type="none"/>
              <a:tailEnd len="med" w="med" type="none"/>
            </a:ln>
          </p:spPr>
        </p:cxnSp>
      </p:grpSp>
      <p:sp>
        <p:nvSpPr>
          <p:cNvPr id="698" name="Google Shape;698;p50"/>
          <p:cNvSpPr txBox="1"/>
          <p:nvPr/>
        </p:nvSpPr>
        <p:spPr>
          <a:xfrm>
            <a:off x="5653087" y="1063625"/>
            <a:ext cx="2146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699" name="Google Shape;699;p50"/>
          <p:cNvSpPr txBox="1"/>
          <p:nvPr/>
        </p:nvSpPr>
        <p:spPr>
          <a:xfrm>
            <a:off x="4564062" y="4041775"/>
            <a:ext cx="19827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700" name="Google Shape;700;p50"/>
          <p:cNvSpPr txBox="1"/>
          <p:nvPr/>
        </p:nvSpPr>
        <p:spPr>
          <a:xfrm>
            <a:off x="7199312" y="4021137"/>
            <a:ext cx="18192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x</a:t>
            </a:r>
            <a:r>
              <a:rPr b="0" baseline="-25000" i="0" lang="en-US" sz="1800" u="none">
                <a:solidFill>
                  <a:schemeClr val="dk1"/>
                </a:solidFill>
                <a:latin typeface="Arial"/>
                <a:ea typeface="Arial"/>
                <a:cs typeface="Arial"/>
                <a:sym typeface="Arial"/>
              </a:rPr>
              <a:t>3</a:t>
            </a:r>
            <a:endParaRPr/>
          </a:p>
        </p:txBody>
      </p:sp>
      <p:sp>
        <p:nvSpPr>
          <p:cNvPr id="701" name="Google Shape;701;p50"/>
          <p:cNvSpPr txBox="1"/>
          <p:nvPr/>
        </p:nvSpPr>
        <p:spPr>
          <a:xfrm>
            <a:off x="5519737" y="427037"/>
            <a:ext cx="28590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Φ</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C</a:t>
            </a:r>
            <a:r>
              <a:rPr b="0" baseline="-25000" i="0" lang="en-US" sz="2800" u="none">
                <a:solidFill>
                  <a:schemeClr val="dk1"/>
                </a:solidFill>
                <a:latin typeface="Arial"/>
                <a:ea typeface="Arial"/>
                <a:cs typeface="Arial"/>
                <a:sym typeface="Arial"/>
              </a:rPr>
              <a:t>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07" name="Google Shape;707;p51"/>
          <p:cNvSpPr txBox="1"/>
          <p:nvPr/>
        </p:nvSpPr>
        <p:spPr>
          <a:xfrm>
            <a:off x="1600200" y="152400"/>
            <a:ext cx="6477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NP-completeness proof structure</a:t>
            </a:r>
            <a:endParaRPr/>
          </a:p>
        </p:txBody>
      </p:sp>
      <p:pic>
        <p:nvPicPr>
          <p:cNvPr descr="fig34-13" id="708" name="Google Shape;708;p51"/>
          <p:cNvPicPr preferRelativeResize="0"/>
          <p:nvPr/>
        </p:nvPicPr>
        <p:blipFill rotWithShape="1">
          <a:blip r:embed="rId3">
            <a:alphaModFix/>
          </a:blip>
          <a:srcRect b="0" l="0" r="0" t="0"/>
          <a:stretch/>
        </p:blipFill>
        <p:spPr>
          <a:xfrm>
            <a:off x="228600" y="709612"/>
            <a:ext cx="8686800" cy="5438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15" name="Google Shape;715;p5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Vertex Cover</a:t>
            </a:r>
            <a:endParaRPr/>
          </a:p>
        </p:txBody>
      </p:sp>
      <p:sp>
        <p:nvSpPr>
          <p:cNvPr id="716" name="Google Shape;716;p52"/>
          <p:cNvSpPr txBox="1"/>
          <p:nvPr>
            <p:ph idx="1" type="body"/>
          </p:nvPr>
        </p:nvSpPr>
        <p:spPr>
          <a:xfrm>
            <a:off x="160337" y="1214437"/>
            <a:ext cx="8639175"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 (V, E), undirected graph</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Vertex cover</a:t>
            </a:r>
            <a:r>
              <a:rPr b="0" i="0" lang="en-US" sz="2800" u="none">
                <a:solidFill>
                  <a:schemeClr val="accent2"/>
                </a:solidFill>
                <a:latin typeface="Arial"/>
                <a:ea typeface="Arial"/>
                <a:cs typeface="Arial"/>
                <a:sym typeface="Arial"/>
              </a:rPr>
              <a:t> = a subset V’ ⊆ V </a:t>
            </a:r>
            <a:endParaRPr/>
          </a:p>
          <a:p>
            <a:pPr indent="-342900" lvl="0" marL="342900" rtl="0" algn="l">
              <a:lnSpc>
                <a:spcPct val="13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such that covers all the edges</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(u, v) ∈ E then u ∈ V’ or v ∈ V’ or both.</a:t>
            </a:r>
            <a:endParaRPr/>
          </a:p>
          <a:p>
            <a:pPr indent="-342900" lvl="0" marL="342900" rtl="0" algn="l">
              <a:lnSpc>
                <a:spcPct val="13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Size</a:t>
            </a:r>
            <a:r>
              <a:rPr b="0" i="0" lang="en-US" sz="2800" u="none">
                <a:solidFill>
                  <a:schemeClr val="accent2"/>
                </a:solidFill>
                <a:latin typeface="Arial"/>
                <a:ea typeface="Arial"/>
                <a:cs typeface="Arial"/>
                <a:sym typeface="Arial"/>
              </a:rPr>
              <a:t> of a vertex cover = number of vertices in it</a:t>
            </a:r>
            <a:endParaRPr/>
          </a:p>
          <a:p>
            <a:pPr indent="-342900" lvl="0" marL="342900" rtl="0" algn="l">
              <a:lnSpc>
                <a:spcPct val="130000"/>
              </a:lnSpc>
              <a:spcBef>
                <a:spcPts val="56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Problem:</a:t>
            </a:r>
            <a:r>
              <a:rPr b="0" i="0" lang="en-US" sz="2800" u="none">
                <a:solidFill>
                  <a:schemeClr val="accent2"/>
                </a:solidFill>
                <a:latin typeface="Arial"/>
                <a:ea typeface="Arial"/>
                <a:cs typeface="Arial"/>
                <a:sym typeface="Arial"/>
              </a:rPr>
              <a:t> </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 vertex cover of minimum size</a:t>
            </a:r>
            <a:endParaRPr/>
          </a:p>
          <a:p>
            <a:pPr indent="-285750" lvl="1" marL="74295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Does graph G have a vertex cover of size k?</a:t>
            </a:r>
            <a:endParaRPr/>
          </a:p>
        </p:txBody>
      </p:sp>
      <p:grpSp>
        <p:nvGrpSpPr>
          <p:cNvPr id="717" name="Google Shape;717;p52"/>
          <p:cNvGrpSpPr/>
          <p:nvPr/>
        </p:nvGrpSpPr>
        <p:grpSpPr>
          <a:xfrm>
            <a:off x="5962650" y="1352550"/>
            <a:ext cx="2962275" cy="2057400"/>
            <a:chOff x="3756" y="852"/>
            <a:chExt cx="1866" cy="1296"/>
          </a:xfrm>
        </p:grpSpPr>
        <p:sp>
          <p:nvSpPr>
            <p:cNvPr id="718" name="Google Shape;718;p52"/>
            <p:cNvSpPr/>
            <p:nvPr/>
          </p:nvSpPr>
          <p:spPr>
            <a:xfrm>
              <a:off x="4200" y="852"/>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719" name="Google Shape;719;p52"/>
            <p:cNvSpPr/>
            <p:nvPr/>
          </p:nvSpPr>
          <p:spPr>
            <a:xfrm>
              <a:off x="4902" y="852"/>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720" name="Google Shape;720;p52"/>
            <p:cNvSpPr/>
            <p:nvPr/>
          </p:nvSpPr>
          <p:spPr>
            <a:xfrm>
              <a:off x="375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721" name="Google Shape;721;p52"/>
            <p:cNvSpPr/>
            <p:nvPr/>
          </p:nvSpPr>
          <p:spPr>
            <a:xfrm>
              <a:off x="534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722" name="Google Shape;722;p52"/>
            <p:cNvSpPr/>
            <p:nvPr/>
          </p:nvSpPr>
          <p:spPr>
            <a:xfrm>
              <a:off x="4200" y="1872"/>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723" name="Google Shape;723;p52"/>
            <p:cNvSpPr/>
            <p:nvPr/>
          </p:nvSpPr>
          <p:spPr>
            <a:xfrm>
              <a:off x="4902" y="1872"/>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724" name="Google Shape;724;p52"/>
            <p:cNvCxnSpPr/>
            <p:nvPr/>
          </p:nvCxnSpPr>
          <p:spPr>
            <a:xfrm flipH="1" rot="10800000">
              <a:off x="3960" y="1080"/>
              <a:ext cx="972" cy="324"/>
            </a:xfrm>
            <a:prstGeom prst="straightConnector1">
              <a:avLst/>
            </a:prstGeom>
            <a:noFill/>
            <a:ln cap="flat" cmpd="sng" w="9525">
              <a:solidFill>
                <a:schemeClr val="dk1"/>
              </a:solidFill>
              <a:prstDash val="solid"/>
              <a:miter lim="800000"/>
              <a:headEnd len="med" w="med" type="none"/>
              <a:tailEnd len="med" w="med" type="none"/>
            </a:ln>
          </p:spPr>
        </p:cxnSp>
        <p:cxnSp>
          <p:nvCxnSpPr>
            <p:cNvPr id="725" name="Google Shape;725;p52"/>
            <p:cNvCxnSpPr/>
            <p:nvPr/>
          </p:nvCxnSpPr>
          <p:spPr>
            <a:xfrm>
              <a:off x="3990" y="1608"/>
              <a:ext cx="288" cy="294"/>
            </a:xfrm>
            <a:prstGeom prst="straightConnector1">
              <a:avLst/>
            </a:prstGeom>
            <a:noFill/>
            <a:ln cap="flat" cmpd="sng" w="9525">
              <a:solidFill>
                <a:schemeClr val="dk1"/>
              </a:solidFill>
              <a:prstDash val="solid"/>
              <a:miter lim="800000"/>
              <a:headEnd len="med" w="med" type="none"/>
              <a:tailEnd len="med" w="med" type="none"/>
            </a:ln>
          </p:spPr>
        </p:cxnSp>
        <p:cxnSp>
          <p:nvCxnSpPr>
            <p:cNvPr id="726" name="Google Shape;726;p52"/>
            <p:cNvCxnSpPr/>
            <p:nvPr/>
          </p:nvCxnSpPr>
          <p:spPr>
            <a:xfrm>
              <a:off x="4446" y="1080"/>
              <a:ext cx="918" cy="360"/>
            </a:xfrm>
            <a:prstGeom prst="straightConnector1">
              <a:avLst/>
            </a:prstGeom>
            <a:noFill/>
            <a:ln cap="flat" cmpd="sng" w="9525">
              <a:solidFill>
                <a:schemeClr val="dk1"/>
              </a:solidFill>
              <a:prstDash val="solid"/>
              <a:miter lim="800000"/>
              <a:headEnd len="med" w="med" type="none"/>
              <a:tailEnd len="med" w="med" type="none"/>
            </a:ln>
          </p:spPr>
        </p:cxnSp>
        <p:cxnSp>
          <p:nvCxnSpPr>
            <p:cNvPr id="727" name="Google Shape;727;p52"/>
            <p:cNvCxnSpPr/>
            <p:nvPr/>
          </p:nvCxnSpPr>
          <p:spPr>
            <a:xfrm flipH="1">
              <a:off x="5142" y="1650"/>
              <a:ext cx="282" cy="264"/>
            </a:xfrm>
            <a:prstGeom prst="straightConnector1">
              <a:avLst/>
            </a:prstGeom>
            <a:noFill/>
            <a:ln cap="flat" cmpd="sng" w="9525">
              <a:solidFill>
                <a:schemeClr val="dk1"/>
              </a:solidFill>
              <a:prstDash val="solid"/>
              <a:miter lim="800000"/>
              <a:headEnd len="med" w="med" type="none"/>
              <a:tailEnd len="med" w="med" type="none"/>
            </a:ln>
          </p:spPr>
        </p:cxnSp>
      </p:grpSp>
      <p:sp>
        <p:nvSpPr>
          <p:cNvPr id="728" name="Google Shape;728;p52"/>
          <p:cNvSpPr/>
          <p:nvPr/>
        </p:nvSpPr>
        <p:spPr>
          <a:xfrm>
            <a:off x="5962650" y="2200275"/>
            <a:ext cx="438150" cy="438150"/>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729" name="Google Shape;729;p52"/>
          <p:cNvSpPr/>
          <p:nvPr/>
        </p:nvSpPr>
        <p:spPr>
          <a:xfrm>
            <a:off x="8486775" y="2200275"/>
            <a:ext cx="438150" cy="438150"/>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730" name="Google Shape;730;p52"/>
          <p:cNvCxnSpPr/>
          <p:nvPr/>
        </p:nvCxnSpPr>
        <p:spPr>
          <a:xfrm>
            <a:off x="8181975" y="1676400"/>
            <a:ext cx="438150" cy="561975"/>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52"/>
          <p:cNvCxnSpPr/>
          <p:nvPr/>
        </p:nvCxnSpPr>
        <p:spPr>
          <a:xfrm flipH="1" rot="10800000">
            <a:off x="6305550" y="1704975"/>
            <a:ext cx="1524000" cy="504825"/>
          </a:xfrm>
          <a:prstGeom prst="straightConnector1">
            <a:avLst/>
          </a:prstGeom>
          <a:noFill/>
          <a:ln cap="flat" cmpd="sng" w="76200">
            <a:solidFill>
              <a:srgbClr val="808080"/>
            </a:solidFill>
            <a:prstDash val="solid"/>
            <a:miter lim="800000"/>
            <a:headEnd len="med" w="med" type="none"/>
            <a:tailEnd len="med" w="med" type="none"/>
          </a:ln>
        </p:spPr>
      </p:cxnSp>
      <p:cxnSp>
        <p:nvCxnSpPr>
          <p:cNvPr id="732" name="Google Shape;732;p52"/>
          <p:cNvCxnSpPr/>
          <p:nvPr/>
        </p:nvCxnSpPr>
        <p:spPr>
          <a:xfrm>
            <a:off x="6343650" y="2571750"/>
            <a:ext cx="419100" cy="419100"/>
          </a:xfrm>
          <a:prstGeom prst="straightConnector1">
            <a:avLst/>
          </a:prstGeom>
          <a:noFill/>
          <a:ln cap="flat" cmpd="sng" w="76200">
            <a:solidFill>
              <a:srgbClr val="808080"/>
            </a:solidFill>
            <a:prstDash val="solid"/>
            <a:miter lim="800000"/>
            <a:headEnd len="med" w="med" type="none"/>
            <a:tailEnd len="med" w="med" type="none"/>
          </a:ln>
        </p:spPr>
      </p:cxnSp>
      <p:cxnSp>
        <p:nvCxnSpPr>
          <p:cNvPr id="733" name="Google Shape;733;p52"/>
          <p:cNvCxnSpPr/>
          <p:nvPr/>
        </p:nvCxnSpPr>
        <p:spPr>
          <a:xfrm>
            <a:off x="8191500" y="1685925"/>
            <a:ext cx="409575" cy="523875"/>
          </a:xfrm>
          <a:prstGeom prst="straightConnector1">
            <a:avLst/>
          </a:prstGeom>
          <a:noFill/>
          <a:ln cap="flat" cmpd="sng" w="76200">
            <a:solidFill>
              <a:srgbClr val="808080"/>
            </a:solidFill>
            <a:prstDash val="solid"/>
            <a:miter lim="800000"/>
            <a:headEnd len="med" w="med" type="none"/>
            <a:tailEnd len="med" w="med" type="none"/>
          </a:ln>
        </p:spPr>
      </p:cxnSp>
      <p:cxnSp>
        <p:nvCxnSpPr>
          <p:cNvPr id="734" name="Google Shape;734;p52"/>
          <p:cNvCxnSpPr/>
          <p:nvPr/>
        </p:nvCxnSpPr>
        <p:spPr>
          <a:xfrm>
            <a:off x="7077075" y="1714500"/>
            <a:ext cx="1428750" cy="561975"/>
          </a:xfrm>
          <a:prstGeom prst="straightConnector1">
            <a:avLst/>
          </a:prstGeom>
          <a:noFill/>
          <a:ln cap="flat" cmpd="sng" w="76200">
            <a:solidFill>
              <a:srgbClr val="808080"/>
            </a:solidFill>
            <a:prstDash val="solid"/>
            <a:miter lim="800000"/>
            <a:headEnd len="med" w="med" type="none"/>
            <a:tailEnd len="med" w="med" type="none"/>
          </a:ln>
        </p:spPr>
      </p:cxnSp>
      <p:cxnSp>
        <p:nvCxnSpPr>
          <p:cNvPr id="735" name="Google Shape;735;p52"/>
          <p:cNvCxnSpPr/>
          <p:nvPr/>
        </p:nvCxnSpPr>
        <p:spPr>
          <a:xfrm flipH="1">
            <a:off x="8153400" y="2638425"/>
            <a:ext cx="457200" cy="381000"/>
          </a:xfrm>
          <a:prstGeom prst="straightConnector1">
            <a:avLst/>
          </a:prstGeom>
          <a:noFill/>
          <a:ln cap="flat" cmpd="sng" w="76200">
            <a:solidFill>
              <a:srgbClr val="80808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42" name="Google Shape;742;p5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Vertex Cover</a:t>
            </a:r>
            <a:endParaRPr/>
          </a:p>
        </p:txBody>
      </p:sp>
      <p:sp>
        <p:nvSpPr>
          <p:cNvPr id="743" name="Google Shape;743;p53"/>
          <p:cNvSpPr txBox="1"/>
          <p:nvPr>
            <p:ph idx="1" type="body"/>
          </p:nvPr>
        </p:nvSpPr>
        <p:spPr>
          <a:xfrm>
            <a:off x="350837" y="3462337"/>
            <a:ext cx="8543925" cy="3067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Size[Clique](G) + Size[VxCv](G</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 n</a:t>
            </a:r>
            <a:endParaRPr/>
          </a:p>
          <a:p>
            <a:pPr indent="-342900" lvl="0" marL="342900" rtl="0" algn="l">
              <a:lnSpc>
                <a:spcPct val="100000"/>
              </a:lnSpc>
              <a:spcBef>
                <a:spcPts val="560"/>
              </a:spcBef>
              <a:spcAft>
                <a:spcPts val="0"/>
              </a:spcAft>
              <a:buClr>
                <a:schemeClr val="accent2"/>
              </a:buClr>
              <a:buSzPts val="2800"/>
              <a:buFont typeface="Arial"/>
              <a:buNone/>
            </a:pPr>
            <a:r>
              <a:t/>
            </a:r>
            <a:endParaRPr b="0" i="0" sz="2800" u="none">
              <a:solidFill>
                <a:schemeClr val="accent2"/>
              </a:solidFill>
              <a:latin typeface="Arial"/>
              <a:ea typeface="Arial"/>
              <a:cs typeface="Arial"/>
              <a:sym typeface="Arial"/>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has a </a:t>
            </a:r>
            <a:r>
              <a:rPr b="1" i="0" lang="en-US" sz="2800" u="none">
                <a:solidFill>
                  <a:schemeClr val="accent2"/>
                </a:solidFill>
                <a:latin typeface="Arial"/>
                <a:ea typeface="Arial"/>
                <a:cs typeface="Arial"/>
                <a:sym typeface="Arial"/>
              </a:rPr>
              <a:t>clique</a:t>
            </a:r>
            <a:r>
              <a:rPr b="0" i="0" lang="en-US" sz="2800" u="none">
                <a:solidFill>
                  <a:schemeClr val="accent2"/>
                </a:solidFill>
                <a:latin typeface="Arial"/>
                <a:ea typeface="Arial"/>
                <a:cs typeface="Arial"/>
                <a:sym typeface="Arial"/>
              </a:rPr>
              <a:t> of size k ⇔ G</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has a </a:t>
            </a:r>
            <a:r>
              <a:rPr b="1" i="0" lang="en-US" sz="2800" u="none">
                <a:solidFill>
                  <a:schemeClr val="accent2"/>
                </a:solidFill>
                <a:latin typeface="Arial"/>
                <a:ea typeface="Arial"/>
                <a:cs typeface="Arial"/>
                <a:sym typeface="Arial"/>
              </a:rPr>
              <a:t>vertex cover</a:t>
            </a:r>
            <a:r>
              <a:rPr b="0" i="0" lang="en-US" sz="2800" u="none">
                <a:solidFill>
                  <a:schemeClr val="accent2"/>
                </a:solidFill>
                <a:latin typeface="Arial"/>
                <a:ea typeface="Arial"/>
                <a:cs typeface="Arial"/>
                <a:sym typeface="Arial"/>
              </a:rPr>
              <a:t> of size n – k</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 is a clique in G ⇔ V – S is a vertex cover in G</a:t>
            </a:r>
            <a:r>
              <a:rPr b="0" baseline="30000" i="0" lang="en-US" sz="2800" u="none">
                <a:solidFill>
                  <a:schemeClr val="accent2"/>
                </a:solidFill>
                <a:latin typeface="Arial"/>
                <a:ea typeface="Arial"/>
                <a:cs typeface="Arial"/>
                <a:sym typeface="Arial"/>
              </a:rPr>
              <a:t>C</a:t>
            </a:r>
            <a:endParaRPr/>
          </a:p>
        </p:txBody>
      </p:sp>
      <p:grpSp>
        <p:nvGrpSpPr>
          <p:cNvPr id="744" name="Google Shape;744;p53"/>
          <p:cNvGrpSpPr/>
          <p:nvPr/>
        </p:nvGrpSpPr>
        <p:grpSpPr>
          <a:xfrm>
            <a:off x="1123950" y="1543050"/>
            <a:ext cx="984250" cy="1174750"/>
            <a:chOff x="408" y="972"/>
            <a:chExt cx="620" cy="740"/>
          </a:xfrm>
        </p:grpSpPr>
        <p:sp>
          <p:nvSpPr>
            <p:cNvPr id="745" name="Google Shape;745;p53"/>
            <p:cNvSpPr txBox="1"/>
            <p:nvPr/>
          </p:nvSpPr>
          <p:spPr>
            <a:xfrm>
              <a:off x="432" y="996"/>
              <a:ext cx="576" cy="69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53"/>
            <p:cNvSpPr/>
            <p:nvPr/>
          </p:nvSpPr>
          <p:spPr>
            <a:xfrm>
              <a:off x="408" y="972"/>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7" name="Google Shape;747;p53"/>
            <p:cNvSpPr/>
            <p:nvPr/>
          </p:nvSpPr>
          <p:spPr>
            <a:xfrm>
              <a:off x="972" y="978"/>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8" name="Google Shape;748;p53"/>
            <p:cNvSpPr/>
            <p:nvPr/>
          </p:nvSpPr>
          <p:spPr>
            <a:xfrm>
              <a:off x="408" y="165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9" name="Google Shape;749;p53"/>
            <p:cNvSpPr/>
            <p:nvPr/>
          </p:nvSpPr>
          <p:spPr>
            <a:xfrm>
              <a:off x="972" y="165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50" name="Google Shape;750;p53"/>
          <p:cNvGrpSpPr/>
          <p:nvPr/>
        </p:nvGrpSpPr>
        <p:grpSpPr>
          <a:xfrm>
            <a:off x="2505075" y="1552575"/>
            <a:ext cx="793750" cy="1146175"/>
            <a:chOff x="1278" y="978"/>
            <a:chExt cx="500" cy="722"/>
          </a:xfrm>
        </p:grpSpPr>
        <p:cxnSp>
          <p:nvCxnSpPr>
            <p:cNvPr id="751" name="Google Shape;751;p53"/>
            <p:cNvCxnSpPr/>
            <p:nvPr/>
          </p:nvCxnSpPr>
          <p:spPr>
            <a:xfrm>
              <a:off x="1314" y="1002"/>
              <a:ext cx="450" cy="691"/>
            </a:xfrm>
            <a:prstGeom prst="straightConnector1">
              <a:avLst/>
            </a:prstGeom>
            <a:noFill/>
            <a:ln cap="flat" cmpd="sng" w="25400">
              <a:solidFill>
                <a:schemeClr val="dk1"/>
              </a:solidFill>
              <a:prstDash val="solid"/>
              <a:miter lim="800000"/>
              <a:headEnd len="med" w="med" type="none"/>
              <a:tailEnd len="med" w="med" type="none"/>
            </a:ln>
          </p:spPr>
        </p:cxnSp>
        <p:cxnSp>
          <p:nvCxnSpPr>
            <p:cNvPr id="752" name="Google Shape;752;p53"/>
            <p:cNvCxnSpPr/>
            <p:nvPr/>
          </p:nvCxnSpPr>
          <p:spPr>
            <a:xfrm flipH="1">
              <a:off x="1302" y="1002"/>
              <a:ext cx="450" cy="691"/>
            </a:xfrm>
            <a:prstGeom prst="straightConnector1">
              <a:avLst/>
            </a:prstGeom>
            <a:noFill/>
            <a:ln cap="flat" cmpd="sng" w="25400">
              <a:solidFill>
                <a:schemeClr val="dk1"/>
              </a:solidFill>
              <a:prstDash val="solid"/>
              <a:miter lim="800000"/>
              <a:headEnd len="med" w="med" type="none"/>
              <a:tailEnd len="med" w="med" type="none"/>
            </a:ln>
          </p:spPr>
        </p:cxnSp>
        <p:sp>
          <p:nvSpPr>
            <p:cNvPr id="753" name="Google Shape;753;p53"/>
            <p:cNvSpPr/>
            <p:nvPr/>
          </p:nvSpPr>
          <p:spPr>
            <a:xfrm>
              <a:off x="1290" y="978"/>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4" name="Google Shape;754;p53"/>
            <p:cNvSpPr/>
            <p:nvPr/>
          </p:nvSpPr>
          <p:spPr>
            <a:xfrm>
              <a:off x="1710" y="978"/>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5" name="Google Shape;755;p53"/>
            <p:cNvSpPr/>
            <p:nvPr/>
          </p:nvSpPr>
          <p:spPr>
            <a:xfrm>
              <a:off x="1278" y="1644"/>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6" name="Google Shape;756;p53"/>
            <p:cNvSpPr/>
            <p:nvPr/>
          </p:nvSpPr>
          <p:spPr>
            <a:xfrm>
              <a:off x="1722" y="1644"/>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57" name="Google Shape;757;p53"/>
          <p:cNvSpPr txBox="1"/>
          <p:nvPr/>
        </p:nvSpPr>
        <p:spPr>
          <a:xfrm>
            <a:off x="984250" y="291306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 = 2</a:t>
            </a:r>
            <a:endParaRPr/>
          </a:p>
        </p:txBody>
      </p:sp>
      <p:sp>
        <p:nvSpPr>
          <p:cNvPr id="758" name="Google Shape;758;p53"/>
          <p:cNvSpPr txBox="1"/>
          <p:nvPr/>
        </p:nvSpPr>
        <p:spPr>
          <a:xfrm>
            <a:off x="2384425" y="2913062"/>
            <a:ext cx="1117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VxCv = 2</a:t>
            </a:r>
            <a:endParaRPr/>
          </a:p>
        </p:txBody>
      </p:sp>
      <p:grpSp>
        <p:nvGrpSpPr>
          <p:cNvPr id="759" name="Google Shape;759;p53"/>
          <p:cNvGrpSpPr/>
          <p:nvPr/>
        </p:nvGrpSpPr>
        <p:grpSpPr>
          <a:xfrm>
            <a:off x="4752975" y="1409700"/>
            <a:ext cx="993775" cy="1365250"/>
            <a:chOff x="2628" y="888"/>
            <a:chExt cx="626" cy="860"/>
          </a:xfrm>
        </p:grpSpPr>
        <p:sp>
          <p:nvSpPr>
            <p:cNvPr id="760" name="Google Shape;760;p53"/>
            <p:cNvSpPr txBox="1"/>
            <p:nvPr/>
          </p:nvSpPr>
          <p:spPr>
            <a:xfrm>
              <a:off x="2652" y="1248"/>
              <a:ext cx="576" cy="468"/>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61" name="Google Shape;761;p53"/>
            <p:cNvCxnSpPr/>
            <p:nvPr/>
          </p:nvCxnSpPr>
          <p:spPr>
            <a:xfrm flipH="1" rot="10800000">
              <a:off x="2652" y="918"/>
              <a:ext cx="288" cy="324"/>
            </a:xfrm>
            <a:prstGeom prst="straightConnector1">
              <a:avLst/>
            </a:prstGeom>
            <a:noFill/>
            <a:ln cap="flat" cmpd="sng" w="25400">
              <a:solidFill>
                <a:schemeClr val="dk1"/>
              </a:solidFill>
              <a:prstDash val="solid"/>
              <a:miter lim="800000"/>
              <a:headEnd len="med" w="med" type="none"/>
              <a:tailEnd len="med" w="med" type="none"/>
            </a:ln>
          </p:spPr>
        </p:cxnSp>
        <p:cxnSp>
          <p:nvCxnSpPr>
            <p:cNvPr id="762" name="Google Shape;762;p53"/>
            <p:cNvCxnSpPr/>
            <p:nvPr/>
          </p:nvCxnSpPr>
          <p:spPr>
            <a:xfrm rot="10800000">
              <a:off x="2940" y="918"/>
              <a:ext cx="288" cy="324"/>
            </a:xfrm>
            <a:prstGeom prst="straightConnector1">
              <a:avLst/>
            </a:prstGeom>
            <a:noFill/>
            <a:ln cap="flat" cmpd="sng" w="25400">
              <a:solidFill>
                <a:schemeClr val="dk1"/>
              </a:solidFill>
              <a:prstDash val="solid"/>
              <a:miter lim="800000"/>
              <a:headEnd len="med" w="med" type="none"/>
              <a:tailEnd len="med" w="med" type="none"/>
            </a:ln>
          </p:spPr>
        </p:cxnSp>
        <p:sp>
          <p:nvSpPr>
            <p:cNvPr id="763" name="Google Shape;763;p53"/>
            <p:cNvSpPr/>
            <p:nvPr/>
          </p:nvSpPr>
          <p:spPr>
            <a:xfrm>
              <a:off x="2910" y="888"/>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64" name="Google Shape;764;p53"/>
            <p:cNvCxnSpPr/>
            <p:nvPr/>
          </p:nvCxnSpPr>
          <p:spPr>
            <a:xfrm>
              <a:off x="2658" y="1248"/>
              <a:ext cx="564" cy="0"/>
            </a:xfrm>
            <a:prstGeom prst="straightConnector1">
              <a:avLst/>
            </a:prstGeom>
            <a:noFill/>
            <a:ln cap="flat" cmpd="sng" w="38100">
              <a:solidFill>
                <a:schemeClr val="lt1"/>
              </a:solidFill>
              <a:prstDash val="solid"/>
              <a:miter lim="800000"/>
              <a:headEnd len="med" w="med" type="none"/>
              <a:tailEnd len="med" w="med" type="none"/>
            </a:ln>
          </p:spPr>
        </p:cxnSp>
        <p:sp>
          <p:nvSpPr>
            <p:cNvPr id="765" name="Google Shape;765;p53"/>
            <p:cNvSpPr/>
            <p:nvPr/>
          </p:nvSpPr>
          <p:spPr>
            <a:xfrm>
              <a:off x="2628" y="120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6" name="Google Shape;766;p53"/>
            <p:cNvSpPr/>
            <p:nvPr/>
          </p:nvSpPr>
          <p:spPr>
            <a:xfrm>
              <a:off x="3186" y="120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7" name="Google Shape;767;p53"/>
            <p:cNvSpPr/>
            <p:nvPr/>
          </p:nvSpPr>
          <p:spPr>
            <a:xfrm>
              <a:off x="3198" y="1680"/>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8" name="Google Shape;768;p53"/>
            <p:cNvSpPr/>
            <p:nvPr/>
          </p:nvSpPr>
          <p:spPr>
            <a:xfrm>
              <a:off x="2634" y="1692"/>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9" name="Google Shape;769;p53"/>
          <p:cNvGrpSpPr/>
          <p:nvPr/>
        </p:nvGrpSpPr>
        <p:grpSpPr>
          <a:xfrm>
            <a:off x="6296025" y="1400175"/>
            <a:ext cx="993775" cy="1365250"/>
            <a:chOff x="3600" y="882"/>
            <a:chExt cx="626" cy="860"/>
          </a:xfrm>
        </p:grpSpPr>
        <p:cxnSp>
          <p:nvCxnSpPr>
            <p:cNvPr id="770" name="Google Shape;770;p53"/>
            <p:cNvCxnSpPr/>
            <p:nvPr/>
          </p:nvCxnSpPr>
          <p:spPr>
            <a:xfrm flipH="1" rot="10800000">
              <a:off x="3636" y="912"/>
              <a:ext cx="276" cy="810"/>
            </a:xfrm>
            <a:prstGeom prst="straightConnector1">
              <a:avLst/>
            </a:prstGeom>
            <a:noFill/>
            <a:ln cap="flat" cmpd="sng" w="25400">
              <a:solidFill>
                <a:schemeClr val="dk1"/>
              </a:solidFill>
              <a:prstDash val="solid"/>
              <a:miter lim="800000"/>
              <a:headEnd len="med" w="med" type="none"/>
              <a:tailEnd len="med" w="med" type="none"/>
            </a:ln>
          </p:spPr>
        </p:cxnSp>
        <p:cxnSp>
          <p:nvCxnSpPr>
            <p:cNvPr id="771" name="Google Shape;771;p53"/>
            <p:cNvCxnSpPr/>
            <p:nvPr/>
          </p:nvCxnSpPr>
          <p:spPr>
            <a:xfrm rot="10800000">
              <a:off x="3912" y="912"/>
              <a:ext cx="300" cy="810"/>
            </a:xfrm>
            <a:prstGeom prst="straightConnector1">
              <a:avLst/>
            </a:prstGeom>
            <a:noFill/>
            <a:ln cap="flat" cmpd="sng" w="25400">
              <a:solidFill>
                <a:schemeClr val="dk1"/>
              </a:solidFill>
              <a:prstDash val="solid"/>
              <a:miter lim="800000"/>
              <a:headEnd len="med" w="med" type="none"/>
              <a:tailEnd len="med" w="med" type="none"/>
            </a:ln>
          </p:spPr>
        </p:cxnSp>
        <p:sp>
          <p:nvSpPr>
            <p:cNvPr id="772" name="Google Shape;772;p53"/>
            <p:cNvSpPr/>
            <p:nvPr/>
          </p:nvSpPr>
          <p:spPr>
            <a:xfrm>
              <a:off x="3882" y="882"/>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3" name="Google Shape;773;p53"/>
            <p:cNvSpPr/>
            <p:nvPr/>
          </p:nvSpPr>
          <p:spPr>
            <a:xfrm>
              <a:off x="3600" y="1200"/>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4" name="Google Shape;774;p53"/>
            <p:cNvSpPr/>
            <p:nvPr/>
          </p:nvSpPr>
          <p:spPr>
            <a:xfrm>
              <a:off x="4158" y="1200"/>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5" name="Google Shape;775;p53"/>
            <p:cNvSpPr/>
            <p:nvPr/>
          </p:nvSpPr>
          <p:spPr>
            <a:xfrm>
              <a:off x="4170" y="1674"/>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6" name="Google Shape;776;p53"/>
            <p:cNvSpPr/>
            <p:nvPr/>
          </p:nvSpPr>
          <p:spPr>
            <a:xfrm>
              <a:off x="3606" y="1686"/>
              <a:ext cx="56" cy="5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77" name="Google Shape;777;p53"/>
            <p:cNvCxnSpPr/>
            <p:nvPr/>
          </p:nvCxnSpPr>
          <p:spPr>
            <a:xfrm>
              <a:off x="3636" y="1224"/>
              <a:ext cx="552" cy="0"/>
            </a:xfrm>
            <a:prstGeom prst="straightConnector1">
              <a:avLst/>
            </a:prstGeom>
            <a:noFill/>
            <a:ln cap="flat" cmpd="sng" w="25400">
              <a:solidFill>
                <a:schemeClr val="dk1"/>
              </a:solidFill>
              <a:prstDash val="solid"/>
              <a:miter lim="800000"/>
              <a:headEnd len="med" w="med" type="none"/>
              <a:tailEnd len="med" w="med" type="none"/>
            </a:ln>
          </p:spPr>
        </p:cxnSp>
        <p:cxnSp>
          <p:nvCxnSpPr>
            <p:cNvPr id="778" name="Google Shape;778;p53"/>
            <p:cNvCxnSpPr/>
            <p:nvPr/>
          </p:nvCxnSpPr>
          <p:spPr>
            <a:xfrm>
              <a:off x="3630" y="1230"/>
              <a:ext cx="582" cy="474"/>
            </a:xfrm>
            <a:prstGeom prst="straightConnector1">
              <a:avLst/>
            </a:prstGeom>
            <a:noFill/>
            <a:ln cap="flat" cmpd="sng" w="25400">
              <a:solidFill>
                <a:schemeClr val="dk1"/>
              </a:solidFill>
              <a:prstDash val="solid"/>
              <a:miter lim="800000"/>
              <a:headEnd len="med" w="med" type="none"/>
              <a:tailEnd len="med" w="med" type="none"/>
            </a:ln>
          </p:spPr>
        </p:cxnSp>
        <p:cxnSp>
          <p:nvCxnSpPr>
            <p:cNvPr id="779" name="Google Shape;779;p53"/>
            <p:cNvCxnSpPr/>
            <p:nvPr/>
          </p:nvCxnSpPr>
          <p:spPr>
            <a:xfrm flipH="1">
              <a:off x="3624" y="1230"/>
              <a:ext cx="576" cy="486"/>
            </a:xfrm>
            <a:prstGeom prst="straightConnector1">
              <a:avLst/>
            </a:prstGeom>
            <a:noFill/>
            <a:ln cap="flat" cmpd="sng" w="25400">
              <a:solidFill>
                <a:schemeClr val="dk1"/>
              </a:solidFill>
              <a:prstDash val="solid"/>
              <a:miter lim="800000"/>
              <a:headEnd len="med" w="med" type="none"/>
              <a:tailEnd len="med" w="med" type="none"/>
            </a:ln>
          </p:spPr>
        </p:cxnSp>
      </p:grpSp>
      <p:sp>
        <p:nvSpPr>
          <p:cNvPr id="780" name="Google Shape;780;p53"/>
          <p:cNvSpPr txBox="1"/>
          <p:nvPr/>
        </p:nvSpPr>
        <p:spPr>
          <a:xfrm>
            <a:off x="4737100" y="295116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Clique = 2</a:t>
            </a:r>
            <a:endParaRPr/>
          </a:p>
        </p:txBody>
      </p:sp>
      <p:sp>
        <p:nvSpPr>
          <p:cNvPr id="781" name="Google Shape;781;p53"/>
          <p:cNvSpPr txBox="1"/>
          <p:nvPr/>
        </p:nvSpPr>
        <p:spPr>
          <a:xfrm>
            <a:off x="6270625" y="2951162"/>
            <a:ext cx="1117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VxCv = 3</a:t>
            </a:r>
            <a:endParaRPr/>
          </a:p>
        </p:txBody>
      </p:sp>
      <p:grpSp>
        <p:nvGrpSpPr>
          <p:cNvPr id="782" name="Google Shape;782;p53"/>
          <p:cNvGrpSpPr/>
          <p:nvPr/>
        </p:nvGrpSpPr>
        <p:grpSpPr>
          <a:xfrm>
            <a:off x="6181725" y="1266825"/>
            <a:ext cx="1209675" cy="838200"/>
            <a:chOff x="3528" y="798"/>
            <a:chExt cx="762" cy="528"/>
          </a:xfrm>
        </p:grpSpPr>
        <p:sp>
          <p:nvSpPr>
            <p:cNvPr id="783" name="Google Shape;783;p53"/>
            <p:cNvSpPr/>
            <p:nvPr/>
          </p:nvSpPr>
          <p:spPr>
            <a:xfrm>
              <a:off x="3528" y="1122"/>
              <a:ext cx="204" cy="19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4" name="Google Shape;784;p53"/>
            <p:cNvSpPr/>
            <p:nvPr/>
          </p:nvSpPr>
          <p:spPr>
            <a:xfrm>
              <a:off x="3810" y="798"/>
              <a:ext cx="204" cy="19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5" name="Google Shape;785;p53"/>
            <p:cNvSpPr/>
            <p:nvPr/>
          </p:nvSpPr>
          <p:spPr>
            <a:xfrm>
              <a:off x="4086" y="1128"/>
              <a:ext cx="204" cy="19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86" name="Google Shape;786;p53"/>
          <p:cNvSpPr txBox="1"/>
          <p:nvPr/>
        </p:nvSpPr>
        <p:spPr>
          <a:xfrm>
            <a:off x="1441450" y="1150937"/>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p:txBody>
      </p:sp>
      <p:sp>
        <p:nvSpPr>
          <p:cNvPr id="787" name="Google Shape;787;p53"/>
          <p:cNvSpPr txBox="1"/>
          <p:nvPr/>
        </p:nvSpPr>
        <p:spPr>
          <a:xfrm>
            <a:off x="4660900" y="1141412"/>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p:txBody>
      </p:sp>
      <p:sp>
        <p:nvSpPr>
          <p:cNvPr id="788" name="Google Shape;788;p53"/>
          <p:cNvSpPr txBox="1"/>
          <p:nvPr/>
        </p:nvSpPr>
        <p:spPr>
          <a:xfrm>
            <a:off x="2727325" y="1179512"/>
            <a:ext cx="471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C</a:t>
            </a:r>
            <a:endParaRPr/>
          </a:p>
        </p:txBody>
      </p:sp>
      <p:sp>
        <p:nvSpPr>
          <p:cNvPr id="789" name="Google Shape;789;p53"/>
          <p:cNvSpPr txBox="1"/>
          <p:nvPr/>
        </p:nvSpPr>
        <p:spPr>
          <a:xfrm>
            <a:off x="6061075" y="1141412"/>
            <a:ext cx="471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96" name="Google Shape;796;p5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Vertex Cover</a:t>
            </a:r>
            <a:endParaRPr/>
          </a:p>
        </p:txBody>
      </p:sp>
      <p:grpSp>
        <p:nvGrpSpPr>
          <p:cNvPr id="797" name="Google Shape;797;p54"/>
          <p:cNvGrpSpPr/>
          <p:nvPr/>
        </p:nvGrpSpPr>
        <p:grpSpPr>
          <a:xfrm>
            <a:off x="685800" y="1228725"/>
            <a:ext cx="2962275" cy="2057400"/>
            <a:chOff x="3756" y="852"/>
            <a:chExt cx="1866" cy="1296"/>
          </a:xfrm>
        </p:grpSpPr>
        <p:sp>
          <p:nvSpPr>
            <p:cNvPr id="798" name="Google Shape;798;p54"/>
            <p:cNvSpPr/>
            <p:nvPr/>
          </p:nvSpPr>
          <p:spPr>
            <a:xfrm>
              <a:off x="4200"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799" name="Google Shape;799;p54"/>
            <p:cNvSpPr/>
            <p:nvPr/>
          </p:nvSpPr>
          <p:spPr>
            <a:xfrm>
              <a:off x="4902"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800" name="Google Shape;800;p54"/>
            <p:cNvSpPr/>
            <p:nvPr/>
          </p:nvSpPr>
          <p:spPr>
            <a:xfrm>
              <a:off x="375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801" name="Google Shape;801;p54"/>
            <p:cNvSpPr/>
            <p:nvPr/>
          </p:nvSpPr>
          <p:spPr>
            <a:xfrm>
              <a:off x="534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802" name="Google Shape;802;p54"/>
            <p:cNvSpPr/>
            <p:nvPr/>
          </p:nvSpPr>
          <p:spPr>
            <a:xfrm>
              <a:off x="4200"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803" name="Google Shape;803;p54"/>
            <p:cNvSpPr/>
            <p:nvPr/>
          </p:nvSpPr>
          <p:spPr>
            <a:xfrm>
              <a:off x="4902"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804" name="Google Shape;804;p54"/>
            <p:cNvCxnSpPr/>
            <p:nvPr/>
          </p:nvCxnSpPr>
          <p:spPr>
            <a:xfrm>
              <a:off x="4464" y="99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05" name="Google Shape;805;p54"/>
            <p:cNvCxnSpPr/>
            <p:nvPr/>
          </p:nvCxnSpPr>
          <p:spPr>
            <a:xfrm>
              <a:off x="4470" y="201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06" name="Google Shape;806;p54"/>
            <p:cNvCxnSpPr/>
            <p:nvPr/>
          </p:nvCxnSpPr>
          <p:spPr>
            <a:xfrm>
              <a:off x="4038" y="1518"/>
              <a:ext cx="1320" cy="0"/>
            </a:xfrm>
            <a:prstGeom prst="straightConnector1">
              <a:avLst/>
            </a:prstGeom>
            <a:noFill/>
            <a:ln cap="flat" cmpd="sng" w="9525">
              <a:solidFill>
                <a:schemeClr val="dk1"/>
              </a:solidFill>
              <a:prstDash val="solid"/>
              <a:miter lim="800000"/>
              <a:headEnd len="med" w="med" type="none"/>
              <a:tailEnd len="med" w="med" type="none"/>
            </a:ln>
          </p:spPr>
        </p:cxnSp>
        <p:cxnSp>
          <p:nvCxnSpPr>
            <p:cNvPr id="807" name="Google Shape;807;p54"/>
            <p:cNvCxnSpPr/>
            <p:nvPr/>
          </p:nvCxnSpPr>
          <p:spPr>
            <a:xfrm>
              <a:off x="4332"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08" name="Google Shape;808;p54"/>
            <p:cNvCxnSpPr/>
            <p:nvPr/>
          </p:nvCxnSpPr>
          <p:spPr>
            <a:xfrm>
              <a:off x="5034"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09" name="Google Shape;809;p54"/>
            <p:cNvCxnSpPr/>
            <p:nvPr/>
          </p:nvCxnSpPr>
          <p:spPr>
            <a:xfrm flipH="1" rot="10800000">
              <a:off x="3960" y="1104"/>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810" name="Google Shape;810;p54"/>
            <p:cNvCxnSpPr/>
            <p:nvPr/>
          </p:nvCxnSpPr>
          <p:spPr>
            <a:xfrm>
              <a:off x="3990" y="1608"/>
              <a:ext cx="936" cy="330"/>
            </a:xfrm>
            <a:prstGeom prst="straightConnector1">
              <a:avLst/>
            </a:prstGeom>
            <a:noFill/>
            <a:ln cap="flat" cmpd="sng" w="9525">
              <a:solidFill>
                <a:schemeClr val="dk1"/>
              </a:solidFill>
              <a:prstDash val="solid"/>
              <a:miter lim="800000"/>
              <a:headEnd len="med" w="med" type="none"/>
              <a:tailEnd len="med" w="med" type="none"/>
            </a:ln>
          </p:spPr>
        </p:cxnSp>
        <p:cxnSp>
          <p:nvCxnSpPr>
            <p:cNvPr id="811" name="Google Shape;811;p54"/>
            <p:cNvCxnSpPr/>
            <p:nvPr/>
          </p:nvCxnSpPr>
          <p:spPr>
            <a:xfrm>
              <a:off x="4416" y="1098"/>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12" name="Google Shape;812;p54"/>
            <p:cNvCxnSpPr/>
            <p:nvPr/>
          </p:nvCxnSpPr>
          <p:spPr>
            <a:xfrm flipH="1">
              <a:off x="4410" y="1104"/>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13" name="Google Shape;813;p54"/>
            <p:cNvCxnSpPr/>
            <p:nvPr/>
          </p:nvCxnSpPr>
          <p:spPr>
            <a:xfrm flipH="1" rot="10800000">
              <a:off x="4458" y="1596"/>
              <a:ext cx="906" cy="318"/>
            </a:xfrm>
            <a:prstGeom prst="straightConnector1">
              <a:avLst/>
            </a:prstGeom>
            <a:noFill/>
            <a:ln cap="flat" cmpd="sng" w="9525">
              <a:solidFill>
                <a:schemeClr val="dk1"/>
              </a:solidFill>
              <a:prstDash val="solid"/>
              <a:miter lim="800000"/>
              <a:headEnd len="med" w="med" type="none"/>
              <a:tailEnd len="med" w="med" type="none"/>
            </a:ln>
          </p:spPr>
        </p:cxnSp>
      </p:grpSp>
      <p:sp>
        <p:nvSpPr>
          <p:cNvPr id="814" name="Google Shape;814;p54"/>
          <p:cNvSpPr txBox="1"/>
          <p:nvPr/>
        </p:nvSpPr>
        <p:spPr>
          <a:xfrm>
            <a:off x="603250" y="1198562"/>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p:txBody>
      </p:sp>
      <p:sp>
        <p:nvSpPr>
          <p:cNvPr id="815" name="Google Shape;815;p54"/>
          <p:cNvSpPr txBox="1"/>
          <p:nvPr/>
        </p:nvSpPr>
        <p:spPr>
          <a:xfrm>
            <a:off x="5070475" y="1198562"/>
            <a:ext cx="471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C</a:t>
            </a:r>
            <a:endParaRPr/>
          </a:p>
        </p:txBody>
      </p:sp>
      <p:sp>
        <p:nvSpPr>
          <p:cNvPr id="816" name="Google Shape;816;p54"/>
          <p:cNvSpPr txBox="1"/>
          <p:nvPr>
            <p:ph idx="1" type="body"/>
          </p:nvPr>
        </p:nvSpPr>
        <p:spPr>
          <a:xfrm>
            <a:off x="350837" y="3462337"/>
            <a:ext cx="8543925" cy="306705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 (V, E) ⇒ G</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 (V, E</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a:t>
            </a:r>
            <a:endParaRPr/>
          </a:p>
          <a:p>
            <a:pPr indent="-533400" lvl="0" marL="5334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E</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 {(u, v):, u, v ∈V, and (u, v) ∉E}</a:t>
            </a:r>
            <a:endParaRPr/>
          </a:p>
          <a:p>
            <a:pPr indent="-533400" lvl="0" marL="533400" rtl="0" algn="l">
              <a:lnSpc>
                <a:spcPct val="100000"/>
              </a:lnSpc>
              <a:spcBef>
                <a:spcPts val="56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Idea</a:t>
            </a:r>
            <a:r>
              <a:rPr b="0" i="0" lang="en-US" sz="2800" u="none">
                <a:solidFill>
                  <a:schemeClr val="accent2"/>
                </a:solidFill>
                <a:latin typeface="Arial"/>
                <a:ea typeface="Arial"/>
                <a:cs typeface="Arial"/>
                <a:sym typeface="Arial"/>
              </a:rPr>
              <a:t>:</a:t>
            </a:r>
            <a:endParaRPr/>
          </a:p>
          <a:p>
            <a:pPr indent="-533400" lvl="0" marL="5334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〈G, k〉 (clique) → 〈G</a:t>
            </a:r>
            <a:r>
              <a:rPr b="0" baseline="30000" i="0"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|V|-k〉 (vertex cover)</a:t>
            </a:r>
            <a:endParaRPr/>
          </a:p>
        </p:txBody>
      </p:sp>
      <p:grpSp>
        <p:nvGrpSpPr>
          <p:cNvPr id="817" name="Google Shape;817;p54"/>
          <p:cNvGrpSpPr/>
          <p:nvPr/>
        </p:nvGrpSpPr>
        <p:grpSpPr>
          <a:xfrm>
            <a:off x="5191125" y="1228725"/>
            <a:ext cx="2962275" cy="2057400"/>
            <a:chOff x="3270" y="774"/>
            <a:chExt cx="1866" cy="1296"/>
          </a:xfrm>
        </p:grpSpPr>
        <p:sp>
          <p:nvSpPr>
            <p:cNvPr id="818" name="Google Shape;818;p54"/>
            <p:cNvSpPr/>
            <p:nvPr/>
          </p:nvSpPr>
          <p:spPr>
            <a:xfrm>
              <a:off x="3714"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819" name="Google Shape;819;p54"/>
            <p:cNvSpPr/>
            <p:nvPr/>
          </p:nvSpPr>
          <p:spPr>
            <a:xfrm>
              <a:off x="4416"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820" name="Google Shape;820;p54"/>
            <p:cNvSpPr/>
            <p:nvPr/>
          </p:nvSpPr>
          <p:spPr>
            <a:xfrm>
              <a:off x="327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821" name="Google Shape;821;p54"/>
            <p:cNvSpPr/>
            <p:nvPr/>
          </p:nvSpPr>
          <p:spPr>
            <a:xfrm>
              <a:off x="486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822" name="Google Shape;822;p54"/>
            <p:cNvSpPr/>
            <p:nvPr/>
          </p:nvSpPr>
          <p:spPr>
            <a:xfrm>
              <a:off x="3714"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823" name="Google Shape;823;p54"/>
            <p:cNvSpPr/>
            <p:nvPr/>
          </p:nvSpPr>
          <p:spPr>
            <a:xfrm>
              <a:off x="4416"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824" name="Google Shape;824;p54"/>
            <p:cNvCxnSpPr/>
            <p:nvPr/>
          </p:nvCxnSpPr>
          <p:spPr>
            <a:xfrm flipH="1" rot="10800000">
              <a:off x="3474" y="1002"/>
              <a:ext cx="972" cy="324"/>
            </a:xfrm>
            <a:prstGeom prst="straightConnector1">
              <a:avLst/>
            </a:prstGeom>
            <a:noFill/>
            <a:ln cap="flat" cmpd="sng" w="9525">
              <a:solidFill>
                <a:schemeClr val="dk1"/>
              </a:solidFill>
              <a:prstDash val="solid"/>
              <a:miter lim="800000"/>
              <a:headEnd len="med" w="med" type="none"/>
              <a:tailEnd len="med" w="med" type="none"/>
            </a:ln>
          </p:spPr>
        </p:cxnSp>
        <p:cxnSp>
          <p:nvCxnSpPr>
            <p:cNvPr id="825" name="Google Shape;825;p54"/>
            <p:cNvCxnSpPr/>
            <p:nvPr/>
          </p:nvCxnSpPr>
          <p:spPr>
            <a:xfrm>
              <a:off x="3504" y="1530"/>
              <a:ext cx="288" cy="294"/>
            </a:xfrm>
            <a:prstGeom prst="straightConnector1">
              <a:avLst/>
            </a:prstGeom>
            <a:noFill/>
            <a:ln cap="flat" cmpd="sng" w="9525">
              <a:solidFill>
                <a:schemeClr val="dk1"/>
              </a:solidFill>
              <a:prstDash val="solid"/>
              <a:miter lim="800000"/>
              <a:headEnd len="med" w="med" type="none"/>
              <a:tailEnd len="med" w="med" type="none"/>
            </a:ln>
          </p:spPr>
        </p:cxnSp>
        <p:cxnSp>
          <p:nvCxnSpPr>
            <p:cNvPr id="826" name="Google Shape;826;p54"/>
            <p:cNvCxnSpPr/>
            <p:nvPr/>
          </p:nvCxnSpPr>
          <p:spPr>
            <a:xfrm>
              <a:off x="3960" y="1002"/>
              <a:ext cx="918" cy="360"/>
            </a:xfrm>
            <a:prstGeom prst="straightConnector1">
              <a:avLst/>
            </a:prstGeom>
            <a:noFill/>
            <a:ln cap="flat" cmpd="sng" w="9525">
              <a:solidFill>
                <a:schemeClr val="dk1"/>
              </a:solidFill>
              <a:prstDash val="solid"/>
              <a:miter lim="800000"/>
              <a:headEnd len="med" w="med" type="none"/>
              <a:tailEnd len="med" w="med" type="none"/>
            </a:ln>
          </p:spPr>
        </p:cxnSp>
        <p:cxnSp>
          <p:nvCxnSpPr>
            <p:cNvPr id="827" name="Google Shape;827;p54"/>
            <p:cNvCxnSpPr/>
            <p:nvPr/>
          </p:nvCxnSpPr>
          <p:spPr>
            <a:xfrm flipH="1">
              <a:off x="4656" y="1572"/>
              <a:ext cx="282" cy="264"/>
            </a:xfrm>
            <a:prstGeom prst="straightConnector1">
              <a:avLst/>
            </a:prstGeom>
            <a:noFill/>
            <a:ln cap="flat" cmpd="sng" w="9525">
              <a:solidFill>
                <a:schemeClr val="dk1"/>
              </a:solidFill>
              <a:prstDash val="solid"/>
              <a:miter lim="800000"/>
              <a:headEnd len="med" w="med" type="none"/>
              <a:tailEnd len="med" w="med" type="none"/>
            </a:ln>
          </p:spPr>
        </p:cxnSp>
        <p:cxnSp>
          <p:nvCxnSpPr>
            <p:cNvPr id="828" name="Google Shape;828;p54"/>
            <p:cNvCxnSpPr/>
            <p:nvPr/>
          </p:nvCxnSpPr>
          <p:spPr>
            <a:xfrm>
              <a:off x="4650" y="996"/>
              <a:ext cx="288" cy="33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3" name="Shape 833"/>
        <p:cNvGrpSpPr/>
        <p:nvPr/>
      </p:nvGrpSpPr>
      <p:grpSpPr>
        <a:xfrm>
          <a:off x="0" y="0"/>
          <a:ext cx="0" cy="0"/>
          <a:chOff x="0" y="0"/>
          <a:chExt cx="0" cy="0"/>
        </a:xfrm>
      </p:grpSpPr>
      <p:sp>
        <p:nvSpPr>
          <p:cNvPr id="834" name="Google Shape;834;p5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35" name="Google Shape;835;p5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Vertex Cover</a:t>
            </a:r>
            <a:endParaRPr/>
          </a:p>
        </p:txBody>
      </p:sp>
      <p:grpSp>
        <p:nvGrpSpPr>
          <p:cNvPr id="836" name="Google Shape;836;p55"/>
          <p:cNvGrpSpPr/>
          <p:nvPr/>
        </p:nvGrpSpPr>
        <p:grpSpPr>
          <a:xfrm>
            <a:off x="685800" y="1228725"/>
            <a:ext cx="2962275" cy="2057400"/>
            <a:chOff x="3756" y="852"/>
            <a:chExt cx="1866" cy="1296"/>
          </a:xfrm>
        </p:grpSpPr>
        <p:sp>
          <p:nvSpPr>
            <p:cNvPr id="837" name="Google Shape;837;p55"/>
            <p:cNvSpPr/>
            <p:nvPr/>
          </p:nvSpPr>
          <p:spPr>
            <a:xfrm>
              <a:off x="4200"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838" name="Google Shape;838;p55"/>
            <p:cNvSpPr/>
            <p:nvPr/>
          </p:nvSpPr>
          <p:spPr>
            <a:xfrm>
              <a:off x="4902"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839" name="Google Shape;839;p55"/>
            <p:cNvSpPr/>
            <p:nvPr/>
          </p:nvSpPr>
          <p:spPr>
            <a:xfrm>
              <a:off x="375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840" name="Google Shape;840;p55"/>
            <p:cNvSpPr/>
            <p:nvPr/>
          </p:nvSpPr>
          <p:spPr>
            <a:xfrm>
              <a:off x="534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841" name="Google Shape;841;p55"/>
            <p:cNvSpPr/>
            <p:nvPr/>
          </p:nvSpPr>
          <p:spPr>
            <a:xfrm>
              <a:off x="4200"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842" name="Google Shape;842;p55"/>
            <p:cNvSpPr/>
            <p:nvPr/>
          </p:nvSpPr>
          <p:spPr>
            <a:xfrm>
              <a:off x="4902"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843" name="Google Shape;843;p55"/>
            <p:cNvCxnSpPr/>
            <p:nvPr/>
          </p:nvCxnSpPr>
          <p:spPr>
            <a:xfrm>
              <a:off x="4464" y="99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44" name="Google Shape;844;p55"/>
            <p:cNvCxnSpPr/>
            <p:nvPr/>
          </p:nvCxnSpPr>
          <p:spPr>
            <a:xfrm>
              <a:off x="4470" y="201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45" name="Google Shape;845;p55"/>
            <p:cNvCxnSpPr/>
            <p:nvPr/>
          </p:nvCxnSpPr>
          <p:spPr>
            <a:xfrm>
              <a:off x="4038" y="1518"/>
              <a:ext cx="1320" cy="0"/>
            </a:xfrm>
            <a:prstGeom prst="straightConnector1">
              <a:avLst/>
            </a:prstGeom>
            <a:noFill/>
            <a:ln cap="flat" cmpd="sng" w="9525">
              <a:solidFill>
                <a:schemeClr val="dk1"/>
              </a:solidFill>
              <a:prstDash val="solid"/>
              <a:miter lim="800000"/>
              <a:headEnd len="med" w="med" type="none"/>
              <a:tailEnd len="med" w="med" type="none"/>
            </a:ln>
          </p:spPr>
        </p:cxnSp>
        <p:cxnSp>
          <p:nvCxnSpPr>
            <p:cNvPr id="846" name="Google Shape;846;p55"/>
            <p:cNvCxnSpPr/>
            <p:nvPr/>
          </p:nvCxnSpPr>
          <p:spPr>
            <a:xfrm>
              <a:off x="4332"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47" name="Google Shape;847;p55"/>
            <p:cNvCxnSpPr/>
            <p:nvPr/>
          </p:nvCxnSpPr>
          <p:spPr>
            <a:xfrm>
              <a:off x="5034"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48" name="Google Shape;848;p55"/>
            <p:cNvCxnSpPr/>
            <p:nvPr/>
          </p:nvCxnSpPr>
          <p:spPr>
            <a:xfrm flipH="1" rot="10800000">
              <a:off x="3960" y="1104"/>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849" name="Google Shape;849;p55"/>
            <p:cNvCxnSpPr/>
            <p:nvPr/>
          </p:nvCxnSpPr>
          <p:spPr>
            <a:xfrm>
              <a:off x="3990" y="1608"/>
              <a:ext cx="936" cy="330"/>
            </a:xfrm>
            <a:prstGeom prst="straightConnector1">
              <a:avLst/>
            </a:prstGeom>
            <a:noFill/>
            <a:ln cap="flat" cmpd="sng" w="9525">
              <a:solidFill>
                <a:schemeClr val="dk1"/>
              </a:solidFill>
              <a:prstDash val="solid"/>
              <a:miter lim="800000"/>
              <a:headEnd len="med" w="med" type="none"/>
              <a:tailEnd len="med" w="med" type="none"/>
            </a:ln>
          </p:spPr>
        </p:cxnSp>
        <p:cxnSp>
          <p:nvCxnSpPr>
            <p:cNvPr id="850" name="Google Shape;850;p55"/>
            <p:cNvCxnSpPr/>
            <p:nvPr/>
          </p:nvCxnSpPr>
          <p:spPr>
            <a:xfrm>
              <a:off x="4416" y="1098"/>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51" name="Google Shape;851;p55"/>
            <p:cNvCxnSpPr/>
            <p:nvPr/>
          </p:nvCxnSpPr>
          <p:spPr>
            <a:xfrm flipH="1">
              <a:off x="4410" y="1104"/>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52" name="Google Shape;852;p55"/>
            <p:cNvCxnSpPr/>
            <p:nvPr/>
          </p:nvCxnSpPr>
          <p:spPr>
            <a:xfrm flipH="1" rot="10800000">
              <a:off x="4458" y="1596"/>
              <a:ext cx="906" cy="318"/>
            </a:xfrm>
            <a:prstGeom prst="straightConnector1">
              <a:avLst/>
            </a:prstGeom>
            <a:noFill/>
            <a:ln cap="flat" cmpd="sng" w="9525">
              <a:solidFill>
                <a:schemeClr val="dk1"/>
              </a:solidFill>
              <a:prstDash val="solid"/>
              <a:miter lim="800000"/>
              <a:headEnd len="med" w="med" type="none"/>
              <a:tailEnd len="med" w="med" type="none"/>
            </a:ln>
          </p:spPr>
        </p:cxnSp>
      </p:grpSp>
      <p:sp>
        <p:nvSpPr>
          <p:cNvPr id="853" name="Google Shape;853;p55"/>
          <p:cNvSpPr txBox="1"/>
          <p:nvPr/>
        </p:nvSpPr>
        <p:spPr>
          <a:xfrm>
            <a:off x="603250" y="1198562"/>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p:txBody>
      </p:sp>
      <p:sp>
        <p:nvSpPr>
          <p:cNvPr id="854" name="Google Shape;854;p55"/>
          <p:cNvSpPr txBox="1"/>
          <p:nvPr/>
        </p:nvSpPr>
        <p:spPr>
          <a:xfrm>
            <a:off x="5070475" y="1198562"/>
            <a:ext cx="471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C</a:t>
            </a:r>
            <a:endParaRPr/>
          </a:p>
        </p:txBody>
      </p:sp>
      <p:sp>
        <p:nvSpPr>
          <p:cNvPr id="855" name="Google Shape;855;p55"/>
          <p:cNvSpPr txBox="1"/>
          <p:nvPr>
            <p:ph idx="1" type="body"/>
          </p:nvPr>
        </p:nvSpPr>
        <p:spPr>
          <a:xfrm>
            <a:off x="350837" y="3281362"/>
            <a:ext cx="8543925" cy="100965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G has a clique V’⊆ V, |V’| = k ⇒ V-V’ is a V-C in G</a:t>
            </a:r>
            <a:r>
              <a:rPr b="0" baseline="30000" i="0" lang="en-US" sz="2400" u="none">
                <a:solidFill>
                  <a:schemeClr val="accent2"/>
                </a:solidFill>
                <a:latin typeface="Arial"/>
                <a:ea typeface="Arial"/>
                <a:cs typeface="Arial"/>
                <a:sym typeface="Arial"/>
              </a:rPr>
              <a:t>C</a:t>
            </a:r>
            <a:endParaRPr/>
          </a:p>
          <a:p>
            <a:pPr indent="-533400" lvl="0" marL="53340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Let (u, v) ∈ E</a:t>
            </a:r>
            <a:r>
              <a:rPr b="0" baseline="30000" i="0" lang="en-US" sz="2400" u="none">
                <a:solidFill>
                  <a:schemeClr val="accent2"/>
                </a:solidFill>
                <a:latin typeface="Arial"/>
                <a:ea typeface="Arial"/>
                <a:cs typeface="Arial"/>
                <a:sym typeface="Arial"/>
              </a:rPr>
              <a:t>C</a:t>
            </a:r>
            <a:r>
              <a:rPr b="0" i="0" lang="en-US" sz="2400" u="none">
                <a:solidFill>
                  <a:schemeClr val="accent2"/>
                </a:solidFill>
                <a:latin typeface="Arial"/>
                <a:ea typeface="Arial"/>
                <a:cs typeface="Arial"/>
                <a:sym typeface="Arial"/>
              </a:rPr>
              <a:t> </a:t>
            </a:r>
            <a:endParaRPr/>
          </a:p>
        </p:txBody>
      </p:sp>
      <p:sp>
        <p:nvSpPr>
          <p:cNvPr id="856" name="Google Shape;856;p55"/>
          <p:cNvSpPr txBox="1"/>
          <p:nvPr/>
        </p:nvSpPr>
        <p:spPr>
          <a:xfrm>
            <a:off x="3079750" y="3733800"/>
            <a:ext cx="5413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(u, v) ∉ E</a:t>
            </a:r>
            <a:endParaRPr/>
          </a:p>
        </p:txBody>
      </p:sp>
      <p:sp>
        <p:nvSpPr>
          <p:cNvPr id="857" name="Google Shape;857;p55"/>
          <p:cNvSpPr txBox="1"/>
          <p:nvPr/>
        </p:nvSpPr>
        <p:spPr>
          <a:xfrm>
            <a:off x="350837" y="4219575"/>
            <a:ext cx="4924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u and v were not connected in E</a:t>
            </a:r>
            <a:endParaRPr/>
          </a:p>
        </p:txBody>
      </p:sp>
      <p:sp>
        <p:nvSpPr>
          <p:cNvPr id="858" name="Google Shape;858;p55"/>
          <p:cNvSpPr txBox="1"/>
          <p:nvPr/>
        </p:nvSpPr>
        <p:spPr>
          <a:xfrm>
            <a:off x="350837" y="4667250"/>
            <a:ext cx="7737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least one of u or v does not belong in the clique V’ </a:t>
            </a:r>
            <a:endParaRPr/>
          </a:p>
        </p:txBody>
      </p:sp>
      <p:sp>
        <p:nvSpPr>
          <p:cNvPr id="859" name="Google Shape;859;p55"/>
          <p:cNvSpPr txBox="1"/>
          <p:nvPr/>
        </p:nvSpPr>
        <p:spPr>
          <a:xfrm>
            <a:off x="350837" y="5114925"/>
            <a:ext cx="5718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least one of u or v belongs in V - V’ </a:t>
            </a:r>
            <a:endParaRPr/>
          </a:p>
        </p:txBody>
      </p:sp>
      <p:sp>
        <p:nvSpPr>
          <p:cNvPr id="860" name="Google Shape;860;p55"/>
          <p:cNvSpPr txBox="1"/>
          <p:nvPr/>
        </p:nvSpPr>
        <p:spPr>
          <a:xfrm>
            <a:off x="350837" y="5562600"/>
            <a:ext cx="4803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edge (u, v) is covered by V – V’</a:t>
            </a:r>
            <a:endParaRPr/>
          </a:p>
        </p:txBody>
      </p:sp>
      <p:sp>
        <p:nvSpPr>
          <p:cNvPr id="861" name="Google Shape;861;p55"/>
          <p:cNvSpPr txBox="1"/>
          <p:nvPr/>
        </p:nvSpPr>
        <p:spPr>
          <a:xfrm>
            <a:off x="350837" y="6000750"/>
            <a:ext cx="8164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edge (u, v) was arbitrary ⇒ every edge of E</a:t>
            </a:r>
            <a:r>
              <a:rPr b="0" baseline="30000"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is covered </a:t>
            </a:r>
            <a:endParaRPr/>
          </a:p>
        </p:txBody>
      </p:sp>
      <p:grpSp>
        <p:nvGrpSpPr>
          <p:cNvPr id="862" name="Google Shape;862;p55"/>
          <p:cNvGrpSpPr/>
          <p:nvPr/>
        </p:nvGrpSpPr>
        <p:grpSpPr>
          <a:xfrm>
            <a:off x="5191125" y="1228725"/>
            <a:ext cx="2962275" cy="2057400"/>
            <a:chOff x="3270" y="774"/>
            <a:chExt cx="1866" cy="1296"/>
          </a:xfrm>
        </p:grpSpPr>
        <p:sp>
          <p:nvSpPr>
            <p:cNvPr id="863" name="Google Shape;863;p55"/>
            <p:cNvSpPr/>
            <p:nvPr/>
          </p:nvSpPr>
          <p:spPr>
            <a:xfrm>
              <a:off x="3714"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864" name="Google Shape;864;p55"/>
            <p:cNvSpPr/>
            <p:nvPr/>
          </p:nvSpPr>
          <p:spPr>
            <a:xfrm>
              <a:off x="4416"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865" name="Google Shape;865;p55"/>
            <p:cNvSpPr/>
            <p:nvPr/>
          </p:nvSpPr>
          <p:spPr>
            <a:xfrm>
              <a:off x="327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866" name="Google Shape;866;p55"/>
            <p:cNvSpPr/>
            <p:nvPr/>
          </p:nvSpPr>
          <p:spPr>
            <a:xfrm>
              <a:off x="486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867" name="Google Shape;867;p55"/>
            <p:cNvSpPr/>
            <p:nvPr/>
          </p:nvSpPr>
          <p:spPr>
            <a:xfrm>
              <a:off x="3714"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868" name="Google Shape;868;p55"/>
            <p:cNvSpPr/>
            <p:nvPr/>
          </p:nvSpPr>
          <p:spPr>
            <a:xfrm>
              <a:off x="4416"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869" name="Google Shape;869;p55"/>
            <p:cNvCxnSpPr/>
            <p:nvPr/>
          </p:nvCxnSpPr>
          <p:spPr>
            <a:xfrm flipH="1" rot="10800000">
              <a:off x="3474" y="1002"/>
              <a:ext cx="972" cy="324"/>
            </a:xfrm>
            <a:prstGeom prst="straightConnector1">
              <a:avLst/>
            </a:prstGeom>
            <a:noFill/>
            <a:ln cap="flat" cmpd="sng" w="9525">
              <a:solidFill>
                <a:schemeClr val="dk1"/>
              </a:solidFill>
              <a:prstDash val="solid"/>
              <a:miter lim="800000"/>
              <a:headEnd len="med" w="med" type="none"/>
              <a:tailEnd len="med" w="med" type="none"/>
            </a:ln>
          </p:spPr>
        </p:cxnSp>
        <p:cxnSp>
          <p:nvCxnSpPr>
            <p:cNvPr id="870" name="Google Shape;870;p55"/>
            <p:cNvCxnSpPr/>
            <p:nvPr/>
          </p:nvCxnSpPr>
          <p:spPr>
            <a:xfrm>
              <a:off x="3504" y="1530"/>
              <a:ext cx="288" cy="294"/>
            </a:xfrm>
            <a:prstGeom prst="straightConnector1">
              <a:avLst/>
            </a:prstGeom>
            <a:noFill/>
            <a:ln cap="flat" cmpd="sng" w="9525">
              <a:solidFill>
                <a:schemeClr val="dk1"/>
              </a:solidFill>
              <a:prstDash val="solid"/>
              <a:miter lim="800000"/>
              <a:headEnd len="med" w="med" type="none"/>
              <a:tailEnd len="med" w="med" type="none"/>
            </a:ln>
          </p:spPr>
        </p:cxnSp>
        <p:cxnSp>
          <p:nvCxnSpPr>
            <p:cNvPr id="871" name="Google Shape;871;p55"/>
            <p:cNvCxnSpPr/>
            <p:nvPr/>
          </p:nvCxnSpPr>
          <p:spPr>
            <a:xfrm>
              <a:off x="3960" y="1002"/>
              <a:ext cx="918" cy="360"/>
            </a:xfrm>
            <a:prstGeom prst="straightConnector1">
              <a:avLst/>
            </a:prstGeom>
            <a:noFill/>
            <a:ln cap="flat" cmpd="sng" w="9525">
              <a:solidFill>
                <a:schemeClr val="dk1"/>
              </a:solidFill>
              <a:prstDash val="solid"/>
              <a:miter lim="800000"/>
              <a:headEnd len="med" w="med" type="none"/>
              <a:tailEnd len="med" w="med" type="none"/>
            </a:ln>
          </p:spPr>
        </p:cxnSp>
        <p:cxnSp>
          <p:nvCxnSpPr>
            <p:cNvPr id="872" name="Google Shape;872;p55"/>
            <p:cNvCxnSpPr/>
            <p:nvPr/>
          </p:nvCxnSpPr>
          <p:spPr>
            <a:xfrm flipH="1">
              <a:off x="4656" y="1572"/>
              <a:ext cx="282" cy="264"/>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55"/>
            <p:cNvCxnSpPr/>
            <p:nvPr/>
          </p:nvCxnSpPr>
          <p:spPr>
            <a:xfrm>
              <a:off x="4650" y="996"/>
              <a:ext cx="288" cy="33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8" name="Shape 878"/>
        <p:cNvGrpSpPr/>
        <p:nvPr/>
      </p:nvGrpSpPr>
      <p:grpSpPr>
        <a:xfrm>
          <a:off x="0" y="0"/>
          <a:ext cx="0" cy="0"/>
          <a:chOff x="0" y="0"/>
          <a:chExt cx="0" cy="0"/>
        </a:xfrm>
      </p:grpSpPr>
      <p:sp>
        <p:nvSpPr>
          <p:cNvPr id="879" name="Google Shape;879;p5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80" name="Google Shape;880;p56"/>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Clique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Vertex Cover</a:t>
            </a:r>
            <a:endParaRPr/>
          </a:p>
        </p:txBody>
      </p:sp>
      <p:grpSp>
        <p:nvGrpSpPr>
          <p:cNvPr id="881" name="Google Shape;881;p56"/>
          <p:cNvGrpSpPr/>
          <p:nvPr/>
        </p:nvGrpSpPr>
        <p:grpSpPr>
          <a:xfrm>
            <a:off x="685800" y="1228725"/>
            <a:ext cx="2962275" cy="2057400"/>
            <a:chOff x="3756" y="852"/>
            <a:chExt cx="1866" cy="1296"/>
          </a:xfrm>
        </p:grpSpPr>
        <p:sp>
          <p:nvSpPr>
            <p:cNvPr id="882" name="Google Shape;882;p56"/>
            <p:cNvSpPr/>
            <p:nvPr/>
          </p:nvSpPr>
          <p:spPr>
            <a:xfrm>
              <a:off x="4200"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883" name="Google Shape;883;p56"/>
            <p:cNvSpPr/>
            <p:nvPr/>
          </p:nvSpPr>
          <p:spPr>
            <a:xfrm>
              <a:off x="4902" y="85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884" name="Google Shape;884;p56"/>
            <p:cNvSpPr/>
            <p:nvPr/>
          </p:nvSpPr>
          <p:spPr>
            <a:xfrm>
              <a:off x="375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885" name="Google Shape;885;p56"/>
            <p:cNvSpPr/>
            <p:nvPr/>
          </p:nvSpPr>
          <p:spPr>
            <a:xfrm>
              <a:off x="5346" y="138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886" name="Google Shape;886;p56"/>
            <p:cNvSpPr/>
            <p:nvPr/>
          </p:nvSpPr>
          <p:spPr>
            <a:xfrm>
              <a:off x="4200"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887" name="Google Shape;887;p56"/>
            <p:cNvSpPr/>
            <p:nvPr/>
          </p:nvSpPr>
          <p:spPr>
            <a:xfrm>
              <a:off x="4902" y="1872"/>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888" name="Google Shape;888;p56"/>
            <p:cNvCxnSpPr/>
            <p:nvPr/>
          </p:nvCxnSpPr>
          <p:spPr>
            <a:xfrm>
              <a:off x="4464" y="99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89" name="Google Shape;889;p56"/>
            <p:cNvCxnSpPr/>
            <p:nvPr/>
          </p:nvCxnSpPr>
          <p:spPr>
            <a:xfrm>
              <a:off x="4470" y="2010"/>
              <a:ext cx="438" cy="0"/>
            </a:xfrm>
            <a:prstGeom prst="straightConnector1">
              <a:avLst/>
            </a:prstGeom>
            <a:noFill/>
            <a:ln cap="flat" cmpd="sng" w="9525">
              <a:solidFill>
                <a:schemeClr val="dk1"/>
              </a:solidFill>
              <a:prstDash val="solid"/>
              <a:miter lim="800000"/>
              <a:headEnd len="med" w="med" type="none"/>
              <a:tailEnd len="med" w="med" type="none"/>
            </a:ln>
          </p:spPr>
        </p:cxnSp>
        <p:cxnSp>
          <p:nvCxnSpPr>
            <p:cNvPr id="890" name="Google Shape;890;p56"/>
            <p:cNvCxnSpPr/>
            <p:nvPr/>
          </p:nvCxnSpPr>
          <p:spPr>
            <a:xfrm>
              <a:off x="4038" y="1518"/>
              <a:ext cx="1320" cy="0"/>
            </a:xfrm>
            <a:prstGeom prst="straightConnector1">
              <a:avLst/>
            </a:prstGeom>
            <a:noFill/>
            <a:ln cap="flat" cmpd="sng" w="9525">
              <a:solidFill>
                <a:schemeClr val="dk1"/>
              </a:solidFill>
              <a:prstDash val="solid"/>
              <a:miter lim="800000"/>
              <a:headEnd len="med" w="med" type="none"/>
              <a:tailEnd len="med" w="med" type="none"/>
            </a:ln>
          </p:spPr>
        </p:cxnSp>
        <p:cxnSp>
          <p:nvCxnSpPr>
            <p:cNvPr id="891" name="Google Shape;891;p56"/>
            <p:cNvCxnSpPr/>
            <p:nvPr/>
          </p:nvCxnSpPr>
          <p:spPr>
            <a:xfrm>
              <a:off x="4332"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92" name="Google Shape;892;p56"/>
            <p:cNvCxnSpPr/>
            <p:nvPr/>
          </p:nvCxnSpPr>
          <p:spPr>
            <a:xfrm>
              <a:off x="5034" y="1128"/>
              <a:ext cx="0" cy="744"/>
            </a:xfrm>
            <a:prstGeom prst="straightConnector1">
              <a:avLst/>
            </a:prstGeom>
            <a:noFill/>
            <a:ln cap="flat" cmpd="sng" w="9525">
              <a:solidFill>
                <a:schemeClr val="dk1"/>
              </a:solidFill>
              <a:prstDash val="solid"/>
              <a:miter lim="800000"/>
              <a:headEnd len="med" w="med" type="none"/>
              <a:tailEnd len="med" w="med" type="none"/>
            </a:ln>
          </p:spPr>
        </p:cxnSp>
        <p:cxnSp>
          <p:nvCxnSpPr>
            <p:cNvPr id="893" name="Google Shape;893;p56"/>
            <p:cNvCxnSpPr/>
            <p:nvPr/>
          </p:nvCxnSpPr>
          <p:spPr>
            <a:xfrm flipH="1" rot="10800000">
              <a:off x="3960" y="1104"/>
              <a:ext cx="300" cy="300"/>
            </a:xfrm>
            <a:prstGeom prst="straightConnector1">
              <a:avLst/>
            </a:prstGeom>
            <a:noFill/>
            <a:ln cap="flat" cmpd="sng" w="9525">
              <a:solidFill>
                <a:schemeClr val="dk1"/>
              </a:solidFill>
              <a:prstDash val="solid"/>
              <a:miter lim="800000"/>
              <a:headEnd len="med" w="med" type="none"/>
              <a:tailEnd len="med" w="med" type="none"/>
            </a:ln>
          </p:spPr>
        </p:cxnSp>
        <p:cxnSp>
          <p:nvCxnSpPr>
            <p:cNvPr id="894" name="Google Shape;894;p56"/>
            <p:cNvCxnSpPr/>
            <p:nvPr/>
          </p:nvCxnSpPr>
          <p:spPr>
            <a:xfrm>
              <a:off x="3990" y="1608"/>
              <a:ext cx="936" cy="330"/>
            </a:xfrm>
            <a:prstGeom prst="straightConnector1">
              <a:avLst/>
            </a:prstGeom>
            <a:noFill/>
            <a:ln cap="flat" cmpd="sng" w="9525">
              <a:solidFill>
                <a:schemeClr val="dk1"/>
              </a:solidFill>
              <a:prstDash val="solid"/>
              <a:miter lim="800000"/>
              <a:headEnd len="med" w="med" type="none"/>
              <a:tailEnd len="med" w="med" type="none"/>
            </a:ln>
          </p:spPr>
        </p:cxnSp>
        <p:cxnSp>
          <p:nvCxnSpPr>
            <p:cNvPr id="895" name="Google Shape;895;p56"/>
            <p:cNvCxnSpPr/>
            <p:nvPr/>
          </p:nvCxnSpPr>
          <p:spPr>
            <a:xfrm>
              <a:off x="4416" y="1098"/>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96" name="Google Shape;896;p56"/>
            <p:cNvCxnSpPr/>
            <p:nvPr/>
          </p:nvCxnSpPr>
          <p:spPr>
            <a:xfrm flipH="1">
              <a:off x="4410" y="1104"/>
              <a:ext cx="540" cy="804"/>
            </a:xfrm>
            <a:prstGeom prst="straightConnector1">
              <a:avLst/>
            </a:prstGeom>
            <a:noFill/>
            <a:ln cap="flat" cmpd="sng" w="9525">
              <a:solidFill>
                <a:schemeClr val="dk1"/>
              </a:solidFill>
              <a:prstDash val="solid"/>
              <a:miter lim="800000"/>
              <a:headEnd len="med" w="med" type="none"/>
              <a:tailEnd len="med" w="med" type="none"/>
            </a:ln>
          </p:spPr>
        </p:cxnSp>
        <p:cxnSp>
          <p:nvCxnSpPr>
            <p:cNvPr id="897" name="Google Shape;897;p56"/>
            <p:cNvCxnSpPr/>
            <p:nvPr/>
          </p:nvCxnSpPr>
          <p:spPr>
            <a:xfrm flipH="1" rot="10800000">
              <a:off x="4458" y="1596"/>
              <a:ext cx="906" cy="318"/>
            </a:xfrm>
            <a:prstGeom prst="straightConnector1">
              <a:avLst/>
            </a:prstGeom>
            <a:noFill/>
            <a:ln cap="flat" cmpd="sng" w="9525">
              <a:solidFill>
                <a:schemeClr val="dk1"/>
              </a:solidFill>
              <a:prstDash val="solid"/>
              <a:miter lim="800000"/>
              <a:headEnd len="med" w="med" type="none"/>
              <a:tailEnd len="med" w="med" type="none"/>
            </a:ln>
          </p:spPr>
        </p:cxnSp>
      </p:grpSp>
      <p:sp>
        <p:nvSpPr>
          <p:cNvPr id="898" name="Google Shape;898;p56"/>
          <p:cNvSpPr txBox="1"/>
          <p:nvPr/>
        </p:nvSpPr>
        <p:spPr>
          <a:xfrm>
            <a:off x="603250" y="1198562"/>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p:txBody>
      </p:sp>
      <p:sp>
        <p:nvSpPr>
          <p:cNvPr id="899" name="Google Shape;899;p56"/>
          <p:cNvSpPr txBox="1"/>
          <p:nvPr/>
        </p:nvSpPr>
        <p:spPr>
          <a:xfrm>
            <a:off x="5070475" y="1198562"/>
            <a:ext cx="471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C</a:t>
            </a:r>
            <a:endParaRPr/>
          </a:p>
        </p:txBody>
      </p:sp>
      <p:sp>
        <p:nvSpPr>
          <p:cNvPr id="900" name="Google Shape;900;p56"/>
          <p:cNvSpPr txBox="1"/>
          <p:nvPr>
            <p:ph idx="1" type="body"/>
          </p:nvPr>
        </p:nvSpPr>
        <p:spPr>
          <a:xfrm>
            <a:off x="350837" y="3281362"/>
            <a:ext cx="8543925" cy="1409700"/>
          </a:xfrm>
          <a:prstGeom prst="rect">
            <a:avLst/>
          </a:prstGeom>
          <a:noFill/>
          <a:ln>
            <a:noFill/>
          </a:ln>
        </p:spPr>
        <p:txBody>
          <a:bodyPr anchorCtr="0" anchor="t" bIns="45700" lIns="91425" spcFirstLastPara="1" rIns="91425" wrap="square" tIns="45700">
            <a:noAutofit/>
          </a:bodyPr>
          <a:lstStyle/>
          <a:p>
            <a:pPr indent="-533400" lvl="0" marL="533400" rtl="0" algn="l">
              <a:lnSpc>
                <a:spcPct val="13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G</a:t>
            </a:r>
            <a:r>
              <a:rPr b="0" baseline="30000" i="0" lang="en-US" sz="2400" u="none">
                <a:solidFill>
                  <a:schemeClr val="accent2"/>
                </a:solidFill>
                <a:latin typeface="Arial"/>
                <a:ea typeface="Arial"/>
                <a:cs typeface="Arial"/>
                <a:sym typeface="Arial"/>
              </a:rPr>
              <a:t>C</a:t>
            </a:r>
            <a:r>
              <a:rPr b="0" i="0" lang="en-US" sz="2400" u="none">
                <a:solidFill>
                  <a:schemeClr val="accent2"/>
                </a:solidFill>
                <a:latin typeface="Arial"/>
                <a:ea typeface="Arial"/>
                <a:cs typeface="Arial"/>
                <a:sym typeface="Arial"/>
              </a:rPr>
              <a:t> has a vertex cover V’⊆ V, |V’| = |V| - k</a:t>
            </a:r>
            <a:endParaRPr/>
          </a:p>
          <a:p>
            <a:pPr indent="-533400" lvl="0" marL="533400" rtl="0" algn="l">
              <a:lnSpc>
                <a:spcPct val="13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For all u, v ∈ V, if (u, v) ∈ E</a:t>
            </a:r>
            <a:r>
              <a:rPr b="0" baseline="30000" i="0" lang="en-US" sz="2400" u="none">
                <a:solidFill>
                  <a:schemeClr val="accent2"/>
                </a:solidFill>
                <a:latin typeface="Arial"/>
                <a:ea typeface="Arial"/>
                <a:cs typeface="Arial"/>
                <a:sym typeface="Arial"/>
              </a:rPr>
              <a:t>C</a:t>
            </a:r>
            <a:r>
              <a:rPr b="0" i="0" lang="en-US" sz="2400" u="none">
                <a:solidFill>
                  <a:schemeClr val="accent2"/>
                </a:solidFill>
                <a:latin typeface="Arial"/>
                <a:ea typeface="Arial"/>
                <a:cs typeface="Arial"/>
                <a:sym typeface="Arial"/>
              </a:rPr>
              <a:t> </a:t>
            </a:r>
            <a:endParaRPr/>
          </a:p>
        </p:txBody>
      </p:sp>
      <p:sp>
        <p:nvSpPr>
          <p:cNvPr id="901" name="Google Shape;901;p56"/>
          <p:cNvSpPr txBox="1"/>
          <p:nvPr/>
        </p:nvSpPr>
        <p:spPr>
          <a:xfrm>
            <a:off x="484187" y="4410075"/>
            <a:ext cx="8204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u ∈ V’ or v ∈ V’ or both ∈ V’</a:t>
            </a:r>
            <a:endParaRPr/>
          </a:p>
        </p:txBody>
      </p:sp>
      <p:sp>
        <p:nvSpPr>
          <p:cNvPr id="902" name="Google Shape;902;p56"/>
          <p:cNvSpPr txBox="1"/>
          <p:nvPr/>
        </p:nvSpPr>
        <p:spPr>
          <a:xfrm>
            <a:off x="484187" y="4967287"/>
            <a:ext cx="5299075" cy="89535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For all u, v ∈ V, if u ∉ V’ and v ∉ V’:</a:t>
            </a:r>
            <a:endParaRPr/>
          </a:p>
          <a:p>
            <a:pPr indent="-152400" lvl="0" marL="0" marR="0"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no edge between u, v in E</a:t>
            </a:r>
            <a:r>
              <a:rPr b="0" baseline="30000" i="0" lang="en-US" sz="2400" u="none">
                <a:solidFill>
                  <a:schemeClr val="dk1"/>
                </a:solidFill>
                <a:latin typeface="Arial"/>
                <a:ea typeface="Arial"/>
                <a:cs typeface="Arial"/>
                <a:sym typeface="Arial"/>
              </a:rPr>
              <a:t>G</a:t>
            </a:r>
            <a:endParaRPr/>
          </a:p>
        </p:txBody>
      </p:sp>
      <p:grpSp>
        <p:nvGrpSpPr>
          <p:cNvPr id="903" name="Google Shape;903;p56"/>
          <p:cNvGrpSpPr/>
          <p:nvPr/>
        </p:nvGrpSpPr>
        <p:grpSpPr>
          <a:xfrm>
            <a:off x="5191125" y="1228725"/>
            <a:ext cx="2962275" cy="2057400"/>
            <a:chOff x="3270" y="774"/>
            <a:chExt cx="1866" cy="1296"/>
          </a:xfrm>
        </p:grpSpPr>
        <p:sp>
          <p:nvSpPr>
            <p:cNvPr id="904" name="Google Shape;904;p56"/>
            <p:cNvSpPr/>
            <p:nvPr/>
          </p:nvSpPr>
          <p:spPr>
            <a:xfrm>
              <a:off x="3714"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905" name="Google Shape;905;p56"/>
            <p:cNvSpPr/>
            <p:nvPr/>
          </p:nvSpPr>
          <p:spPr>
            <a:xfrm>
              <a:off x="4416" y="77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906" name="Google Shape;906;p56"/>
            <p:cNvSpPr/>
            <p:nvPr/>
          </p:nvSpPr>
          <p:spPr>
            <a:xfrm>
              <a:off x="327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sp>
          <p:nvSpPr>
            <p:cNvPr id="907" name="Google Shape;907;p56"/>
            <p:cNvSpPr/>
            <p:nvPr/>
          </p:nvSpPr>
          <p:spPr>
            <a:xfrm>
              <a:off x="4860" y="1308"/>
              <a:ext cx="276" cy="276"/>
            </a:xfrm>
            <a:prstGeom prst="ellipse">
              <a:avLst/>
            </a:prstGeom>
            <a:solidFill>
              <a:srgbClr val="EAEA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sp>
          <p:nvSpPr>
            <p:cNvPr id="908" name="Google Shape;908;p56"/>
            <p:cNvSpPr/>
            <p:nvPr/>
          </p:nvSpPr>
          <p:spPr>
            <a:xfrm>
              <a:off x="3714"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909" name="Google Shape;909;p56"/>
            <p:cNvSpPr/>
            <p:nvPr/>
          </p:nvSpPr>
          <p:spPr>
            <a:xfrm>
              <a:off x="4416" y="1794"/>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cxnSp>
          <p:nvCxnSpPr>
            <p:cNvPr id="910" name="Google Shape;910;p56"/>
            <p:cNvCxnSpPr/>
            <p:nvPr/>
          </p:nvCxnSpPr>
          <p:spPr>
            <a:xfrm flipH="1" rot="10800000">
              <a:off x="3474" y="1002"/>
              <a:ext cx="972" cy="324"/>
            </a:xfrm>
            <a:prstGeom prst="straightConnector1">
              <a:avLst/>
            </a:prstGeom>
            <a:noFill/>
            <a:ln cap="flat" cmpd="sng" w="9525">
              <a:solidFill>
                <a:schemeClr val="dk1"/>
              </a:solidFill>
              <a:prstDash val="solid"/>
              <a:miter lim="800000"/>
              <a:headEnd len="med" w="med" type="none"/>
              <a:tailEnd len="med" w="med" type="none"/>
            </a:ln>
          </p:spPr>
        </p:cxnSp>
        <p:cxnSp>
          <p:nvCxnSpPr>
            <p:cNvPr id="911" name="Google Shape;911;p56"/>
            <p:cNvCxnSpPr/>
            <p:nvPr/>
          </p:nvCxnSpPr>
          <p:spPr>
            <a:xfrm>
              <a:off x="3504" y="1530"/>
              <a:ext cx="288" cy="294"/>
            </a:xfrm>
            <a:prstGeom prst="straightConnector1">
              <a:avLst/>
            </a:prstGeom>
            <a:noFill/>
            <a:ln cap="flat" cmpd="sng" w="9525">
              <a:solidFill>
                <a:schemeClr val="dk1"/>
              </a:solidFill>
              <a:prstDash val="solid"/>
              <a:miter lim="800000"/>
              <a:headEnd len="med" w="med" type="none"/>
              <a:tailEnd len="med" w="med" type="none"/>
            </a:ln>
          </p:spPr>
        </p:cxnSp>
        <p:cxnSp>
          <p:nvCxnSpPr>
            <p:cNvPr id="912" name="Google Shape;912;p56"/>
            <p:cNvCxnSpPr/>
            <p:nvPr/>
          </p:nvCxnSpPr>
          <p:spPr>
            <a:xfrm>
              <a:off x="3960" y="1002"/>
              <a:ext cx="918" cy="360"/>
            </a:xfrm>
            <a:prstGeom prst="straightConnector1">
              <a:avLst/>
            </a:prstGeom>
            <a:noFill/>
            <a:ln cap="flat" cmpd="sng" w="9525">
              <a:solidFill>
                <a:schemeClr val="dk1"/>
              </a:solidFill>
              <a:prstDash val="solid"/>
              <a:miter lim="800000"/>
              <a:headEnd len="med" w="med" type="none"/>
              <a:tailEnd len="med" w="med" type="none"/>
            </a:ln>
          </p:spPr>
        </p:cxnSp>
        <p:cxnSp>
          <p:nvCxnSpPr>
            <p:cNvPr id="913" name="Google Shape;913;p56"/>
            <p:cNvCxnSpPr/>
            <p:nvPr/>
          </p:nvCxnSpPr>
          <p:spPr>
            <a:xfrm flipH="1">
              <a:off x="4656" y="1572"/>
              <a:ext cx="282" cy="264"/>
            </a:xfrm>
            <a:prstGeom prst="straightConnector1">
              <a:avLst/>
            </a:prstGeom>
            <a:noFill/>
            <a:ln cap="flat" cmpd="sng" w="9525">
              <a:solidFill>
                <a:schemeClr val="dk1"/>
              </a:solidFill>
              <a:prstDash val="solid"/>
              <a:miter lim="800000"/>
              <a:headEnd len="med" w="med" type="none"/>
              <a:tailEnd len="med" w="med" type="none"/>
            </a:ln>
          </p:spPr>
        </p:cxnSp>
        <p:cxnSp>
          <p:nvCxnSpPr>
            <p:cNvPr id="914" name="Google Shape;914;p56"/>
            <p:cNvCxnSpPr/>
            <p:nvPr/>
          </p:nvCxnSpPr>
          <p:spPr>
            <a:xfrm>
              <a:off x="4650" y="996"/>
              <a:ext cx="288" cy="330"/>
            </a:xfrm>
            <a:prstGeom prst="straightConnector1">
              <a:avLst/>
            </a:prstGeom>
            <a:noFill/>
            <a:ln cap="flat" cmpd="sng" w="9525">
              <a:solidFill>
                <a:schemeClr val="dk1"/>
              </a:solidFill>
              <a:prstDash val="solid"/>
              <a:miter lim="800000"/>
              <a:headEnd len="med" w="med" type="none"/>
              <a:tailEnd len="med" w="med" type="none"/>
            </a:ln>
          </p:spPr>
        </p:cxnSp>
      </p:grpSp>
      <p:sp>
        <p:nvSpPr>
          <p:cNvPr id="915" name="Google Shape;915;p56"/>
          <p:cNvSpPr txBox="1"/>
          <p:nvPr/>
        </p:nvSpPr>
        <p:spPr>
          <a:xfrm>
            <a:off x="484187" y="5953125"/>
            <a:ext cx="55165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V – V’ is a clique, of size |V| - |V’| = k</a:t>
            </a:r>
            <a:endParaRPr/>
          </a:p>
        </p:txBody>
      </p:sp>
      <p:sp>
        <p:nvSpPr>
          <p:cNvPr id="916" name="Google Shape;916;p56"/>
          <p:cNvSpPr txBox="1"/>
          <p:nvPr/>
        </p:nvSpPr>
        <p:spPr>
          <a:xfrm>
            <a:off x="4933950" y="5410200"/>
            <a:ext cx="1851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(u, v) ∈ 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23" name="Google Shape;923;p5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Traveling Salesman Problem</a:t>
            </a:r>
            <a:endParaRPr/>
          </a:p>
        </p:txBody>
      </p:sp>
      <p:sp>
        <p:nvSpPr>
          <p:cNvPr id="924" name="Google Shape;924;p57"/>
          <p:cNvSpPr txBox="1"/>
          <p:nvPr>
            <p:ph idx="1" type="body"/>
          </p:nvPr>
        </p:nvSpPr>
        <p:spPr>
          <a:xfrm>
            <a:off x="350837" y="1214437"/>
            <a:ext cx="58293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 (V, E), |V| = n, vertices represent cities</a:t>
            </a:r>
            <a:endParaRPr/>
          </a:p>
          <a:p>
            <a:pPr indent="-342900" lvl="0" marL="342900" rtl="0" algn="l">
              <a:lnSpc>
                <a:spcPct val="11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Cost</a:t>
            </a:r>
            <a:r>
              <a:rPr b="0" i="0" lang="en-US" sz="2800" u="none">
                <a:solidFill>
                  <a:schemeClr val="accent2"/>
                </a:solidFill>
                <a:latin typeface="Arial"/>
                <a:ea typeface="Arial"/>
                <a:cs typeface="Arial"/>
                <a:sym typeface="Arial"/>
              </a:rPr>
              <a:t>: </a:t>
            </a:r>
            <a:r>
              <a:rPr b="0" i="0" lang="en-US" sz="2800" u="none">
                <a:solidFill>
                  <a:schemeClr val="accent2"/>
                </a:solidFill>
                <a:latin typeface="Comic Sans MS"/>
                <a:ea typeface="Comic Sans MS"/>
                <a:cs typeface="Comic Sans MS"/>
                <a:sym typeface="Comic Sans MS"/>
              </a:rPr>
              <a:t>c(i, j)</a:t>
            </a:r>
            <a:r>
              <a:rPr b="0" i="0" lang="en-US" sz="2800" u="none">
                <a:solidFill>
                  <a:schemeClr val="accent2"/>
                </a:solidFill>
                <a:latin typeface="Arial"/>
                <a:ea typeface="Arial"/>
                <a:cs typeface="Arial"/>
                <a:sym typeface="Arial"/>
              </a:rPr>
              <a:t> = cost of travel from city i to city j</a:t>
            </a:r>
            <a:endParaRPr/>
          </a:p>
          <a:p>
            <a:pPr indent="-342900" lvl="0" marL="342900" rtl="0" algn="l">
              <a:lnSpc>
                <a:spcPct val="11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Problem</a:t>
            </a:r>
            <a:r>
              <a:rPr b="0" i="0" lang="en-US" sz="2800" u="none">
                <a:solidFill>
                  <a:schemeClr val="accent2"/>
                </a:solidFill>
                <a:latin typeface="Arial"/>
                <a:ea typeface="Arial"/>
                <a:cs typeface="Arial"/>
                <a:sym typeface="Arial"/>
              </a:rPr>
              <a:t>: salesman should make a tour (hamiltonian cycle):</a:t>
            </a:r>
            <a:endParaRPr/>
          </a:p>
          <a:p>
            <a:pPr indent="-285750" lvl="1" marL="742950" rtl="0" algn="l">
              <a:lnSpc>
                <a:spcPct val="11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Visit each city only once</a:t>
            </a:r>
            <a:endParaRPr/>
          </a:p>
          <a:p>
            <a:pPr indent="-285750" lvl="1" marL="742950" rtl="0" algn="l">
              <a:lnSpc>
                <a:spcPct val="11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Finish at the city he started from</a:t>
            </a:r>
            <a:endParaRPr/>
          </a:p>
          <a:p>
            <a:pPr indent="-285750" lvl="1" marL="742950" rtl="0" algn="l">
              <a:lnSpc>
                <a:spcPct val="11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Total cost is minimum</a:t>
            </a:r>
            <a:endParaRPr/>
          </a:p>
          <a:p>
            <a:pPr indent="-342900" lvl="0" marL="342900" rtl="0" algn="l">
              <a:lnSpc>
                <a:spcPct val="11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TSP = tour with cost at most k</a:t>
            </a:r>
            <a:endParaRPr/>
          </a:p>
        </p:txBody>
      </p:sp>
      <p:sp>
        <p:nvSpPr>
          <p:cNvPr id="925" name="Google Shape;925;p57"/>
          <p:cNvSpPr/>
          <p:nvPr/>
        </p:nvSpPr>
        <p:spPr>
          <a:xfrm>
            <a:off x="6515100" y="13906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926" name="Google Shape;926;p57"/>
          <p:cNvSpPr/>
          <p:nvPr/>
        </p:nvSpPr>
        <p:spPr>
          <a:xfrm>
            <a:off x="7867650" y="13906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927" name="Google Shape;927;p57"/>
          <p:cNvSpPr/>
          <p:nvPr/>
        </p:nvSpPr>
        <p:spPr>
          <a:xfrm>
            <a:off x="6515100" y="30099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928" name="Google Shape;928;p57"/>
          <p:cNvSpPr/>
          <p:nvPr/>
        </p:nvSpPr>
        <p:spPr>
          <a:xfrm>
            <a:off x="7867650" y="30099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929" name="Google Shape;929;p57"/>
          <p:cNvCxnSpPr/>
          <p:nvPr/>
        </p:nvCxnSpPr>
        <p:spPr>
          <a:xfrm>
            <a:off x="6953250" y="3238500"/>
            <a:ext cx="933450" cy="0"/>
          </a:xfrm>
          <a:prstGeom prst="straightConnector1">
            <a:avLst/>
          </a:prstGeom>
          <a:noFill/>
          <a:ln cap="flat" cmpd="sng" w="9525">
            <a:solidFill>
              <a:schemeClr val="dk1"/>
            </a:solidFill>
            <a:prstDash val="solid"/>
            <a:miter lim="800000"/>
            <a:headEnd len="med" w="med" type="none"/>
            <a:tailEnd len="med" w="med" type="none"/>
          </a:ln>
        </p:spPr>
      </p:cxnSp>
      <p:cxnSp>
        <p:nvCxnSpPr>
          <p:cNvPr id="930" name="Google Shape;930;p57"/>
          <p:cNvCxnSpPr/>
          <p:nvPr/>
        </p:nvCxnSpPr>
        <p:spPr>
          <a:xfrm>
            <a:off x="6724650" y="181927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31" name="Google Shape;931;p57"/>
          <p:cNvCxnSpPr/>
          <p:nvPr/>
        </p:nvCxnSpPr>
        <p:spPr>
          <a:xfrm>
            <a:off x="8086725" y="181927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32" name="Google Shape;932;p57"/>
          <p:cNvCxnSpPr/>
          <p:nvPr/>
        </p:nvCxnSpPr>
        <p:spPr>
          <a:xfrm>
            <a:off x="6838950" y="1790700"/>
            <a:ext cx="1104900" cy="1285875"/>
          </a:xfrm>
          <a:prstGeom prst="straightConnector1">
            <a:avLst/>
          </a:prstGeom>
          <a:noFill/>
          <a:ln cap="flat" cmpd="sng" w="9525">
            <a:solidFill>
              <a:schemeClr val="dk1"/>
            </a:solidFill>
            <a:prstDash val="solid"/>
            <a:miter lim="800000"/>
            <a:headEnd len="med" w="med" type="none"/>
            <a:tailEnd len="med" w="med" type="none"/>
          </a:ln>
        </p:spPr>
      </p:cxnSp>
      <p:cxnSp>
        <p:nvCxnSpPr>
          <p:cNvPr id="933" name="Google Shape;933;p57"/>
          <p:cNvCxnSpPr/>
          <p:nvPr/>
        </p:nvCxnSpPr>
        <p:spPr>
          <a:xfrm flipH="1">
            <a:off x="6877050" y="1771650"/>
            <a:ext cx="1066800" cy="1285875"/>
          </a:xfrm>
          <a:prstGeom prst="straightConnector1">
            <a:avLst/>
          </a:prstGeom>
          <a:noFill/>
          <a:ln cap="flat" cmpd="sng" w="9525">
            <a:solidFill>
              <a:schemeClr val="dk1"/>
            </a:solidFill>
            <a:prstDash val="solid"/>
            <a:miter lim="800000"/>
            <a:headEnd len="med" w="med" type="none"/>
            <a:tailEnd len="med" w="med" type="none"/>
          </a:ln>
        </p:spPr>
      </p:cxnSp>
      <p:sp>
        <p:nvSpPr>
          <p:cNvPr id="934" name="Google Shape;934;p57"/>
          <p:cNvSpPr txBox="1"/>
          <p:nvPr/>
        </p:nvSpPr>
        <p:spPr>
          <a:xfrm>
            <a:off x="7299325" y="32273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935" name="Google Shape;935;p57"/>
          <p:cNvSpPr txBox="1"/>
          <p:nvPr/>
        </p:nvSpPr>
        <p:spPr>
          <a:xfrm>
            <a:off x="6442075" y="22558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936" name="Google Shape;936;p57"/>
          <p:cNvSpPr txBox="1"/>
          <p:nvPr/>
        </p:nvSpPr>
        <p:spPr>
          <a:xfrm>
            <a:off x="8042275" y="22082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937" name="Google Shape;937;p57"/>
          <p:cNvSpPr txBox="1"/>
          <p:nvPr/>
        </p:nvSpPr>
        <p:spPr>
          <a:xfrm>
            <a:off x="6889750" y="25130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38" name="Google Shape;938;p57"/>
          <p:cNvSpPr txBox="1"/>
          <p:nvPr/>
        </p:nvSpPr>
        <p:spPr>
          <a:xfrm>
            <a:off x="6965950" y="17414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39" name="Google Shape;939;p57"/>
          <p:cNvSpPr txBox="1"/>
          <p:nvPr/>
        </p:nvSpPr>
        <p:spPr>
          <a:xfrm>
            <a:off x="6480175" y="3844925"/>
            <a:ext cx="1922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 w, v, x, u〉</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45" name="Google Shape;945;p58"/>
          <p:cNvSpPr txBox="1"/>
          <p:nvPr>
            <p:ph type="title"/>
          </p:nvPr>
        </p:nvSpPr>
        <p:spPr>
          <a:xfrm>
            <a:off x="685800" y="304800"/>
            <a:ext cx="7772400" cy="7937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Traveling-salesman problem is NPC</a:t>
            </a:r>
            <a:r>
              <a:rPr b="0" i="0" lang="en-US" sz="4000" u="none">
                <a:solidFill>
                  <a:schemeClr val="dk2"/>
                </a:solidFill>
                <a:latin typeface="Arial"/>
                <a:ea typeface="Arial"/>
                <a:cs typeface="Arial"/>
                <a:sym typeface="Arial"/>
              </a:rPr>
              <a:t> </a:t>
            </a:r>
            <a:endParaRPr/>
          </a:p>
        </p:txBody>
      </p:sp>
      <p:sp>
        <p:nvSpPr>
          <p:cNvPr id="946" name="Google Shape;946;p58"/>
          <p:cNvSpPr txBox="1"/>
          <p:nvPr>
            <p:ph idx="1" type="body"/>
          </p:nvPr>
        </p:nvSpPr>
        <p:spPr>
          <a:xfrm>
            <a:off x="685800" y="1382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TSP={&lt;G,</a:t>
            </a:r>
            <a:r>
              <a:rPr b="0" i="1"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a:t>
            </a:r>
            <a:r>
              <a:rPr b="0" i="1" lang="en-US" sz="2800" u="none">
                <a:solidFill>
                  <a:schemeClr val="accent2"/>
                </a:solidFill>
                <a:latin typeface="Arial"/>
                <a:ea typeface="Arial"/>
                <a:cs typeface="Arial"/>
                <a:sym typeface="Arial"/>
              </a:rPr>
              <a:t>k</a:t>
            </a:r>
            <a:r>
              <a:rPr b="0" i="0" lang="en-US" sz="2800" u="none">
                <a:solidFill>
                  <a:schemeClr val="accent2"/>
                </a:solidFill>
                <a:latin typeface="Arial"/>
                <a:ea typeface="Arial"/>
                <a:cs typeface="Arial"/>
                <a:sym typeface="Arial"/>
              </a:rPr>
              <a:t>&gt;: </a:t>
            </a:r>
            <a:endParaRPr/>
          </a:p>
          <a:p>
            <a:pPr indent="-342900" lvl="0" marL="3429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G=(V,E) is a complete graph, </a:t>
            </a:r>
            <a:endParaRPr/>
          </a:p>
          <a:p>
            <a:pPr indent="-342900" lvl="0" marL="3429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a:t>
            </a:r>
            <a:r>
              <a:rPr b="0" i="1" lang="en-US" sz="2800" u="none">
                <a:solidFill>
                  <a:schemeClr val="accent2"/>
                </a:solidFill>
                <a:latin typeface="Arial"/>
                <a:ea typeface="Arial"/>
                <a:cs typeface="Arial"/>
                <a:sym typeface="Arial"/>
              </a:rPr>
              <a:t>c</a:t>
            </a:r>
            <a:r>
              <a:rPr b="0" i="0" lang="en-US" sz="2800" u="none">
                <a:solidFill>
                  <a:schemeClr val="accent2"/>
                </a:solidFill>
                <a:latin typeface="Arial"/>
                <a:ea typeface="Arial"/>
                <a:cs typeface="Arial"/>
                <a:sym typeface="Arial"/>
              </a:rPr>
              <a:t> is a function from V×V→Z,</a:t>
            </a:r>
            <a:endParaRPr/>
          </a:p>
          <a:p>
            <a:pPr indent="-342900" lvl="0" marL="3429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a:t>
            </a:r>
            <a:r>
              <a:rPr b="0" i="1" lang="en-US" sz="2800" u="none">
                <a:solidFill>
                  <a:schemeClr val="accent2"/>
                </a:solidFill>
                <a:latin typeface="Arial"/>
                <a:ea typeface="Arial"/>
                <a:cs typeface="Arial"/>
                <a:sym typeface="Arial"/>
              </a:rPr>
              <a:t>k</a:t>
            </a:r>
            <a:r>
              <a:rPr b="0" i="0" lang="en-US" sz="2800" u="none">
                <a:solidFill>
                  <a:schemeClr val="accent2"/>
                </a:solidFill>
                <a:latin typeface="Arial"/>
                <a:ea typeface="Arial"/>
                <a:cs typeface="Arial"/>
                <a:sym typeface="Arial"/>
              </a:rPr>
              <a:t>∈Z, and G has a traveling salesman    </a:t>
            </a:r>
            <a:endParaRPr/>
          </a:p>
          <a:p>
            <a:pPr indent="-342900" lvl="0" marL="342900" rtl="0" algn="l">
              <a:lnSpc>
                <a:spcPct val="100000"/>
              </a:lnSpc>
              <a:spcBef>
                <a:spcPts val="56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            tour with cost at most </a:t>
            </a:r>
            <a:r>
              <a:rPr b="0" i="1" lang="en-US" sz="2800" u="none">
                <a:solidFill>
                  <a:schemeClr val="accent2"/>
                </a:solidFill>
                <a:latin typeface="Arial"/>
                <a:ea typeface="Arial"/>
                <a:cs typeface="Arial"/>
                <a:sym typeface="Arial"/>
              </a:rPr>
              <a:t>k</a:t>
            </a:r>
            <a:r>
              <a:rPr b="0" i="0" lang="en-US" sz="2800" u="none">
                <a:solidFill>
                  <a:schemeClr val="accent2"/>
                </a:solidFill>
                <a:latin typeface="Arial"/>
                <a:ea typeface="Arial"/>
                <a:cs typeface="Arial"/>
                <a:sym typeface="Arial"/>
              </a:rPr>
              <a:t>.}</a:t>
            </a:r>
            <a:endParaRPr/>
          </a:p>
          <a:p>
            <a:pPr indent="-342900" lvl="0" marL="342900" rtl="0" algn="l">
              <a:lnSpc>
                <a:spcPct val="100000"/>
              </a:lnSpc>
              <a:spcBef>
                <a:spcPts val="560"/>
              </a:spcBef>
              <a:spcAft>
                <a:spcPts val="0"/>
              </a:spcAft>
              <a:buClr>
                <a:schemeClr val="accent2"/>
              </a:buClr>
              <a:buSzPts val="2800"/>
              <a:buFont typeface="Arial"/>
              <a:buChar char="•"/>
            </a:pPr>
            <a:r>
              <a:rPr b="0" i="1" lang="en-US" sz="2800" u="none">
                <a:solidFill>
                  <a:schemeClr val="accent2"/>
                </a:solidFill>
                <a:latin typeface="Arial"/>
                <a:ea typeface="Arial"/>
                <a:cs typeface="Arial"/>
                <a:sym typeface="Arial"/>
              </a:rPr>
              <a:t>Theorem 34.14</a:t>
            </a:r>
            <a:r>
              <a:rPr b="0" i="0" lang="en-US" sz="2800" u="none">
                <a:solidFill>
                  <a:schemeClr val="accent2"/>
                </a:solidFill>
                <a:latin typeface="Arial"/>
                <a:ea typeface="Arial"/>
                <a:cs typeface="Arial"/>
                <a:sym typeface="Arial"/>
              </a:rPr>
              <a:t>: (page 1012)</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TSP is NP-complete.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41" name="Google Shape;141;p6"/>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Decision problems</a:t>
            </a:r>
            <a:endParaRPr/>
          </a:p>
        </p:txBody>
      </p:sp>
      <p:sp>
        <p:nvSpPr>
          <p:cNvPr id="142" name="Google Shape;142;p6"/>
          <p:cNvSpPr txBox="1"/>
          <p:nvPr/>
        </p:nvSpPr>
        <p:spPr>
          <a:xfrm>
            <a:off x="396875" y="1376362"/>
            <a:ext cx="7591425"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class of problems where for each input algorithm</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have to </a:t>
            </a:r>
            <a:r>
              <a:rPr b="0" i="0" lang="en-US" sz="2400" u="none">
                <a:solidFill>
                  <a:srgbClr val="0000FF"/>
                </a:solidFill>
                <a:latin typeface="Arial"/>
                <a:ea typeface="Arial"/>
                <a:cs typeface="Arial"/>
                <a:sym typeface="Arial"/>
              </a:rPr>
              <a:t>produce one of two possible answers</a:t>
            </a:r>
            <a:r>
              <a:rPr b="0" i="0" lang="en-US" sz="2400" u="none">
                <a:solidFill>
                  <a:schemeClr val="dk1"/>
                </a:solidFill>
                <a:latin typeface="Arial"/>
                <a:ea typeface="Arial"/>
                <a:cs typeface="Arial"/>
                <a:sym typeface="Arial"/>
              </a:rPr>
              <a:t> - </a:t>
            </a:r>
            <a:r>
              <a:rPr b="0" i="0" lang="en-US" sz="2400" u="none">
                <a:solidFill>
                  <a:srgbClr val="DD0111"/>
                </a:solidFill>
                <a:latin typeface="Arial"/>
                <a:ea typeface="Arial"/>
                <a:cs typeface="Arial"/>
                <a:sym typeface="Arial"/>
              </a:rPr>
              <a:t>“yes” or</a:t>
            </a:r>
            <a:endParaRPr/>
          </a:p>
          <a:p>
            <a:pPr indent="0" lvl="0" marL="0" marR="0" rtl="0" algn="l">
              <a:lnSpc>
                <a:spcPct val="100000"/>
              </a:lnSpc>
              <a:spcBef>
                <a:spcPts val="0"/>
              </a:spcBef>
              <a:spcAft>
                <a:spcPts val="0"/>
              </a:spcAft>
              <a:buClr>
                <a:srgbClr val="DD0111"/>
              </a:buClr>
              <a:buSzPts val="2400"/>
              <a:buFont typeface="Arial"/>
              <a:buNone/>
            </a:pPr>
            <a:r>
              <a:rPr b="0" i="0" lang="en-US" sz="2400" u="none">
                <a:solidFill>
                  <a:srgbClr val="DD0111"/>
                </a:solidFill>
                <a:latin typeface="Arial"/>
                <a:ea typeface="Arial"/>
                <a:cs typeface="Arial"/>
                <a:sym typeface="Arial"/>
              </a:rPr>
              <a:t>“no”,</a:t>
            </a:r>
            <a:r>
              <a:rPr b="0" i="0" lang="en-US" sz="2400" u="none">
                <a:solidFill>
                  <a:schemeClr val="dk1"/>
                </a:solidFill>
                <a:latin typeface="Arial"/>
                <a:ea typeface="Arial"/>
                <a:cs typeface="Arial"/>
                <a:sym typeface="Arial"/>
              </a:rPr>
              <a:t> i.e. computable functions of the type</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f: </a:t>
            </a:r>
            <a:r>
              <a:rPr b="1" i="0"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 → {0,1}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53" name="Google Shape;953;p5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TSP ∈ NP</a:t>
            </a:r>
            <a:endParaRPr/>
          </a:p>
        </p:txBody>
      </p:sp>
      <p:sp>
        <p:nvSpPr>
          <p:cNvPr id="954" name="Google Shape;954;p59"/>
          <p:cNvSpPr txBox="1"/>
          <p:nvPr>
            <p:ph idx="1" type="body"/>
          </p:nvPr>
        </p:nvSpPr>
        <p:spPr>
          <a:xfrm>
            <a:off x="322262" y="1223962"/>
            <a:ext cx="8601075"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4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Certificate:</a:t>
            </a:r>
            <a:r>
              <a:rPr b="0" i="0" lang="en-US" sz="2800" u="none">
                <a:solidFill>
                  <a:schemeClr val="accent2"/>
                </a:solidFill>
                <a:latin typeface="Arial"/>
                <a:ea typeface="Arial"/>
                <a:cs typeface="Arial"/>
                <a:sym typeface="Arial"/>
              </a:rPr>
              <a:t> </a:t>
            </a:r>
            <a:endParaRPr/>
          </a:p>
          <a:p>
            <a:pPr indent="-285750" lvl="1" marL="742950" rtl="0" algn="l">
              <a:lnSpc>
                <a:spcPct val="14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Sequence of n vertices, cost</a:t>
            </a:r>
            <a:endParaRPr/>
          </a:p>
          <a:p>
            <a:pPr indent="-285750" lvl="1" marL="74295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E.g.: 〈u, w, v, x, u〉, 7</a:t>
            </a:r>
            <a:endParaRPr/>
          </a:p>
          <a:p>
            <a:pPr indent="-342900" lvl="0" marL="342900" rtl="0" algn="l">
              <a:lnSpc>
                <a:spcPct val="140000"/>
              </a:lnSpc>
              <a:spcBef>
                <a:spcPts val="56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Verification:</a:t>
            </a:r>
            <a:endParaRPr/>
          </a:p>
          <a:p>
            <a:pPr indent="-285750" lvl="1" marL="742950" rtl="0" algn="l">
              <a:lnSpc>
                <a:spcPct val="14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vertex occurs only once</a:t>
            </a:r>
            <a:endParaRPr/>
          </a:p>
          <a:p>
            <a:pPr indent="-285750" lvl="1" marL="742950" rtl="0" algn="l">
              <a:lnSpc>
                <a:spcPct val="14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Sum of costs is at most k</a:t>
            </a:r>
            <a:endParaRPr/>
          </a:p>
        </p:txBody>
      </p:sp>
      <p:sp>
        <p:nvSpPr>
          <p:cNvPr id="955" name="Google Shape;955;p59"/>
          <p:cNvSpPr/>
          <p:nvPr/>
        </p:nvSpPr>
        <p:spPr>
          <a:xfrm>
            <a:off x="5962650" y="2124075"/>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956" name="Google Shape;956;p59"/>
          <p:cNvSpPr/>
          <p:nvPr/>
        </p:nvSpPr>
        <p:spPr>
          <a:xfrm>
            <a:off x="7315200" y="2124075"/>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957" name="Google Shape;957;p59"/>
          <p:cNvSpPr/>
          <p:nvPr/>
        </p:nvSpPr>
        <p:spPr>
          <a:xfrm>
            <a:off x="5962650" y="3743325"/>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958" name="Google Shape;958;p59"/>
          <p:cNvSpPr/>
          <p:nvPr/>
        </p:nvSpPr>
        <p:spPr>
          <a:xfrm>
            <a:off x="7315200" y="3743325"/>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959" name="Google Shape;959;p59"/>
          <p:cNvCxnSpPr/>
          <p:nvPr/>
        </p:nvCxnSpPr>
        <p:spPr>
          <a:xfrm>
            <a:off x="6400800" y="3971925"/>
            <a:ext cx="933450" cy="0"/>
          </a:xfrm>
          <a:prstGeom prst="straightConnector1">
            <a:avLst/>
          </a:prstGeom>
          <a:noFill/>
          <a:ln cap="flat" cmpd="sng" w="9525">
            <a:solidFill>
              <a:schemeClr val="dk1"/>
            </a:solidFill>
            <a:prstDash val="solid"/>
            <a:miter lim="800000"/>
            <a:headEnd len="med" w="med" type="none"/>
            <a:tailEnd len="med" w="med" type="none"/>
          </a:ln>
        </p:spPr>
      </p:cxnSp>
      <p:cxnSp>
        <p:nvCxnSpPr>
          <p:cNvPr id="960" name="Google Shape;960;p59"/>
          <p:cNvCxnSpPr/>
          <p:nvPr/>
        </p:nvCxnSpPr>
        <p:spPr>
          <a:xfrm>
            <a:off x="6172200" y="2552700"/>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61" name="Google Shape;961;p59"/>
          <p:cNvCxnSpPr/>
          <p:nvPr/>
        </p:nvCxnSpPr>
        <p:spPr>
          <a:xfrm>
            <a:off x="7534275" y="2552700"/>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62" name="Google Shape;962;p59"/>
          <p:cNvCxnSpPr/>
          <p:nvPr/>
        </p:nvCxnSpPr>
        <p:spPr>
          <a:xfrm>
            <a:off x="6286500" y="2524125"/>
            <a:ext cx="1104900" cy="1285875"/>
          </a:xfrm>
          <a:prstGeom prst="straightConnector1">
            <a:avLst/>
          </a:prstGeom>
          <a:noFill/>
          <a:ln cap="flat" cmpd="sng" w="9525">
            <a:solidFill>
              <a:schemeClr val="dk1"/>
            </a:solidFill>
            <a:prstDash val="solid"/>
            <a:miter lim="800000"/>
            <a:headEnd len="med" w="med" type="none"/>
            <a:tailEnd len="med" w="med" type="none"/>
          </a:ln>
        </p:spPr>
      </p:cxnSp>
      <p:cxnSp>
        <p:nvCxnSpPr>
          <p:cNvPr id="963" name="Google Shape;963;p59"/>
          <p:cNvCxnSpPr/>
          <p:nvPr/>
        </p:nvCxnSpPr>
        <p:spPr>
          <a:xfrm flipH="1">
            <a:off x="6324600" y="2505075"/>
            <a:ext cx="1066800" cy="1285875"/>
          </a:xfrm>
          <a:prstGeom prst="straightConnector1">
            <a:avLst/>
          </a:prstGeom>
          <a:noFill/>
          <a:ln cap="flat" cmpd="sng" w="9525">
            <a:solidFill>
              <a:schemeClr val="dk1"/>
            </a:solidFill>
            <a:prstDash val="solid"/>
            <a:miter lim="800000"/>
            <a:headEnd len="med" w="med" type="none"/>
            <a:tailEnd len="med" w="med" type="none"/>
          </a:ln>
        </p:spPr>
      </p:cxnSp>
      <p:sp>
        <p:nvSpPr>
          <p:cNvPr id="964" name="Google Shape;964;p59"/>
          <p:cNvSpPr txBox="1"/>
          <p:nvPr/>
        </p:nvSpPr>
        <p:spPr>
          <a:xfrm>
            <a:off x="6746875" y="39608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965" name="Google Shape;965;p59"/>
          <p:cNvSpPr txBox="1"/>
          <p:nvPr/>
        </p:nvSpPr>
        <p:spPr>
          <a:xfrm>
            <a:off x="5889625" y="29892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966" name="Google Shape;966;p59"/>
          <p:cNvSpPr txBox="1"/>
          <p:nvPr/>
        </p:nvSpPr>
        <p:spPr>
          <a:xfrm>
            <a:off x="7489825" y="29416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967" name="Google Shape;967;p59"/>
          <p:cNvSpPr txBox="1"/>
          <p:nvPr/>
        </p:nvSpPr>
        <p:spPr>
          <a:xfrm>
            <a:off x="6337300" y="32464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68" name="Google Shape;968;p59"/>
          <p:cNvSpPr txBox="1"/>
          <p:nvPr/>
        </p:nvSpPr>
        <p:spPr>
          <a:xfrm>
            <a:off x="6413500" y="24749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6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75" name="Google Shape;975;p6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HAM-CYCLE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TSP </a:t>
            </a:r>
            <a:endParaRPr/>
          </a:p>
        </p:txBody>
      </p:sp>
      <p:sp>
        <p:nvSpPr>
          <p:cNvPr id="976" name="Google Shape;976;p60"/>
          <p:cNvSpPr txBox="1"/>
          <p:nvPr>
            <p:ph idx="1" type="body"/>
          </p:nvPr>
        </p:nvSpPr>
        <p:spPr>
          <a:xfrm>
            <a:off x="150812" y="1147762"/>
            <a:ext cx="8993187"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Start with an instance of Hamiltonian cycle G = (V, E)</a:t>
            </a:r>
            <a:endParaRPr/>
          </a:p>
          <a:p>
            <a:pPr indent="-342900" lvl="0" marL="342900" rtl="0" algn="l">
              <a:lnSpc>
                <a:spcPct val="13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Form the complete graph G’ = (V, E’)</a:t>
            </a:r>
            <a:endParaRPr/>
          </a:p>
          <a:p>
            <a:pPr indent="-342900" lvl="0" marL="342900" rtl="0" algn="l">
              <a:lnSpc>
                <a:spcPct val="13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E’ = {(i, j): i, j ∈ V and i ≠ j}</a:t>
            </a:r>
            <a:endParaRPr/>
          </a:p>
          <a:p>
            <a:pPr indent="-342900" lvl="0" marL="342900" rtl="0" algn="l">
              <a:lnSpc>
                <a:spcPct val="13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0	if (i, j) ∈ E</a:t>
            </a:r>
            <a:endParaRPr/>
          </a:p>
          <a:p>
            <a:pPr indent="-342900" lvl="0" marL="342900" rtl="0" algn="l">
              <a:lnSpc>
                <a:spcPct val="13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			  1	if (i, j) ∉ E </a:t>
            </a:r>
            <a:endParaRPr/>
          </a:p>
          <a:p>
            <a:pPr indent="-342900" lvl="0" marL="342900" rtl="0" algn="l">
              <a:lnSpc>
                <a:spcPct val="13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TSP: 〈G’, c, 0〉</a:t>
            </a:r>
            <a:endParaRPr/>
          </a:p>
          <a:p>
            <a:pPr indent="-342900" lvl="0" marL="342900" rtl="0" algn="l">
              <a:lnSpc>
                <a:spcPct val="130000"/>
              </a:lnSpc>
              <a:spcBef>
                <a:spcPts val="560"/>
              </a:spcBef>
              <a:spcAft>
                <a:spcPts val="0"/>
              </a:spcAft>
              <a:buClr>
                <a:srgbClr val="CC0000"/>
              </a:buClr>
              <a:buSzPts val="2800"/>
              <a:buFont typeface="Arial"/>
              <a:buChar char="•"/>
            </a:pPr>
            <a:r>
              <a:rPr b="0" i="0" lang="en-US" sz="2800" u="none">
                <a:solidFill>
                  <a:srgbClr val="CC0000"/>
                </a:solidFill>
                <a:latin typeface="Arial"/>
                <a:ea typeface="Arial"/>
                <a:cs typeface="Arial"/>
                <a:sym typeface="Arial"/>
              </a:rPr>
              <a:t>G has a hamiltonian cycle ⇔ 			            G’ has a tour of cost at most 0</a:t>
            </a:r>
            <a:endParaRPr/>
          </a:p>
        </p:txBody>
      </p:sp>
      <p:sp>
        <p:nvSpPr>
          <p:cNvPr id="977" name="Google Shape;977;p60"/>
          <p:cNvSpPr/>
          <p:nvPr/>
        </p:nvSpPr>
        <p:spPr>
          <a:xfrm>
            <a:off x="6743700" y="17716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978" name="Google Shape;978;p60"/>
          <p:cNvSpPr/>
          <p:nvPr/>
        </p:nvSpPr>
        <p:spPr>
          <a:xfrm>
            <a:off x="8096250" y="17716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979" name="Google Shape;979;p60"/>
          <p:cNvSpPr/>
          <p:nvPr/>
        </p:nvSpPr>
        <p:spPr>
          <a:xfrm>
            <a:off x="6743700" y="33909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980" name="Google Shape;980;p60"/>
          <p:cNvSpPr/>
          <p:nvPr/>
        </p:nvSpPr>
        <p:spPr>
          <a:xfrm>
            <a:off x="8096250" y="33909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981" name="Google Shape;981;p60"/>
          <p:cNvCxnSpPr/>
          <p:nvPr/>
        </p:nvCxnSpPr>
        <p:spPr>
          <a:xfrm>
            <a:off x="7181850" y="3619500"/>
            <a:ext cx="933450" cy="0"/>
          </a:xfrm>
          <a:prstGeom prst="straightConnector1">
            <a:avLst/>
          </a:prstGeom>
          <a:noFill/>
          <a:ln cap="flat" cmpd="sng" w="9525">
            <a:solidFill>
              <a:schemeClr val="dk1"/>
            </a:solidFill>
            <a:prstDash val="solid"/>
            <a:miter lim="800000"/>
            <a:headEnd len="med" w="med" type="none"/>
            <a:tailEnd len="med" w="med" type="none"/>
          </a:ln>
        </p:spPr>
      </p:cxnSp>
      <p:cxnSp>
        <p:nvCxnSpPr>
          <p:cNvPr id="982" name="Google Shape;982;p60"/>
          <p:cNvCxnSpPr/>
          <p:nvPr/>
        </p:nvCxnSpPr>
        <p:spPr>
          <a:xfrm>
            <a:off x="6953250" y="220027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83" name="Google Shape;983;p60"/>
          <p:cNvCxnSpPr/>
          <p:nvPr/>
        </p:nvCxnSpPr>
        <p:spPr>
          <a:xfrm>
            <a:off x="8315325" y="220027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984" name="Google Shape;984;p60"/>
          <p:cNvCxnSpPr/>
          <p:nvPr/>
        </p:nvCxnSpPr>
        <p:spPr>
          <a:xfrm>
            <a:off x="7067550" y="2171700"/>
            <a:ext cx="1104900" cy="1285875"/>
          </a:xfrm>
          <a:prstGeom prst="straightConnector1">
            <a:avLst/>
          </a:prstGeom>
          <a:noFill/>
          <a:ln cap="flat" cmpd="sng" w="9525">
            <a:solidFill>
              <a:schemeClr val="dk1"/>
            </a:solidFill>
            <a:prstDash val="solid"/>
            <a:miter lim="800000"/>
            <a:headEnd len="med" w="med" type="none"/>
            <a:tailEnd len="med" w="med" type="none"/>
          </a:ln>
        </p:spPr>
      </p:cxnSp>
      <p:cxnSp>
        <p:nvCxnSpPr>
          <p:cNvPr id="985" name="Google Shape;985;p60"/>
          <p:cNvCxnSpPr/>
          <p:nvPr/>
        </p:nvCxnSpPr>
        <p:spPr>
          <a:xfrm flipH="1">
            <a:off x="7105650" y="2152650"/>
            <a:ext cx="1066800" cy="1285875"/>
          </a:xfrm>
          <a:prstGeom prst="straightConnector1">
            <a:avLst/>
          </a:prstGeom>
          <a:noFill/>
          <a:ln cap="flat" cmpd="sng" w="9525">
            <a:solidFill>
              <a:schemeClr val="dk1"/>
            </a:solidFill>
            <a:prstDash val="solid"/>
            <a:miter lim="800000"/>
            <a:headEnd len="med" w="med" type="none"/>
            <a:tailEnd len="med" w="med" type="none"/>
          </a:ln>
        </p:spPr>
      </p:cxnSp>
      <p:sp>
        <p:nvSpPr>
          <p:cNvPr id="986" name="Google Shape;986;p60"/>
          <p:cNvSpPr txBox="1"/>
          <p:nvPr/>
        </p:nvSpPr>
        <p:spPr>
          <a:xfrm>
            <a:off x="7527925" y="36083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987" name="Google Shape;987;p60"/>
          <p:cNvSpPr txBox="1"/>
          <p:nvPr/>
        </p:nvSpPr>
        <p:spPr>
          <a:xfrm>
            <a:off x="6670675" y="26368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988" name="Google Shape;988;p60"/>
          <p:cNvSpPr txBox="1"/>
          <p:nvPr/>
        </p:nvSpPr>
        <p:spPr>
          <a:xfrm>
            <a:off x="8270875" y="25892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989" name="Google Shape;989;p60"/>
          <p:cNvSpPr txBox="1"/>
          <p:nvPr/>
        </p:nvSpPr>
        <p:spPr>
          <a:xfrm>
            <a:off x="7118350" y="28940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90" name="Google Shape;990;p60"/>
          <p:cNvSpPr txBox="1"/>
          <p:nvPr/>
        </p:nvSpPr>
        <p:spPr>
          <a:xfrm>
            <a:off x="7194550" y="21224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91" name="Google Shape;991;p60"/>
          <p:cNvSpPr/>
          <p:nvPr/>
        </p:nvSpPr>
        <p:spPr>
          <a:xfrm>
            <a:off x="2105025" y="3152775"/>
            <a:ext cx="95250" cy="828675"/>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92" name="Google Shape;992;p60"/>
          <p:cNvGrpSpPr/>
          <p:nvPr/>
        </p:nvGrpSpPr>
        <p:grpSpPr>
          <a:xfrm>
            <a:off x="6680200" y="3894137"/>
            <a:ext cx="1911350" cy="2328862"/>
            <a:chOff x="4058" y="797"/>
            <a:chExt cx="1204" cy="1467"/>
          </a:xfrm>
        </p:grpSpPr>
        <p:sp>
          <p:nvSpPr>
            <p:cNvPr id="993" name="Google Shape;993;p60"/>
            <p:cNvSpPr/>
            <p:nvPr/>
          </p:nvSpPr>
          <p:spPr>
            <a:xfrm>
              <a:off x="4104" y="87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994" name="Google Shape;994;p60"/>
            <p:cNvSpPr/>
            <p:nvPr/>
          </p:nvSpPr>
          <p:spPr>
            <a:xfrm>
              <a:off x="4956" y="87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995" name="Google Shape;995;p60"/>
            <p:cNvSpPr/>
            <p:nvPr/>
          </p:nvSpPr>
          <p:spPr>
            <a:xfrm>
              <a:off x="4104" y="189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996" name="Google Shape;996;p60"/>
            <p:cNvSpPr/>
            <p:nvPr/>
          </p:nvSpPr>
          <p:spPr>
            <a:xfrm>
              <a:off x="4956" y="189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997" name="Google Shape;997;p60"/>
            <p:cNvCxnSpPr/>
            <p:nvPr/>
          </p:nvCxnSpPr>
          <p:spPr>
            <a:xfrm>
              <a:off x="4374" y="1014"/>
              <a:ext cx="588" cy="0"/>
            </a:xfrm>
            <a:prstGeom prst="straightConnector1">
              <a:avLst/>
            </a:prstGeom>
            <a:noFill/>
            <a:ln cap="flat" cmpd="sng" w="9525">
              <a:solidFill>
                <a:schemeClr val="dk1"/>
              </a:solidFill>
              <a:prstDash val="solid"/>
              <a:miter lim="800000"/>
              <a:headEnd len="med" w="med" type="none"/>
              <a:tailEnd len="med" w="med" type="none"/>
            </a:ln>
          </p:spPr>
        </p:cxnSp>
        <p:cxnSp>
          <p:nvCxnSpPr>
            <p:cNvPr id="998" name="Google Shape;998;p60"/>
            <p:cNvCxnSpPr/>
            <p:nvPr/>
          </p:nvCxnSpPr>
          <p:spPr>
            <a:xfrm>
              <a:off x="4380" y="2040"/>
              <a:ext cx="588" cy="0"/>
            </a:xfrm>
            <a:prstGeom prst="straightConnector1">
              <a:avLst/>
            </a:prstGeom>
            <a:noFill/>
            <a:ln cap="flat" cmpd="sng" w="9525">
              <a:solidFill>
                <a:schemeClr val="dk1"/>
              </a:solidFill>
              <a:prstDash val="solid"/>
              <a:miter lim="800000"/>
              <a:headEnd len="med" w="med" type="none"/>
              <a:tailEnd len="med" w="med" type="none"/>
            </a:ln>
          </p:spPr>
        </p:cxnSp>
        <p:cxnSp>
          <p:nvCxnSpPr>
            <p:cNvPr id="999" name="Google Shape;999;p60"/>
            <p:cNvCxnSpPr/>
            <p:nvPr/>
          </p:nvCxnSpPr>
          <p:spPr>
            <a:xfrm>
              <a:off x="4236" y="1146"/>
              <a:ext cx="0" cy="750"/>
            </a:xfrm>
            <a:prstGeom prst="straightConnector1">
              <a:avLst/>
            </a:prstGeom>
            <a:noFill/>
            <a:ln cap="flat" cmpd="sng" w="9525">
              <a:solidFill>
                <a:schemeClr val="dk1"/>
              </a:solidFill>
              <a:prstDash val="solid"/>
              <a:miter lim="800000"/>
              <a:headEnd len="med" w="med" type="none"/>
              <a:tailEnd len="med" w="med" type="none"/>
            </a:ln>
          </p:spPr>
        </p:cxnSp>
        <p:cxnSp>
          <p:nvCxnSpPr>
            <p:cNvPr id="1000" name="Google Shape;1000;p60"/>
            <p:cNvCxnSpPr/>
            <p:nvPr/>
          </p:nvCxnSpPr>
          <p:spPr>
            <a:xfrm>
              <a:off x="5094" y="1146"/>
              <a:ext cx="0" cy="750"/>
            </a:xfrm>
            <a:prstGeom prst="straightConnector1">
              <a:avLst/>
            </a:prstGeom>
            <a:noFill/>
            <a:ln cap="flat" cmpd="sng" w="9525">
              <a:solidFill>
                <a:schemeClr val="dk1"/>
              </a:solidFill>
              <a:prstDash val="solid"/>
              <a:miter lim="800000"/>
              <a:headEnd len="med" w="med" type="none"/>
              <a:tailEnd len="med" w="med" type="none"/>
            </a:ln>
          </p:spPr>
        </p:cxnSp>
        <p:cxnSp>
          <p:nvCxnSpPr>
            <p:cNvPr id="1001" name="Google Shape;1001;p60"/>
            <p:cNvCxnSpPr/>
            <p:nvPr/>
          </p:nvCxnSpPr>
          <p:spPr>
            <a:xfrm>
              <a:off x="4308" y="1128"/>
              <a:ext cx="696" cy="810"/>
            </a:xfrm>
            <a:prstGeom prst="straightConnector1">
              <a:avLst/>
            </a:prstGeom>
            <a:noFill/>
            <a:ln cap="flat" cmpd="sng" w="9525">
              <a:solidFill>
                <a:schemeClr val="dk1"/>
              </a:solidFill>
              <a:prstDash val="solid"/>
              <a:miter lim="800000"/>
              <a:headEnd len="med" w="med" type="none"/>
              <a:tailEnd len="med" w="med" type="none"/>
            </a:ln>
          </p:spPr>
        </p:cxnSp>
        <p:cxnSp>
          <p:nvCxnSpPr>
            <p:cNvPr id="1002" name="Google Shape;1002;p60"/>
            <p:cNvCxnSpPr/>
            <p:nvPr/>
          </p:nvCxnSpPr>
          <p:spPr>
            <a:xfrm flipH="1">
              <a:off x="4332" y="1116"/>
              <a:ext cx="672" cy="810"/>
            </a:xfrm>
            <a:prstGeom prst="straightConnector1">
              <a:avLst/>
            </a:prstGeom>
            <a:noFill/>
            <a:ln cap="flat" cmpd="sng" w="9525">
              <a:solidFill>
                <a:schemeClr val="dk1"/>
              </a:solidFill>
              <a:prstDash val="solid"/>
              <a:miter lim="800000"/>
              <a:headEnd len="med" w="med" type="none"/>
              <a:tailEnd len="med" w="med" type="none"/>
            </a:ln>
          </p:spPr>
        </p:cxnSp>
        <p:sp>
          <p:nvSpPr>
            <p:cNvPr id="1003" name="Google Shape;1003;p60"/>
            <p:cNvSpPr txBox="1"/>
            <p:nvPr/>
          </p:nvSpPr>
          <p:spPr>
            <a:xfrm>
              <a:off x="4586" y="79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004" name="Google Shape;1004;p60"/>
            <p:cNvSpPr txBox="1"/>
            <p:nvPr/>
          </p:nvSpPr>
          <p:spPr>
            <a:xfrm>
              <a:off x="4598" y="20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05" name="Google Shape;1005;p60"/>
            <p:cNvSpPr txBox="1"/>
            <p:nvPr/>
          </p:nvSpPr>
          <p:spPr>
            <a:xfrm>
              <a:off x="4058" y="142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06" name="Google Shape;1006;p60"/>
            <p:cNvSpPr txBox="1"/>
            <p:nvPr/>
          </p:nvSpPr>
          <p:spPr>
            <a:xfrm>
              <a:off x="5066" y="139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07" name="Google Shape;1007;p60"/>
            <p:cNvSpPr txBox="1"/>
            <p:nvPr/>
          </p:nvSpPr>
          <p:spPr>
            <a:xfrm>
              <a:off x="4340" y="158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08" name="Google Shape;1008;p60"/>
            <p:cNvSpPr txBox="1"/>
            <p:nvPr/>
          </p:nvSpPr>
          <p:spPr>
            <a:xfrm>
              <a:off x="4388" y="109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grpSp>
      <p:sp>
        <p:nvSpPr>
          <p:cNvPr id="1009" name="Google Shape;1009;p60"/>
          <p:cNvSpPr txBox="1"/>
          <p:nvPr/>
        </p:nvSpPr>
        <p:spPr>
          <a:xfrm>
            <a:off x="971550" y="3324225"/>
            <a:ext cx="11064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 j)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6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16" name="Google Shape;1016;p61"/>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HAM-CYCLE ≤</a:t>
            </a:r>
            <a:r>
              <a:rPr b="0" baseline="-25000" i="0" lang="en-US" sz="4000" u="none">
                <a:solidFill>
                  <a:schemeClr val="dk2"/>
                </a:solidFill>
                <a:latin typeface="Arial"/>
                <a:ea typeface="Arial"/>
                <a:cs typeface="Arial"/>
                <a:sym typeface="Arial"/>
              </a:rPr>
              <a:t>p</a:t>
            </a:r>
            <a:r>
              <a:rPr b="0" i="0" lang="en-US" sz="4000" u="none">
                <a:solidFill>
                  <a:schemeClr val="dk2"/>
                </a:solidFill>
                <a:latin typeface="Arial"/>
                <a:ea typeface="Arial"/>
                <a:cs typeface="Arial"/>
                <a:sym typeface="Arial"/>
              </a:rPr>
              <a:t> TSP </a:t>
            </a:r>
            <a:endParaRPr/>
          </a:p>
        </p:txBody>
      </p:sp>
      <p:sp>
        <p:nvSpPr>
          <p:cNvPr id="1017" name="Google Shape;1017;p61"/>
          <p:cNvSpPr txBox="1"/>
          <p:nvPr>
            <p:ph idx="1" type="body"/>
          </p:nvPr>
        </p:nvSpPr>
        <p:spPr>
          <a:xfrm>
            <a:off x="322262" y="3424237"/>
            <a:ext cx="8601075" cy="3209925"/>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has a hamiltonian cycle </a:t>
            </a:r>
            <a:r>
              <a:rPr b="0" i="0" lang="en-US" sz="2800" u="none">
                <a:solidFill>
                  <a:schemeClr val="accent2"/>
                </a:solidFill>
                <a:latin typeface="Comic Sans MS"/>
                <a:ea typeface="Comic Sans MS"/>
                <a:cs typeface="Comic Sans MS"/>
                <a:sym typeface="Comic Sans MS"/>
              </a:rPr>
              <a:t>h</a:t>
            </a:r>
            <a:endParaRPr/>
          </a:p>
          <a:p>
            <a:pPr indent="-285750" lvl="1" marL="742950" rtl="0" algn="l">
              <a:lnSpc>
                <a:spcPct val="11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Each edge in </a:t>
            </a:r>
            <a:r>
              <a:rPr b="0" i="0" lang="en-US" sz="2400" u="none">
                <a:solidFill>
                  <a:schemeClr val="dk1"/>
                </a:solidFill>
                <a:latin typeface="Comic Sans MS"/>
                <a:ea typeface="Comic Sans MS"/>
                <a:cs typeface="Comic Sans MS"/>
                <a:sym typeface="Comic Sans MS"/>
              </a:rPr>
              <a:t>h</a:t>
            </a:r>
            <a:r>
              <a:rPr b="0" i="0" lang="en-US" sz="2400" u="none">
                <a:solidFill>
                  <a:schemeClr val="dk1"/>
                </a:solidFill>
                <a:latin typeface="Arial"/>
                <a:ea typeface="Arial"/>
                <a:cs typeface="Arial"/>
                <a:sym typeface="Arial"/>
              </a:rPr>
              <a:t> ∈ E ⇒ has cost 0 in G’</a:t>
            </a:r>
            <a:endParaRPr/>
          </a:p>
          <a:p>
            <a:pPr indent="-285750" lvl="1" marL="742950" rtl="0" algn="l">
              <a:lnSpc>
                <a:spcPct val="11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a:t>
            </a:r>
            <a:r>
              <a:rPr b="0" i="0" lang="en-US" sz="2400" u="none">
                <a:solidFill>
                  <a:schemeClr val="dk1"/>
                </a:solidFill>
                <a:latin typeface="Comic Sans MS"/>
                <a:ea typeface="Comic Sans MS"/>
                <a:cs typeface="Comic Sans MS"/>
                <a:sym typeface="Comic Sans MS"/>
              </a:rPr>
              <a:t>h</a:t>
            </a:r>
            <a:r>
              <a:rPr b="0" i="0" lang="en-US" sz="2400" u="none">
                <a:solidFill>
                  <a:schemeClr val="dk1"/>
                </a:solidFill>
                <a:latin typeface="Arial"/>
                <a:ea typeface="Arial"/>
                <a:cs typeface="Arial"/>
                <a:sym typeface="Arial"/>
              </a:rPr>
              <a:t> is a tour in G’ with cost 0</a:t>
            </a:r>
            <a:endParaRPr/>
          </a:p>
          <a:p>
            <a:pPr indent="-342900" lvl="0" marL="342900" rtl="0" algn="l">
              <a:lnSpc>
                <a:spcPct val="11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 has a tour </a:t>
            </a:r>
            <a:r>
              <a:rPr b="0" i="0" lang="en-US" sz="2800" u="none">
                <a:solidFill>
                  <a:schemeClr val="accent2"/>
                </a:solidFill>
                <a:latin typeface="Comic Sans MS"/>
                <a:ea typeface="Comic Sans MS"/>
                <a:cs typeface="Comic Sans MS"/>
                <a:sym typeface="Comic Sans MS"/>
              </a:rPr>
              <a:t>h’</a:t>
            </a:r>
            <a:r>
              <a:rPr b="0" i="0" lang="en-US" sz="2800" u="none">
                <a:solidFill>
                  <a:schemeClr val="accent2"/>
                </a:solidFill>
                <a:latin typeface="Arial"/>
                <a:ea typeface="Arial"/>
                <a:cs typeface="Arial"/>
                <a:sym typeface="Arial"/>
              </a:rPr>
              <a:t> of cost at most 0</a:t>
            </a:r>
            <a:endParaRPr/>
          </a:p>
          <a:p>
            <a:pPr indent="-285750" lvl="1" marL="742950" rtl="0" algn="l">
              <a:lnSpc>
                <a:spcPct val="11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Each edge on tour must have cost 0</a:t>
            </a:r>
            <a:endParaRPr/>
          </a:p>
          <a:p>
            <a:pPr indent="-285750" lvl="1" marL="742950" rtl="0" algn="l">
              <a:lnSpc>
                <a:spcPct val="11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a:t>
            </a:r>
            <a:r>
              <a:rPr b="0" i="0" lang="en-US" sz="2400" u="none">
                <a:solidFill>
                  <a:schemeClr val="dk1"/>
                </a:solidFill>
                <a:latin typeface="Comic Sans MS"/>
                <a:ea typeface="Comic Sans MS"/>
                <a:cs typeface="Comic Sans MS"/>
                <a:sym typeface="Comic Sans MS"/>
              </a:rPr>
              <a:t>h’</a:t>
            </a:r>
            <a:r>
              <a:rPr b="0" i="0" lang="en-US" sz="2400" u="none">
                <a:solidFill>
                  <a:schemeClr val="dk1"/>
                </a:solidFill>
                <a:latin typeface="Arial"/>
                <a:ea typeface="Arial"/>
                <a:cs typeface="Arial"/>
                <a:sym typeface="Arial"/>
              </a:rPr>
              <a:t> contains only edges in E</a:t>
            </a:r>
            <a:endParaRPr/>
          </a:p>
        </p:txBody>
      </p:sp>
      <p:sp>
        <p:nvSpPr>
          <p:cNvPr id="1018" name="Google Shape;1018;p61"/>
          <p:cNvSpPr/>
          <p:nvPr/>
        </p:nvSpPr>
        <p:spPr>
          <a:xfrm>
            <a:off x="1200150" y="12192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1019" name="Google Shape;1019;p61"/>
          <p:cNvSpPr/>
          <p:nvPr/>
        </p:nvSpPr>
        <p:spPr>
          <a:xfrm>
            <a:off x="2552700" y="121920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1020" name="Google Shape;1020;p61"/>
          <p:cNvSpPr/>
          <p:nvPr/>
        </p:nvSpPr>
        <p:spPr>
          <a:xfrm>
            <a:off x="1200150" y="28384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1021" name="Google Shape;1021;p61"/>
          <p:cNvSpPr/>
          <p:nvPr/>
        </p:nvSpPr>
        <p:spPr>
          <a:xfrm>
            <a:off x="2552700" y="2838450"/>
            <a:ext cx="438150" cy="438150"/>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1022" name="Google Shape;1022;p61"/>
          <p:cNvCxnSpPr/>
          <p:nvPr/>
        </p:nvCxnSpPr>
        <p:spPr>
          <a:xfrm>
            <a:off x="1638300" y="3067050"/>
            <a:ext cx="933450" cy="0"/>
          </a:xfrm>
          <a:prstGeom prst="straightConnector1">
            <a:avLst/>
          </a:prstGeom>
          <a:noFill/>
          <a:ln cap="flat" cmpd="sng" w="9525">
            <a:solidFill>
              <a:schemeClr val="dk1"/>
            </a:solidFill>
            <a:prstDash val="solid"/>
            <a:miter lim="800000"/>
            <a:headEnd len="med" w="med" type="none"/>
            <a:tailEnd len="med" w="med" type="none"/>
          </a:ln>
        </p:spPr>
      </p:cxnSp>
      <p:cxnSp>
        <p:nvCxnSpPr>
          <p:cNvPr id="1023" name="Google Shape;1023;p61"/>
          <p:cNvCxnSpPr/>
          <p:nvPr/>
        </p:nvCxnSpPr>
        <p:spPr>
          <a:xfrm>
            <a:off x="1409700" y="164782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1024" name="Google Shape;1024;p61"/>
          <p:cNvCxnSpPr/>
          <p:nvPr/>
        </p:nvCxnSpPr>
        <p:spPr>
          <a:xfrm>
            <a:off x="2771775" y="1647825"/>
            <a:ext cx="0" cy="1190625"/>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61"/>
          <p:cNvCxnSpPr/>
          <p:nvPr/>
        </p:nvCxnSpPr>
        <p:spPr>
          <a:xfrm>
            <a:off x="1524000" y="1619250"/>
            <a:ext cx="1104900" cy="1285875"/>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61"/>
          <p:cNvCxnSpPr/>
          <p:nvPr/>
        </p:nvCxnSpPr>
        <p:spPr>
          <a:xfrm flipH="1">
            <a:off x="1562100" y="1600200"/>
            <a:ext cx="1066800" cy="1285875"/>
          </a:xfrm>
          <a:prstGeom prst="straightConnector1">
            <a:avLst/>
          </a:prstGeom>
          <a:noFill/>
          <a:ln cap="flat" cmpd="sng" w="9525">
            <a:solidFill>
              <a:schemeClr val="dk1"/>
            </a:solidFill>
            <a:prstDash val="solid"/>
            <a:miter lim="800000"/>
            <a:headEnd len="med" w="med" type="none"/>
            <a:tailEnd len="med" w="med" type="none"/>
          </a:ln>
        </p:spPr>
      </p:cxnSp>
      <p:sp>
        <p:nvSpPr>
          <p:cNvPr id="1027" name="Google Shape;1027;p61"/>
          <p:cNvSpPr txBox="1"/>
          <p:nvPr/>
        </p:nvSpPr>
        <p:spPr>
          <a:xfrm>
            <a:off x="1984375" y="30559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1028" name="Google Shape;1028;p61"/>
          <p:cNvSpPr txBox="1"/>
          <p:nvPr/>
        </p:nvSpPr>
        <p:spPr>
          <a:xfrm>
            <a:off x="1127125" y="20843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029" name="Google Shape;1029;p61"/>
          <p:cNvSpPr txBox="1"/>
          <p:nvPr/>
        </p:nvSpPr>
        <p:spPr>
          <a:xfrm>
            <a:off x="2727325" y="20367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030" name="Google Shape;1030;p61"/>
          <p:cNvSpPr txBox="1"/>
          <p:nvPr/>
        </p:nvSpPr>
        <p:spPr>
          <a:xfrm>
            <a:off x="1574800" y="23415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031" name="Google Shape;1031;p61"/>
          <p:cNvSpPr txBox="1"/>
          <p:nvPr/>
        </p:nvSpPr>
        <p:spPr>
          <a:xfrm>
            <a:off x="1651000" y="157003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grpSp>
        <p:nvGrpSpPr>
          <p:cNvPr id="1032" name="Google Shape;1032;p61"/>
          <p:cNvGrpSpPr/>
          <p:nvPr/>
        </p:nvGrpSpPr>
        <p:grpSpPr>
          <a:xfrm>
            <a:off x="5718175" y="1093787"/>
            <a:ext cx="1911350" cy="2328862"/>
            <a:chOff x="4058" y="797"/>
            <a:chExt cx="1204" cy="1467"/>
          </a:xfrm>
        </p:grpSpPr>
        <p:sp>
          <p:nvSpPr>
            <p:cNvPr id="1033" name="Google Shape;1033;p61"/>
            <p:cNvSpPr/>
            <p:nvPr/>
          </p:nvSpPr>
          <p:spPr>
            <a:xfrm>
              <a:off x="4104" y="87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1034" name="Google Shape;1034;p61"/>
            <p:cNvSpPr/>
            <p:nvPr/>
          </p:nvSpPr>
          <p:spPr>
            <a:xfrm>
              <a:off x="4956" y="87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1035" name="Google Shape;1035;p61"/>
            <p:cNvSpPr/>
            <p:nvPr/>
          </p:nvSpPr>
          <p:spPr>
            <a:xfrm>
              <a:off x="4104" y="189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1036" name="Google Shape;1036;p61"/>
            <p:cNvSpPr/>
            <p:nvPr/>
          </p:nvSpPr>
          <p:spPr>
            <a:xfrm>
              <a:off x="4956" y="1896"/>
              <a:ext cx="276" cy="276"/>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t>
              </a:r>
              <a:endParaRPr/>
            </a:p>
          </p:txBody>
        </p:sp>
        <p:cxnSp>
          <p:nvCxnSpPr>
            <p:cNvPr id="1037" name="Google Shape;1037;p61"/>
            <p:cNvCxnSpPr/>
            <p:nvPr/>
          </p:nvCxnSpPr>
          <p:spPr>
            <a:xfrm>
              <a:off x="4374" y="1014"/>
              <a:ext cx="588" cy="0"/>
            </a:xfrm>
            <a:prstGeom prst="straightConnector1">
              <a:avLst/>
            </a:prstGeom>
            <a:noFill/>
            <a:ln cap="flat" cmpd="sng" w="9525">
              <a:solidFill>
                <a:schemeClr val="dk1"/>
              </a:solidFill>
              <a:prstDash val="solid"/>
              <a:miter lim="800000"/>
              <a:headEnd len="med" w="med" type="none"/>
              <a:tailEnd len="med" w="med" type="none"/>
            </a:ln>
          </p:spPr>
        </p:cxnSp>
        <p:cxnSp>
          <p:nvCxnSpPr>
            <p:cNvPr id="1038" name="Google Shape;1038;p61"/>
            <p:cNvCxnSpPr/>
            <p:nvPr/>
          </p:nvCxnSpPr>
          <p:spPr>
            <a:xfrm>
              <a:off x="4380" y="2040"/>
              <a:ext cx="588" cy="0"/>
            </a:xfrm>
            <a:prstGeom prst="straightConnector1">
              <a:avLst/>
            </a:prstGeom>
            <a:noFill/>
            <a:ln cap="flat" cmpd="sng" w="9525">
              <a:solidFill>
                <a:schemeClr val="dk1"/>
              </a:solidFill>
              <a:prstDash val="solid"/>
              <a:miter lim="800000"/>
              <a:headEnd len="med" w="med" type="none"/>
              <a:tailEnd len="med" w="med" type="none"/>
            </a:ln>
          </p:spPr>
        </p:cxnSp>
        <p:cxnSp>
          <p:nvCxnSpPr>
            <p:cNvPr id="1039" name="Google Shape;1039;p61"/>
            <p:cNvCxnSpPr/>
            <p:nvPr/>
          </p:nvCxnSpPr>
          <p:spPr>
            <a:xfrm>
              <a:off x="4236" y="1146"/>
              <a:ext cx="0" cy="750"/>
            </a:xfrm>
            <a:prstGeom prst="straightConnector1">
              <a:avLst/>
            </a:prstGeom>
            <a:noFill/>
            <a:ln cap="flat" cmpd="sng" w="9525">
              <a:solidFill>
                <a:schemeClr val="dk1"/>
              </a:solidFill>
              <a:prstDash val="solid"/>
              <a:miter lim="800000"/>
              <a:headEnd len="med" w="med" type="none"/>
              <a:tailEnd len="med" w="med" type="none"/>
            </a:ln>
          </p:spPr>
        </p:cxnSp>
        <p:cxnSp>
          <p:nvCxnSpPr>
            <p:cNvPr id="1040" name="Google Shape;1040;p61"/>
            <p:cNvCxnSpPr/>
            <p:nvPr/>
          </p:nvCxnSpPr>
          <p:spPr>
            <a:xfrm>
              <a:off x="5094" y="1146"/>
              <a:ext cx="0" cy="750"/>
            </a:xfrm>
            <a:prstGeom prst="straightConnector1">
              <a:avLst/>
            </a:prstGeom>
            <a:noFill/>
            <a:ln cap="flat" cmpd="sng" w="9525">
              <a:solidFill>
                <a:schemeClr val="dk1"/>
              </a:solidFill>
              <a:prstDash val="solid"/>
              <a:miter lim="800000"/>
              <a:headEnd len="med" w="med" type="none"/>
              <a:tailEnd len="med" w="med" type="none"/>
            </a:ln>
          </p:spPr>
        </p:cxnSp>
        <p:cxnSp>
          <p:nvCxnSpPr>
            <p:cNvPr id="1041" name="Google Shape;1041;p61"/>
            <p:cNvCxnSpPr/>
            <p:nvPr/>
          </p:nvCxnSpPr>
          <p:spPr>
            <a:xfrm>
              <a:off x="4308" y="1128"/>
              <a:ext cx="696" cy="810"/>
            </a:xfrm>
            <a:prstGeom prst="straightConnector1">
              <a:avLst/>
            </a:prstGeom>
            <a:noFill/>
            <a:ln cap="flat" cmpd="sng" w="9525">
              <a:solidFill>
                <a:schemeClr val="dk1"/>
              </a:solidFill>
              <a:prstDash val="solid"/>
              <a:miter lim="800000"/>
              <a:headEnd len="med" w="med" type="none"/>
              <a:tailEnd len="med" w="med" type="none"/>
            </a:ln>
          </p:spPr>
        </p:cxnSp>
        <p:cxnSp>
          <p:nvCxnSpPr>
            <p:cNvPr id="1042" name="Google Shape;1042;p61"/>
            <p:cNvCxnSpPr/>
            <p:nvPr/>
          </p:nvCxnSpPr>
          <p:spPr>
            <a:xfrm flipH="1">
              <a:off x="4332" y="1116"/>
              <a:ext cx="672" cy="810"/>
            </a:xfrm>
            <a:prstGeom prst="straightConnector1">
              <a:avLst/>
            </a:prstGeom>
            <a:noFill/>
            <a:ln cap="flat" cmpd="sng" w="9525">
              <a:solidFill>
                <a:schemeClr val="dk1"/>
              </a:solidFill>
              <a:prstDash val="solid"/>
              <a:miter lim="800000"/>
              <a:headEnd len="med" w="med" type="none"/>
              <a:tailEnd len="med" w="med" type="none"/>
            </a:ln>
          </p:spPr>
        </p:cxnSp>
        <p:sp>
          <p:nvSpPr>
            <p:cNvPr id="1043" name="Google Shape;1043;p61"/>
            <p:cNvSpPr txBox="1"/>
            <p:nvPr/>
          </p:nvSpPr>
          <p:spPr>
            <a:xfrm>
              <a:off x="4586" y="79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044" name="Google Shape;1044;p61"/>
            <p:cNvSpPr txBox="1"/>
            <p:nvPr/>
          </p:nvSpPr>
          <p:spPr>
            <a:xfrm>
              <a:off x="4598" y="20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45" name="Google Shape;1045;p61"/>
            <p:cNvSpPr txBox="1"/>
            <p:nvPr/>
          </p:nvSpPr>
          <p:spPr>
            <a:xfrm>
              <a:off x="4058" y="142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46" name="Google Shape;1046;p61"/>
            <p:cNvSpPr txBox="1"/>
            <p:nvPr/>
          </p:nvSpPr>
          <p:spPr>
            <a:xfrm>
              <a:off x="5066" y="139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47" name="Google Shape;1047;p61"/>
            <p:cNvSpPr txBox="1"/>
            <p:nvPr/>
          </p:nvSpPr>
          <p:spPr>
            <a:xfrm>
              <a:off x="4340" y="158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48" name="Google Shape;1048;p61"/>
            <p:cNvSpPr txBox="1"/>
            <p:nvPr/>
          </p:nvSpPr>
          <p:spPr>
            <a:xfrm>
              <a:off x="4388" y="109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54" name="Google Shape;1054;p62"/>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55" name="Google Shape;1055;p62"/>
          <p:cNvPicPr preferRelativeResize="0"/>
          <p:nvPr/>
        </p:nvPicPr>
        <p:blipFill rotWithShape="1">
          <a:blip r:embed="rId3">
            <a:alphaModFix/>
          </a:blip>
          <a:srcRect b="0" l="0" r="0" t="0"/>
          <a:stretch/>
        </p:blipFill>
        <p:spPr>
          <a:xfrm>
            <a:off x="179387" y="1700212"/>
            <a:ext cx="7777162" cy="5089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61" name="Google Shape;1061;p63"/>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62" name="Google Shape;1062;p63"/>
          <p:cNvPicPr preferRelativeResize="0"/>
          <p:nvPr/>
        </p:nvPicPr>
        <p:blipFill rotWithShape="1">
          <a:blip r:embed="rId3">
            <a:alphaModFix/>
          </a:blip>
          <a:srcRect b="0" l="0" r="0" t="0"/>
          <a:stretch/>
        </p:blipFill>
        <p:spPr>
          <a:xfrm>
            <a:off x="0" y="1700212"/>
            <a:ext cx="9144000" cy="37623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6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68" name="Google Shape;1068;p64"/>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69" name="Google Shape;1069;p64"/>
          <p:cNvPicPr preferRelativeResize="0"/>
          <p:nvPr/>
        </p:nvPicPr>
        <p:blipFill rotWithShape="1">
          <a:blip r:embed="rId3">
            <a:alphaModFix/>
          </a:blip>
          <a:srcRect b="0" l="0" r="0" t="0"/>
          <a:stretch/>
        </p:blipFill>
        <p:spPr>
          <a:xfrm>
            <a:off x="0" y="1700212"/>
            <a:ext cx="9144000" cy="44910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75" name="Google Shape;1075;p65"/>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76" name="Google Shape;1076;p65"/>
          <p:cNvPicPr preferRelativeResize="0"/>
          <p:nvPr/>
        </p:nvPicPr>
        <p:blipFill rotWithShape="1">
          <a:blip r:embed="rId3">
            <a:alphaModFix/>
          </a:blip>
          <a:srcRect b="0" l="0" r="0" t="0"/>
          <a:stretch/>
        </p:blipFill>
        <p:spPr>
          <a:xfrm>
            <a:off x="0" y="1700212"/>
            <a:ext cx="9144000" cy="48879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6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82" name="Google Shape;1082;p66"/>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83" name="Google Shape;1083;p66"/>
          <p:cNvPicPr preferRelativeResize="0"/>
          <p:nvPr/>
        </p:nvPicPr>
        <p:blipFill rotWithShape="1">
          <a:blip r:embed="rId3">
            <a:alphaModFix/>
          </a:blip>
          <a:srcRect b="0" l="0" r="0" t="0"/>
          <a:stretch/>
        </p:blipFill>
        <p:spPr>
          <a:xfrm>
            <a:off x="0" y="1657350"/>
            <a:ext cx="9144000" cy="52006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89" name="Google Shape;1089;p67"/>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90" name="Google Shape;1090;p67"/>
          <p:cNvPicPr preferRelativeResize="0"/>
          <p:nvPr/>
        </p:nvPicPr>
        <p:blipFill rotWithShape="1">
          <a:blip r:embed="rId3">
            <a:alphaModFix/>
          </a:blip>
          <a:srcRect b="0" l="0" r="0" t="0"/>
          <a:stretch/>
        </p:blipFill>
        <p:spPr>
          <a:xfrm>
            <a:off x="0" y="1841500"/>
            <a:ext cx="9144000" cy="3644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6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96" name="Google Shape;1096;p68"/>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097" name="Google Shape;1097;p68"/>
          <p:cNvPicPr preferRelativeResize="0"/>
          <p:nvPr/>
        </p:nvPicPr>
        <p:blipFill rotWithShape="1">
          <a:blip r:embed="rId3">
            <a:alphaModFix/>
          </a:blip>
          <a:srcRect b="0" l="0" r="0" t="0"/>
          <a:stretch/>
        </p:blipFill>
        <p:spPr>
          <a:xfrm>
            <a:off x="0" y="1844675"/>
            <a:ext cx="9144000" cy="36591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49" name="Google Shape;149;p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Optimization &amp; Decision Problems</a:t>
            </a:r>
            <a:endParaRPr/>
          </a:p>
        </p:txBody>
      </p:sp>
      <p:sp>
        <p:nvSpPr>
          <p:cNvPr id="150" name="Google Shape;150;p7"/>
          <p:cNvSpPr txBox="1"/>
          <p:nvPr>
            <p:ph idx="1" type="body"/>
          </p:nvPr>
        </p:nvSpPr>
        <p:spPr>
          <a:xfrm>
            <a:off x="350837" y="1135062"/>
            <a:ext cx="8229600" cy="5465762"/>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rgbClr val="DD0111"/>
              </a:buClr>
              <a:buSzPts val="2800"/>
              <a:buFont typeface="Arial"/>
              <a:buChar char="•"/>
            </a:pPr>
            <a:r>
              <a:rPr b="1" i="0" lang="en-US" sz="2800" u="none">
                <a:solidFill>
                  <a:srgbClr val="DD0111"/>
                </a:solidFill>
                <a:latin typeface="Arial"/>
                <a:ea typeface="Arial"/>
                <a:cs typeface="Arial"/>
                <a:sym typeface="Arial"/>
              </a:rPr>
              <a:t>Decision problems</a:t>
            </a:r>
            <a:endParaRPr/>
          </a:p>
          <a:p>
            <a:pPr indent="-285750" lvl="1" marL="742950" rtl="0" algn="l">
              <a:lnSpc>
                <a:spcPct val="11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Given an input and a question regarding a problem, determine if the answer is </a:t>
            </a:r>
            <a:r>
              <a:rPr b="0" i="0" lang="en-US" sz="2400" u="none">
                <a:solidFill>
                  <a:srgbClr val="0000FF"/>
                </a:solidFill>
                <a:latin typeface="Arial"/>
                <a:ea typeface="Arial"/>
                <a:cs typeface="Arial"/>
                <a:sym typeface="Arial"/>
              </a:rPr>
              <a:t>yes or no</a:t>
            </a:r>
            <a:endParaRPr/>
          </a:p>
          <a:p>
            <a:pPr indent="-342900" lvl="0" marL="342900" rtl="0" algn="l">
              <a:lnSpc>
                <a:spcPct val="110000"/>
              </a:lnSpc>
              <a:spcBef>
                <a:spcPts val="560"/>
              </a:spcBef>
              <a:spcAft>
                <a:spcPts val="0"/>
              </a:spcAft>
              <a:buClr>
                <a:srgbClr val="DD0111"/>
              </a:buClr>
              <a:buSzPts val="2800"/>
              <a:buFont typeface="Arial"/>
              <a:buChar char="•"/>
            </a:pPr>
            <a:r>
              <a:rPr b="1" i="0" lang="en-US" sz="2800" u="none">
                <a:solidFill>
                  <a:srgbClr val="DD0111"/>
                </a:solidFill>
                <a:latin typeface="Arial"/>
                <a:ea typeface="Arial"/>
                <a:cs typeface="Arial"/>
                <a:sym typeface="Arial"/>
              </a:rPr>
              <a:t>Optimization problems</a:t>
            </a:r>
            <a:endParaRPr/>
          </a:p>
          <a:p>
            <a:pPr indent="-285750" lvl="1" marL="742950" rtl="0" algn="l">
              <a:lnSpc>
                <a:spcPct val="11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 solution with the </a:t>
            </a:r>
            <a:r>
              <a:rPr b="0" i="0" lang="en-US" sz="2400" u="none">
                <a:solidFill>
                  <a:srgbClr val="0000FF"/>
                </a:solidFill>
                <a:latin typeface="Arial"/>
                <a:ea typeface="Arial"/>
                <a:cs typeface="Arial"/>
                <a:sym typeface="Arial"/>
              </a:rPr>
              <a:t>“best”</a:t>
            </a:r>
            <a:r>
              <a:rPr b="0" i="0" lang="en-US" sz="2400" u="none">
                <a:solidFill>
                  <a:schemeClr val="dk1"/>
                </a:solidFill>
                <a:latin typeface="Arial"/>
                <a:ea typeface="Arial"/>
                <a:cs typeface="Arial"/>
                <a:sym typeface="Arial"/>
              </a:rPr>
              <a:t> value</a:t>
            </a:r>
            <a:endParaRPr/>
          </a:p>
          <a:p>
            <a:pPr indent="-342900" lvl="0" marL="342900" rtl="0" algn="l">
              <a:lnSpc>
                <a:spcPct val="110000"/>
              </a:lnSpc>
              <a:spcBef>
                <a:spcPts val="560"/>
              </a:spcBef>
              <a:spcAft>
                <a:spcPts val="0"/>
              </a:spcAft>
              <a:buClr>
                <a:srgbClr val="DD0111"/>
              </a:buClr>
              <a:buSzPts val="2800"/>
              <a:buFont typeface="Arial"/>
              <a:buChar char="•"/>
            </a:pPr>
            <a:r>
              <a:rPr b="0" i="0" lang="en-US" sz="2800" u="none">
                <a:solidFill>
                  <a:srgbClr val="DD0111"/>
                </a:solidFill>
                <a:latin typeface="Arial"/>
                <a:ea typeface="Arial"/>
                <a:cs typeface="Arial"/>
                <a:sym typeface="Arial"/>
              </a:rPr>
              <a:t>Optimization problems can be cast as decision problems that are easier to study</a:t>
            </a:r>
            <a:endParaRPr/>
          </a:p>
          <a:p>
            <a:pPr indent="-285750" lvl="1" marL="742950" rtl="0" algn="l">
              <a:lnSpc>
                <a:spcPct val="110000"/>
              </a:lnSpc>
              <a:spcBef>
                <a:spcPts val="480"/>
              </a:spcBef>
              <a:spcAft>
                <a:spcPts val="0"/>
              </a:spcAft>
              <a:buClr>
                <a:schemeClr val="dk1"/>
              </a:buClr>
              <a:buSzPts val="2400"/>
              <a:buFont typeface="Corsiva"/>
              <a:buChar char="–"/>
            </a:pPr>
            <a:r>
              <a:rPr b="0" i="0" lang="en-US" sz="2400" u="none">
                <a:solidFill>
                  <a:schemeClr val="dk1"/>
                </a:solidFill>
                <a:latin typeface="Corsiva"/>
                <a:ea typeface="Corsiva"/>
                <a:cs typeface="Corsiva"/>
                <a:sym typeface="Corsiva"/>
              </a:rPr>
              <a:t>E.g.:</a:t>
            </a:r>
            <a:r>
              <a:rPr b="0" i="0" lang="en-US" sz="2400" u="none">
                <a:solidFill>
                  <a:srgbClr val="DD0111"/>
                </a:solidFill>
                <a:latin typeface="Corsiva"/>
                <a:ea typeface="Corsiva"/>
                <a:cs typeface="Corsiva"/>
                <a:sym typeface="Corsiva"/>
              </a:rPr>
              <a:t> </a:t>
            </a:r>
            <a:r>
              <a:rPr b="0" i="0" lang="en-US" sz="2400" u="none">
                <a:solidFill>
                  <a:schemeClr val="dk1"/>
                </a:solidFill>
                <a:latin typeface="Arial"/>
                <a:ea typeface="Arial"/>
                <a:cs typeface="Arial"/>
                <a:sym typeface="Arial"/>
              </a:rPr>
              <a:t>Shortest path: G = unweighted directed graph</a:t>
            </a:r>
            <a:endParaRPr/>
          </a:p>
          <a:p>
            <a:pPr indent="-228600" lvl="2" marL="1143000" rtl="0" algn="l">
              <a:lnSpc>
                <a:spcPct val="110000"/>
              </a:lnSpc>
              <a:spcBef>
                <a:spcPts val="400"/>
              </a:spcBef>
              <a:spcAft>
                <a:spcPts val="0"/>
              </a:spcAft>
              <a:buClr>
                <a:schemeClr val="accent2"/>
              </a:buClr>
              <a:buSzPts val="2000"/>
              <a:buFont typeface="Arial"/>
              <a:buChar char="•"/>
            </a:pPr>
            <a:r>
              <a:rPr b="0" i="0" lang="en-US" sz="2000" u="none">
                <a:solidFill>
                  <a:schemeClr val="accent2"/>
                </a:solidFill>
                <a:latin typeface="Arial"/>
                <a:ea typeface="Arial"/>
                <a:cs typeface="Arial"/>
                <a:sym typeface="Arial"/>
              </a:rPr>
              <a:t>Find a path between u and v that uses the fewest edges</a:t>
            </a:r>
            <a:endParaRPr/>
          </a:p>
          <a:p>
            <a:pPr indent="-228600" lvl="2" marL="1143000" rtl="0" algn="l">
              <a:lnSpc>
                <a:spcPct val="110000"/>
              </a:lnSpc>
              <a:spcBef>
                <a:spcPts val="400"/>
              </a:spcBef>
              <a:spcAft>
                <a:spcPts val="0"/>
              </a:spcAft>
              <a:buClr>
                <a:schemeClr val="accent2"/>
              </a:buClr>
              <a:buSzPts val="2000"/>
              <a:buFont typeface="Corsiva"/>
              <a:buChar char="•"/>
            </a:pPr>
            <a:r>
              <a:rPr b="0" i="1" lang="en-US" sz="2000" u="none">
                <a:solidFill>
                  <a:schemeClr val="accent2"/>
                </a:solidFill>
                <a:latin typeface="Corsiva"/>
                <a:ea typeface="Corsiva"/>
                <a:cs typeface="Corsiva"/>
                <a:sym typeface="Corsiva"/>
              </a:rPr>
              <a:t>Does a path exist from u to v consisting of at most k edges?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03" name="Google Shape;1103;p69"/>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104" name="Google Shape;1104;p69"/>
          <p:cNvPicPr preferRelativeResize="0"/>
          <p:nvPr/>
        </p:nvPicPr>
        <p:blipFill rotWithShape="1">
          <a:blip r:embed="rId3">
            <a:alphaModFix/>
          </a:blip>
          <a:srcRect b="0" l="0" r="0" t="0"/>
          <a:stretch/>
        </p:blipFill>
        <p:spPr>
          <a:xfrm>
            <a:off x="0" y="1628775"/>
            <a:ext cx="9144000" cy="3860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7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10" name="Google Shape;1110;p70"/>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111" name="Google Shape;1111;p70"/>
          <p:cNvPicPr preferRelativeResize="0"/>
          <p:nvPr/>
        </p:nvPicPr>
        <p:blipFill rotWithShape="1">
          <a:blip r:embed="rId3">
            <a:alphaModFix/>
          </a:blip>
          <a:srcRect b="0" l="0" r="0" t="0"/>
          <a:stretch/>
        </p:blipFill>
        <p:spPr>
          <a:xfrm>
            <a:off x="0" y="1862137"/>
            <a:ext cx="9144000" cy="36861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7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17" name="Google Shape;1117;p71"/>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118" name="Google Shape;1118;p71"/>
          <p:cNvPicPr preferRelativeResize="0"/>
          <p:nvPr/>
        </p:nvPicPr>
        <p:blipFill rotWithShape="1">
          <a:blip r:embed="rId3">
            <a:alphaModFix/>
          </a:blip>
          <a:srcRect b="0" l="0" r="0" t="0"/>
          <a:stretch/>
        </p:blipFill>
        <p:spPr>
          <a:xfrm>
            <a:off x="684212" y="1628775"/>
            <a:ext cx="7164387" cy="50514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7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24" name="Google Shape;1124;p72"/>
          <p:cNvSpPr txBox="1"/>
          <p:nvPr>
            <p:ph idx="4294967295"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Some popular NP-complete problems</a:t>
            </a:r>
            <a:endParaRPr/>
          </a:p>
        </p:txBody>
      </p:sp>
      <p:pic>
        <p:nvPicPr>
          <p:cNvPr id="1125" name="Google Shape;1125;p72"/>
          <p:cNvPicPr preferRelativeResize="0"/>
          <p:nvPr/>
        </p:nvPicPr>
        <p:blipFill rotWithShape="1">
          <a:blip r:embed="rId3">
            <a:alphaModFix/>
          </a:blip>
          <a:srcRect b="0" l="0" r="0" t="0"/>
          <a:stretch/>
        </p:blipFill>
        <p:spPr>
          <a:xfrm>
            <a:off x="0" y="1700212"/>
            <a:ext cx="9144000" cy="460216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7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32" name="Google Shape;1132;p7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Readings</a:t>
            </a:r>
            <a:endParaRPr/>
          </a:p>
        </p:txBody>
      </p:sp>
      <p:sp>
        <p:nvSpPr>
          <p:cNvPr id="1133" name="Google Shape;1133;p73"/>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Chapter 34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57" name="Google Shape;157;p8"/>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Nondeterministic Algorithms</a:t>
            </a:r>
            <a:endParaRPr/>
          </a:p>
        </p:txBody>
      </p:sp>
      <p:sp>
        <p:nvSpPr>
          <p:cNvPr id="158" name="Google Shape;158;p8"/>
          <p:cNvSpPr txBox="1"/>
          <p:nvPr>
            <p:ph idx="1" type="body"/>
          </p:nvPr>
        </p:nvSpPr>
        <p:spPr>
          <a:xfrm>
            <a:off x="350837" y="1214437"/>
            <a:ext cx="8556625" cy="5518150"/>
          </a:xfrm>
          <a:prstGeom prst="rect">
            <a:avLst/>
          </a:prstGeom>
          <a:noFill/>
          <a:ln>
            <a:noFill/>
          </a:ln>
        </p:spPr>
        <p:txBody>
          <a:bodyPr anchorCtr="0" anchor="t" bIns="45700" lIns="91425" spcFirstLastPara="1" rIns="91425" wrap="square" tIns="45700">
            <a:noAutofit/>
          </a:bodyPr>
          <a:lstStyle/>
          <a:p>
            <a:pPr indent="-533400" lvl="0" marL="533400" rtl="0" algn="l">
              <a:lnSpc>
                <a:spcPct val="130000"/>
              </a:lnSpc>
              <a:spcBef>
                <a:spcPts val="0"/>
              </a:spcBef>
              <a:spcAft>
                <a:spcPts val="0"/>
              </a:spcAft>
              <a:buClr>
                <a:srgbClr val="DD0111"/>
              </a:buClr>
              <a:buSzPts val="2800"/>
              <a:buFont typeface="Arial"/>
              <a:buNone/>
            </a:pPr>
            <a:r>
              <a:rPr b="1" i="0" lang="en-US" sz="2800" u="none">
                <a:solidFill>
                  <a:srgbClr val="DD0111"/>
                </a:solidFill>
                <a:latin typeface="Arial"/>
                <a:ea typeface="Arial"/>
                <a:cs typeface="Arial"/>
                <a:sym typeface="Arial"/>
              </a:rPr>
              <a:t>Nondeterministic algorithm</a:t>
            </a:r>
            <a:r>
              <a:rPr b="0" i="0" lang="en-US" sz="2800" u="none">
                <a:solidFill>
                  <a:schemeClr val="accent2"/>
                </a:solidFill>
                <a:latin typeface="Arial"/>
                <a:ea typeface="Arial"/>
                <a:cs typeface="Arial"/>
                <a:sym typeface="Arial"/>
              </a:rPr>
              <a:t> = two stage procedure:</a:t>
            </a:r>
            <a:endParaRPr/>
          </a:p>
          <a:p>
            <a:pPr indent="-533400" lvl="0" marL="533400" rtl="0" algn="l">
              <a:lnSpc>
                <a:spcPct val="130000"/>
              </a:lnSpc>
              <a:spcBef>
                <a:spcPts val="560"/>
              </a:spcBef>
              <a:spcAft>
                <a:spcPts val="0"/>
              </a:spcAft>
              <a:buClr>
                <a:schemeClr val="accent2"/>
              </a:buClr>
              <a:buSzPts val="2800"/>
              <a:buFont typeface="Arial"/>
              <a:buAutoNum type="arabicParenR"/>
            </a:pPr>
            <a:r>
              <a:rPr b="0" i="0" lang="en-US" sz="2800" u="none">
                <a:solidFill>
                  <a:schemeClr val="accent2"/>
                </a:solidFill>
                <a:latin typeface="Arial"/>
                <a:ea typeface="Arial"/>
                <a:cs typeface="Arial"/>
                <a:sym typeface="Arial"/>
              </a:rPr>
              <a:t>Nondeterministic (“guessing”) stage: </a:t>
            </a:r>
            <a:endParaRPr/>
          </a:p>
          <a:p>
            <a:pPr indent="-457200" lvl="1" marL="914400" rtl="0" algn="l">
              <a:lnSpc>
                <a:spcPct val="13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0" i="0" lang="en-US" sz="2400" u="none">
                <a:solidFill>
                  <a:schemeClr val="hlink"/>
                </a:solidFill>
                <a:latin typeface="Arial"/>
                <a:ea typeface="Arial"/>
                <a:cs typeface="Arial"/>
                <a:sym typeface="Arial"/>
              </a:rPr>
              <a:t>generate an</a:t>
            </a:r>
            <a:r>
              <a:rPr b="0" i="0" lang="en-US" sz="2400" u="none">
                <a:solidFill>
                  <a:schemeClr val="dk1"/>
                </a:solidFill>
                <a:latin typeface="Arial"/>
                <a:ea typeface="Arial"/>
                <a:cs typeface="Arial"/>
                <a:sym typeface="Arial"/>
              </a:rPr>
              <a:t> </a:t>
            </a:r>
            <a:r>
              <a:rPr b="0" i="0" lang="en-US" sz="2400" u="none">
                <a:solidFill>
                  <a:schemeClr val="hlink"/>
                </a:solidFill>
                <a:latin typeface="Arial"/>
                <a:ea typeface="Arial"/>
                <a:cs typeface="Arial"/>
                <a:sym typeface="Arial"/>
              </a:rPr>
              <a:t>arbitrary string</a:t>
            </a:r>
            <a:r>
              <a:rPr b="0" i="0" lang="en-US" sz="2400" u="none">
                <a:solidFill>
                  <a:schemeClr val="dk1"/>
                </a:solidFill>
                <a:latin typeface="Arial"/>
                <a:ea typeface="Arial"/>
                <a:cs typeface="Arial"/>
                <a:sym typeface="Arial"/>
              </a:rPr>
              <a:t> that can be thought of as a candidate solution (“</a:t>
            </a:r>
            <a:r>
              <a:rPr b="0" i="0" lang="en-US" sz="2400" u="none">
                <a:solidFill>
                  <a:srgbClr val="DD0111"/>
                </a:solidFill>
                <a:latin typeface="Arial"/>
                <a:ea typeface="Arial"/>
                <a:cs typeface="Arial"/>
                <a:sym typeface="Arial"/>
              </a:rPr>
              <a:t>certificate</a:t>
            </a:r>
            <a:r>
              <a:rPr b="0" i="0" lang="en-US" sz="2400" u="none">
                <a:solidFill>
                  <a:schemeClr val="dk1"/>
                </a:solidFill>
                <a:latin typeface="Arial"/>
                <a:ea typeface="Arial"/>
                <a:cs typeface="Arial"/>
                <a:sym typeface="Arial"/>
              </a:rPr>
              <a:t>”)</a:t>
            </a:r>
            <a:endParaRPr/>
          </a:p>
          <a:p>
            <a:pPr indent="-533400" lvl="0" marL="533400" rtl="0" algn="l">
              <a:lnSpc>
                <a:spcPct val="130000"/>
              </a:lnSpc>
              <a:spcBef>
                <a:spcPts val="560"/>
              </a:spcBef>
              <a:spcAft>
                <a:spcPts val="0"/>
              </a:spcAft>
              <a:buClr>
                <a:schemeClr val="accent2"/>
              </a:buClr>
              <a:buSzPts val="2800"/>
              <a:buFont typeface="Arial"/>
              <a:buAutoNum type="arabicParenR"/>
            </a:pPr>
            <a:r>
              <a:rPr b="0" i="0" lang="en-US" sz="2800" u="none">
                <a:solidFill>
                  <a:schemeClr val="accent2"/>
                </a:solidFill>
                <a:latin typeface="Arial"/>
                <a:ea typeface="Arial"/>
                <a:cs typeface="Arial"/>
                <a:sym typeface="Arial"/>
              </a:rPr>
              <a:t>Deterministic (“verification”) stage:</a:t>
            </a:r>
            <a:endParaRPr/>
          </a:p>
          <a:p>
            <a:pPr indent="-457200" lvl="1" marL="914400" rtl="0" algn="l">
              <a:lnSpc>
                <a:spcPct val="13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take the certificate and the instance to the problem and </a:t>
            </a:r>
            <a:r>
              <a:rPr b="0" i="0" lang="en-US" sz="2400" u="none">
                <a:solidFill>
                  <a:schemeClr val="hlink"/>
                </a:solidFill>
                <a:latin typeface="Arial"/>
                <a:ea typeface="Arial"/>
                <a:cs typeface="Arial"/>
                <a:sym typeface="Arial"/>
              </a:rPr>
              <a:t>returns YES if the certificate represents a solution</a:t>
            </a:r>
            <a:endParaRPr/>
          </a:p>
          <a:p>
            <a:pPr indent="-533400" lvl="0" marL="533400" rtl="0" algn="l">
              <a:lnSpc>
                <a:spcPct val="130000"/>
              </a:lnSpc>
              <a:spcBef>
                <a:spcPts val="560"/>
              </a:spcBef>
              <a:spcAft>
                <a:spcPts val="0"/>
              </a:spcAft>
              <a:buClr>
                <a:srgbClr val="DD0111"/>
              </a:buClr>
              <a:buSzPts val="2800"/>
              <a:buFont typeface="Arial"/>
              <a:buChar char="•"/>
            </a:pPr>
            <a:r>
              <a:rPr b="1" i="0" lang="en-US" sz="2800" u="none">
                <a:solidFill>
                  <a:srgbClr val="DD0111"/>
                </a:solidFill>
                <a:latin typeface="Arial"/>
                <a:ea typeface="Arial"/>
                <a:cs typeface="Arial"/>
                <a:sym typeface="Arial"/>
              </a:rPr>
              <a:t>Nondeterministic polynomial</a:t>
            </a:r>
            <a:r>
              <a:rPr b="0" i="0" lang="en-US" sz="2800" u="none">
                <a:solidFill>
                  <a:srgbClr val="DD0111"/>
                </a:solidFill>
                <a:latin typeface="Arial"/>
                <a:ea typeface="Arial"/>
                <a:cs typeface="Arial"/>
                <a:sym typeface="Arial"/>
              </a:rPr>
              <a:t> (NP)</a:t>
            </a:r>
            <a:r>
              <a:rPr b="0" i="0" lang="en-US" sz="2800" u="none">
                <a:solidFill>
                  <a:schemeClr val="accent2"/>
                </a:solidFill>
                <a:latin typeface="Arial"/>
                <a:ea typeface="Arial"/>
                <a:cs typeface="Arial"/>
                <a:sym typeface="Arial"/>
              </a:rPr>
              <a:t> = verification stage is polynomial </a:t>
            </a:r>
            <a:endParaRPr/>
          </a:p>
        </p:txBody>
      </p:sp>
      <p:sp>
        <p:nvSpPr>
          <p:cNvPr id="159" name="Google Shape;159;p8"/>
          <p:cNvSpPr/>
          <p:nvPr/>
        </p:nvSpPr>
        <p:spPr>
          <a:xfrm>
            <a:off x="4092575" y="3784600"/>
            <a:ext cx="5022850" cy="2654300"/>
          </a:xfrm>
          <a:custGeom>
            <a:rect b="b" l="l" r="r" t="t"/>
            <a:pathLst>
              <a:path extrusionOk="0" h="1672" w="3164">
                <a:moveTo>
                  <a:pt x="0" y="1483"/>
                </a:moveTo>
                <a:cubicBezTo>
                  <a:pt x="446" y="1480"/>
                  <a:pt x="2186" y="1672"/>
                  <a:pt x="2675" y="1463"/>
                </a:cubicBezTo>
                <a:cubicBezTo>
                  <a:pt x="3164" y="1254"/>
                  <a:pt x="3129" y="458"/>
                  <a:pt x="2935" y="229"/>
                </a:cubicBezTo>
                <a:cubicBezTo>
                  <a:pt x="2741" y="0"/>
                  <a:pt x="1806" y="120"/>
                  <a:pt x="1509" y="91"/>
                </a:cubicBezTo>
              </a:path>
            </a:pathLst>
          </a:cu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6" name="Google Shape;166;p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Class of “NP” Problems</a:t>
            </a:r>
            <a:endParaRPr/>
          </a:p>
        </p:txBody>
      </p:sp>
      <p:sp>
        <p:nvSpPr>
          <p:cNvPr id="167" name="Google Shape;167;p9"/>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60000"/>
              </a:lnSpc>
              <a:spcBef>
                <a:spcPts val="0"/>
              </a:spcBef>
              <a:spcAft>
                <a:spcPts val="0"/>
              </a:spcAft>
              <a:buClr>
                <a:schemeClr val="accent2"/>
              </a:buClr>
              <a:buSzPts val="2800"/>
              <a:buFont typeface="Arial"/>
              <a:buChar char="•"/>
            </a:pPr>
            <a:r>
              <a:rPr b="1" i="0" lang="en-US" sz="2800" u="none">
                <a:solidFill>
                  <a:schemeClr val="accent2"/>
                </a:solidFill>
                <a:latin typeface="Arial"/>
                <a:ea typeface="Arial"/>
                <a:cs typeface="Arial"/>
                <a:sym typeface="Arial"/>
              </a:rPr>
              <a:t>Class NP</a:t>
            </a:r>
            <a:r>
              <a:rPr b="0" i="0" lang="en-US" sz="2800" u="none">
                <a:solidFill>
                  <a:schemeClr val="accent2"/>
                </a:solidFill>
                <a:latin typeface="Arial"/>
                <a:ea typeface="Arial"/>
                <a:cs typeface="Arial"/>
                <a:sym typeface="Arial"/>
              </a:rPr>
              <a:t> consists of problems that are </a:t>
            </a:r>
            <a:r>
              <a:rPr b="0" i="0" lang="en-US" sz="2800" u="none">
                <a:solidFill>
                  <a:srgbClr val="DD0111"/>
                </a:solidFill>
                <a:latin typeface="Arial"/>
                <a:ea typeface="Arial"/>
                <a:cs typeface="Arial"/>
                <a:sym typeface="Arial"/>
              </a:rPr>
              <a:t>verifiable in polynomial time</a:t>
            </a:r>
            <a:r>
              <a:rPr b="0" i="0" lang="en-US" sz="2800" u="none">
                <a:solidFill>
                  <a:schemeClr val="accent2"/>
                </a:solidFill>
                <a:latin typeface="Arial"/>
                <a:ea typeface="Arial"/>
                <a:cs typeface="Arial"/>
                <a:sym typeface="Arial"/>
              </a:rPr>
              <a:t> (i.e., could be solved by nondeterministic polynomial algorithms)</a:t>
            </a:r>
            <a:endParaRPr/>
          </a:p>
          <a:p>
            <a:pPr indent="-285750" lvl="1" marL="742950" rtl="0" algn="l">
              <a:lnSpc>
                <a:spcPct val="16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we were </a:t>
            </a:r>
            <a:r>
              <a:rPr b="0" i="0" lang="en-US" sz="2400" u="none">
                <a:solidFill>
                  <a:schemeClr val="hlink"/>
                </a:solidFill>
                <a:latin typeface="Arial"/>
                <a:ea typeface="Arial"/>
                <a:cs typeface="Arial"/>
                <a:sym typeface="Arial"/>
              </a:rPr>
              <a:t>given a “certificate”</a:t>
            </a:r>
            <a:r>
              <a:rPr b="0" i="0" lang="en-US" sz="2400" u="none">
                <a:solidFill>
                  <a:schemeClr val="dk1"/>
                </a:solidFill>
                <a:latin typeface="Arial"/>
                <a:ea typeface="Arial"/>
                <a:cs typeface="Arial"/>
                <a:sym typeface="Arial"/>
              </a:rPr>
              <a:t> of a solution, we could </a:t>
            </a:r>
            <a:r>
              <a:rPr b="0" i="0" lang="en-US" sz="2400" u="none">
                <a:solidFill>
                  <a:schemeClr val="hlink"/>
                </a:solidFill>
                <a:latin typeface="Arial"/>
                <a:ea typeface="Arial"/>
                <a:cs typeface="Arial"/>
                <a:sym typeface="Arial"/>
              </a:rPr>
              <a:t>verify</a:t>
            </a:r>
            <a:r>
              <a:rPr b="0" i="0" lang="en-US" sz="2400" u="none">
                <a:solidFill>
                  <a:schemeClr val="dk1"/>
                </a:solidFill>
                <a:latin typeface="Arial"/>
                <a:ea typeface="Arial"/>
                <a:cs typeface="Arial"/>
                <a:sym typeface="Arial"/>
              </a:rPr>
              <a:t> that the certificate is correct in time </a:t>
            </a:r>
            <a:r>
              <a:rPr b="0" i="0" lang="en-US" sz="2400" u="none">
                <a:solidFill>
                  <a:schemeClr val="hlink"/>
                </a:solidFill>
                <a:latin typeface="Arial"/>
                <a:ea typeface="Arial"/>
                <a:cs typeface="Arial"/>
                <a:sym typeface="Arial"/>
              </a:rPr>
              <a:t>polynomial</a:t>
            </a:r>
            <a:r>
              <a:rPr b="0" i="0" lang="en-US" sz="2400" u="none">
                <a:solidFill>
                  <a:schemeClr val="dk1"/>
                </a:solidFill>
                <a:latin typeface="Arial"/>
                <a:ea typeface="Arial"/>
                <a:cs typeface="Arial"/>
                <a:sym typeface="Arial"/>
              </a:rPr>
              <a:t> to the size of the 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2003-07-26T00:47:08Z</dcterms:created>
  <dc:creator>Monica Nicolescu</dc:creator>
</cp:coreProperties>
</file>

<file path=docProps/custom.xml><?xml version="1.0" encoding="utf-8"?>
<Properties xmlns="http://schemas.openxmlformats.org/officeDocument/2006/custom-properties" xmlns:vt="http://schemas.openxmlformats.org/officeDocument/2006/docPropsVTypes"/>
</file>