
<file path=[Content_Types].xml><?xml version="1.0" encoding="utf-8"?>
<Types xmlns="http://schemas.openxmlformats.org/package/2006/content-types">
  <Default ContentType="application/vnd.openxmlformats-officedocument.vmlDrawing" Extension="vml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oleObject" PartName="/ppt/embeddings/oleObject3.bin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6858000" cx="9144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8" roundtripDataSignature="AMtx7miFDvhComk3eD19jTJ89AftpTLA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345E304-6A8E-465D-8DD6-93683459560D}">
  <a:tblStyle styleId="{3345E304-6A8E-465D-8DD6-9368345956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customschemas.google.com/relationships/presentationmetadata" Target="meta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1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1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1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1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232fc6d40c_0_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g1232fc6d40c_0_3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1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1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25dbe55bbd_0_0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25dbe55bbd_0_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1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7" name="Google Shape;47;p2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4" name="Google Shape;74;p3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5" name="Google Shape;75;p3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6" name="Google Shape;76;p3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7" name="Google Shape;77;p3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0" name="Google Shape;80;p3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1" name="Google Shape;51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4" name="Google Shape;54;p2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5" name="Google Shape;55;p2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5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8" name="Google Shape;58;p25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1" name="Google Shape;61;p26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4" name="Google Shape;64;p2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2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8" name="Google Shape;68;p2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9" name="Google Shape;69;p2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20"/>
          <p:cNvGrpSpPr/>
          <p:nvPr/>
        </p:nvGrpSpPr>
        <p:grpSpPr>
          <a:xfrm>
            <a:off x="150019" y="313531"/>
            <a:ext cx="849313" cy="6545263"/>
            <a:chOff x="95" y="197"/>
            <a:chExt cx="535" cy="4123"/>
          </a:xfrm>
        </p:grpSpPr>
        <p:sp>
          <p:nvSpPr>
            <p:cNvPr id="7" name="Google Shape;7;p20"/>
            <p:cNvSpPr/>
            <p:nvPr/>
          </p:nvSpPr>
          <p:spPr>
            <a:xfrm flipH="1" rot="5400000">
              <a:off x="81" y="1995"/>
              <a:ext cx="564" cy="533"/>
            </a:xfrm>
            <a:prstGeom prst="parallelogram">
              <a:avLst>
                <a:gd fmla="val 11438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20"/>
            <p:cNvSpPr txBox="1"/>
            <p:nvPr/>
          </p:nvSpPr>
          <p:spPr>
            <a:xfrm flipH="1" rot="10800000">
              <a:off x="159" y="2032"/>
              <a:ext cx="396" cy="4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" name="Google Shape;9;p20"/>
            <p:cNvSpPr/>
            <p:nvPr/>
          </p:nvSpPr>
          <p:spPr>
            <a:xfrm flipH="1" rot="5400000">
              <a:off x="81" y="2589"/>
              <a:ext cx="564" cy="533"/>
            </a:xfrm>
            <a:prstGeom prst="parallelogram">
              <a:avLst>
                <a:gd fmla="val 11438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20"/>
            <p:cNvSpPr txBox="1"/>
            <p:nvPr/>
          </p:nvSpPr>
          <p:spPr>
            <a:xfrm flipH="1" rot="10800000">
              <a:off x="159" y="2632"/>
              <a:ext cx="396" cy="4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" name="Google Shape;11;p20"/>
            <p:cNvSpPr/>
            <p:nvPr/>
          </p:nvSpPr>
          <p:spPr>
            <a:xfrm flipH="1" rot="5400000">
              <a:off x="80" y="3181"/>
              <a:ext cx="564" cy="533"/>
            </a:xfrm>
            <a:prstGeom prst="parallelogram">
              <a:avLst>
                <a:gd fmla="val 11438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0"/>
            <p:cNvSpPr txBox="1"/>
            <p:nvPr/>
          </p:nvSpPr>
          <p:spPr>
            <a:xfrm flipH="1" rot="10800000">
              <a:off x="159" y="3232"/>
              <a:ext cx="396" cy="4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" name="Google Shape;13;p20"/>
            <p:cNvSpPr/>
            <p:nvPr/>
          </p:nvSpPr>
          <p:spPr>
            <a:xfrm flipH="1" rot="5400000">
              <a:off x="82" y="3775"/>
              <a:ext cx="558" cy="533"/>
            </a:xfrm>
            <a:prstGeom prst="parallelogram">
              <a:avLst>
                <a:gd fmla="val 11438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0"/>
            <p:cNvSpPr txBox="1"/>
            <p:nvPr/>
          </p:nvSpPr>
          <p:spPr>
            <a:xfrm flipH="1" rot="10800000">
              <a:off x="156" y="3834"/>
              <a:ext cx="396" cy="4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" name="Google Shape;15;p20"/>
            <p:cNvSpPr/>
            <p:nvPr/>
          </p:nvSpPr>
          <p:spPr>
            <a:xfrm flipH="1" rot="5400000">
              <a:off x="81" y="213"/>
              <a:ext cx="564" cy="533"/>
            </a:xfrm>
            <a:prstGeom prst="parallelogram">
              <a:avLst>
                <a:gd fmla="val 11438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0"/>
            <p:cNvSpPr txBox="1"/>
            <p:nvPr/>
          </p:nvSpPr>
          <p:spPr>
            <a:xfrm flipH="1" rot="10800000">
              <a:off x="159" y="257"/>
              <a:ext cx="396" cy="4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" name="Google Shape;17;p20"/>
            <p:cNvSpPr/>
            <p:nvPr/>
          </p:nvSpPr>
          <p:spPr>
            <a:xfrm flipH="1" rot="5400000">
              <a:off x="80" y="803"/>
              <a:ext cx="564" cy="533"/>
            </a:xfrm>
            <a:prstGeom prst="parallelogram">
              <a:avLst>
                <a:gd fmla="val 11438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0"/>
            <p:cNvSpPr txBox="1"/>
            <p:nvPr/>
          </p:nvSpPr>
          <p:spPr>
            <a:xfrm flipH="1" rot="10800000">
              <a:off x="159" y="857"/>
              <a:ext cx="396" cy="4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" name="Google Shape;19;p20"/>
            <p:cNvSpPr/>
            <p:nvPr/>
          </p:nvSpPr>
          <p:spPr>
            <a:xfrm flipH="1" rot="5400000">
              <a:off x="80" y="1399"/>
              <a:ext cx="564" cy="533"/>
            </a:xfrm>
            <a:prstGeom prst="parallelogram">
              <a:avLst>
                <a:gd fmla="val 11438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0"/>
            <p:cNvSpPr txBox="1"/>
            <p:nvPr/>
          </p:nvSpPr>
          <p:spPr>
            <a:xfrm flipH="1" rot="10800000">
              <a:off x="159" y="1432"/>
              <a:ext cx="396" cy="4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1" name="Google Shape;21;p20"/>
          <p:cNvSpPr txBox="1"/>
          <p:nvPr/>
        </p:nvSpPr>
        <p:spPr>
          <a:xfrm>
            <a:off x="441325" y="0"/>
            <a:ext cx="276225" cy="6858000"/>
          </a:xfrm>
          <a:prstGeom prst="rect">
            <a:avLst/>
          </a:prstGeom>
          <a:gradFill>
            <a:gsLst>
              <a:gs pos="0">
                <a:schemeClr val="lt2"/>
              </a:gs>
              <a:gs pos="50000">
                <a:schemeClr val="folHlink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" name="Google Shape;22;p20"/>
          <p:cNvSpPr/>
          <p:nvPr/>
        </p:nvSpPr>
        <p:spPr>
          <a:xfrm flipH="1">
            <a:off x="547687" y="762000"/>
            <a:ext cx="8596312" cy="254000"/>
          </a:xfrm>
          <a:prstGeom prst="homePlate">
            <a:avLst>
              <a:gd fmla="val 21224" name="adj"/>
            </a:avLst>
          </a:prstGeom>
          <a:gradFill>
            <a:gsLst>
              <a:gs pos="0">
                <a:schemeClr val="lt2"/>
              </a:gs>
              <a:gs pos="50000">
                <a:schemeClr val="folHlink"/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3" name="Google Shape;23;p20"/>
          <p:cNvGrpSpPr/>
          <p:nvPr/>
        </p:nvGrpSpPr>
        <p:grpSpPr>
          <a:xfrm>
            <a:off x="422275" y="1681162"/>
            <a:ext cx="295275" cy="4910137"/>
            <a:chOff x="266" y="1059"/>
            <a:chExt cx="186" cy="3093"/>
          </a:xfrm>
        </p:grpSpPr>
        <p:sp>
          <p:nvSpPr>
            <p:cNvPr id="24" name="Google Shape;24;p20"/>
            <p:cNvSpPr/>
            <p:nvPr/>
          </p:nvSpPr>
          <p:spPr>
            <a:xfrm>
              <a:off x="266" y="1059"/>
              <a:ext cx="186" cy="173"/>
            </a:xfrm>
            <a:prstGeom prst="ellipse">
              <a:avLst/>
            </a:prstGeom>
            <a:gradFill>
              <a:gsLst>
                <a:gs pos="0">
                  <a:srgbClr val="FEFFFF"/>
                </a:gs>
                <a:gs pos="100000">
                  <a:schemeClr val="folHlink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" name="Google Shape;25;p20"/>
            <p:cNvSpPr txBox="1"/>
            <p:nvPr/>
          </p:nvSpPr>
          <p:spPr>
            <a:xfrm>
              <a:off x="292" y="1205"/>
              <a:ext cx="120" cy="29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6" name="Google Shape;26;p20"/>
          <p:cNvGrpSpPr/>
          <p:nvPr/>
        </p:nvGrpSpPr>
        <p:grpSpPr>
          <a:xfrm>
            <a:off x="150812" y="0"/>
            <a:ext cx="849312" cy="6858000"/>
            <a:chOff x="95" y="0"/>
            <a:chExt cx="535" cy="4320"/>
          </a:xfrm>
        </p:grpSpPr>
        <p:sp>
          <p:nvSpPr>
            <p:cNvPr id="27" name="Google Shape;27;p20"/>
            <p:cNvSpPr/>
            <p:nvPr/>
          </p:nvSpPr>
          <p:spPr>
            <a:xfrm rot="-5400000">
              <a:off x="81" y="2291"/>
              <a:ext cx="564" cy="533"/>
            </a:xfrm>
            <a:prstGeom prst="parallelogram">
              <a:avLst>
                <a:gd fmla="val 11438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0"/>
            <p:cNvSpPr txBox="1"/>
            <p:nvPr/>
          </p:nvSpPr>
          <p:spPr>
            <a:xfrm>
              <a:off x="159" y="2332"/>
              <a:ext cx="396" cy="4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" name="Google Shape;29;p20"/>
            <p:cNvSpPr/>
            <p:nvPr/>
          </p:nvSpPr>
          <p:spPr>
            <a:xfrm rot="-5400000">
              <a:off x="81" y="2886"/>
              <a:ext cx="565" cy="533"/>
            </a:xfrm>
            <a:prstGeom prst="parallelogram">
              <a:avLst>
                <a:gd fmla="val 11438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0"/>
            <p:cNvSpPr txBox="1"/>
            <p:nvPr/>
          </p:nvSpPr>
          <p:spPr>
            <a:xfrm>
              <a:off x="159" y="2931"/>
              <a:ext cx="396" cy="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" name="Google Shape;31;p20"/>
            <p:cNvSpPr/>
            <p:nvPr/>
          </p:nvSpPr>
          <p:spPr>
            <a:xfrm rot="-5400000">
              <a:off x="80" y="3479"/>
              <a:ext cx="564" cy="533"/>
            </a:xfrm>
            <a:prstGeom prst="parallelogram">
              <a:avLst>
                <a:gd fmla="val 11438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0"/>
            <p:cNvSpPr txBox="1"/>
            <p:nvPr/>
          </p:nvSpPr>
          <p:spPr>
            <a:xfrm>
              <a:off x="159" y="3532"/>
              <a:ext cx="396" cy="4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" name="Google Shape;33;p20"/>
            <p:cNvSpPr/>
            <p:nvPr/>
          </p:nvSpPr>
          <p:spPr>
            <a:xfrm rot="-5400000">
              <a:off x="81" y="508"/>
              <a:ext cx="565" cy="533"/>
            </a:xfrm>
            <a:prstGeom prst="parallelogram">
              <a:avLst>
                <a:gd fmla="val 11438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0"/>
            <p:cNvSpPr txBox="1"/>
            <p:nvPr/>
          </p:nvSpPr>
          <p:spPr>
            <a:xfrm>
              <a:off x="159" y="556"/>
              <a:ext cx="396" cy="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" name="Google Shape;35;p20"/>
            <p:cNvSpPr/>
            <p:nvPr/>
          </p:nvSpPr>
          <p:spPr>
            <a:xfrm rot="-5400000">
              <a:off x="80" y="1101"/>
              <a:ext cx="564" cy="533"/>
            </a:xfrm>
            <a:prstGeom prst="parallelogram">
              <a:avLst>
                <a:gd fmla="val 11438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0"/>
            <p:cNvSpPr txBox="1"/>
            <p:nvPr/>
          </p:nvSpPr>
          <p:spPr>
            <a:xfrm>
              <a:off x="159" y="1157"/>
              <a:ext cx="396" cy="4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" name="Google Shape;37;p20"/>
            <p:cNvSpPr/>
            <p:nvPr/>
          </p:nvSpPr>
          <p:spPr>
            <a:xfrm rot="-5400000">
              <a:off x="80" y="1697"/>
              <a:ext cx="564" cy="533"/>
            </a:xfrm>
            <a:prstGeom prst="parallelogram">
              <a:avLst>
                <a:gd fmla="val 11438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0"/>
            <p:cNvSpPr txBox="1"/>
            <p:nvPr/>
          </p:nvSpPr>
          <p:spPr>
            <a:xfrm>
              <a:off x="159" y="1732"/>
              <a:ext cx="396" cy="4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" name="Google Shape;39;p20"/>
            <p:cNvSpPr/>
            <p:nvPr/>
          </p:nvSpPr>
          <p:spPr>
            <a:xfrm>
              <a:off x="98" y="0"/>
              <a:ext cx="532" cy="465"/>
            </a:xfrm>
            <a:custGeom>
              <a:rect b="b" l="l" r="r" t="t"/>
              <a:pathLst>
                <a:path extrusionOk="0" h="465" w="532">
                  <a:moveTo>
                    <a:pt x="1" y="0"/>
                  </a:moveTo>
                  <a:lnTo>
                    <a:pt x="0" y="166"/>
                  </a:lnTo>
                  <a:lnTo>
                    <a:pt x="532" y="465"/>
                  </a:lnTo>
                  <a:lnTo>
                    <a:pt x="532" y="201"/>
                  </a:lnTo>
                  <a:lnTo>
                    <a:pt x="172" y="0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" name="Google Shape;40;p20"/>
            <p:cNvSpPr/>
            <p:nvPr/>
          </p:nvSpPr>
          <p:spPr>
            <a:xfrm>
              <a:off x="95" y="4060"/>
              <a:ext cx="457" cy="260"/>
            </a:xfrm>
            <a:custGeom>
              <a:rect b="b" l="l" r="r" t="t"/>
              <a:pathLst>
                <a:path extrusionOk="0" h="264" w="457">
                  <a:moveTo>
                    <a:pt x="457" y="260"/>
                  </a:moveTo>
                  <a:lnTo>
                    <a:pt x="1" y="0"/>
                  </a:lnTo>
                  <a:lnTo>
                    <a:pt x="0" y="264"/>
                  </a:lnTo>
                  <a:lnTo>
                    <a:pt x="457" y="26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41" name="Google Shape;41;p20"/>
          <p:cNvSpPr txBox="1"/>
          <p:nvPr/>
        </p:nvSpPr>
        <p:spPr>
          <a:xfrm>
            <a:off x="8753475" y="6462712"/>
            <a:ext cx="3905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grpSp>
        <p:nvGrpSpPr>
          <p:cNvPr id="42" name="Google Shape;42;p20"/>
          <p:cNvGrpSpPr/>
          <p:nvPr/>
        </p:nvGrpSpPr>
        <p:grpSpPr>
          <a:xfrm>
            <a:off x="93662" y="762000"/>
            <a:ext cx="9056687" cy="274637"/>
            <a:chOff x="305" y="1046"/>
            <a:chExt cx="5705" cy="173"/>
          </a:xfrm>
        </p:grpSpPr>
        <p:sp>
          <p:nvSpPr>
            <p:cNvPr id="43" name="Google Shape;43;p20"/>
            <p:cNvSpPr/>
            <p:nvPr/>
          </p:nvSpPr>
          <p:spPr>
            <a:xfrm>
              <a:off x="5818" y="1046"/>
              <a:ext cx="192" cy="173"/>
            </a:xfrm>
            <a:prstGeom prst="ellipse">
              <a:avLst/>
            </a:prstGeom>
            <a:gradFill>
              <a:gsLst>
                <a:gs pos="0">
                  <a:srgbClr val="FEFFFF"/>
                </a:gs>
                <a:gs pos="100000">
                  <a:schemeClr val="folHlink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" name="Google Shape;44;p20"/>
            <p:cNvSpPr txBox="1"/>
            <p:nvPr/>
          </p:nvSpPr>
          <p:spPr>
            <a:xfrm>
              <a:off x="305" y="1086"/>
              <a:ext cx="5513" cy="1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vmlDrawing" Target="../drawings/vmlDrawing3.vml"/><Relationship Id="rId4" Type="http://schemas.openxmlformats.org/officeDocument/2006/relationships/oleObject" Target="../embeddings/oleObject3.bin"/><Relationship Id="rId5" Type="http://schemas.openxmlformats.org/officeDocument/2006/relationships/oleObject" Target="../embeddings/oleObject3.bin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>
            <p:ph type="ctrTitle"/>
          </p:nvPr>
        </p:nvSpPr>
        <p:spPr>
          <a:xfrm>
            <a:off x="11430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&amp; Analysis of Algorithms</a:t>
            </a:r>
            <a:endParaRPr/>
          </a:p>
        </p:txBody>
      </p:sp>
      <p:sp>
        <p:nvSpPr>
          <p:cNvPr id="86" name="Google Shape;86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Articulation Points, Bridges &amp; Biconnected Components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0"/>
          <p:cNvSpPr txBox="1"/>
          <p:nvPr/>
        </p:nvSpPr>
        <p:spPr>
          <a:xfrm>
            <a:off x="3063875" y="4079875"/>
            <a:ext cx="4032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endParaRPr/>
          </a:p>
        </p:txBody>
      </p:sp>
      <p:sp>
        <p:nvSpPr>
          <p:cNvPr id="337" name="Google Shape;337;p10"/>
          <p:cNvSpPr/>
          <p:nvPr/>
        </p:nvSpPr>
        <p:spPr>
          <a:xfrm>
            <a:off x="2655887" y="1820862"/>
            <a:ext cx="209550" cy="182562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8" name="Google Shape;338;p10"/>
          <p:cNvSpPr txBox="1"/>
          <p:nvPr/>
        </p:nvSpPr>
        <p:spPr>
          <a:xfrm>
            <a:off x="2620962" y="1752600"/>
            <a:ext cx="295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339" name="Google Shape;339;p10"/>
          <p:cNvSpPr/>
          <p:nvPr/>
        </p:nvSpPr>
        <p:spPr>
          <a:xfrm>
            <a:off x="3348037" y="2173287"/>
            <a:ext cx="209550" cy="182562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0" name="Google Shape;340;p10"/>
          <p:cNvSpPr txBox="1"/>
          <p:nvPr/>
        </p:nvSpPr>
        <p:spPr>
          <a:xfrm>
            <a:off x="3313112" y="2105025"/>
            <a:ext cx="295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/>
          </a:p>
        </p:txBody>
      </p:sp>
      <p:sp>
        <p:nvSpPr>
          <p:cNvPr id="341" name="Google Shape;341;p10"/>
          <p:cNvSpPr/>
          <p:nvPr/>
        </p:nvSpPr>
        <p:spPr>
          <a:xfrm>
            <a:off x="3051175" y="2855912"/>
            <a:ext cx="209550" cy="182562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2" name="Google Shape;342;p10"/>
          <p:cNvSpPr txBox="1"/>
          <p:nvPr/>
        </p:nvSpPr>
        <p:spPr>
          <a:xfrm>
            <a:off x="3016250" y="2787650"/>
            <a:ext cx="295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/>
          </a:p>
        </p:txBody>
      </p:sp>
      <p:sp>
        <p:nvSpPr>
          <p:cNvPr id="343" name="Google Shape;343;p10"/>
          <p:cNvSpPr/>
          <p:nvPr/>
        </p:nvSpPr>
        <p:spPr>
          <a:xfrm>
            <a:off x="2649537" y="1209675"/>
            <a:ext cx="209550" cy="182562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4" name="Google Shape;344;p10"/>
          <p:cNvSpPr txBox="1"/>
          <p:nvPr/>
        </p:nvSpPr>
        <p:spPr>
          <a:xfrm>
            <a:off x="2614612" y="1141412"/>
            <a:ext cx="295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345" name="Google Shape;345;p10"/>
          <p:cNvSpPr/>
          <p:nvPr/>
        </p:nvSpPr>
        <p:spPr>
          <a:xfrm>
            <a:off x="2641600" y="2349500"/>
            <a:ext cx="209550" cy="182562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6" name="Google Shape;346;p10"/>
          <p:cNvSpPr txBox="1"/>
          <p:nvPr/>
        </p:nvSpPr>
        <p:spPr>
          <a:xfrm>
            <a:off x="2606675" y="2281237"/>
            <a:ext cx="295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347" name="Google Shape;347;p10"/>
          <p:cNvSpPr/>
          <p:nvPr/>
        </p:nvSpPr>
        <p:spPr>
          <a:xfrm>
            <a:off x="2257425" y="2824162"/>
            <a:ext cx="209550" cy="182562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8" name="Google Shape;348;p10"/>
          <p:cNvSpPr txBox="1"/>
          <p:nvPr/>
        </p:nvSpPr>
        <p:spPr>
          <a:xfrm>
            <a:off x="2222500" y="2755900"/>
            <a:ext cx="295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/>
          </a:p>
        </p:txBody>
      </p:sp>
      <p:cxnSp>
        <p:nvCxnSpPr>
          <p:cNvPr id="349" name="Google Shape;349;p10"/>
          <p:cNvCxnSpPr/>
          <p:nvPr/>
        </p:nvCxnSpPr>
        <p:spPr>
          <a:xfrm>
            <a:off x="2751137" y="1389062"/>
            <a:ext cx="0" cy="4286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50" name="Google Shape;350;p10"/>
          <p:cNvCxnSpPr/>
          <p:nvPr/>
        </p:nvCxnSpPr>
        <p:spPr>
          <a:xfrm>
            <a:off x="2751137" y="2003425"/>
            <a:ext cx="0" cy="3365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51" name="Google Shape;351;p10"/>
          <p:cNvCxnSpPr/>
          <p:nvPr/>
        </p:nvCxnSpPr>
        <p:spPr>
          <a:xfrm flipH="1">
            <a:off x="2422525" y="2517775"/>
            <a:ext cx="261937" cy="3111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52" name="Google Shape;352;p10"/>
          <p:cNvCxnSpPr/>
          <p:nvPr/>
        </p:nvCxnSpPr>
        <p:spPr>
          <a:xfrm>
            <a:off x="2827337" y="2508250"/>
            <a:ext cx="277812" cy="3540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53" name="Google Shape;353;p10"/>
          <p:cNvCxnSpPr/>
          <p:nvPr/>
        </p:nvCxnSpPr>
        <p:spPr>
          <a:xfrm>
            <a:off x="2860675" y="1935162"/>
            <a:ext cx="488950" cy="2698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54" name="Google Shape;354;p10"/>
          <p:cNvCxnSpPr/>
          <p:nvPr/>
        </p:nvCxnSpPr>
        <p:spPr>
          <a:xfrm rot="10800000">
            <a:off x="2852737" y="1370012"/>
            <a:ext cx="581025" cy="8016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55" name="Google Shape;355;p10"/>
          <p:cNvCxnSpPr/>
          <p:nvPr/>
        </p:nvCxnSpPr>
        <p:spPr>
          <a:xfrm rot="10800000">
            <a:off x="2852737" y="2019300"/>
            <a:ext cx="336550" cy="8096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56" name="Google Shape;356;p10"/>
          <p:cNvSpPr txBox="1"/>
          <p:nvPr/>
        </p:nvSpPr>
        <p:spPr>
          <a:xfrm>
            <a:off x="2947987" y="1328737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357" name="Google Shape;357;p10"/>
          <p:cNvSpPr txBox="1"/>
          <p:nvPr/>
        </p:nvSpPr>
        <p:spPr>
          <a:xfrm>
            <a:off x="2860675" y="1735137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358" name="Google Shape;358;p10"/>
          <p:cNvSpPr txBox="1"/>
          <p:nvPr/>
        </p:nvSpPr>
        <p:spPr>
          <a:xfrm>
            <a:off x="2752725" y="2200275"/>
            <a:ext cx="3365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359" name="Google Shape;359;p10"/>
          <p:cNvSpPr txBox="1"/>
          <p:nvPr/>
        </p:nvSpPr>
        <p:spPr>
          <a:xfrm>
            <a:off x="2420937" y="2667000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360" name="Google Shape;360;p10"/>
          <p:cNvSpPr txBox="1"/>
          <p:nvPr/>
        </p:nvSpPr>
        <p:spPr>
          <a:xfrm>
            <a:off x="3206750" y="2682875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</p:txBody>
      </p:sp>
      <p:sp>
        <p:nvSpPr>
          <p:cNvPr id="361" name="Google Shape;361;p10"/>
          <p:cNvSpPr/>
          <p:nvPr/>
        </p:nvSpPr>
        <p:spPr>
          <a:xfrm>
            <a:off x="3097212" y="4926012"/>
            <a:ext cx="209550" cy="182562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2" name="Google Shape;362;p10"/>
          <p:cNvSpPr txBox="1"/>
          <p:nvPr/>
        </p:nvSpPr>
        <p:spPr>
          <a:xfrm>
            <a:off x="3054350" y="4832350"/>
            <a:ext cx="295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/>
          </a:p>
        </p:txBody>
      </p:sp>
      <p:sp>
        <p:nvSpPr>
          <p:cNvPr id="363" name="Google Shape;363;p10"/>
          <p:cNvSpPr/>
          <p:nvPr/>
        </p:nvSpPr>
        <p:spPr>
          <a:xfrm>
            <a:off x="3084512" y="4122737"/>
            <a:ext cx="274637" cy="228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4" name="Google Shape;364;p10"/>
          <p:cNvSpPr txBox="1"/>
          <p:nvPr/>
        </p:nvSpPr>
        <p:spPr>
          <a:xfrm>
            <a:off x="4044950" y="1697025"/>
            <a:ext cx="4125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Assume that    (</a:t>
            </a: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a,b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⇔  </a:t>
            </a: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 </a:t>
            </a: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Tree edge : (</a:t>
            </a: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a,b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      </a:t>
            </a: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&lt; </a:t>
            </a: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Back edge : (</a:t>
            </a: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a,b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    </a:t>
            </a: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&gt; </a:t>
            </a: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cxnSp>
        <p:nvCxnSpPr>
          <p:cNvPr id="365" name="Google Shape;365;p10"/>
          <p:cNvCxnSpPr/>
          <p:nvPr/>
        </p:nvCxnSpPr>
        <p:spPr>
          <a:xfrm>
            <a:off x="3192462" y="3886200"/>
            <a:ext cx="0" cy="2698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66" name="Google Shape;366;p10"/>
          <p:cNvSpPr/>
          <p:nvPr/>
        </p:nvSpPr>
        <p:spPr>
          <a:xfrm>
            <a:off x="2784475" y="5472112"/>
            <a:ext cx="835025" cy="700087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7" name="Google Shape;367;p10"/>
          <p:cNvSpPr/>
          <p:nvPr/>
        </p:nvSpPr>
        <p:spPr>
          <a:xfrm>
            <a:off x="3171825" y="5400675"/>
            <a:ext cx="74612" cy="74612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68" name="Google Shape;368;p10"/>
          <p:cNvCxnSpPr/>
          <p:nvPr/>
        </p:nvCxnSpPr>
        <p:spPr>
          <a:xfrm flipH="1" rot="5400000">
            <a:off x="2209812" y="5102237"/>
            <a:ext cx="1722300" cy="144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69" name="Google Shape;369;p10"/>
          <p:cNvSpPr txBox="1"/>
          <p:nvPr/>
        </p:nvSpPr>
        <p:spPr>
          <a:xfrm>
            <a:off x="3924300" y="4703762"/>
            <a:ext cx="2857500" cy="915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there is a back edge from </a:t>
            </a: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 proper ancestor of </a:t>
            </a: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</a:t>
            </a: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reachable from </a:t>
            </a: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370" name="Google Shape;370;p10"/>
          <p:cNvSpPr txBox="1"/>
          <p:nvPr/>
        </p:nvSpPr>
        <p:spPr>
          <a:xfrm>
            <a:off x="3413125" y="1927225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</p:txBody>
      </p:sp>
      <p:sp>
        <p:nvSpPr>
          <p:cNvPr id="371" name="Google Shape;371;p10"/>
          <p:cNvSpPr/>
          <p:nvPr/>
        </p:nvSpPr>
        <p:spPr>
          <a:xfrm>
            <a:off x="3179762" y="4360862"/>
            <a:ext cx="92075" cy="566737"/>
          </a:xfrm>
          <a:custGeom>
            <a:rect b="b" l="l" r="r" t="t"/>
            <a:pathLst>
              <a:path extrusionOk="0" h="357" w="58">
                <a:moveTo>
                  <a:pt x="24" y="0"/>
                </a:moveTo>
                <a:cubicBezTo>
                  <a:pt x="22" y="11"/>
                  <a:pt x="22" y="23"/>
                  <a:pt x="19" y="34"/>
                </a:cubicBezTo>
                <a:cubicBezTo>
                  <a:pt x="16" y="46"/>
                  <a:pt x="7" y="68"/>
                  <a:pt x="7" y="68"/>
                </a:cubicBezTo>
                <a:cubicBezTo>
                  <a:pt x="13" y="97"/>
                  <a:pt x="16" y="100"/>
                  <a:pt x="36" y="119"/>
                </a:cubicBezTo>
                <a:cubicBezTo>
                  <a:pt x="46" y="151"/>
                  <a:pt x="58" y="182"/>
                  <a:pt x="24" y="204"/>
                </a:cubicBezTo>
                <a:cubicBezTo>
                  <a:pt x="0" y="240"/>
                  <a:pt x="3" y="276"/>
                  <a:pt x="36" y="306"/>
                </a:cubicBezTo>
                <a:cubicBezTo>
                  <a:pt x="30" y="353"/>
                  <a:pt x="30" y="336"/>
                  <a:pt x="30" y="357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2" name="Google Shape;372;p10"/>
          <p:cNvSpPr/>
          <p:nvPr/>
        </p:nvSpPr>
        <p:spPr>
          <a:xfrm>
            <a:off x="3105150" y="5289550"/>
            <a:ext cx="209550" cy="182562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3" name="Google Shape;373;p10"/>
          <p:cNvSpPr txBox="1"/>
          <p:nvPr/>
        </p:nvSpPr>
        <p:spPr>
          <a:xfrm>
            <a:off x="3067050" y="5186362"/>
            <a:ext cx="295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374" name="Google Shape;374;p10"/>
          <p:cNvSpPr/>
          <p:nvPr/>
        </p:nvSpPr>
        <p:spPr>
          <a:xfrm>
            <a:off x="3105150" y="5899150"/>
            <a:ext cx="209550" cy="182562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5" name="Google Shape;375;p10"/>
          <p:cNvSpPr txBox="1"/>
          <p:nvPr/>
        </p:nvSpPr>
        <p:spPr>
          <a:xfrm>
            <a:off x="3078162" y="5802312"/>
            <a:ext cx="274637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376" name="Google Shape;376;p10"/>
          <p:cNvSpPr/>
          <p:nvPr/>
        </p:nvSpPr>
        <p:spPr>
          <a:xfrm>
            <a:off x="3163887" y="5502275"/>
            <a:ext cx="53975" cy="395287"/>
          </a:xfrm>
          <a:custGeom>
            <a:rect b="b" l="l" r="r" t="t"/>
            <a:pathLst>
              <a:path extrusionOk="0" h="249" w="34">
                <a:moveTo>
                  <a:pt x="17" y="0"/>
                </a:moveTo>
                <a:cubicBezTo>
                  <a:pt x="15" y="23"/>
                  <a:pt x="16" y="46"/>
                  <a:pt x="12" y="68"/>
                </a:cubicBezTo>
                <a:cubicBezTo>
                  <a:pt x="10" y="80"/>
                  <a:pt x="0" y="102"/>
                  <a:pt x="0" y="102"/>
                </a:cubicBezTo>
                <a:cubicBezTo>
                  <a:pt x="33" y="134"/>
                  <a:pt x="25" y="117"/>
                  <a:pt x="34" y="147"/>
                </a:cubicBezTo>
                <a:cubicBezTo>
                  <a:pt x="31" y="180"/>
                  <a:pt x="23" y="216"/>
                  <a:pt x="23" y="249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77" name="Google Shape;377;p10"/>
          <p:cNvCxnSpPr/>
          <p:nvPr/>
        </p:nvCxnSpPr>
        <p:spPr>
          <a:xfrm>
            <a:off x="3200400" y="5105400"/>
            <a:ext cx="0" cy="1889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1"/>
          <p:cNvSpPr txBox="1"/>
          <p:nvPr>
            <p:ph type="title"/>
          </p:nvPr>
        </p:nvSpPr>
        <p:spPr>
          <a:xfrm>
            <a:off x="250825" y="188912"/>
            <a:ext cx="8686800" cy="762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Finding Articulation Points</a:t>
            </a:r>
            <a:endParaRPr/>
          </a:p>
        </p:txBody>
      </p:sp>
      <p:sp>
        <p:nvSpPr>
          <p:cNvPr id="383" name="Google Shape;383;p1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DFS tree can be used to discover articulation points in </a:t>
            </a:r>
            <a:r>
              <a:rPr b="0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Θ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+ m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time.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start with a program that computes a DFS tree labeling the vertices with their </a:t>
            </a:r>
            <a:r>
              <a:rPr b="0" i="0" lang="en-US" sz="24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discovery times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also compute a function called </a:t>
            </a:r>
            <a:r>
              <a:rPr b="0" i="0" lang="en-US" sz="24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low(</a:t>
            </a:r>
            <a:r>
              <a:rPr b="0" i="1" lang="en-US" sz="24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i="0" lang="en-US" sz="24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that can be used to characterize each vertex as an articulation or non-articulation point.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root of the DFS tree  will be treated as a special case: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root has a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[] value of 1.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2"/>
          <p:cNvSpPr txBox="1"/>
          <p:nvPr>
            <p:ph type="title"/>
          </p:nvPr>
        </p:nvSpPr>
        <p:spPr>
          <a:xfrm>
            <a:off x="250825" y="188912"/>
            <a:ext cx="8686800" cy="762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Finding Articulation Points</a:t>
            </a:r>
            <a:endParaRPr/>
          </a:p>
        </p:txBody>
      </p:sp>
      <p:sp>
        <p:nvSpPr>
          <p:cNvPr id="389" name="Google Shape;389;p12"/>
          <p:cNvSpPr txBox="1"/>
          <p:nvPr>
            <p:ph idx="1" type="body"/>
          </p:nvPr>
        </p:nvSpPr>
        <p:spPr>
          <a:xfrm>
            <a:off x="0" y="990600"/>
            <a:ext cx="8991600" cy="5715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root of the DFS tree is an articulation point if and only if it has two or more children.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Suppose the root has two or more children.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Recall that back edges never link vertices between two different subtrees.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So, the subtrees are only linked through the root vertex and its removal will cause two or more connected components (i.e. the root is an articulation point).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Suppose the root is an articulation point.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means that its removal would produce two or more connected components each previously connected to this root vertex.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So, the root has two or more children.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3"/>
          <p:cNvSpPr txBox="1"/>
          <p:nvPr>
            <p:ph type="title"/>
          </p:nvPr>
        </p:nvSpPr>
        <p:spPr>
          <a:xfrm>
            <a:off x="457200" y="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Definition of low(</a:t>
            </a:r>
            <a:r>
              <a:rPr b="0" i="1" lang="en-US" sz="4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i="0" lang="en-US" sz="4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sp>
        <p:nvSpPr>
          <p:cNvPr id="395" name="Google Shape;395;p1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Definition. The value of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is the discovery time of the vertex </a:t>
            </a:r>
            <a:r>
              <a:rPr b="0" i="0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closest to the root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0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reachable from </a:t>
            </a:r>
            <a:r>
              <a:rPr b="0" i="1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by </a:t>
            </a:r>
            <a:r>
              <a:rPr b="0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following zero or more tree edges downward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then </a:t>
            </a:r>
            <a:r>
              <a:rPr b="0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most one back edge.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1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efficiently compute Low by performing a postorder traversal of the depth-first spanning tree.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low[v]</a:t>
            </a:r>
            <a:r>
              <a:rPr b="0" i="0" lang="en-US" sz="20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min{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0" i="1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0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],</a:t>
            </a:r>
            <a:r>
              <a:rPr b="0" i="0" lang="en-US" sz="20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0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lowest d[w]</a:t>
            </a:r>
            <a:r>
              <a:rPr b="0" i="0" lang="en-US" sz="20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among all </a:t>
            </a:r>
            <a:r>
              <a:rPr b="0" i="0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edges</a:t>
            </a:r>
            <a:r>
              <a:rPr b="0" i="0" lang="en-US" sz="20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(v,w)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Times New Roman"/>
              <a:buNone/>
            </a:pPr>
            <a:r>
              <a:rPr b="0" i="1" lang="en-US" sz="20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0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lowest low[w]</a:t>
            </a:r>
            <a:r>
              <a:rPr b="0" i="0" lang="en-US" sz="20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among all </a:t>
            </a:r>
            <a:r>
              <a:rPr b="0" i="0" lang="en-US" sz="200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 edges</a:t>
            </a:r>
            <a:r>
              <a:rPr b="0" i="0" lang="en-US" sz="20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(v,w)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}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English: low(v) &lt;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indicates if there is another way to reach v which is not via its parent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4"/>
          <p:cNvSpPr txBox="1"/>
          <p:nvPr>
            <p:ph type="title"/>
          </p:nvPr>
        </p:nvSpPr>
        <p:spPr>
          <a:xfrm>
            <a:off x="250825" y="188912"/>
            <a:ext cx="8686800" cy="762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Low(</a:t>
            </a:r>
            <a:r>
              <a:rPr b="0" i="1" lang="en-US" sz="4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i="0" lang="en-US" sz="4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sp>
        <p:nvSpPr>
          <p:cNvPr id="401" name="Google Shape;401;p14"/>
          <p:cNvSpPr txBox="1"/>
          <p:nvPr>
            <p:ph idx="1" type="body"/>
          </p:nvPr>
        </p:nvSpPr>
        <p:spPr>
          <a:xfrm>
            <a:off x="250825" y="990600"/>
            <a:ext cx="8664575" cy="579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Observe that if there is a back edge from somewhere below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 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above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 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tree, then low(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&lt;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Otherwise low(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/>
          </a:p>
        </p:txBody>
      </p:sp>
      <p:sp>
        <p:nvSpPr>
          <p:cNvPr id="402" name="Google Shape;402;p14"/>
          <p:cNvSpPr/>
          <p:nvPr/>
        </p:nvSpPr>
        <p:spPr>
          <a:xfrm>
            <a:off x="5392737" y="2951162"/>
            <a:ext cx="76200" cy="76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3" name="Google Shape;403;p14"/>
          <p:cNvSpPr/>
          <p:nvPr/>
        </p:nvSpPr>
        <p:spPr>
          <a:xfrm>
            <a:off x="4859337" y="3014662"/>
            <a:ext cx="533400" cy="723900"/>
          </a:xfrm>
          <a:custGeom>
            <a:rect b="b" l="l" r="r" t="t"/>
            <a:pathLst>
              <a:path extrusionOk="0" h="456" w="336">
                <a:moveTo>
                  <a:pt x="336" y="8"/>
                </a:moveTo>
                <a:cubicBezTo>
                  <a:pt x="292" y="4"/>
                  <a:pt x="248" y="0"/>
                  <a:pt x="240" y="8"/>
                </a:cubicBezTo>
                <a:cubicBezTo>
                  <a:pt x="232" y="16"/>
                  <a:pt x="296" y="48"/>
                  <a:pt x="288" y="56"/>
                </a:cubicBezTo>
                <a:cubicBezTo>
                  <a:pt x="280" y="64"/>
                  <a:pt x="200" y="40"/>
                  <a:pt x="192" y="56"/>
                </a:cubicBezTo>
                <a:cubicBezTo>
                  <a:pt x="184" y="72"/>
                  <a:pt x="248" y="136"/>
                  <a:pt x="240" y="152"/>
                </a:cubicBezTo>
                <a:cubicBezTo>
                  <a:pt x="232" y="168"/>
                  <a:pt x="152" y="136"/>
                  <a:pt x="144" y="152"/>
                </a:cubicBezTo>
                <a:cubicBezTo>
                  <a:pt x="136" y="168"/>
                  <a:pt x="200" y="232"/>
                  <a:pt x="192" y="248"/>
                </a:cubicBezTo>
                <a:cubicBezTo>
                  <a:pt x="184" y="264"/>
                  <a:pt x="104" y="232"/>
                  <a:pt x="96" y="248"/>
                </a:cubicBezTo>
                <a:cubicBezTo>
                  <a:pt x="88" y="264"/>
                  <a:pt x="152" y="328"/>
                  <a:pt x="144" y="344"/>
                </a:cubicBezTo>
                <a:cubicBezTo>
                  <a:pt x="136" y="360"/>
                  <a:pt x="56" y="328"/>
                  <a:pt x="48" y="344"/>
                </a:cubicBezTo>
                <a:cubicBezTo>
                  <a:pt x="40" y="360"/>
                  <a:pt x="104" y="424"/>
                  <a:pt x="96" y="440"/>
                </a:cubicBezTo>
                <a:cubicBezTo>
                  <a:pt x="88" y="456"/>
                  <a:pt x="44" y="448"/>
                  <a:pt x="0" y="44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4" name="Google Shape;404;p14"/>
          <p:cNvSpPr/>
          <p:nvPr/>
        </p:nvSpPr>
        <p:spPr>
          <a:xfrm>
            <a:off x="4783137" y="3725862"/>
            <a:ext cx="76200" cy="76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5" name="Google Shape;405;p14"/>
          <p:cNvSpPr/>
          <p:nvPr/>
        </p:nvSpPr>
        <p:spPr>
          <a:xfrm>
            <a:off x="4249737" y="3789362"/>
            <a:ext cx="533400" cy="723900"/>
          </a:xfrm>
          <a:custGeom>
            <a:rect b="b" l="l" r="r" t="t"/>
            <a:pathLst>
              <a:path extrusionOk="0" h="456" w="336">
                <a:moveTo>
                  <a:pt x="336" y="8"/>
                </a:moveTo>
                <a:cubicBezTo>
                  <a:pt x="292" y="4"/>
                  <a:pt x="248" y="0"/>
                  <a:pt x="240" y="8"/>
                </a:cubicBezTo>
                <a:cubicBezTo>
                  <a:pt x="232" y="16"/>
                  <a:pt x="296" y="48"/>
                  <a:pt x="288" y="56"/>
                </a:cubicBezTo>
                <a:cubicBezTo>
                  <a:pt x="280" y="64"/>
                  <a:pt x="200" y="40"/>
                  <a:pt x="192" y="56"/>
                </a:cubicBezTo>
                <a:cubicBezTo>
                  <a:pt x="184" y="72"/>
                  <a:pt x="248" y="136"/>
                  <a:pt x="240" y="152"/>
                </a:cubicBezTo>
                <a:cubicBezTo>
                  <a:pt x="232" y="168"/>
                  <a:pt x="152" y="136"/>
                  <a:pt x="144" y="152"/>
                </a:cubicBezTo>
                <a:cubicBezTo>
                  <a:pt x="136" y="168"/>
                  <a:pt x="200" y="232"/>
                  <a:pt x="192" y="248"/>
                </a:cubicBezTo>
                <a:cubicBezTo>
                  <a:pt x="184" y="264"/>
                  <a:pt x="104" y="232"/>
                  <a:pt x="96" y="248"/>
                </a:cubicBezTo>
                <a:cubicBezTo>
                  <a:pt x="88" y="264"/>
                  <a:pt x="152" y="328"/>
                  <a:pt x="144" y="344"/>
                </a:cubicBezTo>
                <a:cubicBezTo>
                  <a:pt x="136" y="360"/>
                  <a:pt x="56" y="328"/>
                  <a:pt x="48" y="344"/>
                </a:cubicBezTo>
                <a:cubicBezTo>
                  <a:pt x="40" y="360"/>
                  <a:pt x="104" y="424"/>
                  <a:pt x="96" y="440"/>
                </a:cubicBezTo>
                <a:cubicBezTo>
                  <a:pt x="88" y="456"/>
                  <a:pt x="44" y="448"/>
                  <a:pt x="0" y="44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6" name="Google Shape;406;p14"/>
          <p:cNvSpPr/>
          <p:nvPr/>
        </p:nvSpPr>
        <p:spPr>
          <a:xfrm rot="5400000">
            <a:off x="4954587" y="3694112"/>
            <a:ext cx="533400" cy="723900"/>
          </a:xfrm>
          <a:custGeom>
            <a:rect b="b" l="l" r="r" t="t"/>
            <a:pathLst>
              <a:path extrusionOk="0" h="456" w="336">
                <a:moveTo>
                  <a:pt x="336" y="8"/>
                </a:moveTo>
                <a:cubicBezTo>
                  <a:pt x="292" y="4"/>
                  <a:pt x="248" y="0"/>
                  <a:pt x="240" y="8"/>
                </a:cubicBezTo>
                <a:cubicBezTo>
                  <a:pt x="232" y="16"/>
                  <a:pt x="296" y="48"/>
                  <a:pt x="288" y="56"/>
                </a:cubicBezTo>
                <a:cubicBezTo>
                  <a:pt x="280" y="64"/>
                  <a:pt x="200" y="40"/>
                  <a:pt x="192" y="56"/>
                </a:cubicBezTo>
                <a:cubicBezTo>
                  <a:pt x="184" y="72"/>
                  <a:pt x="248" y="136"/>
                  <a:pt x="240" y="152"/>
                </a:cubicBezTo>
                <a:cubicBezTo>
                  <a:pt x="232" y="168"/>
                  <a:pt x="152" y="136"/>
                  <a:pt x="144" y="152"/>
                </a:cubicBezTo>
                <a:cubicBezTo>
                  <a:pt x="136" y="168"/>
                  <a:pt x="200" y="232"/>
                  <a:pt x="192" y="248"/>
                </a:cubicBezTo>
                <a:cubicBezTo>
                  <a:pt x="184" y="264"/>
                  <a:pt x="104" y="232"/>
                  <a:pt x="96" y="248"/>
                </a:cubicBezTo>
                <a:cubicBezTo>
                  <a:pt x="88" y="264"/>
                  <a:pt x="152" y="328"/>
                  <a:pt x="144" y="344"/>
                </a:cubicBezTo>
                <a:cubicBezTo>
                  <a:pt x="136" y="360"/>
                  <a:pt x="56" y="328"/>
                  <a:pt x="48" y="344"/>
                </a:cubicBezTo>
                <a:cubicBezTo>
                  <a:pt x="40" y="360"/>
                  <a:pt x="104" y="424"/>
                  <a:pt x="96" y="440"/>
                </a:cubicBezTo>
                <a:cubicBezTo>
                  <a:pt x="88" y="456"/>
                  <a:pt x="44" y="448"/>
                  <a:pt x="0" y="44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7" name="Google Shape;407;p14"/>
          <p:cNvSpPr/>
          <p:nvPr/>
        </p:nvSpPr>
        <p:spPr>
          <a:xfrm>
            <a:off x="3868737" y="4932362"/>
            <a:ext cx="685800" cy="6858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8" name="Google Shape;408;p14"/>
          <p:cNvSpPr/>
          <p:nvPr/>
        </p:nvSpPr>
        <p:spPr>
          <a:xfrm>
            <a:off x="4173537" y="4932362"/>
            <a:ext cx="76200" cy="76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9" name="Google Shape;409;p14"/>
          <p:cNvSpPr/>
          <p:nvPr/>
        </p:nvSpPr>
        <p:spPr>
          <a:xfrm>
            <a:off x="5240337" y="4322762"/>
            <a:ext cx="685800" cy="6858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0" name="Google Shape;410;p14"/>
          <p:cNvSpPr/>
          <p:nvPr/>
        </p:nvSpPr>
        <p:spPr>
          <a:xfrm>
            <a:off x="5545137" y="4322762"/>
            <a:ext cx="76200" cy="76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1" name="Google Shape;411;p14"/>
          <p:cNvSpPr/>
          <p:nvPr/>
        </p:nvSpPr>
        <p:spPr>
          <a:xfrm>
            <a:off x="4249737" y="4475162"/>
            <a:ext cx="76200" cy="76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12" name="Google Shape;412;p14"/>
          <p:cNvCxnSpPr/>
          <p:nvPr/>
        </p:nvCxnSpPr>
        <p:spPr>
          <a:xfrm>
            <a:off x="4249737" y="4551362"/>
            <a:ext cx="1587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13" name="Google Shape;413;p14"/>
          <p:cNvSpPr txBox="1"/>
          <p:nvPr/>
        </p:nvSpPr>
        <p:spPr>
          <a:xfrm>
            <a:off x="5545137" y="2798762"/>
            <a:ext cx="7207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Root</a:t>
            </a:r>
            <a:endParaRPr/>
          </a:p>
        </p:txBody>
      </p:sp>
      <p:sp>
        <p:nvSpPr>
          <p:cNvPr id="414" name="Google Shape;414;p14"/>
          <p:cNvSpPr txBox="1"/>
          <p:nvPr/>
        </p:nvSpPr>
        <p:spPr>
          <a:xfrm>
            <a:off x="3944937" y="4246562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endParaRPr/>
          </a:p>
        </p:txBody>
      </p:sp>
      <p:sp>
        <p:nvSpPr>
          <p:cNvPr id="415" name="Google Shape;415;p14"/>
          <p:cNvSpPr txBox="1"/>
          <p:nvPr/>
        </p:nvSpPr>
        <p:spPr>
          <a:xfrm>
            <a:off x="4325937" y="4779962"/>
            <a:ext cx="3683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/>
          </a:p>
        </p:txBody>
      </p:sp>
      <p:sp>
        <p:nvSpPr>
          <p:cNvPr id="416" name="Google Shape;416;p14"/>
          <p:cNvSpPr/>
          <p:nvPr/>
        </p:nvSpPr>
        <p:spPr>
          <a:xfrm>
            <a:off x="3944937" y="4551362"/>
            <a:ext cx="304800" cy="914400"/>
          </a:xfrm>
          <a:custGeom>
            <a:rect b="b" l="l" r="r" t="t"/>
            <a:pathLst>
              <a:path extrusionOk="0" h="576" w="320">
                <a:moveTo>
                  <a:pt x="128" y="576"/>
                </a:moveTo>
                <a:cubicBezTo>
                  <a:pt x="64" y="504"/>
                  <a:pt x="0" y="432"/>
                  <a:pt x="32" y="336"/>
                </a:cubicBezTo>
                <a:cubicBezTo>
                  <a:pt x="64" y="240"/>
                  <a:pt x="192" y="120"/>
                  <a:pt x="320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7" name="Google Shape;417;p14"/>
          <p:cNvSpPr/>
          <p:nvPr/>
        </p:nvSpPr>
        <p:spPr>
          <a:xfrm>
            <a:off x="3525837" y="4017962"/>
            <a:ext cx="952500" cy="1524000"/>
          </a:xfrm>
          <a:custGeom>
            <a:rect b="b" l="l" r="r" t="t"/>
            <a:pathLst>
              <a:path extrusionOk="0" h="960" w="600">
                <a:moveTo>
                  <a:pt x="264" y="960"/>
                </a:moveTo>
                <a:cubicBezTo>
                  <a:pt x="156" y="792"/>
                  <a:pt x="48" y="624"/>
                  <a:pt x="24" y="480"/>
                </a:cubicBezTo>
                <a:cubicBezTo>
                  <a:pt x="0" y="336"/>
                  <a:pt x="24" y="176"/>
                  <a:pt x="120" y="96"/>
                </a:cubicBezTo>
                <a:cubicBezTo>
                  <a:pt x="216" y="16"/>
                  <a:pt x="408" y="8"/>
                  <a:pt x="600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18" name="Google Shape;418;p14"/>
          <p:cNvCxnSpPr/>
          <p:nvPr/>
        </p:nvCxnSpPr>
        <p:spPr>
          <a:xfrm>
            <a:off x="4173537" y="6151562"/>
            <a:ext cx="685800" cy="1587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19" name="Google Shape;419;p14"/>
          <p:cNvSpPr txBox="1"/>
          <p:nvPr/>
        </p:nvSpPr>
        <p:spPr>
          <a:xfrm>
            <a:off x="4935537" y="5922962"/>
            <a:ext cx="14827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 edges</a:t>
            </a:r>
            <a:endParaRPr/>
          </a:p>
        </p:txBody>
      </p:sp>
      <p:sp>
        <p:nvSpPr>
          <p:cNvPr id="420" name="Google Shape;420;p14"/>
          <p:cNvSpPr/>
          <p:nvPr/>
        </p:nvSpPr>
        <p:spPr>
          <a:xfrm>
            <a:off x="4478337" y="4017962"/>
            <a:ext cx="76200" cy="76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1" name="Google Shape;421;p14"/>
          <p:cNvSpPr/>
          <p:nvPr/>
        </p:nvSpPr>
        <p:spPr>
          <a:xfrm>
            <a:off x="4643437" y="4941887"/>
            <a:ext cx="685800" cy="6858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22" name="Google Shape;422;p14"/>
          <p:cNvCxnSpPr/>
          <p:nvPr/>
        </p:nvCxnSpPr>
        <p:spPr>
          <a:xfrm>
            <a:off x="4284662" y="4508500"/>
            <a:ext cx="719137" cy="4333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23" name="Google Shape;423;p14"/>
          <p:cNvSpPr/>
          <p:nvPr/>
        </p:nvSpPr>
        <p:spPr>
          <a:xfrm>
            <a:off x="4932362" y="4868862"/>
            <a:ext cx="76200" cy="76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5"/>
          <p:cNvSpPr txBox="1"/>
          <p:nvPr>
            <p:ph type="title"/>
          </p:nvPr>
        </p:nvSpPr>
        <p:spPr>
          <a:xfrm>
            <a:off x="250825" y="188912"/>
            <a:ext cx="8686800" cy="762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Finding Articulation Points</a:t>
            </a:r>
            <a:endParaRPr/>
          </a:p>
        </p:txBody>
      </p:sp>
      <p:sp>
        <p:nvSpPr>
          <p:cNvPr id="429" name="Google Shape;429;p15"/>
          <p:cNvSpPr txBox="1"/>
          <p:nvPr>
            <p:ph idx="1" type="body"/>
          </p:nvPr>
        </p:nvSpPr>
        <p:spPr>
          <a:xfrm>
            <a:off x="250825" y="990600"/>
            <a:ext cx="8664575" cy="579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 a non-root vertex of the DFS tree 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</a:t>
            </a:r>
            <a:r>
              <a:rPr b="0" i="1" lang="en-US" sz="2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i="0" lang="en-US" sz="2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an articulation point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 and only if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there is a child 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&gt;= 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6"/>
          <p:cNvSpPr txBox="1"/>
          <p:nvPr>
            <p:ph idx="1" type="body"/>
          </p:nvPr>
        </p:nvSpPr>
        <p:spPr>
          <a:xfrm>
            <a:off x="533400" y="1524000"/>
            <a:ext cx="8077200" cy="533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Data: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color[V], time, prev[V],d[V], f[V], </a:t>
            </a:r>
            <a:r>
              <a:rPr b="1" i="0" lang="en-US" sz="18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low[V]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DFS(G) // where prog starts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V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color[u] = WHITE;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prev[u]=NIL;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low[u]=inf;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f[u]=inf; d[u]=inf;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time = 0;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each vertex u ∈ V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if (color[u] == WHITE)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DFS_Visit(u);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435" name="Google Shape;435;p16"/>
          <p:cNvSpPr txBox="1"/>
          <p:nvPr/>
        </p:nvSpPr>
        <p:spPr>
          <a:xfrm>
            <a:off x="533400" y="1524000"/>
            <a:ext cx="8077200" cy="457200"/>
          </a:xfrm>
          <a:prstGeom prst="rect">
            <a:avLst/>
          </a:prstGeom>
          <a:solidFill>
            <a:srgbClr val="66FF99">
              <a:alpha val="2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6" name="Google Shape;436;p16"/>
          <p:cNvSpPr txBox="1"/>
          <p:nvPr>
            <p:ph type="title"/>
          </p:nvPr>
        </p:nvSpPr>
        <p:spPr>
          <a:xfrm>
            <a:off x="152400" y="188912"/>
            <a:ext cx="8812212" cy="762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Articulation Points: Pseudocode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7"/>
          <p:cNvSpPr txBox="1"/>
          <p:nvPr>
            <p:ph idx="1" type="body"/>
          </p:nvPr>
        </p:nvSpPr>
        <p:spPr>
          <a:xfrm>
            <a:off x="1219200" y="1219200"/>
            <a:ext cx="7620000" cy="563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DFS_Visit(v)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color[v]=GREY;time=time+1;d[v] = time;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low[v]= d[v];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for each w ∈ Adj[v]{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if(color[w] == WHITE){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prev[w]=u;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DFS_Visit(w);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       if low[w] &gt;= d[v]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	 	     </a:t>
            </a:r>
            <a:r>
              <a:rPr b="1" i="0" lang="en-US" sz="1800" u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record that vertex v is an articulation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       if (low[w] &lt; low[v]) low[v] := low[w];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8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else if w is not the parent of v then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//--- (v,w) is a BACK edge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`       if (d[w] &lt; low[v]) low[v] := d[w];</a:t>
            </a:r>
            <a:endParaRPr b="1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color[v] = BLACK;  time = time+1;   f[v] = time;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442" name="Google Shape;442;p17"/>
          <p:cNvSpPr txBox="1"/>
          <p:nvPr>
            <p:ph type="title"/>
          </p:nvPr>
        </p:nvSpPr>
        <p:spPr>
          <a:xfrm>
            <a:off x="152400" y="188912"/>
            <a:ext cx="8812212" cy="762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Articulation Points: Pseudocode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232fc6d40c_0_3"/>
          <p:cNvSpPr txBox="1"/>
          <p:nvPr/>
        </p:nvSpPr>
        <p:spPr>
          <a:xfrm>
            <a:off x="1447800" y="47625"/>
            <a:ext cx="5940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Connectivity/Biconnectivity</a:t>
            </a:r>
            <a:endParaRPr/>
          </a:p>
        </p:txBody>
      </p:sp>
      <p:sp>
        <p:nvSpPr>
          <p:cNvPr id="448" name="Google Shape;448;g1232fc6d40c_0_3"/>
          <p:cNvSpPr/>
          <p:nvPr/>
        </p:nvSpPr>
        <p:spPr>
          <a:xfrm>
            <a:off x="1329275" y="1284000"/>
            <a:ext cx="800700" cy="830700"/>
          </a:xfrm>
          <a:prstGeom prst="ellipse">
            <a:avLst/>
          </a:prstGeom>
          <a:solidFill>
            <a:srgbClr val="FE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</a:t>
            </a:r>
            <a:endParaRPr/>
          </a:p>
        </p:txBody>
      </p:sp>
      <p:sp>
        <p:nvSpPr>
          <p:cNvPr id="449" name="Google Shape;449;g1232fc6d40c_0_3"/>
          <p:cNvSpPr/>
          <p:nvPr/>
        </p:nvSpPr>
        <p:spPr>
          <a:xfrm>
            <a:off x="3539075" y="1284000"/>
            <a:ext cx="800700" cy="830700"/>
          </a:xfrm>
          <a:prstGeom prst="ellipse">
            <a:avLst/>
          </a:prstGeom>
          <a:solidFill>
            <a:srgbClr val="FE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</a:t>
            </a:r>
            <a:endParaRPr/>
          </a:p>
        </p:txBody>
      </p:sp>
      <p:sp>
        <p:nvSpPr>
          <p:cNvPr id="450" name="Google Shape;450;g1232fc6d40c_0_3"/>
          <p:cNvSpPr/>
          <p:nvPr/>
        </p:nvSpPr>
        <p:spPr>
          <a:xfrm>
            <a:off x="5748875" y="1284000"/>
            <a:ext cx="800700" cy="830700"/>
          </a:xfrm>
          <a:prstGeom prst="ellipse">
            <a:avLst/>
          </a:prstGeom>
          <a:solidFill>
            <a:srgbClr val="FE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</a:t>
            </a:r>
            <a:endParaRPr/>
          </a:p>
        </p:txBody>
      </p:sp>
      <p:sp>
        <p:nvSpPr>
          <p:cNvPr id="451" name="Google Shape;451;g1232fc6d40c_0_3"/>
          <p:cNvSpPr/>
          <p:nvPr/>
        </p:nvSpPr>
        <p:spPr>
          <a:xfrm>
            <a:off x="1329275" y="3265200"/>
            <a:ext cx="800700" cy="830700"/>
          </a:xfrm>
          <a:prstGeom prst="ellipse">
            <a:avLst/>
          </a:prstGeom>
          <a:solidFill>
            <a:srgbClr val="FE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</a:t>
            </a:r>
            <a:endParaRPr/>
          </a:p>
        </p:txBody>
      </p:sp>
      <p:sp>
        <p:nvSpPr>
          <p:cNvPr id="452" name="Google Shape;452;g1232fc6d40c_0_3"/>
          <p:cNvSpPr/>
          <p:nvPr/>
        </p:nvSpPr>
        <p:spPr>
          <a:xfrm>
            <a:off x="3539075" y="3265200"/>
            <a:ext cx="800700" cy="830700"/>
          </a:xfrm>
          <a:prstGeom prst="ellipse">
            <a:avLst/>
          </a:prstGeom>
          <a:solidFill>
            <a:srgbClr val="FE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</a:t>
            </a:r>
            <a:endParaRPr/>
          </a:p>
        </p:txBody>
      </p:sp>
      <p:sp>
        <p:nvSpPr>
          <p:cNvPr id="453" name="Google Shape;453;g1232fc6d40c_0_3"/>
          <p:cNvSpPr/>
          <p:nvPr/>
        </p:nvSpPr>
        <p:spPr>
          <a:xfrm>
            <a:off x="7044275" y="2198400"/>
            <a:ext cx="800700" cy="830700"/>
          </a:xfrm>
          <a:prstGeom prst="ellipse">
            <a:avLst/>
          </a:prstGeom>
          <a:solidFill>
            <a:srgbClr val="FE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</a:t>
            </a:r>
            <a:endParaRPr/>
          </a:p>
        </p:txBody>
      </p:sp>
      <p:sp>
        <p:nvSpPr>
          <p:cNvPr id="454" name="Google Shape;454;g1232fc6d40c_0_3"/>
          <p:cNvSpPr/>
          <p:nvPr/>
        </p:nvSpPr>
        <p:spPr>
          <a:xfrm>
            <a:off x="7044275" y="3274263"/>
            <a:ext cx="800700" cy="830700"/>
          </a:xfrm>
          <a:prstGeom prst="ellipse">
            <a:avLst/>
          </a:prstGeom>
          <a:solidFill>
            <a:srgbClr val="FE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</a:t>
            </a:r>
            <a:endParaRPr/>
          </a:p>
        </p:txBody>
      </p:sp>
      <p:cxnSp>
        <p:nvCxnSpPr>
          <p:cNvPr id="455" name="Google Shape;455;g1232fc6d40c_0_3"/>
          <p:cNvCxnSpPr>
            <a:stCxn id="448" idx="6"/>
            <a:endCxn id="449" idx="2"/>
          </p:cNvCxnSpPr>
          <p:nvPr/>
        </p:nvCxnSpPr>
        <p:spPr>
          <a:xfrm>
            <a:off x="2129975" y="1699350"/>
            <a:ext cx="140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g1232fc6d40c_0_3"/>
          <p:cNvCxnSpPr>
            <a:stCxn id="449" idx="6"/>
            <a:endCxn id="450" idx="2"/>
          </p:cNvCxnSpPr>
          <p:nvPr/>
        </p:nvCxnSpPr>
        <p:spPr>
          <a:xfrm>
            <a:off x="4339775" y="1699350"/>
            <a:ext cx="140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" name="Google Shape;457;g1232fc6d40c_0_3"/>
          <p:cNvCxnSpPr>
            <a:stCxn id="448" idx="4"/>
            <a:endCxn id="451" idx="0"/>
          </p:cNvCxnSpPr>
          <p:nvPr/>
        </p:nvCxnSpPr>
        <p:spPr>
          <a:xfrm>
            <a:off x="1729625" y="2114700"/>
            <a:ext cx="0" cy="115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" name="Google Shape;458;g1232fc6d40c_0_3"/>
          <p:cNvCxnSpPr>
            <a:stCxn id="448" idx="5"/>
            <a:endCxn id="452" idx="0"/>
          </p:cNvCxnSpPr>
          <p:nvPr/>
        </p:nvCxnSpPr>
        <p:spPr>
          <a:xfrm>
            <a:off x="2012715" y="1993047"/>
            <a:ext cx="1926600" cy="127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g1232fc6d40c_0_3"/>
          <p:cNvCxnSpPr>
            <a:stCxn id="451" idx="7"/>
            <a:endCxn id="449" idx="3"/>
          </p:cNvCxnSpPr>
          <p:nvPr/>
        </p:nvCxnSpPr>
        <p:spPr>
          <a:xfrm flipH="1" rot="10800000">
            <a:off x="2012715" y="1993053"/>
            <a:ext cx="1643700" cy="139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g1232fc6d40c_0_3"/>
          <p:cNvCxnSpPr>
            <a:stCxn id="451" idx="7"/>
            <a:endCxn id="450" idx="3"/>
          </p:cNvCxnSpPr>
          <p:nvPr/>
        </p:nvCxnSpPr>
        <p:spPr>
          <a:xfrm flipH="1" rot="10800000">
            <a:off x="2012715" y="1993053"/>
            <a:ext cx="3853500" cy="139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" name="Google Shape;461;g1232fc6d40c_0_3"/>
          <p:cNvCxnSpPr>
            <a:stCxn id="451" idx="6"/>
            <a:endCxn id="452" idx="2"/>
          </p:cNvCxnSpPr>
          <p:nvPr/>
        </p:nvCxnSpPr>
        <p:spPr>
          <a:xfrm>
            <a:off x="2129975" y="3680550"/>
            <a:ext cx="140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" name="Google Shape;462;g1232fc6d40c_0_3"/>
          <p:cNvCxnSpPr>
            <a:stCxn id="449" idx="4"/>
            <a:endCxn id="452" idx="0"/>
          </p:cNvCxnSpPr>
          <p:nvPr/>
        </p:nvCxnSpPr>
        <p:spPr>
          <a:xfrm>
            <a:off x="3939425" y="2114700"/>
            <a:ext cx="0" cy="115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g1232fc6d40c_0_3"/>
          <p:cNvCxnSpPr>
            <a:stCxn id="450" idx="5"/>
            <a:endCxn id="453" idx="1"/>
          </p:cNvCxnSpPr>
          <p:nvPr/>
        </p:nvCxnSpPr>
        <p:spPr>
          <a:xfrm>
            <a:off x="6432315" y="1993047"/>
            <a:ext cx="729300" cy="32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g1232fc6d40c_0_3"/>
          <p:cNvCxnSpPr>
            <a:endCxn id="454" idx="0"/>
          </p:cNvCxnSpPr>
          <p:nvPr/>
        </p:nvCxnSpPr>
        <p:spPr>
          <a:xfrm>
            <a:off x="7444625" y="3029163"/>
            <a:ext cx="0" cy="24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5" name="Google Shape;465;g1232fc6d40c_0_3"/>
          <p:cNvSpPr txBox="1"/>
          <p:nvPr/>
        </p:nvSpPr>
        <p:spPr>
          <a:xfrm>
            <a:off x="2099700" y="1178250"/>
            <a:ext cx="72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1/14</a:t>
            </a:r>
            <a:endParaRPr/>
          </a:p>
        </p:txBody>
      </p:sp>
      <p:graphicFrame>
        <p:nvGraphicFramePr>
          <p:cNvPr id="466" name="Google Shape;466;g1232fc6d40c_0_3"/>
          <p:cNvGraphicFramePr/>
          <p:nvPr/>
        </p:nvGraphicFramePr>
        <p:xfrm>
          <a:off x="1424800" y="524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{3345E304-6A8E-465D-8DD6-93683459560D}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67" name="Google Shape;467;g1232fc6d40c_0_3"/>
          <p:cNvSpPr txBox="1"/>
          <p:nvPr/>
        </p:nvSpPr>
        <p:spPr>
          <a:xfrm>
            <a:off x="4385700" y="1178250"/>
            <a:ext cx="72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2/13</a:t>
            </a:r>
            <a:endParaRPr/>
          </a:p>
        </p:txBody>
      </p:sp>
      <p:sp>
        <p:nvSpPr>
          <p:cNvPr id="468" name="Google Shape;468;g1232fc6d40c_0_3"/>
          <p:cNvSpPr txBox="1"/>
          <p:nvPr/>
        </p:nvSpPr>
        <p:spPr>
          <a:xfrm>
            <a:off x="6747900" y="1254450"/>
            <a:ext cx="72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3/12</a:t>
            </a:r>
            <a:endParaRPr/>
          </a:p>
        </p:txBody>
      </p:sp>
      <p:sp>
        <p:nvSpPr>
          <p:cNvPr id="469" name="Google Shape;469;g1232fc6d40c_0_3"/>
          <p:cNvSpPr txBox="1"/>
          <p:nvPr/>
        </p:nvSpPr>
        <p:spPr>
          <a:xfrm>
            <a:off x="7890900" y="2245050"/>
            <a:ext cx="72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4/7</a:t>
            </a:r>
            <a:endParaRPr/>
          </a:p>
        </p:txBody>
      </p:sp>
      <p:sp>
        <p:nvSpPr>
          <p:cNvPr id="470" name="Google Shape;470;g1232fc6d40c_0_3"/>
          <p:cNvSpPr txBox="1"/>
          <p:nvPr/>
        </p:nvSpPr>
        <p:spPr>
          <a:xfrm>
            <a:off x="7967100" y="3235650"/>
            <a:ext cx="72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5/6</a:t>
            </a:r>
            <a:endParaRPr/>
          </a:p>
        </p:txBody>
      </p:sp>
      <p:sp>
        <p:nvSpPr>
          <p:cNvPr id="471" name="Google Shape;471;g1232fc6d40c_0_3"/>
          <p:cNvSpPr txBox="1"/>
          <p:nvPr/>
        </p:nvSpPr>
        <p:spPr>
          <a:xfrm>
            <a:off x="2099700" y="3921450"/>
            <a:ext cx="72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8/11</a:t>
            </a:r>
            <a:endParaRPr/>
          </a:p>
        </p:txBody>
      </p:sp>
      <p:sp>
        <p:nvSpPr>
          <p:cNvPr id="472" name="Google Shape;472;g1232fc6d40c_0_3"/>
          <p:cNvSpPr txBox="1"/>
          <p:nvPr/>
        </p:nvSpPr>
        <p:spPr>
          <a:xfrm>
            <a:off x="4385700" y="3464250"/>
            <a:ext cx="72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9/10</a:t>
            </a:r>
            <a:endParaRPr/>
          </a:p>
        </p:txBody>
      </p:sp>
      <p:sp>
        <p:nvSpPr>
          <p:cNvPr id="473" name="Google Shape;473;g1232fc6d40c_0_3"/>
          <p:cNvSpPr txBox="1"/>
          <p:nvPr/>
        </p:nvSpPr>
        <p:spPr>
          <a:xfrm>
            <a:off x="5726425" y="2535750"/>
            <a:ext cx="134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low(G) &gt;= d[D]</a:t>
            </a:r>
            <a:endParaRPr/>
          </a:p>
        </p:txBody>
      </p:sp>
      <p:sp>
        <p:nvSpPr>
          <p:cNvPr id="474" name="Google Shape;474;g1232fc6d40c_0_3"/>
          <p:cNvSpPr txBox="1"/>
          <p:nvPr/>
        </p:nvSpPr>
        <p:spPr>
          <a:xfrm>
            <a:off x="6793225" y="1621350"/>
            <a:ext cx="134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low(D) &gt;= d[C]</a:t>
            </a:r>
            <a:endParaRPr/>
          </a:p>
        </p:txBody>
      </p:sp>
      <p:sp>
        <p:nvSpPr>
          <p:cNvPr id="475" name="Google Shape;475;g1232fc6d40c_0_3"/>
          <p:cNvSpPr txBox="1"/>
          <p:nvPr/>
        </p:nvSpPr>
        <p:spPr>
          <a:xfrm>
            <a:off x="1329275" y="4688100"/>
            <a:ext cx="164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Low Array:</a:t>
            </a:r>
            <a:endParaRPr/>
          </a:p>
        </p:txBody>
      </p:sp>
      <p:sp>
        <p:nvSpPr>
          <p:cNvPr id="476" name="Google Shape;476;g1232fc6d40c_0_3"/>
          <p:cNvSpPr/>
          <p:nvPr/>
        </p:nvSpPr>
        <p:spPr>
          <a:xfrm>
            <a:off x="4339775" y="4235775"/>
            <a:ext cx="616200" cy="639300"/>
          </a:xfrm>
          <a:prstGeom prst="ellipse">
            <a:avLst/>
          </a:prstGeom>
          <a:solidFill>
            <a:srgbClr val="FE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g1232fc6d40c_0_3"/>
          <p:cNvSpPr txBox="1"/>
          <p:nvPr/>
        </p:nvSpPr>
        <p:spPr>
          <a:xfrm>
            <a:off x="4968475" y="4366625"/>
            <a:ext cx="104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 [ ] / f [ ]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8"/>
          <p:cNvSpPr txBox="1"/>
          <p:nvPr>
            <p:ph type="title"/>
          </p:nvPr>
        </p:nvSpPr>
        <p:spPr>
          <a:xfrm>
            <a:off x="457200" y="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Special Case</a:t>
            </a:r>
            <a:endParaRPr/>
          </a:p>
        </p:txBody>
      </p:sp>
      <p:sp>
        <p:nvSpPr>
          <p:cNvPr id="483" name="Google Shape;483;p1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“v” is a root of the DFS tree, you have to check it manually.</a:t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0350" lvl="1" marL="742950" rtl="0" algn="l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  </a:t>
            </a:r>
            <a:r>
              <a:rPr lang="en-US" sz="2400"/>
              <a:t>If v is root and v </a:t>
            </a:r>
            <a:r>
              <a:rPr b="1" lang="en-US" sz="2400"/>
              <a:t>has multiple children </a:t>
            </a:r>
            <a:r>
              <a:rPr lang="en-US" sz="2400"/>
              <a:t>(adjacency list size) and low[w] &gt; d[v] : v will be articulation point (V-&gt;W has edge)</a:t>
            </a:r>
            <a:endParaRPr sz="2400"/>
          </a:p>
        </p:txBody>
      </p:sp>
      <p:sp>
        <p:nvSpPr>
          <p:cNvPr id="484" name="Google Shape;484;p18"/>
          <p:cNvSpPr txBox="1"/>
          <p:nvPr/>
        </p:nvSpPr>
        <p:spPr>
          <a:xfrm>
            <a:off x="1450150" y="2900300"/>
            <a:ext cx="6858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5" name="Google Shape;485;p18"/>
          <p:cNvSpPr/>
          <p:nvPr/>
        </p:nvSpPr>
        <p:spPr>
          <a:xfrm>
            <a:off x="1978850" y="3821750"/>
            <a:ext cx="679800" cy="6495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18"/>
          <p:cNvSpPr/>
          <p:nvPr/>
        </p:nvSpPr>
        <p:spPr>
          <a:xfrm>
            <a:off x="1413900" y="5010075"/>
            <a:ext cx="679800" cy="649500"/>
          </a:xfrm>
          <a:prstGeom prst="ellipse">
            <a:avLst/>
          </a:prstGeom>
          <a:solidFill>
            <a:srgbClr val="FE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18"/>
          <p:cNvSpPr/>
          <p:nvPr/>
        </p:nvSpPr>
        <p:spPr>
          <a:xfrm>
            <a:off x="2770375" y="5010075"/>
            <a:ext cx="679800" cy="649500"/>
          </a:xfrm>
          <a:prstGeom prst="ellipse">
            <a:avLst/>
          </a:prstGeom>
          <a:solidFill>
            <a:srgbClr val="FE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8" name="Google Shape;488;p18"/>
          <p:cNvCxnSpPr>
            <a:stCxn id="485" idx="3"/>
            <a:endCxn id="486" idx="0"/>
          </p:cNvCxnSpPr>
          <p:nvPr/>
        </p:nvCxnSpPr>
        <p:spPr>
          <a:xfrm flipH="1">
            <a:off x="1753804" y="4376133"/>
            <a:ext cx="324600" cy="63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9" name="Google Shape;489;p18"/>
          <p:cNvCxnSpPr>
            <a:stCxn id="485" idx="5"/>
            <a:endCxn id="487" idx="0"/>
          </p:cNvCxnSpPr>
          <p:nvPr/>
        </p:nvCxnSpPr>
        <p:spPr>
          <a:xfrm>
            <a:off x="2559096" y="4376133"/>
            <a:ext cx="551100" cy="63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0" name="Google Shape;490;p18"/>
          <p:cNvSpPr/>
          <p:nvPr/>
        </p:nvSpPr>
        <p:spPr>
          <a:xfrm>
            <a:off x="7084250" y="3669350"/>
            <a:ext cx="679800" cy="6495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18"/>
          <p:cNvSpPr/>
          <p:nvPr/>
        </p:nvSpPr>
        <p:spPr>
          <a:xfrm>
            <a:off x="6519300" y="4857675"/>
            <a:ext cx="679800" cy="649500"/>
          </a:xfrm>
          <a:prstGeom prst="ellipse">
            <a:avLst/>
          </a:prstGeom>
          <a:solidFill>
            <a:srgbClr val="FE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18"/>
          <p:cNvSpPr/>
          <p:nvPr/>
        </p:nvSpPr>
        <p:spPr>
          <a:xfrm>
            <a:off x="7875775" y="4857675"/>
            <a:ext cx="679800" cy="649500"/>
          </a:xfrm>
          <a:prstGeom prst="ellipse">
            <a:avLst/>
          </a:prstGeom>
          <a:solidFill>
            <a:srgbClr val="FE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3" name="Google Shape;493;p18"/>
          <p:cNvCxnSpPr>
            <a:stCxn id="490" idx="3"/>
            <a:endCxn id="491" idx="0"/>
          </p:cNvCxnSpPr>
          <p:nvPr/>
        </p:nvCxnSpPr>
        <p:spPr>
          <a:xfrm flipH="1">
            <a:off x="6859204" y="4223733"/>
            <a:ext cx="324600" cy="63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4" name="Google Shape;494;p18"/>
          <p:cNvCxnSpPr>
            <a:stCxn id="490" idx="5"/>
            <a:endCxn id="492" idx="0"/>
          </p:cNvCxnSpPr>
          <p:nvPr/>
        </p:nvCxnSpPr>
        <p:spPr>
          <a:xfrm>
            <a:off x="7664496" y="4223733"/>
            <a:ext cx="551100" cy="63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5" name="Google Shape;495;p18"/>
          <p:cNvCxnSpPr>
            <a:stCxn id="491" idx="6"/>
            <a:endCxn id="492" idx="2"/>
          </p:cNvCxnSpPr>
          <p:nvPr/>
        </p:nvCxnSpPr>
        <p:spPr>
          <a:xfrm>
            <a:off x="7199100" y="5182425"/>
            <a:ext cx="67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6" name="Google Shape;496;p18"/>
          <p:cNvSpPr txBox="1"/>
          <p:nvPr/>
        </p:nvSpPr>
        <p:spPr>
          <a:xfrm>
            <a:off x="1314200" y="5662625"/>
            <a:ext cx="2658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Root articulation Point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7" name="Google Shape;497;p18"/>
          <p:cNvSpPr txBox="1"/>
          <p:nvPr/>
        </p:nvSpPr>
        <p:spPr>
          <a:xfrm>
            <a:off x="6191000" y="5510225"/>
            <a:ext cx="2658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Root is not articulation Point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98" name="Google Shape;498;p18"/>
          <p:cNvCxnSpPr/>
          <p:nvPr/>
        </p:nvCxnSpPr>
        <p:spPr>
          <a:xfrm>
            <a:off x="4833825" y="3700900"/>
            <a:ext cx="15000" cy="291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/>
        </p:nvSpPr>
        <p:spPr>
          <a:xfrm>
            <a:off x="1066800" y="228600"/>
            <a:ext cx="7424737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Connectivity/Biconnectivity for Undirected Graph</a:t>
            </a:r>
            <a:endParaRPr/>
          </a:p>
        </p:txBody>
      </p:sp>
      <p:sp>
        <p:nvSpPr>
          <p:cNvPr id="92" name="Google Shape;92;p2"/>
          <p:cNvSpPr txBox="1"/>
          <p:nvPr/>
        </p:nvSpPr>
        <p:spPr>
          <a:xfrm>
            <a:off x="1355725" y="1641475"/>
            <a:ext cx="7788275" cy="267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node and </a:t>
            </a:r>
            <a:r>
              <a:rPr b="0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the nodes reachable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from it compose a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connected component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A graph is called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connected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 it has only one connected component.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the function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visit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of DFS visits every node that is reachable and has not already been visited, the </a:t>
            </a:r>
            <a:r>
              <a:rPr b="0" i="0" lang="en-US" sz="2400" u="none">
                <a:solidFill>
                  <a:srgbClr val="FF121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DFS can easily be modified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print out the connected components of a graph.</a:t>
            </a:r>
            <a:endParaRPr/>
          </a:p>
        </p:txBody>
      </p:sp>
      <p:graphicFrame>
        <p:nvGraphicFramePr>
          <p:cNvPr id="93" name="Google Shape;93;p2"/>
          <p:cNvGraphicFramePr/>
          <p:nvPr/>
        </p:nvGraphicFramePr>
        <p:xfrm>
          <a:off x="1295400" y="4343400"/>
          <a:ext cx="3581400" cy="1935162"/>
        </p:xfrm>
        <a:graphic>
          <a:graphicData uri="http://schemas.openxmlformats.org/presentationml/2006/ole">
            <mc:AlternateContent>
              <mc:Choice Requires="v">
                <p:oleObj r:id="rId4" imgH="1935162" imgW="3581400" progId="MSPhotoEd.3" spid="_x0000_s1">
                  <p:embed/>
                </p:oleObj>
              </mc:Choice>
              <mc:Fallback>
                <p:oleObj r:id="rId5" imgH="1935162" imgW="3581400" progId="MSPhotoEd.3">
                  <p:embed/>
                  <p:pic>
                    <p:nvPicPr>
                      <p:cNvPr id="93" name="Google Shape;93;p2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295400" y="4343400"/>
                        <a:ext cx="3581400" cy="193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" name="Google Shape;94;p2"/>
          <p:cNvSpPr txBox="1"/>
          <p:nvPr/>
        </p:nvSpPr>
        <p:spPr>
          <a:xfrm>
            <a:off x="4800600" y="5029200"/>
            <a:ext cx="36004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connected components</a:t>
            </a:r>
            <a:endParaRPr/>
          </a:p>
        </p:txBody>
      </p:sp>
      <p:sp>
        <p:nvSpPr>
          <p:cNvPr id="95" name="Google Shape;95;p2"/>
          <p:cNvSpPr txBox="1"/>
          <p:nvPr/>
        </p:nvSpPr>
        <p:spPr>
          <a:xfrm>
            <a:off x="2535923" y="1217450"/>
            <a:ext cx="37179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all (u,v) there are paths between them.</a:t>
            </a: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1187060" y="1406875"/>
            <a:ext cx="1380925" cy="919400"/>
          </a:xfrm>
          <a:custGeom>
            <a:rect b="b" l="l" r="r" t="t"/>
            <a:pathLst>
              <a:path extrusionOk="0" h="36776" w="55237">
                <a:moveTo>
                  <a:pt x="55237" y="523"/>
                </a:moveTo>
                <a:cubicBezTo>
                  <a:pt x="46879" y="926"/>
                  <a:pt x="13847" y="-1995"/>
                  <a:pt x="5086" y="2939"/>
                </a:cubicBezTo>
                <a:cubicBezTo>
                  <a:pt x="-3675" y="7874"/>
                  <a:pt x="1561" y="24491"/>
                  <a:pt x="2669" y="30130"/>
                </a:cubicBezTo>
                <a:cubicBezTo>
                  <a:pt x="3777" y="35770"/>
                  <a:pt x="10222" y="35668"/>
                  <a:pt x="11732" y="3677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25dbe55bbd_0_0"/>
          <p:cNvSpPr txBox="1"/>
          <p:nvPr>
            <p:ph type="title"/>
          </p:nvPr>
        </p:nvSpPr>
        <p:spPr>
          <a:xfrm>
            <a:off x="457200" y="46038"/>
            <a:ext cx="8229600" cy="114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Important Point</a:t>
            </a:r>
            <a:endParaRPr/>
          </a:p>
        </p:txBody>
      </p:sp>
      <p:sp>
        <p:nvSpPr>
          <p:cNvPr id="504" name="Google Shape;504;g125dbe55bbd_0_0"/>
          <p:cNvSpPr txBox="1"/>
          <p:nvPr>
            <p:ph idx="1" type="body"/>
          </p:nvPr>
        </p:nvSpPr>
        <p:spPr>
          <a:xfrm>
            <a:off x="922800" y="118905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-"/>
            </a:pPr>
            <a:r>
              <a:rPr lang="en-US"/>
              <a:t>For a given graph, an articulation point surely divides the graph into more than one connected component (keeping all the other vertices intact)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-US"/>
              <a:t>Two articulation point might divide the graph into more that 2 connected components (not guaranteed)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19"/>
          <p:cNvSpPr txBox="1"/>
          <p:nvPr>
            <p:ph type="title"/>
          </p:nvPr>
        </p:nvSpPr>
        <p:spPr>
          <a:xfrm>
            <a:off x="457200" y="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endParaRPr/>
          </a:p>
        </p:txBody>
      </p:sp>
      <p:sp>
        <p:nvSpPr>
          <p:cNvPr id="510" name="Google Shape;510;p19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 Allen Weiss – Data Structure and Algorithm Analysis in C</a:t>
            </a:r>
            <a:endParaRPr/>
          </a:p>
          <a:p>
            <a:pPr indent="-457200" lvl="2" marL="13144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Articulation Point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Exercise:</a:t>
            </a:r>
            <a:endParaRPr/>
          </a:p>
          <a:p>
            <a:pPr indent="-457200" lvl="2" marL="13144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Cormen – Exercise 22-2</a:t>
            </a:r>
            <a:endParaRPr/>
          </a:p>
          <a:p>
            <a:pPr indent="-457200" lvl="2" marL="13144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bridge? How can it be detected?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/>
        </p:nvSpPr>
        <p:spPr>
          <a:xfrm>
            <a:off x="1355725" y="1565275"/>
            <a:ext cx="7788275" cy="1938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actual uses of graphs, such as networks, we need to establish not only that every node is connected to every other node, but also there are </a:t>
            </a:r>
            <a:r>
              <a:rPr b="1" i="0" lang="en-US" sz="2400" u="none">
                <a:solidFill>
                  <a:srgbClr val="FF121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least two independent paths between any two nodes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A maximum set of nodes for which there are two different paths is called </a:t>
            </a:r>
            <a:r>
              <a:rPr b="1" i="0" lang="en-US" sz="2400" u="none">
                <a:solidFill>
                  <a:srgbClr val="FF121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biconnected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graphicFrame>
        <p:nvGraphicFramePr>
          <p:cNvPr id="102" name="Google Shape;102;p3"/>
          <p:cNvGraphicFramePr/>
          <p:nvPr/>
        </p:nvGraphicFramePr>
        <p:xfrm>
          <a:off x="1143000" y="3810000"/>
          <a:ext cx="3581400" cy="1935162"/>
        </p:xfrm>
        <a:graphic>
          <a:graphicData uri="http://schemas.openxmlformats.org/presentationml/2006/ole">
            <mc:AlternateContent>
              <mc:Choice Requires="v">
                <p:oleObj r:id="rId4" imgH="1935162" imgW="3581400" progId="MSPhotoEd.3" spid="_x0000_s1">
                  <p:embed/>
                </p:oleObj>
              </mc:Choice>
              <mc:Fallback>
                <p:oleObj r:id="rId5" imgH="1935162" imgW="3581400" progId="MSPhotoEd.3">
                  <p:embed/>
                  <p:pic>
                    <p:nvPicPr>
                      <p:cNvPr id="102" name="Google Shape;102;p3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143000" y="3810000"/>
                        <a:ext cx="3581400" cy="193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" name="Google Shape;103;p3"/>
          <p:cNvSpPr txBox="1"/>
          <p:nvPr/>
        </p:nvSpPr>
        <p:spPr>
          <a:xfrm>
            <a:off x="4800600" y="4191000"/>
            <a:ext cx="3978275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{H,I,J} and {A,B,C,E,F} are biconnected.</a:t>
            </a:r>
            <a:endParaRPr/>
          </a:p>
        </p:txBody>
      </p:sp>
      <p:sp>
        <p:nvSpPr>
          <p:cNvPr id="104" name="Google Shape;104;p3"/>
          <p:cNvSpPr txBox="1"/>
          <p:nvPr/>
        </p:nvSpPr>
        <p:spPr>
          <a:xfrm>
            <a:off x="1447800" y="47625"/>
            <a:ext cx="5940425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Connectivity/Biconnectivity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/>
        </p:nvSpPr>
        <p:spPr>
          <a:xfrm>
            <a:off x="1447800" y="47625"/>
            <a:ext cx="5940425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Connectivity/Biconnectivity</a:t>
            </a:r>
            <a:endParaRPr/>
          </a:p>
        </p:txBody>
      </p:sp>
      <p:sp>
        <p:nvSpPr>
          <p:cNvPr id="110" name="Google Shape;110;p4"/>
          <p:cNvSpPr txBox="1"/>
          <p:nvPr/>
        </p:nvSpPr>
        <p:spPr>
          <a:xfrm>
            <a:off x="1355725" y="1641475"/>
            <a:ext cx="7788275" cy="1938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Another way to define this concept is that there are </a:t>
            </a:r>
            <a:r>
              <a:rPr b="1" i="0" lang="en-US" sz="24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single points of failure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no nodes that when deleted along with any adjoining arcs, would split the graph into two or more separate connected components. Such a node is called an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articulation point</a:t>
            </a:r>
            <a:r>
              <a:rPr b="0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111" name="Google Shape;111;p4"/>
          <p:cNvSpPr txBox="1"/>
          <p:nvPr/>
        </p:nvSpPr>
        <p:spPr>
          <a:xfrm>
            <a:off x="1355725" y="3851275"/>
            <a:ext cx="77883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 graph contains no articulation points, then it is </a:t>
            </a:r>
            <a:r>
              <a:rPr b="0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biconnected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If a graph does contain articulation points, then it is useful to </a:t>
            </a:r>
            <a:r>
              <a:rPr b="0" i="0" lang="en-US" sz="24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split the graph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into the pieces where each piece is a </a:t>
            </a:r>
            <a:r>
              <a:rPr b="0" i="0" lang="en-US" sz="2400" u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maximal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biconnected subgraph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called a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biconnected component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" name="Google Shape;116;p5"/>
          <p:cNvGraphicFramePr/>
          <p:nvPr/>
        </p:nvGraphicFramePr>
        <p:xfrm>
          <a:off x="1219200" y="1676400"/>
          <a:ext cx="4191000" cy="2263775"/>
        </p:xfrm>
        <a:graphic>
          <a:graphicData uri="http://schemas.openxmlformats.org/presentationml/2006/ole">
            <mc:AlternateContent>
              <mc:Choice Requires="v">
                <p:oleObj r:id="rId4" imgH="2263775" imgW="4191000" progId="MSPhotoEd.3" spid="_x0000_s1">
                  <p:embed/>
                </p:oleObj>
              </mc:Choice>
              <mc:Fallback>
                <p:oleObj r:id="rId5" imgH="2263775" imgW="4191000" progId="MSPhotoEd.3">
                  <p:embed/>
                  <p:pic>
                    <p:nvPicPr>
                      <p:cNvPr id="116" name="Google Shape;116;p5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219200" y="1676400"/>
                        <a:ext cx="4191000" cy="226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" name="Google Shape;117;p5"/>
          <p:cNvSpPr txBox="1"/>
          <p:nvPr/>
        </p:nvSpPr>
        <p:spPr>
          <a:xfrm>
            <a:off x="6132500" y="3429000"/>
            <a:ext cx="2475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 biconnected components with shareable articulation point </a:t>
            </a:r>
            <a:endParaRPr/>
          </a:p>
        </p:txBody>
      </p:sp>
      <p:cxnSp>
        <p:nvCxnSpPr>
          <p:cNvPr id="118" name="Google Shape;118;p5"/>
          <p:cNvCxnSpPr/>
          <p:nvPr/>
        </p:nvCxnSpPr>
        <p:spPr>
          <a:xfrm>
            <a:off x="4495800" y="1905000"/>
            <a:ext cx="1524000" cy="152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9" name="Google Shape;119;p5"/>
          <p:cNvCxnSpPr/>
          <p:nvPr/>
        </p:nvCxnSpPr>
        <p:spPr>
          <a:xfrm flipH="1" rot="10800000">
            <a:off x="5181600" y="2286000"/>
            <a:ext cx="762000" cy="228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0" name="Google Shape;120;p5"/>
          <p:cNvSpPr txBox="1"/>
          <p:nvPr/>
        </p:nvSpPr>
        <p:spPr>
          <a:xfrm>
            <a:off x="6003925" y="1870075"/>
            <a:ext cx="24749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Articulation points</a:t>
            </a:r>
            <a:endParaRPr/>
          </a:p>
        </p:txBody>
      </p:sp>
      <p:sp>
        <p:nvSpPr>
          <p:cNvPr id="121" name="Google Shape;121;p5"/>
          <p:cNvSpPr txBox="1"/>
          <p:nvPr/>
        </p:nvSpPr>
        <p:spPr>
          <a:xfrm>
            <a:off x="1447800" y="47625"/>
            <a:ext cx="5940425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Connectivity/Biconnectivity</a:t>
            </a:r>
            <a:endParaRPr/>
          </a:p>
        </p:txBody>
      </p:sp>
      <p:sp>
        <p:nvSpPr>
          <p:cNvPr id="122" name="Google Shape;122;p5"/>
          <p:cNvSpPr/>
          <p:nvPr/>
        </p:nvSpPr>
        <p:spPr>
          <a:xfrm>
            <a:off x="1513575" y="4339850"/>
            <a:ext cx="495600" cy="549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"/>
          <p:cNvSpPr/>
          <p:nvPr/>
        </p:nvSpPr>
        <p:spPr>
          <a:xfrm>
            <a:off x="2717475" y="4339850"/>
            <a:ext cx="495600" cy="549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"/>
          <p:cNvSpPr/>
          <p:nvPr/>
        </p:nvSpPr>
        <p:spPr>
          <a:xfrm>
            <a:off x="1447800" y="5582275"/>
            <a:ext cx="495600" cy="549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"/>
          <p:cNvSpPr/>
          <p:nvPr/>
        </p:nvSpPr>
        <p:spPr>
          <a:xfrm>
            <a:off x="2506550" y="5582275"/>
            <a:ext cx="495600" cy="5493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6" name="Google Shape;126;p5"/>
          <p:cNvCxnSpPr>
            <a:stCxn id="122" idx="6"/>
            <a:endCxn id="123" idx="2"/>
          </p:cNvCxnSpPr>
          <p:nvPr/>
        </p:nvCxnSpPr>
        <p:spPr>
          <a:xfrm>
            <a:off x="2009175" y="4614500"/>
            <a:ext cx="708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5"/>
          <p:cNvCxnSpPr>
            <a:stCxn id="122" idx="6"/>
            <a:endCxn id="125" idx="1"/>
          </p:cNvCxnSpPr>
          <p:nvPr/>
        </p:nvCxnSpPr>
        <p:spPr>
          <a:xfrm>
            <a:off x="2009175" y="4614500"/>
            <a:ext cx="570000" cy="104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5"/>
          <p:cNvCxnSpPr>
            <a:stCxn id="122" idx="4"/>
            <a:endCxn id="124" idx="7"/>
          </p:cNvCxnSpPr>
          <p:nvPr/>
        </p:nvCxnSpPr>
        <p:spPr>
          <a:xfrm>
            <a:off x="1761375" y="4889150"/>
            <a:ext cx="109500" cy="77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5"/>
          <p:cNvCxnSpPr>
            <a:stCxn id="123" idx="3"/>
            <a:endCxn id="124" idx="7"/>
          </p:cNvCxnSpPr>
          <p:nvPr/>
        </p:nvCxnSpPr>
        <p:spPr>
          <a:xfrm flipH="1">
            <a:off x="1870854" y="4808707"/>
            <a:ext cx="919200" cy="85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5"/>
          <p:cNvCxnSpPr>
            <a:stCxn id="123" idx="3"/>
            <a:endCxn id="125" idx="7"/>
          </p:cNvCxnSpPr>
          <p:nvPr/>
        </p:nvCxnSpPr>
        <p:spPr>
          <a:xfrm>
            <a:off x="2790054" y="4808707"/>
            <a:ext cx="139500" cy="85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5"/>
          <p:cNvCxnSpPr>
            <a:stCxn id="125" idx="2"/>
            <a:endCxn id="124" idx="6"/>
          </p:cNvCxnSpPr>
          <p:nvPr/>
        </p:nvCxnSpPr>
        <p:spPr>
          <a:xfrm rot="10800000">
            <a:off x="1943450" y="5856925"/>
            <a:ext cx="56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p5"/>
          <p:cNvSpPr/>
          <p:nvPr/>
        </p:nvSpPr>
        <p:spPr>
          <a:xfrm>
            <a:off x="3735975" y="4157325"/>
            <a:ext cx="495600" cy="549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"/>
          <p:cNvSpPr/>
          <p:nvPr/>
        </p:nvSpPr>
        <p:spPr>
          <a:xfrm>
            <a:off x="3565300" y="5307625"/>
            <a:ext cx="495600" cy="549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"/>
          <p:cNvSpPr/>
          <p:nvPr/>
        </p:nvSpPr>
        <p:spPr>
          <a:xfrm>
            <a:off x="3453500" y="6141625"/>
            <a:ext cx="495600" cy="549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"/>
          <p:cNvSpPr/>
          <p:nvPr/>
        </p:nvSpPr>
        <p:spPr>
          <a:xfrm>
            <a:off x="4378525" y="5771575"/>
            <a:ext cx="495600" cy="549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6" name="Google Shape;136;p5"/>
          <p:cNvCxnSpPr>
            <a:stCxn id="133" idx="6"/>
            <a:endCxn id="135" idx="1"/>
          </p:cNvCxnSpPr>
          <p:nvPr/>
        </p:nvCxnSpPr>
        <p:spPr>
          <a:xfrm>
            <a:off x="4060900" y="5582275"/>
            <a:ext cx="390300" cy="26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5"/>
          <p:cNvCxnSpPr>
            <a:stCxn id="135" idx="4"/>
            <a:endCxn id="134" idx="6"/>
          </p:cNvCxnSpPr>
          <p:nvPr/>
        </p:nvCxnSpPr>
        <p:spPr>
          <a:xfrm flipH="1">
            <a:off x="3949225" y="6320875"/>
            <a:ext cx="677100" cy="9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5"/>
          <p:cNvCxnSpPr>
            <a:stCxn id="133" idx="4"/>
            <a:endCxn id="134" idx="7"/>
          </p:cNvCxnSpPr>
          <p:nvPr/>
        </p:nvCxnSpPr>
        <p:spPr>
          <a:xfrm>
            <a:off x="3813100" y="5856925"/>
            <a:ext cx="63300" cy="36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5"/>
          <p:cNvCxnSpPr>
            <a:stCxn id="124" idx="7"/>
            <a:endCxn id="132" idx="3"/>
          </p:cNvCxnSpPr>
          <p:nvPr/>
        </p:nvCxnSpPr>
        <p:spPr>
          <a:xfrm flipH="1" rot="10800000">
            <a:off x="1870821" y="4626218"/>
            <a:ext cx="1937700" cy="103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5"/>
          <p:cNvCxnSpPr>
            <a:stCxn id="123" idx="6"/>
            <a:endCxn id="132" idx="3"/>
          </p:cNvCxnSpPr>
          <p:nvPr/>
        </p:nvCxnSpPr>
        <p:spPr>
          <a:xfrm>
            <a:off x="3213075" y="4614500"/>
            <a:ext cx="5955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" name="Google Shape;141;p5"/>
          <p:cNvSpPr/>
          <p:nvPr/>
        </p:nvSpPr>
        <p:spPr>
          <a:xfrm>
            <a:off x="5250075" y="4700000"/>
            <a:ext cx="495600" cy="5493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5"/>
          <p:cNvSpPr/>
          <p:nvPr/>
        </p:nvSpPr>
        <p:spPr>
          <a:xfrm>
            <a:off x="5264350" y="5724625"/>
            <a:ext cx="495600" cy="5493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3" name="Google Shape;143;p5"/>
          <p:cNvCxnSpPr>
            <a:stCxn id="132" idx="6"/>
            <a:endCxn id="141" idx="2"/>
          </p:cNvCxnSpPr>
          <p:nvPr/>
        </p:nvCxnSpPr>
        <p:spPr>
          <a:xfrm>
            <a:off x="4231575" y="4431975"/>
            <a:ext cx="10185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5"/>
          <p:cNvCxnSpPr>
            <a:stCxn id="141" idx="4"/>
            <a:endCxn id="142" idx="7"/>
          </p:cNvCxnSpPr>
          <p:nvPr/>
        </p:nvCxnSpPr>
        <p:spPr>
          <a:xfrm>
            <a:off x="5497875" y="5249300"/>
            <a:ext cx="189600" cy="55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5"/>
          <p:cNvCxnSpPr>
            <a:stCxn id="132" idx="0"/>
            <a:endCxn id="132" idx="4"/>
          </p:cNvCxnSpPr>
          <p:nvPr/>
        </p:nvCxnSpPr>
        <p:spPr>
          <a:xfrm>
            <a:off x="3983775" y="4157325"/>
            <a:ext cx="0" cy="54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5"/>
          <p:cNvCxnSpPr>
            <a:stCxn id="141" idx="0"/>
            <a:endCxn id="141" idx="4"/>
          </p:cNvCxnSpPr>
          <p:nvPr/>
        </p:nvCxnSpPr>
        <p:spPr>
          <a:xfrm>
            <a:off x="5497875" y="4700000"/>
            <a:ext cx="0" cy="54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"/>
          <p:cNvSpPr txBox="1"/>
          <p:nvPr>
            <p:ph type="title"/>
          </p:nvPr>
        </p:nvSpPr>
        <p:spPr>
          <a:xfrm>
            <a:off x="323850" y="188912"/>
            <a:ext cx="8686800" cy="762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Finding Articulations</a:t>
            </a:r>
            <a:endParaRPr/>
          </a:p>
        </p:txBody>
      </p:sp>
      <p:sp>
        <p:nvSpPr>
          <p:cNvPr id="152" name="Google Shape;152;p6"/>
          <p:cNvSpPr txBox="1"/>
          <p:nvPr>
            <p:ph idx="1" type="body"/>
          </p:nvPr>
        </p:nvSpPr>
        <p:spPr>
          <a:xfrm>
            <a:off x="914400" y="1143000"/>
            <a:ext cx="8229600" cy="452596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Given any graph 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(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</a:t>
            </a:r>
            <a:r>
              <a:rPr b="0" i="0" lang="en-US" sz="280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all the articulation points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1079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Possible strategy: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all vertices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Remove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its incident edges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Test connectivity using a DFS.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Execution time: </a:t>
            </a:r>
            <a:r>
              <a:rPr b="0" i="0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Θ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n+m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)).</a:t>
            </a:r>
            <a:endParaRPr/>
          </a:p>
          <a:p>
            <a:pPr indent="-762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we do better?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"/>
          <p:cNvSpPr txBox="1"/>
          <p:nvPr>
            <p:ph type="title"/>
          </p:nvPr>
        </p:nvSpPr>
        <p:spPr>
          <a:xfrm>
            <a:off x="250825" y="188912"/>
            <a:ext cx="8686800" cy="762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Finding Articulation Points</a:t>
            </a:r>
            <a:endParaRPr/>
          </a:p>
        </p:txBody>
      </p:sp>
      <p:sp>
        <p:nvSpPr>
          <p:cNvPr id="158" name="Google Shape;158;p7"/>
          <p:cNvSpPr txBox="1"/>
          <p:nvPr>
            <p:ph idx="1" type="body"/>
          </p:nvPr>
        </p:nvSpPr>
        <p:spPr>
          <a:xfrm>
            <a:off x="914400" y="1371600"/>
            <a:ext cx="8229600" cy="452596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DFS tree can be used to discover articulation points in </a:t>
            </a:r>
            <a:r>
              <a:rPr b="0" i="0" lang="en-US" sz="36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Θ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+ m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time.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8"/>
          <p:cNvGrpSpPr/>
          <p:nvPr/>
        </p:nvGrpSpPr>
        <p:grpSpPr>
          <a:xfrm>
            <a:off x="5410200" y="1098550"/>
            <a:ext cx="1665287" cy="1949450"/>
            <a:chOff x="3408" y="692"/>
            <a:chExt cx="1049" cy="1228"/>
          </a:xfrm>
        </p:grpSpPr>
        <p:cxnSp>
          <p:nvCxnSpPr>
            <p:cNvPr id="164" name="Google Shape;164;p8"/>
            <p:cNvCxnSpPr/>
            <p:nvPr/>
          </p:nvCxnSpPr>
          <p:spPr>
            <a:xfrm flipH="1" rot="10800000">
              <a:off x="3615" y="917"/>
              <a:ext cx="281" cy="15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5" name="Google Shape;165;p8"/>
            <p:cNvCxnSpPr/>
            <p:nvPr/>
          </p:nvCxnSpPr>
          <p:spPr>
            <a:xfrm flipH="1">
              <a:off x="3572" y="1108"/>
              <a:ext cx="11" cy="2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6" name="Google Shape;166;p8"/>
            <p:cNvCxnSpPr/>
            <p:nvPr/>
          </p:nvCxnSpPr>
          <p:spPr>
            <a:xfrm>
              <a:off x="3907" y="901"/>
              <a:ext cx="58" cy="29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7" name="Google Shape;167;p8"/>
            <p:cNvCxnSpPr/>
            <p:nvPr/>
          </p:nvCxnSpPr>
          <p:spPr>
            <a:xfrm>
              <a:off x="3960" y="1203"/>
              <a:ext cx="16" cy="27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8" name="Google Shape;168;p8"/>
            <p:cNvCxnSpPr/>
            <p:nvPr/>
          </p:nvCxnSpPr>
          <p:spPr>
            <a:xfrm flipH="1">
              <a:off x="3848" y="1480"/>
              <a:ext cx="112" cy="2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69" name="Google Shape;169;p8"/>
            <p:cNvCxnSpPr/>
            <p:nvPr/>
          </p:nvCxnSpPr>
          <p:spPr>
            <a:xfrm>
              <a:off x="3966" y="1485"/>
              <a:ext cx="281" cy="15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0" name="Google Shape;170;p8"/>
            <p:cNvCxnSpPr/>
            <p:nvPr/>
          </p:nvCxnSpPr>
          <p:spPr>
            <a:xfrm flipH="1" rot="10800000">
              <a:off x="3838" y="1639"/>
              <a:ext cx="419" cy="10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1" name="Google Shape;171;p8"/>
            <p:cNvCxnSpPr/>
            <p:nvPr/>
          </p:nvCxnSpPr>
          <p:spPr>
            <a:xfrm>
              <a:off x="3923" y="911"/>
              <a:ext cx="313" cy="11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2" name="Google Shape;172;p8"/>
            <p:cNvCxnSpPr/>
            <p:nvPr/>
          </p:nvCxnSpPr>
          <p:spPr>
            <a:xfrm flipH="1" rot="10800000">
              <a:off x="3567" y="1193"/>
              <a:ext cx="404" cy="2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73" name="Google Shape;173;p8"/>
            <p:cNvCxnSpPr/>
            <p:nvPr/>
          </p:nvCxnSpPr>
          <p:spPr>
            <a:xfrm flipH="1" rot="10800000">
              <a:off x="3960" y="1018"/>
              <a:ext cx="276" cy="1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74" name="Google Shape;174;p8"/>
            <p:cNvSpPr/>
            <p:nvPr/>
          </p:nvSpPr>
          <p:spPr>
            <a:xfrm>
              <a:off x="3810" y="1695"/>
              <a:ext cx="65" cy="69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5" name="Google Shape;175;p8"/>
            <p:cNvSpPr/>
            <p:nvPr/>
          </p:nvSpPr>
          <p:spPr>
            <a:xfrm>
              <a:off x="3886" y="869"/>
              <a:ext cx="65" cy="69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4210" y="992"/>
              <a:ext cx="65" cy="69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7" name="Google Shape;177;p8"/>
            <p:cNvSpPr/>
            <p:nvPr/>
          </p:nvSpPr>
          <p:spPr>
            <a:xfrm>
              <a:off x="3558" y="1067"/>
              <a:ext cx="65" cy="69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3532" y="1364"/>
              <a:ext cx="65" cy="69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4224" y="1605"/>
              <a:ext cx="65" cy="69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80" name="Google Shape;180;p8"/>
            <p:cNvCxnSpPr/>
            <p:nvPr/>
          </p:nvCxnSpPr>
          <p:spPr>
            <a:xfrm flipH="1">
              <a:off x="4263" y="1331"/>
              <a:ext cx="15" cy="29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1" name="Google Shape;181;p8"/>
            <p:cNvCxnSpPr/>
            <p:nvPr/>
          </p:nvCxnSpPr>
          <p:spPr>
            <a:xfrm flipH="1" rot="10800000">
              <a:off x="3976" y="1320"/>
              <a:ext cx="334" cy="16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82" name="Google Shape;182;p8"/>
            <p:cNvCxnSpPr/>
            <p:nvPr/>
          </p:nvCxnSpPr>
          <p:spPr>
            <a:xfrm>
              <a:off x="3965" y="1193"/>
              <a:ext cx="335" cy="1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83" name="Google Shape;183;p8"/>
            <p:cNvSpPr/>
            <p:nvPr/>
          </p:nvSpPr>
          <p:spPr>
            <a:xfrm>
              <a:off x="3930" y="1167"/>
              <a:ext cx="65" cy="69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4265" y="1301"/>
              <a:ext cx="65" cy="69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3942" y="1450"/>
              <a:ext cx="65" cy="69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86" name="Google Shape;186;p8"/>
            <p:cNvCxnSpPr/>
            <p:nvPr/>
          </p:nvCxnSpPr>
          <p:spPr>
            <a:xfrm>
              <a:off x="3747" y="732"/>
              <a:ext cx="128" cy="13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87" name="Google Shape;187;p8"/>
            <p:cNvCxnSpPr/>
            <p:nvPr/>
          </p:nvCxnSpPr>
          <p:spPr>
            <a:xfrm rot="10800000">
              <a:off x="3965" y="906"/>
              <a:ext cx="244" cy="9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88" name="Google Shape;188;p8"/>
            <p:cNvCxnSpPr/>
            <p:nvPr/>
          </p:nvCxnSpPr>
          <p:spPr>
            <a:xfrm flipH="1" rot="10800000">
              <a:off x="4024" y="1071"/>
              <a:ext cx="196" cy="13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89" name="Google Shape;189;p8"/>
            <p:cNvCxnSpPr/>
            <p:nvPr/>
          </p:nvCxnSpPr>
          <p:spPr>
            <a:xfrm rot="10800000">
              <a:off x="3939" y="954"/>
              <a:ext cx="37" cy="2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90" name="Google Shape;190;p8"/>
            <p:cNvCxnSpPr/>
            <p:nvPr/>
          </p:nvCxnSpPr>
          <p:spPr>
            <a:xfrm flipH="1">
              <a:off x="3641" y="943"/>
              <a:ext cx="26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91" name="Google Shape;191;p8"/>
            <p:cNvCxnSpPr/>
            <p:nvPr/>
          </p:nvCxnSpPr>
          <p:spPr>
            <a:xfrm flipH="1">
              <a:off x="3551" y="1145"/>
              <a:ext cx="11" cy="20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92" name="Google Shape;192;p8"/>
            <p:cNvCxnSpPr/>
            <p:nvPr/>
          </p:nvCxnSpPr>
          <p:spPr>
            <a:xfrm flipH="1" rot="10800000">
              <a:off x="3594" y="1203"/>
              <a:ext cx="318" cy="14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93" name="Google Shape;193;p8"/>
            <p:cNvCxnSpPr/>
            <p:nvPr/>
          </p:nvCxnSpPr>
          <p:spPr>
            <a:xfrm>
              <a:off x="3981" y="1235"/>
              <a:ext cx="5" cy="20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94" name="Google Shape;194;p8"/>
            <p:cNvCxnSpPr/>
            <p:nvPr/>
          </p:nvCxnSpPr>
          <p:spPr>
            <a:xfrm rot="10800000">
              <a:off x="4066" y="1203"/>
              <a:ext cx="202" cy="10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95" name="Google Shape;195;p8"/>
            <p:cNvCxnSpPr/>
            <p:nvPr/>
          </p:nvCxnSpPr>
          <p:spPr>
            <a:xfrm flipH="1">
              <a:off x="4002" y="1336"/>
              <a:ext cx="245" cy="11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96" name="Google Shape;196;p8"/>
            <p:cNvCxnSpPr/>
            <p:nvPr/>
          </p:nvCxnSpPr>
          <p:spPr>
            <a:xfrm flipH="1" rot="10800000">
              <a:off x="4289" y="1373"/>
              <a:ext cx="21" cy="22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97" name="Google Shape;197;p8"/>
            <p:cNvCxnSpPr/>
            <p:nvPr/>
          </p:nvCxnSpPr>
          <p:spPr>
            <a:xfrm flipH="1" rot="10800000">
              <a:off x="3870" y="1628"/>
              <a:ext cx="329" cy="7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98" name="Google Shape;198;p8"/>
            <p:cNvCxnSpPr/>
            <p:nvPr/>
          </p:nvCxnSpPr>
          <p:spPr>
            <a:xfrm rot="10800000">
              <a:off x="4024" y="1485"/>
              <a:ext cx="217" cy="11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99" name="Google Shape;199;p8"/>
            <p:cNvCxnSpPr/>
            <p:nvPr/>
          </p:nvCxnSpPr>
          <p:spPr>
            <a:xfrm flipH="1">
              <a:off x="3843" y="1485"/>
              <a:ext cx="85" cy="1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00" name="Google Shape;200;p8"/>
            <p:cNvSpPr txBox="1"/>
            <p:nvPr/>
          </p:nvSpPr>
          <p:spPr>
            <a:xfrm>
              <a:off x="3850" y="692"/>
              <a:ext cx="20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  <p:sp>
          <p:nvSpPr>
            <p:cNvPr id="201" name="Google Shape;201;p8"/>
            <p:cNvSpPr txBox="1"/>
            <p:nvPr/>
          </p:nvSpPr>
          <p:spPr>
            <a:xfrm>
              <a:off x="3412" y="926"/>
              <a:ext cx="201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  <p:sp>
          <p:nvSpPr>
            <p:cNvPr id="202" name="Google Shape;202;p8"/>
            <p:cNvSpPr txBox="1"/>
            <p:nvPr/>
          </p:nvSpPr>
          <p:spPr>
            <a:xfrm>
              <a:off x="3408" y="1383"/>
              <a:ext cx="201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/>
            </a:p>
          </p:txBody>
        </p:sp>
        <p:sp>
          <p:nvSpPr>
            <p:cNvPr id="203" name="Google Shape;203;p8"/>
            <p:cNvSpPr txBox="1"/>
            <p:nvPr/>
          </p:nvSpPr>
          <p:spPr>
            <a:xfrm>
              <a:off x="3776" y="1033"/>
              <a:ext cx="20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/>
            </a:p>
          </p:txBody>
        </p:sp>
        <p:sp>
          <p:nvSpPr>
            <p:cNvPr id="204" name="Google Shape;204;p8"/>
            <p:cNvSpPr txBox="1"/>
            <p:nvPr/>
          </p:nvSpPr>
          <p:spPr>
            <a:xfrm>
              <a:off x="4219" y="831"/>
              <a:ext cx="194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/>
            </a:p>
          </p:txBody>
        </p:sp>
        <p:sp>
          <p:nvSpPr>
            <p:cNvPr id="205" name="Google Shape;205;p8"/>
            <p:cNvSpPr txBox="1"/>
            <p:nvPr/>
          </p:nvSpPr>
          <p:spPr>
            <a:xfrm>
              <a:off x="3785" y="1335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/>
            </a:p>
          </p:txBody>
        </p:sp>
        <p:sp>
          <p:nvSpPr>
            <p:cNvPr id="206" name="Google Shape;206;p8"/>
            <p:cNvSpPr txBox="1"/>
            <p:nvPr/>
          </p:nvSpPr>
          <p:spPr>
            <a:xfrm>
              <a:off x="3675" y="1708"/>
              <a:ext cx="20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</a:t>
              </a:r>
              <a:endParaRPr/>
            </a:p>
          </p:txBody>
        </p:sp>
        <p:sp>
          <p:nvSpPr>
            <p:cNvPr id="207" name="Google Shape;207;p8"/>
            <p:cNvSpPr txBox="1"/>
            <p:nvPr/>
          </p:nvSpPr>
          <p:spPr>
            <a:xfrm>
              <a:off x="4238" y="1601"/>
              <a:ext cx="20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endParaRPr/>
            </a:p>
          </p:txBody>
        </p:sp>
        <p:sp>
          <p:nvSpPr>
            <p:cNvPr id="208" name="Google Shape;208;p8"/>
            <p:cNvSpPr txBox="1"/>
            <p:nvPr/>
          </p:nvSpPr>
          <p:spPr>
            <a:xfrm>
              <a:off x="4298" y="1186"/>
              <a:ext cx="159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endParaRPr/>
            </a:p>
          </p:txBody>
        </p:sp>
      </p:grpSp>
      <p:sp>
        <p:nvSpPr>
          <p:cNvPr id="209" name="Google Shape;209;p8"/>
          <p:cNvSpPr txBox="1"/>
          <p:nvPr/>
        </p:nvSpPr>
        <p:spPr>
          <a:xfrm>
            <a:off x="4437062" y="3935412"/>
            <a:ext cx="22415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you characterize </a:t>
            </a:r>
            <a:r>
              <a:rPr b="0" i="1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?</a:t>
            </a:r>
            <a:endParaRPr/>
          </a:p>
        </p:txBody>
      </p:sp>
      <p:grpSp>
        <p:nvGrpSpPr>
          <p:cNvPr id="210" name="Google Shape;210;p8"/>
          <p:cNvGrpSpPr/>
          <p:nvPr/>
        </p:nvGrpSpPr>
        <p:grpSpPr>
          <a:xfrm>
            <a:off x="1524000" y="1039812"/>
            <a:ext cx="1665287" cy="1976437"/>
            <a:chOff x="960" y="655"/>
            <a:chExt cx="1049" cy="1245"/>
          </a:xfrm>
        </p:grpSpPr>
        <p:sp>
          <p:nvSpPr>
            <p:cNvPr id="211" name="Google Shape;211;p8"/>
            <p:cNvSpPr txBox="1"/>
            <p:nvPr/>
          </p:nvSpPr>
          <p:spPr>
            <a:xfrm>
              <a:off x="1227" y="1688"/>
              <a:ext cx="20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</a:t>
              </a:r>
              <a:endParaRPr/>
            </a:p>
          </p:txBody>
        </p:sp>
        <p:grpSp>
          <p:nvGrpSpPr>
            <p:cNvPr id="212" name="Google Shape;212;p8"/>
            <p:cNvGrpSpPr/>
            <p:nvPr/>
          </p:nvGrpSpPr>
          <p:grpSpPr>
            <a:xfrm>
              <a:off x="960" y="655"/>
              <a:ext cx="1049" cy="1121"/>
              <a:chOff x="960" y="672"/>
              <a:chExt cx="1049" cy="1121"/>
            </a:xfrm>
          </p:grpSpPr>
          <p:cxnSp>
            <p:nvCxnSpPr>
              <p:cNvPr id="213" name="Google Shape;213;p8"/>
              <p:cNvCxnSpPr/>
              <p:nvPr/>
            </p:nvCxnSpPr>
            <p:spPr>
              <a:xfrm flipH="1" rot="10800000">
                <a:off x="1167" y="897"/>
                <a:ext cx="281" cy="15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14" name="Google Shape;214;p8"/>
              <p:cNvCxnSpPr/>
              <p:nvPr/>
            </p:nvCxnSpPr>
            <p:spPr>
              <a:xfrm flipH="1">
                <a:off x="1124" y="1088"/>
                <a:ext cx="11" cy="27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15" name="Google Shape;215;p8"/>
              <p:cNvCxnSpPr/>
              <p:nvPr/>
            </p:nvCxnSpPr>
            <p:spPr>
              <a:xfrm>
                <a:off x="1459" y="881"/>
                <a:ext cx="58" cy="29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16" name="Google Shape;216;p8"/>
              <p:cNvCxnSpPr/>
              <p:nvPr/>
            </p:nvCxnSpPr>
            <p:spPr>
              <a:xfrm>
                <a:off x="1512" y="1183"/>
                <a:ext cx="16" cy="27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17" name="Google Shape;217;p8"/>
              <p:cNvCxnSpPr/>
              <p:nvPr/>
            </p:nvCxnSpPr>
            <p:spPr>
              <a:xfrm flipH="1">
                <a:off x="1400" y="1460"/>
                <a:ext cx="112" cy="2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18" name="Google Shape;218;p8"/>
              <p:cNvCxnSpPr/>
              <p:nvPr/>
            </p:nvCxnSpPr>
            <p:spPr>
              <a:xfrm>
                <a:off x="1518" y="1465"/>
                <a:ext cx="281" cy="15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19" name="Google Shape;219;p8"/>
              <p:cNvCxnSpPr/>
              <p:nvPr/>
            </p:nvCxnSpPr>
            <p:spPr>
              <a:xfrm flipH="1" rot="10800000">
                <a:off x="1390" y="1619"/>
                <a:ext cx="419" cy="10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20" name="Google Shape;220;p8"/>
              <p:cNvCxnSpPr/>
              <p:nvPr/>
            </p:nvCxnSpPr>
            <p:spPr>
              <a:xfrm>
                <a:off x="1475" y="891"/>
                <a:ext cx="313" cy="11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21" name="Google Shape;221;p8"/>
              <p:cNvCxnSpPr/>
              <p:nvPr/>
            </p:nvCxnSpPr>
            <p:spPr>
              <a:xfrm flipH="1" rot="10800000">
                <a:off x="1119" y="1173"/>
                <a:ext cx="404" cy="20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22" name="Google Shape;222;p8"/>
              <p:cNvCxnSpPr/>
              <p:nvPr/>
            </p:nvCxnSpPr>
            <p:spPr>
              <a:xfrm flipH="1" rot="10800000">
                <a:off x="1512" y="998"/>
                <a:ext cx="276" cy="19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23" name="Google Shape;223;p8"/>
              <p:cNvSpPr/>
              <p:nvPr/>
            </p:nvSpPr>
            <p:spPr>
              <a:xfrm>
                <a:off x="1362" y="1675"/>
                <a:ext cx="65" cy="69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4" name="Google Shape;224;p8"/>
              <p:cNvSpPr/>
              <p:nvPr/>
            </p:nvSpPr>
            <p:spPr>
              <a:xfrm>
                <a:off x="1438" y="849"/>
                <a:ext cx="65" cy="69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5" name="Google Shape;225;p8"/>
              <p:cNvSpPr/>
              <p:nvPr/>
            </p:nvSpPr>
            <p:spPr>
              <a:xfrm>
                <a:off x="1762" y="972"/>
                <a:ext cx="65" cy="69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6" name="Google Shape;226;p8"/>
              <p:cNvSpPr/>
              <p:nvPr/>
            </p:nvSpPr>
            <p:spPr>
              <a:xfrm>
                <a:off x="1110" y="1047"/>
                <a:ext cx="65" cy="69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7" name="Google Shape;227;p8"/>
              <p:cNvSpPr/>
              <p:nvPr/>
            </p:nvSpPr>
            <p:spPr>
              <a:xfrm>
                <a:off x="1084" y="1344"/>
                <a:ext cx="65" cy="69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8" name="Google Shape;228;p8"/>
              <p:cNvSpPr/>
              <p:nvPr/>
            </p:nvSpPr>
            <p:spPr>
              <a:xfrm>
                <a:off x="1776" y="1585"/>
                <a:ext cx="65" cy="69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229" name="Google Shape;229;p8"/>
              <p:cNvCxnSpPr/>
              <p:nvPr/>
            </p:nvCxnSpPr>
            <p:spPr>
              <a:xfrm flipH="1">
                <a:off x="1815" y="1311"/>
                <a:ext cx="15" cy="29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30" name="Google Shape;230;p8"/>
              <p:cNvCxnSpPr/>
              <p:nvPr/>
            </p:nvCxnSpPr>
            <p:spPr>
              <a:xfrm flipH="1" rot="10800000">
                <a:off x="1528" y="1300"/>
                <a:ext cx="334" cy="16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31" name="Google Shape;231;p8"/>
              <p:cNvCxnSpPr/>
              <p:nvPr/>
            </p:nvCxnSpPr>
            <p:spPr>
              <a:xfrm>
                <a:off x="1517" y="1173"/>
                <a:ext cx="335" cy="14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32" name="Google Shape;232;p8"/>
              <p:cNvSpPr/>
              <p:nvPr/>
            </p:nvSpPr>
            <p:spPr>
              <a:xfrm>
                <a:off x="1482" y="1147"/>
                <a:ext cx="65" cy="69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3" name="Google Shape;233;p8"/>
              <p:cNvSpPr/>
              <p:nvPr/>
            </p:nvSpPr>
            <p:spPr>
              <a:xfrm>
                <a:off x="1817" y="1281"/>
                <a:ext cx="65" cy="69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4" name="Google Shape;234;p8"/>
              <p:cNvSpPr/>
              <p:nvPr/>
            </p:nvSpPr>
            <p:spPr>
              <a:xfrm>
                <a:off x="1494" y="1430"/>
                <a:ext cx="65" cy="69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235" name="Google Shape;235;p8"/>
              <p:cNvCxnSpPr/>
              <p:nvPr/>
            </p:nvCxnSpPr>
            <p:spPr>
              <a:xfrm>
                <a:off x="1299" y="712"/>
                <a:ext cx="128" cy="137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236" name="Google Shape;236;p8"/>
              <p:cNvSpPr txBox="1"/>
              <p:nvPr/>
            </p:nvSpPr>
            <p:spPr>
              <a:xfrm>
                <a:off x="1402" y="672"/>
                <a:ext cx="208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Times New Roman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endParaRPr/>
              </a:p>
            </p:txBody>
          </p:sp>
          <p:sp>
            <p:nvSpPr>
              <p:cNvPr id="237" name="Google Shape;237;p8"/>
              <p:cNvSpPr txBox="1"/>
              <p:nvPr/>
            </p:nvSpPr>
            <p:spPr>
              <a:xfrm>
                <a:off x="964" y="906"/>
                <a:ext cx="201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Times New Roman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</a:t>
                </a:r>
                <a:endParaRPr/>
              </a:p>
            </p:txBody>
          </p:sp>
          <p:sp>
            <p:nvSpPr>
              <p:cNvPr id="238" name="Google Shape;238;p8"/>
              <p:cNvSpPr txBox="1"/>
              <p:nvPr/>
            </p:nvSpPr>
            <p:spPr>
              <a:xfrm>
                <a:off x="960" y="1363"/>
                <a:ext cx="201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Times New Roman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</a:t>
                </a:r>
                <a:endParaRPr/>
              </a:p>
            </p:txBody>
          </p:sp>
          <p:sp>
            <p:nvSpPr>
              <p:cNvPr id="239" name="Google Shape;239;p8"/>
              <p:cNvSpPr txBox="1"/>
              <p:nvPr/>
            </p:nvSpPr>
            <p:spPr>
              <a:xfrm>
                <a:off x="1328" y="1013"/>
                <a:ext cx="208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Times New Roman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D</a:t>
                </a:r>
                <a:endParaRPr/>
              </a:p>
            </p:txBody>
          </p:sp>
          <p:sp>
            <p:nvSpPr>
              <p:cNvPr id="240" name="Google Shape;240;p8"/>
              <p:cNvSpPr txBox="1"/>
              <p:nvPr/>
            </p:nvSpPr>
            <p:spPr>
              <a:xfrm>
                <a:off x="1771" y="811"/>
                <a:ext cx="194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Times New Roman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</a:t>
                </a:r>
                <a:endParaRPr/>
              </a:p>
            </p:txBody>
          </p:sp>
          <p:sp>
            <p:nvSpPr>
              <p:cNvPr id="241" name="Google Shape;241;p8"/>
              <p:cNvSpPr txBox="1"/>
              <p:nvPr/>
            </p:nvSpPr>
            <p:spPr>
              <a:xfrm>
                <a:off x="1337" y="1315"/>
                <a:ext cx="187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Times New Roman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F</a:t>
                </a:r>
                <a:endParaRPr/>
              </a:p>
            </p:txBody>
          </p:sp>
          <p:sp>
            <p:nvSpPr>
              <p:cNvPr id="242" name="Google Shape;242;p8"/>
              <p:cNvSpPr txBox="1"/>
              <p:nvPr/>
            </p:nvSpPr>
            <p:spPr>
              <a:xfrm>
                <a:off x="1790" y="1581"/>
                <a:ext cx="208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Times New Roman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H</a:t>
                </a:r>
                <a:endParaRPr/>
              </a:p>
            </p:txBody>
          </p:sp>
          <p:sp>
            <p:nvSpPr>
              <p:cNvPr id="243" name="Google Shape;243;p8"/>
              <p:cNvSpPr txBox="1"/>
              <p:nvPr/>
            </p:nvSpPr>
            <p:spPr>
              <a:xfrm>
                <a:off x="1850" y="1166"/>
                <a:ext cx="159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Times New Roman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</a:t>
                </a:r>
                <a:endParaRPr/>
              </a:p>
            </p:txBody>
          </p:sp>
        </p:grpSp>
      </p:grpSp>
      <p:grpSp>
        <p:nvGrpSpPr>
          <p:cNvPr id="244" name="Google Shape;244;p8"/>
          <p:cNvGrpSpPr/>
          <p:nvPr/>
        </p:nvGrpSpPr>
        <p:grpSpPr>
          <a:xfrm>
            <a:off x="2809875" y="2786062"/>
            <a:ext cx="884237" cy="3187700"/>
            <a:chOff x="1770" y="1755"/>
            <a:chExt cx="557" cy="2008"/>
          </a:xfrm>
        </p:grpSpPr>
        <p:sp>
          <p:nvSpPr>
            <p:cNvPr id="245" name="Google Shape;245;p8"/>
            <p:cNvSpPr txBox="1"/>
            <p:nvPr/>
          </p:nvSpPr>
          <p:spPr>
            <a:xfrm>
              <a:off x="2105" y="1755"/>
              <a:ext cx="20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  <p:sp>
          <p:nvSpPr>
            <p:cNvPr id="246" name="Google Shape;246;p8"/>
            <p:cNvSpPr txBox="1"/>
            <p:nvPr/>
          </p:nvSpPr>
          <p:spPr>
            <a:xfrm>
              <a:off x="1783" y="2001"/>
              <a:ext cx="201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  <p:sp>
          <p:nvSpPr>
            <p:cNvPr id="247" name="Google Shape;247;p8"/>
            <p:cNvSpPr txBox="1"/>
            <p:nvPr/>
          </p:nvSpPr>
          <p:spPr>
            <a:xfrm>
              <a:off x="1776" y="2301"/>
              <a:ext cx="201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/>
            </a:p>
          </p:txBody>
        </p:sp>
        <p:sp>
          <p:nvSpPr>
            <p:cNvPr id="248" name="Google Shape;248;p8"/>
            <p:cNvSpPr txBox="1"/>
            <p:nvPr/>
          </p:nvSpPr>
          <p:spPr>
            <a:xfrm>
              <a:off x="1781" y="2577"/>
              <a:ext cx="20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/>
            </a:p>
          </p:txBody>
        </p:sp>
        <p:sp>
          <p:nvSpPr>
            <p:cNvPr id="249" name="Google Shape;249;p8"/>
            <p:cNvSpPr txBox="1"/>
            <p:nvPr/>
          </p:nvSpPr>
          <p:spPr>
            <a:xfrm>
              <a:off x="2133" y="2807"/>
              <a:ext cx="194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</a:t>
              </a:r>
              <a:endParaRPr/>
            </a:p>
          </p:txBody>
        </p:sp>
        <p:cxnSp>
          <p:nvCxnSpPr>
            <p:cNvPr id="250" name="Google Shape;250;p8"/>
            <p:cNvCxnSpPr/>
            <p:nvPr/>
          </p:nvCxnSpPr>
          <p:spPr>
            <a:xfrm>
              <a:off x="1874" y="2468"/>
              <a:ext cx="0" cy="15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51" name="Google Shape;251;p8"/>
            <p:cNvCxnSpPr/>
            <p:nvPr/>
          </p:nvCxnSpPr>
          <p:spPr>
            <a:xfrm>
              <a:off x="1880" y="2199"/>
              <a:ext cx="0" cy="14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52" name="Google Shape;252;p8"/>
            <p:cNvCxnSpPr/>
            <p:nvPr/>
          </p:nvCxnSpPr>
          <p:spPr>
            <a:xfrm>
              <a:off x="1875" y="2745"/>
              <a:ext cx="0" cy="14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53" name="Google Shape;253;p8"/>
            <p:cNvCxnSpPr/>
            <p:nvPr/>
          </p:nvCxnSpPr>
          <p:spPr>
            <a:xfrm>
              <a:off x="1874" y="3468"/>
              <a:ext cx="0" cy="12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54" name="Google Shape;254;p8"/>
            <p:cNvCxnSpPr/>
            <p:nvPr/>
          </p:nvCxnSpPr>
          <p:spPr>
            <a:xfrm>
              <a:off x="1869" y="3000"/>
              <a:ext cx="0" cy="15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55" name="Google Shape;255;p8"/>
            <p:cNvCxnSpPr/>
            <p:nvPr/>
          </p:nvCxnSpPr>
          <p:spPr>
            <a:xfrm>
              <a:off x="1876" y="3249"/>
              <a:ext cx="0" cy="1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56" name="Google Shape;256;p8"/>
            <p:cNvCxnSpPr/>
            <p:nvPr/>
          </p:nvCxnSpPr>
          <p:spPr>
            <a:xfrm flipH="1">
              <a:off x="1933" y="1895"/>
              <a:ext cx="207" cy="16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257" name="Google Shape;257;p8"/>
            <p:cNvSpPr txBox="1"/>
            <p:nvPr/>
          </p:nvSpPr>
          <p:spPr>
            <a:xfrm>
              <a:off x="1786" y="2834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/>
            </a:p>
          </p:txBody>
        </p:sp>
        <p:sp>
          <p:nvSpPr>
            <p:cNvPr id="258" name="Google Shape;258;p8"/>
            <p:cNvSpPr txBox="1"/>
            <p:nvPr/>
          </p:nvSpPr>
          <p:spPr>
            <a:xfrm>
              <a:off x="1770" y="3095"/>
              <a:ext cx="20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</a:t>
              </a:r>
              <a:endParaRPr/>
            </a:p>
          </p:txBody>
        </p:sp>
        <p:sp>
          <p:nvSpPr>
            <p:cNvPr id="259" name="Google Shape;259;p8"/>
            <p:cNvSpPr txBox="1"/>
            <p:nvPr/>
          </p:nvSpPr>
          <p:spPr>
            <a:xfrm>
              <a:off x="1776" y="3327"/>
              <a:ext cx="20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</a:t>
              </a:r>
              <a:endParaRPr/>
            </a:p>
          </p:txBody>
        </p:sp>
        <p:sp>
          <p:nvSpPr>
            <p:cNvPr id="260" name="Google Shape;260;p8"/>
            <p:cNvSpPr txBox="1"/>
            <p:nvPr/>
          </p:nvSpPr>
          <p:spPr>
            <a:xfrm>
              <a:off x="1788" y="3551"/>
              <a:ext cx="159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 flipH="1" rot="10800000">
              <a:off x="1949" y="1938"/>
              <a:ext cx="254" cy="711"/>
            </a:xfrm>
            <a:custGeom>
              <a:rect b="b" l="l" r="r" t="t"/>
              <a:pathLst>
                <a:path extrusionOk="0" fill="none" h="21600" w="2160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extrusionOk="0" h="21600" w="2160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62" name="Google Shape;262;p8"/>
            <p:cNvCxnSpPr/>
            <p:nvPr/>
          </p:nvCxnSpPr>
          <p:spPr>
            <a:xfrm rot="10800000">
              <a:off x="2313" y="1861"/>
              <a:ext cx="14" cy="1052"/>
            </a:xfrm>
            <a:prstGeom prst="curvedConnector3">
              <a:avLst>
                <a:gd fmla="val 16610826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63" name="Google Shape;263;p8"/>
            <p:cNvCxnSpPr/>
            <p:nvPr/>
          </p:nvCxnSpPr>
          <p:spPr>
            <a:xfrm rot="10800000">
              <a:off x="1973" y="2940"/>
              <a:ext cx="11" cy="493"/>
            </a:xfrm>
            <a:prstGeom prst="curvedConnector3">
              <a:avLst>
                <a:gd fmla="val 18024833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64" name="Google Shape;264;p8"/>
            <p:cNvCxnSpPr/>
            <p:nvPr/>
          </p:nvCxnSpPr>
          <p:spPr>
            <a:xfrm rot="10800000">
              <a:off x="1786" y="2940"/>
              <a:ext cx="2" cy="717"/>
            </a:xfrm>
            <a:prstGeom prst="curvedConnector3">
              <a:avLst>
                <a:gd fmla="val 89344728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65" name="Google Shape;265;p8"/>
            <p:cNvCxnSpPr/>
            <p:nvPr/>
          </p:nvCxnSpPr>
          <p:spPr>
            <a:xfrm rot="10800000">
              <a:off x="1781" y="2683"/>
              <a:ext cx="7" cy="974"/>
            </a:xfrm>
            <a:prstGeom prst="curvedConnector3">
              <a:avLst>
                <a:gd fmla="val 25527291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66" name="Google Shape;266;p8"/>
            <p:cNvCxnSpPr/>
            <p:nvPr/>
          </p:nvCxnSpPr>
          <p:spPr>
            <a:xfrm>
              <a:off x="1920" y="2688"/>
              <a:ext cx="288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9"/>
          <p:cNvSpPr txBox="1"/>
          <p:nvPr/>
        </p:nvSpPr>
        <p:spPr>
          <a:xfrm>
            <a:off x="2873375" y="908050"/>
            <a:ext cx="29241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Depth First Search number</a:t>
            </a:r>
            <a:endParaRPr/>
          </a:p>
        </p:txBody>
      </p:sp>
      <p:cxnSp>
        <p:nvCxnSpPr>
          <p:cNvPr id="272" name="Google Shape;272;p9"/>
          <p:cNvCxnSpPr/>
          <p:nvPr/>
        </p:nvCxnSpPr>
        <p:spPr>
          <a:xfrm>
            <a:off x="2349500" y="2160587"/>
            <a:ext cx="274637" cy="3127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3" name="Google Shape;273;p9"/>
          <p:cNvCxnSpPr/>
          <p:nvPr/>
        </p:nvCxnSpPr>
        <p:spPr>
          <a:xfrm>
            <a:off x="2335212" y="2106612"/>
            <a:ext cx="74771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4" name="Google Shape;274;p9"/>
          <p:cNvCxnSpPr/>
          <p:nvPr/>
        </p:nvCxnSpPr>
        <p:spPr>
          <a:xfrm flipH="1" rot="10800000">
            <a:off x="3081337" y="2092325"/>
            <a:ext cx="654050" cy="63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5" name="Google Shape;275;p9"/>
          <p:cNvCxnSpPr/>
          <p:nvPr/>
        </p:nvCxnSpPr>
        <p:spPr>
          <a:xfrm flipH="1" rot="10800000">
            <a:off x="3478212" y="2170112"/>
            <a:ext cx="298450" cy="2476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6" name="Google Shape;276;p9"/>
          <p:cNvCxnSpPr/>
          <p:nvPr/>
        </p:nvCxnSpPr>
        <p:spPr>
          <a:xfrm flipH="1">
            <a:off x="2651125" y="2081212"/>
            <a:ext cx="387350" cy="3730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7" name="Google Shape;277;p9"/>
          <p:cNvCxnSpPr/>
          <p:nvPr/>
        </p:nvCxnSpPr>
        <p:spPr>
          <a:xfrm>
            <a:off x="3044825" y="2136775"/>
            <a:ext cx="300037" cy="250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78" name="Google Shape;278;p9"/>
          <p:cNvSpPr/>
          <p:nvPr/>
        </p:nvSpPr>
        <p:spPr>
          <a:xfrm>
            <a:off x="2922587" y="2000250"/>
            <a:ext cx="209550" cy="182562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9"/>
          <p:cNvSpPr txBox="1"/>
          <p:nvPr/>
        </p:nvSpPr>
        <p:spPr>
          <a:xfrm>
            <a:off x="2887662" y="1931987"/>
            <a:ext cx="295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280" name="Google Shape;280;p9"/>
          <p:cNvSpPr/>
          <p:nvPr/>
        </p:nvSpPr>
        <p:spPr>
          <a:xfrm>
            <a:off x="2535237" y="2370137"/>
            <a:ext cx="209550" cy="182562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Google Shape;281;p9"/>
          <p:cNvSpPr txBox="1"/>
          <p:nvPr/>
        </p:nvSpPr>
        <p:spPr>
          <a:xfrm>
            <a:off x="2500312" y="2301875"/>
            <a:ext cx="295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/>
          </a:p>
        </p:txBody>
      </p:sp>
      <p:sp>
        <p:nvSpPr>
          <p:cNvPr id="282" name="Google Shape;282;p9"/>
          <p:cNvSpPr/>
          <p:nvPr/>
        </p:nvSpPr>
        <p:spPr>
          <a:xfrm>
            <a:off x="3282950" y="2378075"/>
            <a:ext cx="209550" cy="182562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9"/>
          <p:cNvSpPr txBox="1"/>
          <p:nvPr/>
        </p:nvSpPr>
        <p:spPr>
          <a:xfrm>
            <a:off x="3248025" y="2309812"/>
            <a:ext cx="295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/>
          </a:p>
        </p:txBody>
      </p:sp>
      <p:sp>
        <p:nvSpPr>
          <p:cNvPr id="284" name="Google Shape;284;p9"/>
          <p:cNvSpPr/>
          <p:nvPr/>
        </p:nvSpPr>
        <p:spPr>
          <a:xfrm>
            <a:off x="2225675" y="2019300"/>
            <a:ext cx="209550" cy="182562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5" name="Google Shape;285;p9"/>
          <p:cNvSpPr txBox="1"/>
          <p:nvPr/>
        </p:nvSpPr>
        <p:spPr>
          <a:xfrm>
            <a:off x="2190750" y="1951037"/>
            <a:ext cx="295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286" name="Google Shape;286;p9"/>
          <p:cNvSpPr/>
          <p:nvPr/>
        </p:nvSpPr>
        <p:spPr>
          <a:xfrm>
            <a:off x="3683000" y="2006600"/>
            <a:ext cx="209550" cy="182562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Google Shape;287;p9"/>
          <p:cNvSpPr txBox="1"/>
          <p:nvPr/>
        </p:nvSpPr>
        <p:spPr>
          <a:xfrm>
            <a:off x="3648075" y="1938337"/>
            <a:ext cx="295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288" name="Google Shape;288;p9"/>
          <p:cNvSpPr/>
          <p:nvPr/>
        </p:nvSpPr>
        <p:spPr>
          <a:xfrm>
            <a:off x="4327525" y="2000250"/>
            <a:ext cx="209550" cy="182562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Google Shape;289;p9"/>
          <p:cNvSpPr txBox="1"/>
          <p:nvPr/>
        </p:nvSpPr>
        <p:spPr>
          <a:xfrm>
            <a:off x="4292600" y="1931987"/>
            <a:ext cx="295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/>
          </a:p>
        </p:txBody>
      </p:sp>
      <p:cxnSp>
        <p:nvCxnSpPr>
          <p:cNvPr id="290" name="Google Shape;290;p9"/>
          <p:cNvCxnSpPr/>
          <p:nvPr/>
        </p:nvCxnSpPr>
        <p:spPr>
          <a:xfrm>
            <a:off x="3894137" y="2098675"/>
            <a:ext cx="4381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91" name="Google Shape;291;p9"/>
          <p:cNvSpPr txBox="1"/>
          <p:nvPr/>
        </p:nvSpPr>
        <p:spPr>
          <a:xfrm>
            <a:off x="4935537" y="2090737"/>
            <a:ext cx="11064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 =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V, E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cxnSp>
        <p:nvCxnSpPr>
          <p:cNvPr id="292" name="Google Shape;292;p9"/>
          <p:cNvCxnSpPr/>
          <p:nvPr/>
        </p:nvCxnSpPr>
        <p:spPr>
          <a:xfrm flipH="1" rot="10800000">
            <a:off x="2444750" y="2041525"/>
            <a:ext cx="438150" cy="63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93" name="Google Shape;293;p9"/>
          <p:cNvCxnSpPr/>
          <p:nvPr/>
        </p:nvCxnSpPr>
        <p:spPr>
          <a:xfrm>
            <a:off x="3162300" y="2039937"/>
            <a:ext cx="50641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94" name="Google Shape;294;p9"/>
          <p:cNvCxnSpPr/>
          <p:nvPr/>
        </p:nvCxnSpPr>
        <p:spPr>
          <a:xfrm flipH="1" rot="10800000">
            <a:off x="3927475" y="2041525"/>
            <a:ext cx="388937" cy="63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95" name="Google Shape;295;p9"/>
          <p:cNvCxnSpPr/>
          <p:nvPr/>
        </p:nvCxnSpPr>
        <p:spPr>
          <a:xfrm flipH="1">
            <a:off x="3522662" y="2216150"/>
            <a:ext cx="287337" cy="2365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96" name="Google Shape;296;p9"/>
          <p:cNvCxnSpPr/>
          <p:nvPr/>
        </p:nvCxnSpPr>
        <p:spPr>
          <a:xfrm flipH="1">
            <a:off x="2755900" y="2190750"/>
            <a:ext cx="228600" cy="2111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97" name="Google Shape;297;p9"/>
          <p:cNvCxnSpPr/>
          <p:nvPr/>
        </p:nvCxnSpPr>
        <p:spPr>
          <a:xfrm rot="10800000">
            <a:off x="2351087" y="2216150"/>
            <a:ext cx="160337" cy="20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98" name="Google Shape;298;p9"/>
          <p:cNvCxnSpPr/>
          <p:nvPr/>
        </p:nvCxnSpPr>
        <p:spPr>
          <a:xfrm rot="10800000">
            <a:off x="3143250" y="2157412"/>
            <a:ext cx="254000" cy="2111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99" name="Google Shape;299;p9"/>
          <p:cNvSpPr/>
          <p:nvPr/>
        </p:nvSpPr>
        <p:spPr>
          <a:xfrm>
            <a:off x="2905125" y="3897312"/>
            <a:ext cx="209550" cy="182562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0" name="Google Shape;300;p9"/>
          <p:cNvSpPr txBox="1"/>
          <p:nvPr/>
        </p:nvSpPr>
        <p:spPr>
          <a:xfrm>
            <a:off x="2870200" y="3829050"/>
            <a:ext cx="295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/>
          </a:p>
        </p:txBody>
      </p:sp>
      <p:sp>
        <p:nvSpPr>
          <p:cNvPr id="301" name="Google Shape;301;p9"/>
          <p:cNvSpPr/>
          <p:nvPr/>
        </p:nvSpPr>
        <p:spPr>
          <a:xfrm>
            <a:off x="3597275" y="4249737"/>
            <a:ext cx="209550" cy="182562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2" name="Google Shape;302;p9"/>
          <p:cNvSpPr txBox="1"/>
          <p:nvPr/>
        </p:nvSpPr>
        <p:spPr>
          <a:xfrm>
            <a:off x="3562350" y="4181475"/>
            <a:ext cx="295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/>
          </a:p>
        </p:txBody>
      </p:sp>
      <p:sp>
        <p:nvSpPr>
          <p:cNvPr id="303" name="Google Shape;303;p9"/>
          <p:cNvSpPr/>
          <p:nvPr/>
        </p:nvSpPr>
        <p:spPr>
          <a:xfrm>
            <a:off x="3300412" y="4932362"/>
            <a:ext cx="209550" cy="182562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4" name="Google Shape;304;p9"/>
          <p:cNvSpPr txBox="1"/>
          <p:nvPr/>
        </p:nvSpPr>
        <p:spPr>
          <a:xfrm>
            <a:off x="3265487" y="4864100"/>
            <a:ext cx="295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endParaRPr/>
          </a:p>
        </p:txBody>
      </p:sp>
      <p:sp>
        <p:nvSpPr>
          <p:cNvPr id="305" name="Google Shape;305;p9"/>
          <p:cNvSpPr/>
          <p:nvPr/>
        </p:nvSpPr>
        <p:spPr>
          <a:xfrm>
            <a:off x="2898775" y="3286125"/>
            <a:ext cx="209550" cy="182562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6" name="Google Shape;306;p9"/>
          <p:cNvSpPr txBox="1"/>
          <p:nvPr/>
        </p:nvSpPr>
        <p:spPr>
          <a:xfrm>
            <a:off x="2863850" y="3217862"/>
            <a:ext cx="295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</p:txBody>
      </p:sp>
      <p:sp>
        <p:nvSpPr>
          <p:cNvPr id="307" name="Google Shape;307;p9"/>
          <p:cNvSpPr/>
          <p:nvPr/>
        </p:nvSpPr>
        <p:spPr>
          <a:xfrm>
            <a:off x="2890837" y="4425950"/>
            <a:ext cx="209550" cy="182562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p9"/>
          <p:cNvSpPr txBox="1"/>
          <p:nvPr/>
        </p:nvSpPr>
        <p:spPr>
          <a:xfrm>
            <a:off x="2855912" y="4357687"/>
            <a:ext cx="295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309" name="Google Shape;309;p9"/>
          <p:cNvSpPr/>
          <p:nvPr/>
        </p:nvSpPr>
        <p:spPr>
          <a:xfrm>
            <a:off x="2506662" y="4900612"/>
            <a:ext cx="209550" cy="182562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0" name="Google Shape;310;p9"/>
          <p:cNvSpPr txBox="1"/>
          <p:nvPr/>
        </p:nvSpPr>
        <p:spPr>
          <a:xfrm>
            <a:off x="2471737" y="4832350"/>
            <a:ext cx="295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/>
          </a:p>
        </p:txBody>
      </p:sp>
      <p:sp>
        <p:nvSpPr>
          <p:cNvPr id="311" name="Google Shape;311;p9"/>
          <p:cNvSpPr txBox="1"/>
          <p:nvPr/>
        </p:nvSpPr>
        <p:spPr>
          <a:xfrm>
            <a:off x="1624012" y="5164137"/>
            <a:ext cx="58610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relation between Discovery time and articulation point ?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cxnSp>
        <p:nvCxnSpPr>
          <p:cNvPr id="312" name="Google Shape;312;p9"/>
          <p:cNvCxnSpPr/>
          <p:nvPr/>
        </p:nvCxnSpPr>
        <p:spPr>
          <a:xfrm>
            <a:off x="3008312" y="3465512"/>
            <a:ext cx="0" cy="4286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13" name="Google Shape;313;p9"/>
          <p:cNvCxnSpPr/>
          <p:nvPr/>
        </p:nvCxnSpPr>
        <p:spPr>
          <a:xfrm flipH="1">
            <a:off x="2994025" y="4079875"/>
            <a:ext cx="6350" cy="3524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14" name="Google Shape;314;p9"/>
          <p:cNvCxnSpPr/>
          <p:nvPr/>
        </p:nvCxnSpPr>
        <p:spPr>
          <a:xfrm flipH="1">
            <a:off x="2671762" y="4594225"/>
            <a:ext cx="261937" cy="3111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15" name="Google Shape;315;p9"/>
          <p:cNvCxnSpPr/>
          <p:nvPr/>
        </p:nvCxnSpPr>
        <p:spPr>
          <a:xfrm>
            <a:off x="3076575" y="4584700"/>
            <a:ext cx="277812" cy="3540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16" name="Google Shape;316;p9"/>
          <p:cNvCxnSpPr/>
          <p:nvPr/>
        </p:nvCxnSpPr>
        <p:spPr>
          <a:xfrm>
            <a:off x="3109912" y="4011612"/>
            <a:ext cx="488950" cy="2698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17" name="Google Shape;317;p9"/>
          <p:cNvCxnSpPr/>
          <p:nvPr/>
        </p:nvCxnSpPr>
        <p:spPr>
          <a:xfrm rot="10800000">
            <a:off x="3101975" y="3446462"/>
            <a:ext cx="581025" cy="8016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18" name="Google Shape;318;p9"/>
          <p:cNvCxnSpPr/>
          <p:nvPr/>
        </p:nvCxnSpPr>
        <p:spPr>
          <a:xfrm rot="10800000">
            <a:off x="3101975" y="4095750"/>
            <a:ext cx="336550" cy="8096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19" name="Google Shape;319;p9"/>
          <p:cNvSpPr txBox="1"/>
          <p:nvPr/>
        </p:nvSpPr>
        <p:spPr>
          <a:xfrm>
            <a:off x="3048000" y="3048000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320" name="Google Shape;320;p9"/>
          <p:cNvSpPr txBox="1"/>
          <p:nvPr/>
        </p:nvSpPr>
        <p:spPr>
          <a:xfrm>
            <a:off x="2971800" y="3625850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321" name="Google Shape;321;p9"/>
          <p:cNvSpPr txBox="1"/>
          <p:nvPr/>
        </p:nvSpPr>
        <p:spPr>
          <a:xfrm>
            <a:off x="3000375" y="4251325"/>
            <a:ext cx="3365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322" name="Google Shape;322;p9"/>
          <p:cNvSpPr txBox="1"/>
          <p:nvPr/>
        </p:nvSpPr>
        <p:spPr>
          <a:xfrm>
            <a:off x="2678112" y="4752975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323" name="Google Shape;323;p9"/>
          <p:cNvSpPr txBox="1"/>
          <p:nvPr/>
        </p:nvSpPr>
        <p:spPr>
          <a:xfrm>
            <a:off x="3455987" y="4759325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</p:txBody>
      </p:sp>
      <p:sp>
        <p:nvSpPr>
          <p:cNvPr id="324" name="Google Shape;324;p9"/>
          <p:cNvSpPr txBox="1"/>
          <p:nvPr/>
        </p:nvSpPr>
        <p:spPr>
          <a:xfrm>
            <a:off x="4478317" y="3608375"/>
            <a:ext cx="209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 C D E 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1  2  3  9  6  4</a:t>
            </a:r>
            <a:endParaRPr/>
          </a:p>
        </p:txBody>
      </p:sp>
      <p:cxnSp>
        <p:nvCxnSpPr>
          <p:cNvPr id="325" name="Google Shape;325;p9"/>
          <p:cNvCxnSpPr/>
          <p:nvPr/>
        </p:nvCxnSpPr>
        <p:spPr>
          <a:xfrm>
            <a:off x="4500562" y="3894137"/>
            <a:ext cx="11874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6" name="Google Shape;326;p9"/>
          <p:cNvCxnSpPr/>
          <p:nvPr/>
        </p:nvCxnSpPr>
        <p:spPr>
          <a:xfrm>
            <a:off x="4719637" y="3690937"/>
            <a:ext cx="0" cy="3889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7" name="Google Shape;327;p9"/>
          <p:cNvCxnSpPr/>
          <p:nvPr/>
        </p:nvCxnSpPr>
        <p:spPr>
          <a:xfrm>
            <a:off x="4914900" y="3686175"/>
            <a:ext cx="0" cy="3889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8" name="Google Shape;328;p9"/>
          <p:cNvCxnSpPr/>
          <p:nvPr/>
        </p:nvCxnSpPr>
        <p:spPr>
          <a:xfrm>
            <a:off x="5092700" y="3702050"/>
            <a:ext cx="0" cy="3794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9" name="Google Shape;329;p9"/>
          <p:cNvCxnSpPr/>
          <p:nvPr/>
        </p:nvCxnSpPr>
        <p:spPr>
          <a:xfrm>
            <a:off x="5286375" y="3694112"/>
            <a:ext cx="0" cy="3794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0" name="Google Shape;330;p9"/>
          <p:cNvCxnSpPr/>
          <p:nvPr/>
        </p:nvCxnSpPr>
        <p:spPr>
          <a:xfrm>
            <a:off x="5472112" y="3694112"/>
            <a:ext cx="0" cy="3889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31" name="Google Shape;331;p9"/>
          <p:cNvSpPr txBox="1"/>
          <p:nvPr/>
        </p:nvSpPr>
        <p:spPr>
          <a:xfrm>
            <a:off x="3657600" y="4006850"/>
            <a:ext cx="2857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1998-12-26T02:40:35Z</dcterms:created>
  <dc:creator>張瑞雄</dc:creator>
</cp:coreProperties>
</file>