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6858000" cy="9144000"/>
  <p:embeddedFontLst>
    <p:embeddedFont>
      <p:font typeface="Corsiva"/>
      <p:regular r:id="rId47"/>
      <p:bold r:id="rId48"/>
      <p:italic r:id="rId49"/>
      <p:boldItalic r:id="rId50"/>
    </p:embeddedFont>
    <p:embeddedFont>
      <p:font typeface="Noto Sans Symbol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iUD5Ezwgw1yg4XTvDZBTr2EEW0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orsiva-bold.fntdata"/><Relationship Id="rId47" Type="http://schemas.openxmlformats.org/officeDocument/2006/relationships/font" Target="fonts/Corsiva-regular.fntdata"/><Relationship Id="rId49" Type="http://schemas.openxmlformats.org/officeDocument/2006/relationships/font" Target="fonts/Corsi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otoSansSymbols-regular.fntdata"/><Relationship Id="rId50" Type="http://schemas.openxmlformats.org/officeDocument/2006/relationships/font" Target="fonts/Corsiva-boldItalic.fntdata"/><Relationship Id="rId53" Type="http://customschemas.google.com/relationships/presentationmetadata" Target="metadata"/><Relationship Id="rId52" Type="http://schemas.openxmlformats.org/officeDocument/2006/relationships/font" Target="fonts/NotoSansSymbol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3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constant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3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linear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0" name="Google Shape;480;p3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 squared == 1 + 2 + … +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9" name="Google Shape;489;p3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Obviousy n squared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outer loop O(lg N), inner loop (N)  == O (N lg N) by product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5" name="Google Shape;515;p3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outer O (lg N)  inner = sum of powers of 2 which is linear since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sum of powers of 2 dividing into N is 2N  so its O (N lg N) by product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4" name="Google Shape;84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5" name="Google Shape;85;p5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5" name="Google Shape;95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6" name="Google Shape;96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7" name="Google Shape;97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8" name="Google Shape;98;p5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4" name="Google Shape;104;p5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5" name="Google Shape;105;p5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1" name="Google Shape;111;p5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9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8" name="Google Shape;78;p5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43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CSE-304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</a:t>
            </a:r>
            <a:endParaRPr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 Notation</a:t>
            </a:r>
            <a:endParaRPr/>
          </a:p>
        </p:txBody>
      </p:sp>
      <p:sp>
        <p:nvSpPr>
          <p:cNvPr id="120" name="Google Shape;120;p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CSE830\MATLAB\Lec3\COMPLEX4.GIF"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7791450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 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(log scale)</a:t>
            </a:r>
            <a:endParaRPr/>
          </a:p>
        </p:txBody>
      </p:sp>
      <p:sp>
        <p:nvSpPr>
          <p:cNvPr id="203" name="Google Shape;203;p10"/>
          <p:cNvSpPr txBox="1"/>
          <p:nvPr/>
        </p:nvSpPr>
        <p:spPr>
          <a:xfrm>
            <a:off x="7543800" y="4191000"/>
            <a:ext cx="8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7543800" y="2438400"/>
            <a:ext cx="102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3429000" y="2057400"/>
            <a:ext cx="104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7696200" y="5486400"/>
            <a:ext cx="113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>
            <a:off x="7772400" y="3276600"/>
            <a:ext cx="8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7772400" y="1752600"/>
            <a:ext cx="8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 Case Complexity: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steps taken on any instance of size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Best Case Complexity: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steps taken on any instance of size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Average Case Complexity: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steps taken on any instance of size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404812" y="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Best, Worst, and Average Case Complexity</a:t>
            </a:r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g30"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862" y="1908175"/>
            <a:ext cx="5245100" cy="35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5748337" y="1866900"/>
            <a:ext cx="1749425" cy="701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Worst Case Complexity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5754687" y="2967037"/>
            <a:ext cx="1952625" cy="701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Average Case Complexity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5805487" y="4022725"/>
            <a:ext cx="1952625" cy="701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Best Case Complexity</a:t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1141412" y="1833562"/>
            <a:ext cx="1071562" cy="51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Number of steps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6046787" y="5294312"/>
            <a:ext cx="1422400" cy="51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(input size)</a:t>
            </a:r>
            <a:endParaRPr/>
          </a:p>
        </p:txBody>
      </p:sp>
      <p:sp>
        <p:nvSpPr>
          <p:cNvPr id="231" name="Google Shape;231;p1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660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Doing the Analysis</a:t>
            </a:r>
            <a:endParaRPr/>
          </a:p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608012" y="1247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It’s hard to estimate the running time exactly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case depends on the input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case is difficult to compute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we usually focus on worst case analysis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Easier to compute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Usually close to the actual running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Strategy: find a function (an equation) that, for large n, is an upper bound to the actual function (actual number of steps, memory usage, etc.)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4056062" y="3816350"/>
            <a:ext cx="5087937" cy="2617787"/>
            <a:chOff x="1220" y="2404"/>
            <a:chExt cx="3205" cy="1649"/>
          </a:xfrm>
        </p:grpSpPr>
        <p:pic>
          <p:nvPicPr>
            <p:cNvPr descr="img46" id="240" name="Google Shape;24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0" y="2404"/>
              <a:ext cx="2117" cy="1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3"/>
            <p:cNvSpPr txBox="1"/>
            <p:nvPr/>
          </p:nvSpPr>
          <p:spPr>
            <a:xfrm>
              <a:off x="3070" y="2597"/>
              <a:ext cx="1173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Upper bound</a:t>
              </a: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>
              <a:off x="3133" y="3040"/>
              <a:ext cx="1173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Lower bound</a:t>
              </a:r>
              <a:endParaRPr/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3154" y="2813"/>
              <a:ext cx="1271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Actual function</a:t>
              </a:r>
              <a:endParaRPr/>
            </a:p>
          </p:txBody>
        </p:sp>
      </p:grpSp>
      <p:sp>
        <p:nvSpPr>
          <p:cNvPr id="244" name="Google Shape;244;p1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Motivation for Asymptotic Analysis</a:t>
            </a:r>
            <a:endParaRPr/>
          </a:p>
        </p:txBody>
      </p:sp>
      <p:sp>
        <p:nvSpPr>
          <p:cNvPr id="250" name="Google Shape;250;p1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exact computation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worst-case running time can be difficult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may have many terms: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- 3n log n + 17.5 n - 43 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⅔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+ 75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exact computation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worst-case running time is unnecessary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that we are already approximating running time by using RAM model</a:t>
            </a:r>
            <a:endParaRPr/>
          </a:p>
        </p:txBody>
      </p:sp>
      <p:sp>
        <p:nvSpPr>
          <p:cNvPr id="251" name="Google Shape;251;p1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Classifying functions by their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Growth Rates (1/2)</a:t>
            </a:r>
            <a:endParaRPr/>
          </a:p>
        </p:txBody>
      </p:sp>
      <p:sp>
        <p:nvSpPr>
          <p:cNvPr id="257" name="Google Shape;257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 growth rate, asymptotic order, or 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of functions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and classifying functions that ignores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constant factors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small inputs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Sets big oh O(g), big theta Θ(g), big omega Ω(g)</a:t>
            </a:r>
            <a:endParaRPr/>
          </a:p>
        </p:txBody>
      </p:sp>
      <p:sp>
        <p:nvSpPr>
          <p:cNvPr id="258" name="Google Shape;258;p1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Classifying functions by their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Growth Rates (2/2)</a:t>
            </a:r>
            <a:endParaRPr/>
          </a:p>
        </p:txBody>
      </p: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O(g(n)), Big-Oh of g of n, the </a:t>
            </a:r>
            <a:r>
              <a:rPr b="1" i="0" lang="en-US" sz="2800" u="none">
                <a:solidFill>
                  <a:schemeClr val="accent2"/>
                </a:solidFill>
              </a:rPr>
              <a:t>Asymptotic Upper Bound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(g(n)), Theta of g of n, the</a:t>
            </a:r>
            <a:r>
              <a:rPr b="1" i="0" lang="en-US" sz="2800" u="none">
                <a:solidFill>
                  <a:schemeClr val="accent2"/>
                </a:solidFill>
              </a:rPr>
              <a:t> Asymptotic Tight Bound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; 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(g(n)), Omega of g of n, the </a:t>
            </a:r>
            <a:r>
              <a:rPr b="1" i="0" lang="en-US" sz="2800" u="none">
                <a:solidFill>
                  <a:schemeClr val="accent2"/>
                </a:solidFill>
              </a:rPr>
              <a:t>Asymptotic Lower Bound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</a:t>
            </a:r>
            <a:endParaRPr/>
          </a:p>
        </p:txBody>
      </p:sp>
      <p:sp>
        <p:nvSpPr>
          <p:cNvPr id="271" name="Google Shape;271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does it mean?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O(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then: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can be larger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sometimes,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but…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choose some constant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some value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such that for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value of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larger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&lt;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That is, for values larger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is never more than a constant multiplier greater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Or, in other words,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does not grow more than a constant factor faster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382000" cy="973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17"/>
          <p:cNvCxnSpPr/>
          <p:nvPr/>
        </p:nvCxnSpPr>
        <p:spPr>
          <a:xfrm>
            <a:off x="304800" y="2057400"/>
            <a:ext cx="845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" name="Google Shape;274;p1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7"/>
          <p:cNvSpPr txBox="1"/>
          <p:nvPr/>
        </p:nvSpPr>
        <p:spPr>
          <a:xfrm>
            <a:off x="174125" y="173225"/>
            <a:ext cx="14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2002925" y="173225"/>
            <a:ext cx="14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approximate</a:t>
            </a:r>
            <a:endParaRPr/>
          </a:p>
        </p:txBody>
      </p:sp>
      <p:cxnSp>
        <p:nvCxnSpPr>
          <p:cNvPr id="277" name="Google Shape;277;p17"/>
          <p:cNvCxnSpPr>
            <a:stCxn id="276" idx="2"/>
          </p:cNvCxnSpPr>
          <p:nvPr/>
        </p:nvCxnSpPr>
        <p:spPr>
          <a:xfrm flipH="1">
            <a:off x="2089625" y="573425"/>
            <a:ext cx="6366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17"/>
          <p:cNvCxnSpPr>
            <a:stCxn id="275" idx="2"/>
          </p:cNvCxnSpPr>
          <p:nvPr/>
        </p:nvCxnSpPr>
        <p:spPr>
          <a:xfrm flipH="1">
            <a:off x="776825" y="573425"/>
            <a:ext cx="1206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" name="Google Shape;284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of 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285" name="Google Shape;285;p18"/>
          <p:cNvCxnSpPr/>
          <p:nvPr/>
        </p:nvCxnSpPr>
        <p:spPr>
          <a:xfrm>
            <a:off x="1066800" y="1193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18"/>
          <p:cNvCxnSpPr/>
          <p:nvPr/>
        </p:nvCxnSpPr>
        <p:spPr>
          <a:xfrm>
            <a:off x="1066800" y="58420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7" name="Google Shape;287;p18"/>
          <p:cNvSpPr/>
          <p:nvPr/>
        </p:nvSpPr>
        <p:spPr>
          <a:xfrm>
            <a:off x="1066800" y="1651000"/>
            <a:ext cx="5715000" cy="3429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1066800" y="3403600"/>
            <a:ext cx="5715000" cy="1817687"/>
          </a:xfrm>
          <a:custGeom>
            <a:rect b="b" l="l" r="r" t="t"/>
            <a:pathLst>
              <a:path extrusionOk="0" h="1145" w="3600">
                <a:moveTo>
                  <a:pt x="0" y="720"/>
                </a:moveTo>
                <a:cubicBezTo>
                  <a:pt x="32" y="676"/>
                  <a:pt x="64" y="632"/>
                  <a:pt x="96" y="624"/>
                </a:cubicBezTo>
                <a:cubicBezTo>
                  <a:pt x="128" y="616"/>
                  <a:pt x="160" y="632"/>
                  <a:pt x="192" y="672"/>
                </a:cubicBezTo>
                <a:cubicBezTo>
                  <a:pt x="224" y="712"/>
                  <a:pt x="240" y="792"/>
                  <a:pt x="288" y="864"/>
                </a:cubicBezTo>
                <a:cubicBezTo>
                  <a:pt x="336" y="936"/>
                  <a:pt x="424" y="1063"/>
                  <a:pt x="480" y="1104"/>
                </a:cubicBezTo>
                <a:cubicBezTo>
                  <a:pt x="536" y="1145"/>
                  <a:pt x="590" y="1129"/>
                  <a:pt x="622" y="1113"/>
                </a:cubicBezTo>
                <a:cubicBezTo>
                  <a:pt x="654" y="1097"/>
                  <a:pt x="648" y="1105"/>
                  <a:pt x="672" y="1008"/>
                </a:cubicBezTo>
                <a:cubicBezTo>
                  <a:pt x="696" y="911"/>
                  <a:pt x="736" y="664"/>
                  <a:pt x="768" y="528"/>
                </a:cubicBezTo>
                <a:cubicBezTo>
                  <a:pt x="800" y="392"/>
                  <a:pt x="832" y="216"/>
                  <a:pt x="864" y="192"/>
                </a:cubicBezTo>
                <a:cubicBezTo>
                  <a:pt x="896" y="168"/>
                  <a:pt x="920" y="312"/>
                  <a:pt x="960" y="384"/>
                </a:cubicBezTo>
                <a:cubicBezTo>
                  <a:pt x="1000" y="456"/>
                  <a:pt x="1022" y="574"/>
                  <a:pt x="1104" y="624"/>
                </a:cubicBezTo>
                <a:cubicBezTo>
                  <a:pt x="1186" y="674"/>
                  <a:pt x="1366" y="695"/>
                  <a:pt x="1451" y="687"/>
                </a:cubicBezTo>
                <a:cubicBezTo>
                  <a:pt x="1536" y="679"/>
                  <a:pt x="1530" y="628"/>
                  <a:pt x="1616" y="577"/>
                </a:cubicBezTo>
                <a:cubicBezTo>
                  <a:pt x="1702" y="526"/>
                  <a:pt x="1829" y="440"/>
                  <a:pt x="1968" y="384"/>
                </a:cubicBezTo>
                <a:cubicBezTo>
                  <a:pt x="2107" y="328"/>
                  <a:pt x="2280" y="288"/>
                  <a:pt x="2448" y="240"/>
                </a:cubicBezTo>
                <a:cubicBezTo>
                  <a:pt x="2616" y="192"/>
                  <a:pt x="2784" y="136"/>
                  <a:pt x="2976" y="96"/>
                </a:cubicBezTo>
                <a:cubicBezTo>
                  <a:pt x="3168" y="56"/>
                  <a:pt x="3384" y="28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8"/>
          <p:cNvCxnSpPr/>
          <p:nvPr/>
        </p:nvCxnSpPr>
        <p:spPr>
          <a:xfrm>
            <a:off x="2717800" y="3556000"/>
            <a:ext cx="0" cy="228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0" name="Google Shape;290;p18"/>
          <p:cNvSpPr txBox="1"/>
          <p:nvPr/>
        </p:nvSpPr>
        <p:spPr>
          <a:xfrm>
            <a:off x="2498725" y="58070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6765925" y="1336675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92" name="Google Shape;292;p18"/>
          <p:cNvSpPr txBox="1"/>
          <p:nvPr/>
        </p:nvSpPr>
        <p:spPr>
          <a:xfrm>
            <a:off x="6842125" y="3089275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93" name="Google Shape;293;p1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2456250" y="308670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n=n</a:t>
            </a:r>
            <a:r>
              <a:rPr baseline="-25000" lang="en-US"/>
              <a:t>0</a:t>
            </a:r>
            <a:endParaRPr baseline="-25000"/>
          </a:p>
        </p:txBody>
      </p:sp>
      <p:sp>
        <p:nvSpPr>
          <p:cNvPr id="295" name="Google Shape;295;p18"/>
          <p:cNvSpPr txBox="1"/>
          <p:nvPr/>
        </p:nvSpPr>
        <p:spPr>
          <a:xfrm>
            <a:off x="3370650" y="461070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&gt; </a:t>
            </a:r>
            <a:r>
              <a:rPr lang="en-US"/>
              <a:t>n</a:t>
            </a:r>
            <a:r>
              <a:rPr baseline="-25000" lang="en-US"/>
              <a:t>0</a:t>
            </a:r>
            <a:endParaRPr baseline="-2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302" name="Google Shape;302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1000n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+1000n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</p:txBody>
      </p:sp>
      <p:sp>
        <p:nvSpPr>
          <p:cNvPr id="303" name="Google Shape;303;p19"/>
          <p:cNvSpPr txBox="1"/>
          <p:nvPr/>
        </p:nvSpPr>
        <p:spPr>
          <a:xfrm>
            <a:off x="2817812" y="1506537"/>
            <a:ext cx="5146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2 ≤ cn ⇒ c = 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2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2738437" y="2320925"/>
            <a:ext cx="488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 ≥  1  ⇒ c = 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774700" y="3814762"/>
            <a:ext cx="75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+1000n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+ 1000n ⇒ c=100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endParaRPr/>
          </a:p>
        </p:txBody>
      </p:sp>
      <p:sp>
        <p:nvSpPr>
          <p:cNvPr id="306" name="Google Shape;306;p19"/>
          <p:cNvSpPr txBox="1"/>
          <p:nvPr/>
        </p:nvSpPr>
        <p:spPr>
          <a:xfrm>
            <a:off x="2632075" y="4624387"/>
            <a:ext cx="5510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cn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cn ≥ 1 ⇒ c = 1 and n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  <p:sp>
        <p:nvSpPr>
          <p:cNvPr id="307" name="Google Shape;307;p1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Analyzing Algorithms</a:t>
            </a:r>
            <a:endParaRPr/>
          </a:p>
        </p:txBody>
      </p:sp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350837" y="1008062"/>
            <a:ext cx="8556625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Predict the amount of resources required: 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how much space is needed? 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computational time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how fast the algorithm runs?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FACT: running time grows with the size of the input 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 size (number of elements in the input)</a:t>
            </a:r>
            <a:endParaRPr b="0" i="0" sz="2000" u="none">
              <a:solidFill>
                <a:schemeClr val="accent2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of an array, polynomial degree, # of elements in a matrix, # of bits in the binary representation of the input, vertices and edges in a graph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Def: </a:t>
            </a:r>
            <a:r>
              <a:rPr b="0" i="1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Running time = the number of primitive operations (steps) executed before termination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operations (+, -, *), data movement, control, decision making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if, while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comparison</a:t>
            </a:r>
            <a:endParaRPr/>
          </a:p>
        </p:txBody>
      </p:sp>
      <p:sp>
        <p:nvSpPr>
          <p:cNvPr id="128" name="Google Shape;128;p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</a:t>
            </a:r>
            <a:endParaRPr/>
          </a:p>
        </p:txBody>
      </p:sp>
      <p:pic>
        <p:nvPicPr>
          <p:cNvPr id="314" name="Google Shape;31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6096000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5424775" y="3562950"/>
            <a:ext cx="34155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Considering the dominating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design the big O</a:t>
            </a:r>
            <a:endParaRPr/>
          </a:p>
        </p:txBody>
      </p:sp>
      <p:cxnSp>
        <p:nvCxnSpPr>
          <p:cNvPr id="317" name="Google Shape;317;p20"/>
          <p:cNvCxnSpPr>
            <a:stCxn id="316" idx="0"/>
          </p:cNvCxnSpPr>
          <p:nvPr/>
        </p:nvCxnSpPr>
        <p:spPr>
          <a:xfrm rot="10800000">
            <a:off x="6603625" y="2585250"/>
            <a:ext cx="528900" cy="9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Big-O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21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&gt;=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&gt;=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TRUE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138237"/>
            <a:ext cx="3886200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1"/>
          <p:cNvSpPr txBox="1"/>
          <p:nvPr/>
        </p:nvSpPr>
        <p:spPr>
          <a:xfrm>
            <a:off x="3013775" y="3616525"/>
            <a:ext cx="537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goal is basically to design a function big O and select a C and N</a:t>
            </a:r>
            <a:r>
              <a:rPr baseline="-25000" lang="en-US"/>
              <a:t>0 </a:t>
            </a:r>
            <a:r>
              <a:rPr lang="en-US"/>
              <a:t> such that after this </a:t>
            </a:r>
            <a:r>
              <a:rPr lang="en-US">
                <a:solidFill>
                  <a:schemeClr val="dk1"/>
                </a:solidFill>
              </a:rPr>
              <a:t>N</a:t>
            </a:r>
            <a:r>
              <a:rPr baseline="-25000" lang="en-US">
                <a:solidFill>
                  <a:schemeClr val="dk1"/>
                </a:solidFill>
              </a:rPr>
              <a:t>0</a:t>
            </a:r>
            <a:r>
              <a:rPr lang="en-US">
                <a:solidFill>
                  <a:schemeClr val="dk1"/>
                </a:solidFill>
              </a:rPr>
              <a:t>, for all n &gt;= N</a:t>
            </a:r>
            <a:r>
              <a:rPr baseline="-25000" lang="en-US">
                <a:solidFill>
                  <a:schemeClr val="dk1"/>
                </a:solidFill>
              </a:rPr>
              <a:t>0</a:t>
            </a:r>
            <a:r>
              <a:rPr lang="en-US">
                <a:solidFill>
                  <a:schemeClr val="dk1"/>
                </a:solidFill>
              </a:rPr>
              <a:t> O(g(n)) &gt;= f(n).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3" name="Google Shape;333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Tight bounds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generally want the tightest bound we can find.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it is true that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in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), it is more interesting to say that it is in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1" name="Google Shape;341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 Omega – Notation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Ω() – 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bound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Ω(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2,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1 ×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828800"/>
            <a:ext cx="8408987" cy="97313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of Ω(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351" name="Google Shape;351;p24"/>
          <p:cNvCxnSpPr/>
          <p:nvPr/>
        </p:nvCxnSpPr>
        <p:spPr>
          <a:xfrm>
            <a:off x="1066800" y="1193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1066800" y="58420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3" name="Google Shape;353;p24"/>
          <p:cNvSpPr/>
          <p:nvPr/>
        </p:nvSpPr>
        <p:spPr>
          <a:xfrm>
            <a:off x="1066800" y="1651000"/>
            <a:ext cx="5715000" cy="3429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1066800" y="3403600"/>
            <a:ext cx="5715000" cy="1817687"/>
          </a:xfrm>
          <a:custGeom>
            <a:rect b="b" l="l" r="r" t="t"/>
            <a:pathLst>
              <a:path extrusionOk="0" h="1145" w="3600">
                <a:moveTo>
                  <a:pt x="0" y="720"/>
                </a:moveTo>
                <a:cubicBezTo>
                  <a:pt x="32" y="676"/>
                  <a:pt x="64" y="632"/>
                  <a:pt x="96" y="624"/>
                </a:cubicBezTo>
                <a:cubicBezTo>
                  <a:pt x="128" y="616"/>
                  <a:pt x="160" y="632"/>
                  <a:pt x="192" y="672"/>
                </a:cubicBezTo>
                <a:cubicBezTo>
                  <a:pt x="224" y="712"/>
                  <a:pt x="240" y="792"/>
                  <a:pt x="288" y="864"/>
                </a:cubicBezTo>
                <a:cubicBezTo>
                  <a:pt x="336" y="936"/>
                  <a:pt x="424" y="1063"/>
                  <a:pt x="480" y="1104"/>
                </a:cubicBezTo>
                <a:cubicBezTo>
                  <a:pt x="536" y="1145"/>
                  <a:pt x="590" y="1129"/>
                  <a:pt x="622" y="1113"/>
                </a:cubicBezTo>
                <a:cubicBezTo>
                  <a:pt x="654" y="1097"/>
                  <a:pt x="648" y="1105"/>
                  <a:pt x="672" y="1008"/>
                </a:cubicBezTo>
                <a:cubicBezTo>
                  <a:pt x="696" y="911"/>
                  <a:pt x="736" y="664"/>
                  <a:pt x="768" y="528"/>
                </a:cubicBezTo>
                <a:cubicBezTo>
                  <a:pt x="800" y="392"/>
                  <a:pt x="832" y="216"/>
                  <a:pt x="864" y="192"/>
                </a:cubicBezTo>
                <a:cubicBezTo>
                  <a:pt x="896" y="168"/>
                  <a:pt x="920" y="312"/>
                  <a:pt x="960" y="384"/>
                </a:cubicBezTo>
                <a:cubicBezTo>
                  <a:pt x="1000" y="456"/>
                  <a:pt x="1022" y="574"/>
                  <a:pt x="1104" y="624"/>
                </a:cubicBezTo>
                <a:cubicBezTo>
                  <a:pt x="1186" y="674"/>
                  <a:pt x="1366" y="695"/>
                  <a:pt x="1451" y="687"/>
                </a:cubicBezTo>
                <a:cubicBezTo>
                  <a:pt x="1536" y="679"/>
                  <a:pt x="1530" y="628"/>
                  <a:pt x="1616" y="577"/>
                </a:cubicBezTo>
                <a:cubicBezTo>
                  <a:pt x="1702" y="526"/>
                  <a:pt x="1829" y="440"/>
                  <a:pt x="1968" y="384"/>
                </a:cubicBezTo>
                <a:cubicBezTo>
                  <a:pt x="2107" y="328"/>
                  <a:pt x="2280" y="288"/>
                  <a:pt x="2448" y="240"/>
                </a:cubicBezTo>
                <a:cubicBezTo>
                  <a:pt x="2616" y="192"/>
                  <a:pt x="2784" y="136"/>
                  <a:pt x="2976" y="96"/>
                </a:cubicBezTo>
                <a:cubicBezTo>
                  <a:pt x="3168" y="56"/>
                  <a:pt x="3384" y="28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24"/>
          <p:cNvCxnSpPr/>
          <p:nvPr/>
        </p:nvCxnSpPr>
        <p:spPr>
          <a:xfrm>
            <a:off x="2717800" y="3556000"/>
            <a:ext cx="0" cy="228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6" name="Google Shape;356;p24"/>
          <p:cNvSpPr txBox="1"/>
          <p:nvPr/>
        </p:nvSpPr>
        <p:spPr>
          <a:xfrm>
            <a:off x="2498725" y="58070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57" name="Google Shape;357;p24"/>
          <p:cNvSpPr txBox="1"/>
          <p:nvPr/>
        </p:nvSpPr>
        <p:spPr>
          <a:xfrm>
            <a:off x="6781800" y="3124200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6781800" y="1371600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9" name="Google Shape;359;p2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Θ-notation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381000" y="1323975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Big-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not a tight upper bound.  In other words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Θ provides a tight bound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other words,</a:t>
            </a:r>
            <a:endParaRPr/>
          </a:p>
        </p:txBody>
      </p:sp>
      <p:pic>
        <p:nvPicPr>
          <p:cNvPr id="367" name="Google Shape;36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894012"/>
            <a:ext cx="8610600" cy="91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648200"/>
            <a:ext cx="8001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of Θ(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376" name="Google Shape;376;p26"/>
          <p:cNvCxnSpPr/>
          <p:nvPr/>
        </p:nvCxnSpPr>
        <p:spPr>
          <a:xfrm>
            <a:off x="1066800" y="1193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7" name="Google Shape;377;p26"/>
          <p:cNvCxnSpPr/>
          <p:nvPr/>
        </p:nvCxnSpPr>
        <p:spPr>
          <a:xfrm>
            <a:off x="1066800" y="58420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8" name="Google Shape;378;p26"/>
          <p:cNvSpPr/>
          <p:nvPr/>
        </p:nvSpPr>
        <p:spPr>
          <a:xfrm>
            <a:off x="1066800" y="1651000"/>
            <a:ext cx="5715000" cy="3429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6"/>
          <p:cNvSpPr/>
          <p:nvPr/>
        </p:nvSpPr>
        <p:spPr>
          <a:xfrm>
            <a:off x="1066800" y="2755900"/>
            <a:ext cx="5859462" cy="2465387"/>
          </a:xfrm>
          <a:custGeom>
            <a:rect b="b" l="l" r="r" t="t"/>
            <a:pathLst>
              <a:path extrusionOk="0" h="1553" w="3691">
                <a:moveTo>
                  <a:pt x="0" y="1128"/>
                </a:moveTo>
                <a:cubicBezTo>
                  <a:pt x="32" y="1084"/>
                  <a:pt x="64" y="1040"/>
                  <a:pt x="96" y="1032"/>
                </a:cubicBezTo>
                <a:cubicBezTo>
                  <a:pt x="128" y="1024"/>
                  <a:pt x="160" y="1040"/>
                  <a:pt x="192" y="1080"/>
                </a:cubicBezTo>
                <a:cubicBezTo>
                  <a:pt x="224" y="1120"/>
                  <a:pt x="240" y="1200"/>
                  <a:pt x="288" y="1272"/>
                </a:cubicBezTo>
                <a:cubicBezTo>
                  <a:pt x="336" y="1344"/>
                  <a:pt x="424" y="1471"/>
                  <a:pt x="480" y="1512"/>
                </a:cubicBezTo>
                <a:cubicBezTo>
                  <a:pt x="536" y="1553"/>
                  <a:pt x="590" y="1537"/>
                  <a:pt x="622" y="1521"/>
                </a:cubicBezTo>
                <a:cubicBezTo>
                  <a:pt x="654" y="1505"/>
                  <a:pt x="648" y="1513"/>
                  <a:pt x="672" y="1416"/>
                </a:cubicBezTo>
                <a:cubicBezTo>
                  <a:pt x="696" y="1319"/>
                  <a:pt x="736" y="1072"/>
                  <a:pt x="768" y="936"/>
                </a:cubicBezTo>
                <a:cubicBezTo>
                  <a:pt x="800" y="800"/>
                  <a:pt x="832" y="624"/>
                  <a:pt x="864" y="600"/>
                </a:cubicBezTo>
                <a:cubicBezTo>
                  <a:pt x="896" y="576"/>
                  <a:pt x="920" y="720"/>
                  <a:pt x="960" y="792"/>
                </a:cubicBezTo>
                <a:cubicBezTo>
                  <a:pt x="1000" y="864"/>
                  <a:pt x="1022" y="982"/>
                  <a:pt x="1104" y="1032"/>
                </a:cubicBezTo>
                <a:cubicBezTo>
                  <a:pt x="1186" y="1082"/>
                  <a:pt x="1366" y="1103"/>
                  <a:pt x="1451" y="1095"/>
                </a:cubicBezTo>
                <a:cubicBezTo>
                  <a:pt x="1536" y="1087"/>
                  <a:pt x="1530" y="1036"/>
                  <a:pt x="1616" y="985"/>
                </a:cubicBezTo>
                <a:cubicBezTo>
                  <a:pt x="1702" y="934"/>
                  <a:pt x="1829" y="848"/>
                  <a:pt x="1968" y="792"/>
                </a:cubicBezTo>
                <a:cubicBezTo>
                  <a:pt x="2107" y="736"/>
                  <a:pt x="2280" y="696"/>
                  <a:pt x="2448" y="648"/>
                </a:cubicBezTo>
                <a:cubicBezTo>
                  <a:pt x="2616" y="600"/>
                  <a:pt x="2769" y="612"/>
                  <a:pt x="2976" y="504"/>
                </a:cubicBezTo>
                <a:cubicBezTo>
                  <a:pt x="3183" y="396"/>
                  <a:pt x="3542" y="105"/>
                  <a:pt x="369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26"/>
          <p:cNvCxnSpPr/>
          <p:nvPr/>
        </p:nvCxnSpPr>
        <p:spPr>
          <a:xfrm>
            <a:off x="2717800" y="3556000"/>
            <a:ext cx="0" cy="228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1" name="Google Shape;381;p26"/>
          <p:cNvSpPr txBox="1"/>
          <p:nvPr/>
        </p:nvSpPr>
        <p:spPr>
          <a:xfrm>
            <a:off x="2498725" y="58070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2" name="Google Shape;382;p26"/>
          <p:cNvSpPr txBox="1"/>
          <p:nvPr/>
        </p:nvSpPr>
        <p:spPr>
          <a:xfrm>
            <a:off x="6765925" y="1336675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6934200" y="2514600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6781800" y="3200400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1066800" y="3429000"/>
            <a:ext cx="5715000" cy="2032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Few More Examples</a:t>
            </a:r>
            <a:endParaRPr/>
          </a:p>
        </p:txBody>
      </p:sp>
      <p:sp>
        <p:nvSpPr>
          <p:cNvPr id="393" name="Google Shape;393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≠ Θ(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= Θ(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≠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≠ Θ(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94" name="Google Shape;394;p2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</p:txBody>
      </p:sp>
      <p:sp>
        <p:nvSpPr>
          <p:cNvPr id="401" name="Google Shape;401;p2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21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+ 1000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≥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TRUE, but we also need…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/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lang="en-US"/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&lt; 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+ 1000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≥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TRUE</a:t>
            </a:r>
            <a:endParaRPr/>
          </a:p>
        </p:txBody>
      </p:sp>
      <p:pic>
        <p:nvPicPr>
          <p:cNvPr id="402" name="Google Shape;4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977900"/>
            <a:ext cx="4514850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410" name="Google Shape;410;p29"/>
          <p:cNvSpPr txBox="1"/>
          <p:nvPr>
            <p:ph idx="1" type="body"/>
          </p:nvPr>
        </p:nvSpPr>
        <p:spPr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Show that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019175"/>
            <a:ext cx="2209800" cy="52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133600"/>
            <a:ext cx="2355850" cy="280193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 txBox="1"/>
          <p:nvPr/>
        </p:nvSpPr>
        <p:spPr>
          <a:xfrm>
            <a:off x="3352800" y="4467225"/>
            <a:ext cx="423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  <p:sp>
        <p:nvSpPr>
          <p:cNvPr id="414" name="Google Shape;414;p2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Analysis: Example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350837" y="1079500"/>
            <a:ext cx="8229600" cy="54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Char char="•"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MIN 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a[1], …, a[n]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siva"/>
              <a:buNone/>
            </a:pP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m ← a[1];	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	  for i ← 2 to n	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if a[i] &lt; m 	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then m ← a[i];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primitive operations (steps) executed before termination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siva"/>
              <a:buNone/>
            </a:pP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T(n) =1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[first step] +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[for loop] +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(n-1)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[if condition] +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siva"/>
              <a:buNone/>
            </a:pP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(n-1)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[the assignment in then] =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3n - 1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(rate) of growth: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none">
                <a:solidFill>
                  <a:schemeClr val="dk1"/>
                </a:solidFill>
              </a:rPr>
              <a:t>The leading term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formula (</a:t>
            </a:r>
            <a:r>
              <a:rPr b="1" i="0" lang="en-US" sz="2000" u="none">
                <a:solidFill>
                  <a:schemeClr val="dk1"/>
                </a:solidFill>
              </a:rPr>
              <a:t>dominating term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Expresses the asymptotic behavior of the algorithm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4481512" y="4648200"/>
            <a:ext cx="158750" cy="268287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- Examples</a:t>
            </a:r>
            <a:endParaRPr/>
          </a:p>
        </p:txBody>
      </p:sp>
      <p:sp>
        <p:nvSpPr>
          <p:cNvPr id="421" name="Google Shape;421;p30"/>
          <p:cNvSpPr txBox="1"/>
          <p:nvPr>
            <p:ph idx="1" type="body"/>
          </p:nvPr>
        </p:nvSpPr>
        <p:spPr>
          <a:xfrm>
            <a:off x="350837" y="1214437"/>
            <a:ext cx="82216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Θ notation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 – n/2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(6n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+ 1)lgn/(n + 1)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vs.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Ω notation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vs. logn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vs.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2884469" y="1776400"/>
            <a:ext cx="17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23" name="Google Shape;423;p30"/>
          <p:cNvSpPr txBox="1"/>
          <p:nvPr/>
        </p:nvSpPr>
        <p:spPr>
          <a:xfrm>
            <a:off x="2965450" y="2889250"/>
            <a:ext cx="242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24" name="Google Shape;424;p30"/>
          <p:cNvSpPr txBox="1"/>
          <p:nvPr/>
        </p:nvSpPr>
        <p:spPr>
          <a:xfrm>
            <a:off x="3810000" y="2387600"/>
            <a:ext cx="26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lgn)</a:t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>
            <a:off x="4587875" y="3359150"/>
            <a:ext cx="3576637" cy="281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notation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nlogn</a:t>
            </a:r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2635250" y="3894125"/>
            <a:ext cx="21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Ω(n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27" name="Google Shape;427;p30"/>
          <p:cNvSpPr txBox="1"/>
          <p:nvPr/>
        </p:nvSpPr>
        <p:spPr>
          <a:xfrm>
            <a:off x="2635250" y="4421175"/>
            <a:ext cx="21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Ω(logn)</a:t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>
            <a:off x="2330450" y="4916475"/>
            <a:ext cx="17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Ω(n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7132637" y="4027487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7132637" y="4508500"/>
            <a:ext cx="155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31" name="Google Shape;431;p30"/>
          <p:cNvSpPr txBox="1"/>
          <p:nvPr/>
        </p:nvSpPr>
        <p:spPr>
          <a:xfrm>
            <a:off x="7132637" y="5030787"/>
            <a:ext cx="1847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O(nlgn)</a:t>
            </a:r>
            <a:endParaRPr/>
          </a:p>
        </p:txBody>
      </p:sp>
      <p:sp>
        <p:nvSpPr>
          <p:cNvPr id="432" name="Google Shape;432;p3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30"/>
          <p:cNvSpPr txBox="1"/>
          <p:nvPr/>
        </p:nvSpPr>
        <p:spPr>
          <a:xfrm>
            <a:off x="5422500" y="1427863"/>
            <a:ext cx="334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US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en-US" sz="1500"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US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Θ, look into the dominating terms.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Ω, look into the least powered term 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9" name="Google Shape;439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- Examples</a:t>
            </a:r>
            <a:endParaRPr/>
          </a:p>
        </p:txBody>
      </p:sp>
      <p:sp>
        <p:nvSpPr>
          <p:cNvPr id="440" name="Google Shape;440;p31"/>
          <p:cNvSpPr txBox="1"/>
          <p:nvPr>
            <p:ph idx="1" type="body"/>
          </p:nvPr>
        </p:nvSpPr>
        <p:spPr>
          <a:xfrm>
            <a:off x="350837" y="1106487"/>
            <a:ext cx="8229600" cy="560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each of the following pairs of functions, either f(n) is O(g(n)), f(n) is Ω(g(n)), or f(n) = Θ(g(n)). Determine which relationship is correct.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log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log n + 5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n; g(n) = log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log log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n; g(n) = log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 log n +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10; g(n) = log 10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10n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3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441" name="Google Shape;441;p31"/>
          <p:cNvSpPr txBox="1"/>
          <p:nvPr/>
        </p:nvSpPr>
        <p:spPr>
          <a:xfrm>
            <a:off x="5810250" y="2387600"/>
            <a:ext cx="26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 (g(n))</a:t>
            </a:r>
            <a:endParaRPr/>
          </a:p>
        </p:txBody>
      </p:sp>
      <p:sp>
        <p:nvSpPr>
          <p:cNvPr id="442" name="Google Shape;442;p31"/>
          <p:cNvSpPr txBox="1"/>
          <p:nvPr/>
        </p:nvSpPr>
        <p:spPr>
          <a:xfrm>
            <a:off x="5810250" y="2860675"/>
            <a:ext cx="27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43" name="Google Shape;443;p31"/>
          <p:cNvSpPr txBox="1"/>
          <p:nvPr/>
        </p:nvSpPr>
        <p:spPr>
          <a:xfrm>
            <a:off x="5810250" y="3335325"/>
            <a:ext cx="27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</a:t>
            </a:r>
            <a:endParaRPr/>
          </a:p>
        </p:txBody>
      </p:sp>
      <p:sp>
        <p:nvSpPr>
          <p:cNvPr id="444" name="Google Shape;444;p31"/>
          <p:cNvSpPr txBox="1"/>
          <p:nvPr/>
        </p:nvSpPr>
        <p:spPr>
          <a:xfrm>
            <a:off x="5810250" y="3810000"/>
            <a:ext cx="30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45" name="Google Shape;445;p31"/>
          <p:cNvSpPr txBox="1"/>
          <p:nvPr/>
        </p:nvSpPr>
        <p:spPr>
          <a:xfrm>
            <a:off x="5810250" y="4284650"/>
            <a:ext cx="3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46" name="Google Shape;446;p31"/>
          <p:cNvSpPr txBox="1"/>
          <p:nvPr/>
        </p:nvSpPr>
        <p:spPr>
          <a:xfrm>
            <a:off x="5810250" y="4759325"/>
            <a:ext cx="30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Θ(g(n))</a:t>
            </a:r>
            <a:endParaRPr/>
          </a:p>
        </p:txBody>
      </p:sp>
      <p:sp>
        <p:nvSpPr>
          <p:cNvPr id="447" name="Google Shape;447;p31"/>
          <p:cNvSpPr txBox="1"/>
          <p:nvPr/>
        </p:nvSpPr>
        <p:spPr>
          <a:xfrm>
            <a:off x="5810250" y="5233975"/>
            <a:ext cx="27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48" name="Google Shape;448;p31"/>
          <p:cNvSpPr txBox="1"/>
          <p:nvPr/>
        </p:nvSpPr>
        <p:spPr>
          <a:xfrm>
            <a:off x="5810250" y="5708650"/>
            <a:ext cx="30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</a:t>
            </a:r>
            <a:endParaRPr/>
          </a:p>
        </p:txBody>
      </p:sp>
      <p:sp>
        <p:nvSpPr>
          <p:cNvPr id="449" name="Google Shape;449;p3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31"/>
          <p:cNvSpPr txBox="1"/>
          <p:nvPr/>
        </p:nvSpPr>
        <p:spPr>
          <a:xfrm>
            <a:off x="333000" y="6192000"/>
            <a:ext cx="50604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Upper (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O)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or lower(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Ω)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or both (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Simplifying Assumptions</a:t>
            </a:r>
            <a:endParaRPr/>
          </a:p>
        </p:txBody>
      </p:sp>
      <p:sp>
        <p:nvSpPr>
          <p:cNvPr id="458" name="Google Shape;458;p3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 If f(n) = O(g(n)) and g(n) = O(h(n)), then f(n) = O(h(n))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 If f(n) = O(kg(n)) for any k &gt; 0, then f(n) = O(g(n))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 If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then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+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O(max 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(n), 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 If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then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*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* 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</a:t>
            </a:r>
            <a:endParaRPr/>
          </a:p>
        </p:txBody>
      </p:sp>
      <p:sp>
        <p:nvSpPr>
          <p:cNvPr id="459" name="Google Shape;459;p3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6" name="Google Shape;466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67" name="Google Shape;467;p3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</p:txBody>
      </p:sp>
      <p:sp>
        <p:nvSpPr>
          <p:cNvPr id="468" name="Google Shape;468;p3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5" name="Google Shape;475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76" name="Google Shape;476;p3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 &lt;=n;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sum += n;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</p:txBody>
      </p:sp>
      <p:sp>
        <p:nvSpPr>
          <p:cNvPr id="477" name="Google Shape;477;p3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4" name="Google Shape;484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85" name="Google Shape;485;p3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(i=1; i&lt;=j;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(k=0; k&lt;n; k++)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A[k] = 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</p:txBody>
      </p:sp>
      <p:sp>
        <p:nvSpPr>
          <p:cNvPr id="486" name="Google Shape;486;p3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3" name="Google Shape;493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94" name="Google Shape;494;p3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 </a:t>
            </a:r>
            <a:endParaRPr/>
          </a:p>
        </p:txBody>
      </p:sp>
      <p:sp>
        <p:nvSpPr>
          <p:cNvPr id="495" name="Google Shape;495;p3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1" name="Google Shape;501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502" name="Google Shape;502;p3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j&lt;=i;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0" name="Google Shape;510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511" name="Google Shape;511;p3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 </a:t>
            </a:r>
            <a:endParaRPr/>
          </a:p>
        </p:txBody>
      </p:sp>
      <p:sp>
        <p:nvSpPr>
          <p:cNvPr id="512" name="Google Shape;512;p3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9" name="Google Shape;519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520" name="Google Shape;520;p3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j&lt;=k;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" name="Google Shape;143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Typical Running Time Functions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(constant running time):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executed once or a few times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(logarithmic)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big problem is solved by cutting the original problem in smaller sizes, by a constant fraction at each step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(linear)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amount of processing is done on each input element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logN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problem is solved by dividing it into smaller problems, solving them independently and combining the solution</a:t>
            </a:r>
            <a:endParaRPr/>
          </a:p>
        </p:txBody>
      </p:sp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7" name="Google Shape;527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0" lvl="0" marL="76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Recurrences</a:t>
            </a:r>
            <a:endParaRPr/>
          </a:p>
        </p:txBody>
      </p:sp>
      <p:sp>
        <p:nvSpPr>
          <p:cNvPr id="528" name="Google Shape;528;p40"/>
          <p:cNvSpPr txBox="1"/>
          <p:nvPr>
            <p:ph idx="1" type="body"/>
          </p:nvPr>
        </p:nvSpPr>
        <p:spPr>
          <a:xfrm>
            <a:off x="350837" y="1214437"/>
            <a:ext cx="8229600" cy="547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3200"/>
              <a:buFont typeface="Corsiva"/>
              <a:buNone/>
            </a:pPr>
            <a:r>
              <a:rPr b="0" i="0" lang="en-US" sz="32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Def.:</a:t>
            </a:r>
            <a:r>
              <a:rPr b="0" i="0" lang="en-US" sz="32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Recurrence = an equation or inequality that describes a function in terms of its value on smaller inputs, and one or more base cases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T(n-1) + n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Useful for analyzing recurrent algorithms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Methods for solving recurrences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Substitution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Recursion tree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Iteration method</a:t>
            </a:r>
            <a:endParaRPr/>
          </a:p>
        </p:txBody>
      </p:sp>
      <p:sp>
        <p:nvSpPr>
          <p:cNvPr id="529" name="Google Shape;529;p4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" name="Google Shape;151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Typical Running Time Functions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(quadratic)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for algorithms that process all pairs of data items (double nested loops)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(cubic)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of triples of data (triple nested loops)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(polynomial)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(exponential)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exponential algorithms are appropriate for practical use</a:t>
            </a:r>
            <a:endParaRPr/>
          </a:p>
        </p:txBody>
      </p:sp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Growth of Functions</a:t>
            </a:r>
            <a:endParaRPr/>
          </a:p>
        </p:txBody>
      </p:sp>
      <p:pic>
        <p:nvPicPr>
          <p:cNvPr descr="relative growth rate table"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27200"/>
            <a:ext cx="838200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</a:t>
            </a:r>
            <a:endParaRPr/>
          </a:p>
        </p:txBody>
      </p:sp>
      <p:pic>
        <p:nvPicPr>
          <p:cNvPr descr="E:\CSE830\MATLAB\Lec3\COMPLEX1.GIF"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5568850" y="4343400"/>
            <a:ext cx="211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log(n)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2438400"/>
            <a:ext cx="577850" cy="55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</a:t>
            </a:r>
            <a:endParaRPr/>
          </a:p>
        </p:txBody>
      </p:sp>
      <p:pic>
        <p:nvPicPr>
          <p:cNvPr descr="E:\CSE830\MATLAB\Lec3\COMPLEX2.GIF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76400"/>
            <a:ext cx="75438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7696200" y="5611800"/>
            <a:ext cx="10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log(n)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6200" y="5105400"/>
            <a:ext cx="3810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7239000" y="3733800"/>
            <a:ext cx="361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4781850" y="2743200"/>
            <a:ext cx="233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log(n)</a:t>
            </a:r>
            <a:endParaRPr/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CSE830\MATLAB\Lec3\COMPLEX3.GIF"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734300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2098450" y="1981200"/>
            <a:ext cx="79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7772400" y="5791200"/>
            <a:ext cx="99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log(n)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6549925" y="2286000"/>
            <a:ext cx="79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7086600" y="5181600"/>
            <a:ext cx="87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5" name="Google Shape;195;p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/>
</cp:coreProperties>
</file>