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997700" cy="9283700"/>
  <p:embeddedFontLst>
    <p:embeddedFont>
      <p:font typeface="Corsi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h2S7KsiKgAoyosQFMXeOfPq+34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rsi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rsiva-italic.fntdata"/><Relationship Id="rId14" Type="http://schemas.openxmlformats.org/officeDocument/2006/relationships/slide" Target="slides/slide8.xml"/><Relationship Id="rId36" Type="http://schemas.openxmlformats.org/officeDocument/2006/relationships/font" Target="fonts/Corsiva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orsi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48a1c90cc_1_4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248a1c90cc_1_4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248a1c90cc_1_44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4a1206dae3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4a1206dae3_0_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g14a1206dae3_0_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2" name="Google Shape;82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9" name="Google Shape;89;p39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6" name="Google Shape;96;p4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29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Bellman Ford Algorithm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 Algorithm</a:t>
            </a:r>
            <a:endParaRPr/>
          </a:p>
        </p:txBody>
      </p:sp>
      <p:sp>
        <p:nvSpPr>
          <p:cNvPr id="384" name="Google Shape;384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Single-source shortest paths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d[v]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π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[v] for all v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Allows negative edge weights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 negative-weight cycles are reachable from the source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 ⇒ no solution exists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Traverse all the edges |V – 1| times, every time performing a relaxation step of each edge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90" name="Google Shape;390;p11"/>
          <p:cNvCxnSpPr/>
          <p:nvPr/>
        </p:nvCxnSpPr>
        <p:spPr>
          <a:xfrm flipH="1" rot="10800000">
            <a:off x="6756400" y="4327525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" name="Google Shape;391;p11"/>
          <p:cNvCxnSpPr/>
          <p:nvPr/>
        </p:nvCxnSpPr>
        <p:spPr>
          <a:xfrm flipH="1" rot="-5400000">
            <a:off x="6750050" y="5086350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2" name="Google Shape;392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E, w, s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3" name="Google Shape;393;p11"/>
          <p:cNvSpPr txBox="1"/>
          <p:nvPr>
            <p:ph idx="1" type="body"/>
          </p:nvPr>
        </p:nvSpPr>
        <p:spPr>
          <a:xfrm>
            <a:off x="350837" y="1214437"/>
            <a:ext cx="65659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INITIALIZE-SINGLE-SOURCE(V, s)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← 1 to |V| - 1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grpSp>
        <p:nvGrpSpPr>
          <p:cNvPr id="394" name="Google Shape;394;p11"/>
          <p:cNvGrpSpPr/>
          <p:nvPr/>
        </p:nvGrpSpPr>
        <p:grpSpPr>
          <a:xfrm>
            <a:off x="6137275" y="1166812"/>
            <a:ext cx="2762250" cy="2528887"/>
            <a:chOff x="2607" y="1209"/>
            <a:chExt cx="1740" cy="1593"/>
          </a:xfrm>
        </p:grpSpPr>
        <p:sp>
          <p:nvSpPr>
            <p:cNvPr id="395" name="Google Shape;395;p11"/>
            <p:cNvSpPr/>
            <p:nvPr/>
          </p:nvSpPr>
          <p:spPr>
            <a:xfrm>
              <a:off x="2784" y="188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213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045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3213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4045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400" name="Google Shape;400;p11"/>
            <p:cNvCxnSpPr/>
            <p:nvPr/>
          </p:nvCxnSpPr>
          <p:spPr>
            <a:xfrm flipH="1" rot="10800000">
              <a:off x="2991" y="1642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1" name="Google Shape;401;p11"/>
            <p:cNvCxnSpPr/>
            <p:nvPr/>
          </p:nvCxnSpPr>
          <p:spPr>
            <a:xfrm>
              <a:off x="2992" y="2110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2" name="Google Shape;402;p11"/>
            <p:cNvSpPr txBox="1"/>
            <p:nvPr/>
          </p:nvSpPr>
          <p:spPr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3" name="Google Shape;403;p11"/>
            <p:cNvSpPr txBox="1"/>
            <p:nvPr/>
          </p:nvSpPr>
          <p:spPr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04" name="Google Shape;404;p11"/>
            <p:cNvSpPr txBox="1"/>
            <p:nvPr/>
          </p:nvSpPr>
          <p:spPr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6" name="Google Shape;406;p11"/>
            <p:cNvSpPr txBox="1"/>
            <p:nvPr/>
          </p:nvSpPr>
          <p:spPr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07" name="Google Shape;407;p11"/>
            <p:cNvSpPr txBox="1"/>
            <p:nvPr/>
          </p:nvSpPr>
          <p:spPr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08" name="Google Shape;408;p11"/>
            <p:cNvSpPr txBox="1"/>
            <p:nvPr/>
          </p:nvSpPr>
          <p:spPr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09" name="Google Shape;409;p11"/>
            <p:cNvSpPr txBox="1"/>
            <p:nvPr/>
          </p:nvSpPr>
          <p:spPr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412" name="Google Shape;412;p11"/>
            <p:cNvCxnSpPr/>
            <p:nvPr/>
          </p:nvCxnSpPr>
          <p:spPr>
            <a:xfrm>
              <a:off x="3483" y="2487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3" name="Google Shape;413;p11"/>
            <p:cNvCxnSpPr/>
            <p:nvPr/>
          </p:nvCxnSpPr>
          <p:spPr>
            <a:xfrm flipH="1" rot="10800000">
              <a:off x="3414" y="1633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4" name="Google Shape;414;p11"/>
            <p:cNvCxnSpPr/>
            <p:nvPr/>
          </p:nvCxnSpPr>
          <p:spPr>
            <a:xfrm rot="10800000">
              <a:off x="3036" y="2061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5" name="Google Shape;415;p11"/>
            <p:cNvSpPr txBox="1"/>
            <p:nvPr/>
          </p:nvSpPr>
          <p:spPr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16" name="Google Shape;416;p11"/>
            <p:cNvSpPr txBox="1"/>
            <p:nvPr/>
          </p:nvSpPr>
          <p:spPr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1"/>
            <p:cNvSpPr txBox="1"/>
            <p:nvPr/>
          </p:nvSpPr>
          <p:spPr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418" name="Google Shape;418;p11"/>
            <p:cNvSpPr txBox="1"/>
            <p:nvPr/>
          </p:nvSpPr>
          <p:spPr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19" name="Google Shape;419;p11"/>
            <p:cNvCxnSpPr/>
            <p:nvPr/>
          </p:nvCxnSpPr>
          <p:spPr>
            <a:xfrm>
              <a:off x="3344" y="1674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4178" y="1671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 flipH="1" rot="-5400000">
              <a:off x="3427" y="1649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2" name="Google Shape;422;p11"/>
            <p:cNvSpPr txBox="1"/>
            <p:nvPr/>
          </p:nvSpPr>
          <p:spPr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3468" y="1471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 rot="10800000">
              <a:off x="3478" y="1594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1"/>
            <p:cNvSpPr txBox="1"/>
            <p:nvPr/>
          </p:nvSpPr>
          <p:spPr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</p:grpSp>
      <p:grpSp>
        <p:nvGrpSpPr>
          <p:cNvPr id="426" name="Google Shape;426;p11"/>
          <p:cNvGrpSpPr/>
          <p:nvPr/>
        </p:nvGrpSpPr>
        <p:grpSpPr>
          <a:xfrm>
            <a:off x="6137275" y="3648075"/>
            <a:ext cx="2762250" cy="2528887"/>
            <a:chOff x="2607" y="1209"/>
            <a:chExt cx="1740" cy="1593"/>
          </a:xfrm>
        </p:grpSpPr>
        <p:sp>
          <p:nvSpPr>
            <p:cNvPr id="427" name="Google Shape;427;p11"/>
            <p:cNvSpPr/>
            <p:nvPr/>
          </p:nvSpPr>
          <p:spPr>
            <a:xfrm>
              <a:off x="2784" y="188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3213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4045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3213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045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432" name="Google Shape;432;p11"/>
            <p:cNvCxnSpPr/>
            <p:nvPr/>
          </p:nvCxnSpPr>
          <p:spPr>
            <a:xfrm flipH="1" rot="10800000">
              <a:off x="2991" y="1642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2992" y="2110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11"/>
            <p:cNvSpPr txBox="1"/>
            <p:nvPr/>
          </p:nvSpPr>
          <p:spPr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5" name="Google Shape;435;p11"/>
            <p:cNvSpPr txBox="1"/>
            <p:nvPr/>
          </p:nvSpPr>
          <p:spPr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6" name="Google Shape;436;p11"/>
            <p:cNvSpPr txBox="1"/>
            <p:nvPr/>
          </p:nvSpPr>
          <p:spPr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37" name="Google Shape;437;p11"/>
            <p:cNvSpPr txBox="1"/>
            <p:nvPr/>
          </p:nvSpPr>
          <p:spPr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38" name="Google Shape;438;p11"/>
            <p:cNvSpPr txBox="1"/>
            <p:nvPr/>
          </p:nvSpPr>
          <p:spPr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39" name="Google Shape;439;p11"/>
            <p:cNvSpPr txBox="1"/>
            <p:nvPr/>
          </p:nvSpPr>
          <p:spPr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40" name="Google Shape;440;p11"/>
            <p:cNvSpPr txBox="1"/>
            <p:nvPr/>
          </p:nvSpPr>
          <p:spPr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41" name="Google Shape;441;p11"/>
            <p:cNvSpPr txBox="1"/>
            <p:nvPr/>
          </p:nvSpPr>
          <p:spPr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42" name="Google Shape;442;p11"/>
            <p:cNvSpPr txBox="1"/>
            <p:nvPr/>
          </p:nvSpPr>
          <p:spPr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43" name="Google Shape;443;p11"/>
            <p:cNvSpPr txBox="1"/>
            <p:nvPr/>
          </p:nvSpPr>
          <p:spPr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444" name="Google Shape;444;p11"/>
            <p:cNvCxnSpPr/>
            <p:nvPr/>
          </p:nvCxnSpPr>
          <p:spPr>
            <a:xfrm>
              <a:off x="3483" y="2487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5" name="Google Shape;445;p11"/>
            <p:cNvCxnSpPr/>
            <p:nvPr/>
          </p:nvCxnSpPr>
          <p:spPr>
            <a:xfrm flipH="1" rot="10800000">
              <a:off x="3414" y="1633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6" name="Google Shape;446;p11"/>
            <p:cNvCxnSpPr/>
            <p:nvPr/>
          </p:nvCxnSpPr>
          <p:spPr>
            <a:xfrm rot="10800000">
              <a:off x="3036" y="2061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7" name="Google Shape;447;p11"/>
            <p:cNvSpPr txBox="1"/>
            <p:nvPr/>
          </p:nvSpPr>
          <p:spPr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48" name="Google Shape;448;p11"/>
            <p:cNvSpPr txBox="1"/>
            <p:nvPr/>
          </p:nvSpPr>
          <p:spPr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 txBox="1"/>
            <p:nvPr/>
          </p:nvSpPr>
          <p:spPr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450" name="Google Shape;450;p11"/>
            <p:cNvSpPr txBox="1"/>
            <p:nvPr/>
          </p:nvSpPr>
          <p:spPr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51" name="Google Shape;451;p11"/>
            <p:cNvCxnSpPr/>
            <p:nvPr/>
          </p:nvCxnSpPr>
          <p:spPr>
            <a:xfrm>
              <a:off x="3344" y="1674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178" y="1671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 flipH="1" rot="-5400000">
              <a:off x="3427" y="1649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11"/>
            <p:cNvSpPr txBox="1"/>
            <p:nvPr/>
          </p:nvSpPr>
          <p:spPr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3468" y="1471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 rot="10800000">
              <a:off x="3478" y="1594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 txBox="1"/>
            <p:nvPr/>
          </p:nvSpPr>
          <p:spPr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</p:grpSp>
      <p:sp>
        <p:nvSpPr>
          <p:cNvPr id="458" name="Google Shape;458;p11"/>
          <p:cNvSpPr txBox="1"/>
          <p:nvPr/>
        </p:nvSpPr>
        <p:spPr>
          <a:xfrm>
            <a:off x="252412" y="5581650"/>
            <a:ext cx="6432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(t, x), (t, y), (t, z), (x, t), (y, x), (y, z), (z, x), (z, s), (s, t), (s, y)</a:t>
            </a:r>
            <a:endParaRPr/>
          </a:p>
        </p:txBody>
      </p:sp>
      <p:sp>
        <p:nvSpPr>
          <p:cNvPr id="459" name="Google Shape;459;p11"/>
          <p:cNvSpPr/>
          <p:nvPr/>
        </p:nvSpPr>
        <p:spPr>
          <a:xfrm>
            <a:off x="7129462" y="4014787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7132637" y="550227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12"/>
          <p:cNvSpPr/>
          <p:nvPr/>
        </p:nvSpPr>
        <p:spPr>
          <a:xfrm>
            <a:off x="2484437" y="4119562"/>
            <a:ext cx="896937" cy="58737"/>
          </a:xfrm>
          <a:custGeom>
            <a:rect b="b" l="l" r="r" t="t"/>
            <a:pathLst>
              <a:path extrusionOk="0" h="37" w="565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cap="flat" cmpd="sng" w="762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6294437" y="1617662"/>
            <a:ext cx="896937" cy="58737"/>
          </a:xfrm>
          <a:custGeom>
            <a:rect b="b" l="l" r="r" t="t"/>
            <a:pathLst>
              <a:path extrusionOk="0" h="37" w="565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cap="flat" cmpd="sng" w="762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/>
          <p:nvPr/>
        </p:nvSpPr>
        <p:spPr>
          <a:xfrm rot="10800000">
            <a:off x="2463800" y="4319587"/>
            <a:ext cx="923925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762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12"/>
          <p:cNvCxnSpPr/>
          <p:nvPr/>
        </p:nvCxnSpPr>
        <p:spPr>
          <a:xfrm flipH="1" rot="-5400000">
            <a:off x="6211093" y="1908968"/>
            <a:ext cx="1073150" cy="1173162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0" name="Google Shape;470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cxnSp>
        <p:nvCxnSpPr>
          <p:cNvPr id="471" name="Google Shape;471;p12"/>
          <p:cNvCxnSpPr/>
          <p:nvPr/>
        </p:nvCxnSpPr>
        <p:spPr>
          <a:xfrm flipH="1" rot="10800000">
            <a:off x="6186487" y="1920875"/>
            <a:ext cx="1036637" cy="1136650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12"/>
          <p:cNvCxnSpPr/>
          <p:nvPr/>
        </p:nvCxnSpPr>
        <p:spPr>
          <a:xfrm flipH="1" rot="10800000">
            <a:off x="1655762" y="1857375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12"/>
          <p:cNvCxnSpPr/>
          <p:nvPr/>
        </p:nvCxnSpPr>
        <p:spPr>
          <a:xfrm flipH="1" rot="-5400000">
            <a:off x="1649412" y="2616200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12"/>
          <p:cNvSpPr txBox="1"/>
          <p:nvPr/>
        </p:nvSpPr>
        <p:spPr>
          <a:xfrm>
            <a:off x="2616200" y="431800"/>
            <a:ext cx="615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(t, x), (t, y), (t, z), (x, t), (y, x), (y, z), (z, x), (z, s), (s, t), (s, y)</a:t>
            </a:r>
            <a:endParaRPr/>
          </a:p>
        </p:txBody>
      </p:sp>
      <p:cxnSp>
        <p:nvCxnSpPr>
          <p:cNvPr id="475" name="Google Shape;475;p12"/>
          <p:cNvCxnSpPr/>
          <p:nvPr/>
        </p:nvCxnSpPr>
        <p:spPr>
          <a:xfrm flipH="1" rot="10800000">
            <a:off x="5529262" y="1901825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12"/>
          <p:cNvCxnSpPr/>
          <p:nvPr/>
        </p:nvCxnSpPr>
        <p:spPr>
          <a:xfrm flipH="1" rot="-5400000">
            <a:off x="5522912" y="2660650"/>
            <a:ext cx="414337" cy="407987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7" name="Google Shape;477;p12"/>
          <p:cNvGrpSpPr/>
          <p:nvPr/>
        </p:nvGrpSpPr>
        <p:grpSpPr>
          <a:xfrm>
            <a:off x="4910137" y="1222375"/>
            <a:ext cx="2762250" cy="2528887"/>
            <a:chOff x="2607" y="1209"/>
            <a:chExt cx="1740" cy="1593"/>
          </a:xfrm>
        </p:grpSpPr>
        <p:sp>
          <p:nvSpPr>
            <p:cNvPr id="478" name="Google Shape;478;p12"/>
            <p:cNvSpPr/>
            <p:nvPr/>
          </p:nvSpPr>
          <p:spPr>
            <a:xfrm>
              <a:off x="2784" y="188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3213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4045" y="14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3213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4045" y="234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483" name="Google Shape;483;p12"/>
            <p:cNvCxnSpPr/>
            <p:nvPr/>
          </p:nvCxnSpPr>
          <p:spPr>
            <a:xfrm flipH="1" rot="10800000">
              <a:off x="2991" y="1642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4" name="Google Shape;484;p12"/>
            <p:cNvCxnSpPr/>
            <p:nvPr/>
          </p:nvCxnSpPr>
          <p:spPr>
            <a:xfrm>
              <a:off x="2992" y="2110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85" name="Google Shape;485;p12"/>
            <p:cNvSpPr txBox="1"/>
            <p:nvPr/>
          </p:nvSpPr>
          <p:spPr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86" name="Google Shape;486;p12"/>
            <p:cNvSpPr txBox="1"/>
            <p:nvPr/>
          </p:nvSpPr>
          <p:spPr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87" name="Google Shape;487;p12"/>
            <p:cNvSpPr txBox="1"/>
            <p:nvPr/>
          </p:nvSpPr>
          <p:spPr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8" name="Google Shape;488;p12"/>
            <p:cNvSpPr txBox="1"/>
            <p:nvPr/>
          </p:nvSpPr>
          <p:spPr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9" name="Google Shape;489;p12"/>
            <p:cNvSpPr txBox="1"/>
            <p:nvPr/>
          </p:nvSpPr>
          <p:spPr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90" name="Google Shape;490;p12"/>
            <p:cNvSpPr txBox="1"/>
            <p:nvPr/>
          </p:nvSpPr>
          <p:spPr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91" name="Google Shape;491;p12"/>
            <p:cNvSpPr txBox="1"/>
            <p:nvPr/>
          </p:nvSpPr>
          <p:spPr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92" name="Google Shape;492;p12"/>
            <p:cNvSpPr txBox="1"/>
            <p:nvPr/>
          </p:nvSpPr>
          <p:spPr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93" name="Google Shape;493;p12"/>
            <p:cNvSpPr txBox="1"/>
            <p:nvPr/>
          </p:nvSpPr>
          <p:spPr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94" name="Google Shape;494;p12"/>
            <p:cNvSpPr txBox="1"/>
            <p:nvPr/>
          </p:nvSpPr>
          <p:spPr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495" name="Google Shape;495;p12"/>
            <p:cNvCxnSpPr/>
            <p:nvPr/>
          </p:nvCxnSpPr>
          <p:spPr>
            <a:xfrm>
              <a:off x="3483" y="2487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6" name="Google Shape;496;p12"/>
            <p:cNvCxnSpPr/>
            <p:nvPr/>
          </p:nvCxnSpPr>
          <p:spPr>
            <a:xfrm flipH="1" rot="10800000">
              <a:off x="3414" y="1633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7" name="Google Shape;497;p12"/>
            <p:cNvCxnSpPr/>
            <p:nvPr/>
          </p:nvCxnSpPr>
          <p:spPr>
            <a:xfrm rot="10800000">
              <a:off x="3036" y="2061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8" name="Google Shape;498;p12"/>
            <p:cNvSpPr txBox="1"/>
            <p:nvPr/>
          </p:nvSpPr>
          <p:spPr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99" name="Google Shape;499;p12"/>
            <p:cNvSpPr txBox="1"/>
            <p:nvPr/>
          </p:nvSpPr>
          <p:spPr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"/>
            <p:cNvSpPr txBox="1"/>
            <p:nvPr/>
          </p:nvSpPr>
          <p:spPr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501" name="Google Shape;501;p12"/>
            <p:cNvSpPr txBox="1"/>
            <p:nvPr/>
          </p:nvSpPr>
          <p:spPr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02" name="Google Shape;502;p12"/>
            <p:cNvCxnSpPr/>
            <p:nvPr/>
          </p:nvCxnSpPr>
          <p:spPr>
            <a:xfrm>
              <a:off x="3344" y="1674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3" name="Google Shape;503;p12"/>
            <p:cNvCxnSpPr/>
            <p:nvPr/>
          </p:nvCxnSpPr>
          <p:spPr>
            <a:xfrm>
              <a:off x="4178" y="1671"/>
              <a:ext cx="0" cy="6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504" name="Google Shape;504;p12"/>
            <p:cNvCxnSpPr/>
            <p:nvPr/>
          </p:nvCxnSpPr>
          <p:spPr>
            <a:xfrm flipH="1" rot="-5400000">
              <a:off x="3427" y="1649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05" name="Google Shape;505;p12"/>
            <p:cNvSpPr txBox="1"/>
            <p:nvPr/>
          </p:nvSpPr>
          <p:spPr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3468" y="1471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 rot="10800000">
              <a:off x="3478" y="1594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 txBox="1"/>
            <p:nvPr/>
          </p:nvSpPr>
          <p:spPr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</p:grpSp>
      <p:sp>
        <p:nvSpPr>
          <p:cNvPr id="509" name="Google Shape;509;p12"/>
          <p:cNvSpPr/>
          <p:nvPr/>
        </p:nvSpPr>
        <p:spPr>
          <a:xfrm>
            <a:off x="7229475" y="1592262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>
            <a:off x="7229475" y="306387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1" name="Google Shape;511;p12"/>
          <p:cNvSpPr/>
          <p:nvPr/>
        </p:nvSpPr>
        <p:spPr>
          <a:xfrm>
            <a:off x="7224712" y="15875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pSp>
        <p:nvGrpSpPr>
          <p:cNvPr id="512" name="Google Shape;512;p12"/>
          <p:cNvGrpSpPr/>
          <p:nvPr/>
        </p:nvGrpSpPr>
        <p:grpSpPr>
          <a:xfrm>
            <a:off x="1089025" y="3711575"/>
            <a:ext cx="2762250" cy="2528887"/>
            <a:chOff x="889" y="2419"/>
            <a:chExt cx="1740" cy="1593"/>
          </a:xfrm>
        </p:grpSpPr>
        <p:cxnSp>
          <p:nvCxnSpPr>
            <p:cNvPr id="513" name="Google Shape;513;p12"/>
            <p:cNvCxnSpPr/>
            <p:nvPr/>
          </p:nvCxnSpPr>
          <p:spPr>
            <a:xfrm flipH="1" rot="-5400000">
              <a:off x="1708" y="2851"/>
              <a:ext cx="676" cy="739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4" name="Google Shape;514;p12"/>
            <p:cNvCxnSpPr/>
            <p:nvPr/>
          </p:nvCxnSpPr>
          <p:spPr>
            <a:xfrm flipH="1" rot="10800000">
              <a:off x="1702" y="2850"/>
              <a:ext cx="653" cy="716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12"/>
            <p:cNvCxnSpPr/>
            <p:nvPr/>
          </p:nvCxnSpPr>
          <p:spPr>
            <a:xfrm flipH="1" rot="10800000">
              <a:off x="1279" y="2847"/>
              <a:ext cx="261" cy="257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6" name="Google Shape;516;p12"/>
            <p:cNvCxnSpPr/>
            <p:nvPr/>
          </p:nvCxnSpPr>
          <p:spPr>
            <a:xfrm flipH="1" rot="-5400000">
              <a:off x="1275" y="3325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17" name="Google Shape;517;p12"/>
            <p:cNvGrpSpPr/>
            <p:nvPr/>
          </p:nvGrpSpPr>
          <p:grpSpPr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518" name="Google Shape;518;p12"/>
              <p:cNvSpPr/>
              <p:nvPr/>
            </p:nvSpPr>
            <p:spPr>
              <a:xfrm>
                <a:off x="2784" y="1880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3213" y="141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20" name="Google Shape;520;p12"/>
              <p:cNvSpPr/>
              <p:nvPr/>
            </p:nvSpPr>
            <p:spPr>
              <a:xfrm>
                <a:off x="4045" y="141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∞</a:t>
                </a:r>
                <a:endParaRPr/>
              </a:p>
            </p:txBody>
          </p:sp>
          <p:sp>
            <p:nvSpPr>
              <p:cNvPr id="521" name="Google Shape;521;p12"/>
              <p:cNvSpPr/>
              <p:nvPr/>
            </p:nvSpPr>
            <p:spPr>
              <a:xfrm>
                <a:off x="3213" y="2346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4045" y="2346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∞</a:t>
                </a:r>
                <a:endParaRPr/>
              </a:p>
            </p:txBody>
          </p:sp>
          <p:cxnSp>
            <p:nvCxnSpPr>
              <p:cNvPr id="523" name="Google Shape;523;p12"/>
              <p:cNvCxnSpPr/>
              <p:nvPr/>
            </p:nvCxnSpPr>
            <p:spPr>
              <a:xfrm flipH="1" rot="10800000">
                <a:off x="2991" y="164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4" name="Google Shape;524;p12"/>
              <p:cNvCxnSpPr/>
              <p:nvPr/>
            </p:nvCxnSpPr>
            <p:spPr>
              <a:xfrm>
                <a:off x="2992" y="211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25" name="Google Shape;525;p12"/>
              <p:cNvSpPr txBox="1"/>
              <p:nvPr/>
            </p:nvSpPr>
            <p:spPr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26" name="Google Shape;526;p12"/>
              <p:cNvSpPr txBox="1"/>
              <p:nvPr/>
            </p:nvSpPr>
            <p:spPr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27" name="Google Shape;527;p12"/>
              <p:cNvSpPr txBox="1"/>
              <p:nvPr/>
            </p:nvSpPr>
            <p:spPr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28" name="Google Shape;528;p12"/>
              <p:cNvSpPr txBox="1"/>
              <p:nvPr/>
            </p:nvSpPr>
            <p:spPr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29" name="Google Shape;529;p12"/>
              <p:cNvSpPr txBox="1"/>
              <p:nvPr/>
            </p:nvSpPr>
            <p:spPr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30" name="Google Shape;530;p12"/>
              <p:cNvSpPr txBox="1"/>
              <p:nvPr/>
            </p:nvSpPr>
            <p:spPr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531" name="Google Shape;531;p12"/>
              <p:cNvSpPr txBox="1"/>
              <p:nvPr/>
            </p:nvSpPr>
            <p:spPr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533" name="Google Shape;533;p12"/>
              <p:cNvSpPr txBox="1"/>
              <p:nvPr/>
            </p:nvSpPr>
            <p:spPr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534" name="Google Shape;534;p12"/>
              <p:cNvSpPr txBox="1"/>
              <p:nvPr/>
            </p:nvSpPr>
            <p:spPr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535" name="Google Shape;535;p12"/>
              <p:cNvCxnSpPr/>
              <p:nvPr/>
            </p:nvCxnSpPr>
            <p:spPr>
              <a:xfrm>
                <a:off x="3483" y="248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36" name="Google Shape;536;p12"/>
              <p:cNvCxnSpPr/>
              <p:nvPr/>
            </p:nvCxnSpPr>
            <p:spPr>
              <a:xfrm flipH="1" rot="10800000">
                <a:off x="3414" y="163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37" name="Google Shape;537;p12"/>
              <p:cNvCxnSpPr/>
              <p:nvPr/>
            </p:nvCxnSpPr>
            <p:spPr>
              <a:xfrm rot="10800000">
                <a:off x="3036" y="206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38" name="Google Shape;538;p12"/>
              <p:cNvSpPr txBox="1"/>
              <p:nvPr/>
            </p:nvSpPr>
            <p:spPr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539" name="Google Shape;539;p12"/>
              <p:cNvSpPr txBox="1"/>
              <p:nvPr/>
            </p:nvSpPr>
            <p:spPr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2"/>
              <p:cNvSpPr txBox="1"/>
              <p:nvPr/>
            </p:nvSpPr>
            <p:spPr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cxnSp>
            <p:nvCxnSpPr>
              <p:cNvPr id="542" name="Google Shape;542;p12"/>
              <p:cNvCxnSpPr/>
              <p:nvPr/>
            </p:nvCxnSpPr>
            <p:spPr>
              <a:xfrm>
                <a:off x="3344" y="1674"/>
                <a:ext cx="0" cy="6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43" name="Google Shape;543;p12"/>
              <p:cNvCxnSpPr/>
              <p:nvPr/>
            </p:nvCxnSpPr>
            <p:spPr>
              <a:xfrm>
                <a:off x="4178" y="1671"/>
                <a:ext cx="0" cy="6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544" name="Google Shape;544;p12"/>
              <p:cNvCxnSpPr/>
              <p:nvPr/>
            </p:nvCxnSpPr>
            <p:spPr>
              <a:xfrm flipH="1" rot="-5400000">
                <a:off x="3427" y="1649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45" name="Google Shape;545;p12"/>
              <p:cNvSpPr txBox="1"/>
              <p:nvPr/>
            </p:nvSpPr>
            <p:spPr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-4</a:t>
                </a:r>
                <a:endParaRPr/>
              </a:p>
            </p:txBody>
          </p:sp>
          <p:sp>
            <p:nvSpPr>
              <p:cNvPr id="546" name="Google Shape;546;p12"/>
              <p:cNvSpPr/>
              <p:nvPr/>
            </p:nvSpPr>
            <p:spPr>
              <a:xfrm>
                <a:off x="3468" y="1471"/>
                <a:ext cx="582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2"/>
              <p:cNvSpPr/>
              <p:nvPr/>
            </p:nvSpPr>
            <p:spPr>
              <a:xfrm rot="10800000">
                <a:off x="3478" y="1594"/>
                <a:ext cx="582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2"/>
              <p:cNvSpPr txBox="1"/>
              <p:nvPr/>
            </p:nvSpPr>
            <p:spPr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</p:grpSp>
        <p:sp>
          <p:nvSpPr>
            <p:cNvPr id="549" name="Google Shape;549;p12"/>
            <p:cNvSpPr/>
            <p:nvPr/>
          </p:nvSpPr>
          <p:spPr>
            <a:xfrm>
              <a:off x="2350" y="2652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2350" y="3579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2347" y="2649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52" name="Google Shape;552;p12"/>
          <p:cNvSpPr/>
          <p:nvPr/>
        </p:nvSpPr>
        <p:spPr>
          <a:xfrm>
            <a:off x="2076450" y="407352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553" name="Google Shape;553;p12"/>
          <p:cNvGrpSpPr/>
          <p:nvPr/>
        </p:nvGrpSpPr>
        <p:grpSpPr>
          <a:xfrm>
            <a:off x="4949825" y="3719512"/>
            <a:ext cx="2762250" cy="2528887"/>
            <a:chOff x="197" y="2433"/>
            <a:chExt cx="1740" cy="1593"/>
          </a:xfrm>
        </p:grpSpPr>
        <p:sp>
          <p:nvSpPr>
            <p:cNvPr id="554" name="Google Shape;554;p12"/>
            <p:cNvSpPr/>
            <p:nvPr/>
          </p:nvSpPr>
          <p:spPr>
            <a:xfrm rot="10800000">
              <a:off x="1063" y="2816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762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12"/>
            <p:cNvGrpSpPr/>
            <p:nvPr/>
          </p:nvGrpSpPr>
          <p:grpSpPr>
            <a:xfrm>
              <a:off x="197" y="2433"/>
              <a:ext cx="1740" cy="1593"/>
              <a:chOff x="889" y="2419"/>
              <a:chExt cx="1740" cy="1593"/>
            </a:xfrm>
          </p:grpSpPr>
          <p:cxnSp>
            <p:nvCxnSpPr>
              <p:cNvPr id="556" name="Google Shape;556;p12"/>
              <p:cNvCxnSpPr/>
              <p:nvPr/>
            </p:nvCxnSpPr>
            <p:spPr>
              <a:xfrm flipH="1" rot="-5400000">
                <a:off x="1708" y="2851"/>
                <a:ext cx="676" cy="739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12"/>
              <p:cNvCxnSpPr/>
              <p:nvPr/>
            </p:nvCxnSpPr>
            <p:spPr>
              <a:xfrm flipH="1" rot="10800000">
                <a:off x="1702" y="2850"/>
                <a:ext cx="653" cy="716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2"/>
              <p:cNvCxnSpPr/>
              <p:nvPr/>
            </p:nvCxnSpPr>
            <p:spPr>
              <a:xfrm flipH="1" rot="10800000">
                <a:off x="1279" y="2847"/>
                <a:ext cx="261" cy="2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2"/>
              <p:cNvCxnSpPr/>
              <p:nvPr/>
            </p:nvCxnSpPr>
            <p:spPr>
              <a:xfrm flipH="1" rot="-5400000">
                <a:off x="1275" y="3325"/>
                <a:ext cx="261" cy="257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560" name="Google Shape;560;p12"/>
              <p:cNvGrpSpPr/>
              <p:nvPr/>
            </p:nvGrpSpPr>
            <p:grpSpPr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561" name="Google Shape;561;p12"/>
                <p:cNvSpPr/>
                <p:nvPr/>
              </p:nvSpPr>
              <p:spPr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562" name="Google Shape;562;p12"/>
                <p:cNvSpPr/>
                <p:nvPr/>
              </p:nvSpPr>
              <p:spPr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  <p:sp>
              <p:nvSpPr>
                <p:cNvPr id="563" name="Google Shape;563;p12"/>
                <p:cNvSpPr/>
                <p:nvPr/>
              </p:nvSpPr>
              <p:spPr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∞</a:t>
                  </a:r>
                  <a:endParaRPr/>
                </a:p>
              </p:txBody>
            </p:sp>
            <p:sp>
              <p:nvSpPr>
                <p:cNvPr id="564" name="Google Shape;564;p12"/>
                <p:cNvSpPr/>
                <p:nvPr/>
              </p:nvSpPr>
              <p:spPr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565" name="Google Shape;565;p12"/>
                <p:cNvSpPr/>
                <p:nvPr/>
              </p:nvSpPr>
              <p:spPr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∞</a:t>
                  </a:r>
                  <a:endParaRPr/>
                </a:p>
              </p:txBody>
            </p:sp>
            <p:cxnSp>
              <p:nvCxnSpPr>
                <p:cNvPr id="566" name="Google Shape;566;p12"/>
                <p:cNvCxnSpPr/>
                <p:nvPr/>
              </p:nvCxnSpPr>
              <p:spPr>
                <a:xfrm flipH="1" rot="10800000">
                  <a:off x="2991" y="1642"/>
                  <a:ext cx="261" cy="26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67" name="Google Shape;567;p12"/>
                <p:cNvCxnSpPr/>
                <p:nvPr/>
              </p:nvCxnSpPr>
              <p:spPr>
                <a:xfrm>
                  <a:off x="2992" y="2110"/>
                  <a:ext cx="256" cy="27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568" name="Google Shape;568;p12"/>
                <p:cNvSpPr txBox="1"/>
                <p:nvPr/>
              </p:nvSpPr>
              <p:spPr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  <p:sp>
              <p:nvSpPr>
                <p:cNvPr id="569" name="Google Shape;569;p12"/>
                <p:cNvSpPr txBox="1"/>
                <p:nvPr/>
              </p:nvSpPr>
              <p:spPr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  <p:sp>
              <p:nvSpPr>
                <p:cNvPr id="570" name="Google Shape;570;p12"/>
                <p:cNvSpPr txBox="1"/>
                <p:nvPr/>
              </p:nvSpPr>
              <p:spPr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571" name="Google Shape;571;p12"/>
                <p:cNvSpPr txBox="1"/>
                <p:nvPr/>
              </p:nvSpPr>
              <p:spPr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572" name="Google Shape;572;p12"/>
                <p:cNvSpPr txBox="1"/>
                <p:nvPr/>
              </p:nvSpPr>
              <p:spPr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/>
                </a:p>
              </p:txBody>
            </p:sp>
            <p:sp>
              <p:nvSpPr>
                <p:cNvPr id="573" name="Google Shape;573;p12"/>
                <p:cNvSpPr txBox="1"/>
                <p:nvPr/>
              </p:nvSpPr>
              <p:spPr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sp>
              <p:nvSpPr>
                <p:cNvPr id="574" name="Google Shape;574;p12"/>
                <p:cNvSpPr txBox="1"/>
                <p:nvPr/>
              </p:nvSpPr>
              <p:spPr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endParaRPr/>
                </a:p>
              </p:txBody>
            </p:sp>
            <p:sp>
              <p:nvSpPr>
                <p:cNvPr id="575" name="Google Shape;575;p12"/>
                <p:cNvSpPr txBox="1"/>
                <p:nvPr/>
              </p:nvSpPr>
              <p:spPr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/>
                </a:p>
              </p:txBody>
            </p:sp>
            <p:sp>
              <p:nvSpPr>
                <p:cNvPr id="576" name="Google Shape;576;p12"/>
                <p:cNvSpPr txBox="1"/>
                <p:nvPr/>
              </p:nvSpPr>
              <p:spPr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577" name="Google Shape;577;p12"/>
                <p:cNvSpPr txBox="1"/>
                <p:nvPr/>
              </p:nvSpPr>
              <p:spPr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z</a:t>
                  </a:r>
                  <a:endParaRPr/>
                </a:p>
              </p:txBody>
            </p:sp>
            <p:cxnSp>
              <p:nvCxnSpPr>
                <p:cNvPr id="578" name="Google Shape;578;p12"/>
                <p:cNvCxnSpPr/>
                <p:nvPr/>
              </p:nvCxnSpPr>
              <p:spPr>
                <a:xfrm>
                  <a:off x="3483" y="2487"/>
                  <a:ext cx="572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79" name="Google Shape;579;p12"/>
                <p:cNvCxnSpPr/>
                <p:nvPr/>
              </p:nvCxnSpPr>
              <p:spPr>
                <a:xfrm flipH="1" rot="10800000">
                  <a:off x="3414" y="1633"/>
                  <a:ext cx="670" cy="7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0" name="Google Shape;580;p12"/>
                <p:cNvCxnSpPr/>
                <p:nvPr/>
              </p:nvCxnSpPr>
              <p:spPr>
                <a:xfrm rot="10800000">
                  <a:off x="3036" y="2061"/>
                  <a:ext cx="1031" cy="36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581" name="Google Shape;581;p12"/>
                <p:cNvSpPr txBox="1"/>
                <p:nvPr/>
              </p:nvSpPr>
              <p:spPr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  <p:sp>
              <p:nvSpPr>
                <p:cNvPr id="582" name="Google Shape;582;p12"/>
                <p:cNvSpPr txBox="1"/>
                <p:nvPr/>
              </p:nvSpPr>
              <p:spPr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2"/>
                <p:cNvSpPr txBox="1"/>
                <p:nvPr/>
              </p:nvSpPr>
              <p:spPr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-3</a:t>
                  </a:r>
                  <a:endParaRPr/>
                </a:p>
              </p:txBody>
            </p:sp>
            <p:sp>
              <p:nvSpPr>
                <p:cNvPr id="584" name="Google Shape;584;p12"/>
                <p:cNvSpPr txBox="1"/>
                <p:nvPr/>
              </p:nvSpPr>
              <p:spPr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585" name="Google Shape;585;p12"/>
                <p:cNvCxnSpPr/>
                <p:nvPr/>
              </p:nvCxnSpPr>
              <p:spPr>
                <a:xfrm>
                  <a:off x="3344" y="1674"/>
                  <a:ext cx="0" cy="6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6" name="Google Shape;586;p12"/>
                <p:cNvCxnSpPr/>
                <p:nvPr/>
              </p:nvCxnSpPr>
              <p:spPr>
                <a:xfrm>
                  <a:off x="4178" y="1671"/>
                  <a:ext cx="0" cy="6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587" name="Google Shape;587;p12"/>
                <p:cNvCxnSpPr/>
                <p:nvPr/>
              </p:nvCxnSpPr>
              <p:spPr>
                <a:xfrm flipH="1" rot="-5400000">
                  <a:off x="3427" y="1649"/>
                  <a:ext cx="670" cy="7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588" name="Google Shape;588;p12"/>
                <p:cNvSpPr txBox="1"/>
                <p:nvPr/>
              </p:nvSpPr>
              <p:spPr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-4</a:t>
                  </a:r>
                  <a:endParaRPr/>
                </a:p>
              </p:txBody>
            </p:sp>
            <p:sp>
              <p:nvSpPr>
                <p:cNvPr id="589" name="Google Shape;589;p12"/>
                <p:cNvSpPr/>
                <p:nvPr/>
              </p:nvSpPr>
              <p:spPr>
                <a:xfrm>
                  <a:off x="3468" y="1471"/>
                  <a:ext cx="582" cy="50"/>
                </a:xfrm>
                <a:custGeom>
                  <a:rect b="b" l="l" r="r" t="t"/>
                  <a:pathLst>
                    <a:path extrusionOk="0" h="50" w="582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2"/>
                <p:cNvSpPr/>
                <p:nvPr/>
              </p:nvSpPr>
              <p:spPr>
                <a:xfrm rot="10800000">
                  <a:off x="3478" y="1594"/>
                  <a:ext cx="582" cy="50"/>
                </a:xfrm>
                <a:custGeom>
                  <a:rect b="b" l="l" r="r" t="t"/>
                  <a:pathLst>
                    <a:path extrusionOk="0" h="50" w="582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2"/>
                <p:cNvSpPr txBox="1"/>
                <p:nvPr/>
              </p:nvSpPr>
              <p:spPr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-2</a:t>
                  </a:r>
                  <a:endParaRPr/>
                </a:p>
              </p:txBody>
            </p:sp>
          </p:grpSp>
          <p:sp>
            <p:nvSpPr>
              <p:cNvPr id="592" name="Google Shape;592;p12"/>
              <p:cNvSpPr/>
              <p:nvPr/>
            </p:nvSpPr>
            <p:spPr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sp>
            <p:nvSpPr>
              <p:cNvPr id="593" name="Google Shape;593;p12"/>
              <p:cNvSpPr/>
              <p:nvPr/>
            </p:nvSpPr>
            <p:spPr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94" name="Google Shape;594;p12"/>
              <p:cNvSpPr/>
              <p:nvPr/>
            </p:nvSpPr>
            <p:spPr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  <p:sp>
          <p:nvSpPr>
            <p:cNvPr id="595" name="Google Shape;595;p12"/>
            <p:cNvSpPr/>
            <p:nvPr/>
          </p:nvSpPr>
          <p:spPr>
            <a:xfrm>
              <a:off x="819" y="2661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596" name="Google Shape;596;p12"/>
          <p:cNvSpPr/>
          <p:nvPr/>
        </p:nvSpPr>
        <p:spPr>
          <a:xfrm>
            <a:off x="7269162" y="557212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597" name="Google Shape;597;p12"/>
          <p:cNvSpPr txBox="1"/>
          <p:nvPr/>
        </p:nvSpPr>
        <p:spPr>
          <a:xfrm>
            <a:off x="412750" y="1379537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</a:t>
            </a:r>
            <a:endParaRPr/>
          </a:p>
        </p:txBody>
      </p:sp>
      <p:sp>
        <p:nvSpPr>
          <p:cNvPr id="598" name="Google Shape;598;p12"/>
          <p:cNvSpPr txBox="1"/>
          <p:nvPr/>
        </p:nvSpPr>
        <p:spPr>
          <a:xfrm>
            <a:off x="4813300" y="1427162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</a:t>
            </a:r>
            <a:endParaRPr/>
          </a:p>
        </p:txBody>
      </p:sp>
      <p:sp>
        <p:nvSpPr>
          <p:cNvPr id="599" name="Google Shape;599;p12"/>
          <p:cNvSpPr txBox="1"/>
          <p:nvPr/>
        </p:nvSpPr>
        <p:spPr>
          <a:xfrm>
            <a:off x="403225" y="3760787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3</a:t>
            </a:r>
            <a:endParaRPr/>
          </a:p>
        </p:txBody>
      </p:sp>
      <p:sp>
        <p:nvSpPr>
          <p:cNvPr id="600" name="Google Shape;600;p12"/>
          <p:cNvSpPr txBox="1"/>
          <p:nvPr/>
        </p:nvSpPr>
        <p:spPr>
          <a:xfrm>
            <a:off x="4689475" y="3798887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4</a:t>
            </a:r>
            <a:endParaRPr/>
          </a:p>
        </p:txBody>
      </p:sp>
      <p:grpSp>
        <p:nvGrpSpPr>
          <p:cNvPr id="601" name="Google Shape;601;p12"/>
          <p:cNvGrpSpPr/>
          <p:nvPr/>
        </p:nvGrpSpPr>
        <p:grpSpPr>
          <a:xfrm>
            <a:off x="1036637" y="1177925"/>
            <a:ext cx="2941637" cy="2638425"/>
            <a:chOff x="2607" y="1209"/>
            <a:chExt cx="1853" cy="1662"/>
          </a:xfrm>
        </p:grpSpPr>
        <p:sp>
          <p:nvSpPr>
            <p:cNvPr id="602" name="Google Shape;602;p12"/>
            <p:cNvSpPr/>
            <p:nvPr/>
          </p:nvSpPr>
          <p:spPr>
            <a:xfrm>
              <a:off x="2784" y="1880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3213" y="1415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4045" y="1415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3213" y="2346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4045" y="2346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607" name="Google Shape;607;p12"/>
            <p:cNvCxnSpPr/>
            <p:nvPr/>
          </p:nvCxnSpPr>
          <p:spPr>
            <a:xfrm flipH="1" rot="10800000">
              <a:off x="2991" y="160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8" name="Google Shape;608;p12"/>
            <p:cNvCxnSpPr/>
            <p:nvPr/>
          </p:nvCxnSpPr>
          <p:spPr>
            <a:xfrm>
              <a:off x="2992" y="211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09" name="Google Shape;609;p12"/>
            <p:cNvSpPr txBox="1"/>
            <p:nvPr/>
          </p:nvSpPr>
          <p:spPr>
            <a:xfrm>
              <a:off x="2970" y="16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10" name="Google Shape;610;p12"/>
            <p:cNvSpPr txBox="1"/>
            <p:nvPr/>
          </p:nvSpPr>
          <p:spPr>
            <a:xfrm>
              <a:off x="3656" y="12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11" name="Google Shape;611;p12"/>
            <p:cNvSpPr txBox="1"/>
            <p:nvPr/>
          </p:nvSpPr>
          <p:spPr>
            <a:xfrm>
              <a:off x="2981" y="21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12" name="Google Shape;612;p12"/>
            <p:cNvSpPr txBox="1"/>
            <p:nvPr/>
          </p:nvSpPr>
          <p:spPr>
            <a:xfrm>
              <a:off x="4160" y="18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13" name="Google Shape;613;p12"/>
            <p:cNvSpPr txBox="1"/>
            <p:nvPr/>
          </p:nvSpPr>
          <p:spPr>
            <a:xfrm>
              <a:off x="3676" y="245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14" name="Google Shape;614;p12"/>
            <p:cNvSpPr txBox="1"/>
            <p:nvPr/>
          </p:nvSpPr>
          <p:spPr>
            <a:xfrm>
              <a:off x="2607" y="18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15" name="Google Shape;615;p12"/>
            <p:cNvSpPr txBox="1"/>
            <p:nvPr/>
          </p:nvSpPr>
          <p:spPr>
            <a:xfrm>
              <a:off x="3268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16" name="Google Shape;616;p12"/>
            <p:cNvSpPr txBox="1"/>
            <p:nvPr/>
          </p:nvSpPr>
          <p:spPr>
            <a:xfrm>
              <a:off x="4090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617" name="Google Shape;617;p12"/>
            <p:cNvSpPr txBox="1"/>
            <p:nvPr/>
          </p:nvSpPr>
          <p:spPr>
            <a:xfrm>
              <a:off x="3252" y="257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618" name="Google Shape;618;p12"/>
            <p:cNvSpPr txBox="1"/>
            <p:nvPr/>
          </p:nvSpPr>
          <p:spPr>
            <a:xfrm>
              <a:off x="4106" y="257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619" name="Google Shape;619;p12"/>
            <p:cNvCxnSpPr/>
            <p:nvPr/>
          </p:nvCxnSpPr>
          <p:spPr>
            <a:xfrm>
              <a:off x="3483" y="2487"/>
              <a:ext cx="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0" name="Google Shape;620;p12"/>
            <p:cNvCxnSpPr/>
            <p:nvPr/>
          </p:nvCxnSpPr>
          <p:spPr>
            <a:xfrm flipH="1" rot="10800000">
              <a:off x="3414" y="1758"/>
              <a:ext cx="6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1" name="Google Shape;621;p12"/>
            <p:cNvCxnSpPr/>
            <p:nvPr/>
          </p:nvCxnSpPr>
          <p:spPr>
            <a:xfrm rot="10800000">
              <a:off x="3167" y="2125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22" name="Google Shape;622;p12"/>
            <p:cNvSpPr txBox="1"/>
            <p:nvPr/>
          </p:nvSpPr>
          <p:spPr>
            <a:xfrm>
              <a:off x="3173" y="180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23" name="Google Shape;623;p12"/>
            <p:cNvSpPr txBox="1"/>
            <p:nvPr/>
          </p:nvSpPr>
          <p:spPr>
            <a:xfrm>
              <a:off x="3420" y="1827"/>
              <a:ext cx="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 txBox="1"/>
            <p:nvPr/>
          </p:nvSpPr>
          <p:spPr>
            <a:xfrm>
              <a:off x="3887" y="169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625" name="Google Shape;625;p12"/>
            <p:cNvSpPr txBox="1"/>
            <p:nvPr/>
          </p:nvSpPr>
          <p:spPr>
            <a:xfrm>
              <a:off x="3715" y="215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26" name="Google Shape;626;p12"/>
            <p:cNvCxnSpPr/>
            <p:nvPr/>
          </p:nvCxnSpPr>
          <p:spPr>
            <a:xfrm>
              <a:off x="3344" y="1674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7" name="Google Shape;627;p12"/>
            <p:cNvCxnSpPr/>
            <p:nvPr/>
          </p:nvCxnSpPr>
          <p:spPr>
            <a:xfrm>
              <a:off x="4178" y="1671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28" name="Google Shape;628;p12"/>
            <p:cNvCxnSpPr/>
            <p:nvPr/>
          </p:nvCxnSpPr>
          <p:spPr>
            <a:xfrm flipH="1" rot="-5400000">
              <a:off x="3399" y="1677"/>
              <a:ext cx="6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29" name="Google Shape;629;p12"/>
            <p:cNvSpPr txBox="1"/>
            <p:nvPr/>
          </p:nvSpPr>
          <p:spPr>
            <a:xfrm>
              <a:off x="3911" y="201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630" name="Google Shape;630;p12"/>
            <p:cNvSpPr txBox="1"/>
            <p:nvPr/>
          </p:nvSpPr>
          <p:spPr>
            <a:xfrm>
              <a:off x="3612" y="15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631" name="Google Shape;631;p12"/>
            <p:cNvSpPr/>
            <p:nvPr/>
          </p:nvSpPr>
          <p:spPr>
            <a:xfrm rot="10800000">
              <a:off x="3478" y="1594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3468" y="1471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8a1c90cc_1_4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2 Simulation</a:t>
            </a:r>
            <a:endParaRPr/>
          </a:p>
        </p:txBody>
      </p:sp>
      <p:sp>
        <p:nvSpPr>
          <p:cNvPr id="639" name="Google Shape;639;g1248a1c90cc_1_4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0" name="Google Shape;640;g1248a1c90cc_1_44"/>
          <p:cNvCxnSpPr/>
          <p:nvPr/>
        </p:nvCxnSpPr>
        <p:spPr>
          <a:xfrm flipH="1" rot="10800000">
            <a:off x="1274762" y="1933562"/>
            <a:ext cx="414300" cy="408000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g1248a1c90cc_1_44"/>
          <p:cNvCxnSpPr/>
          <p:nvPr/>
        </p:nvCxnSpPr>
        <p:spPr>
          <a:xfrm flipH="1" rot="-5400000">
            <a:off x="1268437" y="2692375"/>
            <a:ext cx="414300" cy="408000"/>
          </a:xfrm>
          <a:prstGeom prst="straightConnector1">
            <a:avLst/>
          </a:prstGeom>
          <a:noFill/>
          <a:ln cap="flat" cmpd="sng" w="762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42" name="Google Shape;642;g1248a1c90cc_1_44"/>
          <p:cNvGrpSpPr/>
          <p:nvPr/>
        </p:nvGrpSpPr>
        <p:grpSpPr>
          <a:xfrm>
            <a:off x="655637" y="1254125"/>
            <a:ext cx="2941638" cy="2147483647"/>
            <a:chOff x="2607" y="1209"/>
            <a:chExt cx="1853" cy="85069818"/>
          </a:xfrm>
        </p:grpSpPr>
        <p:sp>
          <p:nvSpPr>
            <p:cNvPr id="643" name="Google Shape;643;g1248a1c90cc_1_44"/>
            <p:cNvSpPr/>
            <p:nvPr/>
          </p:nvSpPr>
          <p:spPr>
            <a:xfrm>
              <a:off x="2784" y="1880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44" name="Google Shape;644;g1248a1c90cc_1_44"/>
            <p:cNvSpPr/>
            <p:nvPr/>
          </p:nvSpPr>
          <p:spPr>
            <a:xfrm>
              <a:off x="3213" y="1415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45" name="Google Shape;645;g1248a1c90cc_1_44"/>
            <p:cNvSpPr/>
            <p:nvPr/>
          </p:nvSpPr>
          <p:spPr>
            <a:xfrm>
              <a:off x="4045" y="1415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646" name="Google Shape;646;g1248a1c90cc_1_44"/>
            <p:cNvSpPr/>
            <p:nvPr/>
          </p:nvSpPr>
          <p:spPr>
            <a:xfrm>
              <a:off x="3213" y="2346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47" name="Google Shape;647;g1248a1c90cc_1_44"/>
            <p:cNvSpPr/>
            <p:nvPr/>
          </p:nvSpPr>
          <p:spPr>
            <a:xfrm>
              <a:off x="4045" y="2346"/>
              <a:ext cx="300" cy="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648" name="Google Shape;648;g1248a1c90cc_1_44"/>
            <p:cNvCxnSpPr/>
            <p:nvPr/>
          </p:nvCxnSpPr>
          <p:spPr>
            <a:xfrm flipH="1" rot="10800000">
              <a:off x="2991" y="1603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9" name="Google Shape;649;g1248a1c90cc_1_44"/>
            <p:cNvCxnSpPr/>
            <p:nvPr/>
          </p:nvCxnSpPr>
          <p:spPr>
            <a:xfrm>
              <a:off x="2992" y="211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50" name="Google Shape;650;g1248a1c90cc_1_44"/>
            <p:cNvSpPr txBox="1"/>
            <p:nvPr/>
          </p:nvSpPr>
          <p:spPr>
            <a:xfrm>
              <a:off x="2970" y="16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51" name="Google Shape;651;g1248a1c90cc_1_44"/>
            <p:cNvSpPr txBox="1"/>
            <p:nvPr/>
          </p:nvSpPr>
          <p:spPr>
            <a:xfrm>
              <a:off x="3656" y="12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52" name="Google Shape;652;g1248a1c90cc_1_44"/>
            <p:cNvSpPr txBox="1"/>
            <p:nvPr/>
          </p:nvSpPr>
          <p:spPr>
            <a:xfrm>
              <a:off x="2981" y="21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53" name="Google Shape;653;g1248a1c90cc_1_44"/>
            <p:cNvSpPr txBox="1"/>
            <p:nvPr/>
          </p:nvSpPr>
          <p:spPr>
            <a:xfrm>
              <a:off x="4160" y="18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54" name="Google Shape;654;g1248a1c90cc_1_44"/>
            <p:cNvSpPr txBox="1"/>
            <p:nvPr/>
          </p:nvSpPr>
          <p:spPr>
            <a:xfrm>
              <a:off x="3676" y="245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55" name="Google Shape;655;g1248a1c90cc_1_44"/>
            <p:cNvSpPr txBox="1"/>
            <p:nvPr/>
          </p:nvSpPr>
          <p:spPr>
            <a:xfrm>
              <a:off x="2607" y="189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56" name="Google Shape;656;g1248a1c90cc_1_44"/>
            <p:cNvSpPr txBox="1"/>
            <p:nvPr/>
          </p:nvSpPr>
          <p:spPr>
            <a:xfrm>
              <a:off x="3268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657" name="Google Shape;657;g1248a1c90cc_1_44"/>
            <p:cNvSpPr txBox="1"/>
            <p:nvPr/>
          </p:nvSpPr>
          <p:spPr>
            <a:xfrm>
              <a:off x="4090" y="1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658" name="Google Shape;658;g1248a1c90cc_1_44"/>
            <p:cNvSpPr txBox="1"/>
            <p:nvPr/>
          </p:nvSpPr>
          <p:spPr>
            <a:xfrm>
              <a:off x="3252" y="257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659" name="Google Shape;659;g1248a1c90cc_1_44"/>
            <p:cNvSpPr txBox="1"/>
            <p:nvPr/>
          </p:nvSpPr>
          <p:spPr>
            <a:xfrm>
              <a:off x="4106" y="257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660" name="Google Shape;660;g1248a1c90cc_1_44"/>
            <p:cNvCxnSpPr/>
            <p:nvPr/>
          </p:nvCxnSpPr>
          <p:spPr>
            <a:xfrm>
              <a:off x="3483" y="2487"/>
              <a:ext cx="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1" name="Google Shape;661;g1248a1c90cc_1_44"/>
            <p:cNvCxnSpPr/>
            <p:nvPr/>
          </p:nvCxnSpPr>
          <p:spPr>
            <a:xfrm flipH="1" rot="10800000">
              <a:off x="3414" y="1758"/>
              <a:ext cx="6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2" name="Google Shape;662;g1248a1c90cc_1_44"/>
            <p:cNvCxnSpPr/>
            <p:nvPr/>
          </p:nvCxnSpPr>
          <p:spPr>
            <a:xfrm rot="10800000">
              <a:off x="3167" y="2125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63" name="Google Shape;663;g1248a1c90cc_1_44"/>
            <p:cNvSpPr txBox="1"/>
            <p:nvPr/>
          </p:nvSpPr>
          <p:spPr>
            <a:xfrm>
              <a:off x="3173" y="180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64" name="Google Shape;664;g1248a1c90cc_1_44"/>
            <p:cNvSpPr txBox="1"/>
            <p:nvPr/>
          </p:nvSpPr>
          <p:spPr>
            <a:xfrm>
              <a:off x="3420" y="1827"/>
              <a:ext cx="0" cy="85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1248a1c90cc_1_44"/>
            <p:cNvSpPr txBox="1"/>
            <p:nvPr/>
          </p:nvSpPr>
          <p:spPr>
            <a:xfrm>
              <a:off x="3935" y="178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666" name="Google Shape;666;g1248a1c90cc_1_44"/>
            <p:cNvSpPr txBox="1"/>
            <p:nvPr/>
          </p:nvSpPr>
          <p:spPr>
            <a:xfrm>
              <a:off x="3715" y="215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67" name="Google Shape;667;g1248a1c90cc_1_44"/>
            <p:cNvCxnSpPr/>
            <p:nvPr/>
          </p:nvCxnSpPr>
          <p:spPr>
            <a:xfrm>
              <a:off x="3344" y="1674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8" name="Google Shape;668;g1248a1c90cc_1_44"/>
            <p:cNvCxnSpPr/>
            <p:nvPr/>
          </p:nvCxnSpPr>
          <p:spPr>
            <a:xfrm>
              <a:off x="4178" y="1671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69" name="Google Shape;669;g1248a1c90cc_1_44"/>
            <p:cNvCxnSpPr/>
            <p:nvPr/>
          </p:nvCxnSpPr>
          <p:spPr>
            <a:xfrm flipH="1" rot="-5400000">
              <a:off x="3399" y="1677"/>
              <a:ext cx="6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70" name="Google Shape;670;g1248a1c90cc_1_44"/>
            <p:cNvSpPr txBox="1"/>
            <p:nvPr/>
          </p:nvSpPr>
          <p:spPr>
            <a:xfrm>
              <a:off x="3911" y="201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671" name="Google Shape;671;g1248a1c90cc_1_44"/>
            <p:cNvSpPr/>
            <p:nvPr/>
          </p:nvSpPr>
          <p:spPr>
            <a:xfrm>
              <a:off x="3468" y="1471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1248a1c90cc_1_44"/>
            <p:cNvSpPr/>
            <p:nvPr/>
          </p:nvSpPr>
          <p:spPr>
            <a:xfrm rot="10800000">
              <a:off x="3478" y="1594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1248a1c90cc_1_44"/>
            <p:cNvSpPr txBox="1"/>
            <p:nvPr/>
          </p:nvSpPr>
          <p:spPr>
            <a:xfrm>
              <a:off x="3612" y="15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</p:grpSp>
      <p:sp>
        <p:nvSpPr>
          <p:cNvPr id="674" name="Google Shape;674;g1248a1c90cc_1_44"/>
          <p:cNvSpPr txBox="1"/>
          <p:nvPr/>
        </p:nvSpPr>
        <p:spPr>
          <a:xfrm>
            <a:off x="412750" y="1379537"/>
            <a:ext cx="8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</a:t>
            </a:r>
            <a:r>
              <a:rPr lang="en-US" sz="18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75" name="Google Shape;675;g1248a1c90cc_1_44"/>
          <p:cNvSpPr txBox="1"/>
          <p:nvPr/>
        </p:nvSpPr>
        <p:spPr>
          <a:xfrm>
            <a:off x="254000" y="3860800"/>
            <a:ext cx="357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(t, x), (t, y), (t, z), (x, t), (y, x),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(y, z), (z, x), (z, s), (s, t), (s, y)</a:t>
            </a:r>
            <a:endParaRPr/>
          </a:p>
        </p:txBody>
      </p:sp>
      <p:sp>
        <p:nvSpPr>
          <p:cNvPr id="676" name="Google Shape;676;g1248a1c90cc_1_44"/>
          <p:cNvSpPr txBox="1"/>
          <p:nvPr/>
        </p:nvSpPr>
        <p:spPr>
          <a:xfrm>
            <a:off x="3871025" y="1526975"/>
            <a:ext cx="3241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d[x] = inf &gt; 6+5 = 11 (updated)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d[y] = 7 &lt; 14 = 7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d[z] = inf &gt; 6-4 = 2 (updated)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d[t] = 6 &lt; 9 = 6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d[x] = 11&gt; 7-3 = 4 (updated)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d[z] = 2 &lt; 7+9 = 2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d[x] = 4 &lt; 2+7 = 4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d[s] = 0 &lt; 2+2 = 0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d[t] = 6 == 6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d[y] = 7 == 7</a:t>
            </a:r>
            <a:endParaRPr/>
          </a:p>
        </p:txBody>
      </p:sp>
      <p:sp>
        <p:nvSpPr>
          <p:cNvPr id="677" name="Google Shape;677;g1248a1c90cc_1_44"/>
          <p:cNvSpPr txBox="1"/>
          <p:nvPr/>
        </p:nvSpPr>
        <p:spPr>
          <a:xfrm>
            <a:off x="3737075" y="4569325"/>
            <a:ext cx="49023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In each pass, at least one node will be updated to its final minimum cost value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That one node (at least) will guide the next iteration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3" name="Google Shape;683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Detecting Negative Cycles</a:t>
            </a:r>
            <a:endParaRPr/>
          </a:p>
        </p:txBody>
      </p:sp>
      <p:sp>
        <p:nvSpPr>
          <p:cNvPr id="684" name="Google Shape;684;p13"/>
          <p:cNvSpPr txBox="1"/>
          <p:nvPr>
            <p:ph idx="1" type="body"/>
          </p:nvPr>
        </p:nvSpPr>
        <p:spPr>
          <a:xfrm>
            <a:off x="350837" y="1214437"/>
            <a:ext cx="82296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13"/>
          <p:cNvGrpSpPr/>
          <p:nvPr/>
        </p:nvGrpSpPr>
        <p:grpSpPr>
          <a:xfrm>
            <a:off x="6518275" y="1490662"/>
            <a:ext cx="1741487" cy="2022475"/>
            <a:chOff x="3698" y="2451"/>
            <a:chExt cx="1097" cy="1274"/>
          </a:xfrm>
        </p:grpSpPr>
        <p:sp>
          <p:nvSpPr>
            <p:cNvPr id="686" name="Google Shape;686;p13"/>
            <p:cNvSpPr/>
            <p:nvPr/>
          </p:nvSpPr>
          <p:spPr>
            <a:xfrm>
              <a:off x="3698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529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161" y="32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689" name="Google Shape;689;p13"/>
            <p:cNvSpPr txBox="1"/>
            <p:nvPr/>
          </p:nvSpPr>
          <p:spPr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90" name="Google Shape;690;p13"/>
            <p:cNvSpPr txBox="1"/>
            <p:nvPr/>
          </p:nvSpPr>
          <p:spPr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91" name="Google Shape;691;p13"/>
            <p:cNvSpPr txBox="1"/>
            <p:nvPr/>
          </p:nvSpPr>
          <p:spPr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692" name="Google Shape;692;p13"/>
            <p:cNvCxnSpPr/>
            <p:nvPr/>
          </p:nvCxnSpPr>
          <p:spPr>
            <a:xfrm>
              <a:off x="3953" y="2798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3" name="Google Shape;693;p13"/>
            <p:cNvSpPr txBox="1"/>
            <p:nvPr/>
          </p:nvSpPr>
          <p:spPr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94" name="Google Shape;694;p13"/>
            <p:cNvSpPr txBox="1"/>
            <p:nvPr/>
          </p:nvSpPr>
          <p:spPr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95" name="Google Shape;695;p13"/>
            <p:cNvSpPr txBox="1"/>
            <p:nvPr/>
          </p:nvSpPr>
          <p:spPr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-8</a:t>
              </a:r>
              <a:endParaRPr/>
            </a:p>
          </p:txBody>
        </p:sp>
        <p:cxnSp>
          <p:nvCxnSpPr>
            <p:cNvPr id="696" name="Google Shape;696;p13"/>
            <p:cNvCxnSpPr/>
            <p:nvPr/>
          </p:nvCxnSpPr>
          <p:spPr>
            <a:xfrm flipH="1">
              <a:off x="4379" y="2916"/>
              <a:ext cx="229" cy="3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7" name="Google Shape;697;p13"/>
            <p:cNvCxnSpPr/>
            <p:nvPr/>
          </p:nvCxnSpPr>
          <p:spPr>
            <a:xfrm rot="10800000">
              <a:off x="3902" y="2912"/>
              <a:ext cx="297" cy="3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8" name="Google Shape;698;p13"/>
          <p:cNvGrpSpPr/>
          <p:nvPr/>
        </p:nvGrpSpPr>
        <p:grpSpPr>
          <a:xfrm>
            <a:off x="936625" y="3776662"/>
            <a:ext cx="1741487" cy="2022475"/>
            <a:chOff x="3698" y="2451"/>
            <a:chExt cx="1097" cy="1274"/>
          </a:xfrm>
        </p:grpSpPr>
        <p:sp>
          <p:nvSpPr>
            <p:cNvPr id="699" name="Google Shape;699;p13"/>
            <p:cNvSpPr/>
            <p:nvPr/>
          </p:nvSpPr>
          <p:spPr>
            <a:xfrm>
              <a:off x="3698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4529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4161" y="32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02" name="Google Shape;702;p13"/>
            <p:cNvSpPr txBox="1"/>
            <p:nvPr/>
          </p:nvSpPr>
          <p:spPr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03" name="Google Shape;703;p13"/>
            <p:cNvSpPr txBox="1"/>
            <p:nvPr/>
          </p:nvSpPr>
          <p:spPr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04" name="Google Shape;704;p13"/>
            <p:cNvSpPr txBox="1"/>
            <p:nvPr/>
          </p:nvSpPr>
          <p:spPr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705" name="Google Shape;705;p13"/>
            <p:cNvCxnSpPr/>
            <p:nvPr/>
          </p:nvCxnSpPr>
          <p:spPr>
            <a:xfrm>
              <a:off x="3953" y="2798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06" name="Google Shape;706;p13"/>
            <p:cNvSpPr txBox="1"/>
            <p:nvPr/>
          </p:nvSpPr>
          <p:spPr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07" name="Google Shape;707;p13"/>
            <p:cNvSpPr txBox="1"/>
            <p:nvPr/>
          </p:nvSpPr>
          <p:spPr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08" name="Google Shape;708;p13"/>
            <p:cNvSpPr txBox="1"/>
            <p:nvPr/>
          </p:nvSpPr>
          <p:spPr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-8</a:t>
              </a:r>
              <a:endParaRPr/>
            </a:p>
          </p:txBody>
        </p:sp>
        <p:cxnSp>
          <p:nvCxnSpPr>
            <p:cNvPr id="709" name="Google Shape;709;p13"/>
            <p:cNvCxnSpPr/>
            <p:nvPr/>
          </p:nvCxnSpPr>
          <p:spPr>
            <a:xfrm flipH="1">
              <a:off x="4379" y="2916"/>
              <a:ext cx="229" cy="3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0" name="Google Shape;710;p13"/>
            <p:cNvCxnSpPr/>
            <p:nvPr/>
          </p:nvCxnSpPr>
          <p:spPr>
            <a:xfrm rot="10800000">
              <a:off x="3902" y="2912"/>
              <a:ext cx="297" cy="3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11" name="Google Shape;711;p13"/>
          <p:cNvSpPr/>
          <p:nvPr/>
        </p:nvSpPr>
        <p:spPr>
          <a:xfrm>
            <a:off x="2287587" y="417195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12" name="Google Shape;712;p13"/>
          <p:cNvSpPr/>
          <p:nvPr/>
        </p:nvSpPr>
        <p:spPr>
          <a:xfrm>
            <a:off x="1706562" y="50673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13" name="Google Shape;713;p13"/>
          <p:cNvSpPr/>
          <p:nvPr/>
        </p:nvSpPr>
        <p:spPr>
          <a:xfrm>
            <a:off x="982662" y="417195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</p:txBody>
      </p:sp>
      <p:grpSp>
        <p:nvGrpSpPr>
          <p:cNvPr id="714" name="Google Shape;714;p13"/>
          <p:cNvGrpSpPr/>
          <p:nvPr/>
        </p:nvGrpSpPr>
        <p:grpSpPr>
          <a:xfrm>
            <a:off x="3184525" y="3776662"/>
            <a:ext cx="1741487" cy="2022475"/>
            <a:chOff x="3698" y="2451"/>
            <a:chExt cx="1097" cy="1274"/>
          </a:xfrm>
        </p:grpSpPr>
        <p:sp>
          <p:nvSpPr>
            <p:cNvPr id="715" name="Google Shape;715;p13"/>
            <p:cNvSpPr/>
            <p:nvPr/>
          </p:nvSpPr>
          <p:spPr>
            <a:xfrm>
              <a:off x="3698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529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161" y="32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18" name="Google Shape;718;p13"/>
            <p:cNvSpPr txBox="1"/>
            <p:nvPr/>
          </p:nvSpPr>
          <p:spPr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19" name="Google Shape;719;p13"/>
            <p:cNvSpPr txBox="1"/>
            <p:nvPr/>
          </p:nvSpPr>
          <p:spPr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20" name="Google Shape;720;p13"/>
            <p:cNvSpPr txBox="1"/>
            <p:nvPr/>
          </p:nvSpPr>
          <p:spPr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721" name="Google Shape;721;p13"/>
            <p:cNvCxnSpPr/>
            <p:nvPr/>
          </p:nvCxnSpPr>
          <p:spPr>
            <a:xfrm>
              <a:off x="3953" y="2798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2" name="Google Shape;722;p13"/>
            <p:cNvSpPr txBox="1"/>
            <p:nvPr/>
          </p:nvSpPr>
          <p:spPr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23" name="Google Shape;723;p13"/>
            <p:cNvSpPr txBox="1"/>
            <p:nvPr/>
          </p:nvSpPr>
          <p:spPr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24" name="Google Shape;724;p13"/>
            <p:cNvSpPr txBox="1"/>
            <p:nvPr/>
          </p:nvSpPr>
          <p:spPr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-8</a:t>
              </a:r>
              <a:endParaRPr/>
            </a:p>
          </p:txBody>
        </p:sp>
        <p:cxnSp>
          <p:nvCxnSpPr>
            <p:cNvPr id="725" name="Google Shape;725;p13"/>
            <p:cNvCxnSpPr/>
            <p:nvPr/>
          </p:nvCxnSpPr>
          <p:spPr>
            <a:xfrm flipH="1">
              <a:off x="4379" y="2916"/>
              <a:ext cx="229" cy="3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26" name="Google Shape;726;p13"/>
            <p:cNvCxnSpPr/>
            <p:nvPr/>
          </p:nvCxnSpPr>
          <p:spPr>
            <a:xfrm rot="10800000">
              <a:off x="3902" y="2912"/>
              <a:ext cx="297" cy="3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27" name="Google Shape;727;p13"/>
          <p:cNvSpPr/>
          <p:nvPr/>
        </p:nvSpPr>
        <p:spPr>
          <a:xfrm>
            <a:off x="4545012" y="41529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728" name="Google Shape;728;p13"/>
          <p:cNvSpPr/>
          <p:nvPr/>
        </p:nvSpPr>
        <p:spPr>
          <a:xfrm>
            <a:off x="3954462" y="505777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29" name="Google Shape;729;p13"/>
          <p:cNvSpPr/>
          <p:nvPr/>
        </p:nvSpPr>
        <p:spPr>
          <a:xfrm>
            <a:off x="3221037" y="41529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/>
          </a:p>
        </p:txBody>
      </p:sp>
      <p:sp>
        <p:nvSpPr>
          <p:cNvPr id="730" name="Google Shape;730;p13"/>
          <p:cNvSpPr txBox="1"/>
          <p:nvPr/>
        </p:nvSpPr>
        <p:spPr>
          <a:xfrm>
            <a:off x="5356225" y="3760787"/>
            <a:ext cx="354012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edge (s, b):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d[b]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d[s] + w(s, b) = -4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d[b] &gt; d[s] + w(s, b)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6" name="Google Shape;736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E, w, s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37" name="Google Shape;737;p14"/>
          <p:cNvSpPr txBox="1"/>
          <p:nvPr>
            <p:ph idx="1" type="body"/>
          </p:nvPr>
        </p:nvSpPr>
        <p:spPr>
          <a:xfrm>
            <a:off x="350837" y="1214437"/>
            <a:ext cx="6565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INITIALIZE-SINGLE-SOURCE(V, s)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← 1 to |V| - 1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O(VE)</a:t>
            </a:r>
            <a:endParaRPr/>
          </a:p>
        </p:txBody>
      </p:sp>
      <p:sp>
        <p:nvSpPr>
          <p:cNvPr id="738" name="Google Shape;738;p14"/>
          <p:cNvSpPr txBox="1"/>
          <p:nvPr/>
        </p:nvSpPr>
        <p:spPr>
          <a:xfrm>
            <a:off x="7439025" y="1292225"/>
            <a:ext cx="10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cxnSp>
        <p:nvCxnSpPr>
          <p:cNvPr id="739" name="Google Shape;739;p14"/>
          <p:cNvCxnSpPr/>
          <p:nvPr/>
        </p:nvCxnSpPr>
        <p:spPr>
          <a:xfrm rot="10800000">
            <a:off x="6965950" y="152241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0" name="Google Shape;740;p14"/>
          <p:cNvSpPr txBox="1"/>
          <p:nvPr/>
        </p:nvSpPr>
        <p:spPr>
          <a:xfrm>
            <a:off x="7439025" y="17637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/>
          </a:p>
        </p:txBody>
      </p:sp>
      <p:cxnSp>
        <p:nvCxnSpPr>
          <p:cNvPr id="741" name="Google Shape;741;p14"/>
          <p:cNvCxnSpPr/>
          <p:nvPr/>
        </p:nvCxnSpPr>
        <p:spPr>
          <a:xfrm rot="10800000">
            <a:off x="6965950" y="19891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2" name="Google Shape;742;p14"/>
          <p:cNvSpPr txBox="1"/>
          <p:nvPr/>
        </p:nvSpPr>
        <p:spPr>
          <a:xfrm>
            <a:off x="7419975" y="23066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/>
          </a:p>
        </p:txBody>
      </p:sp>
      <p:cxnSp>
        <p:nvCxnSpPr>
          <p:cNvPr id="743" name="Google Shape;743;p14"/>
          <p:cNvCxnSpPr/>
          <p:nvPr/>
        </p:nvCxnSpPr>
        <p:spPr>
          <a:xfrm rot="10800000">
            <a:off x="6946900" y="25320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4" name="Google Shape;744;p14"/>
          <p:cNvSpPr txBox="1"/>
          <p:nvPr/>
        </p:nvSpPr>
        <p:spPr>
          <a:xfrm>
            <a:off x="7439025" y="33258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/>
          </a:p>
        </p:txBody>
      </p:sp>
      <p:cxnSp>
        <p:nvCxnSpPr>
          <p:cNvPr id="745" name="Google Shape;745;p14"/>
          <p:cNvCxnSpPr/>
          <p:nvPr/>
        </p:nvCxnSpPr>
        <p:spPr>
          <a:xfrm rot="10800000">
            <a:off x="6965950" y="35512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6" name="Google Shape;746;p14"/>
          <p:cNvSpPr/>
          <p:nvPr/>
        </p:nvSpPr>
        <p:spPr>
          <a:xfrm>
            <a:off x="8115300" y="1841500"/>
            <a:ext cx="239712" cy="1125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4"/>
          <p:cNvSpPr txBox="1"/>
          <p:nvPr/>
        </p:nvSpPr>
        <p:spPr>
          <a:xfrm>
            <a:off x="8316912" y="2241550"/>
            <a:ext cx="727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Google Shape;753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Properties</a:t>
            </a:r>
            <a:endParaRPr/>
          </a:p>
        </p:txBody>
      </p:sp>
      <p:sp>
        <p:nvSpPr>
          <p:cNvPr id="754" name="Google Shape;754;p15"/>
          <p:cNvSpPr txBox="1"/>
          <p:nvPr>
            <p:ph idx="1" type="body"/>
          </p:nvPr>
        </p:nvSpPr>
        <p:spPr>
          <a:xfrm>
            <a:off x="350837" y="1214437"/>
            <a:ext cx="84010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Triangle inequality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For all 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∈ E, we have: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δ(s, v) ≤ δ(s, u) + w(u, v)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on the shortest path 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we have the equality sign</a:t>
            </a:r>
            <a:endParaRPr/>
          </a:p>
        </p:txBody>
      </p:sp>
      <p:grpSp>
        <p:nvGrpSpPr>
          <p:cNvPr id="755" name="Google Shape;755;p15"/>
          <p:cNvGrpSpPr/>
          <p:nvPr/>
        </p:nvGrpSpPr>
        <p:grpSpPr>
          <a:xfrm>
            <a:off x="6813550" y="1752600"/>
            <a:ext cx="1743075" cy="747712"/>
            <a:chOff x="717" y="2115"/>
            <a:chExt cx="1098" cy="471"/>
          </a:xfrm>
        </p:grpSpPr>
        <p:sp>
          <p:nvSpPr>
            <p:cNvPr id="756" name="Google Shape;756;p15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758" name="Google Shape;758;p15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59" name="Google Shape;759;p15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60" name="Google Shape;760;p15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761" name="Google Shape;761;p15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762" name="Google Shape;762;p15"/>
          <p:cNvGrpSpPr/>
          <p:nvPr/>
        </p:nvGrpSpPr>
        <p:grpSpPr>
          <a:xfrm>
            <a:off x="6805612" y="3292475"/>
            <a:ext cx="1743075" cy="747712"/>
            <a:chOff x="717" y="2115"/>
            <a:chExt cx="1098" cy="471"/>
          </a:xfrm>
        </p:grpSpPr>
        <p:sp>
          <p:nvSpPr>
            <p:cNvPr id="763" name="Google Shape;763;p15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65" name="Google Shape;765;p15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66" name="Google Shape;766;p15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67" name="Google Shape;767;p15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768" name="Google Shape;768;p15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769" name="Google Shape;769;p15"/>
          <p:cNvGrpSpPr/>
          <p:nvPr/>
        </p:nvGrpSpPr>
        <p:grpSpPr>
          <a:xfrm>
            <a:off x="6342062" y="1430337"/>
            <a:ext cx="1908175" cy="684212"/>
            <a:chOff x="163" y="2242"/>
            <a:chExt cx="1202" cy="431"/>
          </a:xfrm>
        </p:grpSpPr>
        <p:sp>
          <p:nvSpPr>
            <p:cNvPr id="770" name="Google Shape;770;p15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5"/>
          <p:cNvGrpSpPr/>
          <p:nvPr/>
        </p:nvGrpSpPr>
        <p:grpSpPr>
          <a:xfrm>
            <a:off x="6323012" y="2960687"/>
            <a:ext cx="1908175" cy="684212"/>
            <a:chOff x="163" y="2242"/>
            <a:chExt cx="1202" cy="431"/>
          </a:xfrm>
        </p:grpSpPr>
        <p:sp>
          <p:nvSpPr>
            <p:cNvPr id="774" name="Google Shape;774;p15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2" name="Google Shape;782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Properties</a:t>
            </a:r>
            <a:endParaRPr/>
          </a:p>
        </p:txBody>
      </p:sp>
      <p:sp>
        <p:nvSpPr>
          <p:cNvPr id="783" name="Google Shape;783;p16"/>
          <p:cNvSpPr txBox="1"/>
          <p:nvPr>
            <p:ph idx="1" type="body"/>
          </p:nvPr>
        </p:nvSpPr>
        <p:spPr>
          <a:xfrm>
            <a:off x="350837" y="1014412"/>
            <a:ext cx="85344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Upper-bound property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always have d[v] ≥ δ(s, v) for all v.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Once d[v] = δ(s, v), it never changes.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estimate never goes up – relaxation only lowers the estimate  [ in each pass at least 1 node will </a:t>
            </a:r>
            <a:r>
              <a:rPr lang="en-US"/>
              <a:t>reach there]</a:t>
            </a:r>
            <a:endParaRPr/>
          </a:p>
        </p:txBody>
      </p:sp>
      <p:grpSp>
        <p:nvGrpSpPr>
          <p:cNvPr id="784" name="Google Shape;784;p16"/>
          <p:cNvGrpSpPr/>
          <p:nvPr/>
        </p:nvGrpSpPr>
        <p:grpSpPr>
          <a:xfrm>
            <a:off x="661987" y="3778250"/>
            <a:ext cx="2762250" cy="2528887"/>
            <a:chOff x="603" y="2120"/>
            <a:chExt cx="1740" cy="1593"/>
          </a:xfrm>
        </p:grpSpPr>
        <p:cxnSp>
          <p:nvCxnSpPr>
            <p:cNvPr id="785" name="Google Shape;785;p16"/>
            <p:cNvCxnSpPr/>
            <p:nvPr/>
          </p:nvCxnSpPr>
          <p:spPr>
            <a:xfrm flipH="1" rot="-5400000">
              <a:off x="1422" y="2552"/>
              <a:ext cx="676" cy="739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6" name="Google Shape;786;p16"/>
            <p:cNvCxnSpPr/>
            <p:nvPr/>
          </p:nvCxnSpPr>
          <p:spPr>
            <a:xfrm flipH="1" rot="10800000">
              <a:off x="1416" y="2551"/>
              <a:ext cx="653" cy="716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7" name="Google Shape;787;p16"/>
            <p:cNvCxnSpPr/>
            <p:nvPr/>
          </p:nvCxnSpPr>
          <p:spPr>
            <a:xfrm flipH="1" rot="10800000">
              <a:off x="993" y="2548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16"/>
            <p:cNvCxnSpPr/>
            <p:nvPr/>
          </p:nvCxnSpPr>
          <p:spPr>
            <a:xfrm flipH="1" rot="-5400000">
              <a:off x="989" y="3026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89" name="Google Shape;789;p16"/>
            <p:cNvGrpSpPr/>
            <p:nvPr/>
          </p:nvGrpSpPr>
          <p:grpSpPr>
            <a:xfrm>
              <a:off x="603" y="2120"/>
              <a:ext cx="1740" cy="1593"/>
              <a:chOff x="2607" y="1209"/>
              <a:chExt cx="1740" cy="1593"/>
            </a:xfrm>
          </p:grpSpPr>
          <p:sp>
            <p:nvSpPr>
              <p:cNvPr id="790" name="Google Shape;790;p16"/>
              <p:cNvSpPr/>
              <p:nvPr/>
            </p:nvSpPr>
            <p:spPr>
              <a:xfrm>
                <a:off x="2784" y="1880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3213" y="141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045" y="141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∞</a:t>
                </a: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3213" y="2346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4045" y="2346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∞</a:t>
                </a:r>
                <a:endParaRPr/>
              </a:p>
            </p:txBody>
          </p:sp>
          <p:cxnSp>
            <p:nvCxnSpPr>
              <p:cNvPr id="795" name="Google Shape;795;p16"/>
              <p:cNvCxnSpPr/>
              <p:nvPr/>
            </p:nvCxnSpPr>
            <p:spPr>
              <a:xfrm flipH="1" rot="10800000">
                <a:off x="2991" y="164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96" name="Google Shape;796;p16"/>
              <p:cNvCxnSpPr/>
              <p:nvPr/>
            </p:nvCxnSpPr>
            <p:spPr>
              <a:xfrm>
                <a:off x="2992" y="211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97" name="Google Shape;797;p16"/>
              <p:cNvSpPr txBox="1"/>
              <p:nvPr/>
            </p:nvSpPr>
            <p:spPr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798" name="Google Shape;798;p16"/>
              <p:cNvSpPr txBox="1"/>
              <p:nvPr/>
            </p:nvSpPr>
            <p:spPr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799" name="Google Shape;799;p16"/>
              <p:cNvSpPr txBox="1"/>
              <p:nvPr/>
            </p:nvSpPr>
            <p:spPr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00" name="Google Shape;800;p16"/>
              <p:cNvSpPr txBox="1"/>
              <p:nvPr/>
            </p:nvSpPr>
            <p:spPr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01" name="Google Shape;801;p16"/>
              <p:cNvSpPr txBox="1"/>
              <p:nvPr/>
            </p:nvSpPr>
            <p:spPr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802" name="Google Shape;802;p16"/>
              <p:cNvSpPr txBox="1"/>
              <p:nvPr/>
            </p:nvSpPr>
            <p:spPr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803" name="Google Shape;803;p16"/>
              <p:cNvSpPr txBox="1"/>
              <p:nvPr/>
            </p:nvSpPr>
            <p:spPr>
              <a:xfrm>
                <a:off x="3268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  <p:sp>
            <p:nvSpPr>
              <p:cNvPr id="804" name="Google Shape;804;p16"/>
              <p:cNvSpPr txBox="1"/>
              <p:nvPr/>
            </p:nvSpPr>
            <p:spPr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805" name="Google Shape;805;p16"/>
              <p:cNvSpPr txBox="1"/>
              <p:nvPr/>
            </p:nvSpPr>
            <p:spPr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806" name="Google Shape;806;p16"/>
              <p:cNvSpPr txBox="1"/>
              <p:nvPr/>
            </p:nvSpPr>
            <p:spPr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807" name="Google Shape;807;p16"/>
              <p:cNvCxnSpPr/>
              <p:nvPr/>
            </p:nvCxnSpPr>
            <p:spPr>
              <a:xfrm>
                <a:off x="3483" y="248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08" name="Google Shape;808;p16"/>
              <p:cNvCxnSpPr/>
              <p:nvPr/>
            </p:nvCxnSpPr>
            <p:spPr>
              <a:xfrm flipH="1" rot="10800000">
                <a:off x="3414" y="163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09" name="Google Shape;809;p16"/>
              <p:cNvCxnSpPr/>
              <p:nvPr/>
            </p:nvCxnSpPr>
            <p:spPr>
              <a:xfrm rot="10800000">
                <a:off x="3036" y="206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810" name="Google Shape;810;p16"/>
              <p:cNvSpPr txBox="1"/>
              <p:nvPr/>
            </p:nvSpPr>
            <p:spPr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811" name="Google Shape;811;p16"/>
              <p:cNvSpPr txBox="1"/>
              <p:nvPr/>
            </p:nvSpPr>
            <p:spPr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6"/>
              <p:cNvSpPr txBox="1"/>
              <p:nvPr/>
            </p:nvSpPr>
            <p:spPr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  <p:sp>
            <p:nvSpPr>
              <p:cNvPr id="813" name="Google Shape;813;p16"/>
              <p:cNvSpPr txBox="1"/>
              <p:nvPr/>
            </p:nvSpPr>
            <p:spPr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cxnSp>
            <p:nvCxnSpPr>
              <p:cNvPr id="814" name="Google Shape;814;p16"/>
              <p:cNvCxnSpPr/>
              <p:nvPr/>
            </p:nvCxnSpPr>
            <p:spPr>
              <a:xfrm>
                <a:off x="3344" y="1674"/>
                <a:ext cx="0" cy="6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15" name="Google Shape;815;p16"/>
              <p:cNvCxnSpPr/>
              <p:nvPr/>
            </p:nvCxnSpPr>
            <p:spPr>
              <a:xfrm>
                <a:off x="4178" y="1671"/>
                <a:ext cx="0" cy="6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816" name="Google Shape;816;p16"/>
              <p:cNvCxnSpPr/>
              <p:nvPr/>
            </p:nvCxnSpPr>
            <p:spPr>
              <a:xfrm flipH="1" rot="-5400000">
                <a:off x="3427" y="1649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817" name="Google Shape;817;p16"/>
              <p:cNvSpPr txBox="1"/>
              <p:nvPr/>
            </p:nvSpPr>
            <p:spPr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-4</a:t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468" y="1471"/>
                <a:ext cx="582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 rot="10800000">
                <a:off x="3478" y="1594"/>
                <a:ext cx="582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6"/>
              <p:cNvSpPr txBox="1"/>
              <p:nvPr/>
            </p:nvSpPr>
            <p:spPr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</p:grpSp>
        <p:sp>
          <p:nvSpPr>
            <p:cNvPr id="821" name="Google Shape;821;p16"/>
            <p:cNvSpPr/>
            <p:nvPr/>
          </p:nvSpPr>
          <p:spPr>
            <a:xfrm>
              <a:off x="2064" y="2353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2064" y="3280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2061" y="2350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824" name="Google Shape;824;p16"/>
          <p:cNvGrpSpPr/>
          <p:nvPr/>
        </p:nvGrpSpPr>
        <p:grpSpPr>
          <a:xfrm>
            <a:off x="5470525" y="3778250"/>
            <a:ext cx="2762250" cy="2528887"/>
            <a:chOff x="3092" y="2080"/>
            <a:chExt cx="1740" cy="1593"/>
          </a:xfrm>
        </p:grpSpPr>
        <p:sp>
          <p:nvSpPr>
            <p:cNvPr id="825" name="Google Shape;825;p16"/>
            <p:cNvSpPr/>
            <p:nvPr/>
          </p:nvSpPr>
          <p:spPr>
            <a:xfrm rot="10800000">
              <a:off x="3958" y="2463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762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6" name="Google Shape;826;p16"/>
            <p:cNvGrpSpPr/>
            <p:nvPr/>
          </p:nvGrpSpPr>
          <p:grpSpPr>
            <a:xfrm>
              <a:off x="3092" y="2080"/>
              <a:ext cx="1740" cy="1593"/>
              <a:chOff x="889" y="2419"/>
              <a:chExt cx="1740" cy="1593"/>
            </a:xfrm>
          </p:grpSpPr>
          <p:cxnSp>
            <p:nvCxnSpPr>
              <p:cNvPr id="827" name="Google Shape;827;p16"/>
              <p:cNvCxnSpPr/>
              <p:nvPr/>
            </p:nvCxnSpPr>
            <p:spPr>
              <a:xfrm flipH="1" rot="-5400000">
                <a:off x="1708" y="2851"/>
                <a:ext cx="676" cy="739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6"/>
              <p:cNvCxnSpPr/>
              <p:nvPr/>
            </p:nvCxnSpPr>
            <p:spPr>
              <a:xfrm flipH="1" rot="10800000">
                <a:off x="1702" y="2850"/>
                <a:ext cx="653" cy="716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6"/>
              <p:cNvCxnSpPr/>
              <p:nvPr/>
            </p:nvCxnSpPr>
            <p:spPr>
              <a:xfrm flipH="1" rot="10800000">
                <a:off x="1279" y="2847"/>
                <a:ext cx="261" cy="25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6"/>
              <p:cNvCxnSpPr/>
              <p:nvPr/>
            </p:nvCxnSpPr>
            <p:spPr>
              <a:xfrm flipH="1" rot="-5400000">
                <a:off x="1275" y="3325"/>
                <a:ext cx="261" cy="257"/>
              </a:xfrm>
              <a:prstGeom prst="straightConnector1">
                <a:avLst/>
              </a:prstGeom>
              <a:noFill/>
              <a:ln cap="flat" cmpd="sng" w="7620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831" name="Google Shape;831;p16"/>
              <p:cNvGrpSpPr/>
              <p:nvPr/>
            </p:nvGrpSpPr>
            <p:grpSpPr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832" name="Google Shape;832;p16"/>
                <p:cNvSpPr/>
                <p:nvPr/>
              </p:nvSpPr>
              <p:spPr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833" name="Google Shape;833;p16"/>
                <p:cNvSpPr/>
                <p:nvPr/>
              </p:nvSpPr>
              <p:spPr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  <p:sp>
              <p:nvSpPr>
                <p:cNvPr id="834" name="Google Shape;834;p16"/>
                <p:cNvSpPr/>
                <p:nvPr/>
              </p:nvSpPr>
              <p:spPr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∞</a:t>
                  </a:r>
                  <a:endParaRPr/>
                </a:p>
              </p:txBody>
            </p:sp>
            <p:sp>
              <p:nvSpPr>
                <p:cNvPr id="835" name="Google Shape;835;p16"/>
                <p:cNvSpPr/>
                <p:nvPr/>
              </p:nvSpPr>
              <p:spPr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836" name="Google Shape;836;p16"/>
                <p:cNvSpPr/>
                <p:nvPr/>
              </p:nvSpPr>
              <p:spPr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∞</a:t>
                  </a:r>
                  <a:endParaRPr/>
                </a:p>
              </p:txBody>
            </p:sp>
            <p:cxnSp>
              <p:nvCxnSpPr>
                <p:cNvPr id="837" name="Google Shape;837;p16"/>
                <p:cNvCxnSpPr/>
                <p:nvPr/>
              </p:nvCxnSpPr>
              <p:spPr>
                <a:xfrm flipH="1" rot="10800000">
                  <a:off x="2991" y="1642"/>
                  <a:ext cx="261" cy="261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838" name="Google Shape;838;p16"/>
                <p:cNvCxnSpPr/>
                <p:nvPr/>
              </p:nvCxnSpPr>
              <p:spPr>
                <a:xfrm>
                  <a:off x="2992" y="2110"/>
                  <a:ext cx="256" cy="27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839" name="Google Shape;839;p16"/>
                <p:cNvSpPr txBox="1"/>
                <p:nvPr/>
              </p:nvSpPr>
              <p:spPr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6</a:t>
                  </a:r>
                  <a:endParaRPr/>
                </a:p>
              </p:txBody>
            </p:sp>
            <p:sp>
              <p:nvSpPr>
                <p:cNvPr id="840" name="Google Shape;840;p16"/>
                <p:cNvSpPr txBox="1"/>
                <p:nvPr/>
              </p:nvSpPr>
              <p:spPr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  <a:endParaRPr/>
                </a:p>
              </p:txBody>
            </p:sp>
            <p:sp>
              <p:nvSpPr>
                <p:cNvPr id="841" name="Google Shape;841;p16"/>
                <p:cNvSpPr txBox="1"/>
                <p:nvPr/>
              </p:nvSpPr>
              <p:spPr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842" name="Google Shape;842;p16"/>
                <p:cNvSpPr txBox="1"/>
                <p:nvPr/>
              </p:nvSpPr>
              <p:spPr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843" name="Google Shape;843;p16"/>
                <p:cNvSpPr txBox="1"/>
                <p:nvPr/>
              </p:nvSpPr>
              <p:spPr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/>
                </a:p>
              </p:txBody>
            </p:sp>
            <p:sp>
              <p:nvSpPr>
                <p:cNvPr id="844" name="Google Shape;844;p16"/>
                <p:cNvSpPr txBox="1"/>
                <p:nvPr/>
              </p:nvSpPr>
              <p:spPr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sp>
              <p:nvSpPr>
                <p:cNvPr id="845" name="Google Shape;845;p16"/>
                <p:cNvSpPr txBox="1"/>
                <p:nvPr/>
              </p:nvSpPr>
              <p:spPr>
                <a:xfrm>
                  <a:off x="3268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sp>
              <p:nvSpPr>
                <p:cNvPr id="846" name="Google Shape;846;p16"/>
                <p:cNvSpPr txBox="1"/>
                <p:nvPr/>
              </p:nvSpPr>
              <p:spPr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/>
                </a:p>
              </p:txBody>
            </p:sp>
            <p:sp>
              <p:nvSpPr>
                <p:cNvPr id="847" name="Google Shape;847;p16"/>
                <p:cNvSpPr txBox="1"/>
                <p:nvPr/>
              </p:nvSpPr>
              <p:spPr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848" name="Google Shape;848;p16"/>
                <p:cNvSpPr txBox="1"/>
                <p:nvPr/>
              </p:nvSpPr>
              <p:spPr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z</a:t>
                  </a:r>
                  <a:endParaRPr/>
                </a:p>
              </p:txBody>
            </p:sp>
            <p:cxnSp>
              <p:nvCxnSpPr>
                <p:cNvPr id="849" name="Google Shape;849;p16"/>
                <p:cNvCxnSpPr/>
                <p:nvPr/>
              </p:nvCxnSpPr>
              <p:spPr>
                <a:xfrm>
                  <a:off x="3483" y="2487"/>
                  <a:ext cx="572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850" name="Google Shape;850;p16"/>
                <p:cNvCxnSpPr/>
                <p:nvPr/>
              </p:nvCxnSpPr>
              <p:spPr>
                <a:xfrm flipH="1" rot="10800000">
                  <a:off x="3414" y="1633"/>
                  <a:ext cx="670" cy="7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851" name="Google Shape;851;p16"/>
                <p:cNvCxnSpPr/>
                <p:nvPr/>
              </p:nvCxnSpPr>
              <p:spPr>
                <a:xfrm rot="10800000">
                  <a:off x="3036" y="2061"/>
                  <a:ext cx="1031" cy="36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852" name="Google Shape;852;p16"/>
                <p:cNvSpPr txBox="1"/>
                <p:nvPr/>
              </p:nvSpPr>
              <p:spPr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  <p:sp>
              <p:nvSpPr>
                <p:cNvPr id="853" name="Google Shape;853;p16"/>
                <p:cNvSpPr txBox="1"/>
                <p:nvPr/>
              </p:nvSpPr>
              <p:spPr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16"/>
                <p:cNvSpPr txBox="1"/>
                <p:nvPr/>
              </p:nvSpPr>
              <p:spPr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-3</a:t>
                  </a:r>
                  <a:endParaRPr/>
                </a:p>
              </p:txBody>
            </p:sp>
            <p:sp>
              <p:nvSpPr>
                <p:cNvPr id="855" name="Google Shape;855;p16"/>
                <p:cNvSpPr txBox="1"/>
                <p:nvPr/>
              </p:nvSpPr>
              <p:spPr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56" name="Google Shape;856;p16"/>
                <p:cNvCxnSpPr/>
                <p:nvPr/>
              </p:nvCxnSpPr>
              <p:spPr>
                <a:xfrm>
                  <a:off x="3344" y="1674"/>
                  <a:ext cx="0" cy="6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857" name="Google Shape;857;p16"/>
                <p:cNvCxnSpPr/>
                <p:nvPr/>
              </p:nvCxnSpPr>
              <p:spPr>
                <a:xfrm>
                  <a:off x="4178" y="1671"/>
                  <a:ext cx="0" cy="6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858" name="Google Shape;858;p16"/>
                <p:cNvCxnSpPr/>
                <p:nvPr/>
              </p:nvCxnSpPr>
              <p:spPr>
                <a:xfrm flipH="1" rot="-5400000">
                  <a:off x="3427" y="1649"/>
                  <a:ext cx="670" cy="72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859" name="Google Shape;859;p16"/>
                <p:cNvSpPr txBox="1"/>
                <p:nvPr/>
              </p:nvSpPr>
              <p:spPr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-4</a:t>
                  </a:r>
                  <a:endParaRPr/>
                </a:p>
              </p:txBody>
            </p:sp>
            <p:sp>
              <p:nvSpPr>
                <p:cNvPr id="860" name="Google Shape;860;p16"/>
                <p:cNvSpPr/>
                <p:nvPr/>
              </p:nvSpPr>
              <p:spPr>
                <a:xfrm>
                  <a:off x="3468" y="1471"/>
                  <a:ext cx="582" cy="50"/>
                </a:xfrm>
                <a:custGeom>
                  <a:rect b="b" l="l" r="r" t="t"/>
                  <a:pathLst>
                    <a:path extrusionOk="0" h="50" w="582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16"/>
                <p:cNvSpPr/>
                <p:nvPr/>
              </p:nvSpPr>
              <p:spPr>
                <a:xfrm rot="10800000">
                  <a:off x="3478" y="1594"/>
                  <a:ext cx="582" cy="50"/>
                </a:xfrm>
                <a:custGeom>
                  <a:rect b="b" l="l" r="r" t="t"/>
                  <a:pathLst>
                    <a:path extrusionOk="0" h="50" w="582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16"/>
                <p:cNvSpPr txBox="1"/>
                <p:nvPr/>
              </p:nvSpPr>
              <p:spPr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-2</a:t>
                  </a:r>
                  <a:endParaRPr/>
                </a:p>
              </p:txBody>
            </p:sp>
          </p:grpSp>
          <p:sp>
            <p:nvSpPr>
              <p:cNvPr id="863" name="Google Shape;863;p16"/>
              <p:cNvSpPr/>
              <p:nvPr/>
            </p:nvSpPr>
            <p:spPr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</p:grpSp>
        <p:sp>
          <p:nvSpPr>
            <p:cNvPr id="866" name="Google Shape;866;p16"/>
            <p:cNvSpPr/>
            <p:nvPr/>
          </p:nvSpPr>
          <p:spPr>
            <a:xfrm>
              <a:off x="3714" y="2308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867" name="Google Shape;867;p16"/>
          <p:cNvSpPr txBox="1"/>
          <p:nvPr/>
        </p:nvSpPr>
        <p:spPr>
          <a:xfrm>
            <a:off x="3813175" y="4465637"/>
            <a:ext cx="1339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 (x, v)</a:t>
            </a:r>
            <a:endParaRPr/>
          </a:p>
        </p:txBody>
      </p:sp>
      <p:sp>
        <p:nvSpPr>
          <p:cNvPr id="868" name="Google Shape;868;p16"/>
          <p:cNvSpPr/>
          <p:nvPr/>
        </p:nvSpPr>
        <p:spPr>
          <a:xfrm>
            <a:off x="3676650" y="4819650"/>
            <a:ext cx="16383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4" name="Google Shape;874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Properties</a:t>
            </a:r>
            <a:endParaRPr/>
          </a:p>
        </p:txBody>
      </p:sp>
      <p:sp>
        <p:nvSpPr>
          <p:cNvPr id="875" name="Google Shape;875;p17"/>
          <p:cNvSpPr txBox="1"/>
          <p:nvPr>
            <p:ph idx="1" type="body"/>
          </p:nvPr>
        </p:nvSpPr>
        <p:spPr>
          <a:xfrm>
            <a:off x="350837" y="1214437"/>
            <a:ext cx="85344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No-path property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there is no path from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then d[v] = ∞ always.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δ(s, h) = ∞ and d[h] ≥ δ(s, h) ⇒ d[h] = ∞ </a:t>
            </a:r>
            <a:endParaRPr/>
          </a:p>
        </p:txBody>
      </p:sp>
      <p:grpSp>
        <p:nvGrpSpPr>
          <p:cNvPr id="876" name="Google Shape;876;p17"/>
          <p:cNvGrpSpPr/>
          <p:nvPr/>
        </p:nvGrpSpPr>
        <p:grpSpPr>
          <a:xfrm>
            <a:off x="719137" y="2894012"/>
            <a:ext cx="3846512" cy="2528887"/>
            <a:chOff x="3027" y="791"/>
            <a:chExt cx="2423" cy="1593"/>
          </a:xfrm>
        </p:grpSpPr>
        <p:sp>
          <p:nvSpPr>
            <p:cNvPr id="877" name="Google Shape;877;p17"/>
            <p:cNvSpPr/>
            <p:nvPr/>
          </p:nvSpPr>
          <p:spPr>
            <a:xfrm>
              <a:off x="320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68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4599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3768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4599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cxnSp>
          <p:nvCxnSpPr>
            <p:cNvPr id="882" name="Google Shape;882;p17"/>
            <p:cNvCxnSpPr/>
            <p:nvPr/>
          </p:nvCxnSpPr>
          <p:spPr>
            <a:xfrm>
              <a:off x="4032" y="1122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3" name="Google Shape;883;p17"/>
            <p:cNvCxnSpPr/>
            <p:nvPr/>
          </p:nvCxnSpPr>
          <p:spPr>
            <a:xfrm flipH="1" rot="10800000">
              <a:off x="3415" y="1224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4" name="Google Shape;884;p17"/>
            <p:cNvCxnSpPr/>
            <p:nvPr/>
          </p:nvCxnSpPr>
          <p:spPr>
            <a:xfrm>
              <a:off x="3439" y="168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85" name="Google Shape;885;p17"/>
            <p:cNvSpPr txBox="1"/>
            <p:nvPr/>
          </p:nvSpPr>
          <p:spPr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86" name="Google Shape;886;p17"/>
            <p:cNvSpPr txBox="1"/>
            <p:nvPr/>
          </p:nvSpPr>
          <p:spPr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887" name="Google Shape;887;p17"/>
            <p:cNvSpPr txBox="1"/>
            <p:nvPr/>
          </p:nvSpPr>
          <p:spPr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88" name="Google Shape;888;p17"/>
            <p:cNvSpPr txBox="1"/>
            <p:nvPr/>
          </p:nvSpPr>
          <p:spPr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89" name="Google Shape;889;p17"/>
            <p:cNvSpPr txBox="1"/>
            <p:nvPr/>
          </p:nvSpPr>
          <p:spPr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-6</a:t>
              </a:r>
              <a:endParaRPr/>
            </a:p>
          </p:txBody>
        </p:sp>
        <p:sp>
          <p:nvSpPr>
            <p:cNvPr id="890" name="Google Shape;890;p17"/>
            <p:cNvSpPr txBox="1"/>
            <p:nvPr/>
          </p:nvSpPr>
          <p:spPr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91" name="Google Shape;891;p17"/>
            <p:cNvSpPr txBox="1"/>
            <p:nvPr/>
          </p:nvSpPr>
          <p:spPr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92" name="Google Shape;892;p17"/>
            <p:cNvSpPr txBox="1"/>
            <p:nvPr/>
          </p:nvSpPr>
          <p:spPr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93" name="Google Shape;893;p17"/>
            <p:cNvSpPr txBox="1"/>
            <p:nvPr/>
          </p:nvSpPr>
          <p:spPr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94" name="Google Shape;894;p17"/>
            <p:cNvSpPr txBox="1"/>
            <p:nvPr/>
          </p:nvSpPr>
          <p:spPr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518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3768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4599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898" name="Google Shape;898;p17"/>
            <p:cNvSpPr txBox="1"/>
            <p:nvPr/>
          </p:nvSpPr>
          <p:spPr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899" name="Google Shape;899;p17"/>
            <p:cNvSpPr txBox="1"/>
            <p:nvPr/>
          </p:nvSpPr>
          <p:spPr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900" name="Google Shape;900;p17"/>
            <p:cNvCxnSpPr/>
            <p:nvPr/>
          </p:nvCxnSpPr>
          <p:spPr>
            <a:xfrm>
              <a:off x="4854" y="120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1" name="Google Shape;901;p17"/>
            <p:cNvCxnSpPr/>
            <p:nvPr/>
          </p:nvCxnSpPr>
          <p:spPr>
            <a:xfrm flipH="1" rot="10800000">
              <a:off x="4825" y="1702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2" name="Google Shape;902;p17"/>
            <p:cNvCxnSpPr/>
            <p:nvPr/>
          </p:nvCxnSpPr>
          <p:spPr>
            <a:xfrm>
              <a:off x="3484" y="1592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3" name="Google Shape;903;p17"/>
            <p:cNvCxnSpPr/>
            <p:nvPr/>
          </p:nvCxnSpPr>
          <p:spPr>
            <a:xfrm>
              <a:off x="4885" y="1593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04" name="Google Shape;904;p17"/>
            <p:cNvSpPr/>
            <p:nvPr/>
          </p:nvSpPr>
          <p:spPr>
            <a:xfrm>
              <a:off x="4028" y="1479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 rot="10800000">
              <a:off x="4029" y="1645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 txBox="1"/>
            <p:nvPr/>
          </p:nvSpPr>
          <p:spPr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4030" y="1948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 rot="10800000">
              <a:off x="4031" y="2114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 txBox="1"/>
            <p:nvPr/>
          </p:nvSpPr>
          <p:spPr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10" name="Google Shape;910;p17"/>
            <p:cNvSpPr txBox="1"/>
            <p:nvPr/>
          </p:nvSpPr>
          <p:spPr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11" name="Google Shape;911;p17"/>
            <p:cNvSpPr txBox="1"/>
            <p:nvPr/>
          </p:nvSpPr>
          <p:spPr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12" name="Google Shape;912;p17"/>
            <p:cNvSpPr txBox="1"/>
            <p:nvPr/>
          </p:nvSpPr>
          <p:spPr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13" name="Google Shape;913;p17"/>
            <p:cNvSpPr txBox="1"/>
            <p:nvPr/>
          </p:nvSpPr>
          <p:spPr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914" name="Google Shape;914;p17"/>
            <p:cNvSpPr txBox="1"/>
            <p:nvPr/>
          </p:nvSpPr>
          <p:spPr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915" name="Google Shape;915;p17"/>
            <p:cNvSpPr txBox="1"/>
            <p:nvPr/>
          </p:nvSpPr>
          <p:spPr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  <p:grpSp>
        <p:nvGrpSpPr>
          <p:cNvPr id="916" name="Google Shape;916;p17"/>
          <p:cNvGrpSpPr/>
          <p:nvPr/>
        </p:nvGrpSpPr>
        <p:grpSpPr>
          <a:xfrm>
            <a:off x="4984750" y="3033712"/>
            <a:ext cx="1741487" cy="2022475"/>
            <a:chOff x="3698" y="2451"/>
            <a:chExt cx="1097" cy="1274"/>
          </a:xfrm>
        </p:grpSpPr>
        <p:sp>
          <p:nvSpPr>
            <p:cNvPr id="917" name="Google Shape;917;p17"/>
            <p:cNvSpPr/>
            <p:nvPr/>
          </p:nvSpPr>
          <p:spPr>
            <a:xfrm>
              <a:off x="3698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4529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4161" y="32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20" name="Google Shape;920;p17"/>
            <p:cNvSpPr txBox="1"/>
            <p:nvPr/>
          </p:nvSpPr>
          <p:spPr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921" name="Google Shape;921;p17"/>
            <p:cNvSpPr txBox="1"/>
            <p:nvPr/>
          </p:nvSpPr>
          <p:spPr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923" name="Google Shape;923;p17"/>
            <p:cNvCxnSpPr/>
            <p:nvPr/>
          </p:nvCxnSpPr>
          <p:spPr>
            <a:xfrm>
              <a:off x="3953" y="2798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24" name="Google Shape;924;p17"/>
            <p:cNvSpPr txBox="1"/>
            <p:nvPr/>
          </p:nvSpPr>
          <p:spPr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25" name="Google Shape;925;p17"/>
            <p:cNvSpPr txBox="1"/>
            <p:nvPr/>
          </p:nvSpPr>
          <p:spPr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26" name="Google Shape;926;p17"/>
            <p:cNvSpPr txBox="1"/>
            <p:nvPr/>
          </p:nvSpPr>
          <p:spPr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-8</a:t>
              </a:r>
              <a:endParaRPr/>
            </a:p>
          </p:txBody>
        </p:sp>
        <p:cxnSp>
          <p:nvCxnSpPr>
            <p:cNvPr id="927" name="Google Shape;927;p17"/>
            <p:cNvCxnSpPr/>
            <p:nvPr/>
          </p:nvCxnSpPr>
          <p:spPr>
            <a:xfrm flipH="1">
              <a:off x="4379" y="2916"/>
              <a:ext cx="229" cy="3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8" name="Google Shape;928;p17"/>
            <p:cNvCxnSpPr/>
            <p:nvPr/>
          </p:nvCxnSpPr>
          <p:spPr>
            <a:xfrm rot="10800000">
              <a:off x="3902" y="2912"/>
              <a:ext cx="297" cy="3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29" name="Google Shape;929;p17"/>
          <p:cNvSpPr txBox="1"/>
          <p:nvPr/>
        </p:nvSpPr>
        <p:spPr>
          <a:xfrm>
            <a:off x="4692650" y="5040312"/>
            <a:ext cx="3281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δ(s, h) = δ(s, i) =</a:t>
            </a:r>
            <a:r>
              <a:rPr b="0" i="1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δ(s, j) =</a:t>
            </a:r>
            <a:r>
              <a:rPr b="0" i="1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/>
          </a:p>
        </p:txBody>
      </p:sp>
      <p:sp>
        <p:nvSpPr>
          <p:cNvPr id="930" name="Google Shape;930;p17"/>
          <p:cNvSpPr txBox="1"/>
          <p:nvPr/>
        </p:nvSpPr>
        <p:spPr>
          <a:xfrm>
            <a:off x="6780212" y="3708400"/>
            <a:ext cx="13001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h, i, j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6" name="Google Shape;936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Properties</a:t>
            </a:r>
            <a:endParaRPr/>
          </a:p>
        </p:txBody>
      </p:sp>
      <p:sp>
        <p:nvSpPr>
          <p:cNvPr id="937" name="Google Shape;937;p18"/>
          <p:cNvSpPr txBox="1"/>
          <p:nvPr>
            <p:ph idx="1" type="body"/>
          </p:nvPr>
        </p:nvSpPr>
        <p:spPr>
          <a:xfrm>
            <a:off x="350837" y="1214437"/>
            <a:ext cx="84899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Convergence property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s     u → v is a shortest path, and if d[u] = δ(s, u) at any time prior to relaxing edge (u, v), then     d[v] = δ(s, v) at all times afterward.</a:t>
            </a:r>
            <a:endParaRPr/>
          </a:p>
        </p:txBody>
      </p:sp>
      <p:sp>
        <p:nvSpPr>
          <p:cNvPr id="938" name="Google Shape;938;p18"/>
          <p:cNvSpPr/>
          <p:nvPr/>
        </p:nvSpPr>
        <p:spPr>
          <a:xfrm>
            <a:off x="1316037" y="2155825"/>
            <a:ext cx="363537" cy="90487"/>
          </a:xfrm>
          <a:custGeom>
            <a:rect b="b" l="l" r="r" t="t"/>
            <a:pathLst>
              <a:path extrusionOk="0" h="57" w="229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8"/>
          <p:cNvSpPr/>
          <p:nvPr/>
        </p:nvSpPr>
        <p:spPr>
          <a:xfrm>
            <a:off x="1055687" y="4691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0" name="Google Shape;940;p18"/>
          <p:cNvSpPr/>
          <p:nvPr/>
        </p:nvSpPr>
        <p:spPr>
          <a:xfrm>
            <a:off x="1736725" y="3952875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41" name="Google Shape;941;p18"/>
          <p:cNvSpPr/>
          <p:nvPr/>
        </p:nvSpPr>
        <p:spPr>
          <a:xfrm>
            <a:off x="3057525" y="3952875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942" name="Google Shape;942;p18"/>
          <p:cNvSpPr/>
          <p:nvPr/>
        </p:nvSpPr>
        <p:spPr>
          <a:xfrm>
            <a:off x="1736725" y="543083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943" name="Google Shape;943;p18"/>
          <p:cNvCxnSpPr/>
          <p:nvPr/>
        </p:nvCxnSpPr>
        <p:spPr>
          <a:xfrm>
            <a:off x="1385887" y="5056187"/>
            <a:ext cx="406400" cy="4286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4" name="Google Shape;944;p18"/>
          <p:cNvSpPr txBox="1"/>
          <p:nvPr/>
        </p:nvSpPr>
        <p:spPr>
          <a:xfrm>
            <a:off x="1312862" y="42132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45" name="Google Shape;945;p18"/>
          <p:cNvSpPr txBox="1"/>
          <p:nvPr/>
        </p:nvSpPr>
        <p:spPr>
          <a:xfrm>
            <a:off x="2439987" y="3735387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46" name="Google Shape;946;p18"/>
          <p:cNvSpPr txBox="1"/>
          <p:nvPr/>
        </p:nvSpPr>
        <p:spPr>
          <a:xfrm>
            <a:off x="1368425" y="516255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47" name="Google Shape;947;p18"/>
          <p:cNvSpPr txBox="1"/>
          <p:nvPr/>
        </p:nvSpPr>
        <p:spPr>
          <a:xfrm>
            <a:off x="774700" y="471011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48" name="Google Shape;948;p18"/>
          <p:cNvSpPr txBox="1"/>
          <p:nvPr/>
        </p:nvSpPr>
        <p:spPr>
          <a:xfrm>
            <a:off x="1824037" y="36258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949" name="Google Shape;949;p18"/>
          <p:cNvSpPr txBox="1"/>
          <p:nvPr/>
        </p:nvSpPr>
        <p:spPr>
          <a:xfrm>
            <a:off x="3128962" y="362585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950" name="Google Shape;950;p18"/>
          <p:cNvCxnSpPr/>
          <p:nvPr/>
        </p:nvCxnSpPr>
        <p:spPr>
          <a:xfrm flipH="1" rot="10800000">
            <a:off x="2055812" y="4298950"/>
            <a:ext cx="1063625" cy="11509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1" name="Google Shape;951;p18"/>
          <p:cNvSpPr/>
          <p:nvPr/>
        </p:nvSpPr>
        <p:spPr>
          <a:xfrm>
            <a:off x="2141537" y="4041775"/>
            <a:ext cx="923925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8"/>
          <p:cNvSpPr/>
          <p:nvPr/>
        </p:nvSpPr>
        <p:spPr>
          <a:xfrm>
            <a:off x="3094037" y="3995737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953" name="Google Shape;953;p18"/>
          <p:cNvSpPr/>
          <p:nvPr/>
        </p:nvSpPr>
        <p:spPr>
          <a:xfrm>
            <a:off x="3089275" y="399097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54" name="Google Shape;954;p18"/>
          <p:cNvSpPr/>
          <p:nvPr/>
        </p:nvSpPr>
        <p:spPr>
          <a:xfrm>
            <a:off x="1762125" y="39878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5" name="Google Shape;955;p18"/>
          <p:cNvSpPr txBox="1"/>
          <p:nvPr/>
        </p:nvSpPr>
        <p:spPr>
          <a:xfrm>
            <a:off x="2559050" y="484822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56" name="Google Shape;956;p18"/>
          <p:cNvSpPr/>
          <p:nvPr/>
        </p:nvSpPr>
        <p:spPr>
          <a:xfrm>
            <a:off x="1381125" y="4124325"/>
            <a:ext cx="1676400" cy="609600"/>
          </a:xfrm>
          <a:custGeom>
            <a:rect b="b" l="l" r="r" t="t"/>
            <a:pathLst>
              <a:path extrusionOk="0" h="384" w="1056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8"/>
          <p:cNvSpPr txBox="1"/>
          <p:nvPr/>
        </p:nvSpPr>
        <p:spPr>
          <a:xfrm>
            <a:off x="3800475" y="3489325"/>
            <a:ext cx="49911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d[v] &gt; δ(s, v)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relaxation: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d[v] = d[u] + w(u, v)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d[v] = 5 + 2 = 7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Otherwise, the value remains unchanged, because it must have been the shortest path value</a:t>
            </a:r>
            <a:endParaRPr/>
          </a:p>
        </p:txBody>
      </p:sp>
      <p:sp>
        <p:nvSpPr>
          <p:cNvPr id="958" name="Google Shape;958;p18"/>
          <p:cNvSpPr/>
          <p:nvPr/>
        </p:nvSpPr>
        <p:spPr>
          <a:xfrm>
            <a:off x="1381125" y="4324350"/>
            <a:ext cx="409575" cy="400050"/>
          </a:xfrm>
          <a:custGeom>
            <a:rect b="b" l="l" r="r" t="t"/>
            <a:pathLst>
              <a:path extrusionOk="0" h="252" w="258">
                <a:moveTo>
                  <a:pt x="0" y="252"/>
                </a:moveTo>
                <a:cubicBezTo>
                  <a:pt x="28" y="210"/>
                  <a:pt x="12" y="224"/>
                  <a:pt x="42" y="204"/>
                </a:cubicBezTo>
                <a:cubicBezTo>
                  <a:pt x="52" y="173"/>
                  <a:pt x="71" y="172"/>
                  <a:pt x="102" y="162"/>
                </a:cubicBezTo>
                <a:cubicBezTo>
                  <a:pt x="108" y="160"/>
                  <a:pt x="120" y="156"/>
                  <a:pt x="120" y="156"/>
                </a:cubicBezTo>
                <a:cubicBezTo>
                  <a:pt x="123" y="146"/>
                  <a:pt x="142" y="92"/>
                  <a:pt x="150" y="84"/>
                </a:cubicBezTo>
                <a:cubicBezTo>
                  <a:pt x="160" y="74"/>
                  <a:pt x="186" y="60"/>
                  <a:pt x="186" y="60"/>
                </a:cubicBezTo>
                <a:cubicBezTo>
                  <a:pt x="190" y="48"/>
                  <a:pt x="186" y="28"/>
                  <a:pt x="198" y="24"/>
                </a:cubicBezTo>
                <a:cubicBezTo>
                  <a:pt x="211" y="20"/>
                  <a:pt x="258" y="14"/>
                  <a:pt x="25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Negative-Weight Edges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14300" y="1057275"/>
            <a:ext cx="9217025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→ a: only one path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δ(s, a) = w(s, a) = 3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→ b: only one path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δ(s, b) = w(s, a) + w(a, b) = -1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→ c: infinitely many paths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〈s, c〉, 〈s, c, d, c〉, 〈s, c, d, c, d, c〉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cycle has positive weight (6 - 3 = 3)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〈s, c〉 is shortest path with weight δ(s, b) = w(s, c) = 5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5018087" y="2274887"/>
            <a:ext cx="3846512" cy="2528887"/>
            <a:chOff x="3027" y="791"/>
            <a:chExt cx="2423" cy="1593"/>
          </a:xfrm>
        </p:grpSpPr>
        <p:sp>
          <p:nvSpPr>
            <p:cNvPr id="113" name="Google Shape;113;p2"/>
            <p:cNvSpPr/>
            <p:nvPr/>
          </p:nvSpPr>
          <p:spPr>
            <a:xfrm>
              <a:off x="320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68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599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8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599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4032" y="1122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" name="Google Shape;119;p2"/>
            <p:cNvCxnSpPr/>
            <p:nvPr/>
          </p:nvCxnSpPr>
          <p:spPr>
            <a:xfrm flipH="1" rot="10800000">
              <a:off x="3415" y="1224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3439" y="168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1" name="Google Shape;121;p2"/>
            <p:cNvSpPr txBox="1"/>
            <p:nvPr/>
          </p:nvSpPr>
          <p:spPr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-6</a:t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8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768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599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136" name="Google Shape;136;p2"/>
            <p:cNvCxnSpPr/>
            <p:nvPr/>
          </p:nvCxnSpPr>
          <p:spPr>
            <a:xfrm>
              <a:off x="4854" y="120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7" name="Google Shape;137;p2"/>
            <p:cNvCxnSpPr/>
            <p:nvPr/>
          </p:nvCxnSpPr>
          <p:spPr>
            <a:xfrm flipH="1" rot="10800000">
              <a:off x="4825" y="1702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3484" y="1592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4885" y="1593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4028" y="1479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4029" y="1645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030" y="1948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031" y="2114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4803775" y="1147762"/>
            <a:ext cx="410051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What if we have negative-weight edges?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4" name="Google Shape;964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Properties</a:t>
            </a:r>
            <a:endParaRPr/>
          </a:p>
        </p:txBody>
      </p:sp>
      <p:sp>
        <p:nvSpPr>
          <p:cNvPr id="965" name="Google Shape;965;p19"/>
          <p:cNvSpPr txBox="1"/>
          <p:nvPr>
            <p:ph idx="1" type="body"/>
          </p:nvPr>
        </p:nvSpPr>
        <p:spPr>
          <a:xfrm>
            <a:off x="246062" y="1157287"/>
            <a:ext cx="8632825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Path relaxation property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Let p = 〈v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 . . 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 be a shortest path from       s =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If we relax, in order, (v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(v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. . . , (v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even intermixed with other relaxations, then d[v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 = δ(s, v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cxnSp>
        <p:nvCxnSpPr>
          <p:cNvPr id="966" name="Google Shape;966;p19"/>
          <p:cNvCxnSpPr/>
          <p:nvPr/>
        </p:nvCxnSpPr>
        <p:spPr>
          <a:xfrm flipH="1" rot="10800000">
            <a:off x="1517650" y="4848225"/>
            <a:ext cx="414337" cy="407987"/>
          </a:xfrm>
          <a:prstGeom prst="straightConnector1">
            <a:avLst/>
          </a:prstGeom>
          <a:noFill/>
          <a:ln cap="flat" cmpd="sng" w="1905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7" name="Google Shape;967;p19"/>
          <p:cNvSpPr/>
          <p:nvPr/>
        </p:nvSpPr>
        <p:spPr>
          <a:xfrm>
            <a:off x="1179512" y="523398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>
            <a:off x="1860550" y="4495800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>
            <a:off x="3181350" y="4495800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>
            <a:off x="3917950" y="523081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cxnSp>
        <p:nvCxnSpPr>
          <p:cNvPr id="971" name="Google Shape;971;p19"/>
          <p:cNvCxnSpPr/>
          <p:nvPr/>
        </p:nvCxnSpPr>
        <p:spPr>
          <a:xfrm flipH="1" rot="10800000">
            <a:off x="1508125" y="4856162"/>
            <a:ext cx="414337" cy="4143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2" name="Google Shape;972;p19"/>
          <p:cNvCxnSpPr/>
          <p:nvPr/>
        </p:nvCxnSpPr>
        <p:spPr>
          <a:xfrm>
            <a:off x="3567112" y="4884737"/>
            <a:ext cx="406400" cy="4286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3" name="Google Shape;973;p19"/>
          <p:cNvSpPr txBox="1"/>
          <p:nvPr/>
        </p:nvSpPr>
        <p:spPr>
          <a:xfrm>
            <a:off x="1474787" y="480377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74" name="Google Shape;974;p19"/>
          <p:cNvSpPr txBox="1"/>
          <p:nvPr/>
        </p:nvSpPr>
        <p:spPr>
          <a:xfrm>
            <a:off x="2563812" y="427831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75" name="Google Shape;975;p19"/>
          <p:cNvSpPr txBox="1"/>
          <p:nvPr/>
        </p:nvSpPr>
        <p:spPr>
          <a:xfrm>
            <a:off x="3549650" y="49911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76" name="Google Shape;976;p19"/>
          <p:cNvSpPr txBox="1"/>
          <p:nvPr/>
        </p:nvSpPr>
        <p:spPr>
          <a:xfrm>
            <a:off x="898525" y="52530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77" name="Google Shape;977;p19"/>
          <p:cNvSpPr txBox="1"/>
          <p:nvPr/>
        </p:nvSpPr>
        <p:spPr>
          <a:xfrm>
            <a:off x="1947862" y="4168775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8" name="Google Shape;978;p19"/>
          <p:cNvSpPr txBox="1"/>
          <p:nvPr/>
        </p:nvSpPr>
        <p:spPr>
          <a:xfrm>
            <a:off x="3252787" y="4168775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979" name="Google Shape;979;p19"/>
          <p:cNvCxnSpPr/>
          <p:nvPr/>
        </p:nvCxnSpPr>
        <p:spPr>
          <a:xfrm flipH="1" rot="10800000">
            <a:off x="4360862" y="4965700"/>
            <a:ext cx="920750" cy="398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0" name="Google Shape;980;p19"/>
          <p:cNvSpPr/>
          <p:nvPr/>
        </p:nvSpPr>
        <p:spPr>
          <a:xfrm>
            <a:off x="2265362" y="4584700"/>
            <a:ext cx="923925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9"/>
          <p:cNvSpPr/>
          <p:nvPr/>
        </p:nvSpPr>
        <p:spPr>
          <a:xfrm>
            <a:off x="3217862" y="4538662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982" name="Google Shape;982;p19"/>
          <p:cNvSpPr/>
          <p:nvPr/>
        </p:nvSpPr>
        <p:spPr>
          <a:xfrm>
            <a:off x="3213100" y="4533900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983" name="Google Shape;983;p19"/>
          <p:cNvSpPr/>
          <p:nvPr/>
        </p:nvSpPr>
        <p:spPr>
          <a:xfrm>
            <a:off x="1885950" y="4530725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984" name="Google Shape;984;p19"/>
          <p:cNvSpPr/>
          <p:nvPr/>
        </p:nvSpPr>
        <p:spPr>
          <a:xfrm>
            <a:off x="5280025" y="470693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985" name="Google Shape;985;p19"/>
          <p:cNvSpPr txBox="1"/>
          <p:nvPr/>
        </p:nvSpPr>
        <p:spPr>
          <a:xfrm>
            <a:off x="4587875" y="48768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>
            <a:off x="1906587" y="4552950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87" name="Google Shape;987;p19"/>
          <p:cNvSpPr/>
          <p:nvPr/>
        </p:nvSpPr>
        <p:spPr>
          <a:xfrm>
            <a:off x="3221037" y="4543425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88" name="Google Shape;988;p19"/>
          <p:cNvSpPr/>
          <p:nvPr/>
        </p:nvSpPr>
        <p:spPr>
          <a:xfrm>
            <a:off x="3954462" y="5286375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989" name="Google Shape;989;p19"/>
          <p:cNvSpPr/>
          <p:nvPr/>
        </p:nvSpPr>
        <p:spPr>
          <a:xfrm>
            <a:off x="5307012" y="4752975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90" name="Google Shape;990;p19"/>
          <p:cNvSpPr/>
          <p:nvPr/>
        </p:nvSpPr>
        <p:spPr>
          <a:xfrm>
            <a:off x="1504950" y="4667250"/>
            <a:ext cx="1676400" cy="609600"/>
          </a:xfrm>
          <a:custGeom>
            <a:rect b="b" l="l" r="r" t="t"/>
            <a:pathLst>
              <a:path extrusionOk="0" h="384" w="1056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9"/>
          <p:cNvSpPr/>
          <p:nvPr/>
        </p:nvSpPr>
        <p:spPr>
          <a:xfrm>
            <a:off x="3162300" y="4724400"/>
            <a:ext cx="2133600" cy="819150"/>
          </a:xfrm>
          <a:custGeom>
            <a:rect b="b" l="l" r="r" t="t"/>
            <a:pathLst>
              <a:path extrusionOk="0" h="516" w="1344">
                <a:moveTo>
                  <a:pt x="0" y="0"/>
                </a:moveTo>
                <a:cubicBezTo>
                  <a:pt x="31" y="21"/>
                  <a:pt x="9" y="26"/>
                  <a:pt x="48" y="36"/>
                </a:cubicBezTo>
                <a:cubicBezTo>
                  <a:pt x="60" y="44"/>
                  <a:pt x="76" y="48"/>
                  <a:pt x="84" y="60"/>
                </a:cubicBezTo>
                <a:cubicBezTo>
                  <a:pt x="104" y="89"/>
                  <a:pt x="140" y="161"/>
                  <a:pt x="168" y="180"/>
                </a:cubicBezTo>
                <a:cubicBezTo>
                  <a:pt x="190" y="245"/>
                  <a:pt x="232" y="303"/>
                  <a:pt x="270" y="360"/>
                </a:cubicBezTo>
                <a:cubicBezTo>
                  <a:pt x="278" y="372"/>
                  <a:pt x="294" y="376"/>
                  <a:pt x="306" y="384"/>
                </a:cubicBezTo>
                <a:cubicBezTo>
                  <a:pt x="335" y="403"/>
                  <a:pt x="363" y="427"/>
                  <a:pt x="396" y="438"/>
                </a:cubicBezTo>
                <a:cubicBezTo>
                  <a:pt x="425" y="481"/>
                  <a:pt x="384" y="428"/>
                  <a:pt x="444" y="468"/>
                </a:cubicBezTo>
                <a:cubicBezTo>
                  <a:pt x="480" y="492"/>
                  <a:pt x="499" y="506"/>
                  <a:pt x="540" y="516"/>
                </a:cubicBezTo>
                <a:cubicBezTo>
                  <a:pt x="578" y="514"/>
                  <a:pt x="616" y="515"/>
                  <a:pt x="654" y="510"/>
                </a:cubicBezTo>
                <a:cubicBezTo>
                  <a:pt x="691" y="506"/>
                  <a:pt x="727" y="480"/>
                  <a:pt x="762" y="468"/>
                </a:cubicBezTo>
                <a:cubicBezTo>
                  <a:pt x="882" y="428"/>
                  <a:pt x="990" y="370"/>
                  <a:pt x="1110" y="330"/>
                </a:cubicBezTo>
                <a:cubicBezTo>
                  <a:pt x="1128" y="324"/>
                  <a:pt x="1146" y="308"/>
                  <a:pt x="1164" y="300"/>
                </a:cubicBezTo>
                <a:cubicBezTo>
                  <a:pt x="1195" y="286"/>
                  <a:pt x="1225" y="280"/>
                  <a:pt x="1254" y="264"/>
                </a:cubicBezTo>
                <a:cubicBezTo>
                  <a:pt x="1254" y="264"/>
                  <a:pt x="1299" y="234"/>
                  <a:pt x="1308" y="228"/>
                </a:cubicBezTo>
                <a:cubicBezTo>
                  <a:pt x="1320" y="220"/>
                  <a:pt x="1344" y="204"/>
                  <a:pt x="1344" y="204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9"/>
          <p:cNvSpPr txBox="1"/>
          <p:nvPr/>
        </p:nvSpPr>
        <p:spPr>
          <a:xfrm>
            <a:off x="1812925" y="4989512"/>
            <a:ext cx="1616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δ(s,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93" name="Google Shape;993;p19"/>
          <p:cNvSpPr txBox="1"/>
          <p:nvPr/>
        </p:nvSpPr>
        <p:spPr>
          <a:xfrm>
            <a:off x="3613150" y="4303712"/>
            <a:ext cx="1616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δ(s,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94" name="Google Shape;994;p19"/>
          <p:cNvSpPr txBox="1"/>
          <p:nvPr/>
        </p:nvSpPr>
        <p:spPr>
          <a:xfrm>
            <a:off x="4013200" y="5713412"/>
            <a:ext cx="1616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δ(s,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95" name="Google Shape;995;p19"/>
          <p:cNvSpPr txBox="1"/>
          <p:nvPr/>
        </p:nvSpPr>
        <p:spPr>
          <a:xfrm>
            <a:off x="5403850" y="5180012"/>
            <a:ext cx="1616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δ(s,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96" name="Google Shape;996;p19"/>
          <p:cNvSpPr txBox="1"/>
          <p:nvPr/>
        </p:nvSpPr>
        <p:spPr>
          <a:xfrm>
            <a:off x="4005262" y="4902200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7" name="Google Shape;997;p19"/>
          <p:cNvSpPr txBox="1"/>
          <p:nvPr/>
        </p:nvSpPr>
        <p:spPr>
          <a:xfrm>
            <a:off x="5634037" y="4511675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Single-Source Shortest Paths in DAGs</a:t>
            </a:r>
            <a:endParaRPr/>
          </a:p>
        </p:txBody>
      </p:sp>
      <p:sp>
        <p:nvSpPr>
          <p:cNvPr id="1003" name="Google Shape;1003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9" name="Google Shape;1009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Single-Source Shortest Paths in DAGs</a:t>
            </a:r>
            <a:endParaRPr/>
          </a:p>
        </p:txBody>
      </p:sp>
      <p:sp>
        <p:nvSpPr>
          <p:cNvPr id="1010" name="Google Shape;1010;p21"/>
          <p:cNvSpPr txBox="1"/>
          <p:nvPr>
            <p:ph idx="1" type="body"/>
          </p:nvPr>
        </p:nvSpPr>
        <p:spPr>
          <a:xfrm>
            <a:off x="350837" y="1214437"/>
            <a:ext cx="737711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a weighted DAG: G = (V, E) 	       – solve the shortest path problem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Topologically sort the vertices of the graph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 the edges according to the order given by the topological sort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vertex, we relax each edge that starts from that vertex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Are shortest-paths well defined in a DAG?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(negative-weight) cycles cannot exist</a:t>
            </a:r>
            <a:endParaRPr/>
          </a:p>
        </p:txBody>
      </p:sp>
      <p:grpSp>
        <p:nvGrpSpPr>
          <p:cNvPr id="1011" name="Google Shape;1011;p21"/>
          <p:cNvGrpSpPr/>
          <p:nvPr/>
        </p:nvGrpSpPr>
        <p:grpSpPr>
          <a:xfrm>
            <a:off x="6242050" y="1216025"/>
            <a:ext cx="2705100" cy="2443162"/>
            <a:chOff x="3932" y="766"/>
            <a:chExt cx="1704" cy="1539"/>
          </a:xfrm>
        </p:grpSpPr>
        <p:cxnSp>
          <p:nvCxnSpPr>
            <p:cNvPr id="1012" name="Google Shape;1012;p21"/>
            <p:cNvCxnSpPr/>
            <p:nvPr/>
          </p:nvCxnSpPr>
          <p:spPr>
            <a:xfrm flipH="1" rot="10800000">
              <a:off x="4322" y="1194"/>
              <a:ext cx="261" cy="257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3" name="Google Shape;1013;p21"/>
            <p:cNvSpPr/>
            <p:nvPr/>
          </p:nvSpPr>
          <p:spPr>
            <a:xfrm>
              <a:off x="4109" y="143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38" y="97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370" y="97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538" y="1903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21"/>
            <p:cNvCxnSpPr/>
            <p:nvPr/>
          </p:nvCxnSpPr>
          <p:spPr>
            <a:xfrm flipH="1" rot="10800000">
              <a:off x="4316" y="1199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4317" y="1667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19" name="Google Shape;1019;p21"/>
            <p:cNvSpPr txBox="1"/>
            <p:nvPr/>
          </p:nvSpPr>
          <p:spPr>
            <a:xfrm>
              <a:off x="4295" y="1166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20" name="Google Shape;1020;p21"/>
            <p:cNvSpPr txBox="1"/>
            <p:nvPr/>
          </p:nvSpPr>
          <p:spPr>
            <a:xfrm>
              <a:off x="4981" y="83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21" name="Google Shape;1021;p21"/>
            <p:cNvSpPr txBox="1"/>
            <p:nvPr/>
          </p:nvSpPr>
          <p:spPr>
            <a:xfrm>
              <a:off x="4306" y="173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2" name="Google Shape;1022;p21"/>
            <p:cNvSpPr txBox="1"/>
            <p:nvPr/>
          </p:nvSpPr>
          <p:spPr>
            <a:xfrm>
              <a:off x="3932" y="144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023" name="Google Shape;1023;p21"/>
            <p:cNvSpPr txBox="1"/>
            <p:nvPr/>
          </p:nvSpPr>
          <p:spPr>
            <a:xfrm>
              <a:off x="4593" y="7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1024" name="Google Shape;1024;p21"/>
            <p:cNvSpPr txBox="1"/>
            <p:nvPr/>
          </p:nvSpPr>
          <p:spPr>
            <a:xfrm>
              <a:off x="5415" y="76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cxnSp>
          <p:nvCxnSpPr>
            <p:cNvPr id="1025" name="Google Shape;1025;p21"/>
            <p:cNvCxnSpPr/>
            <p:nvPr/>
          </p:nvCxnSpPr>
          <p:spPr>
            <a:xfrm flipH="1" rot="10800000">
              <a:off x="4739" y="1190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26" name="Google Shape;1026;p21"/>
            <p:cNvSpPr/>
            <p:nvPr/>
          </p:nvSpPr>
          <p:spPr>
            <a:xfrm>
              <a:off x="4793" y="1028"/>
              <a:ext cx="582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5393" y="999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5390" y="996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554" y="994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 txBox="1"/>
            <p:nvPr/>
          </p:nvSpPr>
          <p:spPr>
            <a:xfrm>
              <a:off x="5056" y="1536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31" name="Google Shape;1031;p21"/>
            <p:cNvSpPr txBox="1"/>
            <p:nvPr/>
          </p:nvSpPr>
          <p:spPr>
            <a:xfrm>
              <a:off x="4731" y="207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7" name="Google Shape;1037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DAG-SHORTEST-PATHS(G, w, s)</a:t>
            </a:r>
            <a:endParaRPr/>
          </a:p>
        </p:txBody>
      </p:sp>
      <p:sp>
        <p:nvSpPr>
          <p:cNvPr id="1038" name="Google Shape;1038;p22"/>
          <p:cNvSpPr txBox="1"/>
          <p:nvPr>
            <p:ph idx="1" type="body"/>
          </p:nvPr>
        </p:nvSpPr>
        <p:spPr>
          <a:xfrm>
            <a:off x="350837" y="1214437"/>
            <a:ext cx="71183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topologically sort the vertices of G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taken in topologically        		         sorted order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Θ(V+E)</a:t>
            </a:r>
            <a:endParaRPr/>
          </a:p>
        </p:txBody>
      </p:sp>
      <p:sp>
        <p:nvSpPr>
          <p:cNvPr id="1039" name="Google Shape;1039;p22"/>
          <p:cNvSpPr txBox="1"/>
          <p:nvPr/>
        </p:nvSpPr>
        <p:spPr>
          <a:xfrm>
            <a:off x="7419975" y="1320800"/>
            <a:ext cx="14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Θ(V+E)</a:t>
            </a:r>
            <a:endParaRPr/>
          </a:p>
        </p:txBody>
      </p:sp>
      <p:sp>
        <p:nvSpPr>
          <p:cNvPr id="1040" name="Google Shape;1040;p22"/>
          <p:cNvSpPr txBox="1"/>
          <p:nvPr/>
        </p:nvSpPr>
        <p:spPr>
          <a:xfrm>
            <a:off x="7419975" y="1912925"/>
            <a:ext cx="12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sp>
        <p:nvSpPr>
          <p:cNvPr id="1041" name="Google Shape;1041;p22"/>
          <p:cNvSpPr txBox="1"/>
          <p:nvPr/>
        </p:nvSpPr>
        <p:spPr>
          <a:xfrm>
            <a:off x="7419975" y="2522525"/>
            <a:ext cx="138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sp>
        <p:nvSpPr>
          <p:cNvPr id="1042" name="Google Shape;1042;p22"/>
          <p:cNvSpPr txBox="1"/>
          <p:nvPr/>
        </p:nvSpPr>
        <p:spPr>
          <a:xfrm>
            <a:off x="8201025" y="3306750"/>
            <a:ext cx="9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Θ(E)</a:t>
            </a:r>
            <a:endParaRPr/>
          </a:p>
        </p:txBody>
      </p:sp>
      <p:sp>
        <p:nvSpPr>
          <p:cNvPr id="1043" name="Google Shape;1043;p22"/>
          <p:cNvSpPr/>
          <p:nvPr/>
        </p:nvSpPr>
        <p:spPr>
          <a:xfrm>
            <a:off x="8110537" y="2581275"/>
            <a:ext cx="109537" cy="20637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4" name="Google Shape;1044;p22"/>
          <p:cNvCxnSpPr/>
          <p:nvPr/>
        </p:nvCxnSpPr>
        <p:spPr>
          <a:xfrm rot="10800000">
            <a:off x="6946900" y="15509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5" name="Google Shape;1045;p22"/>
          <p:cNvCxnSpPr/>
          <p:nvPr/>
        </p:nvCxnSpPr>
        <p:spPr>
          <a:xfrm rot="10800000">
            <a:off x="6946900" y="217011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1" name="Google Shape;105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052" name="Google Shape;1052;p23"/>
          <p:cNvSpPr/>
          <p:nvPr/>
        </p:nvSpPr>
        <p:spPr>
          <a:xfrm>
            <a:off x="3005137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3" name="Google Shape;1053;p23"/>
          <p:cNvSpPr/>
          <p:nvPr/>
        </p:nvSpPr>
        <p:spPr>
          <a:xfrm>
            <a:off x="2117725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054" name="Google Shape;1054;p23"/>
          <p:cNvSpPr/>
          <p:nvPr/>
        </p:nvSpPr>
        <p:spPr>
          <a:xfrm>
            <a:off x="3892550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055" name="Google Shape;1055;p23"/>
          <p:cNvSpPr/>
          <p:nvPr/>
        </p:nvSpPr>
        <p:spPr>
          <a:xfrm>
            <a:off x="5667375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056" name="Google Shape;1056;p23"/>
          <p:cNvSpPr/>
          <p:nvPr/>
        </p:nvSpPr>
        <p:spPr>
          <a:xfrm>
            <a:off x="4779962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057" name="Google Shape;1057;p23"/>
          <p:cNvSpPr txBox="1"/>
          <p:nvPr/>
        </p:nvSpPr>
        <p:spPr>
          <a:xfrm>
            <a:off x="3055937" y="155257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58" name="Google Shape;1058;p23"/>
          <p:cNvSpPr txBox="1"/>
          <p:nvPr/>
        </p:nvSpPr>
        <p:spPr>
          <a:xfrm>
            <a:off x="3965575" y="1552575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059" name="Google Shape;1059;p23"/>
          <p:cNvSpPr txBox="1"/>
          <p:nvPr/>
        </p:nvSpPr>
        <p:spPr>
          <a:xfrm>
            <a:off x="4826000" y="155257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60" name="Google Shape;1060;p23"/>
          <p:cNvSpPr txBox="1"/>
          <p:nvPr/>
        </p:nvSpPr>
        <p:spPr>
          <a:xfrm>
            <a:off x="5735637" y="155257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061" name="Google Shape;1061;p23"/>
          <p:cNvSpPr txBox="1"/>
          <p:nvPr/>
        </p:nvSpPr>
        <p:spPr>
          <a:xfrm>
            <a:off x="6646862" y="1552575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062" name="Google Shape;1062;p23"/>
          <p:cNvSpPr/>
          <p:nvPr/>
        </p:nvSpPr>
        <p:spPr>
          <a:xfrm>
            <a:off x="6554787" y="18970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063" name="Google Shape;1063;p23"/>
          <p:cNvSpPr txBox="1"/>
          <p:nvPr/>
        </p:nvSpPr>
        <p:spPr>
          <a:xfrm>
            <a:off x="2155825" y="1552575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064" name="Google Shape;1064;p23"/>
          <p:cNvCxnSpPr/>
          <p:nvPr/>
        </p:nvCxnSpPr>
        <p:spPr>
          <a:xfrm>
            <a:off x="2530475" y="2114550"/>
            <a:ext cx="484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5" name="Google Shape;1065;p23"/>
          <p:cNvCxnSpPr/>
          <p:nvPr/>
        </p:nvCxnSpPr>
        <p:spPr>
          <a:xfrm>
            <a:off x="3416300" y="2114550"/>
            <a:ext cx="484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6" name="Google Shape;1066;p23"/>
          <p:cNvCxnSpPr/>
          <p:nvPr/>
        </p:nvCxnSpPr>
        <p:spPr>
          <a:xfrm>
            <a:off x="4313237" y="2114550"/>
            <a:ext cx="484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7" name="Google Shape;1067;p23"/>
          <p:cNvCxnSpPr/>
          <p:nvPr/>
        </p:nvCxnSpPr>
        <p:spPr>
          <a:xfrm>
            <a:off x="5199062" y="2114550"/>
            <a:ext cx="484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8" name="Google Shape;1068;p23"/>
          <p:cNvCxnSpPr/>
          <p:nvPr/>
        </p:nvCxnSpPr>
        <p:spPr>
          <a:xfrm>
            <a:off x="6076950" y="2114550"/>
            <a:ext cx="484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9" name="Google Shape;1069;p23"/>
          <p:cNvSpPr/>
          <p:nvPr/>
        </p:nvSpPr>
        <p:spPr>
          <a:xfrm>
            <a:off x="3230562" y="1593850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3"/>
          <p:cNvSpPr/>
          <p:nvPr/>
        </p:nvSpPr>
        <p:spPr>
          <a:xfrm>
            <a:off x="5022850" y="1593850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3"/>
          <p:cNvSpPr/>
          <p:nvPr/>
        </p:nvSpPr>
        <p:spPr>
          <a:xfrm flipH="1" rot="10800000">
            <a:off x="4127500" y="2319337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3"/>
          <p:cNvSpPr/>
          <p:nvPr/>
        </p:nvSpPr>
        <p:spPr>
          <a:xfrm flipH="1" rot="10800000">
            <a:off x="2341562" y="2319337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3"/>
          <p:cNvSpPr/>
          <p:nvPr/>
        </p:nvSpPr>
        <p:spPr>
          <a:xfrm>
            <a:off x="4090987" y="2322512"/>
            <a:ext cx="2652712" cy="498475"/>
          </a:xfrm>
          <a:custGeom>
            <a:rect b="b" l="l" r="r" t="t"/>
            <a:pathLst>
              <a:path extrusionOk="0" h="314" w="1671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3"/>
          <p:cNvSpPr txBox="1"/>
          <p:nvPr/>
        </p:nvSpPr>
        <p:spPr>
          <a:xfrm>
            <a:off x="2579687" y="18018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75" name="Google Shape;1075;p23"/>
          <p:cNvSpPr txBox="1"/>
          <p:nvPr/>
        </p:nvSpPr>
        <p:spPr>
          <a:xfrm>
            <a:off x="3476625" y="18018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6" name="Google Shape;1076;p23"/>
          <p:cNvSpPr txBox="1"/>
          <p:nvPr/>
        </p:nvSpPr>
        <p:spPr>
          <a:xfrm>
            <a:off x="3009900" y="2322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77" name="Google Shape;1077;p23"/>
          <p:cNvSpPr txBox="1"/>
          <p:nvPr/>
        </p:nvSpPr>
        <p:spPr>
          <a:xfrm>
            <a:off x="3933825" y="1265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78" name="Google Shape;1078;p23"/>
          <p:cNvSpPr txBox="1"/>
          <p:nvPr/>
        </p:nvSpPr>
        <p:spPr>
          <a:xfrm>
            <a:off x="4381500" y="18018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79" name="Google Shape;1079;p23"/>
          <p:cNvSpPr txBox="1"/>
          <p:nvPr/>
        </p:nvSpPr>
        <p:spPr>
          <a:xfrm>
            <a:off x="5673725" y="12652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80" name="Google Shape;1080;p23"/>
          <p:cNvSpPr txBox="1"/>
          <p:nvPr/>
        </p:nvSpPr>
        <p:spPr>
          <a:xfrm>
            <a:off x="5268912" y="1801812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081" name="Google Shape;1081;p23"/>
          <p:cNvSpPr txBox="1"/>
          <p:nvPr/>
        </p:nvSpPr>
        <p:spPr>
          <a:xfrm>
            <a:off x="6129337" y="1801812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1082" name="Google Shape;1082;p23"/>
          <p:cNvSpPr txBox="1"/>
          <p:nvPr/>
        </p:nvSpPr>
        <p:spPr>
          <a:xfrm>
            <a:off x="4838700" y="2322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83" name="Google Shape;1083;p23"/>
          <p:cNvSpPr txBox="1"/>
          <p:nvPr/>
        </p:nvSpPr>
        <p:spPr>
          <a:xfrm>
            <a:off x="6091237" y="23225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1084" name="Google Shape;1084;p23"/>
          <p:cNvGrpSpPr/>
          <p:nvPr/>
        </p:nvGrpSpPr>
        <p:grpSpPr>
          <a:xfrm>
            <a:off x="2117725" y="2671762"/>
            <a:ext cx="4859337" cy="1555750"/>
            <a:chOff x="1334" y="797"/>
            <a:chExt cx="3061" cy="980"/>
          </a:xfrm>
        </p:grpSpPr>
        <p:sp>
          <p:nvSpPr>
            <p:cNvPr id="1085" name="Google Shape;1085;p23"/>
            <p:cNvSpPr/>
            <p:nvPr/>
          </p:nvSpPr>
          <p:spPr>
            <a:xfrm>
              <a:off x="1893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2452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570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011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90" name="Google Shape;1090;p23"/>
            <p:cNvSpPr txBox="1"/>
            <p:nvPr/>
          </p:nvSpPr>
          <p:spPr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091" name="Google Shape;1091;p23"/>
            <p:cNvSpPr txBox="1"/>
            <p:nvPr/>
          </p:nvSpPr>
          <p:spPr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092" name="Google Shape;1092;p23"/>
            <p:cNvSpPr txBox="1"/>
            <p:nvPr/>
          </p:nvSpPr>
          <p:spPr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093" name="Google Shape;1093;p23"/>
            <p:cNvSpPr txBox="1"/>
            <p:nvPr/>
          </p:nvSpPr>
          <p:spPr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094" name="Google Shape;1094;p23"/>
            <p:cNvSpPr txBox="1"/>
            <p:nvPr/>
          </p:nvSpPr>
          <p:spPr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4129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096" name="Google Shape;1096;p23"/>
            <p:cNvSpPr txBox="1"/>
            <p:nvPr/>
          </p:nvSpPr>
          <p:spPr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097" name="Google Shape;1097;p23"/>
            <p:cNvCxnSpPr/>
            <p:nvPr/>
          </p:nvCxnSpPr>
          <p:spPr>
            <a:xfrm>
              <a:off x="1594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2152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2717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3275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3828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02" name="Google Shape;1102;p23"/>
            <p:cNvSpPr/>
            <p:nvPr/>
          </p:nvSpPr>
          <p:spPr>
            <a:xfrm>
              <a:off x="2035" y="10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3164" y="10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 flipH="1" rot="10800000">
              <a:off x="2600" y="14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 flipH="1" rot="10800000">
              <a:off x="1475" y="14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2577" y="1463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3"/>
            <p:cNvSpPr txBox="1"/>
            <p:nvPr/>
          </p:nvSpPr>
          <p:spPr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08" name="Google Shape;1108;p23"/>
            <p:cNvSpPr txBox="1"/>
            <p:nvPr/>
          </p:nvSpPr>
          <p:spPr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09" name="Google Shape;1109;p23"/>
            <p:cNvSpPr txBox="1"/>
            <p:nvPr/>
          </p:nvSpPr>
          <p:spPr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10" name="Google Shape;1110;p23"/>
            <p:cNvSpPr txBox="1"/>
            <p:nvPr/>
          </p:nvSpPr>
          <p:spPr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11" name="Google Shape;1111;p23"/>
            <p:cNvSpPr txBox="1"/>
            <p:nvPr/>
          </p:nvSpPr>
          <p:spPr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12" name="Google Shape;1112;p23"/>
            <p:cNvSpPr txBox="1"/>
            <p:nvPr/>
          </p:nvSpPr>
          <p:spPr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13" name="Google Shape;1113;p23"/>
            <p:cNvSpPr txBox="1"/>
            <p:nvPr/>
          </p:nvSpPr>
          <p:spPr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114" name="Google Shape;1114;p23"/>
            <p:cNvSpPr txBox="1"/>
            <p:nvPr/>
          </p:nvSpPr>
          <p:spPr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115" name="Google Shape;1115;p23"/>
            <p:cNvSpPr txBox="1"/>
            <p:nvPr/>
          </p:nvSpPr>
          <p:spPr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16" name="Google Shape;1116;p23"/>
            <p:cNvSpPr txBox="1"/>
            <p:nvPr/>
          </p:nvSpPr>
          <p:spPr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117" name="Google Shape;1117;p23"/>
          <p:cNvGrpSpPr/>
          <p:nvPr/>
        </p:nvGrpSpPr>
        <p:grpSpPr>
          <a:xfrm>
            <a:off x="2117725" y="4313237"/>
            <a:ext cx="4859337" cy="1555750"/>
            <a:chOff x="1334" y="797"/>
            <a:chExt cx="3061" cy="980"/>
          </a:xfrm>
        </p:grpSpPr>
        <p:sp>
          <p:nvSpPr>
            <p:cNvPr id="1118" name="Google Shape;1118;p23"/>
            <p:cNvSpPr/>
            <p:nvPr/>
          </p:nvSpPr>
          <p:spPr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452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3570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3011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23" name="Google Shape;1123;p23"/>
            <p:cNvSpPr txBox="1"/>
            <p:nvPr/>
          </p:nvSpPr>
          <p:spPr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124" name="Google Shape;1124;p23"/>
            <p:cNvSpPr txBox="1"/>
            <p:nvPr/>
          </p:nvSpPr>
          <p:spPr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25" name="Google Shape;1125;p23"/>
            <p:cNvSpPr txBox="1"/>
            <p:nvPr/>
          </p:nvSpPr>
          <p:spPr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126" name="Google Shape;1126;p23"/>
            <p:cNvSpPr txBox="1"/>
            <p:nvPr/>
          </p:nvSpPr>
          <p:spPr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127" name="Google Shape;1127;p23"/>
            <p:cNvSpPr txBox="1"/>
            <p:nvPr/>
          </p:nvSpPr>
          <p:spPr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4129" y="11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29" name="Google Shape;1129;p23"/>
            <p:cNvSpPr txBox="1"/>
            <p:nvPr/>
          </p:nvSpPr>
          <p:spPr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130" name="Google Shape;1130;p23"/>
            <p:cNvCxnSpPr/>
            <p:nvPr/>
          </p:nvCxnSpPr>
          <p:spPr>
            <a:xfrm>
              <a:off x="1594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2152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2717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3275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3828" y="13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35" name="Google Shape;1135;p23"/>
            <p:cNvSpPr/>
            <p:nvPr/>
          </p:nvSpPr>
          <p:spPr>
            <a:xfrm>
              <a:off x="2035" y="10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3164" y="10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 flipH="1" rot="10800000">
              <a:off x="2600" y="14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 flipH="1" rot="10800000">
              <a:off x="1475" y="14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2577" y="1463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3"/>
            <p:cNvSpPr txBox="1"/>
            <p:nvPr/>
          </p:nvSpPr>
          <p:spPr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41" name="Google Shape;1141;p23"/>
            <p:cNvSpPr txBox="1"/>
            <p:nvPr/>
          </p:nvSpPr>
          <p:spPr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42" name="Google Shape;1142;p23"/>
            <p:cNvSpPr txBox="1"/>
            <p:nvPr/>
          </p:nvSpPr>
          <p:spPr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43" name="Google Shape;1143;p23"/>
            <p:cNvSpPr txBox="1"/>
            <p:nvPr/>
          </p:nvSpPr>
          <p:spPr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44" name="Google Shape;1144;p23"/>
            <p:cNvSpPr txBox="1"/>
            <p:nvPr/>
          </p:nvSpPr>
          <p:spPr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45" name="Google Shape;1145;p23"/>
            <p:cNvSpPr txBox="1"/>
            <p:nvPr/>
          </p:nvSpPr>
          <p:spPr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46" name="Google Shape;1146;p23"/>
            <p:cNvSpPr txBox="1"/>
            <p:nvPr/>
          </p:nvSpPr>
          <p:spPr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147" name="Google Shape;1147;p23"/>
            <p:cNvSpPr txBox="1"/>
            <p:nvPr/>
          </p:nvSpPr>
          <p:spPr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148" name="Google Shape;1148;p23"/>
            <p:cNvSpPr txBox="1"/>
            <p:nvPr/>
          </p:nvSpPr>
          <p:spPr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49" name="Google Shape;1149;p23"/>
            <p:cNvSpPr txBox="1"/>
            <p:nvPr/>
          </p:nvSpPr>
          <p:spPr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150" name="Google Shape;1150;p23"/>
          <p:cNvGrpSpPr/>
          <p:nvPr/>
        </p:nvGrpSpPr>
        <p:grpSpPr>
          <a:xfrm>
            <a:off x="3451225" y="5010150"/>
            <a:ext cx="833437" cy="314325"/>
            <a:chOff x="2174" y="3156"/>
            <a:chExt cx="525" cy="198"/>
          </a:xfrm>
        </p:grpSpPr>
        <p:cxnSp>
          <p:nvCxnSpPr>
            <p:cNvPr id="1151" name="Google Shape;1151;p23"/>
            <p:cNvCxnSpPr/>
            <p:nvPr/>
          </p:nvCxnSpPr>
          <p:spPr>
            <a:xfrm>
              <a:off x="2174" y="3247"/>
              <a:ext cx="288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52" name="Google Shape;1152;p23"/>
            <p:cNvSpPr/>
            <p:nvPr/>
          </p:nvSpPr>
          <p:spPr>
            <a:xfrm>
              <a:off x="2479" y="3156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153" name="Google Shape;1153;p23"/>
          <p:cNvGrpSpPr/>
          <p:nvPr/>
        </p:nvGrpSpPr>
        <p:grpSpPr>
          <a:xfrm>
            <a:off x="3240087" y="4649787"/>
            <a:ext cx="1924050" cy="663575"/>
            <a:chOff x="2046" y="2930"/>
            <a:chExt cx="1212" cy="418"/>
          </a:xfrm>
        </p:grpSpPr>
        <p:sp>
          <p:nvSpPr>
            <p:cNvPr id="1154" name="Google Shape;1154;p23"/>
            <p:cNvSpPr/>
            <p:nvPr/>
          </p:nvSpPr>
          <p:spPr>
            <a:xfrm>
              <a:off x="3038" y="3150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046" y="2930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1" name="Google Shape;1161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pSp>
        <p:nvGrpSpPr>
          <p:cNvPr id="1162" name="Google Shape;1162;p24"/>
          <p:cNvGrpSpPr/>
          <p:nvPr/>
        </p:nvGrpSpPr>
        <p:grpSpPr>
          <a:xfrm>
            <a:off x="1903412" y="1292225"/>
            <a:ext cx="4859337" cy="1555750"/>
            <a:chOff x="1199" y="814"/>
            <a:chExt cx="3061" cy="980"/>
          </a:xfrm>
        </p:grpSpPr>
        <p:sp>
          <p:nvSpPr>
            <p:cNvPr id="1163" name="Google Shape;1163;p24"/>
            <p:cNvSpPr/>
            <p:nvPr/>
          </p:nvSpPr>
          <p:spPr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3435" y="121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2876" y="121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68" name="Google Shape;1168;p24"/>
            <p:cNvSpPr txBox="1"/>
            <p:nvPr/>
          </p:nvSpPr>
          <p:spPr>
            <a:xfrm>
              <a:off x="1790" y="99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169" name="Google Shape;1169;p24"/>
            <p:cNvSpPr txBox="1"/>
            <p:nvPr/>
          </p:nvSpPr>
          <p:spPr>
            <a:xfrm>
              <a:off x="2363" y="995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70" name="Google Shape;1170;p24"/>
            <p:cNvSpPr txBox="1"/>
            <p:nvPr/>
          </p:nvSpPr>
          <p:spPr>
            <a:xfrm>
              <a:off x="2905" y="99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171" name="Google Shape;1171;p24"/>
            <p:cNvSpPr txBox="1"/>
            <p:nvPr/>
          </p:nvSpPr>
          <p:spPr>
            <a:xfrm>
              <a:off x="3478" y="99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172" name="Google Shape;1172;p24"/>
            <p:cNvSpPr txBox="1"/>
            <p:nvPr/>
          </p:nvSpPr>
          <p:spPr>
            <a:xfrm>
              <a:off x="4052" y="99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994" y="121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174" name="Google Shape;1174;p24"/>
            <p:cNvSpPr txBox="1"/>
            <p:nvPr/>
          </p:nvSpPr>
          <p:spPr>
            <a:xfrm>
              <a:off x="1223" y="995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175" name="Google Shape;1175;p24"/>
            <p:cNvCxnSpPr/>
            <p:nvPr/>
          </p:nvCxnSpPr>
          <p:spPr>
            <a:xfrm>
              <a:off x="1459" y="1349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6" name="Google Shape;1176;p24"/>
            <p:cNvCxnSpPr/>
            <p:nvPr/>
          </p:nvCxnSpPr>
          <p:spPr>
            <a:xfrm>
              <a:off x="2017" y="1349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7" name="Google Shape;1177;p24"/>
            <p:cNvCxnSpPr/>
            <p:nvPr/>
          </p:nvCxnSpPr>
          <p:spPr>
            <a:xfrm>
              <a:off x="2582" y="1349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8" name="Google Shape;1178;p24"/>
            <p:cNvCxnSpPr/>
            <p:nvPr/>
          </p:nvCxnSpPr>
          <p:spPr>
            <a:xfrm>
              <a:off x="3140" y="1349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9" name="Google Shape;1179;p24"/>
            <p:cNvCxnSpPr/>
            <p:nvPr/>
          </p:nvCxnSpPr>
          <p:spPr>
            <a:xfrm>
              <a:off x="3693" y="1349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80" name="Google Shape;1180;p24"/>
            <p:cNvSpPr/>
            <p:nvPr/>
          </p:nvSpPr>
          <p:spPr>
            <a:xfrm>
              <a:off x="1900" y="102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3029" y="102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4"/>
            <p:cNvSpPr/>
            <p:nvPr/>
          </p:nvSpPr>
          <p:spPr>
            <a:xfrm flipH="1" rot="10800000">
              <a:off x="2465" y="1478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4"/>
            <p:cNvSpPr/>
            <p:nvPr/>
          </p:nvSpPr>
          <p:spPr>
            <a:xfrm flipH="1" rot="10800000">
              <a:off x="1340" y="1478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442" y="1480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4"/>
            <p:cNvSpPr txBox="1"/>
            <p:nvPr/>
          </p:nvSpPr>
          <p:spPr>
            <a:xfrm>
              <a:off x="1490" y="11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86" name="Google Shape;1186;p24"/>
            <p:cNvSpPr txBox="1"/>
            <p:nvPr/>
          </p:nvSpPr>
          <p:spPr>
            <a:xfrm>
              <a:off x="2055" y="11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87" name="Google Shape;1187;p24"/>
            <p:cNvSpPr txBox="1"/>
            <p:nvPr/>
          </p:nvSpPr>
          <p:spPr>
            <a:xfrm>
              <a:off x="1761" y="14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88" name="Google Shape;1188;p24"/>
            <p:cNvSpPr txBox="1"/>
            <p:nvPr/>
          </p:nvSpPr>
          <p:spPr>
            <a:xfrm>
              <a:off x="2343" y="8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89" name="Google Shape;1189;p24"/>
            <p:cNvSpPr txBox="1"/>
            <p:nvPr/>
          </p:nvSpPr>
          <p:spPr>
            <a:xfrm>
              <a:off x="2625" y="11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90" name="Google Shape;1190;p24"/>
            <p:cNvSpPr txBox="1"/>
            <p:nvPr/>
          </p:nvSpPr>
          <p:spPr>
            <a:xfrm>
              <a:off x="3439" y="8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91" name="Google Shape;1191;p24"/>
            <p:cNvSpPr txBox="1"/>
            <p:nvPr/>
          </p:nvSpPr>
          <p:spPr>
            <a:xfrm>
              <a:off x="3184" y="1152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192" name="Google Shape;1192;p24"/>
            <p:cNvSpPr txBox="1"/>
            <p:nvPr/>
          </p:nvSpPr>
          <p:spPr>
            <a:xfrm>
              <a:off x="3726" y="1152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193" name="Google Shape;1193;p24"/>
            <p:cNvSpPr txBox="1"/>
            <p:nvPr/>
          </p:nvSpPr>
          <p:spPr>
            <a:xfrm>
              <a:off x="2913" y="14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94" name="Google Shape;1194;p24"/>
            <p:cNvSpPr txBox="1"/>
            <p:nvPr/>
          </p:nvSpPr>
          <p:spPr>
            <a:xfrm>
              <a:off x="3702" y="14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195" name="Google Shape;1195;p24"/>
            <p:cNvCxnSpPr/>
            <p:nvPr/>
          </p:nvCxnSpPr>
          <p:spPr>
            <a:xfrm>
              <a:off x="2039" y="1344"/>
              <a:ext cx="288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96" name="Google Shape;1196;p24"/>
            <p:cNvSpPr/>
            <p:nvPr/>
          </p:nvSpPr>
          <p:spPr>
            <a:xfrm>
              <a:off x="1906" y="1026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24"/>
          <p:cNvGrpSpPr/>
          <p:nvPr/>
        </p:nvGrpSpPr>
        <p:grpSpPr>
          <a:xfrm>
            <a:off x="3911600" y="1979612"/>
            <a:ext cx="1925637" cy="682625"/>
            <a:chOff x="2464" y="1247"/>
            <a:chExt cx="1213" cy="430"/>
          </a:xfrm>
        </p:grpSpPr>
        <p:sp>
          <p:nvSpPr>
            <p:cNvPr id="1198" name="Google Shape;1198;p24"/>
            <p:cNvSpPr/>
            <p:nvPr/>
          </p:nvSpPr>
          <p:spPr>
            <a:xfrm>
              <a:off x="3457" y="1247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 flipH="1" rot="10800000">
              <a:off x="2464" y="1478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24"/>
          <p:cNvGrpSpPr/>
          <p:nvPr/>
        </p:nvGrpSpPr>
        <p:grpSpPr>
          <a:xfrm>
            <a:off x="3875087" y="1982787"/>
            <a:ext cx="2849562" cy="865187"/>
            <a:chOff x="2441" y="1249"/>
            <a:chExt cx="1795" cy="545"/>
          </a:xfrm>
        </p:grpSpPr>
        <p:sp>
          <p:nvSpPr>
            <p:cNvPr id="1201" name="Google Shape;1201;p24"/>
            <p:cNvSpPr/>
            <p:nvPr/>
          </p:nvSpPr>
          <p:spPr>
            <a:xfrm>
              <a:off x="4016" y="1249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2441" y="1480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3" name="Google Shape;1203;p24"/>
          <p:cNvSpPr/>
          <p:nvPr/>
        </p:nvSpPr>
        <p:spPr>
          <a:xfrm flipH="1" rot="10800000">
            <a:off x="4005262" y="3948112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571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4" name="Google Shape;1204;p24"/>
          <p:cNvGrpSpPr/>
          <p:nvPr/>
        </p:nvGrpSpPr>
        <p:grpSpPr>
          <a:xfrm>
            <a:off x="1974850" y="2905125"/>
            <a:ext cx="4859337" cy="1555750"/>
            <a:chOff x="1227" y="2231"/>
            <a:chExt cx="3061" cy="980"/>
          </a:xfrm>
        </p:grpSpPr>
        <p:sp>
          <p:nvSpPr>
            <p:cNvPr id="1205" name="Google Shape;1205;p24"/>
            <p:cNvSpPr txBox="1"/>
            <p:nvPr/>
          </p:nvSpPr>
          <p:spPr>
            <a:xfrm>
              <a:off x="2371" y="22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06" name="Google Shape;1206;p24"/>
            <p:cNvSpPr txBox="1"/>
            <p:nvPr/>
          </p:nvSpPr>
          <p:spPr>
            <a:xfrm>
              <a:off x="3467" y="22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463" y="26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12" name="Google Shape;1212;p24"/>
            <p:cNvSpPr txBox="1"/>
            <p:nvPr/>
          </p:nvSpPr>
          <p:spPr>
            <a:xfrm>
              <a:off x="1818" y="24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13" name="Google Shape;1213;p24"/>
            <p:cNvSpPr txBox="1"/>
            <p:nvPr/>
          </p:nvSpPr>
          <p:spPr>
            <a:xfrm>
              <a:off x="2391" y="2412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14" name="Google Shape;1214;p24"/>
            <p:cNvSpPr txBox="1"/>
            <p:nvPr/>
          </p:nvSpPr>
          <p:spPr>
            <a:xfrm>
              <a:off x="2933" y="24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215" name="Google Shape;1215;p24"/>
            <p:cNvSpPr txBox="1"/>
            <p:nvPr/>
          </p:nvSpPr>
          <p:spPr>
            <a:xfrm>
              <a:off x="3506" y="24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216" name="Google Shape;1216;p24"/>
            <p:cNvSpPr txBox="1"/>
            <p:nvPr/>
          </p:nvSpPr>
          <p:spPr>
            <a:xfrm>
              <a:off x="4080" y="241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4022" y="26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218" name="Google Shape;1218;p24"/>
            <p:cNvSpPr txBox="1"/>
            <p:nvPr/>
          </p:nvSpPr>
          <p:spPr>
            <a:xfrm>
              <a:off x="1251" y="2412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219" name="Google Shape;1219;p24"/>
            <p:cNvCxnSpPr/>
            <p:nvPr/>
          </p:nvCxnSpPr>
          <p:spPr>
            <a:xfrm>
              <a:off x="1487" y="2766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0" name="Google Shape;1220;p24"/>
            <p:cNvCxnSpPr/>
            <p:nvPr/>
          </p:nvCxnSpPr>
          <p:spPr>
            <a:xfrm>
              <a:off x="2045" y="2766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1" name="Google Shape;1221;p24"/>
            <p:cNvCxnSpPr/>
            <p:nvPr/>
          </p:nvCxnSpPr>
          <p:spPr>
            <a:xfrm>
              <a:off x="2610" y="2766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2" name="Google Shape;1222;p24"/>
            <p:cNvCxnSpPr/>
            <p:nvPr/>
          </p:nvCxnSpPr>
          <p:spPr>
            <a:xfrm>
              <a:off x="3168" y="2766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3" name="Google Shape;1223;p24"/>
            <p:cNvCxnSpPr/>
            <p:nvPr/>
          </p:nvCxnSpPr>
          <p:spPr>
            <a:xfrm>
              <a:off x="3721" y="2766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4" name="Google Shape;1224;p24"/>
            <p:cNvSpPr/>
            <p:nvPr/>
          </p:nvSpPr>
          <p:spPr>
            <a:xfrm>
              <a:off x="1928" y="2438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3057" y="2438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 flipH="1" rot="10800000">
              <a:off x="2493" y="2895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4"/>
            <p:cNvSpPr/>
            <p:nvPr/>
          </p:nvSpPr>
          <p:spPr>
            <a:xfrm flipH="1" rot="10800000">
              <a:off x="1368" y="2895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470" y="2897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 txBox="1"/>
            <p:nvPr/>
          </p:nvSpPr>
          <p:spPr>
            <a:xfrm>
              <a:off x="1518" y="25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30" name="Google Shape;1230;p24"/>
            <p:cNvSpPr txBox="1"/>
            <p:nvPr/>
          </p:nvSpPr>
          <p:spPr>
            <a:xfrm>
              <a:off x="2083" y="25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31" name="Google Shape;1231;p24"/>
            <p:cNvSpPr txBox="1"/>
            <p:nvPr/>
          </p:nvSpPr>
          <p:spPr>
            <a:xfrm>
              <a:off x="1789" y="28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32" name="Google Shape;1232;p24"/>
            <p:cNvSpPr txBox="1"/>
            <p:nvPr/>
          </p:nvSpPr>
          <p:spPr>
            <a:xfrm>
              <a:off x="2653" y="25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33" name="Google Shape;1233;p24"/>
            <p:cNvSpPr txBox="1"/>
            <p:nvPr/>
          </p:nvSpPr>
          <p:spPr>
            <a:xfrm>
              <a:off x="3212" y="2569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234" name="Google Shape;1234;p24"/>
            <p:cNvSpPr txBox="1"/>
            <p:nvPr/>
          </p:nvSpPr>
          <p:spPr>
            <a:xfrm>
              <a:off x="3754" y="2569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235" name="Google Shape;1235;p24"/>
            <p:cNvSpPr txBox="1"/>
            <p:nvPr/>
          </p:nvSpPr>
          <p:spPr>
            <a:xfrm>
              <a:off x="2941" y="28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36" name="Google Shape;1236;p24"/>
            <p:cNvSpPr txBox="1"/>
            <p:nvPr/>
          </p:nvSpPr>
          <p:spPr>
            <a:xfrm>
              <a:off x="3730" y="28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237" name="Google Shape;1237;p24"/>
            <p:cNvCxnSpPr/>
            <p:nvPr/>
          </p:nvCxnSpPr>
          <p:spPr>
            <a:xfrm>
              <a:off x="2067" y="2761"/>
              <a:ext cx="288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38" name="Google Shape;1238;p24"/>
            <p:cNvSpPr/>
            <p:nvPr/>
          </p:nvSpPr>
          <p:spPr>
            <a:xfrm>
              <a:off x="1934" y="2443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4044" y="2666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2469" y="2897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24"/>
          <p:cNvGrpSpPr/>
          <p:nvPr/>
        </p:nvGrpSpPr>
        <p:grpSpPr>
          <a:xfrm>
            <a:off x="5064125" y="3600450"/>
            <a:ext cx="846137" cy="314325"/>
            <a:chOff x="3190" y="2268"/>
            <a:chExt cx="533" cy="198"/>
          </a:xfrm>
        </p:grpSpPr>
        <p:sp>
          <p:nvSpPr>
            <p:cNvPr id="1242" name="Google Shape;1242;p24"/>
            <p:cNvSpPr/>
            <p:nvPr/>
          </p:nvSpPr>
          <p:spPr>
            <a:xfrm>
              <a:off x="3503" y="2268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243" name="Google Shape;1243;p24"/>
            <p:cNvCxnSpPr/>
            <p:nvPr/>
          </p:nvCxnSpPr>
          <p:spPr>
            <a:xfrm>
              <a:off x="3190" y="2365"/>
              <a:ext cx="305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44" name="Google Shape;1244;p24"/>
          <p:cNvSpPr/>
          <p:nvPr/>
        </p:nvSpPr>
        <p:spPr>
          <a:xfrm flipH="1" rot="10800000">
            <a:off x="4006850" y="3949700"/>
            <a:ext cx="1693862" cy="315912"/>
          </a:xfrm>
          <a:custGeom>
            <a:rect b="b" l="l" r="r" t="t"/>
            <a:pathLst>
              <a:path extrusionOk="0" h="199" w="1067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cap="flat" cmpd="sng" w="762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4"/>
          <p:cNvSpPr/>
          <p:nvPr/>
        </p:nvSpPr>
        <p:spPr>
          <a:xfrm>
            <a:off x="3948112" y="5656262"/>
            <a:ext cx="2652712" cy="498475"/>
          </a:xfrm>
          <a:custGeom>
            <a:rect b="b" l="l" r="r" t="t"/>
            <a:pathLst>
              <a:path extrusionOk="0" h="314" w="1671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4"/>
          <p:cNvSpPr/>
          <p:nvPr/>
        </p:nvSpPr>
        <p:spPr>
          <a:xfrm>
            <a:off x="3965575" y="5637212"/>
            <a:ext cx="2652712" cy="498475"/>
          </a:xfrm>
          <a:custGeom>
            <a:rect b="b" l="l" r="r" t="t"/>
            <a:pathLst>
              <a:path extrusionOk="0" h="314" w="1671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cap="flat" cmpd="sng" w="571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7" name="Google Shape;1247;p24"/>
          <p:cNvGrpSpPr/>
          <p:nvPr/>
        </p:nvGrpSpPr>
        <p:grpSpPr>
          <a:xfrm>
            <a:off x="1974850" y="4598987"/>
            <a:ext cx="4859337" cy="1423987"/>
            <a:chOff x="1244" y="2897"/>
            <a:chExt cx="3061" cy="897"/>
          </a:xfrm>
        </p:grpSpPr>
        <p:sp>
          <p:nvSpPr>
            <p:cNvPr id="1248" name="Google Shape;1248;p24"/>
            <p:cNvSpPr txBox="1"/>
            <p:nvPr/>
          </p:nvSpPr>
          <p:spPr>
            <a:xfrm>
              <a:off x="2388" y="28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49" name="Google Shape;1249;p24"/>
            <p:cNvSpPr txBox="1"/>
            <p:nvPr/>
          </p:nvSpPr>
          <p:spPr>
            <a:xfrm>
              <a:off x="3484" y="289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55" name="Google Shape;1255;p24"/>
            <p:cNvSpPr txBox="1"/>
            <p:nvPr/>
          </p:nvSpPr>
          <p:spPr>
            <a:xfrm>
              <a:off x="1835" y="30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56" name="Google Shape;1256;p24"/>
            <p:cNvSpPr txBox="1"/>
            <p:nvPr/>
          </p:nvSpPr>
          <p:spPr>
            <a:xfrm>
              <a:off x="2408" y="3078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57" name="Google Shape;1257;p24"/>
            <p:cNvSpPr txBox="1"/>
            <p:nvPr/>
          </p:nvSpPr>
          <p:spPr>
            <a:xfrm>
              <a:off x="2950" y="30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258" name="Google Shape;1258;p24"/>
            <p:cNvSpPr txBox="1"/>
            <p:nvPr/>
          </p:nvSpPr>
          <p:spPr>
            <a:xfrm>
              <a:off x="3523" y="30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259" name="Google Shape;1259;p24"/>
            <p:cNvSpPr txBox="1"/>
            <p:nvPr/>
          </p:nvSpPr>
          <p:spPr>
            <a:xfrm>
              <a:off x="4097" y="307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4039" y="329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261" name="Google Shape;1261;p24"/>
            <p:cNvSpPr txBox="1"/>
            <p:nvPr/>
          </p:nvSpPr>
          <p:spPr>
            <a:xfrm>
              <a:off x="1268" y="3078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262" name="Google Shape;1262;p24"/>
            <p:cNvCxnSpPr/>
            <p:nvPr/>
          </p:nvCxnSpPr>
          <p:spPr>
            <a:xfrm>
              <a:off x="1504" y="34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3" name="Google Shape;1263;p24"/>
            <p:cNvCxnSpPr/>
            <p:nvPr/>
          </p:nvCxnSpPr>
          <p:spPr>
            <a:xfrm>
              <a:off x="2062" y="34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4" name="Google Shape;1264;p24"/>
            <p:cNvCxnSpPr/>
            <p:nvPr/>
          </p:nvCxnSpPr>
          <p:spPr>
            <a:xfrm>
              <a:off x="2627" y="34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5" name="Google Shape;1265;p24"/>
            <p:cNvCxnSpPr/>
            <p:nvPr/>
          </p:nvCxnSpPr>
          <p:spPr>
            <a:xfrm>
              <a:off x="3185" y="34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6" name="Google Shape;1266;p24"/>
            <p:cNvCxnSpPr/>
            <p:nvPr/>
          </p:nvCxnSpPr>
          <p:spPr>
            <a:xfrm>
              <a:off x="3738" y="3432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67" name="Google Shape;1267;p24"/>
            <p:cNvSpPr/>
            <p:nvPr/>
          </p:nvSpPr>
          <p:spPr>
            <a:xfrm>
              <a:off x="1945" y="31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074" y="310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4"/>
            <p:cNvSpPr/>
            <p:nvPr/>
          </p:nvSpPr>
          <p:spPr>
            <a:xfrm flipH="1" rot="10800000">
              <a:off x="2510" y="35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 flipH="1" rot="10800000">
              <a:off x="1385" y="3561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4"/>
            <p:cNvSpPr txBox="1"/>
            <p:nvPr/>
          </p:nvSpPr>
          <p:spPr>
            <a:xfrm>
              <a:off x="1535" y="32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72" name="Google Shape;1272;p24"/>
            <p:cNvSpPr txBox="1"/>
            <p:nvPr/>
          </p:nvSpPr>
          <p:spPr>
            <a:xfrm>
              <a:off x="2100" y="32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73" name="Google Shape;1273;p24"/>
            <p:cNvSpPr txBox="1"/>
            <p:nvPr/>
          </p:nvSpPr>
          <p:spPr>
            <a:xfrm>
              <a:off x="1806" y="35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74" name="Google Shape;1274;p24"/>
            <p:cNvSpPr txBox="1"/>
            <p:nvPr/>
          </p:nvSpPr>
          <p:spPr>
            <a:xfrm>
              <a:off x="2670" y="32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75" name="Google Shape;1275;p24"/>
            <p:cNvSpPr txBox="1"/>
            <p:nvPr/>
          </p:nvSpPr>
          <p:spPr>
            <a:xfrm>
              <a:off x="3229" y="32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276" name="Google Shape;1276;p24"/>
            <p:cNvSpPr txBox="1"/>
            <p:nvPr/>
          </p:nvSpPr>
          <p:spPr>
            <a:xfrm>
              <a:off x="3771" y="3235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277" name="Google Shape;1277;p24"/>
            <p:cNvSpPr txBox="1"/>
            <p:nvPr/>
          </p:nvSpPr>
          <p:spPr>
            <a:xfrm>
              <a:off x="2958" y="35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78" name="Google Shape;1278;p24"/>
            <p:cNvSpPr txBox="1"/>
            <p:nvPr/>
          </p:nvSpPr>
          <p:spPr>
            <a:xfrm>
              <a:off x="3747" y="356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279" name="Google Shape;1279;p24"/>
            <p:cNvCxnSpPr/>
            <p:nvPr/>
          </p:nvCxnSpPr>
          <p:spPr>
            <a:xfrm>
              <a:off x="2084" y="3427"/>
              <a:ext cx="288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80" name="Google Shape;1280;p24"/>
            <p:cNvSpPr/>
            <p:nvPr/>
          </p:nvSpPr>
          <p:spPr>
            <a:xfrm>
              <a:off x="1951" y="3109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4061" y="333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282" name="Google Shape;1282;p24"/>
            <p:cNvCxnSpPr/>
            <p:nvPr/>
          </p:nvCxnSpPr>
          <p:spPr>
            <a:xfrm>
              <a:off x="3196" y="3438"/>
              <a:ext cx="305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83" name="Google Shape;1283;p24"/>
          <p:cNvGrpSpPr/>
          <p:nvPr/>
        </p:nvGrpSpPr>
        <p:grpSpPr>
          <a:xfrm>
            <a:off x="5951537" y="5294312"/>
            <a:ext cx="857250" cy="314325"/>
            <a:chOff x="3743" y="3330"/>
            <a:chExt cx="540" cy="198"/>
          </a:xfrm>
        </p:grpSpPr>
        <p:sp>
          <p:nvSpPr>
            <p:cNvPr id="1284" name="Google Shape;1284;p24"/>
            <p:cNvSpPr/>
            <p:nvPr/>
          </p:nvSpPr>
          <p:spPr>
            <a:xfrm>
              <a:off x="4063" y="3330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285" name="Google Shape;1285;p24"/>
            <p:cNvCxnSpPr/>
            <p:nvPr/>
          </p:nvCxnSpPr>
          <p:spPr>
            <a:xfrm>
              <a:off x="3743" y="3432"/>
              <a:ext cx="305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86" name="Google Shape;1286;p24"/>
          <p:cNvSpPr/>
          <p:nvPr/>
        </p:nvSpPr>
        <p:spPr>
          <a:xfrm>
            <a:off x="3957637" y="5637212"/>
            <a:ext cx="2652712" cy="498475"/>
          </a:xfrm>
          <a:custGeom>
            <a:rect b="b" l="l" r="r" t="t"/>
            <a:pathLst>
              <a:path extrusionOk="0" h="314" w="1671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2" name="Google Shape;1292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pSp>
        <p:nvGrpSpPr>
          <p:cNvPr id="1293" name="Google Shape;1293;p25"/>
          <p:cNvGrpSpPr/>
          <p:nvPr/>
        </p:nvGrpSpPr>
        <p:grpSpPr>
          <a:xfrm>
            <a:off x="1984375" y="2320925"/>
            <a:ext cx="4859337" cy="1555750"/>
            <a:chOff x="1250" y="1462"/>
            <a:chExt cx="3061" cy="980"/>
          </a:xfrm>
        </p:grpSpPr>
        <p:sp>
          <p:nvSpPr>
            <p:cNvPr id="1294" name="Google Shape;1294;p25"/>
            <p:cNvSpPr txBox="1"/>
            <p:nvPr/>
          </p:nvSpPr>
          <p:spPr>
            <a:xfrm>
              <a:off x="2394" y="14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295" name="Google Shape;1295;p25"/>
            <p:cNvSpPr txBox="1"/>
            <p:nvPr/>
          </p:nvSpPr>
          <p:spPr>
            <a:xfrm>
              <a:off x="3490" y="14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1841" y="164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302" name="Google Shape;1302;p25"/>
            <p:cNvSpPr txBox="1"/>
            <p:nvPr/>
          </p:nvSpPr>
          <p:spPr>
            <a:xfrm>
              <a:off x="2414" y="164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303" name="Google Shape;1303;p25"/>
            <p:cNvSpPr txBox="1"/>
            <p:nvPr/>
          </p:nvSpPr>
          <p:spPr>
            <a:xfrm>
              <a:off x="2956" y="164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04" name="Google Shape;1304;p25"/>
            <p:cNvSpPr txBox="1"/>
            <p:nvPr/>
          </p:nvSpPr>
          <p:spPr>
            <a:xfrm>
              <a:off x="3529" y="164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305" name="Google Shape;1305;p25"/>
            <p:cNvSpPr txBox="1"/>
            <p:nvPr/>
          </p:nvSpPr>
          <p:spPr>
            <a:xfrm>
              <a:off x="4103" y="164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1274" y="1643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1308" name="Google Shape;1308;p25"/>
            <p:cNvCxnSpPr/>
            <p:nvPr/>
          </p:nvCxnSpPr>
          <p:spPr>
            <a:xfrm>
              <a:off x="1510" y="1997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09" name="Google Shape;1309;p25"/>
            <p:cNvCxnSpPr/>
            <p:nvPr/>
          </p:nvCxnSpPr>
          <p:spPr>
            <a:xfrm>
              <a:off x="2068" y="1997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0" name="Google Shape;1310;p25"/>
            <p:cNvCxnSpPr/>
            <p:nvPr/>
          </p:nvCxnSpPr>
          <p:spPr>
            <a:xfrm>
              <a:off x="2633" y="1997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1" name="Google Shape;1311;p25"/>
            <p:cNvCxnSpPr/>
            <p:nvPr/>
          </p:nvCxnSpPr>
          <p:spPr>
            <a:xfrm>
              <a:off x="3191" y="1997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2" name="Google Shape;1312;p25"/>
            <p:cNvCxnSpPr/>
            <p:nvPr/>
          </p:nvCxnSpPr>
          <p:spPr>
            <a:xfrm>
              <a:off x="3744" y="1997"/>
              <a:ext cx="30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13" name="Google Shape;1313;p25"/>
            <p:cNvSpPr/>
            <p:nvPr/>
          </p:nvSpPr>
          <p:spPr>
            <a:xfrm>
              <a:off x="1951" y="1669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080" y="1669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 flipH="1" rot="10800000">
              <a:off x="2516" y="2126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 flipH="1" rot="10800000">
              <a:off x="1391" y="2126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2493" y="2128"/>
              <a:ext cx="1671" cy="314"/>
            </a:xfrm>
            <a:custGeom>
              <a:rect b="b" l="l" r="r" t="t"/>
              <a:pathLst>
                <a:path extrusionOk="0" h="314" w="1671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5"/>
            <p:cNvSpPr txBox="1"/>
            <p:nvPr/>
          </p:nvSpPr>
          <p:spPr>
            <a:xfrm>
              <a:off x="1541" y="18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19" name="Google Shape;1319;p25"/>
            <p:cNvSpPr txBox="1"/>
            <p:nvPr/>
          </p:nvSpPr>
          <p:spPr>
            <a:xfrm>
              <a:off x="2106" y="18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20" name="Google Shape;1320;p25"/>
            <p:cNvSpPr txBox="1"/>
            <p:nvPr/>
          </p:nvSpPr>
          <p:spPr>
            <a:xfrm>
              <a:off x="1812" y="21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21" name="Google Shape;1321;p25"/>
            <p:cNvSpPr txBox="1"/>
            <p:nvPr/>
          </p:nvSpPr>
          <p:spPr>
            <a:xfrm>
              <a:off x="2676" y="18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322" name="Google Shape;1322;p25"/>
            <p:cNvSpPr txBox="1"/>
            <p:nvPr/>
          </p:nvSpPr>
          <p:spPr>
            <a:xfrm>
              <a:off x="3235" y="1800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323" name="Google Shape;1323;p25"/>
            <p:cNvSpPr txBox="1"/>
            <p:nvPr/>
          </p:nvSpPr>
          <p:spPr>
            <a:xfrm>
              <a:off x="3777" y="1800"/>
              <a:ext cx="2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324" name="Google Shape;1324;p25"/>
            <p:cNvSpPr txBox="1"/>
            <p:nvPr/>
          </p:nvSpPr>
          <p:spPr>
            <a:xfrm>
              <a:off x="2964" y="21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25" name="Google Shape;1325;p25"/>
            <p:cNvSpPr txBox="1"/>
            <p:nvPr/>
          </p:nvSpPr>
          <p:spPr>
            <a:xfrm>
              <a:off x="3753" y="21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326" name="Google Shape;1326;p25"/>
            <p:cNvCxnSpPr/>
            <p:nvPr/>
          </p:nvCxnSpPr>
          <p:spPr>
            <a:xfrm>
              <a:off x="2090" y="1992"/>
              <a:ext cx="288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27" name="Google Shape;1327;p25"/>
            <p:cNvSpPr/>
            <p:nvPr/>
          </p:nvSpPr>
          <p:spPr>
            <a:xfrm>
              <a:off x="1957" y="1674"/>
              <a:ext cx="1067" cy="199"/>
            </a:xfrm>
            <a:custGeom>
              <a:rect b="b" l="l" r="r" t="t"/>
              <a:pathLst>
                <a:path extrusionOk="0" h="199" w="1067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8" name="Google Shape;1328;p25"/>
            <p:cNvCxnSpPr/>
            <p:nvPr/>
          </p:nvCxnSpPr>
          <p:spPr>
            <a:xfrm>
              <a:off x="3202" y="2003"/>
              <a:ext cx="305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9" name="Google Shape;1329;p25"/>
            <p:cNvCxnSpPr/>
            <p:nvPr/>
          </p:nvCxnSpPr>
          <p:spPr>
            <a:xfrm>
              <a:off x="3755" y="1996"/>
              <a:ext cx="305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a1206dae3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Need to reach S-</a:t>
            </a:r>
            <a:r>
              <a:rPr lang="en-US" sz="2000">
                <a:solidFill>
                  <a:schemeClr val="dk1"/>
                </a:solidFill>
              </a:rPr>
              <a:t>&gt;</a:t>
            </a:r>
            <a:r>
              <a:rPr lang="en-US" sz="2000">
                <a:solidFill>
                  <a:schemeClr val="dk1"/>
                </a:solidFill>
              </a:rPr>
              <a:t>D, Finding out if any negative cycle affects in finding the shortest path or not </a:t>
            </a:r>
            <a:endParaRPr sz="2000"/>
          </a:p>
        </p:txBody>
      </p:sp>
      <p:sp>
        <p:nvSpPr>
          <p:cNvPr id="1336" name="Google Shape;1336;g14a1206dae3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Font typeface="Courier New"/>
              <a:buAutoNum type="arabicPeriod"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Run Bellman-Ford Algorithm over the given graph based on a source S,  O(VE).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AutoNum type="arabicPeriod"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Run a single iteration to see if any node(s) get updated O(E). Let’s assume a set of nodes X={x1,x2,..} gets updated. These nodes are part of Negative cycle.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AutoNum type="arabicPeriod"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Run a BFS/DFS to see which nodes of X are visited. Let they are X` ⊆ X.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AutoNum type="arabicPeriod"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Now conduct DFS based on the nodes from X`, to see any how D can somehow be reached from them. If reached, it means that, from S to reach D, we encounter a negative cycle.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7" name="Google Shape;1337;g14a1206dae3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3" name="Google Shape;1343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Readings</a:t>
            </a:r>
            <a:endParaRPr/>
          </a:p>
        </p:txBody>
      </p:sp>
      <p:sp>
        <p:nvSpPr>
          <p:cNvPr id="1344" name="Google Shape;1344;p2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Chapter 24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24.1-6 – Find negative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24.2-4 – Total Number of paths in a DAG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Difficult Problems (Solve these if you want):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24.3-6 modify dijkstra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24-2 – nesting boxes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24-3 - Arbitrage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24.6 – Bitonic Shortest 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Negative-Weight Edges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114300" y="1057275"/>
            <a:ext cx="5208587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→ e: infinitely many paths: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〈s, e〉, 〈s, e, f, e〉, 〈s, e, f, e, f, e〉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〈e, f, e〉 has negative weight: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3 + (- 6) = -3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find paths from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arbitrarily large negative weights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δ(s, e) = - ∞ ⇒ no shortest path exists between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Similarly: δ(s, f) = - ∞,             			   δ(s, g) = - ∞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>
            <a:off x="4805362" y="1255712"/>
            <a:ext cx="3846512" cy="2528887"/>
            <a:chOff x="3027" y="791"/>
            <a:chExt cx="2423" cy="1593"/>
          </a:xfrm>
        </p:grpSpPr>
        <p:sp>
          <p:nvSpPr>
            <p:cNvPr id="161" name="Google Shape;161;p3"/>
            <p:cNvSpPr/>
            <p:nvPr/>
          </p:nvSpPr>
          <p:spPr>
            <a:xfrm>
              <a:off x="320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768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599" y="99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768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599" y="192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cxnSp>
          <p:nvCxnSpPr>
            <p:cNvPr id="166" name="Google Shape;166;p3"/>
            <p:cNvCxnSpPr/>
            <p:nvPr/>
          </p:nvCxnSpPr>
          <p:spPr>
            <a:xfrm>
              <a:off x="4032" y="1122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7" name="Google Shape;167;p3"/>
            <p:cNvCxnSpPr/>
            <p:nvPr/>
          </p:nvCxnSpPr>
          <p:spPr>
            <a:xfrm flipH="1" rot="10800000">
              <a:off x="3415" y="1224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3439" y="168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9" name="Google Shape;169;p3"/>
            <p:cNvSpPr txBox="1"/>
            <p:nvPr/>
          </p:nvSpPr>
          <p:spPr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-6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184" y="1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68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99" y="146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184" name="Google Shape;184;p3"/>
            <p:cNvCxnSpPr/>
            <p:nvPr/>
          </p:nvCxnSpPr>
          <p:spPr>
            <a:xfrm>
              <a:off x="4854" y="1204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5" name="Google Shape;185;p3"/>
            <p:cNvCxnSpPr/>
            <p:nvPr/>
          </p:nvCxnSpPr>
          <p:spPr>
            <a:xfrm flipH="1" rot="10800000">
              <a:off x="4825" y="1702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3484" y="1592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7" name="Google Shape;187;p3"/>
            <p:cNvCxnSpPr/>
            <p:nvPr/>
          </p:nvCxnSpPr>
          <p:spPr>
            <a:xfrm>
              <a:off x="4885" y="1593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8" name="Google Shape;188;p3"/>
            <p:cNvSpPr/>
            <p:nvPr/>
          </p:nvSpPr>
          <p:spPr>
            <a:xfrm>
              <a:off x="4028" y="1479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 rot="10800000">
              <a:off x="4029" y="1645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030" y="1948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 rot="10800000">
              <a:off x="4031" y="2114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5870575" y="3890962"/>
            <a:ext cx="1741487" cy="2022475"/>
            <a:chOff x="3698" y="2451"/>
            <a:chExt cx="1097" cy="1274"/>
          </a:xfrm>
        </p:grpSpPr>
        <p:sp>
          <p:nvSpPr>
            <p:cNvPr id="201" name="Google Shape;201;p3"/>
            <p:cNvSpPr/>
            <p:nvPr/>
          </p:nvSpPr>
          <p:spPr>
            <a:xfrm>
              <a:off x="3698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529" y="266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161" y="322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207" name="Google Shape;207;p3"/>
            <p:cNvCxnSpPr/>
            <p:nvPr/>
          </p:nvCxnSpPr>
          <p:spPr>
            <a:xfrm>
              <a:off x="3953" y="2798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8" name="Google Shape;208;p3"/>
            <p:cNvSpPr txBox="1"/>
            <p:nvPr/>
          </p:nvSpPr>
          <p:spPr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-8</a:t>
              </a:r>
              <a:endParaRPr/>
            </a:p>
          </p:txBody>
        </p:sp>
        <p:cxnSp>
          <p:nvCxnSpPr>
            <p:cNvPr id="211" name="Google Shape;211;p3"/>
            <p:cNvCxnSpPr/>
            <p:nvPr/>
          </p:nvCxnSpPr>
          <p:spPr>
            <a:xfrm flipH="1">
              <a:off x="4379" y="2916"/>
              <a:ext cx="229" cy="3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2" name="Google Shape;212;p3"/>
            <p:cNvCxnSpPr/>
            <p:nvPr/>
          </p:nvCxnSpPr>
          <p:spPr>
            <a:xfrm rot="10800000">
              <a:off x="3902" y="2912"/>
              <a:ext cx="297" cy="34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13" name="Google Shape;213;p3"/>
          <p:cNvSpPr txBox="1"/>
          <p:nvPr/>
        </p:nvSpPr>
        <p:spPr>
          <a:xfrm>
            <a:off x="5464175" y="5830887"/>
            <a:ext cx="3281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δ(s, h) = δ(s, i) =</a:t>
            </a:r>
            <a:r>
              <a:rPr b="0" i="1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δ(s, j) =</a:t>
            </a:r>
            <a:r>
              <a:rPr b="0" i="1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7551737" y="4556125"/>
            <a:ext cx="13001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h, i, j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Negative-Weight Edges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122237" y="1243012"/>
            <a:ext cx="71659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Negative-weight edges may form negative-weight cycles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such cycles are reachable from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the source: δ(s, v) is not properly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defined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going around the cycle, and get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w(s, v) = - ∞ for all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cycle</a:t>
            </a:r>
            <a:endParaRPr/>
          </a:p>
        </p:txBody>
      </p:sp>
      <p:grpSp>
        <p:nvGrpSpPr>
          <p:cNvPr id="222" name="Google Shape;222;p4"/>
          <p:cNvGrpSpPr/>
          <p:nvPr/>
        </p:nvGrpSpPr>
        <p:grpSpPr>
          <a:xfrm>
            <a:off x="5141912" y="1323975"/>
            <a:ext cx="3846512" cy="2528887"/>
            <a:chOff x="3189" y="1642"/>
            <a:chExt cx="2423" cy="1593"/>
          </a:xfrm>
        </p:grpSpPr>
        <p:sp>
          <p:nvSpPr>
            <p:cNvPr id="223" name="Google Shape;223;p4"/>
            <p:cNvSpPr/>
            <p:nvPr/>
          </p:nvSpPr>
          <p:spPr>
            <a:xfrm>
              <a:off x="3366" y="2313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930" y="184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761" y="184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30" y="27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61" y="27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4"/>
            <p:cNvCxnSpPr/>
            <p:nvPr/>
          </p:nvCxnSpPr>
          <p:spPr>
            <a:xfrm>
              <a:off x="4194" y="1973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9" name="Google Shape;229;p4"/>
            <p:cNvCxnSpPr/>
            <p:nvPr/>
          </p:nvCxnSpPr>
          <p:spPr>
            <a:xfrm flipH="1" rot="10800000">
              <a:off x="3577" y="2075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0" name="Google Shape;230;p4"/>
            <p:cNvCxnSpPr/>
            <p:nvPr/>
          </p:nvCxnSpPr>
          <p:spPr>
            <a:xfrm>
              <a:off x="3601" y="2535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1" name="Google Shape;231;p4"/>
            <p:cNvSpPr txBox="1"/>
            <p:nvPr/>
          </p:nvSpPr>
          <p:spPr>
            <a:xfrm>
              <a:off x="3622" y="204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4387" y="1774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3653" y="262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5080" y="22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4564" y="296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-6</a:t>
              </a: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3189" y="232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3985" y="16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4807" y="16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3969" y="300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4823" y="3004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346" y="2313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930" y="23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61" y="231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4514" y="2489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/>
            </a:p>
          </p:txBody>
        </p:sp>
        <p:sp>
          <p:nvSpPr>
            <p:cNvPr id="245" name="Google Shape;245;p4"/>
            <p:cNvSpPr txBox="1"/>
            <p:nvPr/>
          </p:nvSpPr>
          <p:spPr>
            <a:xfrm>
              <a:off x="3973" y="2540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246" name="Google Shape;246;p4"/>
            <p:cNvCxnSpPr/>
            <p:nvPr/>
          </p:nvCxnSpPr>
          <p:spPr>
            <a:xfrm>
              <a:off x="5016" y="2055"/>
              <a:ext cx="364" cy="2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7" name="Google Shape;247;p4"/>
            <p:cNvCxnSpPr/>
            <p:nvPr/>
          </p:nvCxnSpPr>
          <p:spPr>
            <a:xfrm flipH="1" rot="10800000">
              <a:off x="4987" y="2553"/>
              <a:ext cx="392" cy="2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3646" y="2443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5047" y="2444"/>
              <a:ext cx="2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0" name="Google Shape;250;p4"/>
            <p:cNvSpPr/>
            <p:nvPr/>
          </p:nvSpPr>
          <p:spPr>
            <a:xfrm>
              <a:off x="4190" y="2330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4191" y="2496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 txBox="1"/>
            <p:nvPr/>
          </p:nvSpPr>
          <p:spPr>
            <a:xfrm>
              <a:off x="4243" y="264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192" y="2799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 rot="10800000">
              <a:off x="4193" y="2965"/>
              <a:ext cx="567" cy="78"/>
            </a:xfrm>
            <a:custGeom>
              <a:rect b="b" l="l" r="r" t="t"/>
              <a:pathLst>
                <a:path extrusionOk="0" h="78" w="567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3686" y="227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6" name="Google Shape;256;p4"/>
            <p:cNvSpPr txBox="1"/>
            <p:nvPr/>
          </p:nvSpPr>
          <p:spPr>
            <a:xfrm>
              <a:off x="4375" y="214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57" name="Google Shape;257;p4"/>
            <p:cNvSpPr txBox="1"/>
            <p:nvPr/>
          </p:nvSpPr>
          <p:spPr>
            <a:xfrm>
              <a:off x="5135" y="19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5126" y="264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59" name="Google Shape;259;p4"/>
            <p:cNvSpPr txBox="1"/>
            <p:nvPr/>
          </p:nvSpPr>
          <p:spPr>
            <a:xfrm>
              <a:off x="3960" y="210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60" name="Google Shape;260;p4"/>
            <p:cNvSpPr txBox="1"/>
            <p:nvPr/>
          </p:nvSpPr>
          <p:spPr>
            <a:xfrm>
              <a:off x="4792" y="211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61" name="Google Shape;261;p4"/>
            <p:cNvSpPr txBox="1"/>
            <p:nvPr/>
          </p:nvSpPr>
          <p:spPr>
            <a:xfrm>
              <a:off x="5377" y="210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Cycles</a:t>
            </a:r>
            <a:endParaRPr/>
          </a:p>
        </p:txBody>
      </p:sp>
      <p:sp>
        <p:nvSpPr>
          <p:cNvPr id="268" name="Google Shape;268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 shortest paths contain cycles?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Negative-weight cycles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Positive-weight cycles: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removing the cycle we can get a shorter path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will assume that when we are finding shortest paths, the paths will have no cycles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4829175" y="1916112"/>
            <a:ext cx="66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</a:t>
            </a:r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4829175" y="2541587"/>
            <a:ext cx="66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</a:t>
            </a:r>
            <a:endParaRPr/>
          </a:p>
        </p:txBody>
      </p:sp>
      <p:sp>
        <p:nvSpPr>
          <p:cNvPr id="271" name="Google Shape;271;p5"/>
          <p:cNvSpPr txBox="1"/>
          <p:nvPr/>
        </p:nvSpPr>
        <p:spPr>
          <a:xfrm>
            <a:off x="5746250" y="2558350"/>
            <a:ext cx="283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won’t help to reduce cost</a:t>
            </a:r>
            <a:endParaRPr/>
          </a:p>
        </p:txBody>
      </p:sp>
      <p:sp>
        <p:nvSpPr>
          <p:cNvPr id="272" name="Google Shape;272;p5"/>
          <p:cNvSpPr txBox="1"/>
          <p:nvPr/>
        </p:nvSpPr>
        <p:spPr>
          <a:xfrm>
            <a:off x="5746250" y="1948750"/>
            <a:ext cx="2834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Infinite negative cost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Shortest-Path Representation</a:t>
            </a:r>
            <a:endParaRPr/>
          </a:p>
        </p:txBody>
      </p:sp>
      <p:sp>
        <p:nvSpPr>
          <p:cNvPr id="279" name="Google Shape;279;p6"/>
          <p:cNvSpPr txBox="1"/>
          <p:nvPr>
            <p:ph idx="1" type="body"/>
          </p:nvPr>
        </p:nvSpPr>
        <p:spPr>
          <a:xfrm>
            <a:off x="239712" y="1214437"/>
            <a:ext cx="68294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vertex v ∈ V: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= δ(s, v):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shortest-path estimate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d[v]=∞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as algorithms progress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π[v] =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predecessor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on a shortest path from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predecessor, π[v] = NIL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 induces a tree—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shortest-path tree</a:t>
            </a:r>
            <a:endParaRPr/>
          </a:p>
        </p:txBody>
      </p:sp>
      <p:grpSp>
        <p:nvGrpSpPr>
          <p:cNvPr id="280" name="Google Shape;280;p6"/>
          <p:cNvGrpSpPr/>
          <p:nvPr/>
        </p:nvGrpSpPr>
        <p:grpSpPr>
          <a:xfrm>
            <a:off x="6153150" y="1676400"/>
            <a:ext cx="2998787" cy="2528887"/>
            <a:chOff x="3126" y="2141"/>
            <a:chExt cx="1889" cy="1593"/>
          </a:xfrm>
        </p:grpSpPr>
        <p:cxnSp>
          <p:nvCxnSpPr>
            <p:cNvPr id="281" name="Google Shape;281;p6"/>
            <p:cNvCxnSpPr/>
            <p:nvPr/>
          </p:nvCxnSpPr>
          <p:spPr>
            <a:xfrm flipH="1" rot="10800000">
              <a:off x="3511" y="2574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6"/>
            <p:cNvCxnSpPr/>
            <p:nvPr/>
          </p:nvCxnSpPr>
          <p:spPr>
            <a:xfrm flipH="1" rot="-5400000">
              <a:off x="3507" y="3052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3996" y="2471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3997" y="3417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85" name="Google Shape;285;p6"/>
            <p:cNvGrpSpPr/>
            <p:nvPr/>
          </p:nvGrpSpPr>
          <p:grpSpPr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3303" y="2812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3732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4564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3732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4564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cxnSp>
            <p:nvCxnSpPr>
              <p:cNvPr id="291" name="Google Shape;291;p6"/>
              <p:cNvCxnSpPr/>
              <p:nvPr/>
            </p:nvCxnSpPr>
            <p:spPr>
              <a:xfrm>
                <a:off x="3996" y="2472"/>
                <a:ext cx="58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 flipH="1" rot="10800000">
                <a:off x="3510" y="2574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3511" y="3042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94" name="Google Shape;294;p6"/>
              <p:cNvSpPr txBox="1"/>
              <p:nvPr/>
            </p:nvSpPr>
            <p:spPr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95" name="Google Shape;295;p6"/>
              <p:cNvSpPr txBox="1"/>
              <p:nvPr/>
            </p:nvSpPr>
            <p:spPr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96" name="Google Shape;296;p6"/>
              <p:cNvSpPr txBox="1"/>
              <p:nvPr/>
            </p:nvSpPr>
            <p:spPr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97" name="Google Shape;297;p6"/>
              <p:cNvSpPr txBox="1"/>
              <p:nvPr/>
            </p:nvSpPr>
            <p:spPr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98" name="Google Shape;298;p6"/>
              <p:cNvSpPr txBox="1"/>
              <p:nvPr/>
            </p:nvSpPr>
            <p:spPr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99" name="Google Shape;299;p6"/>
              <p:cNvSpPr txBox="1"/>
              <p:nvPr/>
            </p:nvSpPr>
            <p:spPr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300" name="Google Shape;300;p6"/>
              <p:cNvSpPr txBox="1"/>
              <p:nvPr/>
            </p:nvSpPr>
            <p:spPr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301" name="Google Shape;301;p6"/>
              <p:cNvSpPr txBox="1"/>
              <p:nvPr/>
            </p:nvSpPr>
            <p:spPr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302" name="Google Shape;302;p6"/>
              <p:cNvSpPr txBox="1"/>
              <p:nvPr/>
            </p:nvSpPr>
            <p:spPr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303" name="Google Shape;303;p6"/>
              <p:cNvSpPr txBox="1"/>
              <p:nvPr/>
            </p:nvSpPr>
            <p:spPr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304" name="Google Shape;304;p6"/>
              <p:cNvCxnSpPr/>
              <p:nvPr/>
            </p:nvCxnSpPr>
            <p:spPr>
              <a:xfrm>
                <a:off x="4002" y="3419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5" name="Google Shape;305;p6"/>
              <p:cNvCxnSpPr/>
              <p:nvPr/>
            </p:nvCxnSpPr>
            <p:spPr>
              <a:xfrm flipH="1" rot="10800000">
                <a:off x="3933" y="2565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06" name="Google Shape;306;p6"/>
              <p:cNvSpPr/>
              <p:nvPr/>
            </p:nvSpPr>
            <p:spPr>
              <a:xfrm>
                <a:off x="3739" y="2597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4555" y="2608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 rot="10800000">
                <a:off x="4750" y="2596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 rot="10800000">
                <a:off x="3906" y="2593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0" name="Google Shape;310;p6"/>
              <p:cNvCxnSpPr/>
              <p:nvPr/>
            </p:nvCxnSpPr>
            <p:spPr>
              <a:xfrm rot="10800000">
                <a:off x="3555" y="2993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11" name="Google Shape;311;p6"/>
              <p:cNvSpPr txBox="1"/>
              <p:nvPr/>
            </p:nvSpPr>
            <p:spPr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312" name="Google Shape;312;p6"/>
              <p:cNvSpPr txBox="1"/>
              <p:nvPr/>
            </p:nvSpPr>
            <p:spPr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313" name="Google Shape;313;p6"/>
              <p:cNvSpPr txBox="1"/>
              <p:nvPr/>
            </p:nvSpPr>
            <p:spPr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14" name="Google Shape;314;p6"/>
              <p:cNvSpPr txBox="1"/>
              <p:nvPr/>
            </p:nvSpPr>
            <p:spPr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315" name="Google Shape;315;p6"/>
              <p:cNvSpPr txBox="1"/>
              <p:nvPr/>
            </p:nvSpPr>
            <p:spPr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INITIALIZE-SINGLE-SOURCE(V, s)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 ∈ V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← ∞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π[v] ← NIL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d[s] ← 0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shortest-paths algorithms start with INITIALIZE-SINGLE-SOURCE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/>
          </a:p>
        </p:txBody>
      </p:sp>
      <p:sp>
        <p:nvSpPr>
          <p:cNvPr id="329" name="Google Shape;329;p8"/>
          <p:cNvSpPr txBox="1"/>
          <p:nvPr>
            <p:ph idx="1" type="body"/>
          </p:nvPr>
        </p:nvSpPr>
        <p:spPr>
          <a:xfrm>
            <a:off x="112712" y="1062037"/>
            <a:ext cx="82296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Relaxing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edge (u, v) = testing whether we can improve the shortest path to v found so far by going through 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we can improve the shortest path to v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⇒ update d[v] and π[v]</a:t>
            </a:r>
            <a:endParaRPr/>
          </a:p>
        </p:txBody>
      </p:sp>
      <p:grpSp>
        <p:nvGrpSpPr>
          <p:cNvPr id="330" name="Google Shape;330;p8"/>
          <p:cNvGrpSpPr/>
          <p:nvPr/>
        </p:nvGrpSpPr>
        <p:grpSpPr>
          <a:xfrm>
            <a:off x="730250" y="4110037"/>
            <a:ext cx="1743075" cy="747712"/>
            <a:chOff x="717" y="2115"/>
            <a:chExt cx="1098" cy="471"/>
          </a:xfrm>
        </p:grpSpPr>
        <p:sp>
          <p:nvSpPr>
            <p:cNvPr id="331" name="Google Shape;331;p8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333" name="Google Shape;333;p8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34" name="Google Shape;334;p8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5" name="Google Shape;335;p8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>
            <a:off x="730250" y="5626100"/>
            <a:ext cx="1743075" cy="747712"/>
            <a:chOff x="717" y="2115"/>
            <a:chExt cx="1098" cy="471"/>
          </a:xfrm>
        </p:grpSpPr>
        <p:sp>
          <p:nvSpPr>
            <p:cNvPr id="338" name="Google Shape;338;p8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340" name="Google Shape;340;p8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1" name="Google Shape;341;p8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43" name="Google Shape;343;p8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1097756" y="5168106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1776412" y="5113337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grpSp>
        <p:nvGrpSpPr>
          <p:cNvPr id="346" name="Google Shape;346;p8"/>
          <p:cNvGrpSpPr/>
          <p:nvPr/>
        </p:nvGrpSpPr>
        <p:grpSpPr>
          <a:xfrm>
            <a:off x="3833812" y="4119562"/>
            <a:ext cx="1743075" cy="747712"/>
            <a:chOff x="717" y="2115"/>
            <a:chExt cx="1098" cy="471"/>
          </a:xfrm>
        </p:grpSpPr>
        <p:sp>
          <p:nvSpPr>
            <p:cNvPr id="347" name="Google Shape;347;p8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49" name="Google Shape;349;p8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0" name="Google Shape;350;p8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1" name="Google Shape;351;p8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52" name="Google Shape;352;p8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3833812" y="5635625"/>
            <a:ext cx="1743075" cy="747712"/>
            <a:chOff x="717" y="2115"/>
            <a:chExt cx="1098" cy="471"/>
          </a:xfrm>
        </p:grpSpPr>
        <p:sp>
          <p:nvSpPr>
            <p:cNvPr id="354" name="Google Shape;354;p8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56" name="Google Shape;356;p8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7" name="Google Shape;357;p8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8" name="Google Shape;358;p8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59" name="Google Shape;359;p8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360" name="Google Shape;360;p8"/>
          <p:cNvSpPr/>
          <p:nvPr/>
        </p:nvSpPr>
        <p:spPr>
          <a:xfrm rot="5400000">
            <a:off x="4201318" y="5177631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4879975" y="5122862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62" name="Google Shape;362;p8"/>
          <p:cNvSpPr txBox="1"/>
          <p:nvPr/>
        </p:nvSpPr>
        <p:spPr>
          <a:xfrm>
            <a:off x="5626100" y="4241800"/>
            <a:ext cx="3390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relaxation: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≤ d[u] + w(u, v)</a:t>
            </a:r>
            <a:endParaRPr/>
          </a:p>
        </p:txBody>
      </p:sp>
      <p:grpSp>
        <p:nvGrpSpPr>
          <p:cNvPr id="363" name="Google Shape;363;p8"/>
          <p:cNvGrpSpPr/>
          <p:nvPr/>
        </p:nvGrpSpPr>
        <p:grpSpPr>
          <a:xfrm>
            <a:off x="258762" y="3787775"/>
            <a:ext cx="1908175" cy="684212"/>
            <a:chOff x="163" y="2242"/>
            <a:chExt cx="1202" cy="431"/>
          </a:xfrm>
        </p:grpSpPr>
        <p:sp>
          <p:nvSpPr>
            <p:cNvPr id="364" name="Google Shape;364;p8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8"/>
          <p:cNvGrpSpPr/>
          <p:nvPr/>
        </p:nvGrpSpPr>
        <p:grpSpPr>
          <a:xfrm>
            <a:off x="3351212" y="3787775"/>
            <a:ext cx="1908175" cy="684212"/>
            <a:chOff x="163" y="2242"/>
            <a:chExt cx="1202" cy="431"/>
          </a:xfrm>
        </p:grpSpPr>
        <p:sp>
          <p:nvSpPr>
            <p:cNvPr id="368" name="Google Shape;368;p8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77" name="Google Shape;377;p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←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π[v] ← u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single-source shortest-paths algorithms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by calling INIT-SINGLE-SOURCE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relax edges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algorithms differ in the order and how many times they relax each edge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