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6858000" cx="9144000"/>
  <p:notesSz cx="6781800" cy="9918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3" roundtripDataSignature="AMtx7mg6EIj7yjjzfZlDSC4HydmPSLn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91ED97-CD88-4F71-9889-51D281008C6B}">
  <a:tblStyle styleId="{C391ED97-CD88-4F71-9889-51D281008C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customschemas.google.com/relationships/presentationmetadata" Target="meta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e3ef4c3ce_0_8:notes"/>
          <p:cNvSpPr/>
          <p:nvPr>
            <p:ph idx="2" type="sldImg"/>
          </p:nvPr>
        </p:nvSpPr>
        <p:spPr>
          <a:xfrm>
            <a:off x="91122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e3ef4c3ce_0_8:notes"/>
          <p:cNvSpPr txBox="1"/>
          <p:nvPr>
            <p:ph idx="1" type="body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1e3ef4c3ce_0_8:notes"/>
          <p:cNvSpPr txBox="1"/>
          <p:nvPr>
            <p:ph idx="12" type="sldNum"/>
          </p:nvPr>
        </p:nvSpPr>
        <p:spPr>
          <a:xfrm>
            <a:off x="3841750" y="9421812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5" name="Google Shape;335;p1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2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3ef4c3ce_0_0:notes"/>
          <p:cNvSpPr txBox="1"/>
          <p:nvPr>
            <p:ph idx="1" type="body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e3ef4c3ce_0_0:notes"/>
          <p:cNvSpPr/>
          <p:nvPr>
            <p:ph idx="2" type="sldImg"/>
          </p:nvPr>
        </p:nvSpPr>
        <p:spPr>
          <a:xfrm>
            <a:off x="91122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f5e43b1a_0_1:notes"/>
          <p:cNvSpPr/>
          <p:nvPr>
            <p:ph idx="2" type="sldImg"/>
          </p:nvPr>
        </p:nvSpPr>
        <p:spPr>
          <a:xfrm>
            <a:off x="91122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ff5e43b1a_0_1:notes"/>
          <p:cNvSpPr txBox="1"/>
          <p:nvPr>
            <p:ph idx="1" type="body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ff5e43b1a_0_1:notes"/>
          <p:cNvSpPr txBox="1"/>
          <p:nvPr>
            <p:ph idx="12" type="sldNum"/>
          </p:nvPr>
        </p:nvSpPr>
        <p:spPr>
          <a:xfrm>
            <a:off x="3841750" y="9421812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2" name="Google Shape;82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3" name="Google Shape;83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4" name="Google Shape;84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5" name="Google Shape;85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91" name="Google Shape;91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" type="body"/>
          </p:nvPr>
        </p:nvSpPr>
        <p:spPr>
          <a:xfrm>
            <a:off x="6096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0" name="Google Shape;40;p47"/>
          <p:cNvSpPr txBox="1"/>
          <p:nvPr>
            <p:ph idx="2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1" name="Google Shape;41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 rot="5400000">
            <a:off x="4352925" y="2371725"/>
            <a:ext cx="62484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 rot="5400000">
            <a:off x="352425" y="485775"/>
            <a:ext cx="62484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" type="body"/>
          </p:nvPr>
        </p:nvSpPr>
        <p:spPr>
          <a:xfrm rot="5400000">
            <a:off x="2057400" y="76200"/>
            <a:ext cx="49530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📂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9pPr>
          </a:lstStyle>
          <a:p/>
        </p:txBody>
      </p:sp>
      <p:sp>
        <p:nvSpPr>
          <p:cNvPr id="66" name="Google Shape;66;p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7" name="Google Shape;67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3"/>
          <p:cNvGrpSpPr/>
          <p:nvPr/>
        </p:nvGrpSpPr>
        <p:grpSpPr>
          <a:xfrm>
            <a:off x="4762" y="3276600"/>
            <a:ext cx="9137650" cy="152400"/>
            <a:chOff x="3" y="2064"/>
            <a:chExt cx="5756" cy="96"/>
          </a:xfrm>
        </p:grpSpPr>
        <p:sp>
          <p:nvSpPr>
            <p:cNvPr id="11" name="Google Shape;11;p43"/>
            <p:cNvSpPr txBox="1"/>
            <p:nvPr/>
          </p:nvSpPr>
          <p:spPr>
            <a:xfrm>
              <a:off x="3" y="2064"/>
              <a:ext cx="5756" cy="4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43"/>
            <p:cNvSpPr txBox="1"/>
            <p:nvPr/>
          </p:nvSpPr>
          <p:spPr>
            <a:xfrm>
              <a:off x="3" y="2136"/>
              <a:ext cx="5756" cy="2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folHlink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3;p4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45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9" name="Google Shape;29;p45"/>
          <p:cNvSpPr txBox="1"/>
          <p:nvPr/>
        </p:nvSpPr>
        <p:spPr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Graph &amp; BFS / Slide </a:t>
            </a:r>
            <a:fld id="{00000000-1234-1234-1234-123412341234}" type="slidenum"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&amp; BFS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/>
          </a:p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typically express running times in terms of |E| and |V| (often dropping the |’s)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|E| ≈ |V|</a:t>
            </a:r>
            <a:r>
              <a:rPr b="0" baseline="3000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graph is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endParaRPr b="0" i="0" sz="28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|E| ≈ |V| the graph is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sparse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you know you are dealing with dense or sparse graphs, different data structures may make sense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Representation</a:t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popular computer representations of a graph.  Both represent the vertex set and the edge set, but in different ways.</a:t>
            </a:r>
            <a:endParaRPr/>
          </a:p>
          <a:p>
            <a:pPr indent="-4572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AutoNum type="arabicPeriod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2D matrix to represent the graph</a:t>
            </a:r>
            <a:endParaRPr/>
          </a:p>
          <a:p>
            <a:pPr indent="-39116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AutoNum type="arabicPeriod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List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1D array of linked lists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609600" y="-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  <a:endParaRPr/>
          </a:p>
        </p:txBody>
      </p:sp>
      <p:graphicFrame>
        <p:nvGraphicFramePr>
          <p:cNvPr id="207" name="Google Shape;207;p10"/>
          <p:cNvGraphicFramePr/>
          <p:nvPr/>
        </p:nvGraphicFramePr>
        <p:xfrm>
          <a:off x="1447800" y="990600"/>
          <a:ext cx="6069012" cy="2800350"/>
        </p:xfrm>
        <a:graphic>
          <a:graphicData uri="http://schemas.openxmlformats.org/presentationml/2006/ole">
            <mc:AlternateContent>
              <mc:Choice Requires="v">
                <p:oleObj r:id="rId4" imgH="2800350" imgW="6069012" progId="Paint.Picture" spid="_x0000_s1">
                  <p:embed/>
                </p:oleObj>
              </mc:Choice>
              <mc:Fallback>
                <p:oleObj r:id="rId5" imgH="2800350" imgW="6069012" progId="Paint.Picture">
                  <p:embed/>
                  <p:pic>
                    <p:nvPicPr>
                      <p:cNvPr id="207" name="Google Shape;207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47800" y="990600"/>
                        <a:ext cx="6069012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609600" y="3962400"/>
            <a:ext cx="7848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2D array A[0..n-1, 0..n-1]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number of vertices in the graph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row and column is indexed by the vertex id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e,g a=0, b=1, c=2, d=3, e=4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A[i][j]=1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there is an edge connecting vertices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otherwise,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A[i][j]=0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requirement is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Θ(n</a:t>
            </a:r>
            <a:r>
              <a:rPr b="0" baseline="3000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 is not efficient if the graph has few edges. An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appropriate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representation if the graph is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|E|=Θ(|V|</a:t>
            </a:r>
            <a:r>
              <a:rPr b="0" baseline="3000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detect in O(1) time whether two vertices are connected.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Questions on Adjacency Matrix</a:t>
            </a:r>
            <a:endParaRPr/>
          </a:p>
        </p:txBody>
      </p:sp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there a direct link between A and B?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the indegree and outdegree for a vertex A?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many nodes are directly connected to vertex A?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it an undirected graph or directed graph?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Suppose ADJ is an NxN matrix. What will be the result if we create another matrix ADJ2 where ADJ2=ADJxADJ?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3ef4c3ce_0_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ADJ2 = ADJ * ADJ</a:t>
            </a:r>
            <a:endParaRPr/>
          </a:p>
        </p:txBody>
      </p:sp>
      <p:sp>
        <p:nvSpPr>
          <p:cNvPr id="221" name="Google Shape;221;g11e3ef4c3ce_0_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ADJ2[i][j] = ∑</a:t>
            </a:r>
            <a:r>
              <a:rPr baseline="-25000" lang="en-US"/>
              <a:t>K</a:t>
            </a:r>
            <a:r>
              <a:rPr lang="en-US"/>
              <a:t> ADJ[i][k] * ADJ[k][j]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So, an edge between [i][j] is created if there’s edge between [i][k] and [j][k].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609600" y="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</a:t>
            </a:r>
            <a:endParaRPr/>
          </a:p>
        </p:txBody>
      </p:sp>
      <p:graphicFrame>
        <p:nvGraphicFramePr>
          <p:cNvPr id="228" name="Google Shape;228;p12"/>
          <p:cNvGraphicFramePr/>
          <p:nvPr/>
        </p:nvGraphicFramePr>
        <p:xfrm>
          <a:off x="1447800" y="1295400"/>
          <a:ext cx="6075362" cy="2859087"/>
        </p:xfrm>
        <a:graphic>
          <a:graphicData uri="http://schemas.openxmlformats.org/presentationml/2006/ole">
            <mc:AlternateContent>
              <mc:Choice Requires="v">
                <p:oleObj r:id="rId4" imgH="2859087" imgW="6075362" progId="Paint.Picture" spid="_x0000_s1">
                  <p:embed/>
                </p:oleObj>
              </mc:Choice>
              <mc:Fallback>
                <p:oleObj r:id="rId5" imgH="2859087" imgW="6075362" progId="Paint.Picture">
                  <p:embed/>
                  <p:pic>
                    <p:nvPicPr>
                      <p:cNvPr id="228" name="Google Shape;228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47800" y="1295400"/>
                        <a:ext cx="6075362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609600" y="4267200"/>
            <a:ext cx="7848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the graph is not dense, in other words,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sparse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 better solution is an adjacency list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adjacency list is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 array A[0..n-1] of lists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n is the number of vertices in the graph.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array entry is indexed by the vertex id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list </a:t>
            </a:r>
            <a:r>
              <a:rPr b="0" i="1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A[i]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stores the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ids of the vertices adjacent to vertex </a:t>
            </a:r>
            <a:r>
              <a:rPr b="0" i="1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 Example</a:t>
            </a:r>
            <a:endParaRPr/>
          </a:p>
        </p:txBody>
      </p:sp>
      <p:grpSp>
        <p:nvGrpSpPr>
          <p:cNvPr id="236" name="Google Shape;236;p13"/>
          <p:cNvGrpSpPr/>
          <p:nvPr/>
        </p:nvGrpSpPr>
        <p:grpSpPr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237" name="Google Shape;237;p13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47" name="Google Shape;247;p13"/>
            <p:cNvCxnSpPr/>
            <p:nvPr/>
          </p:nvCxnSpPr>
          <p:spPr>
            <a:xfrm>
              <a:off x="1008" y="960"/>
              <a:ext cx="76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8" name="Google Shape;248;p13"/>
            <p:cNvCxnSpPr/>
            <p:nvPr/>
          </p:nvCxnSpPr>
          <p:spPr>
            <a:xfrm>
              <a:off x="1974" y="1398"/>
              <a:ext cx="276" cy="32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9" name="Google Shape;249;p13"/>
            <p:cNvCxnSpPr/>
            <p:nvPr/>
          </p:nvCxnSpPr>
          <p:spPr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0" name="Google Shape;250;p13"/>
            <p:cNvCxnSpPr/>
            <p:nvPr/>
          </p:nvCxnSpPr>
          <p:spPr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1" name="Google Shape;251;p13"/>
            <p:cNvCxnSpPr/>
            <p:nvPr/>
          </p:nvCxnSpPr>
          <p:spPr>
            <a:xfrm>
              <a:off x="912" y="1776"/>
              <a:ext cx="522" cy="18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2" name="Google Shape;252;p13"/>
            <p:cNvCxnSpPr/>
            <p:nvPr/>
          </p:nvCxnSpPr>
          <p:spPr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3" name="Google Shape;253;p13"/>
            <p:cNvCxnSpPr/>
            <p:nvPr/>
          </p:nvCxnSpPr>
          <p:spPr>
            <a:xfrm flipH="1" rot="10800000">
              <a:off x="480" y="2550"/>
              <a:ext cx="378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" name="Google Shape;254;p13"/>
            <p:cNvCxnSpPr/>
            <p:nvPr/>
          </p:nvCxnSpPr>
          <p:spPr>
            <a:xfrm flipH="1" rot="10800000">
              <a:off x="1062" y="2166"/>
              <a:ext cx="372" cy="18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1062" y="2550"/>
              <a:ext cx="276" cy="22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 flipH="1" rot="10800000">
              <a:off x="1584" y="2640"/>
              <a:ext cx="1296" cy="24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1680" y="2064"/>
              <a:ext cx="28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2208" y="2400"/>
              <a:ext cx="714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259" name="Google Shape;259;p13"/>
          <p:cNvGraphicFramePr/>
          <p:nvPr/>
        </p:nvGraphicFramePr>
        <p:xfrm>
          <a:off x="49530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 Example</a:t>
            </a:r>
            <a:endParaRPr/>
          </a:p>
        </p:txBody>
      </p:sp>
      <p:grpSp>
        <p:nvGrpSpPr>
          <p:cNvPr id="266" name="Google Shape;266;p14"/>
          <p:cNvGrpSpPr/>
          <p:nvPr/>
        </p:nvGrpSpPr>
        <p:grpSpPr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267" name="Google Shape;267;p14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77" name="Google Shape;277;p14"/>
            <p:cNvCxnSpPr/>
            <p:nvPr/>
          </p:nvCxnSpPr>
          <p:spPr>
            <a:xfrm>
              <a:off x="1008" y="960"/>
              <a:ext cx="76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" name="Google Shape;278;p14"/>
            <p:cNvCxnSpPr/>
            <p:nvPr/>
          </p:nvCxnSpPr>
          <p:spPr>
            <a:xfrm>
              <a:off x="1974" y="1398"/>
              <a:ext cx="276" cy="32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9" name="Google Shape;279;p14"/>
            <p:cNvCxnSpPr/>
            <p:nvPr/>
          </p:nvCxnSpPr>
          <p:spPr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" name="Google Shape;280;p14"/>
            <p:cNvCxnSpPr/>
            <p:nvPr/>
          </p:nvCxnSpPr>
          <p:spPr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1" name="Google Shape;281;p14"/>
            <p:cNvCxnSpPr/>
            <p:nvPr/>
          </p:nvCxnSpPr>
          <p:spPr>
            <a:xfrm>
              <a:off x="912" y="1776"/>
              <a:ext cx="522" cy="18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" name="Google Shape;282;p14"/>
            <p:cNvCxnSpPr/>
            <p:nvPr/>
          </p:nvCxnSpPr>
          <p:spPr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14"/>
            <p:cNvCxnSpPr/>
            <p:nvPr/>
          </p:nvCxnSpPr>
          <p:spPr>
            <a:xfrm flipH="1" rot="10800000">
              <a:off x="480" y="2550"/>
              <a:ext cx="378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14"/>
            <p:cNvCxnSpPr/>
            <p:nvPr/>
          </p:nvCxnSpPr>
          <p:spPr>
            <a:xfrm flipH="1" rot="10800000">
              <a:off x="1062" y="2166"/>
              <a:ext cx="372" cy="18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1062" y="2550"/>
              <a:ext cx="276" cy="22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6" name="Google Shape;286;p14"/>
            <p:cNvCxnSpPr/>
            <p:nvPr/>
          </p:nvCxnSpPr>
          <p:spPr>
            <a:xfrm flipH="1" rot="10800000">
              <a:off x="1584" y="2640"/>
              <a:ext cx="1296" cy="24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" name="Google Shape;287;p14"/>
            <p:cNvCxnSpPr/>
            <p:nvPr/>
          </p:nvCxnSpPr>
          <p:spPr>
            <a:xfrm>
              <a:off x="1680" y="2064"/>
              <a:ext cx="28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8" name="Google Shape;288;p14"/>
            <p:cNvCxnSpPr/>
            <p:nvPr/>
          </p:nvCxnSpPr>
          <p:spPr>
            <a:xfrm>
              <a:off x="2208" y="2400"/>
              <a:ext cx="714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289" name="Google Shape;289;p14"/>
          <p:cNvGraphicFramePr/>
          <p:nvPr/>
        </p:nvGraphicFramePr>
        <p:xfrm>
          <a:off x="5181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336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0" name="Google Shape;290;p14"/>
          <p:cNvCxnSpPr/>
          <p:nvPr/>
        </p:nvCxnSpPr>
        <p:spPr>
          <a:xfrm>
            <a:off x="5562600" y="2057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1" name="Google Shape;291;p14"/>
          <p:cNvCxnSpPr/>
          <p:nvPr/>
        </p:nvCxnSpPr>
        <p:spPr>
          <a:xfrm>
            <a:off x="5562600" y="2438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2" name="Google Shape;292;p14"/>
          <p:cNvCxnSpPr/>
          <p:nvPr/>
        </p:nvCxnSpPr>
        <p:spPr>
          <a:xfrm>
            <a:off x="5562600" y="2819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3" name="Google Shape;293;p14"/>
          <p:cNvCxnSpPr/>
          <p:nvPr/>
        </p:nvCxnSpPr>
        <p:spPr>
          <a:xfrm>
            <a:off x="5562600" y="3200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" name="Google Shape;294;p14"/>
          <p:cNvCxnSpPr/>
          <p:nvPr/>
        </p:nvCxnSpPr>
        <p:spPr>
          <a:xfrm>
            <a:off x="5562600" y="3505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5" name="Google Shape;295;p14"/>
          <p:cNvCxnSpPr/>
          <p:nvPr/>
        </p:nvCxnSpPr>
        <p:spPr>
          <a:xfrm>
            <a:off x="5562600" y="3886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6" name="Google Shape;296;p14"/>
          <p:cNvCxnSpPr/>
          <p:nvPr/>
        </p:nvCxnSpPr>
        <p:spPr>
          <a:xfrm>
            <a:off x="5562600" y="4267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7" name="Google Shape;297;p14"/>
          <p:cNvCxnSpPr/>
          <p:nvPr/>
        </p:nvCxnSpPr>
        <p:spPr>
          <a:xfrm>
            <a:off x="5562600" y="464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8" name="Google Shape;298;p14"/>
          <p:cNvCxnSpPr/>
          <p:nvPr/>
        </p:nvCxnSpPr>
        <p:spPr>
          <a:xfrm>
            <a:off x="5562600" y="5029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9" name="Google Shape;299;p14"/>
          <p:cNvCxnSpPr/>
          <p:nvPr/>
        </p:nvCxnSpPr>
        <p:spPr>
          <a:xfrm>
            <a:off x="5562600" y="5410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300" name="Google Shape;300;p14"/>
          <p:cNvGraphicFramePr/>
          <p:nvPr/>
        </p:nvGraphicFramePr>
        <p:xfrm>
          <a:off x="5867400" y="2255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290500"/>
                <a:gridCol w="288925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Google Shape;301;p14"/>
          <p:cNvGraphicFramePr/>
          <p:nvPr/>
        </p:nvGraphicFramePr>
        <p:xfrm>
          <a:off x="5867400" y="1874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2905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p14"/>
          <p:cNvGraphicFramePr/>
          <p:nvPr/>
        </p:nvGraphicFramePr>
        <p:xfrm>
          <a:off x="58674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290500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Google Shape;303;p14"/>
          <p:cNvGraphicFramePr/>
          <p:nvPr/>
        </p:nvGraphicFramePr>
        <p:xfrm>
          <a:off x="58674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290500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14"/>
          <p:cNvGraphicFramePr/>
          <p:nvPr/>
        </p:nvGraphicFramePr>
        <p:xfrm>
          <a:off x="5867400" y="3398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Google Shape;305;p14"/>
          <p:cNvGraphicFramePr/>
          <p:nvPr/>
        </p:nvGraphicFramePr>
        <p:xfrm>
          <a:off x="58674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14"/>
          <p:cNvGraphicFramePr/>
          <p:nvPr/>
        </p:nvGraphicFramePr>
        <p:xfrm>
          <a:off x="5867400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7" name="Google Shape;307;p14"/>
          <p:cNvGraphicFramePr/>
          <p:nvPr/>
        </p:nvGraphicFramePr>
        <p:xfrm>
          <a:off x="5867400" y="4465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Google Shape;308;p14"/>
          <p:cNvGraphicFramePr/>
          <p:nvPr/>
        </p:nvGraphicFramePr>
        <p:xfrm>
          <a:off x="5867400" y="4846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290500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14"/>
          <p:cNvGraphicFramePr/>
          <p:nvPr/>
        </p:nvGraphicFramePr>
        <p:xfrm>
          <a:off x="5867400" y="5227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idx="1" type="body"/>
          </p:nvPr>
        </p:nvSpPr>
        <p:spPr>
          <a:xfrm>
            <a:off x="609600" y="1143000"/>
            <a:ext cx="784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array takes up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Θ(n)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degree 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deg(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to be the number of edges incident to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 Then, the total space to store the graph is proportional to: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b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edge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e={u,v}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graph contributes a count of 1 to deg(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and contributes a count 1 to deg(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0" baseline="-2500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vertex </a:t>
            </a:r>
            <a:r>
              <a:rPr b="0" baseline="-25000" i="1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b="0" i="1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1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2m,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total number of edges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all, the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list takes up Θ(</a:t>
            </a:r>
            <a:r>
              <a:rPr b="0" i="1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n+m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 space</a:t>
            </a:r>
            <a:endParaRPr b="0" i="0" sz="2000" u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m = O(n</a:t>
            </a:r>
            <a:r>
              <a:rPr b="0" baseline="30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(i.e. dense graphs), both adjacent matrix and adjacent lists use Θ(n</a:t>
            </a:r>
            <a:r>
              <a:rPr b="0" baseline="30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space.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m = O(n), adjacent list outperform adjacent matrix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However, one cannot tell in O(1) time whether two vertices are connected</a:t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3581400" y="2209800"/>
            <a:ext cx="1676400" cy="8382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5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of Adjacency List</a:t>
            </a:r>
            <a:endParaRPr/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286000"/>
            <a:ext cx="1419225" cy="70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 vs. Matrix</a:t>
            </a:r>
            <a:endParaRPr/>
          </a:p>
        </p:txBody>
      </p:sp>
      <p:sp>
        <p:nvSpPr>
          <p:cNvPr id="325" name="Google Shape;325;p16"/>
          <p:cNvSpPr txBox="1"/>
          <p:nvPr>
            <p:ph idx="1" type="body"/>
          </p:nvPr>
        </p:nvSpPr>
        <p:spPr>
          <a:xfrm>
            <a:off x="304800" y="15240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1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List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compact than adjacency matrices if graph has few edges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Requires more time to find if an edge exists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1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Always require n</a:t>
            </a:r>
            <a:r>
              <a:rPr b="0" baseline="30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space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can waste a lot of space if the number of edges are sparse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quickly find if an edge exists</a:t>
            </a:r>
            <a:endParaRPr/>
          </a:p>
          <a:p>
            <a:pPr indent="-16383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304800" y="1524000"/>
            <a:ext cx="86106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Extremely useful tool in modeling problems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 of: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41148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5626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27432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43434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638800" y="4800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3962400" y="5029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14" name="Google Shape;114;p2"/>
          <p:cNvCxnSpPr/>
          <p:nvPr/>
        </p:nvCxnSpPr>
        <p:spPr>
          <a:xfrm>
            <a:off x="3068637" y="4745037"/>
            <a:ext cx="949325" cy="3397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" name="Google Shape;115;p2"/>
          <p:cNvCxnSpPr/>
          <p:nvPr/>
        </p:nvCxnSpPr>
        <p:spPr>
          <a:xfrm flipH="1" rot="10800000">
            <a:off x="3068637" y="4305300"/>
            <a:ext cx="1274762" cy="1698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" name="Google Shape;116;p2"/>
          <p:cNvCxnSpPr/>
          <p:nvPr/>
        </p:nvCxnSpPr>
        <p:spPr>
          <a:xfrm flipH="1">
            <a:off x="2933700" y="3543300"/>
            <a:ext cx="1181100" cy="87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" name="Google Shape;117;p2"/>
          <p:cNvCxnSpPr/>
          <p:nvPr/>
        </p:nvCxnSpPr>
        <p:spPr>
          <a:xfrm>
            <a:off x="4305300" y="37338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" name="Google Shape;118;p2"/>
          <p:cNvCxnSpPr/>
          <p:nvPr/>
        </p:nvCxnSpPr>
        <p:spPr>
          <a:xfrm>
            <a:off x="4495800" y="3543300"/>
            <a:ext cx="1122362" cy="1698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" name="Google Shape;119;p2"/>
          <p:cNvCxnSpPr/>
          <p:nvPr/>
        </p:nvCxnSpPr>
        <p:spPr>
          <a:xfrm flipH="1" rot="10800000">
            <a:off x="4724400" y="3983037"/>
            <a:ext cx="893762" cy="3222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" name="Google Shape;120;p2"/>
          <p:cNvCxnSpPr/>
          <p:nvPr/>
        </p:nvCxnSpPr>
        <p:spPr>
          <a:xfrm flipH="1" rot="10800000">
            <a:off x="5829300" y="3983037"/>
            <a:ext cx="58737" cy="8175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p2"/>
          <p:cNvCxnSpPr/>
          <p:nvPr/>
        </p:nvCxnSpPr>
        <p:spPr>
          <a:xfrm flipH="1">
            <a:off x="4287837" y="4038600"/>
            <a:ext cx="1465262" cy="10461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p2"/>
          <p:cNvCxnSpPr/>
          <p:nvPr/>
        </p:nvCxnSpPr>
        <p:spPr>
          <a:xfrm flipH="1" rot="10800000">
            <a:off x="2057400" y="4724400"/>
            <a:ext cx="6858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" name="Google Shape;123;p2"/>
          <p:cNvSpPr txBox="1"/>
          <p:nvPr/>
        </p:nvSpPr>
        <p:spPr>
          <a:xfrm>
            <a:off x="1447800" y="5257800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endParaRPr/>
          </a:p>
        </p:txBody>
      </p:sp>
      <p:cxnSp>
        <p:nvCxnSpPr>
          <p:cNvPr id="124" name="Google Shape;124;p2"/>
          <p:cNvCxnSpPr/>
          <p:nvPr/>
        </p:nvCxnSpPr>
        <p:spPr>
          <a:xfrm rot="10800000">
            <a:off x="4876800" y="4724400"/>
            <a:ext cx="30480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" name="Google Shape;125;p2"/>
          <p:cNvSpPr txBox="1"/>
          <p:nvPr/>
        </p:nvSpPr>
        <p:spPr>
          <a:xfrm>
            <a:off x="5165725" y="5599112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6248400" y="2971800"/>
            <a:ext cx="2592387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be</a:t>
            </a:r>
            <a:b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considered “sites”</a:t>
            </a:r>
            <a:b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 locations.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represent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between Vertices</a:t>
            </a:r>
            <a:endParaRPr/>
          </a:p>
        </p:txBody>
      </p:sp>
      <p:sp>
        <p:nvSpPr>
          <p:cNvPr id="332" name="Google Shape;332;p17"/>
          <p:cNvSpPr txBox="1"/>
          <p:nvPr>
            <p:ph idx="1" type="body"/>
          </p:nvPr>
        </p:nvSpPr>
        <p:spPr>
          <a:xfrm>
            <a:off x="609600" y="12192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sequence of vertices (v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,…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such that: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≤ i &lt; k,  {v</a:t>
            </a:r>
            <a:r>
              <a:rPr b="0" baseline="-2500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an edge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a path is allowed to go through the same vertex or the same edge any number of times!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a path is the number of edges on the path</a:t>
            </a:r>
            <a:endParaRPr b="0" i="1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1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paths</a:t>
            </a:r>
            <a:endParaRPr/>
          </a:p>
        </p:txBody>
      </p:sp>
      <p:sp>
        <p:nvSpPr>
          <p:cNvPr id="339" name="Google Shape;339;p1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700"/>
              <a:buFont typeface="Arial"/>
              <a:buChar char="●"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path is </a:t>
            </a:r>
            <a:r>
              <a:rPr b="0" i="0" lang="en-US" sz="36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and only if it does not contain a vertex more than once.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700"/>
              <a:buFont typeface="Arial"/>
              <a:buChar char="●"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path is a </a:t>
            </a:r>
            <a:r>
              <a:rPr b="0" i="0" lang="en-US" sz="36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cycle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and only if 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beginning and end are the same vertex!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path contains a cycle as its sub-path if some vertex appears twice or more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Cj02508940000[1]" id="340" name="Google Shape;3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562" y="228600"/>
            <a:ext cx="1430337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Examples</a:t>
            </a:r>
            <a:endParaRPr/>
          </a:p>
        </p:txBody>
      </p:sp>
      <p:graphicFrame>
        <p:nvGraphicFramePr>
          <p:cNvPr id="347" name="Google Shape;347;p19"/>
          <p:cNvGraphicFramePr/>
          <p:nvPr/>
        </p:nvGraphicFramePr>
        <p:xfrm>
          <a:off x="457200" y="1981200"/>
          <a:ext cx="3514725" cy="3054350"/>
        </p:xfrm>
        <a:graphic>
          <a:graphicData uri="http://schemas.openxmlformats.org/presentationml/2006/ole">
            <mc:AlternateContent>
              <mc:Choice Requires="v">
                <p:oleObj r:id="rId4" imgH="3054350" imgW="3514725" progId="Paint.Picture" spid="_x0000_s1">
                  <p:embed/>
                </p:oleObj>
              </mc:Choice>
              <mc:Fallback>
                <p:oleObj r:id="rId5" imgH="3054350" imgW="3514725" progId="Paint.Picture">
                  <p:embed/>
                  <p:pic>
                    <p:nvPicPr>
                      <p:cNvPr id="347" name="Google Shape;347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1981200"/>
                        <a:ext cx="3514725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" name="Google Shape;348;p19"/>
          <p:cNvSpPr txBox="1"/>
          <p:nvPr/>
        </p:nvSpPr>
        <p:spPr>
          <a:xfrm>
            <a:off x="5486400" y="3135312"/>
            <a:ext cx="249555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{a,c,f,e}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{a,b,d,c,f,e}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 c, d, b, d, c, f, e}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{a,c,d,b,a}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{a,c,f,e,b,d,c,a}</a:t>
            </a:r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864100" y="877887"/>
            <a:ext cx="2832100" cy="14843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these paths?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cycles?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the path’s length?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Traversal</a:t>
            </a:r>
            <a:endParaRPr/>
          </a:p>
        </p:txBody>
      </p:sp>
      <p:sp>
        <p:nvSpPr>
          <p:cNvPr id="356" name="Google Shape;356;p20"/>
          <p:cNvSpPr txBox="1"/>
          <p:nvPr>
            <p:ph idx="1" type="body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Application 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 a graph representation and a vertex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graph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paths from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other vertices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common graph traversal algorithms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Breadth-First Search (BFS)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shortest paths in an unweighted graph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Depth-First Search (DFS)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Topological sort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strongly connected components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 and Shortest Path Problem</a:t>
            </a:r>
            <a:endParaRPr/>
          </a:p>
        </p:txBody>
      </p:sp>
      <p:sp>
        <p:nvSpPr>
          <p:cNvPr id="363" name="Google Shape;363;p2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 any source vertex </a:t>
            </a:r>
            <a:r>
              <a:rPr b="1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BFS visits the other vertices at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increasing distances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away from s.  In doing so, BFS discovers paths from s to other vertices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 we mean by “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”?  The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number of edges on a path from s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990600" y="3657600"/>
            <a:ext cx="3733800" cy="2895600"/>
            <a:chOff x="192" y="816"/>
            <a:chExt cx="2976" cy="2208"/>
          </a:xfrm>
        </p:grpSpPr>
        <p:sp>
          <p:nvSpPr>
            <p:cNvPr id="365" name="Google Shape;365;p21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375" name="Google Shape;375;p21"/>
            <p:cNvCxnSpPr/>
            <p:nvPr/>
          </p:nvCxnSpPr>
          <p:spPr>
            <a:xfrm>
              <a:off x="1008" y="960"/>
              <a:ext cx="76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" name="Google Shape;376;p21"/>
            <p:cNvCxnSpPr/>
            <p:nvPr/>
          </p:nvCxnSpPr>
          <p:spPr>
            <a:xfrm>
              <a:off x="1974" y="1398"/>
              <a:ext cx="276" cy="32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7" name="Google Shape;377;p21"/>
            <p:cNvCxnSpPr/>
            <p:nvPr/>
          </p:nvCxnSpPr>
          <p:spPr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8" name="Google Shape;378;p21"/>
            <p:cNvCxnSpPr/>
            <p:nvPr/>
          </p:nvCxnSpPr>
          <p:spPr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9" name="Google Shape;379;p21"/>
            <p:cNvCxnSpPr/>
            <p:nvPr/>
          </p:nvCxnSpPr>
          <p:spPr>
            <a:xfrm>
              <a:off x="912" y="1776"/>
              <a:ext cx="522" cy="18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21"/>
            <p:cNvCxnSpPr/>
            <p:nvPr/>
          </p:nvCxnSpPr>
          <p:spPr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21"/>
            <p:cNvCxnSpPr/>
            <p:nvPr/>
          </p:nvCxnSpPr>
          <p:spPr>
            <a:xfrm flipH="1" rot="10800000">
              <a:off x="480" y="2550"/>
              <a:ext cx="378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21"/>
            <p:cNvCxnSpPr/>
            <p:nvPr/>
          </p:nvCxnSpPr>
          <p:spPr>
            <a:xfrm flipH="1" rot="10800000">
              <a:off x="1062" y="2166"/>
              <a:ext cx="372" cy="18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3" name="Google Shape;383;p21"/>
            <p:cNvCxnSpPr/>
            <p:nvPr/>
          </p:nvCxnSpPr>
          <p:spPr>
            <a:xfrm>
              <a:off x="1062" y="2550"/>
              <a:ext cx="276" cy="22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21"/>
            <p:cNvCxnSpPr/>
            <p:nvPr/>
          </p:nvCxnSpPr>
          <p:spPr>
            <a:xfrm flipH="1" rot="10800000">
              <a:off x="1584" y="2640"/>
              <a:ext cx="1296" cy="24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21"/>
            <p:cNvCxnSpPr/>
            <p:nvPr/>
          </p:nvCxnSpPr>
          <p:spPr>
            <a:xfrm>
              <a:off x="1680" y="2064"/>
              <a:ext cx="28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21"/>
            <p:cNvCxnSpPr/>
            <p:nvPr/>
          </p:nvCxnSpPr>
          <p:spPr>
            <a:xfrm>
              <a:off x="2208" y="2400"/>
              <a:ext cx="714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87" name="Google Shape;387;p21"/>
          <p:cNvSpPr txBox="1"/>
          <p:nvPr/>
        </p:nvSpPr>
        <p:spPr>
          <a:xfrm>
            <a:off x="5702300" y="3944937"/>
            <a:ext cx="2222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 s=vertex 1</a:t>
            </a:r>
            <a:endParaRPr/>
          </a:p>
        </p:txBody>
      </p:sp>
      <p:sp>
        <p:nvSpPr>
          <p:cNvPr id="388" name="Google Shape;388;p21"/>
          <p:cNvSpPr txBox="1"/>
          <p:nvPr/>
        </p:nvSpPr>
        <p:spPr>
          <a:xfrm>
            <a:off x="5715000" y="454025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 at distance 1?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2, 3, 7, 9</a:t>
            </a:r>
            <a:endParaRPr/>
          </a:p>
        </p:txBody>
      </p:sp>
      <p:grpSp>
        <p:nvGrpSpPr>
          <p:cNvPr id="389" name="Google Shape;389;p21"/>
          <p:cNvGrpSpPr/>
          <p:nvPr/>
        </p:nvGrpSpPr>
        <p:grpSpPr>
          <a:xfrm>
            <a:off x="1103312" y="4648200"/>
            <a:ext cx="3163887" cy="1676400"/>
            <a:chOff x="3575" y="3360"/>
            <a:chExt cx="1993" cy="1056"/>
          </a:xfrm>
        </p:grpSpPr>
        <p:sp>
          <p:nvSpPr>
            <p:cNvPr id="390" name="Google Shape;390;p21"/>
            <p:cNvSpPr/>
            <p:nvPr/>
          </p:nvSpPr>
          <p:spPr>
            <a:xfrm>
              <a:off x="3719" y="3360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815" y="3888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727" y="3888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4967" y="3360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21"/>
            <p:cNvSpPr txBox="1"/>
            <p:nvPr/>
          </p:nvSpPr>
          <p:spPr>
            <a:xfrm>
              <a:off x="5399" y="350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5" name="Google Shape;395;p21"/>
            <p:cNvSpPr txBox="1"/>
            <p:nvPr/>
          </p:nvSpPr>
          <p:spPr>
            <a:xfrm>
              <a:off x="5063" y="385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6" name="Google Shape;396;p21"/>
            <p:cNvSpPr txBox="1"/>
            <p:nvPr/>
          </p:nvSpPr>
          <p:spPr>
            <a:xfrm>
              <a:off x="3575" y="3456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7" name="Google Shape;397;p21"/>
            <p:cNvSpPr txBox="1"/>
            <p:nvPr/>
          </p:nvSpPr>
          <p:spPr>
            <a:xfrm>
              <a:off x="3959" y="4243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98" name="Google Shape;398;p21"/>
          <p:cNvGrpSpPr/>
          <p:nvPr/>
        </p:nvGrpSpPr>
        <p:grpSpPr>
          <a:xfrm>
            <a:off x="838200" y="4038600"/>
            <a:ext cx="4383087" cy="2667000"/>
            <a:chOff x="2999" y="2496"/>
            <a:chExt cx="2761" cy="1680"/>
          </a:xfrm>
        </p:grpSpPr>
        <p:sp>
          <p:nvSpPr>
            <p:cNvPr id="399" name="Google Shape;399;p21"/>
            <p:cNvSpPr/>
            <p:nvPr/>
          </p:nvSpPr>
          <p:spPr>
            <a:xfrm>
              <a:off x="4103" y="2496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999" y="3744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911" y="3792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159" y="3552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21"/>
            <p:cNvSpPr txBox="1"/>
            <p:nvPr/>
          </p:nvSpPr>
          <p:spPr>
            <a:xfrm>
              <a:off x="5591" y="3696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4295" y="39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5" name="Google Shape;405;p21"/>
            <p:cNvSpPr txBox="1"/>
            <p:nvPr/>
          </p:nvSpPr>
          <p:spPr>
            <a:xfrm>
              <a:off x="3383" y="39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6" name="Google Shape;406;p21"/>
            <p:cNvSpPr txBox="1"/>
            <p:nvPr/>
          </p:nvSpPr>
          <p:spPr>
            <a:xfrm>
              <a:off x="4439" y="27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407" name="Google Shape;407;p21"/>
          <p:cNvGrpSpPr/>
          <p:nvPr/>
        </p:nvGrpSpPr>
        <p:grpSpPr>
          <a:xfrm>
            <a:off x="2438400" y="4760912"/>
            <a:ext cx="587375" cy="801687"/>
            <a:chOff x="1536" y="2903"/>
            <a:chExt cx="370" cy="505"/>
          </a:xfrm>
        </p:grpSpPr>
        <p:sp>
          <p:nvSpPr>
            <p:cNvPr id="408" name="Google Shape;408;p21"/>
            <p:cNvSpPr/>
            <p:nvPr/>
          </p:nvSpPr>
          <p:spPr>
            <a:xfrm>
              <a:off x="1536" y="3072"/>
              <a:ext cx="336" cy="336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21"/>
            <p:cNvSpPr txBox="1"/>
            <p:nvPr/>
          </p:nvSpPr>
          <p:spPr>
            <a:xfrm>
              <a:off x="1718" y="290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</p:grpSp>
      <p:sp>
        <p:nvSpPr>
          <p:cNvPr id="410" name="Google Shape;410;p21"/>
          <p:cNvSpPr txBox="1"/>
          <p:nvPr/>
        </p:nvSpPr>
        <p:spPr>
          <a:xfrm>
            <a:off x="5715000" y="3473450"/>
            <a:ext cx="107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11" name="Google Shape;411;p21"/>
          <p:cNvSpPr txBox="1"/>
          <p:nvPr/>
        </p:nvSpPr>
        <p:spPr>
          <a:xfrm>
            <a:off x="5715000" y="525780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 at distance 2?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8, 6, 5, 4</a:t>
            </a:r>
            <a:endParaRPr/>
          </a:p>
        </p:txBody>
      </p:sp>
      <p:sp>
        <p:nvSpPr>
          <p:cNvPr id="412" name="Google Shape;412;p21"/>
          <p:cNvSpPr txBox="1"/>
          <p:nvPr/>
        </p:nvSpPr>
        <p:spPr>
          <a:xfrm>
            <a:off x="5715000" y="606425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 at distance 3?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Searching</a:t>
            </a:r>
            <a:endParaRPr/>
          </a:p>
        </p:txBody>
      </p:sp>
      <p:sp>
        <p:nvSpPr>
          <p:cNvPr id="418" name="Google Shape;418;p22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Given: a graph G = (V, E), directed or undirected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Goal: methodically explore every vertex and every edge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Ultimately: build a tree on the graph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a vertex as the root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certain edges to produce a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might also build 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forest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graph is not connected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/>
          </a:p>
        </p:txBody>
      </p:sp>
      <p:sp>
        <p:nvSpPr>
          <p:cNvPr id="424" name="Google Shape;424;p23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“Explore” a graph, turning it into a</a:t>
            </a:r>
            <a:r>
              <a:rPr b="0" i="0" lang="en-US" sz="32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vertex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Expand frontier of explored vertices across the 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breadth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frontier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Builds a tree over the graph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a 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vertex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be the root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(“discover”) its children, then their children, etc.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/>
          </a:p>
        </p:txBody>
      </p:sp>
      <p:sp>
        <p:nvSpPr>
          <p:cNvPr id="430" name="Google Shape;430;p2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vertex of a graph contains a color at every moment: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White 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have not been discovered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📂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vertices start with white initially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Grey 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discovered but not fully explored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📂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may be adjacent to white vertices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Black 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discovered and fully explored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📂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are adjacent only to black and gray vertices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Explore vertices by scanning adjacency list of grey vertices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436" name="Google Shape;436;p2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The Code</a:t>
            </a:r>
            <a:endParaRPr/>
          </a:p>
        </p:txBody>
      </p:sp>
      <p:sp>
        <p:nvSpPr>
          <p:cNvPr id="437" name="Google Shape;437;p25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BFS(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438" name="Google Shape;438;p25"/>
          <p:cNvSpPr txBox="1"/>
          <p:nvPr>
            <p:ph idx="1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439" name="Google Shape;439;p25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0" name="Google Shape;440;p25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4" name="Google Shape;454;p26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55" name="Google Shape;455;p26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56" name="Google Shape;456;p26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57" name="Google Shape;457;p26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58" name="Google Shape;458;p26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59" name="Google Shape;459;p26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60" name="Google Shape;460;p26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61" name="Google Shape;461;p26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62" name="Google Shape;462;p26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3" name="Google Shape;463;p26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" name="Google Shape;464;p26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5" name="Google Shape;465;p26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Google Shape;466;p26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26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8" name="Google Shape;468;p26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" name="Google Shape;469;p26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" name="Google Shape;470;p26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471" name="Google Shape;471;p26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graphicFrame>
        <p:nvGraphicFramePr>
          <p:cNvPr id="133" name="Google Shape;133;p3"/>
          <p:cNvGraphicFramePr/>
          <p:nvPr/>
        </p:nvGraphicFramePr>
        <p:xfrm>
          <a:off x="1371600" y="1219200"/>
          <a:ext cx="4724400" cy="2884487"/>
        </p:xfrm>
        <a:graphic>
          <a:graphicData uri="http://schemas.openxmlformats.org/presentationml/2006/ole">
            <mc:AlternateContent>
              <mc:Choice Requires="v">
                <p:oleObj r:id="rId4" imgH="2884487" imgW="4724400" progId="Paint.Picture" spid="_x0000_s1">
                  <p:embed/>
                </p:oleObj>
              </mc:Choice>
              <mc:Fallback>
                <p:oleObj r:id="rId5" imgH="2884487" imgW="4724400" progId="Paint.Picture">
                  <p:embed/>
                  <p:pic>
                    <p:nvPicPr>
                      <p:cNvPr id="133" name="Google Shape;133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71600" y="1219200"/>
                        <a:ext cx="4724400" cy="2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Google Shape;134;p3"/>
          <p:cNvSpPr txBox="1"/>
          <p:nvPr/>
        </p:nvSpPr>
        <p:spPr>
          <a:xfrm>
            <a:off x="6400800" y="1447800"/>
            <a:ext cx="233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Air flight system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533400" y="4419600"/>
            <a:ext cx="78486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Each vertex represents a city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Each edge represents a direct flight between two cities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query on </a:t>
            </a: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direct flights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a query on whether an edge exists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query on </a:t>
            </a: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 to get to a location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does a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exist from A to B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 can even associate costs to </a:t>
            </a: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weighted graphs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then ask “what is the cheapest path from A to B”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5" name="Google Shape;485;p27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86" name="Google Shape;486;p27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87" name="Google Shape;487;p27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88" name="Google Shape;488;p27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89" name="Google Shape;489;p27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90" name="Google Shape;490;p27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91" name="Google Shape;491;p27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92" name="Google Shape;492;p27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93" name="Google Shape;493;p27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4" name="Google Shape;494;p27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5" name="Google Shape;495;p27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6" name="Google Shape;496;p27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7" name="Google Shape;497;p27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8" name="Google Shape;498;p27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9" name="Google Shape;499;p27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0" name="Google Shape;500;p27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1" name="Google Shape;501;p27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2" name="Google Shape;502;p27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03" name="Google Shape;503;p27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04" name="Google Shape;504;p27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510" name="Google Shape;510;p28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11" name="Google Shape;511;p28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2" name="Google Shape;512;p28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8" name="Google Shape;518;p28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19" name="Google Shape;519;p28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20" name="Google Shape;520;p28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21" name="Google Shape;521;p28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22" name="Google Shape;522;p28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23" name="Google Shape;523;p28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24" name="Google Shape;524;p28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25" name="Google Shape;525;p28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26" name="Google Shape;526;p28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7" name="Google Shape;527;p28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8" name="Google Shape;528;p28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9" name="Google Shape;529;p28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0" name="Google Shape;530;p28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1" name="Google Shape;531;p28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2" name="Google Shape;532;p28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3" name="Google Shape;533;p28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4" name="Google Shape;534;p28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5" name="Google Shape;535;p28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36" name="Google Shape;536;p28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37" name="Google Shape;537;p28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38" name="Google Shape;538;p28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39" name="Google Shape;539;p28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53" name="Google Shape;553;p29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54" name="Google Shape;554;p29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55" name="Google Shape;555;p29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56" name="Google Shape;556;p29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57" name="Google Shape;557;p29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58" name="Google Shape;558;p29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59" name="Google Shape;559;p29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60" name="Google Shape;560;p29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61" name="Google Shape;561;p29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2" name="Google Shape;562;p29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29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4" name="Google Shape;564;p29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5" name="Google Shape;565;p29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6" name="Google Shape;566;p29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7" name="Google Shape;567;p29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29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29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0" name="Google Shape;570;p29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71" name="Google Shape;571;p29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72" name="Google Shape;572;p29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73" name="Google Shape;573;p29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74" name="Google Shape;574;p29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75" name="Google Shape;575;p29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76" name="Google Shape;576;p29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90" name="Google Shape;590;p30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91" name="Google Shape;591;p30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92" name="Google Shape;592;p30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93" name="Google Shape;593;p30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94" name="Google Shape;594;p30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95" name="Google Shape;595;p30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96" name="Google Shape;596;p30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97" name="Google Shape;597;p30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98" name="Google Shape;598;p30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9" name="Google Shape;599;p30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0" name="Google Shape;600;p30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1" name="Google Shape;601;p30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2" name="Google Shape;602;p30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3" name="Google Shape;603;p30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" name="Google Shape;604;p30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" name="Google Shape;605;p30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6" name="Google Shape;606;p30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7" name="Google Shape;607;p30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08" name="Google Shape;608;p30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09" name="Google Shape;609;p30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10" name="Google Shape;610;p30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11" name="Google Shape;611;p30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12" name="Google Shape;612;p30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13" name="Google Shape;613;p30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14" name="Google Shape;614;p30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2" name="Google Shape;622;p31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4" name="Google Shape;624;p31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5" name="Google Shape;625;p31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6" name="Google Shape;626;p31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27" name="Google Shape;627;p31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628" name="Google Shape;628;p31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29" name="Google Shape;629;p31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30" name="Google Shape;630;p31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32" name="Google Shape;632;p31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33" name="Google Shape;633;p31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34" name="Google Shape;634;p31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35" name="Google Shape;635;p31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36" name="Google Shape;636;p31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7" name="Google Shape;637;p31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" name="Google Shape;638;p31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" name="Google Shape;639;p31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0" name="Google Shape;640;p31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1" name="Google Shape;641;p31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2" name="Google Shape;642;p31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3" name="Google Shape;643;p31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4" name="Google Shape;644;p31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5" name="Google Shape;645;p31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46" name="Google Shape;646;p31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47" name="Google Shape;647;p31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48" name="Google Shape;648;p31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49" name="Google Shape;649;p31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50" name="Google Shape;650;p31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51" name="Google Shape;651;p31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52" name="Google Shape;652;p31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53" name="Google Shape;653;p31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60" name="Google Shape;660;p32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62" name="Google Shape;662;p32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63" name="Google Shape;663;p32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65" name="Google Shape;665;p32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67" name="Google Shape;667;p32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68" name="Google Shape;668;p3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69" name="Google Shape;669;p32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70" name="Google Shape;670;p32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71" name="Google Shape;671;p32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72" name="Google Shape;672;p32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73" name="Google Shape;673;p32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74" name="Google Shape;674;p32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75" name="Google Shape;675;p32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6" name="Google Shape;676;p32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7" name="Google Shape;677;p32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8" name="Google Shape;678;p32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9" name="Google Shape;679;p32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0" name="Google Shape;680;p32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1" name="Google Shape;681;p32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2" name="Google Shape;682;p32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3" name="Google Shape;683;p32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4" name="Google Shape;684;p32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685" name="Google Shape;685;p32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86" name="Google Shape;686;p32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87" name="Google Shape;687;p32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88" name="Google Shape;688;p32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89" name="Google Shape;689;p32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90" name="Google Shape;690;p32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91" name="Google Shape;691;p32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92" name="Google Shape;692;p32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93" name="Google Shape;693;p32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699" name="Google Shape;699;p3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0" name="Google Shape;700;p33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01" name="Google Shape;701;p33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02" name="Google Shape;702;p33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3" name="Google Shape;703;p33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04" name="Google Shape;704;p33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06" name="Google Shape;706;p33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07" name="Google Shape;707;p33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08" name="Google Shape;708;p33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09" name="Google Shape;709;p3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10" name="Google Shape;710;p33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11" name="Google Shape;711;p33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12" name="Google Shape;712;p33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13" name="Google Shape;713;p33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14" name="Google Shape;714;p33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15" name="Google Shape;715;p33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6" name="Google Shape;716;p33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7" name="Google Shape;717;p33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8" name="Google Shape;718;p33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9" name="Google Shape;719;p33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0" name="Google Shape;720;p33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1" name="Google Shape;721;p33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2" name="Google Shape;722;p33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3" name="Google Shape;723;p33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4" name="Google Shape;724;p33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25" name="Google Shape;725;p33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26" name="Google Shape;726;p33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27" name="Google Shape;727;p33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28" name="Google Shape;728;p33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29" name="Google Shape;729;p33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30" name="Google Shape;730;p33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31" name="Google Shape;731;p33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32" name="Google Shape;732;p33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733" name="Google Shape;733;p33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739" name="Google Shape;739;p34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40" name="Google Shape;740;p3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41" name="Google Shape;741;p34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45" name="Google Shape;745;p34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47" name="Google Shape;747;p34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48" name="Google Shape;748;p34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49" name="Google Shape;749;p34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50" name="Google Shape;750;p34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51" name="Google Shape;751;p34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52" name="Google Shape;752;p34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53" name="Google Shape;753;p34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54" name="Google Shape;754;p34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55" name="Google Shape;755;p34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6" name="Google Shape;756;p34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7" name="Google Shape;757;p34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8" name="Google Shape;758;p34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9" name="Google Shape;759;p34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0" name="Google Shape;760;p34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1" name="Google Shape;761;p34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2" name="Google Shape;762;p34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3" name="Google Shape;763;p34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4" name="Google Shape;764;p34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" name="Google Shape;765;p34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6" name="Google Shape;766;p34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67" name="Google Shape;767;p34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68" name="Google Shape;768;p34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69" name="Google Shape;769;p34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70" name="Google Shape;770;p34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71" name="Google Shape;771;p34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72" name="Google Shape;772;p34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73" name="Google Shape;773;p34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74" name="Google Shape;774;p34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775" name="Google Shape;775;p34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781" name="Google Shape;781;p35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82" name="Google Shape;782;p35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3" name="Google Shape;783;p3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84" name="Google Shape;784;p35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85" name="Google Shape;785;p35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7" name="Google Shape;787;p35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8" name="Google Shape;788;p35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9" name="Google Shape;789;p35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90" name="Google Shape;790;p35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91" name="Google Shape;791;p35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92" name="Google Shape;792;p35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93" name="Google Shape;793;p35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94" name="Google Shape;794;p35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95" name="Google Shape;795;p35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96" name="Google Shape;796;p35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97" name="Google Shape;797;p35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8" name="Google Shape;798;p35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9" name="Google Shape;799;p35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0" name="Google Shape;800;p35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1" name="Google Shape;801;p35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2" name="Google Shape;802;p35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3" name="Google Shape;803;p35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4" name="Google Shape;804;p35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5" name="Google Shape;805;p35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6" name="Google Shape;806;p35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7" name="Google Shape;807;p35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8" name="Google Shape;808;p35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809" name="Google Shape;809;p35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810" name="Google Shape;810;p35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811" name="Google Shape;811;p35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812" name="Google Shape;812;p35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13" name="Google Shape;813;p35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814" name="Google Shape;814;p35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815" name="Google Shape;815;p35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816" name="Google Shape;816;p35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817" name="Google Shape;817;p35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{C391ED97-CD88-4F71-9889-51D281008C6B}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23" name="Google Shape;823;p3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BFS: The Code (again)</a:t>
            </a:r>
            <a:endParaRPr/>
          </a:p>
        </p:txBody>
      </p:sp>
      <p:sp>
        <p:nvSpPr>
          <p:cNvPr id="824" name="Google Shape;824;p36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825" name="Google Shape;825;p36"/>
          <p:cNvSpPr txBox="1"/>
          <p:nvPr>
            <p:ph idx="1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26" name="Google Shape;826;p36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7" name="Google Shape;827;p36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609600" y="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457200" y="9906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 G=(V, E)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consists a set of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V, and a set of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edge is a pair of </a:t>
            </a:r>
            <a:r>
              <a:rPr b="0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(v, w)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v, w belongs to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the pair is unordered, the graph is 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undirected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otherwise it is 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directed</a:t>
            </a:r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2362200" y="3200400"/>
            <a:ext cx="4419600" cy="3200400"/>
            <a:chOff x="1296" y="1945"/>
            <a:chExt cx="3120" cy="2327"/>
          </a:xfrm>
        </p:grpSpPr>
        <p:graphicFrame>
          <p:nvGraphicFramePr>
            <p:cNvPr id="144" name="Google Shape;144;p4"/>
            <p:cNvGraphicFramePr/>
            <p:nvPr/>
          </p:nvGraphicFramePr>
          <p:xfrm>
            <a:off x="1296" y="1945"/>
            <a:ext cx="3120" cy="2327"/>
          </p:xfrm>
          <a:graphic>
            <a:graphicData uri="http://schemas.openxmlformats.org/presentationml/2006/ole">
              <mc:AlternateContent>
                <mc:Choice Requires="v">
                  <p:oleObj r:id="rId4" imgH="2327" imgW="3120" progId="Paint.Picture" spid="_x0000_s1">
                    <p:embed/>
                  </p:oleObj>
                </mc:Choice>
                <mc:Fallback>
                  <p:oleObj r:id="rId5" imgH="2327" imgW="3120" progId="Paint.Picture">
                    <p:embed/>
                    <p:pic>
                      <p:nvPicPr>
                        <p:cNvPr id="144" name="Google Shape;144;p4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296" y="1945"/>
                          <a:ext cx="3120" cy="2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5" name="Google Shape;145;p4"/>
            <p:cNvGrpSpPr/>
            <p:nvPr/>
          </p:nvGrpSpPr>
          <p:grpSpPr>
            <a:xfrm>
              <a:off x="2390" y="2064"/>
              <a:ext cx="1727" cy="1374"/>
              <a:chOff x="2016" y="1728"/>
              <a:chExt cx="1727" cy="1374"/>
            </a:xfrm>
          </p:grpSpPr>
          <p:sp>
            <p:nvSpPr>
              <p:cNvPr id="146" name="Google Shape;146;p4"/>
              <p:cNvSpPr txBox="1"/>
              <p:nvPr/>
            </p:nvSpPr>
            <p:spPr>
              <a:xfrm>
                <a:off x="3398" y="2551"/>
                <a:ext cx="345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{c,f}</a:t>
                </a:r>
                <a:endParaRPr/>
              </a:p>
            </p:txBody>
          </p:sp>
          <p:sp>
            <p:nvSpPr>
              <p:cNvPr id="147" name="Google Shape;147;p4"/>
              <p:cNvSpPr txBox="1"/>
              <p:nvPr/>
            </p:nvSpPr>
            <p:spPr>
              <a:xfrm>
                <a:off x="3120" y="1728"/>
                <a:ext cx="380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{a,c}</a:t>
                </a:r>
                <a:endParaRPr/>
              </a:p>
            </p:txBody>
          </p:sp>
          <p:sp>
            <p:nvSpPr>
              <p:cNvPr id="148" name="Google Shape;148;p4"/>
              <p:cNvSpPr txBox="1"/>
              <p:nvPr/>
            </p:nvSpPr>
            <p:spPr>
              <a:xfrm>
                <a:off x="2304" y="1728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{a,b}</a:t>
                </a:r>
                <a:endParaRPr/>
              </a:p>
            </p:txBody>
          </p:sp>
          <p:sp>
            <p:nvSpPr>
              <p:cNvPr id="149" name="Google Shape;149;p4"/>
              <p:cNvSpPr txBox="1"/>
              <p:nvPr/>
            </p:nvSpPr>
            <p:spPr>
              <a:xfrm>
                <a:off x="2400" y="2160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{b,d}</a:t>
                </a:r>
                <a:endParaRPr/>
              </a:p>
            </p:txBody>
          </p:sp>
          <p:sp>
            <p:nvSpPr>
              <p:cNvPr id="150" name="Google Shape;150;p4"/>
              <p:cNvSpPr txBox="1"/>
              <p:nvPr/>
            </p:nvSpPr>
            <p:spPr>
              <a:xfrm>
                <a:off x="2928" y="2208"/>
                <a:ext cx="380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{c,d}</a:t>
                </a:r>
                <a:endParaRPr/>
              </a:p>
            </p:txBody>
          </p:sp>
          <p:sp>
            <p:nvSpPr>
              <p:cNvPr id="151" name="Google Shape;151;p4"/>
              <p:cNvSpPr txBox="1"/>
              <p:nvPr/>
            </p:nvSpPr>
            <p:spPr>
              <a:xfrm>
                <a:off x="2640" y="2880"/>
                <a:ext cx="352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{e,f}</a:t>
                </a:r>
                <a:endParaRPr/>
              </a:p>
            </p:txBody>
          </p:sp>
          <p:sp>
            <p:nvSpPr>
              <p:cNvPr id="152" name="Google Shape;152;p4"/>
              <p:cNvSpPr txBox="1"/>
              <p:nvPr/>
            </p:nvSpPr>
            <p:spPr>
              <a:xfrm>
                <a:off x="2016" y="2496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{b,e}</a:t>
                </a:r>
                <a:endParaRPr/>
              </a:p>
            </p:txBody>
          </p:sp>
        </p:grpSp>
      </p:grpSp>
      <p:sp>
        <p:nvSpPr>
          <p:cNvPr id="153" name="Google Shape;153;p4"/>
          <p:cNvSpPr txBox="1"/>
          <p:nvPr/>
        </p:nvSpPr>
        <p:spPr>
          <a:xfrm>
            <a:off x="3352800" y="6461125"/>
            <a:ext cx="2668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undirected graph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33" name="Google Shape;833;p3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Print Path</a:t>
            </a:r>
            <a:endParaRPr/>
          </a:p>
        </p:txBody>
      </p:sp>
      <p:sp>
        <p:nvSpPr>
          <p:cNvPr id="834" name="Google Shape;834;p37"/>
          <p:cNvSpPr txBox="1"/>
          <p:nvPr>
            <p:ph idx="1" type="body"/>
          </p:nvPr>
        </p:nvSpPr>
        <p:spPr>
          <a:xfrm>
            <a:off x="533400" y="15240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Print-Path(G, s, 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if(v==s)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print(s)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else if(prev[v]==NIL)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print(No path);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else{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Print-Path(G,s,prev[v]);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35" name="Google Shape;835;p37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Amortized Analysis</a:t>
            </a:r>
            <a:endParaRPr/>
          </a:p>
        </p:txBody>
      </p:sp>
      <p:sp>
        <p:nvSpPr>
          <p:cNvPr id="841" name="Google Shape;841;p3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with 3 operations: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Push, Pop, Multi-pop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will be the complexity if “n” operations are performed?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47" name="Google Shape;847;p3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BFS: Complexity</a:t>
            </a:r>
            <a:endParaRPr/>
          </a:p>
        </p:txBody>
      </p:sp>
      <p:sp>
        <p:nvSpPr>
          <p:cNvPr id="848" name="Google Shape;848;p39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849" name="Google Shape;849;p39"/>
          <p:cNvSpPr txBox="1"/>
          <p:nvPr>
            <p:ph idx="1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50" name="Google Shape;850;p39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1" name="Google Shape;851;p39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2" name="Google Shape;852;p39"/>
          <p:cNvCxnSpPr/>
          <p:nvPr/>
        </p:nvCxnSpPr>
        <p:spPr>
          <a:xfrm rot="5400000">
            <a:off x="3658393" y="3809206"/>
            <a:ext cx="1524000" cy="1587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853" name="Google Shape;853;p39"/>
          <p:cNvSpPr txBox="1"/>
          <p:nvPr/>
        </p:nvSpPr>
        <p:spPr>
          <a:xfrm>
            <a:off x="3679825" y="36576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cxnSp>
        <p:nvCxnSpPr>
          <p:cNvPr id="854" name="Google Shape;854;p39"/>
          <p:cNvCxnSpPr/>
          <p:nvPr/>
        </p:nvCxnSpPr>
        <p:spPr>
          <a:xfrm rot="5400000">
            <a:off x="7812087" y="3617912"/>
            <a:ext cx="1905000" cy="3175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855" name="Google Shape;855;p39"/>
          <p:cNvSpPr txBox="1"/>
          <p:nvPr/>
        </p:nvSpPr>
        <p:spPr>
          <a:xfrm>
            <a:off x="8001000" y="31242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b="1"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pSp>
        <p:nvGrpSpPr>
          <p:cNvPr id="856" name="Google Shape;856;p39"/>
          <p:cNvGrpSpPr/>
          <p:nvPr/>
        </p:nvGrpSpPr>
        <p:grpSpPr>
          <a:xfrm>
            <a:off x="6019800" y="1752600"/>
            <a:ext cx="3197225" cy="646112"/>
            <a:chOff x="2920" y="1772"/>
            <a:chExt cx="3160" cy="544"/>
          </a:xfrm>
        </p:grpSpPr>
        <p:sp>
          <p:nvSpPr>
            <p:cNvPr id="857" name="Google Shape;857;p39"/>
            <p:cNvSpPr txBox="1"/>
            <p:nvPr/>
          </p:nvSpPr>
          <p:spPr>
            <a:xfrm>
              <a:off x="3024" y="1772"/>
              <a:ext cx="3056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every vertex, but only once</a:t>
              </a:r>
              <a:b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(</a:t>
              </a:r>
              <a:r>
                <a:rPr b="1" i="1" lang="en-US" sz="1800" u="non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Why?</a:t>
              </a:r>
              <a: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858" name="Google Shape;858;p39"/>
            <p:cNvCxnSpPr/>
            <p:nvPr/>
          </p:nvCxnSpPr>
          <p:spPr>
            <a:xfrm flipH="1">
              <a:off x="2920" y="1920"/>
              <a:ext cx="103" cy="301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859" name="Google Shape;859;p39"/>
          <p:cNvSpPr txBox="1"/>
          <p:nvPr/>
        </p:nvSpPr>
        <p:spPr>
          <a:xfrm>
            <a:off x="5118100" y="5943600"/>
            <a:ext cx="410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/>
          </a:p>
        </p:txBody>
      </p:sp>
      <p:sp>
        <p:nvSpPr>
          <p:cNvPr id="860" name="Google Shape;860;p39"/>
          <p:cNvSpPr txBox="1"/>
          <p:nvPr/>
        </p:nvSpPr>
        <p:spPr>
          <a:xfrm>
            <a:off x="5118100" y="6324600"/>
            <a:ext cx="3870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running time: O(V+E)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Properties</a:t>
            </a:r>
            <a:endParaRPr/>
          </a:p>
        </p:txBody>
      </p:sp>
      <p:sp>
        <p:nvSpPr>
          <p:cNvPr id="866" name="Google Shape;866;p40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BFS calculates the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shortest-path distance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/>
              <a:t>from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source node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Shortest-path distance δ(s,v) = minimum number of edges from s to v, or ∞ if v not reachable from 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Proof given in the book (p. 472-5)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BFS builds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breadth-first tree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 which paths to root represent shortest paths in 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Thus can use BFS to calculate shortest path from one vertex to another in O(V+E) time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BFS</a:t>
            </a:r>
            <a:endParaRPr/>
          </a:p>
        </p:txBody>
      </p:sp>
      <p:sp>
        <p:nvSpPr>
          <p:cNvPr id="872" name="Google Shape;872;p4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shortest path in an undirected/directed unweighted graph.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bipartiteness of a graph.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cycle in a graph.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connectedness of a graph.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</a:t>
            </a:r>
            <a:endParaRPr/>
          </a:p>
        </p:txBody>
      </p:sp>
      <p:sp>
        <p:nvSpPr>
          <p:cNvPr id="878" name="Google Shape;878;p42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Cormen – Chapter 22 – elementary Graph Algorithms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 you have to solve: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22.1-5 (Square)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22.1-6 (Universal Sink)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22.2-6 (Wrestler)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22.2-7 (Diameter)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22.2-8 (Traverse)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 Graph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many edges are there in an N-vertex complete graph?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Bipartite Graph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its property? How can we detect it?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Degree of a vertices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Outdegree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Indegree+outdegree = Even (why??)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3ef4c3ce_0_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</p:txBody>
      </p:sp>
      <p:sp>
        <p:nvSpPr>
          <p:cNvPr id="165" name="Google Shape;165;g11e3ef4c3ce_0_0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 Graph (undirected)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many edges are there in an N-vertex complete graph?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Bipartite Graph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its property? How can we detect it?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Tour    </a:t>
            </a:r>
            <a:r>
              <a:rPr lang="en-US" sz="1400"/>
              <a:t>[no repeated edge]</a:t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Degree of a vertices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Outdegree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Indegree+outdegree = Even (why??)</a:t>
            </a:r>
            <a:endParaRPr/>
          </a:p>
        </p:txBody>
      </p:sp>
      <p:sp>
        <p:nvSpPr>
          <p:cNvPr id="166" name="Google Shape;166;g11e3ef4c3ce_0_0"/>
          <p:cNvSpPr txBox="1"/>
          <p:nvPr/>
        </p:nvSpPr>
        <p:spPr>
          <a:xfrm>
            <a:off x="6215075" y="1479350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>
                <a:solidFill>
                  <a:schemeClr val="lt1"/>
                </a:solidFill>
              </a:rPr>
              <a:t>N</a:t>
            </a:r>
            <a:r>
              <a:rPr lang="en-US">
                <a:solidFill>
                  <a:schemeClr val="lt1"/>
                </a:solidFill>
              </a:rPr>
              <a:t>C</a:t>
            </a:r>
            <a:r>
              <a:rPr baseline="-25000" lang="en-US">
                <a:solidFill>
                  <a:schemeClr val="lt1"/>
                </a:solidFill>
              </a:rPr>
              <a:t>2</a:t>
            </a:r>
            <a:r>
              <a:rPr lang="en-US">
                <a:solidFill>
                  <a:schemeClr val="lt1"/>
                </a:solidFill>
              </a:rPr>
              <a:t>=N(N-1)/2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g11e3ef4c3ce_0_0"/>
          <p:cNvSpPr txBox="1"/>
          <p:nvPr/>
        </p:nvSpPr>
        <p:spPr>
          <a:xfrm>
            <a:off x="5748050" y="5443250"/>
            <a:ext cx="30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An edge goes outward from a node and inward in another node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g11e3ef4c3ce_0_0"/>
          <p:cNvSpPr txBox="1"/>
          <p:nvPr/>
        </p:nvSpPr>
        <p:spPr>
          <a:xfrm>
            <a:off x="4232675" y="2705700"/>
            <a:ext cx="43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Graph’s nodes can be divided into two groups and can make edges between these two groups.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f5e43b1a_0_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lang="en-US"/>
              <a:t>Walk-&gt;Trail-&gt;Path-&gt;Tour</a:t>
            </a:r>
            <a:endParaRPr/>
          </a:p>
        </p:txBody>
      </p:sp>
      <p:sp>
        <p:nvSpPr>
          <p:cNvPr id="175" name="Google Shape;175;g13ff5e43b1a_0_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Walk</a:t>
            </a:r>
            <a:r>
              <a:rPr lang="en-US"/>
              <a:t> - </a:t>
            </a:r>
            <a:r>
              <a:rPr lang="en-US" sz="2500"/>
              <a:t>A walk is a finite or infinite sequence of edges which joins a sequence of vertices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Trail - is a walk with no repeated edges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Path - is a trail with no repeated vertices 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Tour - is a trail and ends where it started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Variations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connected graph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a path from every vertex to every 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an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undirected graph: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 (u,v) = edge (v,u)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self-loops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directed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graph: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 (u,v) goes from vertex u to vertex v, notated u→v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Variations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variations: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weighted graph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associates weights with either the edges or the vertices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E.g., a road map: edges might be weighted w/ distance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multigraph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allows multiple edges between the same vertices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E.g., the call graph in a program (a function can get called from multiple points in another function)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2005-09-13T14:58:53Z</dcterms:created>
  <dc:creator>Syed Monowar Hossain</dc:creator>
</cp:coreProperties>
</file>