
<file path=[Content_Types].xml><?xml version="1.0" encoding="utf-8"?>
<Types xmlns="http://schemas.openxmlformats.org/package/2006/content-types">
  <Default ContentType="application/vnd.openxmlformats-officedocument.vmlDrawing" Extension="vml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oleObject" PartName="/ppt/embeddings/oleObject3.bin"/>
  <Override ContentType="application/vnd.openxmlformats-officedocument.oleObject" PartName="/ppt/embeddings/oleObject4.bin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1650" cy="962817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7" roundtripDataSignature="AMtx7miyEUQR8NMxLLmyD972D4nPcmtY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4.v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68625" cy="481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1437" y="0"/>
            <a:ext cx="2968625" cy="481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019175" y="722312"/>
            <a:ext cx="4813300" cy="3609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573587"/>
            <a:ext cx="5480050" cy="4332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45587"/>
            <a:ext cx="2968625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1437" y="9145587"/>
            <a:ext cx="2968625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573587"/>
            <a:ext cx="5480050" cy="43322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019175" y="722312"/>
            <a:ext cx="4813300" cy="3609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 txBox="1"/>
          <p:nvPr>
            <p:ph idx="1" type="body"/>
          </p:nvPr>
        </p:nvSpPr>
        <p:spPr>
          <a:xfrm>
            <a:off x="685800" y="4573587"/>
            <a:ext cx="5480050" cy="43322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0:notes"/>
          <p:cNvSpPr/>
          <p:nvPr>
            <p:ph idx="2" type="sldImg"/>
          </p:nvPr>
        </p:nvSpPr>
        <p:spPr>
          <a:xfrm>
            <a:off x="1019175" y="722312"/>
            <a:ext cx="4813300" cy="3609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:notes"/>
          <p:cNvSpPr txBox="1"/>
          <p:nvPr>
            <p:ph idx="1" type="body"/>
          </p:nvPr>
        </p:nvSpPr>
        <p:spPr>
          <a:xfrm>
            <a:off x="685800" y="4573587"/>
            <a:ext cx="5480050" cy="43322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1:notes"/>
          <p:cNvSpPr/>
          <p:nvPr>
            <p:ph idx="2" type="sldImg"/>
          </p:nvPr>
        </p:nvSpPr>
        <p:spPr>
          <a:xfrm>
            <a:off x="1019175" y="722312"/>
            <a:ext cx="4813300" cy="3609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573587"/>
            <a:ext cx="5480050" cy="43322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019175" y="722312"/>
            <a:ext cx="4813300" cy="3609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019175" y="722312"/>
            <a:ext cx="4813300" cy="3609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573587"/>
            <a:ext cx="5480050" cy="4332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573587"/>
            <a:ext cx="5480050" cy="43322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019175" y="722312"/>
            <a:ext cx="4813300" cy="3609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573587"/>
            <a:ext cx="5480050" cy="43322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1019175" y="722312"/>
            <a:ext cx="4813300" cy="3609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573587"/>
            <a:ext cx="5480050" cy="43322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1019175" y="722312"/>
            <a:ext cx="4813300" cy="3609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573587"/>
            <a:ext cx="5480050" cy="43322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1019175" y="722312"/>
            <a:ext cx="4813300" cy="3609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/>
          <p:nvPr>
            <p:ph idx="1" type="body"/>
          </p:nvPr>
        </p:nvSpPr>
        <p:spPr>
          <a:xfrm>
            <a:off x="685800" y="4573587"/>
            <a:ext cx="5480050" cy="43322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8:notes"/>
          <p:cNvSpPr/>
          <p:nvPr>
            <p:ph idx="2" type="sldImg"/>
          </p:nvPr>
        </p:nvSpPr>
        <p:spPr>
          <a:xfrm>
            <a:off x="1019175" y="722312"/>
            <a:ext cx="4813300" cy="3609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/>
          <p:nvPr>
            <p:ph idx="1" type="body"/>
          </p:nvPr>
        </p:nvSpPr>
        <p:spPr>
          <a:xfrm>
            <a:off x="685800" y="4573587"/>
            <a:ext cx="5480050" cy="43322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9:notes"/>
          <p:cNvSpPr/>
          <p:nvPr>
            <p:ph idx="2" type="sldImg"/>
          </p:nvPr>
        </p:nvSpPr>
        <p:spPr>
          <a:xfrm>
            <a:off x="1019175" y="722312"/>
            <a:ext cx="4813300" cy="3609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13"/>
          <p:cNvGrpSpPr/>
          <p:nvPr/>
        </p:nvGrpSpPr>
        <p:grpSpPr>
          <a:xfrm>
            <a:off x="-3175" y="2438400"/>
            <a:ext cx="9147969" cy="1063625"/>
            <a:chOff x="-2" y="1536"/>
            <a:chExt cx="5762" cy="670"/>
          </a:xfrm>
        </p:grpSpPr>
        <p:grpSp>
          <p:nvGrpSpPr>
            <p:cNvPr id="40" name="Google Shape;40;p13"/>
            <p:cNvGrpSpPr/>
            <p:nvPr/>
          </p:nvGrpSpPr>
          <p:grpSpPr>
            <a:xfrm flipH="1">
              <a:off x="-2" y="1562"/>
              <a:ext cx="5762" cy="638"/>
              <a:chOff x="-3" y="1562"/>
              <a:chExt cx="5763" cy="638"/>
            </a:xfrm>
          </p:grpSpPr>
          <p:sp>
            <p:nvSpPr>
              <p:cNvPr id="41" name="Google Shape;41;p13"/>
              <p:cNvSpPr/>
              <p:nvPr/>
            </p:nvSpPr>
            <p:spPr>
              <a:xfrm rot="-5400000">
                <a:off x="2558" y="-992"/>
                <a:ext cx="624" cy="5745"/>
              </a:xfrm>
              <a:custGeom>
                <a:rect b="b" l="l" r="r" t="t"/>
                <a:pathLst>
                  <a:path extrusionOk="0" h="720" w="100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2" name="Google Shape;42;p13"/>
              <p:cNvSpPr/>
              <p:nvPr/>
            </p:nvSpPr>
            <p:spPr>
              <a:xfrm rot="-5400000">
                <a:off x="1322" y="1669"/>
                <a:ext cx="624" cy="421"/>
              </a:xfrm>
              <a:custGeom>
                <a:rect b="b" l="l" r="r" t="t"/>
                <a:pathLst>
                  <a:path extrusionOk="0" h="317" w="624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3" name="Google Shape;43;p13"/>
              <p:cNvSpPr/>
              <p:nvPr/>
            </p:nvSpPr>
            <p:spPr>
              <a:xfrm rot="-5400000">
                <a:off x="982" y="1669"/>
                <a:ext cx="624" cy="422"/>
              </a:xfrm>
              <a:custGeom>
                <a:rect b="b" l="l" r="r" t="t"/>
                <a:pathLst>
                  <a:path extrusionOk="0" h="317" w="624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4" name="Google Shape;44;p13"/>
              <p:cNvSpPr/>
              <p:nvPr/>
            </p:nvSpPr>
            <p:spPr>
              <a:xfrm rot="-5400000">
                <a:off x="-57" y="1752"/>
                <a:ext cx="624" cy="255"/>
              </a:xfrm>
              <a:custGeom>
                <a:rect b="b" l="l" r="r" t="t"/>
                <a:pathLst>
                  <a:path extrusionOk="0" h="370" w="624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5" name="Google Shape;45;p13"/>
              <p:cNvSpPr/>
              <p:nvPr/>
            </p:nvSpPr>
            <p:spPr>
              <a:xfrm rot="-5400000">
                <a:off x="664" y="1733"/>
                <a:ext cx="624" cy="294"/>
              </a:xfrm>
              <a:custGeom>
                <a:rect b="b" l="l" r="r" t="t"/>
                <a:pathLst>
                  <a:path extrusionOk="0" h="317" w="624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6" name="Google Shape;46;p13"/>
              <p:cNvSpPr/>
              <p:nvPr/>
            </p:nvSpPr>
            <p:spPr>
              <a:xfrm rot="-5400000">
                <a:off x="442" y="1699"/>
                <a:ext cx="624" cy="362"/>
              </a:xfrm>
              <a:custGeom>
                <a:rect b="b" l="l" r="r" t="t"/>
                <a:pathLst>
                  <a:path extrusionOk="0" h="272" w="624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7" name="Google Shape;47;p13"/>
              <p:cNvSpPr/>
              <p:nvPr/>
            </p:nvSpPr>
            <p:spPr>
              <a:xfrm rot="-5400000">
                <a:off x="155" y="1726"/>
                <a:ext cx="632" cy="315"/>
              </a:xfrm>
              <a:custGeom>
                <a:rect b="b" l="l" r="r" t="t"/>
                <a:pathLst>
                  <a:path extrusionOk="0" h="362" w="63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8" name="Google Shape;48;p13"/>
              <p:cNvSpPr/>
              <p:nvPr/>
            </p:nvSpPr>
            <p:spPr>
              <a:xfrm rot="-5400000">
                <a:off x="3210" y="1664"/>
                <a:ext cx="624" cy="421"/>
              </a:xfrm>
              <a:custGeom>
                <a:rect b="b" l="l" r="r" t="t"/>
                <a:pathLst>
                  <a:path extrusionOk="0" h="317" w="624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9" name="Google Shape;49;p13"/>
              <p:cNvSpPr/>
              <p:nvPr/>
            </p:nvSpPr>
            <p:spPr>
              <a:xfrm rot="-5400000">
                <a:off x="2870" y="1664"/>
                <a:ext cx="624" cy="422"/>
              </a:xfrm>
              <a:custGeom>
                <a:rect b="b" l="l" r="r" t="t"/>
                <a:pathLst>
                  <a:path extrusionOk="0" h="317" w="624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0" name="Google Shape;50;p13"/>
              <p:cNvSpPr/>
              <p:nvPr/>
            </p:nvSpPr>
            <p:spPr>
              <a:xfrm rot="-5400000">
                <a:off x="1829" y="1747"/>
                <a:ext cx="624" cy="255"/>
              </a:xfrm>
              <a:custGeom>
                <a:rect b="b" l="l" r="r" t="t"/>
                <a:pathLst>
                  <a:path extrusionOk="0" h="370" w="624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1" name="Google Shape;51;p13"/>
              <p:cNvSpPr/>
              <p:nvPr/>
            </p:nvSpPr>
            <p:spPr>
              <a:xfrm rot="-5400000">
                <a:off x="2551" y="1728"/>
                <a:ext cx="624" cy="294"/>
              </a:xfrm>
              <a:custGeom>
                <a:rect b="b" l="l" r="r" t="t"/>
                <a:pathLst>
                  <a:path extrusionOk="0" h="317" w="624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2" name="Google Shape;52;p13"/>
              <p:cNvSpPr/>
              <p:nvPr/>
            </p:nvSpPr>
            <p:spPr>
              <a:xfrm rot="-5400000">
                <a:off x="2329" y="1694"/>
                <a:ext cx="624" cy="361"/>
              </a:xfrm>
              <a:custGeom>
                <a:rect b="b" l="l" r="r" t="t"/>
                <a:pathLst>
                  <a:path extrusionOk="0" h="272" w="624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3" name="Google Shape;53;p13"/>
              <p:cNvSpPr/>
              <p:nvPr/>
            </p:nvSpPr>
            <p:spPr>
              <a:xfrm rot="-5400000">
                <a:off x="2043" y="1721"/>
                <a:ext cx="632" cy="316"/>
              </a:xfrm>
              <a:custGeom>
                <a:rect b="b" l="l" r="r" t="t"/>
                <a:pathLst>
                  <a:path extrusionOk="0" h="362" w="63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4" name="Google Shape;54;p13"/>
              <p:cNvSpPr/>
              <p:nvPr/>
            </p:nvSpPr>
            <p:spPr>
              <a:xfrm rot="-5400000">
                <a:off x="4076" y="1669"/>
                <a:ext cx="624" cy="421"/>
              </a:xfrm>
              <a:custGeom>
                <a:rect b="b" l="l" r="r" t="t"/>
                <a:pathLst>
                  <a:path extrusionOk="0" h="317" w="624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5" name="Google Shape;55;p13"/>
              <p:cNvSpPr/>
              <p:nvPr/>
            </p:nvSpPr>
            <p:spPr>
              <a:xfrm rot="-5400000">
                <a:off x="3736" y="1669"/>
                <a:ext cx="624" cy="422"/>
              </a:xfrm>
              <a:custGeom>
                <a:rect b="b" l="l" r="r" t="t"/>
                <a:pathLst>
                  <a:path extrusionOk="0" h="317" w="624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6" name="Google Shape;56;p13"/>
              <p:cNvSpPr/>
              <p:nvPr/>
            </p:nvSpPr>
            <p:spPr>
              <a:xfrm rot="-5400000">
                <a:off x="4583" y="1747"/>
                <a:ext cx="624" cy="255"/>
              </a:xfrm>
              <a:custGeom>
                <a:rect b="b" l="l" r="r" t="t"/>
                <a:pathLst>
                  <a:path extrusionOk="0" h="370" w="624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7" name="Google Shape;57;p13"/>
              <p:cNvSpPr/>
              <p:nvPr/>
            </p:nvSpPr>
            <p:spPr>
              <a:xfrm>
                <a:off x="5469" y="1562"/>
                <a:ext cx="291" cy="625"/>
              </a:xfrm>
              <a:custGeom>
                <a:rect b="b" l="l" r="r" t="t"/>
                <a:pathLst>
                  <a:path extrusionOk="0" h="625" w="291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8" name="Google Shape;58;p13"/>
              <p:cNvSpPr/>
              <p:nvPr/>
            </p:nvSpPr>
            <p:spPr>
              <a:xfrm rot="-5400000">
                <a:off x="5083" y="1694"/>
                <a:ext cx="624" cy="361"/>
              </a:xfrm>
              <a:custGeom>
                <a:rect b="b" l="l" r="r" t="t"/>
                <a:pathLst>
                  <a:path extrusionOk="0" h="272" w="624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9" name="Google Shape;59;p13"/>
              <p:cNvSpPr/>
              <p:nvPr/>
            </p:nvSpPr>
            <p:spPr>
              <a:xfrm rot="-5400000">
                <a:off x="4797" y="1721"/>
                <a:ext cx="632" cy="316"/>
              </a:xfrm>
              <a:custGeom>
                <a:rect b="b" l="l" r="r" t="t"/>
                <a:pathLst>
                  <a:path extrusionOk="0" h="362" w="63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60" name="Google Shape;60;p13"/>
            <p:cNvSpPr/>
            <p:nvPr/>
          </p:nvSpPr>
          <p:spPr>
            <a:xfrm flipH="1">
              <a:off x="-2" y="1536"/>
              <a:ext cx="5762" cy="412"/>
            </a:xfrm>
            <a:custGeom>
              <a:rect b="b" l="l" r="r" t="t"/>
              <a:pathLst>
                <a:path extrusionOk="0" h="385" w="5762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767676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1" name="Google Shape;61;p13"/>
            <p:cNvSpPr/>
            <p:nvPr/>
          </p:nvSpPr>
          <p:spPr>
            <a:xfrm flipH="1">
              <a:off x="-2" y="2017"/>
              <a:ext cx="5761" cy="189"/>
            </a:xfrm>
            <a:custGeom>
              <a:rect b="b" l="l" r="r" t="t"/>
              <a:pathLst>
                <a:path extrusionOk="0" h="189" w="5761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>
              <a:gsLst>
                <a:gs pos="0">
                  <a:srgbClr val="767676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62" name="Google Shape;62;p13"/>
          <p:cNvSpPr txBox="1"/>
          <p:nvPr>
            <p:ph type="ctrTitle"/>
          </p:nvPr>
        </p:nvSpPr>
        <p:spPr>
          <a:xfrm>
            <a:off x="1173162" y="198437"/>
            <a:ext cx="7772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1166812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0" type="dt"/>
          </p:nvPr>
        </p:nvSpPr>
        <p:spPr>
          <a:xfrm>
            <a:off x="1166812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on left, text on right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idx="10" type="dt"/>
          </p:nvPr>
        </p:nvSpPr>
        <p:spPr>
          <a:xfrm>
            <a:off x="1173162" y="626586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1173162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1173162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0" type="dt"/>
          </p:nvPr>
        </p:nvSpPr>
        <p:spPr>
          <a:xfrm>
            <a:off x="1173162" y="626586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173162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0" type="dt"/>
          </p:nvPr>
        </p:nvSpPr>
        <p:spPr>
          <a:xfrm>
            <a:off x="1173162" y="626586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2"/>
          <p:cNvGrpSpPr/>
          <p:nvPr/>
        </p:nvGrpSpPr>
        <p:grpSpPr>
          <a:xfrm>
            <a:off x="0" y="-5357"/>
            <a:ext cx="1063625" cy="6858595"/>
            <a:chOff x="0" y="-3"/>
            <a:chExt cx="670" cy="4320"/>
          </a:xfrm>
        </p:grpSpPr>
        <p:grpSp>
          <p:nvGrpSpPr>
            <p:cNvPr id="11" name="Google Shape;11;p12"/>
            <p:cNvGrpSpPr/>
            <p:nvPr/>
          </p:nvGrpSpPr>
          <p:grpSpPr>
            <a:xfrm flipH="1" rot="-5400000">
              <a:off x="-1815" y="1838"/>
              <a:ext cx="4320" cy="638"/>
              <a:chOff x="-3" y="1562"/>
              <a:chExt cx="5763" cy="638"/>
            </a:xfrm>
          </p:grpSpPr>
          <p:sp>
            <p:nvSpPr>
              <p:cNvPr id="12" name="Google Shape;12;p12"/>
              <p:cNvSpPr/>
              <p:nvPr/>
            </p:nvSpPr>
            <p:spPr>
              <a:xfrm rot="-5400000">
                <a:off x="2558" y="-992"/>
                <a:ext cx="624" cy="5745"/>
              </a:xfrm>
              <a:custGeom>
                <a:rect b="b" l="l" r="r" t="t"/>
                <a:pathLst>
                  <a:path extrusionOk="0" h="720" w="100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" name="Google Shape;13;p12"/>
              <p:cNvSpPr/>
              <p:nvPr/>
            </p:nvSpPr>
            <p:spPr>
              <a:xfrm rot="-5400000">
                <a:off x="1322" y="1669"/>
                <a:ext cx="624" cy="421"/>
              </a:xfrm>
              <a:custGeom>
                <a:rect b="b" l="l" r="r" t="t"/>
                <a:pathLst>
                  <a:path extrusionOk="0" h="317" w="624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" name="Google Shape;14;p12"/>
              <p:cNvSpPr/>
              <p:nvPr/>
            </p:nvSpPr>
            <p:spPr>
              <a:xfrm rot="-5400000">
                <a:off x="982" y="1669"/>
                <a:ext cx="624" cy="422"/>
              </a:xfrm>
              <a:custGeom>
                <a:rect b="b" l="l" r="r" t="t"/>
                <a:pathLst>
                  <a:path extrusionOk="0" h="317" w="624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" name="Google Shape;15;p12"/>
              <p:cNvSpPr/>
              <p:nvPr/>
            </p:nvSpPr>
            <p:spPr>
              <a:xfrm rot="-5400000">
                <a:off x="-57" y="1752"/>
                <a:ext cx="624" cy="255"/>
              </a:xfrm>
              <a:custGeom>
                <a:rect b="b" l="l" r="r" t="t"/>
                <a:pathLst>
                  <a:path extrusionOk="0" h="370" w="624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" name="Google Shape;16;p12"/>
              <p:cNvSpPr/>
              <p:nvPr/>
            </p:nvSpPr>
            <p:spPr>
              <a:xfrm rot="-5400000">
                <a:off x="664" y="1733"/>
                <a:ext cx="624" cy="294"/>
              </a:xfrm>
              <a:custGeom>
                <a:rect b="b" l="l" r="r" t="t"/>
                <a:pathLst>
                  <a:path extrusionOk="0" h="317" w="624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" name="Google Shape;17;p12"/>
              <p:cNvSpPr/>
              <p:nvPr/>
            </p:nvSpPr>
            <p:spPr>
              <a:xfrm rot="-5400000">
                <a:off x="442" y="1699"/>
                <a:ext cx="624" cy="362"/>
              </a:xfrm>
              <a:custGeom>
                <a:rect b="b" l="l" r="r" t="t"/>
                <a:pathLst>
                  <a:path extrusionOk="0" h="272" w="624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" name="Google Shape;18;p12"/>
              <p:cNvSpPr/>
              <p:nvPr/>
            </p:nvSpPr>
            <p:spPr>
              <a:xfrm rot="-5400000">
                <a:off x="155" y="1726"/>
                <a:ext cx="632" cy="315"/>
              </a:xfrm>
              <a:custGeom>
                <a:rect b="b" l="l" r="r" t="t"/>
                <a:pathLst>
                  <a:path extrusionOk="0" h="362" w="63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" name="Google Shape;19;p12"/>
              <p:cNvSpPr/>
              <p:nvPr/>
            </p:nvSpPr>
            <p:spPr>
              <a:xfrm rot="-5400000">
                <a:off x="3210" y="1664"/>
                <a:ext cx="624" cy="421"/>
              </a:xfrm>
              <a:custGeom>
                <a:rect b="b" l="l" r="r" t="t"/>
                <a:pathLst>
                  <a:path extrusionOk="0" h="317" w="624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" name="Google Shape;20;p12"/>
              <p:cNvSpPr/>
              <p:nvPr/>
            </p:nvSpPr>
            <p:spPr>
              <a:xfrm rot="-5400000">
                <a:off x="2870" y="1664"/>
                <a:ext cx="624" cy="422"/>
              </a:xfrm>
              <a:custGeom>
                <a:rect b="b" l="l" r="r" t="t"/>
                <a:pathLst>
                  <a:path extrusionOk="0" h="317" w="624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1" name="Google Shape;21;p12"/>
              <p:cNvSpPr/>
              <p:nvPr/>
            </p:nvSpPr>
            <p:spPr>
              <a:xfrm rot="-5400000">
                <a:off x="1829" y="1747"/>
                <a:ext cx="624" cy="255"/>
              </a:xfrm>
              <a:custGeom>
                <a:rect b="b" l="l" r="r" t="t"/>
                <a:pathLst>
                  <a:path extrusionOk="0" h="370" w="624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" name="Google Shape;22;p12"/>
              <p:cNvSpPr/>
              <p:nvPr/>
            </p:nvSpPr>
            <p:spPr>
              <a:xfrm rot="-5400000">
                <a:off x="2551" y="1728"/>
                <a:ext cx="624" cy="294"/>
              </a:xfrm>
              <a:custGeom>
                <a:rect b="b" l="l" r="r" t="t"/>
                <a:pathLst>
                  <a:path extrusionOk="0" h="317" w="624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" name="Google Shape;23;p12"/>
              <p:cNvSpPr/>
              <p:nvPr/>
            </p:nvSpPr>
            <p:spPr>
              <a:xfrm rot="-5400000">
                <a:off x="2329" y="1694"/>
                <a:ext cx="624" cy="361"/>
              </a:xfrm>
              <a:custGeom>
                <a:rect b="b" l="l" r="r" t="t"/>
                <a:pathLst>
                  <a:path extrusionOk="0" h="272" w="624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" name="Google Shape;24;p12"/>
              <p:cNvSpPr/>
              <p:nvPr/>
            </p:nvSpPr>
            <p:spPr>
              <a:xfrm rot="-5400000">
                <a:off x="2043" y="1721"/>
                <a:ext cx="632" cy="316"/>
              </a:xfrm>
              <a:custGeom>
                <a:rect b="b" l="l" r="r" t="t"/>
                <a:pathLst>
                  <a:path extrusionOk="0" h="362" w="63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" name="Google Shape;25;p12"/>
              <p:cNvSpPr/>
              <p:nvPr/>
            </p:nvSpPr>
            <p:spPr>
              <a:xfrm rot="-5400000">
                <a:off x="4076" y="1669"/>
                <a:ext cx="624" cy="421"/>
              </a:xfrm>
              <a:custGeom>
                <a:rect b="b" l="l" r="r" t="t"/>
                <a:pathLst>
                  <a:path extrusionOk="0" h="317" w="624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6" name="Google Shape;26;p12"/>
              <p:cNvSpPr/>
              <p:nvPr/>
            </p:nvSpPr>
            <p:spPr>
              <a:xfrm rot="-5400000">
                <a:off x="3736" y="1669"/>
                <a:ext cx="624" cy="422"/>
              </a:xfrm>
              <a:custGeom>
                <a:rect b="b" l="l" r="r" t="t"/>
                <a:pathLst>
                  <a:path extrusionOk="0" h="317" w="624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7" name="Google Shape;27;p12"/>
              <p:cNvSpPr/>
              <p:nvPr/>
            </p:nvSpPr>
            <p:spPr>
              <a:xfrm rot="-5400000">
                <a:off x="4583" y="1747"/>
                <a:ext cx="624" cy="255"/>
              </a:xfrm>
              <a:custGeom>
                <a:rect b="b" l="l" r="r" t="t"/>
                <a:pathLst>
                  <a:path extrusionOk="0" h="370" w="624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8" name="Google Shape;28;p12"/>
              <p:cNvSpPr/>
              <p:nvPr/>
            </p:nvSpPr>
            <p:spPr>
              <a:xfrm>
                <a:off x="5469" y="1562"/>
                <a:ext cx="291" cy="625"/>
              </a:xfrm>
              <a:custGeom>
                <a:rect b="b" l="l" r="r" t="t"/>
                <a:pathLst>
                  <a:path extrusionOk="0" h="625" w="291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9" name="Google Shape;29;p12"/>
              <p:cNvSpPr/>
              <p:nvPr/>
            </p:nvSpPr>
            <p:spPr>
              <a:xfrm rot="-5400000">
                <a:off x="5083" y="1694"/>
                <a:ext cx="624" cy="361"/>
              </a:xfrm>
              <a:custGeom>
                <a:rect b="b" l="l" r="r" t="t"/>
                <a:pathLst>
                  <a:path extrusionOk="0" h="272" w="624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0" name="Google Shape;30;p12"/>
              <p:cNvSpPr/>
              <p:nvPr/>
            </p:nvSpPr>
            <p:spPr>
              <a:xfrm rot="-5400000">
                <a:off x="4797" y="1721"/>
                <a:ext cx="632" cy="316"/>
              </a:xfrm>
              <a:custGeom>
                <a:rect b="b" l="l" r="r" t="t"/>
                <a:pathLst>
                  <a:path extrusionOk="0" h="362" w="63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31" name="Google Shape;31;p12"/>
            <p:cNvSpPr/>
            <p:nvPr/>
          </p:nvSpPr>
          <p:spPr>
            <a:xfrm flipH="1" rot="-5400000">
              <a:off x="-1954" y="1951"/>
              <a:ext cx="4320" cy="412"/>
            </a:xfrm>
            <a:custGeom>
              <a:rect b="b" l="l" r="r" t="t"/>
              <a:pathLst>
                <a:path extrusionOk="0" h="385" w="5762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>
              <a:gsLst>
                <a:gs pos="0">
                  <a:srgbClr val="767676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" name="Google Shape;32;p12"/>
            <p:cNvSpPr/>
            <p:nvPr/>
          </p:nvSpPr>
          <p:spPr>
            <a:xfrm flipH="1" rot="-5400000">
              <a:off x="-1584" y="2062"/>
              <a:ext cx="4319" cy="189"/>
            </a:xfrm>
            <a:custGeom>
              <a:rect b="b" l="l" r="r" t="t"/>
              <a:pathLst>
                <a:path extrusionOk="0" h="189" w="5761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767676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3" name="Google Shape;33;p12"/>
          <p:cNvSpPr txBox="1"/>
          <p:nvPr>
            <p:ph type="title"/>
          </p:nvPr>
        </p:nvSpPr>
        <p:spPr>
          <a:xfrm>
            <a:off x="1173162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4" name="Google Shape;34;p12"/>
          <p:cNvSpPr txBox="1"/>
          <p:nvPr>
            <p:ph idx="1" type="body"/>
          </p:nvPr>
        </p:nvSpPr>
        <p:spPr>
          <a:xfrm>
            <a:off x="1173162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12"/>
          <p:cNvSpPr txBox="1"/>
          <p:nvPr>
            <p:ph idx="10" type="dt"/>
          </p:nvPr>
        </p:nvSpPr>
        <p:spPr>
          <a:xfrm>
            <a:off x="1173162" y="626586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6" name="Google Shape;36;p12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7" name="Google Shape;37;p12"/>
          <p:cNvSpPr txBox="1"/>
          <p:nvPr>
            <p:ph idx="12" type="sldNum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vmlDrawing" Target="../drawings/vmlDrawing3.vml"/><Relationship Id="rId4" Type="http://schemas.openxmlformats.org/officeDocument/2006/relationships/oleObject" Target="../embeddings/oleObject3.bin"/><Relationship Id="rId5" Type="http://schemas.openxmlformats.org/officeDocument/2006/relationships/oleObject" Target="../embeddings/oleObject3.bin"/><Relationship Id="rId6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vmlDrawing" Target="../drawings/vmlDrawing4.vml"/><Relationship Id="rId4" Type="http://schemas.openxmlformats.org/officeDocument/2006/relationships/image" Target="../media/image5.png"/><Relationship Id="rId5" Type="http://schemas.openxmlformats.org/officeDocument/2006/relationships/oleObject" Target="../embeddings/oleObject4.bin"/><Relationship Id="rId6" Type="http://schemas.openxmlformats.org/officeDocument/2006/relationships/oleObject" Target="../embeddings/oleObject4.bin"/><Relationship Id="rId7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1173162" y="1385887"/>
            <a:ext cx="7772400" cy="1098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Times New Roman"/>
              <a:buNone/>
            </a:pPr>
            <a:r>
              <a:rPr b="0" i="0" lang="en-US" sz="6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FLOW</a:t>
            </a:r>
            <a:endParaRPr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1166812" y="3886200"/>
            <a:ext cx="7824787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"/>
          <p:cNvSpPr txBox="1"/>
          <p:nvPr>
            <p:ph type="title"/>
          </p:nvPr>
        </p:nvSpPr>
        <p:spPr>
          <a:xfrm>
            <a:off x="1173162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of a Flow</a:t>
            </a:r>
            <a:endParaRPr/>
          </a:p>
        </p:txBody>
      </p:sp>
      <p:graphicFrame>
        <p:nvGraphicFramePr>
          <p:cNvPr id="178" name="Google Shape;178;p10"/>
          <p:cNvGraphicFramePr/>
          <p:nvPr/>
        </p:nvGraphicFramePr>
        <p:xfrm>
          <a:off x="1547812" y="1844675"/>
          <a:ext cx="4733925" cy="2325687"/>
        </p:xfrm>
        <a:graphic>
          <a:graphicData uri="http://schemas.openxmlformats.org/presentationml/2006/ole">
            <mc:AlternateContent>
              <mc:Choice Requires="v">
                <p:oleObj r:id="rId4" imgH="2325687" imgW="4733925" progId="PictPub.Image.8" spid="_x0000_s1">
                  <p:embed/>
                </p:oleObj>
              </mc:Choice>
              <mc:Fallback>
                <p:oleObj r:id="rId5" imgH="2325687" imgW="4733925" progId="PictPub.Image.8">
                  <p:embed/>
                  <p:pic>
                    <p:nvPicPr>
                      <p:cNvPr id="178" name="Google Shape;178;p10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547812" y="1844675"/>
                        <a:ext cx="4733925" cy="232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9" name="Google Shape;179;p10"/>
          <p:cNvGrpSpPr/>
          <p:nvPr/>
        </p:nvGrpSpPr>
        <p:grpSpPr>
          <a:xfrm>
            <a:off x="5265737" y="1471612"/>
            <a:ext cx="2033587" cy="852487"/>
            <a:chOff x="2998" y="927"/>
            <a:chExt cx="1281" cy="537"/>
          </a:xfrm>
        </p:grpSpPr>
        <p:sp>
          <p:nvSpPr>
            <p:cNvPr id="180" name="Google Shape;180;p10"/>
            <p:cNvSpPr txBox="1"/>
            <p:nvPr/>
          </p:nvSpPr>
          <p:spPr>
            <a:xfrm>
              <a:off x="3774" y="1045"/>
              <a:ext cx="505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Comic Sans MS"/>
                <a:buNone/>
              </a:pPr>
              <a:r>
                <a:rPr b="0" i="0" lang="en-US" sz="2400" u="none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flow</a:t>
              </a: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2998" y="927"/>
              <a:ext cx="764" cy="537"/>
            </a:xfrm>
            <a:custGeom>
              <a:rect b="b" l="l" r="r" t="t"/>
              <a:pathLst>
                <a:path extrusionOk="0" h="537" w="764">
                  <a:moveTo>
                    <a:pt x="764" y="278"/>
                  </a:moveTo>
                  <a:cubicBezTo>
                    <a:pt x="595" y="139"/>
                    <a:pt x="426" y="0"/>
                    <a:pt x="299" y="43"/>
                  </a:cubicBezTo>
                  <a:cubicBezTo>
                    <a:pt x="172" y="86"/>
                    <a:pt x="86" y="311"/>
                    <a:pt x="0" y="537"/>
                  </a:cubicBezTo>
                </a:path>
              </a:pathLst>
            </a:custGeom>
            <a:noFill/>
            <a:ln cap="flat" cmpd="sng" w="28575">
              <a:solidFill>
                <a:srgbClr val="FF0000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82" name="Google Shape;182;p10"/>
          <p:cNvGrpSpPr/>
          <p:nvPr/>
        </p:nvGrpSpPr>
        <p:grpSpPr>
          <a:xfrm>
            <a:off x="5656262" y="2082800"/>
            <a:ext cx="2212975" cy="525462"/>
            <a:chOff x="3244" y="1312"/>
            <a:chExt cx="1394" cy="331"/>
          </a:xfrm>
        </p:grpSpPr>
        <p:sp>
          <p:nvSpPr>
            <p:cNvPr id="183" name="Google Shape;183;p10"/>
            <p:cNvSpPr txBox="1"/>
            <p:nvPr/>
          </p:nvSpPr>
          <p:spPr>
            <a:xfrm>
              <a:off x="3698" y="1312"/>
              <a:ext cx="94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Comic Sans MS"/>
                <a:buNone/>
              </a:pPr>
              <a:r>
                <a:rPr b="0" i="0" lang="en-US" sz="2400" u="none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capacity</a:t>
              </a: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3244" y="1481"/>
              <a:ext cx="453" cy="162"/>
            </a:xfrm>
            <a:custGeom>
              <a:rect b="b" l="l" r="r" t="t"/>
              <a:pathLst>
                <a:path extrusionOk="0" h="162" w="453">
                  <a:moveTo>
                    <a:pt x="453" y="0"/>
                  </a:moveTo>
                  <a:cubicBezTo>
                    <a:pt x="356" y="54"/>
                    <a:pt x="259" y="108"/>
                    <a:pt x="183" y="135"/>
                  </a:cubicBezTo>
                  <a:cubicBezTo>
                    <a:pt x="107" y="162"/>
                    <a:pt x="53" y="160"/>
                    <a:pt x="0" y="159"/>
                  </a:cubicBezTo>
                </a:path>
              </a:pathLst>
            </a:custGeom>
            <a:noFill/>
            <a:ln cap="flat" cmpd="sng" w="28575">
              <a:solidFill>
                <a:srgbClr val="FF0000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85" name="Google Shape;185;p10"/>
          <p:cNvSpPr txBox="1"/>
          <p:nvPr/>
        </p:nvSpPr>
        <p:spPr>
          <a:xfrm>
            <a:off x="1295400" y="3962400"/>
            <a:ext cx="7620000" cy="187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f(v</a:t>
            </a:r>
            <a:r>
              <a:rPr b="0" baseline="-25000" i="0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v</a:t>
            </a:r>
            <a:r>
              <a:rPr b="0" baseline="-25000" i="0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1,         c(v</a:t>
            </a:r>
            <a:r>
              <a:rPr b="0" baseline="-25000" i="0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v</a:t>
            </a:r>
            <a:r>
              <a:rPr b="0" baseline="-25000" i="0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4.</a:t>
            </a:r>
            <a:endParaRPr/>
          </a:p>
          <a:p>
            <a:pPr indent="-15240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f(v</a:t>
            </a:r>
            <a:r>
              <a:rPr b="0" baseline="-25000" i="0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v</a:t>
            </a:r>
            <a:r>
              <a:rPr b="0" baseline="-25000" i="0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-1,        c(v</a:t>
            </a:r>
            <a:r>
              <a:rPr b="0" baseline="-25000" i="0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v</a:t>
            </a:r>
            <a:r>
              <a:rPr b="0" baseline="-25000" i="0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10.</a:t>
            </a:r>
            <a:endParaRPr/>
          </a:p>
          <a:p>
            <a:pPr indent="-12700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f(v3, s) + f(v3, v1) + f(v3, v2) + f(v3, v4) + f(v3, t) =</a:t>
            </a:r>
            <a:endParaRPr b="0" i="0" sz="240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0    +    (-12)   +       4      +    (-7)    +    15     =  0</a:t>
            </a:r>
            <a:endParaRPr/>
          </a:p>
        </p:txBody>
      </p:sp>
      <p:cxnSp>
        <p:nvCxnSpPr>
          <p:cNvPr id="186" name="Google Shape;186;p10"/>
          <p:cNvCxnSpPr/>
          <p:nvPr/>
        </p:nvCxnSpPr>
        <p:spPr>
          <a:xfrm>
            <a:off x="3203575" y="3068637"/>
            <a:ext cx="144462" cy="730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7" name="Google Shape;187;p10"/>
          <p:cNvSpPr txBox="1"/>
          <p:nvPr/>
        </p:nvSpPr>
        <p:spPr>
          <a:xfrm rot="5400000">
            <a:off x="2972737" y="3167937"/>
            <a:ext cx="3603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"/>
          <p:cNvSpPr txBox="1"/>
          <p:nvPr>
            <p:ph idx="4294967295" type="title"/>
          </p:nvPr>
        </p:nvSpPr>
        <p:spPr>
          <a:xfrm>
            <a:off x="1173162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Maximum flow</a:t>
            </a:r>
            <a:endParaRPr/>
          </a:p>
        </p:txBody>
      </p:sp>
      <p:sp>
        <p:nvSpPr>
          <p:cNvPr id="193" name="Google Shape;193;p11"/>
          <p:cNvSpPr txBox="1"/>
          <p:nvPr>
            <p:ph idx="4294967295" type="body"/>
          </p:nvPr>
        </p:nvSpPr>
        <p:spPr>
          <a:xfrm>
            <a:off x="1173162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</a:pP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do we want to maximize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the flow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/>
          </a:p>
        </p:txBody>
      </p:sp>
      <p:pic>
        <p:nvPicPr>
          <p:cNvPr id="194" name="Google Shape;19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70125" y="3357562"/>
            <a:ext cx="4059237" cy="66516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5" name="Google Shape;195;p11"/>
          <p:cNvGraphicFramePr/>
          <p:nvPr/>
        </p:nvGraphicFramePr>
        <p:xfrm>
          <a:off x="2555875" y="4092575"/>
          <a:ext cx="3781425" cy="1857375"/>
        </p:xfrm>
        <a:graphic>
          <a:graphicData uri="http://schemas.openxmlformats.org/presentationml/2006/ole">
            <mc:AlternateContent>
              <mc:Choice Requires="v">
                <p:oleObj r:id="rId5" imgH="1857375" imgW="3781425" progId="PictPub.Image.8" spid="_x0000_s1">
                  <p:embed/>
                </p:oleObj>
              </mc:Choice>
              <mc:Fallback>
                <p:oleObj r:id="rId6" imgH="1857375" imgW="3781425" progId="PictPub.Image.8">
                  <p:embed/>
                  <p:pic>
                    <p:nvPicPr>
                      <p:cNvPr id="195" name="Google Shape;195;p11"/>
                      <p:cNvPicPr preferRelativeResize="0"/>
                      <p:nvPr>
                        <p:ph idx="4294967295" type="body"/>
                      </p:nvPr>
                    </p:nvPicPr>
                    <p:blipFill rotWithShape="1">
                      <a:blip r:embed="rId7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555875" y="4092575"/>
                        <a:ext cx="3781425" cy="185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" name="Google Shape;196;p11"/>
          <p:cNvSpPr txBox="1"/>
          <p:nvPr/>
        </p:nvSpPr>
        <p:spPr>
          <a:xfrm>
            <a:off x="5317625" y="1647525"/>
            <a:ext cx="32415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Choosing a best path that will maximize the flow.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idx="4294967295" type="title"/>
          </p:nvPr>
        </p:nvSpPr>
        <p:spPr>
          <a:xfrm>
            <a:off x="1173162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4400"/>
              <a:buFont typeface="Times New Roman"/>
              <a:buNone/>
            </a:pPr>
            <a:r>
              <a:rPr b="1" i="0" lang="en-US" sz="440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Graph</a:t>
            </a:r>
            <a:endParaRPr/>
          </a:p>
        </p:txBody>
      </p:sp>
      <p:sp>
        <p:nvSpPr>
          <p:cNvPr id="93" name="Google Shape;93;p2"/>
          <p:cNvSpPr txBox="1"/>
          <p:nvPr>
            <p:ph idx="4294967295" type="body"/>
          </p:nvPr>
        </p:nvSpPr>
        <p:spPr>
          <a:xfrm>
            <a:off x="1441450" y="2536825"/>
            <a:ext cx="7302500" cy="3303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/>
          </a:p>
        </p:txBody>
      </p:sp>
      <p:sp>
        <p:nvSpPr>
          <p:cNvPr id="94" name="Google Shape;94;p2"/>
          <p:cNvSpPr txBox="1"/>
          <p:nvPr/>
        </p:nvSpPr>
        <p:spPr>
          <a:xfrm>
            <a:off x="5940425" y="5084762"/>
            <a:ext cx="2362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Max. capacity of edge</a:t>
            </a:r>
            <a:endParaRPr/>
          </a:p>
        </p:txBody>
      </p:sp>
      <p:sp>
        <p:nvSpPr>
          <p:cNvPr id="95" name="Google Shape;95;p2"/>
          <p:cNvSpPr txBox="1"/>
          <p:nvPr/>
        </p:nvSpPr>
        <p:spPr>
          <a:xfrm>
            <a:off x="3124200" y="5029200"/>
            <a:ext cx="2209800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Actual flow through this edge</a:t>
            </a:r>
            <a:endParaRPr/>
          </a:p>
        </p:txBody>
      </p:sp>
      <p:sp>
        <p:nvSpPr>
          <p:cNvPr id="96" name="Google Shape;96;p2"/>
          <p:cNvSpPr txBox="1"/>
          <p:nvPr/>
        </p:nvSpPr>
        <p:spPr>
          <a:xfrm>
            <a:off x="1476375" y="3933825"/>
            <a:ext cx="13350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Source node</a:t>
            </a:r>
            <a:endParaRPr/>
          </a:p>
        </p:txBody>
      </p:sp>
      <p:sp>
        <p:nvSpPr>
          <p:cNvPr id="97" name="Google Shape;97;p2"/>
          <p:cNvSpPr txBox="1"/>
          <p:nvPr/>
        </p:nvSpPr>
        <p:spPr>
          <a:xfrm>
            <a:off x="6877050" y="2565400"/>
            <a:ext cx="10858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Sink node</a:t>
            </a:r>
            <a:endParaRPr/>
          </a:p>
        </p:txBody>
      </p:sp>
      <p:pic>
        <p:nvPicPr>
          <p:cNvPr id="98" name="Google Shape;98;p2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4825" y="2365375"/>
            <a:ext cx="3813175" cy="2387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2"/>
          <p:cNvCxnSpPr/>
          <p:nvPr/>
        </p:nvCxnSpPr>
        <p:spPr>
          <a:xfrm rot="10800000">
            <a:off x="6516687" y="4221162"/>
            <a:ext cx="457200" cy="83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0" name="Google Shape;100;p2"/>
          <p:cNvCxnSpPr/>
          <p:nvPr/>
        </p:nvCxnSpPr>
        <p:spPr>
          <a:xfrm flipH="1" rot="10800000">
            <a:off x="2484437" y="3573462"/>
            <a:ext cx="4572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1" name="Google Shape;101;p2"/>
          <p:cNvCxnSpPr/>
          <p:nvPr/>
        </p:nvCxnSpPr>
        <p:spPr>
          <a:xfrm flipH="1">
            <a:off x="6732587" y="2997200"/>
            <a:ext cx="45720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2" name="Google Shape;102;p2"/>
          <p:cNvCxnSpPr/>
          <p:nvPr/>
        </p:nvCxnSpPr>
        <p:spPr>
          <a:xfrm flipH="1" rot="10800000">
            <a:off x="4356100" y="4652962"/>
            <a:ext cx="4572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>
            <p:ph type="title"/>
          </p:nvPr>
        </p:nvSpPr>
        <p:spPr>
          <a:xfrm>
            <a:off x="1173162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4400"/>
              <a:buFont typeface="Times New Roman"/>
              <a:buNone/>
            </a:pPr>
            <a:r>
              <a:rPr b="1" i="0" lang="en-US" sz="440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Simplified Model</a:t>
            </a:r>
            <a:endParaRPr/>
          </a:p>
        </p:txBody>
      </p:sp>
      <p:sp>
        <p:nvSpPr>
          <p:cNvPr id="108" name="Google Shape;108;p3"/>
          <p:cNvSpPr txBox="1"/>
          <p:nvPr>
            <p:ph idx="1" type="body"/>
          </p:nvPr>
        </p:nvSpPr>
        <p:spPr>
          <a:xfrm>
            <a:off x="1173162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network is modeled simply 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AutoNum type="alphaLcParenR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directed graph G = (V,E) with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AutoNum type="alphaLcParenR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non-negative capacity on each edge,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AutoNum type="alphaLcParenR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single source node, </a:t>
            </a:r>
            <a:r>
              <a:rPr b="0" i="1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s,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AutoNum type="alphaLcParenR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single sink node, </a:t>
            </a:r>
            <a:r>
              <a:rPr b="0" i="1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/>
          <p:nvPr>
            <p:ph type="title"/>
          </p:nvPr>
        </p:nvSpPr>
        <p:spPr>
          <a:xfrm>
            <a:off x="1173162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4400"/>
              <a:buFont typeface="Times New Roman"/>
              <a:buNone/>
            </a:pPr>
            <a:r>
              <a:rPr b="1" i="0" lang="en-US" sz="440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assumptions…</a:t>
            </a:r>
            <a:endParaRPr/>
          </a:p>
        </p:txBody>
      </p:sp>
      <p:sp>
        <p:nvSpPr>
          <p:cNvPr id="114" name="Google Shape;114;p4"/>
          <p:cNvSpPr txBox="1"/>
          <p:nvPr>
            <p:ph idx="1" type="body"/>
          </p:nvPr>
        </p:nvSpPr>
        <p:spPr>
          <a:xfrm>
            <a:off x="1173162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will simplify our discussion by assuming the following: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AutoNum type="romanLcParenBoth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edge enters </a:t>
            </a:r>
            <a:r>
              <a:rPr b="0" i="1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 source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AutoNum type="romanLcParenBoth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edge leaves </a:t>
            </a:r>
            <a:r>
              <a:rPr b="0" i="1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 sink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AutoNum type="romanLcParenBoth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least one edge is incident to each node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AutoNum type="romanLcParenBoth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capacities are integers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/>
          <p:nvPr>
            <p:ph type="title"/>
          </p:nvPr>
        </p:nvSpPr>
        <p:spPr>
          <a:xfrm>
            <a:off x="1173162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Network Flow?</a:t>
            </a:r>
            <a:endParaRPr/>
          </a:p>
        </p:txBody>
      </p:sp>
      <p:sp>
        <p:nvSpPr>
          <p:cNvPr id="120" name="Google Shape;120;p5"/>
          <p:cNvSpPr txBox="1"/>
          <p:nvPr>
            <p:ph idx="1" type="body"/>
          </p:nvPr>
        </p:nvSpPr>
        <p:spPr>
          <a:xfrm>
            <a:off x="1042987" y="1412875"/>
            <a:ext cx="7872412" cy="2549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edge (u,v) has a nonnegative </a:t>
            </a:r>
            <a:r>
              <a:rPr b="0" i="0" lang="en-US" sz="24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capacity</a:t>
            </a: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c(u,v).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(u,v) is not in E, assume c(u,v)=0.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have a </a:t>
            </a:r>
            <a:r>
              <a:rPr b="0" i="0" lang="en-US" sz="24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s, and a </a:t>
            </a:r>
            <a:r>
              <a:rPr b="0" i="0" lang="en-US" sz="24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sink</a:t>
            </a: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Assume that every vertex v in V is on some path from s to t.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c(s,v</a:t>
            </a:r>
            <a:r>
              <a:rPr b="0" baseline="-2500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)=16; c(v</a:t>
            </a:r>
            <a:r>
              <a:rPr b="0" baseline="-2500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,s)=0; c(v</a:t>
            </a:r>
            <a:r>
              <a:rPr b="0" baseline="-2500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,v</a:t>
            </a:r>
            <a:r>
              <a:rPr b="0" baseline="-2500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)=0</a:t>
            </a:r>
            <a:endParaRPr/>
          </a:p>
          <a:p>
            <a:pPr indent="-22098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21" name="Google Shape;121;p5"/>
          <p:cNvGraphicFramePr/>
          <p:nvPr/>
        </p:nvGraphicFramePr>
        <p:xfrm>
          <a:off x="2133600" y="3810000"/>
          <a:ext cx="5562600" cy="2387600"/>
        </p:xfrm>
        <a:graphic>
          <a:graphicData uri="http://schemas.openxmlformats.org/presentationml/2006/ole">
            <mc:AlternateContent>
              <mc:Choice Requires="v">
                <p:oleObj r:id="rId4" imgH="2387600" imgW="5562600" progId="PictPub.Image.8" spid="_x0000_s1">
                  <p:embed/>
                </p:oleObj>
              </mc:Choice>
              <mc:Fallback>
                <p:oleObj r:id="rId5" imgH="2387600" imgW="5562600" progId="PictPub.Image.8">
                  <p:embed/>
                  <p:pic>
                    <p:nvPicPr>
                      <p:cNvPr id="121" name="Google Shape;121;p5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133600" y="3810000"/>
                        <a:ext cx="5562600" cy="238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/>
          <p:nvPr>
            <p:ph type="title"/>
          </p:nvPr>
        </p:nvSpPr>
        <p:spPr>
          <a:xfrm>
            <a:off x="1173162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Formalization</a:t>
            </a:r>
            <a:endParaRPr/>
          </a:p>
        </p:txBody>
      </p:sp>
      <p:sp>
        <p:nvSpPr>
          <p:cNvPr id="127" name="Google Shape;127;p6"/>
          <p:cNvSpPr txBox="1"/>
          <p:nvPr>
            <p:ph idx="1" type="body"/>
          </p:nvPr>
        </p:nvSpPr>
        <p:spPr>
          <a:xfrm>
            <a:off x="1173162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Flow network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G=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V,E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Directed, each edge has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capacity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u,v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1" i="0" lang="en-US" sz="18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≥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0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special vertices: </a:t>
            </a:r>
            <a:r>
              <a:rPr b="1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s,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sink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any other vertex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v,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is a path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18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r>
              <a:rPr b="0" i="0" lang="en-US" sz="18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i="0" lang="en-US" sz="18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r>
              <a:rPr b="0" i="0" lang="en-US" sz="18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Flow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 </a:t>
            </a:r>
            <a:r>
              <a:rPr b="1" i="0" lang="en-US" sz="20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×</a:t>
            </a:r>
            <a:r>
              <a:rPr b="0" i="0" lang="en-US" sz="20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 </a:t>
            </a:r>
            <a:r>
              <a:rPr b="0" i="0" lang="en-US" sz="20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 </a:t>
            </a:r>
            <a:r>
              <a:rPr b="1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Capacity constraint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	∀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u,v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∈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1" lang="en-US" sz="1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1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u,v</a:t>
            </a:r>
            <a:r>
              <a:rPr b="0" i="0" lang="en-US" sz="1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1" i="0" lang="en-US" sz="1800" u="none" cap="none" strike="noStrike">
                <a:solidFill>
                  <a:srgbClr val="0000CC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≤</a:t>
            </a:r>
            <a:r>
              <a:rPr b="0" i="0" lang="en-US" sz="1800" u="none" cap="none" strike="noStrike">
                <a:solidFill>
                  <a:srgbClr val="0000CC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b="0" i="1" lang="en-US" sz="1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1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u,v</a:t>
            </a:r>
            <a:r>
              <a:rPr b="0" i="0" lang="en-US" sz="1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Skew symmetry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	∀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u,v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∈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1" lang="en-US" sz="1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1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u,v</a:t>
            </a:r>
            <a:r>
              <a:rPr b="0" i="0" lang="en-US" sz="1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) = –</a:t>
            </a:r>
            <a:r>
              <a:rPr b="0" i="1" lang="en-US" sz="1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1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v,u</a:t>
            </a:r>
            <a:r>
              <a:rPr b="0" i="0" lang="en-US" sz="1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Flow conservation:	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∀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∈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{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s, t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}:</a:t>
            </a:r>
            <a:endParaRPr/>
          </a:p>
          <a:p>
            <a:pPr indent="-251459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0" y="5029200"/>
            <a:ext cx="2933700" cy="1328737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6"/>
          <p:cNvSpPr txBox="1"/>
          <p:nvPr/>
        </p:nvSpPr>
        <p:spPr>
          <a:xfrm>
            <a:off x="1366250" y="5290850"/>
            <a:ext cx="2893200" cy="104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Except of s and t, for all other nodes, the amount of flow comes and goes out from a node is equal.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/>
          <p:nvPr>
            <p:ph type="title"/>
          </p:nvPr>
        </p:nvSpPr>
        <p:spPr>
          <a:xfrm>
            <a:off x="1173162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 in a Flow Network</a:t>
            </a:r>
            <a:endParaRPr/>
          </a:p>
        </p:txBody>
      </p:sp>
      <p:sp>
        <p:nvSpPr>
          <p:cNvPr id="135" name="Google Shape;135;p7"/>
          <p:cNvSpPr txBox="1"/>
          <p:nvPr>
            <p:ph idx="1" type="body"/>
          </p:nvPr>
        </p:nvSpPr>
        <p:spPr>
          <a:xfrm>
            <a:off x="971550" y="1700212"/>
            <a:ext cx="7878900" cy="46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imes New Roman"/>
              <a:buChar char="–"/>
            </a:pPr>
            <a:r>
              <a:rPr b="0" i="0" lang="en-US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0" i="0" lang="en-US" sz="2800" u="sng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</a:t>
            </a:r>
            <a:r>
              <a:rPr b="0" i="0" lang="en-US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the network is an integer-valued function f defined on the edges of G satisfying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≤ f(i,j) ≤ c(i,j)</a:t>
            </a:r>
            <a:r>
              <a:rPr b="0" i="0" lang="en-US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every edge (i,j) in E.</a:t>
            </a:r>
            <a:endParaRPr/>
          </a:p>
        </p:txBody>
      </p:sp>
      <p:sp>
        <p:nvSpPr>
          <p:cNvPr id="136" name="Google Shape;136;p7"/>
          <p:cNvSpPr txBox="1"/>
          <p:nvPr/>
        </p:nvSpPr>
        <p:spPr>
          <a:xfrm>
            <a:off x="1524000" y="4267200"/>
            <a:ext cx="6781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7"/>
          <p:cNvSpPr/>
          <p:nvPr/>
        </p:nvSpPr>
        <p:spPr>
          <a:xfrm>
            <a:off x="1951050" y="3919075"/>
            <a:ext cx="726600" cy="9300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</a:t>
            </a:r>
            <a:endParaRPr/>
          </a:p>
        </p:txBody>
      </p:sp>
      <p:sp>
        <p:nvSpPr>
          <p:cNvPr id="138" name="Google Shape;138;p7"/>
          <p:cNvSpPr/>
          <p:nvPr/>
        </p:nvSpPr>
        <p:spPr>
          <a:xfrm>
            <a:off x="3398850" y="3233275"/>
            <a:ext cx="726600" cy="93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7"/>
          <p:cNvSpPr/>
          <p:nvPr/>
        </p:nvSpPr>
        <p:spPr>
          <a:xfrm>
            <a:off x="5227650" y="3233275"/>
            <a:ext cx="726600" cy="93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7"/>
          <p:cNvSpPr/>
          <p:nvPr/>
        </p:nvSpPr>
        <p:spPr>
          <a:xfrm>
            <a:off x="6751650" y="3995275"/>
            <a:ext cx="726600" cy="930000"/>
          </a:xfrm>
          <a:prstGeom prst="ellipse">
            <a:avLst/>
          </a:prstGeom>
          <a:solidFill>
            <a:srgbClr val="A5002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</a:t>
            </a:r>
            <a:endParaRPr/>
          </a:p>
        </p:txBody>
      </p:sp>
      <p:sp>
        <p:nvSpPr>
          <p:cNvPr id="141" name="Google Shape;141;p7"/>
          <p:cNvSpPr/>
          <p:nvPr/>
        </p:nvSpPr>
        <p:spPr>
          <a:xfrm>
            <a:off x="3398850" y="4604875"/>
            <a:ext cx="726600" cy="93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7"/>
          <p:cNvSpPr/>
          <p:nvPr/>
        </p:nvSpPr>
        <p:spPr>
          <a:xfrm>
            <a:off x="5227650" y="4604875"/>
            <a:ext cx="726600" cy="93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3" name="Google Shape;143;p7"/>
          <p:cNvCxnSpPr>
            <a:stCxn id="137" idx="7"/>
            <a:endCxn id="138" idx="2"/>
          </p:cNvCxnSpPr>
          <p:nvPr/>
        </p:nvCxnSpPr>
        <p:spPr>
          <a:xfrm flipH="1" rot="10800000">
            <a:off x="2571242" y="3698270"/>
            <a:ext cx="827700" cy="35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4" name="Google Shape;144;p7"/>
          <p:cNvCxnSpPr>
            <a:stCxn id="138" idx="6"/>
            <a:endCxn id="139" idx="2"/>
          </p:cNvCxnSpPr>
          <p:nvPr/>
        </p:nvCxnSpPr>
        <p:spPr>
          <a:xfrm>
            <a:off x="4125450" y="3698275"/>
            <a:ext cx="110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7"/>
          <p:cNvCxnSpPr>
            <a:endCxn id="140" idx="1"/>
          </p:cNvCxnSpPr>
          <p:nvPr/>
        </p:nvCxnSpPr>
        <p:spPr>
          <a:xfrm>
            <a:off x="5954158" y="3698270"/>
            <a:ext cx="903900" cy="43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7"/>
          <p:cNvCxnSpPr>
            <a:stCxn id="137" idx="5"/>
            <a:endCxn id="141" idx="2"/>
          </p:cNvCxnSpPr>
          <p:nvPr/>
        </p:nvCxnSpPr>
        <p:spPr>
          <a:xfrm>
            <a:off x="2571242" y="4712880"/>
            <a:ext cx="827700" cy="35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7"/>
          <p:cNvCxnSpPr>
            <a:stCxn id="141" idx="6"/>
            <a:endCxn id="142" idx="2"/>
          </p:cNvCxnSpPr>
          <p:nvPr/>
        </p:nvCxnSpPr>
        <p:spPr>
          <a:xfrm>
            <a:off x="4125450" y="5069875"/>
            <a:ext cx="110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7"/>
          <p:cNvCxnSpPr>
            <a:stCxn id="142" idx="6"/>
            <a:endCxn id="140" idx="3"/>
          </p:cNvCxnSpPr>
          <p:nvPr/>
        </p:nvCxnSpPr>
        <p:spPr>
          <a:xfrm flipH="1" rot="10800000">
            <a:off x="5954250" y="4789075"/>
            <a:ext cx="903900" cy="28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Google Shape;149;p7"/>
          <p:cNvSpPr txBox="1"/>
          <p:nvPr/>
        </p:nvSpPr>
        <p:spPr>
          <a:xfrm>
            <a:off x="2501500" y="3496875"/>
            <a:ext cx="9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100</a:t>
            </a:r>
            <a:endParaRPr/>
          </a:p>
        </p:txBody>
      </p:sp>
      <p:sp>
        <p:nvSpPr>
          <p:cNvPr id="150" name="Google Shape;150;p7"/>
          <p:cNvSpPr txBox="1"/>
          <p:nvPr/>
        </p:nvSpPr>
        <p:spPr>
          <a:xfrm>
            <a:off x="4254100" y="3725475"/>
            <a:ext cx="9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100</a:t>
            </a:r>
            <a:endParaRPr/>
          </a:p>
        </p:txBody>
      </p:sp>
      <p:sp>
        <p:nvSpPr>
          <p:cNvPr id="151" name="Google Shape;151;p7"/>
          <p:cNvSpPr txBox="1"/>
          <p:nvPr/>
        </p:nvSpPr>
        <p:spPr>
          <a:xfrm>
            <a:off x="6235300" y="3420675"/>
            <a:ext cx="9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52" name="Google Shape;152;p7"/>
          <p:cNvSpPr txBox="1"/>
          <p:nvPr/>
        </p:nvSpPr>
        <p:spPr>
          <a:xfrm>
            <a:off x="2653900" y="4944675"/>
            <a:ext cx="9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53" name="Google Shape;153;p7"/>
          <p:cNvSpPr txBox="1"/>
          <p:nvPr/>
        </p:nvSpPr>
        <p:spPr>
          <a:xfrm>
            <a:off x="4254100" y="5097075"/>
            <a:ext cx="9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100</a:t>
            </a:r>
            <a:endParaRPr/>
          </a:p>
        </p:txBody>
      </p:sp>
      <p:sp>
        <p:nvSpPr>
          <p:cNvPr id="154" name="Google Shape;154;p7"/>
          <p:cNvSpPr txBox="1"/>
          <p:nvPr/>
        </p:nvSpPr>
        <p:spPr>
          <a:xfrm>
            <a:off x="6235300" y="5020875"/>
            <a:ext cx="9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100</a:t>
            </a:r>
            <a:endParaRPr/>
          </a:p>
        </p:txBody>
      </p:sp>
      <p:sp>
        <p:nvSpPr>
          <p:cNvPr id="155" name="Google Shape;155;p7"/>
          <p:cNvSpPr txBox="1"/>
          <p:nvPr/>
        </p:nvSpPr>
        <p:spPr>
          <a:xfrm>
            <a:off x="1593950" y="5920375"/>
            <a:ext cx="72564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-US"/>
              <a:t>Flow of these two paths are same.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-US"/>
              <a:t>Flow gets dominated by the minimum edge capacity of a path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"/>
          <p:cNvSpPr txBox="1"/>
          <p:nvPr>
            <p:ph type="title"/>
          </p:nvPr>
        </p:nvSpPr>
        <p:spPr>
          <a:xfrm>
            <a:off x="1173162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Value of a Flow</a:t>
            </a:r>
            <a:endParaRPr/>
          </a:p>
        </p:txBody>
      </p:sp>
      <p:sp>
        <p:nvSpPr>
          <p:cNvPr id="161" name="Google Shape;161;p8"/>
          <p:cNvSpPr txBox="1"/>
          <p:nvPr/>
        </p:nvSpPr>
        <p:spPr>
          <a:xfrm>
            <a:off x="1219200" y="1524000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value of a flow is given by </a:t>
            </a:r>
            <a:endParaRPr/>
          </a:p>
        </p:txBody>
      </p:sp>
      <p:grpSp>
        <p:nvGrpSpPr>
          <p:cNvPr id="162" name="Google Shape;162;p8"/>
          <p:cNvGrpSpPr/>
          <p:nvPr/>
        </p:nvGrpSpPr>
        <p:grpSpPr>
          <a:xfrm>
            <a:off x="1219200" y="2743200"/>
            <a:ext cx="7391400" cy="1358900"/>
            <a:chOff x="376" y="1568"/>
            <a:chExt cx="4656" cy="856"/>
          </a:xfrm>
        </p:grpSpPr>
        <p:sp>
          <p:nvSpPr>
            <p:cNvPr id="163" name="Google Shape;163;p8"/>
            <p:cNvSpPr txBox="1"/>
            <p:nvPr/>
          </p:nvSpPr>
          <p:spPr>
            <a:xfrm>
              <a:off x="376" y="1568"/>
              <a:ext cx="4656" cy="856"/>
            </a:xfrm>
            <a:prstGeom prst="rect">
              <a:avLst/>
            </a:prstGeom>
            <a:solidFill>
              <a:srgbClr val="CC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164" name="Google Shape;164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2" y="1628"/>
              <a:ext cx="3750" cy="77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5" name="Google Shape;165;p8"/>
          <p:cNvSpPr txBox="1"/>
          <p:nvPr/>
        </p:nvSpPr>
        <p:spPr>
          <a:xfrm>
            <a:off x="1219200" y="4343400"/>
            <a:ext cx="7510462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it the total flow leaving s  = the total flow arriving in 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1173162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/>
          </a:p>
        </p:txBody>
      </p:sp>
      <p:sp>
        <p:nvSpPr>
          <p:cNvPr id="171" name="Google Shape;171;p9"/>
          <p:cNvSpPr txBox="1"/>
          <p:nvPr>
            <p:ph idx="1" type="body"/>
          </p:nvPr>
        </p:nvSpPr>
        <p:spPr>
          <a:xfrm>
            <a:off x="1389062" y="4059237"/>
            <a:ext cx="7340600" cy="2009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|f| = f(s, v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+ f(s, v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+ f(s, v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+ f(s, v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+ f(s, t) =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11    +     8     +     0      +      0    +     0     = 19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|f|= f(s, t) +  f(v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t) + f(v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t) + f(v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t) +  f(v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t) =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0     +     0      +     0     +     15    +       4     = 19 </a:t>
            </a:r>
            <a:endParaRPr/>
          </a:p>
          <a:p>
            <a:pPr indent="-251459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2" name="Google Shape;172;p9"/>
          <p:cNvGraphicFramePr/>
          <p:nvPr/>
        </p:nvGraphicFramePr>
        <p:xfrm>
          <a:off x="1893887" y="1371600"/>
          <a:ext cx="4733925" cy="2325687"/>
        </p:xfrm>
        <a:graphic>
          <a:graphicData uri="http://schemas.openxmlformats.org/presentationml/2006/ole">
            <mc:AlternateContent>
              <mc:Choice Requires="v">
                <p:oleObj r:id="rId4" imgH="2325687" imgW="4733925" progId="PictPub.Image.8" spid="_x0000_s1">
                  <p:embed/>
                </p:oleObj>
              </mc:Choice>
              <mc:Fallback>
                <p:oleObj r:id="rId5" imgH="2325687" imgW="4733925" progId="PictPub.Image.8">
                  <p:embed/>
                  <p:pic>
                    <p:nvPicPr>
                      <p:cNvPr id="172" name="Google Shape;172;p9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893887" y="1371600"/>
                        <a:ext cx="4733925" cy="232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Kravat">
  <a:themeElements>
    <a:clrScheme name="default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99CC"/>
      </a:accent4>
      <a:accent5>
        <a:srgbClr val="3366CC"/>
      </a:accent5>
      <a:accent6>
        <a:srgbClr val="FFFFFF"/>
      </a:accent6>
      <a:hlink>
        <a:srgbClr val="99CCFF"/>
      </a:hlink>
      <a:folHlink>
        <a:srgbClr val="E1E1B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2005-04-12T11:44:01Z</dcterms:created>
  <dc:creator>Syed Monowar Hossain</dc:creator>
</cp:coreProperties>
</file>