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0" roundtripDataSignature="AMtx7mg/ewvmS1y8It+am6etfpX5djyX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
        <p:nvSpPr>
          <p:cNvPr id="147" name="Google Shape;14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8" name="Google Shape;148;p10:notes"/>
          <p:cNvSpPr txBox="1"/>
          <p:nvPr>
            <p:ph idx="1" type="body"/>
          </p:nvPr>
        </p:nvSpPr>
        <p:spPr>
          <a:xfrm>
            <a:off x="687387" y="4343400"/>
            <a:ext cx="5483225"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200" name="Google Shape;20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1:notes"/>
          <p:cNvSpPr txBox="1"/>
          <p:nvPr>
            <p:ph idx="1" type="body"/>
          </p:nvPr>
        </p:nvSpPr>
        <p:spPr>
          <a:xfrm>
            <a:off x="687387" y="4343400"/>
            <a:ext cx="5483225"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25c0048522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25c0048522_1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125c0048522_1_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685800" y="2130425"/>
            <a:ext cx="7772400" cy="147002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1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2" name="Shape 72"/>
        <p:cNvGrpSpPr/>
        <p:nvPr/>
      </p:nvGrpSpPr>
      <p:grpSpPr>
        <a:xfrm>
          <a:off x="0" y="0"/>
          <a:ext cx="0" cy="0"/>
          <a:chOff x="0" y="0"/>
          <a:chExt cx="0" cy="0"/>
        </a:xfrm>
      </p:grpSpPr>
      <p:sp>
        <p:nvSpPr>
          <p:cNvPr id="73" name="Google Shape;73;p24"/>
          <p:cNvSpPr txBox="1"/>
          <p:nvPr>
            <p:ph type="title"/>
          </p:nvPr>
        </p:nvSpPr>
        <p:spPr>
          <a:xfrm>
            <a:off x="0" y="0"/>
            <a:ext cx="9196387" cy="66992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24"/>
          <p:cNvSpPr txBox="1"/>
          <p:nvPr>
            <p:ph idx="1" type="body"/>
          </p:nvPr>
        </p:nvSpPr>
        <p:spPr>
          <a:xfrm>
            <a:off x="0" y="762000"/>
            <a:ext cx="4495800" cy="6096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5" name="Google Shape;75;p24"/>
          <p:cNvSpPr txBox="1"/>
          <p:nvPr>
            <p:ph idx="2" type="body"/>
          </p:nvPr>
        </p:nvSpPr>
        <p:spPr>
          <a:xfrm>
            <a:off x="4648200" y="762000"/>
            <a:ext cx="4495800" cy="6096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76" name="Google Shape;76;p2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7" name="Google Shape;77;p2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8" name="Google Shape;78;p2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9" name="Shape 79"/>
        <p:cNvGrpSpPr/>
        <p:nvPr/>
      </p:nvGrpSpPr>
      <p:grpSpPr>
        <a:xfrm>
          <a:off x="0" y="0"/>
          <a:ext cx="0" cy="0"/>
          <a:chOff x="0" y="0"/>
          <a:chExt cx="0" cy="0"/>
        </a:xfrm>
      </p:grpSpPr>
      <p:sp>
        <p:nvSpPr>
          <p:cNvPr id="80" name="Google Shape;80;p25"/>
          <p:cNvSpPr txBox="1"/>
          <p:nvPr>
            <p:ph type="title"/>
          </p:nvPr>
        </p:nvSpPr>
        <p:spPr>
          <a:xfrm>
            <a:off x="722313" y="4406900"/>
            <a:ext cx="7772400" cy="136207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82" name="Google Shape;82;p2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2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4" name="Google Shape;84;p2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0" y="0"/>
            <a:ext cx="9196387" cy="66992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6"/>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6" name="Google Shape;26;p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17"/>
          <p:cNvSpPr txBox="1"/>
          <p:nvPr>
            <p:ph type="title"/>
          </p:nvPr>
        </p:nvSpPr>
        <p:spPr>
          <a:xfrm>
            <a:off x="6897688" y="0"/>
            <a:ext cx="2298700" cy="6858000"/>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spcBef>
                <a:spcPts val="0"/>
              </a:spcBef>
              <a:spcAft>
                <a:spcPts val="0"/>
              </a:spcAft>
              <a:buNone/>
              <a:defRPr/>
            </a:lvl1pPr>
          </a:lstStyle>
          <a:p/>
        </p:txBody>
      </p:sp>
      <p:sp>
        <p:nvSpPr>
          <p:cNvPr id="29" name="Google Shape;29;p17"/>
          <p:cNvSpPr txBox="1"/>
          <p:nvPr/>
        </p:nvSpPr>
        <p:spPr>
          <a:xfrm rot="5400000">
            <a:off x="4618025" y="2279650"/>
            <a:ext cx="6858000" cy="22987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4400" u="none" cap="none" strike="noStrike">
                <a:solidFill>
                  <a:schemeClr val="dk2"/>
                </a:solidFill>
                <a:latin typeface="Arial"/>
                <a:ea typeface="Arial"/>
                <a:cs typeface="Arial"/>
                <a:sym typeface="Arial"/>
              </a:rPr>
              <a:t>Click to edit Master title style</a:t>
            </a:r>
            <a:endParaRPr b="0" i="0" sz="4400" u="none" cap="none" strike="noStrike">
              <a:solidFill>
                <a:schemeClr val="dk2"/>
              </a:solidFill>
              <a:latin typeface="Arial"/>
              <a:ea typeface="Arial"/>
              <a:cs typeface="Arial"/>
              <a:sym typeface="Arial"/>
            </a:endParaRPr>
          </a:p>
        </p:txBody>
      </p:sp>
      <p:sp>
        <p:nvSpPr>
          <p:cNvPr id="30" name="Google Shape;30;p17"/>
          <p:cNvSpPr txBox="1"/>
          <p:nvPr>
            <p:ph idx="1" type="body"/>
          </p:nvPr>
        </p:nvSpPr>
        <p:spPr>
          <a:xfrm rot="5400000">
            <a:off x="-56356" y="56356"/>
            <a:ext cx="6858000" cy="6745288"/>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 name="Shape 34"/>
        <p:cNvGrpSpPr/>
        <p:nvPr/>
      </p:nvGrpSpPr>
      <p:grpSpPr>
        <a:xfrm>
          <a:off x="0" y="0"/>
          <a:ext cx="0" cy="0"/>
          <a:chOff x="0" y="0"/>
          <a:chExt cx="0" cy="0"/>
        </a:xfrm>
      </p:grpSpPr>
      <p:sp>
        <p:nvSpPr>
          <p:cNvPr id="35" name="Google Shape;35;p18"/>
          <p:cNvSpPr txBox="1"/>
          <p:nvPr>
            <p:ph type="title"/>
          </p:nvPr>
        </p:nvSpPr>
        <p:spPr>
          <a:xfrm>
            <a:off x="0" y="0"/>
            <a:ext cx="9196387" cy="66992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6" name="Google Shape;36;p18"/>
          <p:cNvSpPr txBox="1"/>
          <p:nvPr>
            <p:ph idx="1" type="body"/>
          </p:nvPr>
        </p:nvSpPr>
        <p:spPr>
          <a:xfrm rot="5400000">
            <a:off x="1524000" y="-762000"/>
            <a:ext cx="6096000" cy="9144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7" name="Google Shape;37;p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9" name="Google Shape;39;p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0" name="Shape 40"/>
        <p:cNvGrpSpPr/>
        <p:nvPr/>
      </p:nvGrpSpPr>
      <p:grpSpPr>
        <a:xfrm>
          <a:off x="0" y="0"/>
          <a:ext cx="0" cy="0"/>
          <a:chOff x="0" y="0"/>
          <a:chExt cx="0" cy="0"/>
        </a:xfrm>
      </p:grpSpPr>
      <p:sp>
        <p:nvSpPr>
          <p:cNvPr id="41" name="Google Shape;41;p19"/>
          <p:cNvSpPr txBox="1"/>
          <p:nvPr>
            <p:ph type="title"/>
          </p:nvPr>
        </p:nvSpPr>
        <p:spPr>
          <a:xfrm>
            <a:off x="1792288" y="4800600"/>
            <a:ext cx="5486400" cy="566738"/>
          </a:xfrm>
          <a:prstGeom prst="rect">
            <a:avLst/>
          </a:prstGeom>
          <a:blipFill rotWithShape="1">
            <a:blip r:embed="rId2">
              <a:alphaModFix amt="41999"/>
            </a:blip>
            <a:stretch>
              <a:fillRect b="0" l="0" r="0" t="0"/>
            </a:stretch>
          </a:blipFill>
          <a:ln>
            <a:noFill/>
          </a:ln>
        </p:spPr>
        <p:txBody>
          <a:bodyPr anchorCtr="0" anchor="b" bIns="0" lIns="0" spcFirstLastPara="1" rIns="0" wrap="square" tIns="0">
            <a:sp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9"/>
          <p:cNvSpPr/>
          <p:nvPr>
            <p:ph idx="2" type="pic"/>
          </p:nvPr>
        </p:nvSpPr>
        <p:spPr>
          <a:xfrm>
            <a:off x="1792288" y="612775"/>
            <a:ext cx="5486400" cy="4114800"/>
          </a:xfrm>
          <a:prstGeom prst="rect">
            <a:avLst/>
          </a:prstGeom>
          <a:noFill/>
          <a:ln>
            <a:noFill/>
          </a:ln>
        </p:spPr>
      </p:sp>
      <p:sp>
        <p:nvSpPr>
          <p:cNvPr id="43" name="Google Shape;43;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4" name="Google Shape;44;p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7" name="Shape 47"/>
        <p:cNvGrpSpPr/>
        <p:nvPr/>
      </p:nvGrpSpPr>
      <p:grpSpPr>
        <a:xfrm>
          <a:off x="0" y="0"/>
          <a:ext cx="0" cy="0"/>
          <a:chOff x="0" y="0"/>
          <a:chExt cx="0" cy="0"/>
        </a:xfrm>
      </p:grpSpPr>
      <p:sp>
        <p:nvSpPr>
          <p:cNvPr id="48" name="Google Shape;48;p20"/>
          <p:cNvSpPr txBox="1"/>
          <p:nvPr>
            <p:ph type="title"/>
          </p:nvPr>
        </p:nvSpPr>
        <p:spPr>
          <a:xfrm>
            <a:off x="457200" y="273050"/>
            <a:ext cx="3008313" cy="1162050"/>
          </a:xfrm>
          <a:prstGeom prst="rect">
            <a:avLst/>
          </a:prstGeom>
          <a:blipFill rotWithShape="1">
            <a:blip r:embed="rId2">
              <a:alphaModFix amt="41999"/>
            </a:blip>
            <a:stretch>
              <a:fillRect b="0" l="0" r="0" t="0"/>
            </a:stretch>
          </a:blipFill>
          <a:ln>
            <a:noFill/>
          </a:ln>
        </p:spPr>
        <p:txBody>
          <a:bodyPr anchorCtr="0" anchor="b" bIns="0" lIns="0" spcFirstLastPara="1" rIns="0" wrap="square" tIns="0">
            <a:sp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9" name="Google Shape;49;p2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50" name="Google Shape;50;p2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51" name="Google Shape;51;p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2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7" name="Google Shape;57;p2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2"/>
          <p:cNvSpPr txBox="1"/>
          <p:nvPr>
            <p:ph type="title"/>
          </p:nvPr>
        </p:nvSpPr>
        <p:spPr>
          <a:xfrm>
            <a:off x="0" y="0"/>
            <a:ext cx="9196387" cy="669925"/>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2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1" name="Google Shape;61;p2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 name="Google Shape;62;p2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3" name="Shape 63"/>
        <p:cNvGrpSpPr/>
        <p:nvPr/>
      </p:nvGrpSpPr>
      <p:grpSpPr>
        <a:xfrm>
          <a:off x="0" y="0"/>
          <a:ext cx="0" cy="0"/>
          <a:chOff x="0" y="0"/>
          <a:chExt cx="0" cy="0"/>
        </a:xfrm>
      </p:grpSpPr>
      <p:sp>
        <p:nvSpPr>
          <p:cNvPr id="64" name="Google Shape;64;p23"/>
          <p:cNvSpPr txBox="1"/>
          <p:nvPr>
            <p:ph type="title"/>
          </p:nvPr>
        </p:nvSpPr>
        <p:spPr>
          <a:xfrm>
            <a:off x="457200" y="274638"/>
            <a:ext cx="8229600" cy="1143000"/>
          </a:xfrm>
          <a:prstGeom prst="rect">
            <a:avLst/>
          </a:prstGeom>
          <a:blipFill rotWithShape="1">
            <a:blip r:embed="rId2">
              <a:alphaModFix amt="41999"/>
            </a:blip>
            <a:stretch>
              <a:fillRect b="0" l="0" r="0" t="0"/>
            </a:stretch>
          </a:blipFill>
          <a:ln>
            <a:noFill/>
          </a:ln>
        </p:spPr>
        <p:txBody>
          <a:bodyPr anchorCtr="0" anchor="t" bIns="0" lIns="0" spcFirstLastPara="1" rIns="0" wrap="square" tIns="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2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6" name="Google Shape;66;p2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7" name="Google Shape;67;p2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8" name="Google Shape;68;p2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9" name="Google Shape;69;p2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2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2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descr="Denim" id="10" name="Google Shape;10;p14"/>
          <p:cNvSpPr txBox="1"/>
          <p:nvPr>
            <p:ph type="title"/>
          </p:nvPr>
        </p:nvSpPr>
        <p:spPr>
          <a:xfrm>
            <a:off x="0" y="0"/>
            <a:ext cx="9196387" cy="669925"/>
          </a:xfrm>
          <a:prstGeom prst="rect">
            <a:avLst/>
          </a:prstGeom>
          <a:blipFill rotWithShape="1">
            <a:blip r:embed="rId1">
              <a:alphaModFix amt="41999"/>
            </a:blip>
            <a:stretch>
              <a:fillRect b="0" l="0" r="0" t="0"/>
            </a:stretch>
          </a:blipFill>
          <a:ln>
            <a:noFill/>
          </a:ln>
        </p:spPr>
        <p:txBody>
          <a:bodyPr anchorCtr="0" anchor="t" bIns="0" lIns="0" spcFirstLastPara="1" rIns="0" wrap="square" tIns="0">
            <a:sp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14"/>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 name="Google Shape;13;p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4" name="Google Shape;14;p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descr="Denim" id="89" name="Google Shape;89;p1"/>
          <p:cNvSpPr txBox="1"/>
          <p:nvPr>
            <p:ph type="ctrTitle"/>
          </p:nvPr>
        </p:nvSpPr>
        <p:spPr>
          <a:xfrm>
            <a:off x="1371600" y="2484437"/>
            <a:ext cx="6400800" cy="677862"/>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Maximum Flow (Part 3)</a:t>
            </a:r>
            <a:endParaRPr/>
          </a:p>
        </p:txBody>
      </p:sp>
      <p:sp>
        <p:nvSpPr>
          <p:cNvPr id="90" name="Google Shape;90;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descr="Denim" id="150" name="Google Shape;150;p10"/>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Model for Matching Problem</a:t>
            </a:r>
            <a:endParaRPr/>
          </a:p>
        </p:txBody>
      </p:sp>
      <p:sp>
        <p:nvSpPr>
          <p:cNvPr id="151" name="Google Shape;151;p10"/>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Group1 on leftmost set, Group2 on rightmost set, edges if they are compatible</a:t>
            </a:r>
            <a:endParaRPr/>
          </a:p>
        </p:txBody>
      </p:sp>
      <p:sp>
        <p:nvSpPr>
          <p:cNvPr id="152" name="Google Shape;152;p10"/>
          <p:cNvSpPr/>
          <p:nvPr/>
        </p:nvSpPr>
        <p:spPr>
          <a:xfrm>
            <a:off x="990600" y="30480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a:p>
        </p:txBody>
      </p:sp>
      <p:sp>
        <p:nvSpPr>
          <p:cNvPr id="153" name="Google Shape;153;p10"/>
          <p:cNvSpPr/>
          <p:nvPr/>
        </p:nvSpPr>
        <p:spPr>
          <a:xfrm>
            <a:off x="990600" y="37338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t>
            </a:r>
            <a:endParaRPr/>
          </a:p>
        </p:txBody>
      </p:sp>
      <p:sp>
        <p:nvSpPr>
          <p:cNvPr id="154" name="Google Shape;154;p10"/>
          <p:cNvSpPr/>
          <p:nvPr/>
        </p:nvSpPr>
        <p:spPr>
          <a:xfrm>
            <a:off x="990600" y="43434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a:p>
        </p:txBody>
      </p:sp>
      <p:sp>
        <p:nvSpPr>
          <p:cNvPr id="155" name="Google Shape;155;p10"/>
          <p:cNvSpPr/>
          <p:nvPr/>
        </p:nvSpPr>
        <p:spPr>
          <a:xfrm>
            <a:off x="990600" y="49593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a:p>
        </p:txBody>
      </p:sp>
      <p:sp>
        <p:nvSpPr>
          <p:cNvPr id="156" name="Google Shape;156;p10"/>
          <p:cNvSpPr/>
          <p:nvPr/>
        </p:nvSpPr>
        <p:spPr>
          <a:xfrm>
            <a:off x="2133600" y="3276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a:t>
            </a:r>
            <a:endParaRPr/>
          </a:p>
        </p:txBody>
      </p:sp>
      <p:sp>
        <p:nvSpPr>
          <p:cNvPr id="157" name="Google Shape;157;p10"/>
          <p:cNvSpPr/>
          <p:nvPr/>
        </p:nvSpPr>
        <p:spPr>
          <a:xfrm>
            <a:off x="2133600" y="4038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a:t>
            </a:r>
            <a:endParaRPr/>
          </a:p>
        </p:txBody>
      </p:sp>
      <p:sp>
        <p:nvSpPr>
          <p:cNvPr id="158" name="Google Shape;158;p10"/>
          <p:cNvSpPr/>
          <p:nvPr/>
        </p:nvSpPr>
        <p:spPr>
          <a:xfrm>
            <a:off x="2133600" y="47244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a:t>
            </a:r>
            <a:endParaRPr/>
          </a:p>
        </p:txBody>
      </p:sp>
      <p:cxnSp>
        <p:nvCxnSpPr>
          <p:cNvPr id="159" name="Google Shape;159;p10"/>
          <p:cNvCxnSpPr/>
          <p:nvPr/>
        </p:nvCxnSpPr>
        <p:spPr>
          <a:xfrm>
            <a:off x="1295400" y="3200400"/>
            <a:ext cx="8382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60" name="Google Shape;160;p10"/>
          <p:cNvCxnSpPr/>
          <p:nvPr/>
        </p:nvCxnSpPr>
        <p:spPr>
          <a:xfrm flipH="1" rot="10800000">
            <a:off x="1295400" y="3429000"/>
            <a:ext cx="8382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61" name="Google Shape;161;p10"/>
          <p:cNvCxnSpPr/>
          <p:nvPr/>
        </p:nvCxnSpPr>
        <p:spPr>
          <a:xfrm flipH="1" rot="10800000">
            <a:off x="1295400" y="4191000"/>
            <a:ext cx="838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62" name="Google Shape;162;p10"/>
          <p:cNvCxnSpPr/>
          <p:nvPr/>
        </p:nvCxnSpPr>
        <p:spPr>
          <a:xfrm flipH="1" rot="10800000">
            <a:off x="1295400" y="4876800"/>
            <a:ext cx="838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63" name="Google Shape;163;p10"/>
          <p:cNvCxnSpPr/>
          <p:nvPr/>
        </p:nvCxnSpPr>
        <p:spPr>
          <a:xfrm flipH="1" rot="10800000">
            <a:off x="1295400" y="3429000"/>
            <a:ext cx="838200" cy="1676400"/>
          </a:xfrm>
          <a:prstGeom prst="straightConnector1">
            <a:avLst/>
          </a:prstGeom>
          <a:noFill/>
          <a:ln cap="flat" cmpd="sng" w="9525">
            <a:solidFill>
              <a:schemeClr val="dk1"/>
            </a:solidFill>
            <a:prstDash val="solid"/>
            <a:miter lim="800000"/>
            <a:headEnd len="med" w="med" type="none"/>
            <a:tailEnd len="med" w="med" type="none"/>
          </a:ln>
        </p:spPr>
      </p:cxnSp>
      <p:cxnSp>
        <p:nvCxnSpPr>
          <p:cNvPr id="164" name="Google Shape;164;p10"/>
          <p:cNvCxnSpPr/>
          <p:nvPr/>
        </p:nvCxnSpPr>
        <p:spPr>
          <a:xfrm>
            <a:off x="1295400" y="3962400"/>
            <a:ext cx="9144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165" name="Google Shape;165;p10"/>
          <p:cNvCxnSpPr/>
          <p:nvPr/>
        </p:nvCxnSpPr>
        <p:spPr>
          <a:xfrm flipH="1" rot="10800000">
            <a:off x="1295400" y="3429000"/>
            <a:ext cx="838200" cy="990600"/>
          </a:xfrm>
          <a:prstGeom prst="straightConnector1">
            <a:avLst/>
          </a:prstGeom>
          <a:noFill/>
          <a:ln cap="flat" cmpd="sng" w="9525">
            <a:solidFill>
              <a:schemeClr val="dk1"/>
            </a:solidFill>
            <a:prstDash val="solid"/>
            <a:miter lim="800000"/>
            <a:headEnd len="med" w="med" type="none"/>
            <a:tailEnd len="med" w="med" type="none"/>
          </a:ln>
        </p:spPr>
      </p:cxnSp>
      <p:sp>
        <p:nvSpPr>
          <p:cNvPr id="166" name="Google Shape;166;p10"/>
          <p:cNvSpPr txBox="1"/>
          <p:nvPr/>
        </p:nvSpPr>
        <p:spPr>
          <a:xfrm>
            <a:off x="593725" y="5370512"/>
            <a:ext cx="488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G1</a:t>
            </a:r>
            <a:endParaRPr/>
          </a:p>
        </p:txBody>
      </p:sp>
      <p:sp>
        <p:nvSpPr>
          <p:cNvPr id="167" name="Google Shape;167;p10"/>
          <p:cNvSpPr txBox="1"/>
          <p:nvPr/>
        </p:nvSpPr>
        <p:spPr>
          <a:xfrm>
            <a:off x="2041525" y="5370512"/>
            <a:ext cx="4889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G2</a:t>
            </a:r>
            <a:endParaRPr/>
          </a:p>
        </p:txBody>
      </p:sp>
      <p:sp>
        <p:nvSpPr>
          <p:cNvPr id="168" name="Google Shape;168;p10"/>
          <p:cNvSpPr/>
          <p:nvPr/>
        </p:nvSpPr>
        <p:spPr>
          <a:xfrm>
            <a:off x="3962400" y="32004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a:p>
        </p:txBody>
      </p:sp>
      <p:sp>
        <p:nvSpPr>
          <p:cNvPr id="169" name="Google Shape;169;p10"/>
          <p:cNvSpPr/>
          <p:nvPr/>
        </p:nvSpPr>
        <p:spPr>
          <a:xfrm>
            <a:off x="3962400" y="38862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t>
            </a:r>
            <a:endParaRPr/>
          </a:p>
        </p:txBody>
      </p:sp>
      <p:sp>
        <p:nvSpPr>
          <p:cNvPr id="170" name="Google Shape;170;p10"/>
          <p:cNvSpPr/>
          <p:nvPr/>
        </p:nvSpPr>
        <p:spPr>
          <a:xfrm>
            <a:off x="3962400" y="44958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a:p>
        </p:txBody>
      </p:sp>
      <p:sp>
        <p:nvSpPr>
          <p:cNvPr id="171" name="Google Shape;171;p10"/>
          <p:cNvSpPr/>
          <p:nvPr/>
        </p:nvSpPr>
        <p:spPr>
          <a:xfrm>
            <a:off x="3962400" y="51117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a:p>
        </p:txBody>
      </p:sp>
      <p:sp>
        <p:nvSpPr>
          <p:cNvPr id="172" name="Google Shape;172;p10"/>
          <p:cNvSpPr/>
          <p:nvPr/>
        </p:nvSpPr>
        <p:spPr>
          <a:xfrm>
            <a:off x="5105400" y="34290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a:t>
            </a:r>
            <a:endParaRPr/>
          </a:p>
        </p:txBody>
      </p:sp>
      <p:sp>
        <p:nvSpPr>
          <p:cNvPr id="173" name="Google Shape;173;p10"/>
          <p:cNvSpPr/>
          <p:nvPr/>
        </p:nvSpPr>
        <p:spPr>
          <a:xfrm>
            <a:off x="5105400" y="41910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a:t>
            </a:r>
            <a:endParaRPr/>
          </a:p>
        </p:txBody>
      </p:sp>
      <p:sp>
        <p:nvSpPr>
          <p:cNvPr id="174" name="Google Shape;174;p10"/>
          <p:cNvSpPr/>
          <p:nvPr/>
        </p:nvSpPr>
        <p:spPr>
          <a:xfrm>
            <a:off x="5105400" y="48768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a:t>
            </a:r>
            <a:endParaRPr/>
          </a:p>
        </p:txBody>
      </p:sp>
      <p:cxnSp>
        <p:nvCxnSpPr>
          <p:cNvPr id="175" name="Google Shape;175;p10"/>
          <p:cNvCxnSpPr/>
          <p:nvPr/>
        </p:nvCxnSpPr>
        <p:spPr>
          <a:xfrm>
            <a:off x="4267200" y="3352800"/>
            <a:ext cx="8382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176" name="Google Shape;176;p10"/>
          <p:cNvCxnSpPr/>
          <p:nvPr/>
        </p:nvCxnSpPr>
        <p:spPr>
          <a:xfrm flipH="1" rot="10800000">
            <a:off x="4267200" y="3581400"/>
            <a:ext cx="8382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77" name="Google Shape;177;p10"/>
          <p:cNvCxnSpPr/>
          <p:nvPr/>
        </p:nvCxnSpPr>
        <p:spPr>
          <a:xfrm flipH="1" rot="10800000">
            <a:off x="4267200" y="4343400"/>
            <a:ext cx="838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178" name="Google Shape;178;p10"/>
          <p:cNvCxnSpPr/>
          <p:nvPr/>
        </p:nvCxnSpPr>
        <p:spPr>
          <a:xfrm flipH="1" rot="10800000">
            <a:off x="4267200" y="5029200"/>
            <a:ext cx="838200" cy="228600"/>
          </a:xfrm>
          <a:prstGeom prst="straightConnector1">
            <a:avLst/>
          </a:prstGeom>
          <a:noFill/>
          <a:ln cap="flat" cmpd="sng" w="28575">
            <a:solidFill>
              <a:srgbClr val="FF0000"/>
            </a:solidFill>
            <a:prstDash val="solid"/>
            <a:miter lim="800000"/>
            <a:headEnd len="med" w="med" type="none"/>
            <a:tailEnd len="med" w="med" type="none"/>
          </a:ln>
        </p:spPr>
      </p:cxnSp>
      <p:cxnSp>
        <p:nvCxnSpPr>
          <p:cNvPr id="179" name="Google Shape;179;p10"/>
          <p:cNvCxnSpPr/>
          <p:nvPr/>
        </p:nvCxnSpPr>
        <p:spPr>
          <a:xfrm flipH="1" rot="10800000">
            <a:off x="4267200" y="3581400"/>
            <a:ext cx="838200" cy="1676400"/>
          </a:xfrm>
          <a:prstGeom prst="straightConnector1">
            <a:avLst/>
          </a:prstGeom>
          <a:noFill/>
          <a:ln cap="flat" cmpd="sng" w="9525">
            <a:solidFill>
              <a:schemeClr val="dk1"/>
            </a:solidFill>
            <a:prstDash val="solid"/>
            <a:miter lim="800000"/>
            <a:headEnd len="med" w="med" type="none"/>
            <a:tailEnd len="med" w="med" type="none"/>
          </a:ln>
        </p:spPr>
      </p:cxnSp>
      <p:cxnSp>
        <p:nvCxnSpPr>
          <p:cNvPr id="180" name="Google Shape;180;p10"/>
          <p:cNvCxnSpPr/>
          <p:nvPr/>
        </p:nvCxnSpPr>
        <p:spPr>
          <a:xfrm>
            <a:off x="4267200" y="4114800"/>
            <a:ext cx="9144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181" name="Google Shape;181;p10"/>
          <p:cNvCxnSpPr/>
          <p:nvPr/>
        </p:nvCxnSpPr>
        <p:spPr>
          <a:xfrm flipH="1" rot="10800000">
            <a:off x="4267200" y="3581400"/>
            <a:ext cx="838200" cy="990600"/>
          </a:xfrm>
          <a:prstGeom prst="straightConnector1">
            <a:avLst/>
          </a:prstGeom>
          <a:noFill/>
          <a:ln cap="flat" cmpd="sng" w="28575">
            <a:solidFill>
              <a:srgbClr val="FF0000"/>
            </a:solidFill>
            <a:prstDash val="solid"/>
            <a:miter lim="800000"/>
            <a:headEnd len="med" w="med" type="none"/>
            <a:tailEnd len="med" w="med" type="none"/>
          </a:ln>
        </p:spPr>
      </p:cxnSp>
      <p:sp>
        <p:nvSpPr>
          <p:cNvPr id="182" name="Google Shape;182;p10"/>
          <p:cNvSpPr txBox="1"/>
          <p:nvPr/>
        </p:nvSpPr>
        <p:spPr>
          <a:xfrm>
            <a:off x="3794125" y="5599112"/>
            <a:ext cx="1327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 matching</a:t>
            </a:r>
            <a:endParaRPr/>
          </a:p>
        </p:txBody>
      </p:sp>
      <p:sp>
        <p:nvSpPr>
          <p:cNvPr id="183" name="Google Shape;183;p10"/>
          <p:cNvSpPr/>
          <p:nvPr/>
        </p:nvSpPr>
        <p:spPr>
          <a:xfrm>
            <a:off x="6705600" y="31242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a:p>
        </p:txBody>
      </p:sp>
      <p:sp>
        <p:nvSpPr>
          <p:cNvPr id="184" name="Google Shape;184;p10"/>
          <p:cNvSpPr/>
          <p:nvPr/>
        </p:nvSpPr>
        <p:spPr>
          <a:xfrm>
            <a:off x="6705600" y="38100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t>
            </a:r>
            <a:endParaRPr/>
          </a:p>
        </p:txBody>
      </p:sp>
      <p:sp>
        <p:nvSpPr>
          <p:cNvPr id="185" name="Google Shape;185;p10"/>
          <p:cNvSpPr/>
          <p:nvPr/>
        </p:nvSpPr>
        <p:spPr>
          <a:xfrm>
            <a:off x="6705600" y="44196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a:p>
        </p:txBody>
      </p:sp>
      <p:sp>
        <p:nvSpPr>
          <p:cNvPr id="186" name="Google Shape;186;p10"/>
          <p:cNvSpPr/>
          <p:nvPr/>
        </p:nvSpPr>
        <p:spPr>
          <a:xfrm>
            <a:off x="6705600" y="50355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a:p>
        </p:txBody>
      </p:sp>
      <p:sp>
        <p:nvSpPr>
          <p:cNvPr id="187" name="Google Shape;187;p10"/>
          <p:cNvSpPr/>
          <p:nvPr/>
        </p:nvSpPr>
        <p:spPr>
          <a:xfrm>
            <a:off x="7848600" y="33528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a:t>
            </a:r>
            <a:endParaRPr/>
          </a:p>
        </p:txBody>
      </p:sp>
      <p:sp>
        <p:nvSpPr>
          <p:cNvPr id="188" name="Google Shape;188;p10"/>
          <p:cNvSpPr/>
          <p:nvPr/>
        </p:nvSpPr>
        <p:spPr>
          <a:xfrm>
            <a:off x="7848600" y="41148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a:t>
            </a:r>
            <a:endParaRPr/>
          </a:p>
        </p:txBody>
      </p:sp>
      <p:sp>
        <p:nvSpPr>
          <p:cNvPr id="189" name="Google Shape;189;p10"/>
          <p:cNvSpPr/>
          <p:nvPr/>
        </p:nvSpPr>
        <p:spPr>
          <a:xfrm>
            <a:off x="7848600" y="4800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a:t>
            </a:r>
            <a:endParaRPr/>
          </a:p>
        </p:txBody>
      </p:sp>
      <p:cxnSp>
        <p:nvCxnSpPr>
          <p:cNvPr id="190" name="Google Shape;190;p10"/>
          <p:cNvCxnSpPr/>
          <p:nvPr/>
        </p:nvCxnSpPr>
        <p:spPr>
          <a:xfrm>
            <a:off x="7010400" y="3276600"/>
            <a:ext cx="838200" cy="152400"/>
          </a:xfrm>
          <a:prstGeom prst="straightConnector1">
            <a:avLst/>
          </a:prstGeom>
          <a:noFill/>
          <a:ln cap="flat" cmpd="sng" w="28575">
            <a:solidFill>
              <a:srgbClr val="FF0000"/>
            </a:solidFill>
            <a:prstDash val="solid"/>
            <a:miter lim="800000"/>
            <a:headEnd len="med" w="med" type="none"/>
            <a:tailEnd len="med" w="med" type="none"/>
          </a:ln>
        </p:spPr>
      </p:cxnSp>
      <p:cxnSp>
        <p:nvCxnSpPr>
          <p:cNvPr id="191" name="Google Shape;191;p10"/>
          <p:cNvCxnSpPr/>
          <p:nvPr/>
        </p:nvCxnSpPr>
        <p:spPr>
          <a:xfrm flipH="1" rot="10800000">
            <a:off x="7010400" y="3505200"/>
            <a:ext cx="8382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192" name="Google Shape;192;p10"/>
          <p:cNvCxnSpPr/>
          <p:nvPr/>
        </p:nvCxnSpPr>
        <p:spPr>
          <a:xfrm flipH="1" rot="10800000">
            <a:off x="7010400" y="4267200"/>
            <a:ext cx="838200" cy="228600"/>
          </a:xfrm>
          <a:prstGeom prst="straightConnector1">
            <a:avLst/>
          </a:prstGeom>
          <a:noFill/>
          <a:ln cap="flat" cmpd="sng" w="28575">
            <a:solidFill>
              <a:srgbClr val="FF0000"/>
            </a:solidFill>
            <a:prstDash val="solid"/>
            <a:miter lim="800000"/>
            <a:headEnd len="med" w="med" type="none"/>
            <a:tailEnd len="med" w="med" type="none"/>
          </a:ln>
        </p:spPr>
      </p:cxnSp>
      <p:cxnSp>
        <p:nvCxnSpPr>
          <p:cNvPr id="193" name="Google Shape;193;p10"/>
          <p:cNvCxnSpPr/>
          <p:nvPr/>
        </p:nvCxnSpPr>
        <p:spPr>
          <a:xfrm flipH="1" rot="10800000">
            <a:off x="7010400" y="4953000"/>
            <a:ext cx="838200" cy="228600"/>
          </a:xfrm>
          <a:prstGeom prst="straightConnector1">
            <a:avLst/>
          </a:prstGeom>
          <a:noFill/>
          <a:ln cap="flat" cmpd="sng" w="28575">
            <a:solidFill>
              <a:srgbClr val="FF0000"/>
            </a:solidFill>
            <a:prstDash val="solid"/>
            <a:miter lim="800000"/>
            <a:headEnd len="med" w="med" type="none"/>
            <a:tailEnd len="med" w="med" type="none"/>
          </a:ln>
        </p:spPr>
      </p:cxnSp>
      <p:cxnSp>
        <p:nvCxnSpPr>
          <p:cNvPr id="194" name="Google Shape;194;p10"/>
          <p:cNvCxnSpPr/>
          <p:nvPr/>
        </p:nvCxnSpPr>
        <p:spPr>
          <a:xfrm flipH="1" rot="10800000">
            <a:off x="7010400" y="3505200"/>
            <a:ext cx="838200" cy="1676400"/>
          </a:xfrm>
          <a:prstGeom prst="straightConnector1">
            <a:avLst/>
          </a:prstGeom>
          <a:noFill/>
          <a:ln cap="flat" cmpd="sng" w="9525">
            <a:solidFill>
              <a:schemeClr val="dk1"/>
            </a:solidFill>
            <a:prstDash val="solid"/>
            <a:miter lim="800000"/>
            <a:headEnd len="med" w="med" type="none"/>
            <a:tailEnd len="med" w="med" type="none"/>
          </a:ln>
        </p:spPr>
      </p:cxnSp>
      <p:cxnSp>
        <p:nvCxnSpPr>
          <p:cNvPr id="195" name="Google Shape;195;p10"/>
          <p:cNvCxnSpPr/>
          <p:nvPr/>
        </p:nvCxnSpPr>
        <p:spPr>
          <a:xfrm>
            <a:off x="7010400" y="4038600"/>
            <a:ext cx="9144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196" name="Google Shape;196;p10"/>
          <p:cNvCxnSpPr/>
          <p:nvPr/>
        </p:nvCxnSpPr>
        <p:spPr>
          <a:xfrm flipH="1" rot="10800000">
            <a:off x="7010400" y="3505200"/>
            <a:ext cx="838200" cy="990600"/>
          </a:xfrm>
          <a:prstGeom prst="straightConnector1">
            <a:avLst/>
          </a:prstGeom>
          <a:noFill/>
          <a:ln cap="flat" cmpd="sng" w="9525">
            <a:solidFill>
              <a:schemeClr val="dk1"/>
            </a:solidFill>
            <a:prstDash val="solid"/>
            <a:miter lim="800000"/>
            <a:headEnd len="med" w="med" type="none"/>
            <a:tailEnd len="med" w="med" type="none"/>
          </a:ln>
        </p:spPr>
      </p:cxnSp>
      <p:sp>
        <p:nvSpPr>
          <p:cNvPr id="197" name="Google Shape;197;p10"/>
          <p:cNvSpPr txBox="1"/>
          <p:nvPr/>
        </p:nvSpPr>
        <p:spPr>
          <a:xfrm>
            <a:off x="6553200" y="5562600"/>
            <a:ext cx="1962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Optimal matching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descr="Denim" id="203" name="Google Shape;203;p11"/>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Solution Using Max Flow</a:t>
            </a:r>
            <a:endParaRPr/>
          </a:p>
        </p:txBody>
      </p:sp>
      <p:sp>
        <p:nvSpPr>
          <p:cNvPr id="204" name="Google Shape;204;p11"/>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Add a supersource, supersink, make each undirected edge directed with a flow of 1</a:t>
            </a:r>
            <a:endParaRPr/>
          </a:p>
        </p:txBody>
      </p:sp>
      <p:sp>
        <p:nvSpPr>
          <p:cNvPr id="205" name="Google Shape;205;p11"/>
          <p:cNvSpPr/>
          <p:nvPr/>
        </p:nvSpPr>
        <p:spPr>
          <a:xfrm>
            <a:off x="990600" y="30480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A</a:t>
            </a:r>
            <a:endParaRPr/>
          </a:p>
        </p:txBody>
      </p:sp>
      <p:sp>
        <p:nvSpPr>
          <p:cNvPr id="206" name="Google Shape;206;p11"/>
          <p:cNvSpPr/>
          <p:nvPr/>
        </p:nvSpPr>
        <p:spPr>
          <a:xfrm>
            <a:off x="990600" y="37338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a:t>
            </a:r>
            <a:endParaRPr/>
          </a:p>
        </p:txBody>
      </p:sp>
      <p:sp>
        <p:nvSpPr>
          <p:cNvPr id="207" name="Google Shape;207;p11"/>
          <p:cNvSpPr/>
          <p:nvPr/>
        </p:nvSpPr>
        <p:spPr>
          <a:xfrm>
            <a:off x="990600" y="43434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a:t>
            </a:r>
            <a:endParaRPr/>
          </a:p>
        </p:txBody>
      </p:sp>
      <p:sp>
        <p:nvSpPr>
          <p:cNvPr id="208" name="Google Shape;208;p11"/>
          <p:cNvSpPr/>
          <p:nvPr/>
        </p:nvSpPr>
        <p:spPr>
          <a:xfrm>
            <a:off x="990600" y="49593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D</a:t>
            </a:r>
            <a:endParaRPr/>
          </a:p>
        </p:txBody>
      </p:sp>
      <p:sp>
        <p:nvSpPr>
          <p:cNvPr id="209" name="Google Shape;209;p11"/>
          <p:cNvSpPr/>
          <p:nvPr/>
        </p:nvSpPr>
        <p:spPr>
          <a:xfrm>
            <a:off x="2133600" y="3276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X</a:t>
            </a:r>
            <a:endParaRPr/>
          </a:p>
        </p:txBody>
      </p:sp>
      <p:sp>
        <p:nvSpPr>
          <p:cNvPr id="210" name="Google Shape;210;p11"/>
          <p:cNvSpPr/>
          <p:nvPr/>
        </p:nvSpPr>
        <p:spPr>
          <a:xfrm>
            <a:off x="2133600" y="4038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a:t>
            </a:r>
            <a:endParaRPr/>
          </a:p>
        </p:txBody>
      </p:sp>
      <p:sp>
        <p:nvSpPr>
          <p:cNvPr id="211" name="Google Shape;211;p11"/>
          <p:cNvSpPr/>
          <p:nvPr/>
        </p:nvSpPr>
        <p:spPr>
          <a:xfrm>
            <a:off x="2133600" y="47244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Z</a:t>
            </a:r>
            <a:endParaRPr/>
          </a:p>
        </p:txBody>
      </p:sp>
      <p:cxnSp>
        <p:nvCxnSpPr>
          <p:cNvPr id="212" name="Google Shape;212;p11"/>
          <p:cNvCxnSpPr/>
          <p:nvPr/>
        </p:nvCxnSpPr>
        <p:spPr>
          <a:xfrm>
            <a:off x="1295400" y="3200400"/>
            <a:ext cx="838200" cy="152400"/>
          </a:xfrm>
          <a:prstGeom prst="straightConnector1">
            <a:avLst/>
          </a:prstGeom>
          <a:noFill/>
          <a:ln cap="flat" cmpd="sng" w="9525">
            <a:solidFill>
              <a:schemeClr val="dk1"/>
            </a:solidFill>
            <a:prstDash val="solid"/>
            <a:miter lim="800000"/>
            <a:headEnd len="med" w="med" type="none"/>
            <a:tailEnd len="med" w="med" type="none"/>
          </a:ln>
        </p:spPr>
      </p:cxnSp>
      <p:cxnSp>
        <p:nvCxnSpPr>
          <p:cNvPr id="213" name="Google Shape;213;p11"/>
          <p:cNvCxnSpPr/>
          <p:nvPr/>
        </p:nvCxnSpPr>
        <p:spPr>
          <a:xfrm flipH="1" rot="10800000">
            <a:off x="1295400" y="3429000"/>
            <a:ext cx="838200" cy="381000"/>
          </a:xfrm>
          <a:prstGeom prst="straightConnector1">
            <a:avLst/>
          </a:prstGeom>
          <a:noFill/>
          <a:ln cap="flat" cmpd="sng" w="9525">
            <a:solidFill>
              <a:schemeClr val="dk1"/>
            </a:solidFill>
            <a:prstDash val="solid"/>
            <a:miter lim="800000"/>
            <a:headEnd len="med" w="med" type="none"/>
            <a:tailEnd len="med" w="med" type="none"/>
          </a:ln>
        </p:spPr>
      </p:cxnSp>
      <p:cxnSp>
        <p:nvCxnSpPr>
          <p:cNvPr id="214" name="Google Shape;214;p11"/>
          <p:cNvCxnSpPr/>
          <p:nvPr/>
        </p:nvCxnSpPr>
        <p:spPr>
          <a:xfrm flipH="1" rot="10800000">
            <a:off x="1295400" y="4191000"/>
            <a:ext cx="838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215" name="Google Shape;215;p11"/>
          <p:cNvCxnSpPr/>
          <p:nvPr/>
        </p:nvCxnSpPr>
        <p:spPr>
          <a:xfrm flipH="1" rot="10800000">
            <a:off x="1295400" y="4876800"/>
            <a:ext cx="838200" cy="228600"/>
          </a:xfrm>
          <a:prstGeom prst="straightConnector1">
            <a:avLst/>
          </a:prstGeom>
          <a:noFill/>
          <a:ln cap="flat" cmpd="sng" w="9525">
            <a:solidFill>
              <a:schemeClr val="dk1"/>
            </a:solidFill>
            <a:prstDash val="solid"/>
            <a:miter lim="800000"/>
            <a:headEnd len="med" w="med" type="none"/>
            <a:tailEnd len="med" w="med" type="none"/>
          </a:ln>
        </p:spPr>
      </p:cxnSp>
      <p:cxnSp>
        <p:nvCxnSpPr>
          <p:cNvPr id="216" name="Google Shape;216;p11"/>
          <p:cNvCxnSpPr/>
          <p:nvPr/>
        </p:nvCxnSpPr>
        <p:spPr>
          <a:xfrm flipH="1" rot="10800000">
            <a:off x="1295400" y="3429000"/>
            <a:ext cx="838200" cy="1676400"/>
          </a:xfrm>
          <a:prstGeom prst="straightConnector1">
            <a:avLst/>
          </a:prstGeom>
          <a:noFill/>
          <a:ln cap="flat" cmpd="sng" w="9525">
            <a:solidFill>
              <a:schemeClr val="dk1"/>
            </a:solidFill>
            <a:prstDash val="solid"/>
            <a:miter lim="800000"/>
            <a:headEnd len="med" w="med" type="none"/>
            <a:tailEnd len="med" w="med" type="none"/>
          </a:ln>
        </p:spPr>
      </p:cxnSp>
      <p:cxnSp>
        <p:nvCxnSpPr>
          <p:cNvPr id="217" name="Google Shape;217;p11"/>
          <p:cNvCxnSpPr/>
          <p:nvPr/>
        </p:nvCxnSpPr>
        <p:spPr>
          <a:xfrm>
            <a:off x="1295400" y="3962400"/>
            <a:ext cx="914400" cy="838200"/>
          </a:xfrm>
          <a:prstGeom prst="straightConnector1">
            <a:avLst/>
          </a:prstGeom>
          <a:noFill/>
          <a:ln cap="flat" cmpd="sng" w="9525">
            <a:solidFill>
              <a:schemeClr val="dk1"/>
            </a:solidFill>
            <a:prstDash val="solid"/>
            <a:miter lim="800000"/>
            <a:headEnd len="med" w="med" type="none"/>
            <a:tailEnd len="med" w="med" type="none"/>
          </a:ln>
        </p:spPr>
      </p:cxnSp>
      <p:cxnSp>
        <p:nvCxnSpPr>
          <p:cNvPr id="218" name="Google Shape;218;p11"/>
          <p:cNvCxnSpPr/>
          <p:nvPr/>
        </p:nvCxnSpPr>
        <p:spPr>
          <a:xfrm flipH="1" rot="10800000">
            <a:off x="1295400" y="3429000"/>
            <a:ext cx="838200" cy="990600"/>
          </a:xfrm>
          <a:prstGeom prst="straightConnector1">
            <a:avLst/>
          </a:prstGeom>
          <a:noFill/>
          <a:ln cap="flat" cmpd="sng" w="9525">
            <a:solidFill>
              <a:schemeClr val="dk1"/>
            </a:solidFill>
            <a:prstDash val="solid"/>
            <a:miter lim="800000"/>
            <a:headEnd len="med" w="med" type="none"/>
            <a:tailEnd len="med" w="med" type="none"/>
          </a:ln>
        </p:spPr>
      </p:cxnSp>
      <p:sp>
        <p:nvSpPr>
          <p:cNvPr id="219" name="Google Shape;219;p11"/>
          <p:cNvSpPr/>
          <p:nvPr/>
        </p:nvSpPr>
        <p:spPr>
          <a:xfrm>
            <a:off x="2819400" y="3962400"/>
            <a:ext cx="685800" cy="609600"/>
          </a:xfrm>
          <a:prstGeom prst="rightArrow">
            <a:avLst>
              <a:gd fmla="val 50000" name="adj1"/>
              <a:gd fmla="val 50000" name="adj2"/>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4400" u="none">
              <a:solidFill>
                <a:schemeClr val="dk2"/>
              </a:solidFill>
              <a:latin typeface="Arial"/>
              <a:ea typeface="Arial"/>
              <a:cs typeface="Arial"/>
              <a:sym typeface="Arial"/>
            </a:endParaRPr>
          </a:p>
        </p:txBody>
      </p:sp>
      <p:sp>
        <p:nvSpPr>
          <p:cNvPr id="220" name="Google Shape;220;p11"/>
          <p:cNvSpPr/>
          <p:nvPr/>
        </p:nvSpPr>
        <p:spPr>
          <a:xfrm>
            <a:off x="5486400" y="31242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a:t>
            </a:r>
            <a:endParaRPr/>
          </a:p>
        </p:txBody>
      </p:sp>
      <p:sp>
        <p:nvSpPr>
          <p:cNvPr id="221" name="Google Shape;221;p11"/>
          <p:cNvSpPr/>
          <p:nvPr/>
        </p:nvSpPr>
        <p:spPr>
          <a:xfrm>
            <a:off x="5486400" y="38100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B</a:t>
            </a:r>
            <a:endParaRPr/>
          </a:p>
        </p:txBody>
      </p:sp>
      <p:sp>
        <p:nvSpPr>
          <p:cNvPr id="222" name="Google Shape;222;p11"/>
          <p:cNvSpPr/>
          <p:nvPr/>
        </p:nvSpPr>
        <p:spPr>
          <a:xfrm>
            <a:off x="5486400" y="441960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C</a:t>
            </a:r>
            <a:endParaRPr/>
          </a:p>
        </p:txBody>
      </p:sp>
      <p:sp>
        <p:nvSpPr>
          <p:cNvPr id="223" name="Google Shape;223;p11"/>
          <p:cNvSpPr/>
          <p:nvPr/>
        </p:nvSpPr>
        <p:spPr>
          <a:xfrm>
            <a:off x="5486400" y="50355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a:t>
            </a:r>
            <a:endParaRPr/>
          </a:p>
        </p:txBody>
      </p:sp>
      <p:sp>
        <p:nvSpPr>
          <p:cNvPr id="224" name="Google Shape;224;p11"/>
          <p:cNvSpPr/>
          <p:nvPr/>
        </p:nvSpPr>
        <p:spPr>
          <a:xfrm>
            <a:off x="6629400" y="33528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X</a:t>
            </a:r>
            <a:endParaRPr/>
          </a:p>
        </p:txBody>
      </p:sp>
      <p:sp>
        <p:nvSpPr>
          <p:cNvPr id="225" name="Google Shape;225;p11"/>
          <p:cNvSpPr/>
          <p:nvPr/>
        </p:nvSpPr>
        <p:spPr>
          <a:xfrm>
            <a:off x="6629400" y="41148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Y</a:t>
            </a:r>
            <a:endParaRPr/>
          </a:p>
        </p:txBody>
      </p:sp>
      <p:sp>
        <p:nvSpPr>
          <p:cNvPr id="226" name="Google Shape;226;p11"/>
          <p:cNvSpPr/>
          <p:nvPr/>
        </p:nvSpPr>
        <p:spPr>
          <a:xfrm>
            <a:off x="6629400" y="4800600"/>
            <a:ext cx="306387" cy="298450"/>
          </a:xfrm>
          <a:prstGeom prst="ellipse">
            <a:avLst/>
          </a:prstGeom>
          <a:solidFill>
            <a:srgbClr val="FF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Z</a:t>
            </a:r>
            <a:endParaRPr/>
          </a:p>
        </p:txBody>
      </p:sp>
      <p:cxnSp>
        <p:nvCxnSpPr>
          <p:cNvPr id="227" name="Google Shape;227;p11"/>
          <p:cNvCxnSpPr/>
          <p:nvPr/>
        </p:nvCxnSpPr>
        <p:spPr>
          <a:xfrm>
            <a:off x="5791200" y="3276600"/>
            <a:ext cx="838200" cy="1524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28" name="Google Shape;228;p11"/>
          <p:cNvCxnSpPr/>
          <p:nvPr/>
        </p:nvCxnSpPr>
        <p:spPr>
          <a:xfrm flipH="1" rot="10800000">
            <a:off x="5791200" y="3505200"/>
            <a:ext cx="838200" cy="381000"/>
          </a:xfrm>
          <a:prstGeom prst="straightConnector1">
            <a:avLst/>
          </a:prstGeom>
          <a:noFill/>
          <a:ln cap="flat" cmpd="sng" w="9525">
            <a:solidFill>
              <a:schemeClr val="dk1"/>
            </a:solidFill>
            <a:prstDash val="solid"/>
            <a:miter lim="800000"/>
            <a:headEnd len="med" w="med" type="none"/>
            <a:tailEnd len="med" w="med" type="triangle"/>
          </a:ln>
        </p:spPr>
      </p:cxnSp>
      <p:cxnSp>
        <p:nvCxnSpPr>
          <p:cNvPr id="229" name="Google Shape;229;p11"/>
          <p:cNvCxnSpPr/>
          <p:nvPr/>
        </p:nvCxnSpPr>
        <p:spPr>
          <a:xfrm flipH="1" rot="10800000">
            <a:off x="5791200" y="4267200"/>
            <a:ext cx="838200" cy="2286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30" name="Google Shape;230;p11"/>
          <p:cNvCxnSpPr/>
          <p:nvPr/>
        </p:nvCxnSpPr>
        <p:spPr>
          <a:xfrm flipH="1" rot="10800000">
            <a:off x="5791200" y="4953000"/>
            <a:ext cx="838200" cy="2286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31" name="Google Shape;231;p11"/>
          <p:cNvCxnSpPr/>
          <p:nvPr/>
        </p:nvCxnSpPr>
        <p:spPr>
          <a:xfrm flipH="1" rot="10800000">
            <a:off x="5791200" y="3505200"/>
            <a:ext cx="838200" cy="1676400"/>
          </a:xfrm>
          <a:prstGeom prst="straightConnector1">
            <a:avLst/>
          </a:prstGeom>
          <a:noFill/>
          <a:ln cap="flat" cmpd="sng" w="9525">
            <a:solidFill>
              <a:schemeClr val="dk1"/>
            </a:solidFill>
            <a:prstDash val="solid"/>
            <a:miter lim="800000"/>
            <a:headEnd len="med" w="med" type="none"/>
            <a:tailEnd len="med" w="med" type="triangle"/>
          </a:ln>
        </p:spPr>
      </p:cxnSp>
      <p:cxnSp>
        <p:nvCxnSpPr>
          <p:cNvPr id="232" name="Google Shape;232;p11"/>
          <p:cNvCxnSpPr/>
          <p:nvPr/>
        </p:nvCxnSpPr>
        <p:spPr>
          <a:xfrm>
            <a:off x="5791200" y="4038600"/>
            <a:ext cx="914400" cy="838200"/>
          </a:xfrm>
          <a:prstGeom prst="straightConnector1">
            <a:avLst/>
          </a:prstGeom>
          <a:noFill/>
          <a:ln cap="flat" cmpd="sng" w="9525">
            <a:solidFill>
              <a:schemeClr val="dk1"/>
            </a:solidFill>
            <a:prstDash val="solid"/>
            <a:miter lim="800000"/>
            <a:headEnd len="med" w="med" type="none"/>
            <a:tailEnd len="med" w="med" type="triangle"/>
          </a:ln>
        </p:spPr>
      </p:cxnSp>
      <p:cxnSp>
        <p:nvCxnSpPr>
          <p:cNvPr id="233" name="Google Shape;233;p11"/>
          <p:cNvCxnSpPr/>
          <p:nvPr/>
        </p:nvCxnSpPr>
        <p:spPr>
          <a:xfrm flipH="1" rot="10800000">
            <a:off x="5791200" y="3505200"/>
            <a:ext cx="838200" cy="990600"/>
          </a:xfrm>
          <a:prstGeom prst="straightConnector1">
            <a:avLst/>
          </a:prstGeom>
          <a:noFill/>
          <a:ln cap="flat" cmpd="sng" w="9525">
            <a:solidFill>
              <a:schemeClr val="dk1"/>
            </a:solidFill>
            <a:prstDash val="solid"/>
            <a:miter lim="800000"/>
            <a:headEnd len="med" w="med" type="none"/>
            <a:tailEnd len="med" w="med" type="triangle"/>
          </a:ln>
        </p:spPr>
      </p:cxnSp>
      <p:sp>
        <p:nvSpPr>
          <p:cNvPr id="234" name="Google Shape;234;p11"/>
          <p:cNvSpPr/>
          <p:nvPr/>
        </p:nvSpPr>
        <p:spPr>
          <a:xfrm>
            <a:off x="4354512" y="4114800"/>
            <a:ext cx="307975" cy="304800"/>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4400" u="none">
              <a:solidFill>
                <a:schemeClr val="dk2"/>
              </a:solidFill>
              <a:latin typeface="Arial"/>
              <a:ea typeface="Arial"/>
              <a:cs typeface="Arial"/>
              <a:sym typeface="Arial"/>
            </a:endParaRPr>
          </a:p>
        </p:txBody>
      </p:sp>
      <p:sp>
        <p:nvSpPr>
          <p:cNvPr id="235" name="Google Shape;235;p11"/>
          <p:cNvSpPr txBox="1"/>
          <p:nvPr/>
        </p:nvSpPr>
        <p:spPr>
          <a:xfrm>
            <a:off x="4343400" y="4038600"/>
            <a:ext cx="3159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1" lang="en-US" sz="2000" u="none">
                <a:solidFill>
                  <a:schemeClr val="dk1"/>
                </a:solidFill>
                <a:latin typeface="Verdana"/>
                <a:ea typeface="Verdana"/>
                <a:cs typeface="Verdana"/>
                <a:sym typeface="Verdana"/>
              </a:rPr>
              <a:t>s</a:t>
            </a:r>
            <a:endParaRPr/>
          </a:p>
        </p:txBody>
      </p:sp>
      <p:sp>
        <p:nvSpPr>
          <p:cNvPr id="236" name="Google Shape;236;p11"/>
          <p:cNvSpPr/>
          <p:nvPr/>
        </p:nvSpPr>
        <p:spPr>
          <a:xfrm>
            <a:off x="8316912" y="3962400"/>
            <a:ext cx="307975" cy="304800"/>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4400" u="none">
              <a:solidFill>
                <a:schemeClr val="dk2"/>
              </a:solidFill>
              <a:latin typeface="Arial"/>
              <a:ea typeface="Arial"/>
              <a:cs typeface="Arial"/>
              <a:sym typeface="Arial"/>
            </a:endParaRPr>
          </a:p>
        </p:txBody>
      </p:sp>
      <p:sp>
        <p:nvSpPr>
          <p:cNvPr id="237" name="Google Shape;237;p11"/>
          <p:cNvSpPr txBox="1"/>
          <p:nvPr/>
        </p:nvSpPr>
        <p:spPr>
          <a:xfrm>
            <a:off x="8305800" y="3886200"/>
            <a:ext cx="2841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Verdana"/>
              <a:buNone/>
            </a:pPr>
            <a:r>
              <a:rPr b="0" i="1" lang="en-US" sz="2000" u="none">
                <a:solidFill>
                  <a:schemeClr val="dk1"/>
                </a:solidFill>
                <a:latin typeface="Verdana"/>
                <a:ea typeface="Verdana"/>
                <a:cs typeface="Verdana"/>
                <a:sym typeface="Verdana"/>
              </a:rPr>
              <a:t>t</a:t>
            </a:r>
            <a:endParaRPr/>
          </a:p>
        </p:txBody>
      </p:sp>
      <p:cxnSp>
        <p:nvCxnSpPr>
          <p:cNvPr id="238" name="Google Shape;238;p11"/>
          <p:cNvCxnSpPr/>
          <p:nvPr/>
        </p:nvCxnSpPr>
        <p:spPr>
          <a:xfrm flipH="1" rot="10800000">
            <a:off x="4648200" y="3276600"/>
            <a:ext cx="838200" cy="9144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39" name="Google Shape;239;p11"/>
          <p:cNvCxnSpPr/>
          <p:nvPr/>
        </p:nvCxnSpPr>
        <p:spPr>
          <a:xfrm flipH="1" rot="10800000">
            <a:off x="4648200" y="3962400"/>
            <a:ext cx="838200" cy="304800"/>
          </a:xfrm>
          <a:prstGeom prst="straightConnector1">
            <a:avLst/>
          </a:prstGeom>
          <a:noFill/>
          <a:ln cap="flat" cmpd="sng" w="9525">
            <a:solidFill>
              <a:schemeClr val="dk1"/>
            </a:solidFill>
            <a:prstDash val="solid"/>
            <a:miter lim="800000"/>
            <a:headEnd len="med" w="med" type="none"/>
            <a:tailEnd len="med" w="med" type="triangle"/>
          </a:ln>
        </p:spPr>
      </p:cxnSp>
      <p:cxnSp>
        <p:nvCxnSpPr>
          <p:cNvPr id="240" name="Google Shape;240;p11"/>
          <p:cNvCxnSpPr/>
          <p:nvPr/>
        </p:nvCxnSpPr>
        <p:spPr>
          <a:xfrm>
            <a:off x="4648200" y="4343400"/>
            <a:ext cx="838200" cy="1524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41" name="Google Shape;241;p11"/>
          <p:cNvCxnSpPr/>
          <p:nvPr/>
        </p:nvCxnSpPr>
        <p:spPr>
          <a:xfrm>
            <a:off x="4572000" y="4419600"/>
            <a:ext cx="914400" cy="7620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42" name="Google Shape;242;p11"/>
          <p:cNvCxnSpPr/>
          <p:nvPr/>
        </p:nvCxnSpPr>
        <p:spPr>
          <a:xfrm>
            <a:off x="6934200" y="3505200"/>
            <a:ext cx="1371600" cy="5334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43" name="Google Shape;243;p11"/>
          <p:cNvCxnSpPr/>
          <p:nvPr/>
        </p:nvCxnSpPr>
        <p:spPr>
          <a:xfrm flipH="1" rot="10800000">
            <a:off x="6934200" y="4114800"/>
            <a:ext cx="1371600" cy="152400"/>
          </a:xfrm>
          <a:prstGeom prst="straightConnector1">
            <a:avLst/>
          </a:prstGeom>
          <a:noFill/>
          <a:ln cap="flat" cmpd="sng" w="28575">
            <a:solidFill>
              <a:srgbClr val="FF0000"/>
            </a:solidFill>
            <a:prstDash val="solid"/>
            <a:miter lim="800000"/>
            <a:headEnd len="med" w="med" type="none"/>
            <a:tailEnd len="med" w="med" type="triangle"/>
          </a:ln>
        </p:spPr>
      </p:cxnSp>
      <p:cxnSp>
        <p:nvCxnSpPr>
          <p:cNvPr id="244" name="Google Shape;244;p11"/>
          <p:cNvCxnSpPr/>
          <p:nvPr/>
        </p:nvCxnSpPr>
        <p:spPr>
          <a:xfrm flipH="1" rot="10800000">
            <a:off x="6934200" y="4191000"/>
            <a:ext cx="1371600" cy="685800"/>
          </a:xfrm>
          <a:prstGeom prst="straightConnector1">
            <a:avLst/>
          </a:prstGeom>
          <a:noFill/>
          <a:ln cap="flat" cmpd="sng" w="28575">
            <a:solidFill>
              <a:srgbClr val="FF0000"/>
            </a:solidFill>
            <a:prstDash val="solid"/>
            <a:miter lim="800000"/>
            <a:headEnd len="med" w="med" type="none"/>
            <a:tailEnd len="med" w="med" type="triangle"/>
          </a:ln>
        </p:spPr>
      </p:cxnSp>
      <p:sp>
        <p:nvSpPr>
          <p:cNvPr id="245" name="Google Shape;245;p11"/>
          <p:cNvSpPr txBox="1"/>
          <p:nvPr/>
        </p:nvSpPr>
        <p:spPr>
          <a:xfrm>
            <a:off x="990600" y="6019800"/>
            <a:ext cx="69024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Since the input is 1, flow conservation prevents multiple matchings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descr="Denim" id="250" name="Google Shape;250;p12"/>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Edge Connectivity</a:t>
            </a:r>
            <a:endParaRPr/>
          </a:p>
        </p:txBody>
      </p:sp>
      <p:sp>
        <p:nvSpPr>
          <p:cNvPr id="251" name="Google Shape;251;p12"/>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What is the minimum number of edges that need to be removed to separate a given undirected graph into two pieces? </a:t>
            </a:r>
            <a:endParaRPr/>
          </a:p>
          <a:p>
            <a:pPr indent="-342900" lvl="0" marL="34290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Find a set of edges of minimal cardinality that does this separation.</a:t>
            </a:r>
            <a:endParaRPr b="0" i="0" sz="3200" u="none">
              <a:solidFill>
                <a:schemeClr val="dk1"/>
              </a:solidFill>
              <a:latin typeface="Arial"/>
              <a:ea typeface="Arial"/>
              <a:cs typeface="Arial"/>
              <a:sym typeface="Arial"/>
            </a:endParaRPr>
          </a:p>
          <a:p>
            <a:pPr indent="0" lvl="0" marL="342900" rtl="0" algn="l">
              <a:lnSpc>
                <a:spcPct val="100000"/>
              </a:lnSpc>
              <a:spcBef>
                <a:spcPts val="640"/>
              </a:spcBef>
              <a:spcAft>
                <a:spcPts val="0"/>
              </a:spcAft>
              <a:buNone/>
            </a:pPr>
            <a:r>
              <a:rPr lang="en-US"/>
              <a:t>Solution idea</a:t>
            </a:r>
            <a:endParaRPr/>
          </a:p>
          <a:p>
            <a:pPr indent="-342900" lvl="0" marL="457200" rtl="0" algn="l">
              <a:lnSpc>
                <a:spcPct val="100000"/>
              </a:lnSpc>
              <a:spcBef>
                <a:spcPts val="640"/>
              </a:spcBef>
              <a:spcAft>
                <a:spcPts val="0"/>
              </a:spcAft>
              <a:buSzPts val="1800"/>
              <a:buChar char="-"/>
            </a:pPr>
            <a:r>
              <a:rPr lang="en-US"/>
              <a:t>For all pair (s=source,t=destination) calculate flow (V</a:t>
            </a:r>
            <a:r>
              <a:rPr baseline="30000" lang="en-US"/>
              <a:t>2</a:t>
            </a:r>
            <a:r>
              <a:rPr lang="en-US"/>
              <a:t>*VE</a:t>
            </a:r>
            <a:r>
              <a:rPr baseline="30000" lang="en-US"/>
              <a:t>2</a:t>
            </a:r>
            <a:r>
              <a:rPr lang="en-US"/>
              <a:t>), the min flow will provide the answer of removing minimum number edges to separate s and t to two different groups. </a:t>
            </a:r>
            <a:endParaRPr/>
          </a:p>
        </p:txBody>
      </p:sp>
      <p:sp>
        <p:nvSpPr>
          <p:cNvPr id="252" name="Google Shape;252;p12"/>
          <p:cNvSpPr txBox="1"/>
          <p:nvPr/>
        </p:nvSpPr>
        <p:spPr>
          <a:xfrm>
            <a:off x="4577025" y="3021150"/>
            <a:ext cx="42144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per edge cost = 1</a:t>
            </a:r>
            <a:endParaRPr/>
          </a:p>
          <a:p>
            <a:pPr indent="0" lvl="0" marL="0" rtl="0" algn="l">
              <a:spcBef>
                <a:spcPts val="0"/>
              </a:spcBef>
              <a:spcAft>
                <a:spcPts val="0"/>
              </a:spcAft>
              <a:buNone/>
            </a:pPr>
            <a:r>
              <a:rPr lang="en-US"/>
              <a:t>flow denotes number of paths between s and 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descr="Denim" id="257" name="Google Shape;257;p13"/>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Vertex Connectivity</a:t>
            </a:r>
            <a:endParaRPr/>
          </a:p>
        </p:txBody>
      </p:sp>
      <p:sp>
        <p:nvSpPr>
          <p:cNvPr id="258" name="Google Shape;258;p13"/>
          <p:cNvSpPr txBox="1"/>
          <p:nvPr>
            <p:ph idx="1" type="body"/>
          </p:nvPr>
        </p:nvSpPr>
        <p:spPr>
          <a:xfrm>
            <a:off x="0" y="762000"/>
            <a:ext cx="914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What is the minimum number of vertices that need to be removed to separate a given undirected graph into two pieces? </a:t>
            </a:r>
            <a:endParaRPr/>
          </a:p>
          <a:p>
            <a:pPr indent="-342900" lvl="0" marL="342900" rtl="0" algn="l">
              <a:lnSpc>
                <a:spcPct val="100000"/>
              </a:lnSpc>
              <a:spcBef>
                <a:spcPts val="640"/>
              </a:spcBef>
              <a:spcAft>
                <a:spcPts val="0"/>
              </a:spcAft>
              <a:buClr>
                <a:schemeClr val="dk1"/>
              </a:buClr>
              <a:buSzPts val="3200"/>
              <a:buFont typeface="Arial"/>
              <a:buChar char="•"/>
            </a:pPr>
            <a:r>
              <a:rPr lang="en-US"/>
              <a:t>First split nodes ( u-v) to (u1,u2) and (v1,v2) </a:t>
            </a:r>
            <a:endParaRPr/>
          </a:p>
          <a:p>
            <a:pPr indent="-254000" lvl="0" marL="342900" rtl="0" algn="l">
              <a:lnSpc>
                <a:spcPct val="100000"/>
              </a:lnSpc>
              <a:spcBef>
                <a:spcPts val="640"/>
              </a:spcBef>
              <a:spcAft>
                <a:spcPts val="0"/>
              </a:spcAft>
              <a:buSzPts val="1800"/>
              <a:buChar char="•"/>
            </a:pPr>
            <a:r>
              <a:rPr lang="en-US"/>
              <a:t>create directed edges (u2-&gt;v1) and (v2-&gt;u1), (u1-&gt;u2) and (v1-&gt;v2) </a:t>
            </a:r>
            <a:endParaRPr/>
          </a:p>
          <a:p>
            <a:pPr indent="-254000" lvl="0" marL="342900" rtl="0" algn="l">
              <a:lnSpc>
                <a:spcPct val="100000"/>
              </a:lnSpc>
              <a:spcBef>
                <a:spcPts val="640"/>
              </a:spcBef>
              <a:spcAft>
                <a:spcPts val="0"/>
              </a:spcAft>
              <a:buSzPts val="1800"/>
              <a:buChar char="•"/>
            </a:pPr>
            <a:r>
              <a:rPr lang="en-US"/>
              <a:t>All edges cost are 1. </a:t>
            </a:r>
            <a:endParaRPr/>
          </a:p>
          <a:p>
            <a:pPr indent="-254000" lvl="0" marL="342900" rtl="0" algn="l">
              <a:lnSpc>
                <a:spcPct val="100000"/>
              </a:lnSpc>
              <a:spcBef>
                <a:spcPts val="640"/>
              </a:spcBef>
              <a:spcAft>
                <a:spcPts val="0"/>
              </a:spcAft>
              <a:buSzPts val="1800"/>
              <a:buChar char="•"/>
            </a:pPr>
            <a:r>
              <a:rPr lang="en-US"/>
              <a:t>Now for all pair (s,t) calculate flow. Min flow will denote the min number of vertices to be removed to make the graph disconnected.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descr="Denim" id="264" name="Google Shape;264;g125c0048522_1_2"/>
          <p:cNvSpPr txBox="1"/>
          <p:nvPr>
            <p:ph type="title"/>
          </p:nvPr>
        </p:nvSpPr>
        <p:spPr>
          <a:xfrm>
            <a:off x="0" y="0"/>
            <a:ext cx="9144000" cy="677400"/>
          </a:xfrm>
          <a:prstGeom prst="rect">
            <a:avLst/>
          </a:prstGeom>
          <a:blipFill rotWithShape="1">
            <a:blip r:embed="rId3">
              <a:alphaModFix amt="42000"/>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Vertex Connectivity</a:t>
            </a:r>
            <a:endParaRPr/>
          </a:p>
        </p:txBody>
      </p:sp>
      <p:sp>
        <p:nvSpPr>
          <p:cNvPr id="265" name="Google Shape;265;g125c0048522_1_2"/>
          <p:cNvSpPr/>
          <p:nvPr/>
        </p:nvSpPr>
        <p:spPr>
          <a:xfrm>
            <a:off x="634450" y="1525675"/>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a:t>
            </a:r>
            <a:endParaRPr/>
          </a:p>
        </p:txBody>
      </p:sp>
      <p:sp>
        <p:nvSpPr>
          <p:cNvPr id="266" name="Google Shape;266;g125c0048522_1_2"/>
          <p:cNvSpPr/>
          <p:nvPr/>
        </p:nvSpPr>
        <p:spPr>
          <a:xfrm>
            <a:off x="3072850" y="839875"/>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u</a:t>
            </a:r>
            <a:endParaRPr/>
          </a:p>
        </p:txBody>
      </p:sp>
      <p:sp>
        <p:nvSpPr>
          <p:cNvPr id="267" name="Google Shape;267;g125c0048522_1_2"/>
          <p:cNvSpPr/>
          <p:nvPr/>
        </p:nvSpPr>
        <p:spPr>
          <a:xfrm>
            <a:off x="4977850" y="839875"/>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v</a:t>
            </a:r>
            <a:endParaRPr/>
          </a:p>
        </p:txBody>
      </p:sp>
      <p:sp>
        <p:nvSpPr>
          <p:cNvPr id="268" name="Google Shape;268;g125c0048522_1_2"/>
          <p:cNvSpPr/>
          <p:nvPr/>
        </p:nvSpPr>
        <p:spPr>
          <a:xfrm>
            <a:off x="6806650" y="1449475"/>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269" name="Google Shape;269;g125c0048522_1_2"/>
          <p:cNvSpPr/>
          <p:nvPr/>
        </p:nvSpPr>
        <p:spPr>
          <a:xfrm>
            <a:off x="3072850" y="2059075"/>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a:t>
            </a:r>
            <a:endParaRPr/>
          </a:p>
        </p:txBody>
      </p:sp>
      <p:sp>
        <p:nvSpPr>
          <p:cNvPr id="270" name="Google Shape;270;g125c0048522_1_2"/>
          <p:cNvSpPr/>
          <p:nvPr/>
        </p:nvSpPr>
        <p:spPr>
          <a:xfrm>
            <a:off x="4939750" y="2035100"/>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a:t>
            </a:r>
            <a:endParaRPr/>
          </a:p>
        </p:txBody>
      </p:sp>
      <p:cxnSp>
        <p:nvCxnSpPr>
          <p:cNvPr id="271" name="Google Shape;271;g125c0048522_1_2"/>
          <p:cNvCxnSpPr>
            <a:stCxn id="265" idx="7"/>
            <a:endCxn id="266" idx="2"/>
          </p:cNvCxnSpPr>
          <p:nvPr/>
        </p:nvCxnSpPr>
        <p:spPr>
          <a:xfrm flipH="1" rot="10800000">
            <a:off x="1292028" y="1225097"/>
            <a:ext cx="1780800" cy="413400"/>
          </a:xfrm>
          <a:prstGeom prst="straightConnector1">
            <a:avLst/>
          </a:prstGeom>
          <a:noFill/>
          <a:ln cap="flat" cmpd="sng" w="9525">
            <a:solidFill>
              <a:schemeClr val="dk2"/>
            </a:solidFill>
            <a:prstDash val="solid"/>
            <a:round/>
            <a:headEnd len="med" w="med" type="none"/>
            <a:tailEnd len="med" w="med" type="none"/>
          </a:ln>
        </p:spPr>
      </p:cxnSp>
      <p:cxnSp>
        <p:nvCxnSpPr>
          <p:cNvPr id="272" name="Google Shape;272;g125c0048522_1_2"/>
          <p:cNvCxnSpPr>
            <a:stCxn id="266" idx="6"/>
            <a:endCxn id="267" idx="2"/>
          </p:cNvCxnSpPr>
          <p:nvPr/>
        </p:nvCxnSpPr>
        <p:spPr>
          <a:xfrm>
            <a:off x="3843250" y="1225075"/>
            <a:ext cx="1134600" cy="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g125c0048522_1_2"/>
          <p:cNvCxnSpPr>
            <a:stCxn id="267" idx="6"/>
            <a:endCxn id="268" idx="1"/>
          </p:cNvCxnSpPr>
          <p:nvPr/>
        </p:nvCxnSpPr>
        <p:spPr>
          <a:xfrm>
            <a:off x="5748250" y="1225075"/>
            <a:ext cx="1171200" cy="337200"/>
          </a:xfrm>
          <a:prstGeom prst="straightConnector1">
            <a:avLst/>
          </a:prstGeom>
          <a:noFill/>
          <a:ln cap="flat" cmpd="sng" w="9525">
            <a:solidFill>
              <a:schemeClr val="dk2"/>
            </a:solidFill>
            <a:prstDash val="solid"/>
            <a:round/>
            <a:headEnd len="med" w="med" type="none"/>
            <a:tailEnd len="med" w="med" type="none"/>
          </a:ln>
        </p:spPr>
      </p:cxnSp>
      <p:cxnSp>
        <p:nvCxnSpPr>
          <p:cNvPr id="274" name="Google Shape;274;g125c0048522_1_2"/>
          <p:cNvCxnSpPr>
            <a:stCxn id="265" idx="5"/>
            <a:endCxn id="269" idx="2"/>
          </p:cNvCxnSpPr>
          <p:nvPr/>
        </p:nvCxnSpPr>
        <p:spPr>
          <a:xfrm>
            <a:off x="1292028" y="2183253"/>
            <a:ext cx="1780800" cy="261000"/>
          </a:xfrm>
          <a:prstGeom prst="straightConnector1">
            <a:avLst/>
          </a:prstGeom>
          <a:noFill/>
          <a:ln cap="flat" cmpd="sng" w="9525">
            <a:solidFill>
              <a:schemeClr val="dk2"/>
            </a:solidFill>
            <a:prstDash val="solid"/>
            <a:round/>
            <a:headEnd len="med" w="med" type="none"/>
            <a:tailEnd len="med" w="med" type="none"/>
          </a:ln>
        </p:spPr>
      </p:cxnSp>
      <p:cxnSp>
        <p:nvCxnSpPr>
          <p:cNvPr id="275" name="Google Shape;275;g125c0048522_1_2"/>
          <p:cNvCxnSpPr>
            <a:stCxn id="269" idx="6"/>
            <a:endCxn id="270" idx="2"/>
          </p:cNvCxnSpPr>
          <p:nvPr/>
        </p:nvCxnSpPr>
        <p:spPr>
          <a:xfrm flipH="1" rot="10800000">
            <a:off x="3843250" y="2420275"/>
            <a:ext cx="1096500" cy="240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g125c0048522_1_2"/>
          <p:cNvCxnSpPr>
            <a:stCxn id="270" idx="6"/>
            <a:endCxn id="268" idx="3"/>
          </p:cNvCxnSpPr>
          <p:nvPr/>
        </p:nvCxnSpPr>
        <p:spPr>
          <a:xfrm flipH="1" rot="10800000">
            <a:off x="5710150" y="2107100"/>
            <a:ext cx="1209300" cy="313200"/>
          </a:xfrm>
          <a:prstGeom prst="straightConnector1">
            <a:avLst/>
          </a:prstGeom>
          <a:noFill/>
          <a:ln cap="flat" cmpd="sng" w="9525">
            <a:solidFill>
              <a:schemeClr val="dk2"/>
            </a:solidFill>
            <a:prstDash val="solid"/>
            <a:round/>
            <a:headEnd len="med" w="med" type="none"/>
            <a:tailEnd len="med" w="med" type="none"/>
          </a:ln>
        </p:spPr>
      </p:cxnSp>
      <p:sp>
        <p:nvSpPr>
          <p:cNvPr id="277" name="Google Shape;277;g125c0048522_1_2"/>
          <p:cNvSpPr/>
          <p:nvPr/>
        </p:nvSpPr>
        <p:spPr>
          <a:xfrm>
            <a:off x="482050" y="4649875"/>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a:t>
            </a:r>
            <a:endParaRPr/>
          </a:p>
        </p:txBody>
      </p:sp>
      <p:sp>
        <p:nvSpPr>
          <p:cNvPr id="278" name="Google Shape;278;g125c0048522_1_2"/>
          <p:cNvSpPr/>
          <p:nvPr/>
        </p:nvSpPr>
        <p:spPr>
          <a:xfrm>
            <a:off x="1753275" y="3567300"/>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u1</a:t>
            </a:r>
            <a:endParaRPr/>
          </a:p>
        </p:txBody>
      </p:sp>
      <p:sp>
        <p:nvSpPr>
          <p:cNvPr id="279" name="Google Shape;279;g125c0048522_1_2"/>
          <p:cNvSpPr/>
          <p:nvPr/>
        </p:nvSpPr>
        <p:spPr>
          <a:xfrm>
            <a:off x="3396700" y="3567300"/>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u2</a:t>
            </a:r>
            <a:endParaRPr/>
          </a:p>
        </p:txBody>
      </p:sp>
      <p:cxnSp>
        <p:nvCxnSpPr>
          <p:cNvPr id="280" name="Google Shape;280;g125c0048522_1_2"/>
          <p:cNvCxnSpPr>
            <a:stCxn id="278" idx="6"/>
            <a:endCxn id="279" idx="2"/>
          </p:cNvCxnSpPr>
          <p:nvPr/>
        </p:nvCxnSpPr>
        <p:spPr>
          <a:xfrm>
            <a:off x="2523675" y="3952500"/>
            <a:ext cx="873000" cy="0"/>
          </a:xfrm>
          <a:prstGeom prst="straightConnector1">
            <a:avLst/>
          </a:prstGeom>
          <a:noFill/>
          <a:ln cap="flat" cmpd="sng" w="9525">
            <a:solidFill>
              <a:schemeClr val="dk2"/>
            </a:solidFill>
            <a:prstDash val="solid"/>
            <a:round/>
            <a:headEnd len="med" w="med" type="none"/>
            <a:tailEnd len="med" w="med" type="none"/>
          </a:ln>
        </p:spPr>
      </p:cxnSp>
      <p:sp>
        <p:nvSpPr>
          <p:cNvPr id="281" name="Google Shape;281;g125c0048522_1_2"/>
          <p:cNvSpPr/>
          <p:nvPr/>
        </p:nvSpPr>
        <p:spPr>
          <a:xfrm>
            <a:off x="4825450" y="3583075"/>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v1</a:t>
            </a:r>
            <a:endParaRPr/>
          </a:p>
        </p:txBody>
      </p:sp>
      <p:sp>
        <p:nvSpPr>
          <p:cNvPr id="282" name="Google Shape;282;g125c0048522_1_2"/>
          <p:cNvSpPr/>
          <p:nvPr/>
        </p:nvSpPr>
        <p:spPr>
          <a:xfrm>
            <a:off x="6120850" y="3583075"/>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v2</a:t>
            </a:r>
            <a:endParaRPr/>
          </a:p>
        </p:txBody>
      </p:sp>
      <p:cxnSp>
        <p:nvCxnSpPr>
          <p:cNvPr id="283" name="Google Shape;283;g125c0048522_1_2"/>
          <p:cNvCxnSpPr>
            <a:stCxn id="281" idx="6"/>
            <a:endCxn id="282" idx="2"/>
          </p:cNvCxnSpPr>
          <p:nvPr/>
        </p:nvCxnSpPr>
        <p:spPr>
          <a:xfrm>
            <a:off x="5595850" y="3968275"/>
            <a:ext cx="525000" cy="0"/>
          </a:xfrm>
          <a:prstGeom prst="straightConnector1">
            <a:avLst/>
          </a:prstGeom>
          <a:noFill/>
          <a:ln cap="flat" cmpd="sng" w="9525">
            <a:solidFill>
              <a:schemeClr val="dk2"/>
            </a:solidFill>
            <a:prstDash val="solid"/>
            <a:round/>
            <a:headEnd len="med" w="med" type="none"/>
            <a:tailEnd len="med" w="med" type="none"/>
          </a:ln>
        </p:spPr>
      </p:cxnSp>
      <p:sp>
        <p:nvSpPr>
          <p:cNvPr id="284" name="Google Shape;284;g125c0048522_1_2"/>
          <p:cNvSpPr/>
          <p:nvPr/>
        </p:nvSpPr>
        <p:spPr>
          <a:xfrm>
            <a:off x="7492450" y="4649875"/>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cxnSp>
        <p:nvCxnSpPr>
          <p:cNvPr id="285" name="Google Shape;285;g125c0048522_1_2"/>
          <p:cNvCxnSpPr>
            <a:stCxn id="279" idx="6"/>
            <a:endCxn id="281" idx="2"/>
          </p:cNvCxnSpPr>
          <p:nvPr/>
        </p:nvCxnSpPr>
        <p:spPr>
          <a:xfrm>
            <a:off x="4167100" y="3952500"/>
            <a:ext cx="658500" cy="15900"/>
          </a:xfrm>
          <a:prstGeom prst="straightConnector1">
            <a:avLst/>
          </a:prstGeom>
          <a:noFill/>
          <a:ln cap="flat" cmpd="sng" w="9525">
            <a:solidFill>
              <a:schemeClr val="dk2"/>
            </a:solidFill>
            <a:prstDash val="solid"/>
            <a:round/>
            <a:headEnd len="med" w="med" type="none"/>
            <a:tailEnd len="med" w="med" type="none"/>
          </a:ln>
        </p:spPr>
      </p:cxnSp>
      <p:sp>
        <p:nvSpPr>
          <p:cNvPr id="286" name="Google Shape;286;g125c0048522_1_2"/>
          <p:cNvSpPr/>
          <p:nvPr/>
        </p:nvSpPr>
        <p:spPr>
          <a:xfrm>
            <a:off x="1753275" y="5624700"/>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w1</a:t>
            </a:r>
            <a:endParaRPr/>
          </a:p>
        </p:txBody>
      </p:sp>
      <p:sp>
        <p:nvSpPr>
          <p:cNvPr id="287" name="Google Shape;287;g125c0048522_1_2"/>
          <p:cNvSpPr/>
          <p:nvPr/>
        </p:nvSpPr>
        <p:spPr>
          <a:xfrm>
            <a:off x="3396700" y="5624700"/>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w2</a:t>
            </a:r>
            <a:endParaRPr/>
          </a:p>
        </p:txBody>
      </p:sp>
      <p:cxnSp>
        <p:nvCxnSpPr>
          <p:cNvPr id="288" name="Google Shape;288;g125c0048522_1_2"/>
          <p:cNvCxnSpPr>
            <a:stCxn id="286" idx="6"/>
            <a:endCxn id="287" idx="2"/>
          </p:cNvCxnSpPr>
          <p:nvPr/>
        </p:nvCxnSpPr>
        <p:spPr>
          <a:xfrm>
            <a:off x="2523675" y="6009900"/>
            <a:ext cx="873000" cy="0"/>
          </a:xfrm>
          <a:prstGeom prst="straightConnector1">
            <a:avLst/>
          </a:prstGeom>
          <a:noFill/>
          <a:ln cap="flat" cmpd="sng" w="9525">
            <a:solidFill>
              <a:schemeClr val="dk2"/>
            </a:solidFill>
            <a:prstDash val="solid"/>
            <a:round/>
            <a:headEnd len="med" w="med" type="none"/>
            <a:tailEnd len="med" w="med" type="none"/>
          </a:ln>
        </p:spPr>
      </p:cxnSp>
      <p:sp>
        <p:nvSpPr>
          <p:cNvPr id="289" name="Google Shape;289;g125c0048522_1_2"/>
          <p:cNvSpPr/>
          <p:nvPr/>
        </p:nvSpPr>
        <p:spPr>
          <a:xfrm>
            <a:off x="4825450" y="5640475"/>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x1</a:t>
            </a:r>
            <a:endParaRPr/>
          </a:p>
        </p:txBody>
      </p:sp>
      <p:sp>
        <p:nvSpPr>
          <p:cNvPr id="290" name="Google Shape;290;g125c0048522_1_2"/>
          <p:cNvSpPr/>
          <p:nvPr/>
        </p:nvSpPr>
        <p:spPr>
          <a:xfrm>
            <a:off x="6120850" y="5640475"/>
            <a:ext cx="770400" cy="770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x2</a:t>
            </a:r>
            <a:endParaRPr/>
          </a:p>
        </p:txBody>
      </p:sp>
      <p:cxnSp>
        <p:nvCxnSpPr>
          <p:cNvPr id="291" name="Google Shape;291;g125c0048522_1_2"/>
          <p:cNvCxnSpPr>
            <a:stCxn id="289" idx="6"/>
            <a:endCxn id="290" idx="2"/>
          </p:cNvCxnSpPr>
          <p:nvPr/>
        </p:nvCxnSpPr>
        <p:spPr>
          <a:xfrm>
            <a:off x="5595850" y="6025675"/>
            <a:ext cx="525000" cy="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g125c0048522_1_2"/>
          <p:cNvCxnSpPr>
            <a:stCxn id="287" idx="6"/>
            <a:endCxn id="289" idx="2"/>
          </p:cNvCxnSpPr>
          <p:nvPr/>
        </p:nvCxnSpPr>
        <p:spPr>
          <a:xfrm>
            <a:off x="4167100" y="6009900"/>
            <a:ext cx="658500" cy="159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g125c0048522_1_2"/>
          <p:cNvCxnSpPr>
            <a:stCxn id="290" idx="6"/>
            <a:endCxn id="284" idx="3"/>
          </p:cNvCxnSpPr>
          <p:nvPr/>
        </p:nvCxnSpPr>
        <p:spPr>
          <a:xfrm flipH="1" rot="10800000">
            <a:off x="6891250" y="5307475"/>
            <a:ext cx="714000" cy="7182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g125c0048522_1_2"/>
          <p:cNvCxnSpPr>
            <a:stCxn id="282" idx="6"/>
            <a:endCxn id="284" idx="0"/>
          </p:cNvCxnSpPr>
          <p:nvPr/>
        </p:nvCxnSpPr>
        <p:spPr>
          <a:xfrm>
            <a:off x="6891250" y="3968275"/>
            <a:ext cx="986400" cy="6816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g125c0048522_1_2"/>
          <p:cNvCxnSpPr>
            <a:stCxn id="277" idx="5"/>
            <a:endCxn id="286" idx="2"/>
          </p:cNvCxnSpPr>
          <p:nvPr/>
        </p:nvCxnSpPr>
        <p:spPr>
          <a:xfrm>
            <a:off x="1139628" y="5307453"/>
            <a:ext cx="613500" cy="7023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g125c0048522_1_2"/>
          <p:cNvCxnSpPr>
            <a:stCxn id="277" idx="7"/>
            <a:endCxn id="278" idx="3"/>
          </p:cNvCxnSpPr>
          <p:nvPr/>
        </p:nvCxnSpPr>
        <p:spPr>
          <a:xfrm flipH="1" rot="10800000">
            <a:off x="1139628" y="4224797"/>
            <a:ext cx="726600" cy="537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descr="Denim" id="95" name="Google Shape;95;p2"/>
          <p:cNvSpPr txBox="1"/>
          <p:nvPr>
            <p:ph type="ctrTitle"/>
          </p:nvPr>
        </p:nvSpPr>
        <p:spPr>
          <a:xfrm>
            <a:off x="685800" y="2130425"/>
            <a:ext cx="77724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Reduction to Maximum Flow</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descr="Denim" id="100" name="Google Shape;100;p3"/>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R1: Multiple sources and sinks </a:t>
            </a:r>
            <a:endParaRPr/>
          </a:p>
        </p:txBody>
      </p:sp>
      <p:sp>
        <p:nvSpPr>
          <p:cNvPr id="101" name="Google Shape;101;p3"/>
          <p:cNvSpPr txBox="1"/>
          <p:nvPr>
            <p:ph idx="1" type="body"/>
          </p:nvPr>
        </p:nvSpPr>
        <p:spPr>
          <a:xfrm>
            <a:off x="0" y="762000"/>
            <a:ext cx="533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Problem:</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What if you have a problem with more than one source and more than one sink?</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 network at the top has three sources (0, 1, and 2) and two sinks (5 and 6). </a:t>
            </a:r>
            <a:endParaRPr/>
          </a:p>
          <a:p>
            <a:pPr indent="-342900" lvl="0" marL="34290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Reduction: Create a network which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is a copy of the original network</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with the addition of a new source 7 and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 new sink 8.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There is an edge from 7 to each original-network source with capacity equal to the sum of the capacities of that source's outgoing edges, </a:t>
            </a:r>
            <a:endParaRPr/>
          </a:p>
          <a:p>
            <a:pPr indent="-285750" lvl="1" marL="742950" rtl="0" algn="l">
              <a:lnSpc>
                <a:spcPct val="9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an edge from each original-network sink to 8 with capacity equal to the sum of the capacities of that sink's incoming edges.</a:t>
            </a:r>
            <a:endParaRPr/>
          </a:p>
        </p:txBody>
      </p:sp>
      <p:pic>
        <p:nvPicPr>
          <p:cNvPr id="102" name="Google Shape;102;p3"/>
          <p:cNvPicPr preferRelativeResize="0"/>
          <p:nvPr/>
        </p:nvPicPr>
        <p:blipFill rotWithShape="1">
          <a:blip r:embed="rId4">
            <a:alphaModFix/>
          </a:blip>
          <a:srcRect b="0" l="0" r="0" t="0"/>
          <a:stretch/>
        </p:blipFill>
        <p:spPr>
          <a:xfrm>
            <a:off x="5638800" y="1143000"/>
            <a:ext cx="3521075" cy="5562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descr="Denim" id="107" name="Google Shape;107;p4"/>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R2: Removing vertex capacities </a:t>
            </a:r>
            <a:endParaRPr/>
          </a:p>
        </p:txBody>
      </p:sp>
      <p:sp>
        <p:nvSpPr>
          <p:cNvPr id="108" name="Google Shape;108;p4"/>
          <p:cNvSpPr txBox="1"/>
          <p:nvPr>
            <p:ph idx="1" type="body"/>
          </p:nvPr>
        </p:nvSpPr>
        <p:spPr>
          <a:xfrm>
            <a:off x="0" y="762000"/>
            <a:ext cx="6604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Problem:</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Given a flow network, find a maxflow satisfying additional constraints specifying that the flow through each vertex must not exceed some fixed capacity.</a:t>
            </a:r>
            <a:endParaRPr/>
          </a:p>
          <a:p>
            <a:pPr indent="-342900" lvl="0" marL="342900" rtl="0" algn="l">
              <a:lnSpc>
                <a:spcPct val="90000"/>
              </a:lnSpc>
              <a:spcBef>
                <a:spcPts val="64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Reduction: Create a new network </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Associate a new vertex u* (where u* denotes u+V) with each vertex u, </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add an edge u-&gt;u* whose capacity is the capacity of u, </a:t>
            </a:r>
            <a:endParaRPr/>
          </a:p>
          <a:p>
            <a:pPr indent="-285750" lvl="1" marL="742950" rtl="0" algn="l">
              <a:lnSpc>
                <a:spcPct val="9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include an edge u*-&gt;v for each edge u-&gt;v. </a:t>
            </a:r>
            <a:endParaRPr/>
          </a:p>
        </p:txBody>
      </p:sp>
      <p:pic>
        <p:nvPicPr>
          <p:cNvPr id="109" name="Google Shape;109;p4"/>
          <p:cNvPicPr preferRelativeResize="0"/>
          <p:nvPr/>
        </p:nvPicPr>
        <p:blipFill rotWithShape="1">
          <a:blip r:embed="rId4">
            <a:alphaModFix/>
          </a:blip>
          <a:srcRect b="0" l="0" r="0" t="0"/>
          <a:stretch/>
        </p:blipFill>
        <p:spPr>
          <a:xfrm>
            <a:off x="6477000" y="1066800"/>
            <a:ext cx="2309812" cy="5791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3" name="Shape 113"/>
        <p:cNvGrpSpPr/>
        <p:nvPr/>
      </p:nvGrpSpPr>
      <p:grpSpPr>
        <a:xfrm>
          <a:off x="0" y="0"/>
          <a:ext cx="0" cy="0"/>
          <a:chOff x="0" y="0"/>
          <a:chExt cx="0" cy="0"/>
        </a:xfrm>
      </p:grpSpPr>
      <p:sp>
        <p:nvSpPr>
          <p:cNvPr descr="Denim" id="114" name="Google Shape;114;p5"/>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R3: Reduction to acyclic network </a:t>
            </a:r>
            <a:endParaRPr/>
          </a:p>
        </p:txBody>
      </p:sp>
      <p:sp>
        <p:nvSpPr>
          <p:cNvPr id="115" name="Google Shape;115;p5"/>
          <p:cNvSpPr txBox="1"/>
          <p:nvPr>
            <p:ph idx="1" type="body"/>
          </p:nvPr>
        </p:nvSpPr>
        <p:spPr>
          <a:xfrm>
            <a:off x="0" y="762000"/>
            <a:ext cx="6096000"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Problem:</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Find a maxflow in an acyclic network.</a:t>
            </a:r>
            <a:endParaRPr/>
          </a:p>
          <a:p>
            <a:pPr indent="-342900" lvl="0" marL="34290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Reduction: Create a new network where</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Each vertex u in the top network corresponds to two vertices u and u* (where u* denotes u+V) in the bottom network, </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each edge u-v in the top network corresponds to an edge u-v* in the bottom network.</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Additionally, the bottom network has uncapacitated edges u-u*</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source s with an edge to each unstarred vertex,</a:t>
            </a:r>
            <a:endParaRPr/>
          </a:p>
          <a:p>
            <a:pPr indent="-285750" lvl="1" marL="74295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sink t with an edge from each starred vertex. </a:t>
            </a:r>
            <a:endParaRPr/>
          </a:p>
        </p:txBody>
      </p:sp>
      <p:pic>
        <p:nvPicPr>
          <p:cNvPr id="116" name="Google Shape;116;p5"/>
          <p:cNvPicPr preferRelativeResize="0"/>
          <p:nvPr/>
        </p:nvPicPr>
        <p:blipFill rotWithShape="1">
          <a:blip r:embed="rId4">
            <a:alphaModFix/>
          </a:blip>
          <a:srcRect b="0" l="0" r="0" t="0"/>
          <a:stretch/>
        </p:blipFill>
        <p:spPr>
          <a:xfrm>
            <a:off x="6400800" y="1143000"/>
            <a:ext cx="2671762" cy="5715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descr="Denim" id="121" name="Google Shape;121;p6"/>
          <p:cNvSpPr txBox="1"/>
          <p:nvPr>
            <p:ph type="title"/>
          </p:nvPr>
        </p:nvSpPr>
        <p:spPr>
          <a:xfrm>
            <a:off x="0" y="0"/>
            <a:ext cx="9196387" cy="609600"/>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R4: Reduction from undirected networks </a:t>
            </a:r>
            <a:endParaRPr/>
          </a:p>
        </p:txBody>
      </p:sp>
      <p:sp>
        <p:nvSpPr>
          <p:cNvPr id="122" name="Google Shape;122;p6"/>
          <p:cNvSpPr txBox="1"/>
          <p:nvPr>
            <p:ph idx="1" type="body"/>
          </p:nvPr>
        </p:nvSpPr>
        <p:spPr>
          <a:xfrm>
            <a:off x="0" y="762000"/>
            <a:ext cx="6181725"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Problem: </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Given an undirected weighted graph find the maximum flow</a:t>
            </a:r>
            <a:endParaRPr/>
          </a:p>
          <a:p>
            <a:pPr indent="-342900" lvl="0" marL="34290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Reduction: Create a network s.t.</a:t>
            </a:r>
            <a:endParaRPr/>
          </a:p>
          <a:p>
            <a:pPr indent="-285750" lvl="1" marL="74295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we can consider it to be a directed network with edges in each direction. </a:t>
            </a:r>
            <a:endParaRPr/>
          </a:p>
        </p:txBody>
      </p:sp>
      <p:pic>
        <p:nvPicPr>
          <p:cNvPr id="123" name="Google Shape;123;p6"/>
          <p:cNvPicPr preferRelativeResize="0"/>
          <p:nvPr/>
        </p:nvPicPr>
        <p:blipFill rotWithShape="1">
          <a:blip r:embed="rId4">
            <a:alphaModFix/>
          </a:blip>
          <a:srcRect b="0" l="0" r="0" t="0"/>
          <a:stretch/>
        </p:blipFill>
        <p:spPr>
          <a:xfrm>
            <a:off x="6248400" y="1219200"/>
            <a:ext cx="2476500" cy="563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descr="Denim" id="128" name="Google Shape;128;p7"/>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R5: Feasible flow </a:t>
            </a:r>
            <a:endParaRPr/>
          </a:p>
        </p:txBody>
      </p:sp>
      <p:sp>
        <p:nvSpPr>
          <p:cNvPr id="129" name="Google Shape;129;p7"/>
          <p:cNvSpPr txBox="1"/>
          <p:nvPr>
            <p:ph idx="1" type="body"/>
          </p:nvPr>
        </p:nvSpPr>
        <p:spPr>
          <a:xfrm>
            <a:off x="0" y="762000"/>
            <a:ext cx="8804275" cy="31797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Problem:</a:t>
            </a:r>
            <a:endParaRPr/>
          </a:p>
          <a:p>
            <a:pPr indent="-285750" lvl="1" marL="74295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Suppose that </a:t>
            </a:r>
            <a:r>
              <a:rPr b="0" i="0" lang="en-US" sz="2400" u="none">
                <a:solidFill>
                  <a:srgbClr val="00B050"/>
                </a:solidFill>
                <a:latin typeface="Arial"/>
                <a:ea typeface="Arial"/>
                <a:cs typeface="Arial"/>
                <a:sym typeface="Arial"/>
              </a:rPr>
              <a:t>a weight is assigned to each vertex </a:t>
            </a:r>
            <a:r>
              <a:rPr b="0" i="0" lang="en-US" sz="2400" u="none">
                <a:solidFill>
                  <a:schemeClr val="dk1"/>
                </a:solidFill>
                <a:latin typeface="Arial"/>
                <a:ea typeface="Arial"/>
                <a:cs typeface="Arial"/>
                <a:sym typeface="Arial"/>
              </a:rPr>
              <a:t>in a flow network and is to be </a:t>
            </a:r>
            <a:r>
              <a:rPr b="0" i="0" lang="en-US" sz="2400" u="none">
                <a:solidFill>
                  <a:srgbClr val="0070C0"/>
                </a:solidFill>
                <a:latin typeface="Arial"/>
                <a:ea typeface="Arial"/>
                <a:cs typeface="Arial"/>
                <a:sym typeface="Arial"/>
              </a:rPr>
              <a:t>interpreted as supply </a:t>
            </a:r>
            <a:r>
              <a:rPr b="0" i="0" lang="en-US" sz="2400" u="none">
                <a:solidFill>
                  <a:schemeClr val="dk1"/>
                </a:solidFill>
                <a:latin typeface="Arial"/>
                <a:ea typeface="Arial"/>
                <a:cs typeface="Arial"/>
                <a:sym typeface="Arial"/>
              </a:rPr>
              <a:t>(</a:t>
            </a:r>
            <a:r>
              <a:rPr b="0" i="0" lang="en-US" sz="2400" u="none">
                <a:solidFill>
                  <a:srgbClr val="FF0000"/>
                </a:solidFill>
                <a:latin typeface="Arial"/>
                <a:ea typeface="Arial"/>
                <a:cs typeface="Arial"/>
                <a:sym typeface="Arial"/>
              </a:rPr>
              <a:t>if positive</a:t>
            </a:r>
            <a:r>
              <a:rPr b="0" i="0" lang="en-US" sz="2400" u="none">
                <a:solidFill>
                  <a:schemeClr val="dk1"/>
                </a:solidFill>
                <a:latin typeface="Arial"/>
                <a:ea typeface="Arial"/>
                <a:cs typeface="Arial"/>
                <a:sym typeface="Arial"/>
              </a:rPr>
              <a:t>) or </a:t>
            </a:r>
            <a:r>
              <a:rPr b="0" i="0" lang="en-US" sz="2400" u="none">
                <a:solidFill>
                  <a:srgbClr val="0070C0"/>
                </a:solidFill>
                <a:latin typeface="Arial"/>
                <a:ea typeface="Arial"/>
                <a:cs typeface="Arial"/>
                <a:sym typeface="Arial"/>
              </a:rPr>
              <a:t>demand</a:t>
            </a:r>
            <a:r>
              <a:rPr b="0" i="0" lang="en-US" sz="2400" u="none">
                <a:solidFill>
                  <a:schemeClr val="dk1"/>
                </a:solidFill>
                <a:latin typeface="Arial"/>
                <a:ea typeface="Arial"/>
                <a:cs typeface="Arial"/>
                <a:sym typeface="Arial"/>
              </a:rPr>
              <a:t> (</a:t>
            </a:r>
            <a:r>
              <a:rPr b="0" i="0" lang="en-US" sz="2400" u="none">
                <a:solidFill>
                  <a:srgbClr val="FF0000"/>
                </a:solidFill>
                <a:latin typeface="Arial"/>
                <a:ea typeface="Arial"/>
                <a:cs typeface="Arial"/>
                <a:sym typeface="Arial"/>
              </a:rPr>
              <a:t>if negative</a:t>
            </a:r>
            <a:r>
              <a:rPr b="0" i="0" lang="en-US" sz="2400" u="none">
                <a:solidFill>
                  <a:schemeClr val="dk1"/>
                </a:solidFill>
                <a:latin typeface="Arial"/>
                <a:ea typeface="Arial"/>
                <a:cs typeface="Arial"/>
                <a:sym typeface="Arial"/>
              </a:rPr>
              <a:t>), with the sum of the vertex weights equal to zero. </a:t>
            </a:r>
            <a:r>
              <a:rPr b="0" i="0" lang="en-US" sz="2400" u="none">
                <a:solidFill>
                  <a:srgbClr val="00B050"/>
                </a:solidFill>
                <a:latin typeface="Arial"/>
                <a:ea typeface="Arial"/>
                <a:cs typeface="Arial"/>
                <a:sym typeface="Arial"/>
              </a:rPr>
              <a:t>Define a flow to be feasible </a:t>
            </a:r>
            <a:r>
              <a:rPr b="0" i="0" lang="en-US" sz="2400" u="none">
                <a:solidFill>
                  <a:schemeClr val="dk1"/>
                </a:solidFill>
                <a:latin typeface="Arial"/>
                <a:ea typeface="Arial"/>
                <a:cs typeface="Arial"/>
                <a:sym typeface="Arial"/>
              </a:rPr>
              <a:t>if </a:t>
            </a:r>
            <a:r>
              <a:rPr b="0" i="0" lang="en-US" sz="2400" u="none">
                <a:solidFill>
                  <a:srgbClr val="FFC000"/>
                </a:solidFill>
                <a:latin typeface="Arial"/>
                <a:ea typeface="Arial"/>
                <a:cs typeface="Arial"/>
                <a:sym typeface="Arial"/>
              </a:rPr>
              <a:t>the difference between each vertex's outflow and inflow is equal to that vertex's weight</a:t>
            </a:r>
            <a:r>
              <a:rPr b="0" i="0" lang="en-US" sz="2400" u="none">
                <a:solidFill>
                  <a:schemeClr val="dk1"/>
                </a:solidFill>
                <a:latin typeface="Arial"/>
                <a:ea typeface="Arial"/>
                <a:cs typeface="Arial"/>
                <a:sym typeface="Arial"/>
              </a:rPr>
              <a:t> (supply if positive and demand if negative). Given such a network, determine whether or not a feasible flow exists. </a:t>
            </a:r>
            <a:endParaRPr/>
          </a:p>
        </p:txBody>
      </p:sp>
      <p:pic>
        <p:nvPicPr>
          <p:cNvPr id="130" name="Google Shape;130;p7"/>
          <p:cNvPicPr preferRelativeResize="0"/>
          <p:nvPr/>
        </p:nvPicPr>
        <p:blipFill rotWithShape="1">
          <a:blip r:embed="rId4">
            <a:alphaModFix/>
          </a:blip>
          <a:srcRect b="0" l="0" r="0" t="0"/>
          <a:stretch/>
        </p:blipFill>
        <p:spPr>
          <a:xfrm>
            <a:off x="304800" y="4038600"/>
            <a:ext cx="8610600" cy="22748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descr="Denim" id="135" name="Google Shape;135;p8"/>
          <p:cNvSpPr txBox="1"/>
          <p:nvPr>
            <p:ph type="title"/>
          </p:nvPr>
        </p:nvSpPr>
        <p:spPr>
          <a:xfrm>
            <a:off x="80962" y="0"/>
            <a:ext cx="9034462"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R5: Reduction from feasible solution</a:t>
            </a:r>
            <a:endParaRPr/>
          </a:p>
        </p:txBody>
      </p:sp>
      <p:sp>
        <p:nvSpPr>
          <p:cNvPr id="136" name="Google Shape;136;p8"/>
          <p:cNvSpPr txBox="1"/>
          <p:nvPr>
            <p:ph idx="1" type="body"/>
          </p:nvPr>
        </p:nvSpPr>
        <p:spPr>
          <a:xfrm>
            <a:off x="0" y="762000"/>
            <a:ext cx="5927725"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Reduction: Create a network</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by adding edges from a new source vertex to the supply vertices (each with capacity equal to the amount of the supply) and </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edges to a new sink vertex from the demand vertices (each with capacity equal to the amount of the demand).</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network has a feasible flow if and only if this network has a flow (a maxflow) that fills all the edges from the sink and all the edges to the source.</a:t>
            </a:r>
            <a:endParaRPr/>
          </a:p>
        </p:txBody>
      </p:sp>
      <p:pic>
        <p:nvPicPr>
          <p:cNvPr id="137" name="Google Shape;137;p8"/>
          <p:cNvPicPr preferRelativeResize="0"/>
          <p:nvPr/>
        </p:nvPicPr>
        <p:blipFill rotWithShape="1">
          <a:blip r:embed="rId4">
            <a:alphaModFix/>
          </a:blip>
          <a:srcRect b="0" l="0" r="0" t="0"/>
          <a:stretch/>
        </p:blipFill>
        <p:spPr>
          <a:xfrm>
            <a:off x="5818187" y="1752600"/>
            <a:ext cx="3325812" cy="3429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descr="Denim" id="142" name="Google Shape;142;p9"/>
          <p:cNvSpPr txBox="1"/>
          <p:nvPr>
            <p:ph type="title"/>
          </p:nvPr>
        </p:nvSpPr>
        <p:spPr>
          <a:xfrm>
            <a:off x="0" y="0"/>
            <a:ext cx="9144000" cy="669925"/>
          </a:xfrm>
          <a:prstGeom prst="rect">
            <a:avLst/>
          </a:prstGeom>
          <a:blipFill rotWithShape="1">
            <a:blip r:embed="rId3">
              <a:alphaModFix amt="41999"/>
            </a:blip>
            <a:stretch>
              <a:fillRect b="0" l="0" r="0" t="0"/>
            </a:stretch>
          </a:blipFill>
          <a:ln>
            <a:noFill/>
          </a:ln>
        </p:spPr>
        <p:txBody>
          <a:bodyPr anchorCtr="0" anchor="t" bIns="0" lIns="0" spcFirstLastPara="1" rIns="0" wrap="square" tIns="0">
            <a:spAutoFit/>
          </a:bodyPr>
          <a:lstStyle/>
          <a:p>
            <a:pPr indent="0" lvl="0" marL="0" rtl="0" algn="ctr">
              <a:lnSpc>
                <a:spcPct val="100000"/>
              </a:lnSpc>
              <a:spcBef>
                <a:spcPts val="0"/>
              </a:spcBef>
              <a:spcAft>
                <a:spcPts val="0"/>
              </a:spcAft>
              <a:buClr>
                <a:schemeClr val="dk2"/>
              </a:buClr>
              <a:buSzPts val="4400"/>
              <a:buFont typeface="Arial"/>
              <a:buNone/>
            </a:pPr>
            <a:r>
              <a:rPr b="0" i="0" lang="en-US" sz="4400" u="none">
                <a:solidFill>
                  <a:schemeClr val="dk2"/>
                </a:solidFill>
                <a:latin typeface="Arial"/>
                <a:ea typeface="Arial"/>
                <a:cs typeface="Arial"/>
                <a:sym typeface="Arial"/>
              </a:rPr>
              <a:t>R6: Bipartite matching</a:t>
            </a:r>
            <a:endParaRPr/>
          </a:p>
        </p:txBody>
      </p:sp>
      <p:sp>
        <p:nvSpPr>
          <p:cNvPr id="143" name="Google Shape;143;p9"/>
          <p:cNvSpPr txBox="1"/>
          <p:nvPr>
            <p:ph idx="1" type="body"/>
          </p:nvPr>
        </p:nvSpPr>
        <p:spPr>
          <a:xfrm>
            <a:off x="0" y="762000"/>
            <a:ext cx="5502275" cy="60960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Problem: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Given a bipartite graph, find a set of edges of maximum cardinality such that each vertex is connected to at most one other vertex. </a:t>
            </a:r>
            <a:endParaRPr/>
          </a:p>
          <a:p>
            <a:pPr indent="-342900" lvl="0" marL="342900" rtl="0" algn="l">
              <a:lnSpc>
                <a:spcPct val="8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Reduction: Construct an st-network</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by directing all the edges from the top row to the bottom row,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adding a new source with edges to each vertex on the top row,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adding a new sink with edges to each vertex on the bottom row, and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assigning capacity 1 to all edges. </a:t>
            </a:r>
            <a:endParaRPr/>
          </a:p>
          <a:p>
            <a:pPr indent="-285750" lvl="1" marL="742950" rtl="0" algn="l">
              <a:lnSpc>
                <a:spcPct val="8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In any flow, at most one outgoing edge from each vertex on the top row can be filled and at most one incoming edge to each vertex on the bottom row can be filled, so a solution to the maxflow problem on this network gives a maximum matching for the bipartite graph.</a:t>
            </a:r>
            <a:endParaRPr/>
          </a:p>
        </p:txBody>
      </p:sp>
      <p:pic>
        <p:nvPicPr>
          <p:cNvPr id="144" name="Google Shape;144;p9"/>
          <p:cNvPicPr preferRelativeResize="0"/>
          <p:nvPr/>
        </p:nvPicPr>
        <p:blipFill rotWithShape="1">
          <a:blip r:embed="rId4">
            <a:alphaModFix/>
          </a:blip>
          <a:srcRect b="0" l="0" r="0" t="0"/>
          <a:stretch/>
        </p:blipFill>
        <p:spPr>
          <a:xfrm>
            <a:off x="5791200" y="1295400"/>
            <a:ext cx="3095625" cy="541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2006-09-03T10:53:24Z</dcterms:created>
  <dc:creator>Syed Monowar Hossain</dc:creator>
</cp:coreProperties>
</file>