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x="6997700" cy="9283700"/>
  <p:embeddedFontLst>
    <p:embeddedFont>
      <p:font typeface="Noto Sans Symbols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2" roundtripDataSignature="AMtx7mgL4VRTAFIMu7ypZJxSExC5rm29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otoSansSymbols-bold.fntdata"/><Relationship Id="rId30" Type="http://schemas.openxmlformats.org/officeDocument/2006/relationships/font" Target="fonts/NotoSansSymbols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63987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56943af45_0_9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4" name="Google Shape;214;g1256943af45_0_9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1256943af45_0_9:notes"/>
          <p:cNvSpPr txBox="1"/>
          <p:nvPr>
            <p:ph idx="12" type="sldNum"/>
          </p:nvPr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56943af45_0_16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2" name="Google Shape;222;g1256943af45_0_16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1256943af45_0_16:notes"/>
          <p:cNvSpPr txBox="1"/>
          <p:nvPr>
            <p:ph idx="12" type="sldNum"/>
          </p:nvPr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56943af45_0_41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2" name="Google Shape;242;g1256943af45_0_41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g1256943af45_0_41:notes"/>
          <p:cNvSpPr txBox="1"/>
          <p:nvPr>
            <p:ph idx="12" type="sldNum"/>
          </p:nvPr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56943af45_0_70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9" name="Google Shape;269;g1256943af45_0_70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g1256943af45_0_70:notes"/>
          <p:cNvSpPr txBox="1"/>
          <p:nvPr>
            <p:ph idx="12" type="sldNum"/>
          </p:nvPr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56943af45_0_90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8" name="Google Shape;288;g1256943af45_0_90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g1256943af45_0_90:notes"/>
          <p:cNvSpPr txBox="1"/>
          <p:nvPr>
            <p:ph idx="12" type="sldNum"/>
          </p:nvPr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56943af45_0_119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6" name="Google Shape;316;g1256943af45_0_119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g1256943af45_0_119:notes"/>
          <p:cNvSpPr txBox="1"/>
          <p:nvPr>
            <p:ph idx="12" type="sldNum"/>
          </p:nvPr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bc037b7e7f_0_10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bc037b7e7f_0_10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1bc037b7e7f_0_10:notes"/>
          <p:cNvSpPr txBox="1"/>
          <p:nvPr>
            <p:ph idx="12" type="sldNum"/>
          </p:nvPr>
        </p:nvSpPr>
        <p:spPr>
          <a:xfrm>
            <a:off x="3963987" y="8818562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6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4" name="Google Shape;394;p16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2" name="Google Shape;82;p28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3" name="Google Shape;83;p28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89" name="Google Shape;89;p29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/>
          <p:nvPr>
            <p:ph type="title"/>
          </p:nvPr>
        </p:nvSpPr>
        <p:spPr>
          <a:xfrm rot="5400000">
            <a:off x="4455319" y="2166144"/>
            <a:ext cx="6191250" cy="205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" type="body"/>
          </p:nvPr>
        </p:nvSpPr>
        <p:spPr>
          <a:xfrm rot="5400000">
            <a:off x="259556" y="181770"/>
            <a:ext cx="6191250" cy="6027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" type="body"/>
          </p:nvPr>
        </p:nvSpPr>
        <p:spPr>
          <a:xfrm rot="5400000">
            <a:off x="1927224" y="-361950"/>
            <a:ext cx="50768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5" name="Google Shape;55;p24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6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3" name="Google Shape;73;p2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4" name="Google Shape;74;p2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5" name="Google Shape;75;p2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6" name="Google Shape;76;p27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327025" y="3671887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9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9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8" name="Google Shape;28;p19"/>
          <p:cNvSpPr/>
          <p:nvPr/>
        </p:nvSpPr>
        <p:spPr>
          <a:xfrm>
            <a:off x="327025" y="989012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685800" y="1371600"/>
            <a:ext cx="7772400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Design and Analysis of Algorithm</a:t>
            </a:r>
            <a:endParaRPr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Minimum Spanning Tree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(Kruskal’s Algorithm)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4294967295"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Kruskal – Step 6</a:t>
            </a:r>
            <a:endParaRPr/>
          </a:p>
        </p:txBody>
      </p:sp>
      <p:pic>
        <p:nvPicPr>
          <p:cNvPr descr="webfig-13f" id="165" name="Google Shape;16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057400"/>
            <a:ext cx="5229225" cy="327818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0"/>
          <p:cNvSpPr txBox="1"/>
          <p:nvPr/>
        </p:nvSpPr>
        <p:spPr>
          <a:xfrm>
            <a:off x="332325" y="1510575"/>
            <a:ext cx="4969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Almost like merging 2 MSTs to become 1 MST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1"/>
          <p:cNvSpPr txBox="1"/>
          <p:nvPr>
            <p:ph idx="4294967295"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Why Avoiding Cycles Matters</a:t>
            </a:r>
            <a:endParaRPr/>
          </a:p>
        </p:txBody>
      </p:sp>
      <p:sp>
        <p:nvSpPr>
          <p:cNvPr id="173" name="Google Shape;173;p11"/>
          <p:cNvSpPr txBox="1"/>
          <p:nvPr/>
        </p:nvSpPr>
        <p:spPr>
          <a:xfrm>
            <a:off x="1524000" y="3124200"/>
            <a:ext cx="594360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Up to this point, we have simply taken the edges in order of their weight.  But now we will have to reject an edge since it forms a cycle when added to those already chosen.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2"/>
          <p:cNvSpPr txBox="1"/>
          <p:nvPr>
            <p:ph idx="4294967295"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Forms a Cycle</a:t>
            </a:r>
            <a:endParaRPr/>
          </a:p>
        </p:txBody>
      </p:sp>
      <p:pic>
        <p:nvPicPr>
          <p:cNvPr descr="webfig-13g" id="180" name="Google Shape;18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828800"/>
            <a:ext cx="5305425" cy="332581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2"/>
          <p:cNvSpPr txBox="1"/>
          <p:nvPr/>
        </p:nvSpPr>
        <p:spPr>
          <a:xfrm>
            <a:off x="762000" y="5410200"/>
            <a:ext cx="7924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 we cannot take the blue edge having weight  55.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2"/>
          <p:cNvSpPr txBox="1"/>
          <p:nvPr/>
        </p:nvSpPr>
        <p:spPr>
          <a:xfrm>
            <a:off x="332325" y="1434375"/>
            <a:ext cx="4969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2 nodes already belong to same MST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3"/>
          <p:cNvSpPr txBox="1"/>
          <p:nvPr>
            <p:ph idx="4294967295"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Kruskal – Step 7    </a:t>
            </a:r>
            <a:r>
              <a:rPr b="0" i="1" lang="en-US" sz="40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DONE!!</a:t>
            </a:r>
            <a:endParaRPr/>
          </a:p>
        </p:txBody>
      </p:sp>
      <p:pic>
        <p:nvPicPr>
          <p:cNvPr descr="webfig-13h" id="189" name="Google Shape;1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752600"/>
            <a:ext cx="5381625" cy="337343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3"/>
          <p:cNvSpPr txBox="1"/>
          <p:nvPr/>
        </p:nvSpPr>
        <p:spPr>
          <a:xfrm>
            <a:off x="609600" y="5486400"/>
            <a:ext cx="830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Weight (T) = 23 + 29 + 31 + 32 + 47 + 54 + 66 = </a:t>
            </a:r>
            <a:r>
              <a:rPr b="1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282</a:t>
            </a: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Disjoint-Set</a:t>
            </a:r>
            <a:endParaRPr/>
          </a:p>
        </p:txBody>
      </p:sp>
      <p:sp>
        <p:nvSpPr>
          <p:cNvPr id="197" name="Google Shape;197;p14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a collection of sets S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S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.., S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set, e,g, S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={v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Three operations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Make-Set(x)-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creates a new set whose only member is x.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Union(x, y)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unites the sets that contain x and y, say, S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S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into a new set that is the union of the two sets.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the representative</a:t>
            </a:r>
            <a:r>
              <a:rPr lang="en-US"/>
              <a:t>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Find-Set(x)-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a pointer to the representative of the set containing x.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4"/>
          <p:cNvSpPr txBox="1"/>
          <p:nvPr/>
        </p:nvSpPr>
        <p:spPr>
          <a:xfrm>
            <a:off x="4364875" y="5181275"/>
            <a:ext cx="4129800" cy="8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set or subgraph will have a representative.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5"/>
          <p:cNvSpPr txBox="1"/>
          <p:nvPr/>
        </p:nvSpPr>
        <p:spPr>
          <a:xfrm>
            <a:off x="871537" y="4829175"/>
            <a:ext cx="8272462" cy="7651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O(V)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5"/>
          <p:cNvSpPr txBox="1"/>
          <p:nvPr/>
        </p:nvSpPr>
        <p:spPr>
          <a:xfrm>
            <a:off x="871537" y="4284662"/>
            <a:ext cx="8272462" cy="50958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5"/>
          <p:cNvSpPr txBox="1"/>
          <p:nvPr/>
        </p:nvSpPr>
        <p:spPr>
          <a:xfrm>
            <a:off x="850900" y="4019550"/>
            <a:ext cx="8293100" cy="2127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O(ElogE)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5"/>
          <p:cNvSpPr txBox="1"/>
          <p:nvPr/>
        </p:nvSpPr>
        <p:spPr>
          <a:xfrm>
            <a:off x="850900" y="3433762"/>
            <a:ext cx="8293100" cy="563562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O(V)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Kruskal's Algorithm</a:t>
            </a:r>
            <a:endParaRPr/>
          </a:p>
        </p:txBody>
      </p:sp>
      <p:sp>
        <p:nvSpPr>
          <p:cNvPr id="209" name="Google Shape;209;p15"/>
          <p:cNvSpPr txBox="1"/>
          <p:nvPr>
            <p:ph idx="1" type="body"/>
          </p:nvPr>
        </p:nvSpPr>
        <p:spPr>
          <a:xfrm>
            <a:off x="350837" y="1225550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algorithm adds the cheapest edge that connects two trees of the forest</a:t>
            </a:r>
            <a:endParaRPr/>
          </a:p>
        </p:txBody>
      </p:sp>
      <p:sp>
        <p:nvSpPr>
          <p:cNvPr id="210" name="Google Shape;210;p15"/>
          <p:cNvSpPr txBox="1"/>
          <p:nvPr/>
        </p:nvSpPr>
        <p:spPr>
          <a:xfrm>
            <a:off x="785812" y="2805112"/>
            <a:ext cx="69342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MST-Kruskal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(G,w)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 A </a:t>
            </a:r>
            <a:r>
              <a:rPr b="0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02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each vertex v </a:t>
            </a:r>
            <a:r>
              <a:rPr b="0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V[G]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03    Make-Set(v)</a:t>
            </a:r>
            <a:endParaRPr b="0" i="0" sz="1800" u="none" cap="none" strike="noStrike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04 sort the edges of E by non-decreasing weight 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05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each edge (u,v)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E, in order by non-decreasing weight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06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Find-Set(u)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≠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Find-Set(v)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07      A </a:t>
            </a:r>
            <a:r>
              <a:rPr b="0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b="0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{(u,v)}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08      Union(u,v)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09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5"/>
          <p:cNvSpPr txBox="1"/>
          <p:nvPr/>
        </p:nvSpPr>
        <p:spPr>
          <a:xfrm>
            <a:off x="2281237" y="5894387"/>
            <a:ext cx="4105275" cy="7651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Overall Complexity: O(VE)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56943af45_0_9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Disjoint Set Union using path compression</a:t>
            </a:r>
            <a:endParaRPr sz="3500"/>
          </a:p>
        </p:txBody>
      </p:sp>
      <p:sp>
        <p:nvSpPr>
          <p:cNvPr id="218" name="Google Shape;218;g1256943af45_0_9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Can use path compression technique while finding representative 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Find-Set(u)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/>
              <a:t>Let Par[ ] array holds the representative information for each node u.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Initially each node’s representative is itself, Par[u] = u [as it lies individually]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We gradually update Par[ ] while merging trees</a:t>
            </a:r>
            <a:endParaRPr/>
          </a:p>
        </p:txBody>
      </p:sp>
      <p:sp>
        <p:nvSpPr>
          <p:cNvPr id="219" name="Google Shape;219;g1256943af45_0_9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56943af45_0_16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chemeClr val="dk1"/>
                </a:solidFill>
              </a:rPr>
              <a:t>Disjoint Set Union using path compression</a:t>
            </a:r>
            <a:endParaRPr/>
          </a:p>
        </p:txBody>
      </p:sp>
      <p:sp>
        <p:nvSpPr>
          <p:cNvPr id="226" name="Google Shape;226;g1256943af45_0_16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g1256943af45_0_16"/>
          <p:cNvSpPr/>
          <p:nvPr/>
        </p:nvSpPr>
        <p:spPr>
          <a:xfrm>
            <a:off x="861025" y="24168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1256943af45_0_16"/>
          <p:cNvSpPr/>
          <p:nvPr/>
        </p:nvSpPr>
        <p:spPr>
          <a:xfrm>
            <a:off x="2463575" y="24168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" name="Google Shape;229;g1256943af45_0_16"/>
          <p:cNvCxnSpPr>
            <a:stCxn id="227" idx="7"/>
            <a:endCxn id="227" idx="1"/>
          </p:cNvCxnSpPr>
          <p:nvPr/>
        </p:nvCxnSpPr>
        <p:spPr>
          <a:xfrm rot="5400000">
            <a:off x="1328963" y="2247476"/>
            <a:ext cx="600" cy="662400"/>
          </a:xfrm>
          <a:prstGeom prst="curvedConnector3">
            <a:avLst>
              <a:gd fmla="val -666044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0" name="Google Shape;230;g1256943af45_0_16"/>
          <p:cNvCxnSpPr>
            <a:stCxn id="228" idx="6"/>
            <a:endCxn id="228" idx="0"/>
          </p:cNvCxnSpPr>
          <p:nvPr/>
        </p:nvCxnSpPr>
        <p:spPr>
          <a:xfrm rot="10800000">
            <a:off x="2931875" y="2416875"/>
            <a:ext cx="468300" cy="551400"/>
          </a:xfrm>
          <a:prstGeom prst="curvedConnector4">
            <a:avLst>
              <a:gd fmla="val -50849" name="adj1"/>
              <a:gd fmla="val 14318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1" name="Google Shape;231;g1256943af45_0_16"/>
          <p:cNvSpPr txBox="1"/>
          <p:nvPr/>
        </p:nvSpPr>
        <p:spPr>
          <a:xfrm>
            <a:off x="742200" y="3699550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Par[a] 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1256943af45_0_16"/>
          <p:cNvSpPr txBox="1"/>
          <p:nvPr/>
        </p:nvSpPr>
        <p:spPr>
          <a:xfrm>
            <a:off x="2418600" y="3699550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Par[b] =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g1256943af45_0_16"/>
          <p:cNvCxnSpPr/>
          <p:nvPr/>
        </p:nvCxnSpPr>
        <p:spPr>
          <a:xfrm>
            <a:off x="4214500" y="1480350"/>
            <a:ext cx="15000" cy="48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" name="Google Shape;234;g1256943af45_0_16"/>
          <p:cNvSpPr/>
          <p:nvPr/>
        </p:nvSpPr>
        <p:spPr>
          <a:xfrm>
            <a:off x="5737825" y="17310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1256943af45_0_16"/>
          <p:cNvSpPr/>
          <p:nvPr/>
        </p:nvSpPr>
        <p:spPr>
          <a:xfrm>
            <a:off x="4749575" y="32550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g1256943af45_0_16"/>
          <p:cNvCxnSpPr>
            <a:stCxn id="235" idx="7"/>
            <a:endCxn id="234" idx="3"/>
          </p:cNvCxnSpPr>
          <p:nvPr/>
        </p:nvCxnSpPr>
        <p:spPr>
          <a:xfrm flipH="1" rot="10800000">
            <a:off x="5549013" y="2672276"/>
            <a:ext cx="326100" cy="7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g1256943af45_0_16"/>
          <p:cNvCxnSpPr>
            <a:stCxn id="234" idx="6"/>
            <a:endCxn id="234" idx="0"/>
          </p:cNvCxnSpPr>
          <p:nvPr/>
        </p:nvCxnSpPr>
        <p:spPr>
          <a:xfrm rot="10800000">
            <a:off x="6206125" y="1731075"/>
            <a:ext cx="468300" cy="551400"/>
          </a:xfrm>
          <a:prstGeom prst="curvedConnector4">
            <a:avLst>
              <a:gd fmla="val -50849" name="adj1"/>
              <a:gd fmla="val 14318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8" name="Google Shape;238;g1256943af45_0_16"/>
          <p:cNvSpPr txBox="1"/>
          <p:nvPr/>
        </p:nvSpPr>
        <p:spPr>
          <a:xfrm>
            <a:off x="6838200" y="2480350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Par[a] 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1256943af45_0_16"/>
          <p:cNvSpPr txBox="1"/>
          <p:nvPr/>
        </p:nvSpPr>
        <p:spPr>
          <a:xfrm>
            <a:off x="5847600" y="3623350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Par[b] 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56943af45_0_41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chemeClr val="dk1"/>
                </a:solidFill>
              </a:rPr>
              <a:t>Disjoint Set Union using path compression</a:t>
            </a:r>
            <a:endParaRPr/>
          </a:p>
        </p:txBody>
      </p:sp>
      <p:sp>
        <p:nvSpPr>
          <p:cNvPr id="246" name="Google Shape;246;g1256943af45_0_41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g1256943af45_0_41"/>
          <p:cNvSpPr/>
          <p:nvPr/>
        </p:nvSpPr>
        <p:spPr>
          <a:xfrm>
            <a:off x="1546825" y="17310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1256943af45_0_41"/>
          <p:cNvSpPr/>
          <p:nvPr/>
        </p:nvSpPr>
        <p:spPr>
          <a:xfrm>
            <a:off x="558575" y="32550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g1256943af45_0_41"/>
          <p:cNvCxnSpPr>
            <a:stCxn id="248" idx="7"/>
            <a:endCxn id="247" idx="3"/>
          </p:cNvCxnSpPr>
          <p:nvPr/>
        </p:nvCxnSpPr>
        <p:spPr>
          <a:xfrm flipH="1" rot="10800000">
            <a:off x="1358013" y="2672276"/>
            <a:ext cx="326100" cy="74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g1256943af45_0_41"/>
          <p:cNvCxnSpPr>
            <a:stCxn id="247" idx="6"/>
            <a:endCxn id="247" idx="0"/>
          </p:cNvCxnSpPr>
          <p:nvPr/>
        </p:nvCxnSpPr>
        <p:spPr>
          <a:xfrm rot="10800000">
            <a:off x="2015125" y="1731075"/>
            <a:ext cx="468300" cy="551400"/>
          </a:xfrm>
          <a:prstGeom prst="curvedConnector4">
            <a:avLst>
              <a:gd fmla="val -50849" name="adj1"/>
              <a:gd fmla="val 14318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1" name="Google Shape;251;g1256943af45_0_41"/>
          <p:cNvSpPr txBox="1"/>
          <p:nvPr/>
        </p:nvSpPr>
        <p:spPr>
          <a:xfrm>
            <a:off x="2647200" y="2480350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Par[a] 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1256943af45_0_41"/>
          <p:cNvSpPr txBox="1"/>
          <p:nvPr/>
        </p:nvSpPr>
        <p:spPr>
          <a:xfrm>
            <a:off x="1656600" y="3623350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Par[b] 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1256943af45_0_41"/>
          <p:cNvSpPr/>
          <p:nvPr/>
        </p:nvSpPr>
        <p:spPr>
          <a:xfrm>
            <a:off x="2844575" y="42456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" name="Google Shape;254;g1256943af45_0_41"/>
          <p:cNvCxnSpPr>
            <a:stCxn id="253" idx="6"/>
            <a:endCxn id="253" idx="0"/>
          </p:cNvCxnSpPr>
          <p:nvPr/>
        </p:nvCxnSpPr>
        <p:spPr>
          <a:xfrm rot="10800000">
            <a:off x="3312875" y="4245675"/>
            <a:ext cx="468300" cy="551400"/>
          </a:xfrm>
          <a:prstGeom prst="curvedConnector4">
            <a:avLst>
              <a:gd fmla="val -50849" name="adj1"/>
              <a:gd fmla="val 14318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5" name="Google Shape;255;g1256943af45_0_41"/>
          <p:cNvSpPr txBox="1"/>
          <p:nvPr/>
        </p:nvSpPr>
        <p:spPr>
          <a:xfrm>
            <a:off x="2952000" y="3394750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Par[c] =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1256943af45_0_41"/>
          <p:cNvSpPr/>
          <p:nvPr/>
        </p:nvSpPr>
        <p:spPr>
          <a:xfrm>
            <a:off x="5737825" y="17310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1256943af45_0_41"/>
          <p:cNvSpPr/>
          <p:nvPr/>
        </p:nvSpPr>
        <p:spPr>
          <a:xfrm>
            <a:off x="4749575" y="32550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g1256943af45_0_41"/>
          <p:cNvCxnSpPr>
            <a:stCxn id="257" idx="7"/>
            <a:endCxn id="256" idx="3"/>
          </p:cNvCxnSpPr>
          <p:nvPr/>
        </p:nvCxnSpPr>
        <p:spPr>
          <a:xfrm flipH="1" rot="10800000">
            <a:off x="5549013" y="2672276"/>
            <a:ext cx="326100" cy="74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" name="Google Shape;259;g1256943af45_0_41"/>
          <p:cNvCxnSpPr>
            <a:stCxn id="256" idx="6"/>
            <a:endCxn id="256" idx="0"/>
          </p:cNvCxnSpPr>
          <p:nvPr/>
        </p:nvCxnSpPr>
        <p:spPr>
          <a:xfrm rot="10800000">
            <a:off x="6206125" y="1731075"/>
            <a:ext cx="468300" cy="551400"/>
          </a:xfrm>
          <a:prstGeom prst="curvedConnector4">
            <a:avLst>
              <a:gd fmla="val -50849" name="adj1"/>
              <a:gd fmla="val 14318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60" name="Google Shape;260;g1256943af45_0_41"/>
          <p:cNvSpPr txBox="1"/>
          <p:nvPr/>
        </p:nvSpPr>
        <p:spPr>
          <a:xfrm>
            <a:off x="7143000" y="1558900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Par[a] 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1256943af45_0_41"/>
          <p:cNvSpPr txBox="1"/>
          <p:nvPr/>
        </p:nvSpPr>
        <p:spPr>
          <a:xfrm>
            <a:off x="4628400" y="2785150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Par[b] 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1256943af45_0_41"/>
          <p:cNvSpPr txBox="1"/>
          <p:nvPr/>
        </p:nvSpPr>
        <p:spPr>
          <a:xfrm>
            <a:off x="6342400" y="4948275"/>
            <a:ext cx="24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Par[c] = Par[b] 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" name="Google Shape;263;g1256943af45_0_41"/>
          <p:cNvCxnSpPr/>
          <p:nvPr/>
        </p:nvCxnSpPr>
        <p:spPr>
          <a:xfrm>
            <a:off x="4290700" y="1480350"/>
            <a:ext cx="15000" cy="48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4" name="Google Shape;264;g1256943af45_0_41"/>
          <p:cNvSpPr/>
          <p:nvPr/>
        </p:nvSpPr>
        <p:spPr>
          <a:xfrm>
            <a:off x="5282975" y="48552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g1256943af45_0_41"/>
          <p:cNvCxnSpPr>
            <a:stCxn id="264" idx="0"/>
            <a:endCxn id="256" idx="4"/>
          </p:cNvCxnSpPr>
          <p:nvPr/>
        </p:nvCxnSpPr>
        <p:spPr>
          <a:xfrm flipH="1" rot="10800000">
            <a:off x="5751275" y="2833875"/>
            <a:ext cx="454800" cy="202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66" name="Google Shape;266;g1256943af45_0_41"/>
          <p:cNvCxnSpPr>
            <a:stCxn id="257" idx="4"/>
            <a:endCxn id="264" idx="1"/>
          </p:cNvCxnSpPr>
          <p:nvPr/>
        </p:nvCxnSpPr>
        <p:spPr>
          <a:xfrm>
            <a:off x="5217875" y="4357875"/>
            <a:ext cx="202200" cy="6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56943af45_0_70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chemeClr val="dk1"/>
                </a:solidFill>
              </a:rPr>
              <a:t>Disjoint Set Union using path compression</a:t>
            </a:r>
            <a:endParaRPr/>
          </a:p>
        </p:txBody>
      </p:sp>
      <p:sp>
        <p:nvSpPr>
          <p:cNvPr id="273" name="Google Shape;273;g1256943af45_0_7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g1256943af45_0_70"/>
          <p:cNvSpPr/>
          <p:nvPr/>
        </p:nvSpPr>
        <p:spPr>
          <a:xfrm>
            <a:off x="1546825" y="17310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1256943af45_0_70"/>
          <p:cNvSpPr/>
          <p:nvPr/>
        </p:nvSpPr>
        <p:spPr>
          <a:xfrm>
            <a:off x="558575" y="32550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g1256943af45_0_70"/>
          <p:cNvCxnSpPr>
            <a:stCxn id="275" idx="7"/>
            <a:endCxn id="274" idx="3"/>
          </p:cNvCxnSpPr>
          <p:nvPr/>
        </p:nvCxnSpPr>
        <p:spPr>
          <a:xfrm flipH="1" rot="10800000">
            <a:off x="1358013" y="2672276"/>
            <a:ext cx="326100" cy="74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g1256943af45_0_70"/>
          <p:cNvCxnSpPr>
            <a:stCxn id="274" idx="6"/>
            <a:endCxn id="274" idx="0"/>
          </p:cNvCxnSpPr>
          <p:nvPr/>
        </p:nvCxnSpPr>
        <p:spPr>
          <a:xfrm rot="10800000">
            <a:off x="2015125" y="1731075"/>
            <a:ext cx="468300" cy="551400"/>
          </a:xfrm>
          <a:prstGeom prst="curvedConnector4">
            <a:avLst>
              <a:gd fmla="val -50849" name="adj1"/>
              <a:gd fmla="val 14318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78" name="Google Shape;278;g1256943af45_0_70"/>
          <p:cNvSpPr txBox="1"/>
          <p:nvPr/>
        </p:nvSpPr>
        <p:spPr>
          <a:xfrm>
            <a:off x="2952000" y="1558900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Par[a] 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1256943af45_0_70"/>
          <p:cNvSpPr txBox="1"/>
          <p:nvPr/>
        </p:nvSpPr>
        <p:spPr>
          <a:xfrm>
            <a:off x="200675" y="2730838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Par[b] 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1256943af45_0_70"/>
          <p:cNvSpPr txBox="1"/>
          <p:nvPr/>
        </p:nvSpPr>
        <p:spPr>
          <a:xfrm>
            <a:off x="1750300" y="4506325"/>
            <a:ext cx="24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Par[c] = Par[b] 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1256943af45_0_70"/>
          <p:cNvSpPr/>
          <p:nvPr/>
        </p:nvSpPr>
        <p:spPr>
          <a:xfrm>
            <a:off x="1091975" y="48552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" name="Google Shape;282;g1256943af45_0_70"/>
          <p:cNvCxnSpPr>
            <a:stCxn id="281" idx="0"/>
            <a:endCxn id="274" idx="4"/>
          </p:cNvCxnSpPr>
          <p:nvPr/>
        </p:nvCxnSpPr>
        <p:spPr>
          <a:xfrm flipH="1" rot="10800000">
            <a:off x="1560275" y="2833875"/>
            <a:ext cx="454800" cy="202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83" name="Google Shape;283;g1256943af45_0_70"/>
          <p:cNvSpPr txBox="1"/>
          <p:nvPr/>
        </p:nvSpPr>
        <p:spPr>
          <a:xfrm>
            <a:off x="4214500" y="1401475"/>
            <a:ext cx="4592100" cy="172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 Find-Set(u):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if Par[u] == u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return u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Par[u] = Find-Set(Par[u])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Par[u]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g1256943af45_0_70"/>
          <p:cNvSpPr txBox="1"/>
          <p:nvPr/>
        </p:nvSpPr>
        <p:spPr>
          <a:xfrm>
            <a:off x="4003025" y="3382675"/>
            <a:ext cx="4803600" cy="264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 Union(a,b):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u = Find-Set(a)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v = Find-Set(b)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if u != v: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Par[u]=v(or Par[v]=u)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print(“in same subtree”)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85" name="Google Shape;285;g1256943af45_0_70"/>
          <p:cNvCxnSpPr>
            <a:stCxn id="275" idx="4"/>
            <a:endCxn id="281" idx="1"/>
          </p:cNvCxnSpPr>
          <p:nvPr/>
        </p:nvCxnSpPr>
        <p:spPr>
          <a:xfrm>
            <a:off x="1026875" y="4357875"/>
            <a:ext cx="202200" cy="6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Last Class’s Topic</a:t>
            </a:r>
            <a:endParaRPr/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Minimum Spanning Tree (Prim’s Algorithm)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spanning tree &amp; Minimum spanning tree?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will happen if we add an edge in a minimum spanning tree?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Read the following topics from “Cormen-pg563”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Light edge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56943af45_0_90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chemeClr val="dk1"/>
                </a:solidFill>
              </a:rPr>
              <a:t>Disjoint Set Union using path compression</a:t>
            </a:r>
            <a:endParaRPr/>
          </a:p>
        </p:txBody>
      </p:sp>
      <p:sp>
        <p:nvSpPr>
          <p:cNvPr id="292" name="Google Shape;292;g1256943af45_0_9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g1256943af45_0_90"/>
          <p:cNvSpPr/>
          <p:nvPr/>
        </p:nvSpPr>
        <p:spPr>
          <a:xfrm>
            <a:off x="1470625" y="14262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1256943af45_0_90"/>
          <p:cNvSpPr/>
          <p:nvPr/>
        </p:nvSpPr>
        <p:spPr>
          <a:xfrm>
            <a:off x="749075" y="25290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Google Shape;295;g1256943af45_0_90"/>
          <p:cNvCxnSpPr>
            <a:stCxn id="294" idx="7"/>
            <a:endCxn id="293" idx="3"/>
          </p:cNvCxnSpPr>
          <p:nvPr/>
        </p:nvCxnSpPr>
        <p:spPr>
          <a:xfrm flipH="1" rot="10800000">
            <a:off x="1548513" y="2367476"/>
            <a:ext cx="59400" cy="32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6" name="Google Shape;296;g1256943af45_0_90"/>
          <p:cNvCxnSpPr>
            <a:stCxn id="293" idx="6"/>
            <a:endCxn id="293" idx="0"/>
          </p:cNvCxnSpPr>
          <p:nvPr/>
        </p:nvCxnSpPr>
        <p:spPr>
          <a:xfrm rot="10800000">
            <a:off x="1938925" y="1426275"/>
            <a:ext cx="468300" cy="551400"/>
          </a:xfrm>
          <a:prstGeom prst="curvedConnector4">
            <a:avLst>
              <a:gd fmla="val -50849" name="adj1"/>
              <a:gd fmla="val 14318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7" name="Google Shape;297;g1256943af45_0_90"/>
          <p:cNvSpPr txBox="1"/>
          <p:nvPr/>
        </p:nvSpPr>
        <p:spPr>
          <a:xfrm>
            <a:off x="2875800" y="1254100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Par[a] 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1256943af45_0_90"/>
          <p:cNvSpPr txBox="1"/>
          <p:nvPr/>
        </p:nvSpPr>
        <p:spPr>
          <a:xfrm>
            <a:off x="260450" y="2041400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Par[b] 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1256943af45_0_90"/>
          <p:cNvSpPr txBox="1"/>
          <p:nvPr/>
        </p:nvSpPr>
        <p:spPr>
          <a:xfrm>
            <a:off x="3605925" y="4133250"/>
            <a:ext cx="24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Par[d] =  </a:t>
            </a:r>
            <a:r>
              <a:rPr lang="en-US"/>
              <a:t>par[c]=a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1256943af45_0_90"/>
          <p:cNvSpPr/>
          <p:nvPr/>
        </p:nvSpPr>
        <p:spPr>
          <a:xfrm>
            <a:off x="471950" y="44742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1" name="Google Shape;301;g1256943af45_0_90"/>
          <p:cNvCxnSpPr>
            <a:endCxn id="293" idx="4"/>
          </p:cNvCxnSpPr>
          <p:nvPr/>
        </p:nvCxnSpPr>
        <p:spPr>
          <a:xfrm flipH="1" rot="10800000">
            <a:off x="1302025" y="2529075"/>
            <a:ext cx="636900" cy="212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02" name="Google Shape;302;g1256943af45_0_90"/>
          <p:cNvSpPr/>
          <p:nvPr/>
        </p:nvSpPr>
        <p:spPr>
          <a:xfrm>
            <a:off x="2577875" y="39768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256943af45_0_90"/>
          <p:cNvSpPr/>
          <p:nvPr/>
        </p:nvSpPr>
        <p:spPr>
          <a:xfrm>
            <a:off x="2300750" y="53886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4" name="Google Shape;304;g1256943af45_0_90"/>
          <p:cNvCxnSpPr>
            <a:stCxn id="303" idx="0"/>
            <a:endCxn id="302" idx="4"/>
          </p:cNvCxnSpPr>
          <p:nvPr/>
        </p:nvCxnSpPr>
        <p:spPr>
          <a:xfrm flipH="1" rot="10800000">
            <a:off x="2769050" y="5079675"/>
            <a:ext cx="277200" cy="30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5" name="Google Shape;305;g1256943af45_0_90"/>
          <p:cNvCxnSpPr>
            <a:stCxn id="302" idx="2"/>
            <a:endCxn id="293" idx="4"/>
          </p:cNvCxnSpPr>
          <p:nvPr/>
        </p:nvCxnSpPr>
        <p:spPr>
          <a:xfrm rot="10800000">
            <a:off x="1938875" y="2529075"/>
            <a:ext cx="639000" cy="1999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06" name="Google Shape;306;g1256943af45_0_90"/>
          <p:cNvSpPr txBox="1"/>
          <p:nvPr/>
        </p:nvSpPr>
        <p:spPr>
          <a:xfrm>
            <a:off x="3453525" y="5123850"/>
            <a:ext cx="24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Par[e] =  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1256943af45_0_90"/>
          <p:cNvSpPr txBox="1"/>
          <p:nvPr/>
        </p:nvSpPr>
        <p:spPr>
          <a:xfrm>
            <a:off x="537575" y="3879975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Par[c] 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1256943af45_0_90"/>
          <p:cNvSpPr/>
          <p:nvPr/>
        </p:nvSpPr>
        <p:spPr>
          <a:xfrm>
            <a:off x="4053350" y="55410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g1256943af45_0_90"/>
          <p:cNvCxnSpPr>
            <a:stCxn id="303" idx="6"/>
            <a:endCxn id="308" idx="2"/>
          </p:cNvCxnSpPr>
          <p:nvPr/>
        </p:nvCxnSpPr>
        <p:spPr>
          <a:xfrm>
            <a:off x="3237350" y="5940075"/>
            <a:ext cx="81600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0" name="Google Shape;310;g1256943af45_0_90"/>
          <p:cNvSpPr txBox="1"/>
          <p:nvPr/>
        </p:nvSpPr>
        <p:spPr>
          <a:xfrm>
            <a:off x="5129925" y="5885850"/>
            <a:ext cx="24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Par[f] =  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1256943af45_0_90"/>
          <p:cNvSpPr txBox="1"/>
          <p:nvPr/>
        </p:nvSpPr>
        <p:spPr>
          <a:xfrm>
            <a:off x="4260475" y="2707950"/>
            <a:ext cx="377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union(c,d)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1256943af45_0_90"/>
          <p:cNvSpPr/>
          <p:nvPr/>
        </p:nvSpPr>
        <p:spPr>
          <a:xfrm>
            <a:off x="297719" y="3413900"/>
            <a:ext cx="578400" cy="1178250"/>
          </a:xfrm>
          <a:custGeom>
            <a:rect b="b" l="l" r="r" t="t"/>
            <a:pathLst>
              <a:path extrusionOk="0" h="47130" w="23136">
                <a:moveTo>
                  <a:pt x="23136" y="0"/>
                </a:moveTo>
                <a:cubicBezTo>
                  <a:pt x="19309" y="1209"/>
                  <a:pt x="1586" y="-604"/>
                  <a:pt x="176" y="7251"/>
                </a:cubicBezTo>
                <a:cubicBezTo>
                  <a:pt x="-1234" y="15106"/>
                  <a:pt x="12260" y="40484"/>
                  <a:pt x="14677" y="4713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3" name="Google Shape;313;g1256943af45_0_90"/>
          <p:cNvSpPr/>
          <p:nvPr/>
        </p:nvSpPr>
        <p:spPr>
          <a:xfrm>
            <a:off x="1408550" y="4706100"/>
            <a:ext cx="1169256" cy="400197"/>
          </a:xfrm>
          <a:custGeom>
            <a:rect b="b" l="l" r="r" t="t"/>
            <a:pathLst>
              <a:path extrusionOk="0" h="10272" w="54985">
                <a:moveTo>
                  <a:pt x="0" y="10272"/>
                </a:moveTo>
                <a:cubicBezTo>
                  <a:pt x="9164" y="8560"/>
                  <a:pt x="45821" y="1712"/>
                  <a:pt x="5498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56943af45_0_119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>
                <a:solidFill>
                  <a:schemeClr val="dk1"/>
                </a:solidFill>
              </a:rPr>
              <a:t>Disjoint Set Union using path compression</a:t>
            </a:r>
            <a:endParaRPr/>
          </a:p>
        </p:txBody>
      </p:sp>
      <p:sp>
        <p:nvSpPr>
          <p:cNvPr id="320" name="Google Shape;320;g1256943af45_0_119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1" name="Google Shape;321;g1256943af45_0_119"/>
          <p:cNvSpPr/>
          <p:nvPr/>
        </p:nvSpPr>
        <p:spPr>
          <a:xfrm>
            <a:off x="1470625" y="14262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1256943af45_0_119"/>
          <p:cNvSpPr/>
          <p:nvPr/>
        </p:nvSpPr>
        <p:spPr>
          <a:xfrm>
            <a:off x="643925" y="25290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" name="Google Shape;323;g1256943af45_0_119"/>
          <p:cNvCxnSpPr>
            <a:stCxn id="322" idx="7"/>
            <a:endCxn id="321" idx="3"/>
          </p:cNvCxnSpPr>
          <p:nvPr/>
        </p:nvCxnSpPr>
        <p:spPr>
          <a:xfrm flipH="1" rot="10800000">
            <a:off x="1443363" y="2367476"/>
            <a:ext cx="164400" cy="3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4" name="Google Shape;324;g1256943af45_0_119"/>
          <p:cNvCxnSpPr>
            <a:stCxn id="321" idx="6"/>
            <a:endCxn id="321" idx="0"/>
          </p:cNvCxnSpPr>
          <p:nvPr/>
        </p:nvCxnSpPr>
        <p:spPr>
          <a:xfrm rot="10800000">
            <a:off x="1938925" y="1426275"/>
            <a:ext cx="468300" cy="551400"/>
          </a:xfrm>
          <a:prstGeom prst="curvedConnector4">
            <a:avLst>
              <a:gd fmla="val -50849" name="adj1"/>
              <a:gd fmla="val 14318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25" name="Google Shape;325;g1256943af45_0_119"/>
          <p:cNvSpPr txBox="1"/>
          <p:nvPr/>
        </p:nvSpPr>
        <p:spPr>
          <a:xfrm>
            <a:off x="2875800" y="1254100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Par[a] 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1256943af45_0_119"/>
          <p:cNvSpPr txBox="1"/>
          <p:nvPr/>
        </p:nvSpPr>
        <p:spPr>
          <a:xfrm>
            <a:off x="341300" y="2095000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Par[b] 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1256943af45_0_119"/>
          <p:cNvSpPr txBox="1"/>
          <p:nvPr/>
        </p:nvSpPr>
        <p:spPr>
          <a:xfrm>
            <a:off x="3605925" y="4133250"/>
            <a:ext cx="24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Par[d] =  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1256943af45_0_119"/>
          <p:cNvSpPr/>
          <p:nvPr/>
        </p:nvSpPr>
        <p:spPr>
          <a:xfrm>
            <a:off x="471950" y="39408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1256943af45_0_119"/>
          <p:cNvSpPr/>
          <p:nvPr/>
        </p:nvSpPr>
        <p:spPr>
          <a:xfrm>
            <a:off x="2577875" y="39768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1256943af45_0_119"/>
          <p:cNvSpPr/>
          <p:nvPr/>
        </p:nvSpPr>
        <p:spPr>
          <a:xfrm>
            <a:off x="2300750" y="53886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1256943af45_0_119"/>
          <p:cNvSpPr txBox="1"/>
          <p:nvPr/>
        </p:nvSpPr>
        <p:spPr>
          <a:xfrm>
            <a:off x="3148725" y="5123850"/>
            <a:ext cx="24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Par[e] =  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1256943af45_0_119"/>
          <p:cNvSpPr txBox="1"/>
          <p:nvPr/>
        </p:nvSpPr>
        <p:spPr>
          <a:xfrm>
            <a:off x="188925" y="3583613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Par[c] 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1256943af45_0_119"/>
          <p:cNvSpPr/>
          <p:nvPr/>
        </p:nvSpPr>
        <p:spPr>
          <a:xfrm>
            <a:off x="4053350" y="55410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1256943af45_0_119"/>
          <p:cNvSpPr txBox="1"/>
          <p:nvPr/>
        </p:nvSpPr>
        <p:spPr>
          <a:xfrm>
            <a:off x="5129925" y="5885850"/>
            <a:ext cx="24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Par[f] =  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1256943af45_0_119"/>
          <p:cNvSpPr txBox="1"/>
          <p:nvPr/>
        </p:nvSpPr>
        <p:spPr>
          <a:xfrm>
            <a:off x="4489075" y="2250750"/>
            <a:ext cx="377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find(f)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6" name="Google Shape;336;g1256943af45_0_119"/>
          <p:cNvCxnSpPr>
            <a:stCxn id="333" idx="3"/>
            <a:endCxn id="321" idx="5"/>
          </p:cNvCxnSpPr>
          <p:nvPr/>
        </p:nvCxnSpPr>
        <p:spPr>
          <a:xfrm flipH="1" rot="5400000">
            <a:off x="1172962" y="3464824"/>
            <a:ext cx="4114800" cy="1920300"/>
          </a:xfrm>
          <a:prstGeom prst="curvedConnector3">
            <a:avLst>
              <a:gd fmla="val -1786" name="adj1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stealth"/>
            <a:tailEnd len="med" w="med" type="none"/>
          </a:ln>
        </p:spPr>
      </p:cxnSp>
      <p:cxnSp>
        <p:nvCxnSpPr>
          <p:cNvPr id="337" name="Google Shape;337;g1256943af45_0_119"/>
          <p:cNvCxnSpPr>
            <a:stCxn id="330" idx="2"/>
            <a:endCxn id="321" idx="4"/>
          </p:cNvCxnSpPr>
          <p:nvPr/>
        </p:nvCxnSpPr>
        <p:spPr>
          <a:xfrm rot="10800000">
            <a:off x="1938950" y="2529075"/>
            <a:ext cx="361800" cy="34110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stealth"/>
            <a:tailEnd len="med" w="med" type="none"/>
          </a:ln>
        </p:spPr>
      </p:cxnSp>
      <p:sp>
        <p:nvSpPr>
          <p:cNvPr id="338" name="Google Shape;338;g1256943af45_0_119"/>
          <p:cNvSpPr txBox="1"/>
          <p:nvPr/>
        </p:nvSpPr>
        <p:spPr>
          <a:xfrm>
            <a:off x="1640825" y="5426975"/>
            <a:ext cx="70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0" i="0" sz="30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g1256943af45_0_119"/>
          <p:cNvSpPr txBox="1"/>
          <p:nvPr/>
        </p:nvSpPr>
        <p:spPr>
          <a:xfrm>
            <a:off x="3317225" y="6112775"/>
            <a:ext cx="70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0" i="0" sz="30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g1256943af45_0_119"/>
          <p:cNvSpPr txBox="1"/>
          <p:nvPr/>
        </p:nvSpPr>
        <p:spPr>
          <a:xfrm>
            <a:off x="5129925" y="6114450"/>
            <a:ext cx="24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Par[f] =  a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1256943af45_0_119"/>
          <p:cNvSpPr txBox="1"/>
          <p:nvPr/>
        </p:nvSpPr>
        <p:spPr>
          <a:xfrm>
            <a:off x="3148725" y="5428650"/>
            <a:ext cx="24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Par[e] =  a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1256943af45_0_119"/>
          <p:cNvSpPr txBox="1"/>
          <p:nvPr/>
        </p:nvSpPr>
        <p:spPr>
          <a:xfrm>
            <a:off x="4731575" y="2884950"/>
            <a:ext cx="4044900" cy="11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When Par [ ]  gets updated, path gets compressed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Google Shape;343;g1256943af45_0_119"/>
          <p:cNvSpPr txBox="1"/>
          <p:nvPr/>
        </p:nvSpPr>
        <p:spPr>
          <a:xfrm>
            <a:off x="4531725" y="1389725"/>
            <a:ext cx="34593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example how after find(f) function call Par [e] and Par[f] get updated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4" name="Google Shape;344;g1256943af45_0_119"/>
          <p:cNvCxnSpPr>
            <a:stCxn id="328" idx="7"/>
            <a:endCxn id="321" idx="4"/>
          </p:cNvCxnSpPr>
          <p:nvPr/>
        </p:nvCxnSpPr>
        <p:spPr>
          <a:xfrm flipH="1" rot="10800000">
            <a:off x="1271388" y="2529176"/>
            <a:ext cx="667500" cy="157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g1256943af45_0_119"/>
          <p:cNvSpPr/>
          <p:nvPr/>
        </p:nvSpPr>
        <p:spPr>
          <a:xfrm>
            <a:off x="2300750" y="2367475"/>
            <a:ext cx="1196965" cy="1650650"/>
          </a:xfrm>
          <a:custGeom>
            <a:rect b="b" l="l" r="r" t="t"/>
            <a:pathLst>
              <a:path extrusionOk="0" h="62840" w="48667">
                <a:moveTo>
                  <a:pt x="31420" y="62840"/>
                </a:moveTo>
                <a:cubicBezTo>
                  <a:pt x="34139" y="58208"/>
                  <a:pt x="52971" y="45518"/>
                  <a:pt x="47734" y="35045"/>
                </a:cubicBezTo>
                <a:cubicBezTo>
                  <a:pt x="42497" y="24572"/>
                  <a:pt x="7956" y="5841"/>
                  <a:pt x="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dash"/>
            <a:round/>
            <a:headEnd len="med" w="med" type="triangle"/>
            <a:tailEnd len="med" w="med" type="none"/>
          </a:ln>
        </p:spPr>
      </p:sp>
      <p:sp>
        <p:nvSpPr>
          <p:cNvPr id="346" name="Google Shape;346;g1256943af45_0_119"/>
          <p:cNvSpPr txBox="1"/>
          <p:nvPr/>
        </p:nvSpPr>
        <p:spPr>
          <a:xfrm>
            <a:off x="2936225" y="2912375"/>
            <a:ext cx="70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0" i="0" sz="30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Google Shape;347;g1256943af45_0_119"/>
          <p:cNvSpPr txBox="1"/>
          <p:nvPr/>
        </p:nvSpPr>
        <p:spPr>
          <a:xfrm>
            <a:off x="4909350" y="4077600"/>
            <a:ext cx="3867000" cy="141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e are making false parent connections to find representative of a tree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g1256943af45_0_119"/>
          <p:cNvSpPr/>
          <p:nvPr/>
        </p:nvSpPr>
        <p:spPr>
          <a:xfrm>
            <a:off x="86848" y="3293050"/>
            <a:ext cx="608025" cy="906350"/>
          </a:xfrm>
          <a:custGeom>
            <a:rect b="b" l="l" r="r" t="t"/>
            <a:pathLst>
              <a:path extrusionOk="0" h="36254" w="24321">
                <a:moveTo>
                  <a:pt x="24321" y="0"/>
                </a:moveTo>
                <a:cubicBezTo>
                  <a:pt x="20293" y="806"/>
                  <a:pt x="1360" y="-1208"/>
                  <a:pt x="151" y="4834"/>
                </a:cubicBezTo>
                <a:cubicBezTo>
                  <a:pt x="-1057" y="10876"/>
                  <a:pt x="14250" y="31017"/>
                  <a:pt x="17070" y="3625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9" name="Google Shape;349;g1256943af45_0_119"/>
          <p:cNvSpPr/>
          <p:nvPr/>
        </p:nvSpPr>
        <p:spPr>
          <a:xfrm>
            <a:off x="1419950" y="4516600"/>
            <a:ext cx="1223550" cy="75550"/>
          </a:xfrm>
          <a:custGeom>
            <a:rect b="b" l="l" r="r" t="t"/>
            <a:pathLst>
              <a:path extrusionOk="0" h="3022" w="48942">
                <a:moveTo>
                  <a:pt x="0" y="3022"/>
                </a:moveTo>
                <a:cubicBezTo>
                  <a:pt x="8157" y="2518"/>
                  <a:pt x="40785" y="504"/>
                  <a:pt x="4894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0" name="Google Shape;350;g1256943af45_0_119"/>
          <p:cNvSpPr/>
          <p:nvPr/>
        </p:nvSpPr>
        <p:spPr>
          <a:xfrm>
            <a:off x="2870100" y="5105725"/>
            <a:ext cx="105725" cy="302125"/>
          </a:xfrm>
          <a:custGeom>
            <a:rect b="b" l="l" r="r" t="t"/>
            <a:pathLst>
              <a:path extrusionOk="0" h="12085" w="4229">
                <a:moveTo>
                  <a:pt x="4229" y="0"/>
                </a:moveTo>
                <a:cubicBezTo>
                  <a:pt x="3524" y="2014"/>
                  <a:pt x="705" y="10071"/>
                  <a:pt x="0" y="1208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1" name="Google Shape;351;g1256943af45_0_119"/>
          <p:cNvSpPr/>
          <p:nvPr/>
        </p:nvSpPr>
        <p:spPr>
          <a:xfrm>
            <a:off x="3217525" y="5951650"/>
            <a:ext cx="845925" cy="90650"/>
          </a:xfrm>
          <a:custGeom>
            <a:rect b="b" l="l" r="r" t="t"/>
            <a:pathLst>
              <a:path extrusionOk="0" h="3626" w="33837">
                <a:moveTo>
                  <a:pt x="0" y="0"/>
                </a:moveTo>
                <a:cubicBezTo>
                  <a:pt x="5640" y="604"/>
                  <a:pt x="28198" y="3022"/>
                  <a:pt x="33837" y="362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bc037b7e7f_0_10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 MST and Path Compressed</a:t>
            </a:r>
            <a:endParaRPr/>
          </a:p>
        </p:txBody>
      </p:sp>
      <p:sp>
        <p:nvSpPr>
          <p:cNvPr id="358" name="Google Shape;358;g1bc037b7e7f_0_1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9" name="Google Shape;359;g1bc037b7e7f_0_10"/>
          <p:cNvSpPr/>
          <p:nvPr/>
        </p:nvSpPr>
        <p:spPr>
          <a:xfrm>
            <a:off x="1470625" y="14262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1bc037b7e7f_0_10"/>
          <p:cNvSpPr/>
          <p:nvPr/>
        </p:nvSpPr>
        <p:spPr>
          <a:xfrm>
            <a:off x="643925" y="25290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1" name="Google Shape;361;g1bc037b7e7f_0_10"/>
          <p:cNvCxnSpPr>
            <a:stCxn id="360" idx="7"/>
            <a:endCxn id="359" idx="3"/>
          </p:cNvCxnSpPr>
          <p:nvPr/>
        </p:nvCxnSpPr>
        <p:spPr>
          <a:xfrm flipH="1" rot="10800000">
            <a:off x="1443363" y="2367476"/>
            <a:ext cx="164400" cy="3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2" name="Google Shape;362;g1bc037b7e7f_0_10"/>
          <p:cNvCxnSpPr>
            <a:stCxn id="359" idx="6"/>
            <a:endCxn id="359" idx="0"/>
          </p:cNvCxnSpPr>
          <p:nvPr/>
        </p:nvCxnSpPr>
        <p:spPr>
          <a:xfrm rot="10800000">
            <a:off x="1938925" y="1426275"/>
            <a:ext cx="468300" cy="551400"/>
          </a:xfrm>
          <a:prstGeom prst="curvedConnector4">
            <a:avLst>
              <a:gd fmla="val -50849" name="adj1"/>
              <a:gd fmla="val 14318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63" name="Google Shape;363;g1bc037b7e7f_0_10"/>
          <p:cNvSpPr txBox="1"/>
          <p:nvPr/>
        </p:nvSpPr>
        <p:spPr>
          <a:xfrm>
            <a:off x="341300" y="2095000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Par[b] 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1bc037b7e7f_0_10"/>
          <p:cNvSpPr txBox="1"/>
          <p:nvPr/>
        </p:nvSpPr>
        <p:spPr>
          <a:xfrm>
            <a:off x="3605925" y="4133250"/>
            <a:ext cx="24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Par[d] =  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1bc037b7e7f_0_10"/>
          <p:cNvSpPr/>
          <p:nvPr/>
        </p:nvSpPr>
        <p:spPr>
          <a:xfrm>
            <a:off x="471950" y="39408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1bc037b7e7f_0_10"/>
          <p:cNvSpPr/>
          <p:nvPr/>
        </p:nvSpPr>
        <p:spPr>
          <a:xfrm>
            <a:off x="2577875" y="39768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1bc037b7e7f_0_10"/>
          <p:cNvSpPr/>
          <p:nvPr/>
        </p:nvSpPr>
        <p:spPr>
          <a:xfrm>
            <a:off x="2300750" y="53886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1bc037b7e7f_0_10"/>
          <p:cNvSpPr txBox="1"/>
          <p:nvPr/>
        </p:nvSpPr>
        <p:spPr>
          <a:xfrm>
            <a:off x="3148725" y="5123850"/>
            <a:ext cx="24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Par[e] =  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1bc037b7e7f_0_10"/>
          <p:cNvSpPr txBox="1"/>
          <p:nvPr/>
        </p:nvSpPr>
        <p:spPr>
          <a:xfrm>
            <a:off x="188925" y="3583613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Par[c] 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1bc037b7e7f_0_10"/>
          <p:cNvSpPr/>
          <p:nvPr/>
        </p:nvSpPr>
        <p:spPr>
          <a:xfrm>
            <a:off x="4053350" y="55410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1bc037b7e7f_0_10"/>
          <p:cNvSpPr txBox="1"/>
          <p:nvPr/>
        </p:nvSpPr>
        <p:spPr>
          <a:xfrm>
            <a:off x="5612925" y="5305500"/>
            <a:ext cx="229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find(f)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1bc037b7e7f_0_10"/>
          <p:cNvSpPr txBox="1"/>
          <p:nvPr/>
        </p:nvSpPr>
        <p:spPr>
          <a:xfrm>
            <a:off x="3148725" y="5428650"/>
            <a:ext cx="24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Par[e] =  a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3" name="Google Shape;373;g1bc037b7e7f_0_10"/>
          <p:cNvCxnSpPr>
            <a:stCxn id="365" idx="7"/>
            <a:endCxn id="359" idx="4"/>
          </p:cNvCxnSpPr>
          <p:nvPr/>
        </p:nvCxnSpPr>
        <p:spPr>
          <a:xfrm flipH="1" rot="10800000">
            <a:off x="1271388" y="2529176"/>
            <a:ext cx="667500" cy="157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Google Shape;374;g1bc037b7e7f_0_10"/>
          <p:cNvSpPr/>
          <p:nvPr/>
        </p:nvSpPr>
        <p:spPr>
          <a:xfrm>
            <a:off x="86848" y="3293050"/>
            <a:ext cx="608025" cy="906350"/>
          </a:xfrm>
          <a:custGeom>
            <a:rect b="b" l="l" r="r" t="t"/>
            <a:pathLst>
              <a:path extrusionOk="0" h="36254" w="24321">
                <a:moveTo>
                  <a:pt x="24321" y="0"/>
                </a:moveTo>
                <a:cubicBezTo>
                  <a:pt x="20293" y="806"/>
                  <a:pt x="1360" y="-1208"/>
                  <a:pt x="151" y="4834"/>
                </a:cubicBezTo>
                <a:cubicBezTo>
                  <a:pt x="-1057" y="10876"/>
                  <a:pt x="14250" y="31017"/>
                  <a:pt x="17070" y="3625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5" name="Google Shape;375;g1bc037b7e7f_0_10"/>
          <p:cNvSpPr/>
          <p:nvPr/>
        </p:nvSpPr>
        <p:spPr>
          <a:xfrm>
            <a:off x="1419950" y="4516600"/>
            <a:ext cx="1223550" cy="75550"/>
          </a:xfrm>
          <a:custGeom>
            <a:rect b="b" l="l" r="r" t="t"/>
            <a:pathLst>
              <a:path extrusionOk="0" h="3022" w="48942">
                <a:moveTo>
                  <a:pt x="0" y="3022"/>
                </a:moveTo>
                <a:cubicBezTo>
                  <a:pt x="8157" y="2518"/>
                  <a:pt x="40785" y="504"/>
                  <a:pt x="4894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6" name="Google Shape;376;g1bc037b7e7f_0_10"/>
          <p:cNvSpPr/>
          <p:nvPr/>
        </p:nvSpPr>
        <p:spPr>
          <a:xfrm>
            <a:off x="2870100" y="5105725"/>
            <a:ext cx="105725" cy="302125"/>
          </a:xfrm>
          <a:custGeom>
            <a:rect b="b" l="l" r="r" t="t"/>
            <a:pathLst>
              <a:path extrusionOk="0" h="12085" w="4229">
                <a:moveTo>
                  <a:pt x="4229" y="0"/>
                </a:moveTo>
                <a:cubicBezTo>
                  <a:pt x="3524" y="2014"/>
                  <a:pt x="705" y="10071"/>
                  <a:pt x="0" y="1208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7" name="Google Shape;377;g1bc037b7e7f_0_10"/>
          <p:cNvSpPr/>
          <p:nvPr/>
        </p:nvSpPr>
        <p:spPr>
          <a:xfrm>
            <a:off x="3217525" y="5951650"/>
            <a:ext cx="845925" cy="90650"/>
          </a:xfrm>
          <a:custGeom>
            <a:rect b="b" l="l" r="r" t="t"/>
            <a:pathLst>
              <a:path extrusionOk="0" h="3626" w="33837">
                <a:moveTo>
                  <a:pt x="0" y="0"/>
                </a:moveTo>
                <a:cubicBezTo>
                  <a:pt x="5640" y="604"/>
                  <a:pt x="28198" y="3022"/>
                  <a:pt x="33837" y="362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8" name="Google Shape;378;g1bc037b7e7f_0_10"/>
          <p:cNvSpPr/>
          <p:nvPr/>
        </p:nvSpPr>
        <p:spPr>
          <a:xfrm>
            <a:off x="5966425" y="15024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9" name="Google Shape;379;g1bc037b7e7f_0_10"/>
          <p:cNvCxnSpPr/>
          <p:nvPr/>
        </p:nvCxnSpPr>
        <p:spPr>
          <a:xfrm rot="10800000">
            <a:off x="6434725" y="1426275"/>
            <a:ext cx="468300" cy="551400"/>
          </a:xfrm>
          <a:prstGeom prst="curvedConnector4">
            <a:avLst>
              <a:gd fmla="val -50849" name="adj1"/>
              <a:gd fmla="val 14318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80" name="Google Shape;380;g1bc037b7e7f_0_10"/>
          <p:cNvSpPr/>
          <p:nvPr/>
        </p:nvSpPr>
        <p:spPr>
          <a:xfrm>
            <a:off x="4911125" y="29862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1" name="Google Shape;381;g1bc037b7e7f_0_10"/>
          <p:cNvCxnSpPr>
            <a:stCxn id="378" idx="3"/>
            <a:endCxn id="380" idx="0"/>
          </p:cNvCxnSpPr>
          <p:nvPr/>
        </p:nvCxnSpPr>
        <p:spPr>
          <a:xfrm flipH="1">
            <a:off x="5379387" y="2443774"/>
            <a:ext cx="724200" cy="5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g1bc037b7e7f_0_10"/>
          <p:cNvSpPr/>
          <p:nvPr/>
        </p:nvSpPr>
        <p:spPr>
          <a:xfrm>
            <a:off x="5958350" y="31788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1bc037b7e7f_0_10"/>
          <p:cNvSpPr/>
          <p:nvPr/>
        </p:nvSpPr>
        <p:spPr>
          <a:xfrm>
            <a:off x="5966121" y="2583075"/>
            <a:ext cx="363175" cy="604225"/>
          </a:xfrm>
          <a:custGeom>
            <a:rect b="b" l="l" r="r" t="t"/>
            <a:pathLst>
              <a:path extrusionOk="0" h="24169" w="14527">
                <a:moveTo>
                  <a:pt x="14527" y="0"/>
                </a:moveTo>
                <a:cubicBezTo>
                  <a:pt x="12110" y="1511"/>
                  <a:pt x="126" y="5036"/>
                  <a:pt x="25" y="9064"/>
                </a:cubicBezTo>
                <a:cubicBezTo>
                  <a:pt x="-76" y="13092"/>
                  <a:pt x="11607" y="21652"/>
                  <a:pt x="13923" y="24169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384" name="Google Shape;384;g1bc037b7e7f_0_10"/>
          <p:cNvSpPr/>
          <p:nvPr/>
        </p:nvSpPr>
        <p:spPr>
          <a:xfrm>
            <a:off x="6921275" y="32148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1bc037b7e7f_0_10"/>
          <p:cNvSpPr/>
          <p:nvPr/>
        </p:nvSpPr>
        <p:spPr>
          <a:xfrm>
            <a:off x="6555875" y="2567975"/>
            <a:ext cx="626350" cy="800600"/>
          </a:xfrm>
          <a:custGeom>
            <a:rect b="b" l="l" r="r" t="t"/>
            <a:pathLst>
              <a:path extrusionOk="0" h="32024" w="25054">
                <a:moveTo>
                  <a:pt x="0" y="0"/>
                </a:moveTo>
                <a:cubicBezTo>
                  <a:pt x="3928" y="3223"/>
                  <a:pt x="19839" y="13998"/>
                  <a:pt x="23565" y="19335"/>
                </a:cubicBezTo>
                <a:cubicBezTo>
                  <a:pt x="27291" y="24672"/>
                  <a:pt x="22558" y="29909"/>
                  <a:pt x="22357" y="32024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386" name="Google Shape;386;g1bc037b7e7f_0_10"/>
          <p:cNvSpPr/>
          <p:nvPr/>
        </p:nvSpPr>
        <p:spPr>
          <a:xfrm>
            <a:off x="4358150" y="15786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1bc037b7e7f_0_10"/>
          <p:cNvSpPr/>
          <p:nvPr/>
        </p:nvSpPr>
        <p:spPr>
          <a:xfrm>
            <a:off x="7710950" y="19596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8" name="Google Shape;388;g1bc037b7e7f_0_10"/>
          <p:cNvCxnSpPr>
            <a:stCxn id="378" idx="3"/>
            <a:endCxn id="386" idx="6"/>
          </p:cNvCxnSpPr>
          <p:nvPr/>
        </p:nvCxnSpPr>
        <p:spPr>
          <a:xfrm rot="10800000">
            <a:off x="5294787" y="2129974"/>
            <a:ext cx="808800" cy="313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89" name="Google Shape;389;g1bc037b7e7f_0_10"/>
          <p:cNvCxnSpPr>
            <a:stCxn id="378" idx="5"/>
            <a:endCxn id="387" idx="2"/>
          </p:cNvCxnSpPr>
          <p:nvPr/>
        </p:nvCxnSpPr>
        <p:spPr>
          <a:xfrm>
            <a:off x="6765863" y="2443774"/>
            <a:ext cx="945000" cy="6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90" name="Google Shape;390;g1bc037b7e7f_0_10"/>
          <p:cNvSpPr txBox="1"/>
          <p:nvPr/>
        </p:nvSpPr>
        <p:spPr>
          <a:xfrm>
            <a:off x="5129925" y="5885850"/>
            <a:ext cx="24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Par[f] =  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1bc037b7e7f_0_10"/>
          <p:cNvSpPr txBox="1"/>
          <p:nvPr/>
        </p:nvSpPr>
        <p:spPr>
          <a:xfrm>
            <a:off x="5129925" y="6114450"/>
            <a:ext cx="24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Par[f] =  a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endParaRPr/>
          </a:p>
        </p:txBody>
      </p:sp>
      <p:sp>
        <p:nvSpPr>
          <p:cNvPr id="397" name="Google Shape;397;p16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23.2.7 – Add new vertices &amp; edges in a graph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23-1: Second best minimum spanning tree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Put restriction over a </a:t>
            </a:r>
            <a:r>
              <a:rPr lang="en-US"/>
              <a:t>select</a:t>
            </a:r>
            <a:r>
              <a:rPr lang="en-US"/>
              <a:t> edge chosen from the algorithm: That this edge can not be considered for the MST </a:t>
            </a:r>
            <a:endParaRPr/>
          </a:p>
          <a:p>
            <a:pPr indent="-3429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Again run the algorithm to compute MST </a:t>
            </a:r>
            <a:endParaRPr/>
          </a:p>
          <a:p>
            <a:pPr indent="-3429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Repeat this process for every selected edges by the initial MST algorithm, the minimum </a:t>
            </a:r>
            <a:r>
              <a:rPr lang="en-US"/>
              <a:t>valued</a:t>
            </a:r>
            <a:r>
              <a:rPr lang="en-US"/>
              <a:t> MST will represent the second best MST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Some Definition</a:t>
            </a:r>
            <a:endParaRPr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Cut: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 of V. Ex: (S, V-S)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Cross: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(u,v) crosses the cut (S, V-S) if one of its endpoints is in S and the other is in V-S.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Light edge: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edge crossing a cut if its weight is the minimum of any edge crossing the cut.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Kruskal's Algorithm</a:t>
            </a:r>
            <a:endParaRPr/>
          </a:p>
        </p:txBody>
      </p:sp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Edge based algorithm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Add the edges one at a time, in increasing weight order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algorithm maintains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–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forest of trees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 An edge is accepted it if connects vertices of distinct trees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 need a data structure that maintains a partition, i.e.,a collection of disjoint sets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MakeSet(S,x)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Union(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FindSet(S, x)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 txBox="1"/>
          <p:nvPr>
            <p:ph idx="4294967295"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Kruskal – Step 1</a:t>
            </a:r>
            <a:endParaRPr/>
          </a:p>
        </p:txBody>
      </p:sp>
      <p:pic>
        <p:nvPicPr>
          <p:cNvPr descr="webfig-13a" id="125" name="Google Shape;1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2133600"/>
            <a:ext cx="5153025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 txBox="1"/>
          <p:nvPr/>
        </p:nvSpPr>
        <p:spPr>
          <a:xfrm>
            <a:off x="332325" y="1510575"/>
            <a:ext cx="4969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Almost like merging 2 MSTs to become 1 MST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 txBox="1"/>
          <p:nvPr>
            <p:ph idx="4294967295"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Kruskal – Step 2</a:t>
            </a:r>
            <a:endParaRPr/>
          </a:p>
        </p:txBody>
      </p:sp>
      <p:pic>
        <p:nvPicPr>
          <p:cNvPr descr="webfig-13b" id="133" name="Google Shape;1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209800"/>
            <a:ext cx="4953000" cy="310356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6"/>
          <p:cNvSpPr txBox="1"/>
          <p:nvPr/>
        </p:nvSpPr>
        <p:spPr>
          <a:xfrm>
            <a:off x="332325" y="1510575"/>
            <a:ext cx="4969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Almost like merging 2 MSTs to become 1 MST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"/>
          <p:cNvSpPr txBox="1"/>
          <p:nvPr>
            <p:ph idx="4294967295"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Kruskal – Step 3</a:t>
            </a:r>
            <a:endParaRPr/>
          </a:p>
        </p:txBody>
      </p:sp>
      <p:pic>
        <p:nvPicPr>
          <p:cNvPr descr="webfig-13c" id="141" name="Google Shape;1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133600"/>
            <a:ext cx="5000625" cy="3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7"/>
          <p:cNvSpPr txBox="1"/>
          <p:nvPr/>
        </p:nvSpPr>
        <p:spPr>
          <a:xfrm>
            <a:off x="332325" y="1510575"/>
            <a:ext cx="4969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Almost like merging 2 MSTs to become 1 MST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8"/>
          <p:cNvSpPr txBox="1"/>
          <p:nvPr>
            <p:ph idx="4294967295"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Kruskal – Step 4</a:t>
            </a:r>
            <a:endParaRPr/>
          </a:p>
        </p:txBody>
      </p:sp>
      <p:pic>
        <p:nvPicPr>
          <p:cNvPr descr="webfig-13d" id="149" name="Google Shape;14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2057400"/>
            <a:ext cx="5229225" cy="327818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8"/>
          <p:cNvSpPr txBox="1"/>
          <p:nvPr/>
        </p:nvSpPr>
        <p:spPr>
          <a:xfrm>
            <a:off x="332325" y="1510575"/>
            <a:ext cx="4969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Almost like merging 2 MSTs to become 1 MST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9"/>
          <p:cNvSpPr txBox="1"/>
          <p:nvPr>
            <p:ph idx="4294967295"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Kruskal – Step 5</a:t>
            </a:r>
            <a:endParaRPr/>
          </a:p>
        </p:txBody>
      </p:sp>
      <p:pic>
        <p:nvPicPr>
          <p:cNvPr descr="webfig-13e" id="157" name="Google Shape;15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057400"/>
            <a:ext cx="5305425" cy="332581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9"/>
          <p:cNvSpPr txBox="1"/>
          <p:nvPr/>
        </p:nvSpPr>
        <p:spPr>
          <a:xfrm>
            <a:off x="332325" y="1510575"/>
            <a:ext cx="4969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Almost like merging 2 MSTs to become 1 MST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2003-07-26T00:47:08Z</dcterms:created>
  <dc:creator>Syed Monowar Hossain</dc:creator>
</cp:coreProperties>
</file>