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Tahoma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2" roundtripDataSignature="AMtx7mgjSFoSgPUcBBYazSEqhKPSwyPL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regular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Tahoma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bold.fntdata"/><Relationship Id="rId14" Type="http://schemas.openxmlformats.org/officeDocument/2006/relationships/slide" Target="slides/slide9.xml"/><Relationship Id="rId36" Type="http://schemas.openxmlformats.org/officeDocument/2006/relationships/font" Target="fonts/Raleway-regular.fntdata"/><Relationship Id="rId17" Type="http://schemas.openxmlformats.org/officeDocument/2006/relationships/slide" Target="slides/slide12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1.xml"/><Relationship Id="rId38" Type="http://schemas.openxmlformats.org/officeDocument/2006/relationships/font" Target="fonts/Raleway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7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7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26:notes"/>
          <p:cNvSpPr txBox="1"/>
          <p:nvPr/>
        </p:nvSpPr>
        <p:spPr>
          <a:xfrm>
            <a:off x="1587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3" name="Google Shape;613;p26:notes"/>
          <p:cNvSpPr/>
          <p:nvPr>
            <p:ph idx="2" type="sldImg"/>
          </p:nvPr>
        </p:nvSpPr>
        <p:spPr>
          <a:xfrm>
            <a:off x="1150937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4" name="Google Shape;614;p26:notes"/>
          <p:cNvSpPr txBox="1"/>
          <p:nvPr>
            <p:ph idx="1" type="body"/>
          </p:nvPr>
        </p:nvSpPr>
        <p:spPr>
          <a:xfrm>
            <a:off x="914400" y="4341812"/>
            <a:ext cx="5029200" cy="411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larger constant in the O notation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rt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rtl="1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rt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rt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rt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rt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rt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rt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2" name="Google Shape;72;p4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3" name="Google Shape;73;p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4" name="Google Shape;74;p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5" name="Google Shape;75;p41"/>
          <p:cNvSpPr txBox="1"/>
          <p:nvPr>
            <p:ph idx="10" type="dt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1" name="Google Shape;81;p4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2" name="Google Shape;82;p42"/>
          <p:cNvSpPr txBox="1"/>
          <p:nvPr>
            <p:ph idx="10" type="dt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2"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8" name="Google Shape;88;p43"/>
          <p:cNvSpPr txBox="1"/>
          <p:nvPr>
            <p:ph idx="10" type="dt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12"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0" type="dt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2"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0" type="dt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4"/>
          <p:cNvSpPr txBox="1"/>
          <p:nvPr>
            <p:ph idx="12"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35"/>
          <p:cNvSpPr txBox="1"/>
          <p:nvPr>
            <p:ph idx="10" type="dt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5"/>
          <p:cNvSpPr txBox="1"/>
          <p:nvPr>
            <p:ph idx="12"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36"/>
          <p:cNvSpPr txBox="1"/>
          <p:nvPr>
            <p:ph idx="10" type="dt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6"/>
          <p:cNvSpPr txBox="1"/>
          <p:nvPr>
            <p:ph idx="12"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0" type="dt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7"/>
          <p:cNvSpPr txBox="1"/>
          <p:nvPr>
            <p:ph idx="12"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38"/>
          <p:cNvSpPr txBox="1"/>
          <p:nvPr>
            <p:ph idx="10" type="dt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8"/>
          <p:cNvSpPr txBox="1"/>
          <p:nvPr>
            <p:ph idx="12"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39"/>
          <p:cNvSpPr txBox="1"/>
          <p:nvPr>
            <p:ph idx="10" type="dt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idx="10" type="dt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2"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1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9.png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1.bin"/><Relationship Id="rId7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685800" y="1828800"/>
            <a:ext cx="77724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Algorithms Analysis</a:t>
            </a:r>
            <a:b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1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Quicksort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Quicksort Code</a:t>
            </a:r>
            <a:endParaRPr/>
          </a:p>
        </p:txBody>
      </p:sp>
      <p:sp>
        <p:nvSpPr>
          <p:cNvPr id="287" name="Google Shape;287;p10"/>
          <p:cNvSpPr txBox="1"/>
          <p:nvPr>
            <p:ph idx="1" type="body"/>
          </p:nvPr>
        </p:nvSpPr>
        <p:spPr>
          <a:xfrm>
            <a:off x="468312" y="1279525"/>
            <a:ext cx="8229600" cy="5102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 first element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r: last element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Quicksort(A, p, r)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(p &lt; r)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q = Partition(A, p, r)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Quicksort(A, p	, q-1)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Quicksort(A, q+1	, r)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call is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Quicksort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where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length of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</a:t>
            </a:r>
            <a:endParaRPr/>
          </a:p>
        </p:txBody>
      </p:sp>
      <p:sp>
        <p:nvSpPr>
          <p:cNvPr id="293" name="Google Shape;293;p1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Clearly, all the action takes place in the </a:t>
            </a:r>
            <a:r>
              <a:rPr b="1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partition()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function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Rearranges the subarray in place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result: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Two subarrays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All values in first subarray ≤ all values in second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the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“pivot” element separating the two subarrays</a:t>
            </a:r>
            <a:endParaRPr/>
          </a:p>
          <a:p>
            <a:pPr indent="-165100" lvl="0" marL="3429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"/>
          <p:cNvSpPr txBox="1"/>
          <p:nvPr>
            <p:ph type="title"/>
          </p:nvPr>
        </p:nvSpPr>
        <p:spPr>
          <a:xfrm>
            <a:off x="395287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 Code</a:t>
            </a:r>
            <a:endParaRPr/>
          </a:p>
        </p:txBody>
      </p:sp>
      <p:sp>
        <p:nvSpPr>
          <p:cNvPr id="299" name="Google Shape;299;p12"/>
          <p:cNvSpPr txBox="1"/>
          <p:nvPr>
            <p:ph idx="1" type="body"/>
          </p:nvPr>
        </p:nvSpPr>
        <p:spPr>
          <a:xfrm>
            <a:off x="395287" y="90805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Partition(A, p, r)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x = A[r]		// x is pivot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 = p - 1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for j = p to r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do if A[j] &lt;= 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	then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  i = i + 1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  exchange A[i] ↔ A[j]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exchange A[i+1] ↔ A[r]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i+1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00" name="Google Shape;300;p12"/>
          <p:cNvSpPr txBox="1"/>
          <p:nvPr/>
        </p:nvSpPr>
        <p:spPr>
          <a:xfrm>
            <a:off x="4343400" y="5410200"/>
            <a:ext cx="3860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Courier New"/>
              <a:buNone/>
            </a:pPr>
            <a:r>
              <a:rPr b="1" i="1" lang="en-US" sz="2000" u="none">
                <a:solidFill>
                  <a:srgbClr val="A50021"/>
                </a:solidFill>
                <a:latin typeface="Courier New"/>
                <a:ea typeface="Courier New"/>
                <a:cs typeface="Courier New"/>
                <a:sym typeface="Courier New"/>
              </a:rPr>
              <a:t>partition()</a:t>
            </a:r>
            <a:r>
              <a:rPr b="1" i="1" lang="en-US" sz="20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runs in O(n) time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"/>
          <p:cNvSpPr txBox="1"/>
          <p:nvPr/>
        </p:nvSpPr>
        <p:spPr>
          <a:xfrm>
            <a:off x="1143000" y="3008312"/>
            <a:ext cx="457200" cy="533400"/>
          </a:xfrm>
          <a:prstGeom prst="rect">
            <a:avLst/>
          </a:prstGeom>
          <a:solidFill>
            <a:srgbClr val="969696"/>
          </a:solidFill>
          <a:ln cap="rnd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3"/>
          <p:cNvSpPr txBox="1"/>
          <p:nvPr/>
        </p:nvSpPr>
        <p:spPr>
          <a:xfrm>
            <a:off x="685800" y="1941512"/>
            <a:ext cx="3429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2 8 7 1 3 5 6 </a:t>
            </a: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cxnSp>
        <p:nvCxnSpPr>
          <p:cNvPr id="307" name="Google Shape;307;p13"/>
          <p:cNvCxnSpPr/>
          <p:nvPr/>
        </p:nvCxnSpPr>
        <p:spPr>
          <a:xfrm>
            <a:off x="1143000" y="19415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8" name="Google Shape;308;p13"/>
          <p:cNvCxnSpPr/>
          <p:nvPr/>
        </p:nvCxnSpPr>
        <p:spPr>
          <a:xfrm>
            <a:off x="1600200" y="19415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9" name="Google Shape;309;p13"/>
          <p:cNvCxnSpPr/>
          <p:nvPr/>
        </p:nvCxnSpPr>
        <p:spPr>
          <a:xfrm>
            <a:off x="1981200" y="19415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0" name="Google Shape;310;p13"/>
          <p:cNvCxnSpPr/>
          <p:nvPr/>
        </p:nvCxnSpPr>
        <p:spPr>
          <a:xfrm>
            <a:off x="2362200" y="19415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1" name="Google Shape;311;p13"/>
          <p:cNvCxnSpPr/>
          <p:nvPr/>
        </p:nvCxnSpPr>
        <p:spPr>
          <a:xfrm>
            <a:off x="2819400" y="19415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2" name="Google Shape;312;p13"/>
          <p:cNvCxnSpPr/>
          <p:nvPr/>
        </p:nvCxnSpPr>
        <p:spPr>
          <a:xfrm>
            <a:off x="3200400" y="19415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3" name="Google Shape;313;p13"/>
          <p:cNvCxnSpPr/>
          <p:nvPr/>
        </p:nvCxnSpPr>
        <p:spPr>
          <a:xfrm>
            <a:off x="3657600" y="19415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4" name="Google Shape;314;p13"/>
          <p:cNvCxnSpPr/>
          <p:nvPr/>
        </p:nvCxnSpPr>
        <p:spPr>
          <a:xfrm>
            <a:off x="609600" y="1941512"/>
            <a:ext cx="3429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5" name="Google Shape;315;p13"/>
          <p:cNvCxnSpPr/>
          <p:nvPr/>
        </p:nvCxnSpPr>
        <p:spPr>
          <a:xfrm>
            <a:off x="609600" y="2474912"/>
            <a:ext cx="3429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6" name="Google Shape;316;p13"/>
          <p:cNvCxnSpPr/>
          <p:nvPr/>
        </p:nvCxnSpPr>
        <p:spPr>
          <a:xfrm>
            <a:off x="609600" y="19415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17" name="Google Shape;317;p13"/>
          <p:cNvCxnSpPr/>
          <p:nvPr/>
        </p:nvCxnSpPr>
        <p:spPr>
          <a:xfrm>
            <a:off x="4038600" y="19415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18" name="Google Shape;318;p13"/>
          <p:cNvSpPr txBox="1"/>
          <p:nvPr/>
        </p:nvSpPr>
        <p:spPr>
          <a:xfrm>
            <a:off x="3733800" y="1560512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319" name="Google Shape;319;p13"/>
          <p:cNvSpPr txBox="1"/>
          <p:nvPr/>
        </p:nvSpPr>
        <p:spPr>
          <a:xfrm>
            <a:off x="609600" y="1560512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j</a:t>
            </a:r>
            <a:endParaRPr/>
          </a:p>
        </p:txBody>
      </p:sp>
      <p:sp>
        <p:nvSpPr>
          <p:cNvPr id="320" name="Google Shape;320;p13"/>
          <p:cNvSpPr txBox="1"/>
          <p:nvPr/>
        </p:nvSpPr>
        <p:spPr>
          <a:xfrm>
            <a:off x="228600" y="1560512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sp>
        <p:nvSpPr>
          <p:cNvPr id="321" name="Google Shape;321;p13"/>
          <p:cNvSpPr txBox="1"/>
          <p:nvPr/>
        </p:nvSpPr>
        <p:spPr>
          <a:xfrm>
            <a:off x="5181600" y="1941512"/>
            <a:ext cx="3429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2 8 7 1 3 5 6 </a:t>
            </a: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cxnSp>
        <p:nvCxnSpPr>
          <p:cNvPr id="322" name="Google Shape;322;p13"/>
          <p:cNvCxnSpPr/>
          <p:nvPr/>
        </p:nvCxnSpPr>
        <p:spPr>
          <a:xfrm>
            <a:off x="5638800" y="19415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3" name="Google Shape;323;p13"/>
          <p:cNvCxnSpPr/>
          <p:nvPr/>
        </p:nvCxnSpPr>
        <p:spPr>
          <a:xfrm>
            <a:off x="6096000" y="19415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4" name="Google Shape;324;p13"/>
          <p:cNvCxnSpPr/>
          <p:nvPr/>
        </p:nvCxnSpPr>
        <p:spPr>
          <a:xfrm>
            <a:off x="6477000" y="19415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5" name="Google Shape;325;p13"/>
          <p:cNvCxnSpPr/>
          <p:nvPr/>
        </p:nvCxnSpPr>
        <p:spPr>
          <a:xfrm>
            <a:off x="6858000" y="19415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6" name="Google Shape;326;p13"/>
          <p:cNvCxnSpPr/>
          <p:nvPr/>
        </p:nvCxnSpPr>
        <p:spPr>
          <a:xfrm>
            <a:off x="7315200" y="19415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7" name="Google Shape;327;p13"/>
          <p:cNvCxnSpPr/>
          <p:nvPr/>
        </p:nvCxnSpPr>
        <p:spPr>
          <a:xfrm>
            <a:off x="7696200" y="19415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8" name="Google Shape;328;p13"/>
          <p:cNvCxnSpPr/>
          <p:nvPr/>
        </p:nvCxnSpPr>
        <p:spPr>
          <a:xfrm>
            <a:off x="8153400" y="19415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9" name="Google Shape;329;p13"/>
          <p:cNvCxnSpPr/>
          <p:nvPr/>
        </p:nvCxnSpPr>
        <p:spPr>
          <a:xfrm>
            <a:off x="5105400" y="1941512"/>
            <a:ext cx="3429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0" name="Google Shape;330;p13"/>
          <p:cNvCxnSpPr/>
          <p:nvPr/>
        </p:nvCxnSpPr>
        <p:spPr>
          <a:xfrm>
            <a:off x="5105400" y="2474912"/>
            <a:ext cx="3429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1" name="Google Shape;331;p13"/>
          <p:cNvCxnSpPr/>
          <p:nvPr/>
        </p:nvCxnSpPr>
        <p:spPr>
          <a:xfrm>
            <a:off x="5105400" y="19415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2" name="Google Shape;332;p13"/>
          <p:cNvCxnSpPr/>
          <p:nvPr/>
        </p:nvCxnSpPr>
        <p:spPr>
          <a:xfrm>
            <a:off x="8534400" y="19415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33" name="Google Shape;333;p13"/>
          <p:cNvSpPr txBox="1"/>
          <p:nvPr/>
        </p:nvSpPr>
        <p:spPr>
          <a:xfrm>
            <a:off x="8229600" y="1560512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334" name="Google Shape;334;p13"/>
          <p:cNvSpPr txBox="1"/>
          <p:nvPr/>
        </p:nvSpPr>
        <p:spPr>
          <a:xfrm>
            <a:off x="5105400" y="1560512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</a:t>
            </a:r>
            <a:endParaRPr/>
          </a:p>
        </p:txBody>
      </p:sp>
      <p:sp>
        <p:nvSpPr>
          <p:cNvPr id="335" name="Google Shape;335;p13"/>
          <p:cNvSpPr txBox="1"/>
          <p:nvPr/>
        </p:nvSpPr>
        <p:spPr>
          <a:xfrm>
            <a:off x="5715000" y="1560512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cxnSp>
        <p:nvCxnSpPr>
          <p:cNvPr id="336" name="Google Shape;336;p13"/>
          <p:cNvCxnSpPr/>
          <p:nvPr/>
        </p:nvCxnSpPr>
        <p:spPr>
          <a:xfrm>
            <a:off x="1143000" y="30083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7" name="Google Shape;337;p13"/>
          <p:cNvCxnSpPr/>
          <p:nvPr/>
        </p:nvCxnSpPr>
        <p:spPr>
          <a:xfrm>
            <a:off x="1600200" y="30083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8" name="Google Shape;338;p13"/>
          <p:cNvCxnSpPr/>
          <p:nvPr/>
        </p:nvCxnSpPr>
        <p:spPr>
          <a:xfrm>
            <a:off x="1981200" y="30083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39" name="Google Shape;339;p13"/>
          <p:cNvCxnSpPr/>
          <p:nvPr/>
        </p:nvCxnSpPr>
        <p:spPr>
          <a:xfrm>
            <a:off x="2362200" y="30083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0" name="Google Shape;340;p13"/>
          <p:cNvCxnSpPr/>
          <p:nvPr/>
        </p:nvCxnSpPr>
        <p:spPr>
          <a:xfrm>
            <a:off x="2819400" y="30083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1" name="Google Shape;341;p13"/>
          <p:cNvCxnSpPr/>
          <p:nvPr/>
        </p:nvCxnSpPr>
        <p:spPr>
          <a:xfrm>
            <a:off x="3200400" y="30083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2" name="Google Shape;342;p13"/>
          <p:cNvCxnSpPr/>
          <p:nvPr/>
        </p:nvCxnSpPr>
        <p:spPr>
          <a:xfrm>
            <a:off x="3657600" y="30083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3" name="Google Shape;343;p13"/>
          <p:cNvCxnSpPr/>
          <p:nvPr/>
        </p:nvCxnSpPr>
        <p:spPr>
          <a:xfrm>
            <a:off x="609600" y="3008312"/>
            <a:ext cx="3429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4" name="Google Shape;344;p13"/>
          <p:cNvCxnSpPr/>
          <p:nvPr/>
        </p:nvCxnSpPr>
        <p:spPr>
          <a:xfrm>
            <a:off x="609600" y="3541712"/>
            <a:ext cx="3429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5" name="Google Shape;345;p13"/>
          <p:cNvCxnSpPr/>
          <p:nvPr/>
        </p:nvCxnSpPr>
        <p:spPr>
          <a:xfrm>
            <a:off x="609600" y="30083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46" name="Google Shape;346;p13"/>
          <p:cNvCxnSpPr/>
          <p:nvPr/>
        </p:nvCxnSpPr>
        <p:spPr>
          <a:xfrm>
            <a:off x="4038600" y="30083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7" name="Google Shape;347;p13"/>
          <p:cNvSpPr txBox="1"/>
          <p:nvPr/>
        </p:nvSpPr>
        <p:spPr>
          <a:xfrm>
            <a:off x="3733800" y="2627312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348" name="Google Shape;348;p13"/>
          <p:cNvSpPr txBox="1"/>
          <p:nvPr/>
        </p:nvSpPr>
        <p:spPr>
          <a:xfrm>
            <a:off x="609600" y="2627312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</a:t>
            </a:r>
            <a:endParaRPr/>
          </a:p>
        </p:txBody>
      </p:sp>
      <p:sp>
        <p:nvSpPr>
          <p:cNvPr id="349" name="Google Shape;349;p13"/>
          <p:cNvSpPr txBox="1"/>
          <p:nvPr/>
        </p:nvSpPr>
        <p:spPr>
          <a:xfrm>
            <a:off x="1600200" y="2627312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350" name="Google Shape;350;p13"/>
          <p:cNvSpPr txBox="1"/>
          <p:nvPr/>
        </p:nvSpPr>
        <p:spPr>
          <a:xfrm>
            <a:off x="685800" y="3008312"/>
            <a:ext cx="3429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2 8 7 1 3 5 6 </a:t>
            </a: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351" name="Google Shape;351;p13"/>
          <p:cNvSpPr txBox="1"/>
          <p:nvPr/>
        </p:nvSpPr>
        <p:spPr>
          <a:xfrm>
            <a:off x="5638800" y="3008312"/>
            <a:ext cx="457200" cy="533400"/>
          </a:xfrm>
          <a:prstGeom prst="rect">
            <a:avLst/>
          </a:prstGeom>
          <a:solidFill>
            <a:srgbClr val="969696"/>
          </a:solidFill>
          <a:ln cap="rnd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13"/>
          <p:cNvCxnSpPr/>
          <p:nvPr/>
        </p:nvCxnSpPr>
        <p:spPr>
          <a:xfrm>
            <a:off x="5638800" y="30083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3" name="Google Shape;353;p13"/>
          <p:cNvCxnSpPr/>
          <p:nvPr/>
        </p:nvCxnSpPr>
        <p:spPr>
          <a:xfrm>
            <a:off x="6096000" y="30083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4" name="Google Shape;354;p13"/>
          <p:cNvCxnSpPr/>
          <p:nvPr/>
        </p:nvCxnSpPr>
        <p:spPr>
          <a:xfrm>
            <a:off x="6477000" y="30083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5" name="Google Shape;355;p13"/>
          <p:cNvCxnSpPr/>
          <p:nvPr/>
        </p:nvCxnSpPr>
        <p:spPr>
          <a:xfrm>
            <a:off x="6858000" y="30083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6" name="Google Shape;356;p13"/>
          <p:cNvCxnSpPr/>
          <p:nvPr/>
        </p:nvCxnSpPr>
        <p:spPr>
          <a:xfrm>
            <a:off x="7315200" y="30083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7" name="Google Shape;357;p13"/>
          <p:cNvCxnSpPr/>
          <p:nvPr/>
        </p:nvCxnSpPr>
        <p:spPr>
          <a:xfrm>
            <a:off x="7696200" y="30083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8" name="Google Shape;358;p13"/>
          <p:cNvCxnSpPr/>
          <p:nvPr/>
        </p:nvCxnSpPr>
        <p:spPr>
          <a:xfrm>
            <a:off x="8153400" y="30083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9" name="Google Shape;359;p13"/>
          <p:cNvCxnSpPr/>
          <p:nvPr/>
        </p:nvCxnSpPr>
        <p:spPr>
          <a:xfrm>
            <a:off x="5105400" y="3008312"/>
            <a:ext cx="3429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0" name="Google Shape;360;p13"/>
          <p:cNvCxnSpPr/>
          <p:nvPr/>
        </p:nvCxnSpPr>
        <p:spPr>
          <a:xfrm>
            <a:off x="5105400" y="3541712"/>
            <a:ext cx="3429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1" name="Google Shape;361;p13"/>
          <p:cNvCxnSpPr/>
          <p:nvPr/>
        </p:nvCxnSpPr>
        <p:spPr>
          <a:xfrm>
            <a:off x="5105400" y="30083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2" name="Google Shape;362;p13"/>
          <p:cNvCxnSpPr/>
          <p:nvPr/>
        </p:nvCxnSpPr>
        <p:spPr>
          <a:xfrm>
            <a:off x="8534400" y="30083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63" name="Google Shape;363;p13"/>
          <p:cNvSpPr txBox="1"/>
          <p:nvPr/>
        </p:nvSpPr>
        <p:spPr>
          <a:xfrm>
            <a:off x="8229600" y="2627312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364" name="Google Shape;364;p13"/>
          <p:cNvSpPr txBox="1"/>
          <p:nvPr/>
        </p:nvSpPr>
        <p:spPr>
          <a:xfrm>
            <a:off x="5105400" y="2627312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</a:t>
            </a:r>
            <a:endParaRPr/>
          </a:p>
        </p:txBody>
      </p:sp>
      <p:sp>
        <p:nvSpPr>
          <p:cNvPr id="365" name="Google Shape;365;p13"/>
          <p:cNvSpPr txBox="1"/>
          <p:nvPr/>
        </p:nvSpPr>
        <p:spPr>
          <a:xfrm>
            <a:off x="6477000" y="2627312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366" name="Google Shape;366;p13"/>
          <p:cNvSpPr txBox="1"/>
          <p:nvPr/>
        </p:nvSpPr>
        <p:spPr>
          <a:xfrm>
            <a:off x="5638800" y="3008312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367" name="Google Shape;367;p13"/>
          <p:cNvSpPr txBox="1"/>
          <p:nvPr/>
        </p:nvSpPr>
        <p:spPr>
          <a:xfrm>
            <a:off x="5105400" y="3022600"/>
            <a:ext cx="533400" cy="519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368" name="Google Shape;368;p13"/>
          <p:cNvSpPr txBox="1"/>
          <p:nvPr/>
        </p:nvSpPr>
        <p:spPr>
          <a:xfrm>
            <a:off x="6096000" y="3022600"/>
            <a:ext cx="381000" cy="519112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369" name="Google Shape;369;p13"/>
          <p:cNvSpPr txBox="1"/>
          <p:nvPr/>
        </p:nvSpPr>
        <p:spPr>
          <a:xfrm>
            <a:off x="6477000" y="3008312"/>
            <a:ext cx="45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370" name="Google Shape;370;p13"/>
          <p:cNvSpPr txBox="1"/>
          <p:nvPr/>
        </p:nvSpPr>
        <p:spPr>
          <a:xfrm>
            <a:off x="6858000" y="3008312"/>
            <a:ext cx="45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371" name="Google Shape;371;p13"/>
          <p:cNvSpPr txBox="1"/>
          <p:nvPr/>
        </p:nvSpPr>
        <p:spPr>
          <a:xfrm>
            <a:off x="7315200" y="3008312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372" name="Google Shape;372;p13"/>
          <p:cNvSpPr txBox="1"/>
          <p:nvPr/>
        </p:nvSpPr>
        <p:spPr>
          <a:xfrm>
            <a:off x="7696200" y="3008312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373" name="Google Shape;373;p13"/>
          <p:cNvSpPr txBox="1"/>
          <p:nvPr/>
        </p:nvSpPr>
        <p:spPr>
          <a:xfrm>
            <a:off x="8153400" y="3008312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cxnSp>
        <p:nvCxnSpPr>
          <p:cNvPr id="374" name="Google Shape;374;p13"/>
          <p:cNvCxnSpPr/>
          <p:nvPr/>
        </p:nvCxnSpPr>
        <p:spPr>
          <a:xfrm>
            <a:off x="1600200" y="41513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5" name="Google Shape;375;p13"/>
          <p:cNvCxnSpPr/>
          <p:nvPr/>
        </p:nvCxnSpPr>
        <p:spPr>
          <a:xfrm>
            <a:off x="1981200" y="41513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6" name="Google Shape;376;p13"/>
          <p:cNvCxnSpPr/>
          <p:nvPr/>
        </p:nvCxnSpPr>
        <p:spPr>
          <a:xfrm>
            <a:off x="2362200" y="41513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7" name="Google Shape;377;p13"/>
          <p:cNvCxnSpPr/>
          <p:nvPr/>
        </p:nvCxnSpPr>
        <p:spPr>
          <a:xfrm>
            <a:off x="2819400" y="41513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8" name="Google Shape;378;p13"/>
          <p:cNvCxnSpPr/>
          <p:nvPr/>
        </p:nvCxnSpPr>
        <p:spPr>
          <a:xfrm>
            <a:off x="3200400" y="41513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79" name="Google Shape;379;p13"/>
          <p:cNvCxnSpPr/>
          <p:nvPr/>
        </p:nvCxnSpPr>
        <p:spPr>
          <a:xfrm>
            <a:off x="3657600" y="41513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0" name="Google Shape;380;p13"/>
          <p:cNvCxnSpPr/>
          <p:nvPr/>
        </p:nvCxnSpPr>
        <p:spPr>
          <a:xfrm>
            <a:off x="609600" y="4151312"/>
            <a:ext cx="3429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1" name="Google Shape;381;p13"/>
          <p:cNvCxnSpPr/>
          <p:nvPr/>
        </p:nvCxnSpPr>
        <p:spPr>
          <a:xfrm>
            <a:off x="609600" y="4684712"/>
            <a:ext cx="3429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2" name="Google Shape;382;p13"/>
          <p:cNvCxnSpPr/>
          <p:nvPr/>
        </p:nvCxnSpPr>
        <p:spPr>
          <a:xfrm>
            <a:off x="609600" y="41513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83" name="Google Shape;383;p13"/>
          <p:cNvCxnSpPr/>
          <p:nvPr/>
        </p:nvCxnSpPr>
        <p:spPr>
          <a:xfrm>
            <a:off x="4038600" y="41513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4" name="Google Shape;384;p13"/>
          <p:cNvSpPr txBox="1"/>
          <p:nvPr/>
        </p:nvSpPr>
        <p:spPr>
          <a:xfrm>
            <a:off x="3733800" y="3770312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385" name="Google Shape;385;p13"/>
          <p:cNvSpPr txBox="1"/>
          <p:nvPr/>
        </p:nvSpPr>
        <p:spPr>
          <a:xfrm>
            <a:off x="609600" y="3770312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386" name="Google Shape;386;p13"/>
          <p:cNvSpPr txBox="1"/>
          <p:nvPr/>
        </p:nvSpPr>
        <p:spPr>
          <a:xfrm>
            <a:off x="2438400" y="3770312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387" name="Google Shape;387;p13"/>
          <p:cNvSpPr txBox="1"/>
          <p:nvPr/>
        </p:nvSpPr>
        <p:spPr>
          <a:xfrm>
            <a:off x="1143000" y="4151312"/>
            <a:ext cx="457200" cy="519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388" name="Google Shape;388;p13"/>
          <p:cNvSpPr txBox="1"/>
          <p:nvPr/>
        </p:nvSpPr>
        <p:spPr>
          <a:xfrm>
            <a:off x="609600" y="4151312"/>
            <a:ext cx="533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389" name="Google Shape;389;p13"/>
          <p:cNvSpPr txBox="1"/>
          <p:nvPr/>
        </p:nvSpPr>
        <p:spPr>
          <a:xfrm>
            <a:off x="1600200" y="4165600"/>
            <a:ext cx="381000" cy="519112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390" name="Google Shape;390;p13"/>
          <p:cNvSpPr txBox="1"/>
          <p:nvPr/>
        </p:nvSpPr>
        <p:spPr>
          <a:xfrm>
            <a:off x="1981200" y="4165600"/>
            <a:ext cx="381000" cy="519112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391" name="Google Shape;391;p13"/>
          <p:cNvSpPr txBox="1"/>
          <p:nvPr/>
        </p:nvSpPr>
        <p:spPr>
          <a:xfrm>
            <a:off x="2362200" y="4151312"/>
            <a:ext cx="4572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392" name="Google Shape;392;p13"/>
          <p:cNvSpPr txBox="1"/>
          <p:nvPr/>
        </p:nvSpPr>
        <p:spPr>
          <a:xfrm>
            <a:off x="2819400" y="4151312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393" name="Google Shape;393;p13"/>
          <p:cNvSpPr txBox="1"/>
          <p:nvPr/>
        </p:nvSpPr>
        <p:spPr>
          <a:xfrm>
            <a:off x="3200400" y="4151312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394" name="Google Shape;394;p13"/>
          <p:cNvSpPr txBox="1"/>
          <p:nvPr/>
        </p:nvSpPr>
        <p:spPr>
          <a:xfrm>
            <a:off x="3657600" y="4151312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cxnSp>
        <p:nvCxnSpPr>
          <p:cNvPr id="395" name="Google Shape;395;p13"/>
          <p:cNvCxnSpPr/>
          <p:nvPr/>
        </p:nvCxnSpPr>
        <p:spPr>
          <a:xfrm>
            <a:off x="1600200" y="41513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6" name="Google Shape;396;p13"/>
          <p:cNvCxnSpPr/>
          <p:nvPr/>
        </p:nvCxnSpPr>
        <p:spPr>
          <a:xfrm>
            <a:off x="2362200" y="41513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97" name="Google Shape;397;p13"/>
          <p:cNvSpPr txBox="1"/>
          <p:nvPr/>
        </p:nvSpPr>
        <p:spPr>
          <a:xfrm>
            <a:off x="1143000" y="3770312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cxnSp>
        <p:nvCxnSpPr>
          <p:cNvPr id="398" name="Google Shape;398;p13"/>
          <p:cNvCxnSpPr/>
          <p:nvPr/>
        </p:nvCxnSpPr>
        <p:spPr>
          <a:xfrm>
            <a:off x="6477000" y="41513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99" name="Google Shape;399;p13"/>
          <p:cNvCxnSpPr/>
          <p:nvPr/>
        </p:nvCxnSpPr>
        <p:spPr>
          <a:xfrm>
            <a:off x="6858000" y="41513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0" name="Google Shape;400;p13"/>
          <p:cNvCxnSpPr/>
          <p:nvPr/>
        </p:nvCxnSpPr>
        <p:spPr>
          <a:xfrm>
            <a:off x="7315200" y="41513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1" name="Google Shape;401;p13"/>
          <p:cNvCxnSpPr/>
          <p:nvPr/>
        </p:nvCxnSpPr>
        <p:spPr>
          <a:xfrm>
            <a:off x="7696200" y="41513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2" name="Google Shape;402;p13"/>
          <p:cNvCxnSpPr/>
          <p:nvPr/>
        </p:nvCxnSpPr>
        <p:spPr>
          <a:xfrm>
            <a:off x="8153400" y="41513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3" name="Google Shape;403;p13"/>
          <p:cNvCxnSpPr/>
          <p:nvPr/>
        </p:nvCxnSpPr>
        <p:spPr>
          <a:xfrm>
            <a:off x="5105400" y="4151312"/>
            <a:ext cx="3429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4" name="Google Shape;404;p13"/>
          <p:cNvCxnSpPr/>
          <p:nvPr/>
        </p:nvCxnSpPr>
        <p:spPr>
          <a:xfrm>
            <a:off x="5105400" y="4684712"/>
            <a:ext cx="3429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5" name="Google Shape;405;p13"/>
          <p:cNvCxnSpPr/>
          <p:nvPr/>
        </p:nvCxnSpPr>
        <p:spPr>
          <a:xfrm>
            <a:off x="5105400" y="41513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6" name="Google Shape;406;p13"/>
          <p:cNvCxnSpPr/>
          <p:nvPr/>
        </p:nvCxnSpPr>
        <p:spPr>
          <a:xfrm>
            <a:off x="8534400" y="41513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07" name="Google Shape;407;p13"/>
          <p:cNvSpPr txBox="1"/>
          <p:nvPr/>
        </p:nvSpPr>
        <p:spPr>
          <a:xfrm>
            <a:off x="8229600" y="3770312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408" name="Google Shape;408;p13"/>
          <p:cNvSpPr txBox="1"/>
          <p:nvPr/>
        </p:nvSpPr>
        <p:spPr>
          <a:xfrm>
            <a:off x="5105400" y="3770312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409" name="Google Shape;409;p13"/>
          <p:cNvSpPr txBox="1"/>
          <p:nvPr/>
        </p:nvSpPr>
        <p:spPr>
          <a:xfrm>
            <a:off x="7315200" y="3770312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410" name="Google Shape;410;p13"/>
          <p:cNvSpPr txBox="1"/>
          <p:nvPr/>
        </p:nvSpPr>
        <p:spPr>
          <a:xfrm>
            <a:off x="5638800" y="4151312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411" name="Google Shape;411;p13"/>
          <p:cNvSpPr txBox="1"/>
          <p:nvPr/>
        </p:nvSpPr>
        <p:spPr>
          <a:xfrm>
            <a:off x="5105400" y="4151312"/>
            <a:ext cx="533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412" name="Google Shape;412;p13"/>
          <p:cNvSpPr txBox="1"/>
          <p:nvPr/>
        </p:nvSpPr>
        <p:spPr>
          <a:xfrm>
            <a:off x="6096000" y="4151312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413" name="Google Shape;413;p13"/>
          <p:cNvSpPr txBox="1"/>
          <p:nvPr/>
        </p:nvSpPr>
        <p:spPr>
          <a:xfrm>
            <a:off x="6477000" y="4165600"/>
            <a:ext cx="381000" cy="519112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414" name="Google Shape;414;p13"/>
          <p:cNvSpPr txBox="1"/>
          <p:nvPr/>
        </p:nvSpPr>
        <p:spPr>
          <a:xfrm>
            <a:off x="6858000" y="4165600"/>
            <a:ext cx="457200" cy="519112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415" name="Google Shape;415;p13"/>
          <p:cNvSpPr txBox="1"/>
          <p:nvPr/>
        </p:nvSpPr>
        <p:spPr>
          <a:xfrm>
            <a:off x="7315200" y="4151312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416" name="Google Shape;416;p13"/>
          <p:cNvSpPr txBox="1"/>
          <p:nvPr/>
        </p:nvSpPr>
        <p:spPr>
          <a:xfrm>
            <a:off x="7696200" y="4151312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417" name="Google Shape;417;p13"/>
          <p:cNvSpPr txBox="1"/>
          <p:nvPr/>
        </p:nvSpPr>
        <p:spPr>
          <a:xfrm>
            <a:off x="8153400" y="4151312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cxnSp>
        <p:nvCxnSpPr>
          <p:cNvPr id="418" name="Google Shape;418;p13"/>
          <p:cNvCxnSpPr/>
          <p:nvPr/>
        </p:nvCxnSpPr>
        <p:spPr>
          <a:xfrm>
            <a:off x="6477000" y="41513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9" name="Google Shape;419;p13"/>
          <p:cNvCxnSpPr/>
          <p:nvPr/>
        </p:nvCxnSpPr>
        <p:spPr>
          <a:xfrm>
            <a:off x="7315200" y="41513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0" name="Google Shape;420;p13"/>
          <p:cNvSpPr txBox="1"/>
          <p:nvPr/>
        </p:nvSpPr>
        <p:spPr>
          <a:xfrm>
            <a:off x="6096000" y="3770312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cxnSp>
        <p:nvCxnSpPr>
          <p:cNvPr id="421" name="Google Shape;421;p13"/>
          <p:cNvCxnSpPr/>
          <p:nvPr/>
        </p:nvCxnSpPr>
        <p:spPr>
          <a:xfrm>
            <a:off x="1981200" y="5127625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2" name="Google Shape;422;p13"/>
          <p:cNvCxnSpPr/>
          <p:nvPr/>
        </p:nvCxnSpPr>
        <p:spPr>
          <a:xfrm>
            <a:off x="2362200" y="5127625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3" name="Google Shape;423;p13"/>
          <p:cNvCxnSpPr/>
          <p:nvPr/>
        </p:nvCxnSpPr>
        <p:spPr>
          <a:xfrm>
            <a:off x="2819400" y="5127625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4" name="Google Shape;424;p13"/>
          <p:cNvCxnSpPr/>
          <p:nvPr/>
        </p:nvCxnSpPr>
        <p:spPr>
          <a:xfrm>
            <a:off x="3200400" y="5127625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5" name="Google Shape;425;p13"/>
          <p:cNvCxnSpPr/>
          <p:nvPr/>
        </p:nvCxnSpPr>
        <p:spPr>
          <a:xfrm>
            <a:off x="3657600" y="5127625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6" name="Google Shape;426;p13"/>
          <p:cNvCxnSpPr/>
          <p:nvPr/>
        </p:nvCxnSpPr>
        <p:spPr>
          <a:xfrm>
            <a:off x="609600" y="5127625"/>
            <a:ext cx="3429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7" name="Google Shape;427;p13"/>
          <p:cNvCxnSpPr/>
          <p:nvPr/>
        </p:nvCxnSpPr>
        <p:spPr>
          <a:xfrm>
            <a:off x="609600" y="5661025"/>
            <a:ext cx="3429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8" name="Google Shape;428;p13"/>
          <p:cNvCxnSpPr/>
          <p:nvPr/>
        </p:nvCxnSpPr>
        <p:spPr>
          <a:xfrm>
            <a:off x="609600" y="5127625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9" name="Google Shape;429;p13"/>
          <p:cNvCxnSpPr/>
          <p:nvPr/>
        </p:nvCxnSpPr>
        <p:spPr>
          <a:xfrm>
            <a:off x="4038600" y="5127625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0" name="Google Shape;430;p13"/>
          <p:cNvSpPr txBox="1"/>
          <p:nvPr/>
        </p:nvSpPr>
        <p:spPr>
          <a:xfrm>
            <a:off x="3733800" y="4746625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431" name="Google Shape;431;p13"/>
          <p:cNvSpPr txBox="1"/>
          <p:nvPr/>
        </p:nvSpPr>
        <p:spPr>
          <a:xfrm>
            <a:off x="609600" y="4746625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432" name="Google Shape;432;p13"/>
          <p:cNvSpPr txBox="1"/>
          <p:nvPr/>
        </p:nvSpPr>
        <p:spPr>
          <a:xfrm>
            <a:off x="3276600" y="4760912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433" name="Google Shape;433;p13"/>
          <p:cNvSpPr txBox="1"/>
          <p:nvPr/>
        </p:nvSpPr>
        <p:spPr>
          <a:xfrm>
            <a:off x="1143000" y="5127625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434" name="Google Shape;434;p13"/>
          <p:cNvSpPr txBox="1"/>
          <p:nvPr/>
        </p:nvSpPr>
        <p:spPr>
          <a:xfrm>
            <a:off x="609600" y="5127625"/>
            <a:ext cx="533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435" name="Google Shape;435;p13"/>
          <p:cNvSpPr txBox="1"/>
          <p:nvPr/>
        </p:nvSpPr>
        <p:spPr>
          <a:xfrm>
            <a:off x="1600200" y="5141912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436" name="Google Shape;436;p13"/>
          <p:cNvSpPr txBox="1"/>
          <p:nvPr/>
        </p:nvSpPr>
        <p:spPr>
          <a:xfrm>
            <a:off x="1981200" y="5141912"/>
            <a:ext cx="381000" cy="519112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437" name="Google Shape;437;p13"/>
          <p:cNvSpPr txBox="1"/>
          <p:nvPr/>
        </p:nvSpPr>
        <p:spPr>
          <a:xfrm>
            <a:off x="2362200" y="5141912"/>
            <a:ext cx="457200" cy="519112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438" name="Google Shape;438;p13"/>
          <p:cNvSpPr txBox="1"/>
          <p:nvPr/>
        </p:nvSpPr>
        <p:spPr>
          <a:xfrm>
            <a:off x="2819400" y="5141912"/>
            <a:ext cx="381000" cy="519112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439" name="Google Shape;439;p13"/>
          <p:cNvSpPr txBox="1"/>
          <p:nvPr/>
        </p:nvSpPr>
        <p:spPr>
          <a:xfrm>
            <a:off x="3200400" y="5127625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440" name="Google Shape;440;p13"/>
          <p:cNvSpPr txBox="1"/>
          <p:nvPr/>
        </p:nvSpPr>
        <p:spPr>
          <a:xfrm>
            <a:off x="3657600" y="5127625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cxnSp>
        <p:nvCxnSpPr>
          <p:cNvPr id="441" name="Google Shape;441;p13"/>
          <p:cNvCxnSpPr/>
          <p:nvPr/>
        </p:nvCxnSpPr>
        <p:spPr>
          <a:xfrm>
            <a:off x="1981200" y="5127625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2" name="Google Shape;442;p13"/>
          <p:cNvCxnSpPr/>
          <p:nvPr/>
        </p:nvCxnSpPr>
        <p:spPr>
          <a:xfrm>
            <a:off x="3200400" y="51419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3" name="Google Shape;443;p13"/>
          <p:cNvSpPr txBox="1"/>
          <p:nvPr/>
        </p:nvSpPr>
        <p:spPr>
          <a:xfrm>
            <a:off x="1600200" y="4746625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cxnSp>
        <p:nvCxnSpPr>
          <p:cNvPr id="444" name="Google Shape;444;p13"/>
          <p:cNvCxnSpPr/>
          <p:nvPr/>
        </p:nvCxnSpPr>
        <p:spPr>
          <a:xfrm>
            <a:off x="6477000" y="51419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5" name="Google Shape;445;p13"/>
          <p:cNvCxnSpPr/>
          <p:nvPr/>
        </p:nvCxnSpPr>
        <p:spPr>
          <a:xfrm>
            <a:off x="6858000" y="51419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6" name="Google Shape;446;p13"/>
          <p:cNvCxnSpPr/>
          <p:nvPr/>
        </p:nvCxnSpPr>
        <p:spPr>
          <a:xfrm>
            <a:off x="7315200" y="51419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7" name="Google Shape;447;p13"/>
          <p:cNvCxnSpPr/>
          <p:nvPr/>
        </p:nvCxnSpPr>
        <p:spPr>
          <a:xfrm>
            <a:off x="7696200" y="51419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8" name="Google Shape;448;p13"/>
          <p:cNvCxnSpPr/>
          <p:nvPr/>
        </p:nvCxnSpPr>
        <p:spPr>
          <a:xfrm>
            <a:off x="8153400" y="51419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9" name="Google Shape;449;p13"/>
          <p:cNvCxnSpPr/>
          <p:nvPr/>
        </p:nvCxnSpPr>
        <p:spPr>
          <a:xfrm>
            <a:off x="5105400" y="5141912"/>
            <a:ext cx="3429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0" name="Google Shape;450;p13"/>
          <p:cNvCxnSpPr/>
          <p:nvPr/>
        </p:nvCxnSpPr>
        <p:spPr>
          <a:xfrm>
            <a:off x="5105400" y="5675312"/>
            <a:ext cx="3429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1" name="Google Shape;451;p13"/>
          <p:cNvCxnSpPr/>
          <p:nvPr/>
        </p:nvCxnSpPr>
        <p:spPr>
          <a:xfrm>
            <a:off x="5105400" y="51419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52" name="Google Shape;452;p13"/>
          <p:cNvCxnSpPr/>
          <p:nvPr/>
        </p:nvCxnSpPr>
        <p:spPr>
          <a:xfrm>
            <a:off x="8534400" y="51419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3" name="Google Shape;453;p13"/>
          <p:cNvSpPr txBox="1"/>
          <p:nvPr/>
        </p:nvSpPr>
        <p:spPr>
          <a:xfrm>
            <a:off x="8229600" y="4760912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454" name="Google Shape;454;p13"/>
          <p:cNvSpPr txBox="1"/>
          <p:nvPr/>
        </p:nvSpPr>
        <p:spPr>
          <a:xfrm>
            <a:off x="5105400" y="4760912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455" name="Google Shape;455;p13"/>
          <p:cNvSpPr txBox="1"/>
          <p:nvPr/>
        </p:nvSpPr>
        <p:spPr>
          <a:xfrm>
            <a:off x="5638800" y="5141912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456" name="Google Shape;456;p13"/>
          <p:cNvSpPr txBox="1"/>
          <p:nvPr/>
        </p:nvSpPr>
        <p:spPr>
          <a:xfrm>
            <a:off x="5105400" y="5141912"/>
            <a:ext cx="533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457" name="Google Shape;457;p13"/>
          <p:cNvSpPr txBox="1"/>
          <p:nvPr/>
        </p:nvSpPr>
        <p:spPr>
          <a:xfrm>
            <a:off x="6096000" y="5156200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458" name="Google Shape;458;p13"/>
          <p:cNvSpPr txBox="1"/>
          <p:nvPr/>
        </p:nvSpPr>
        <p:spPr>
          <a:xfrm>
            <a:off x="6477000" y="5156200"/>
            <a:ext cx="381000" cy="519112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459" name="Google Shape;459;p13"/>
          <p:cNvSpPr txBox="1"/>
          <p:nvPr/>
        </p:nvSpPr>
        <p:spPr>
          <a:xfrm>
            <a:off x="6858000" y="5156200"/>
            <a:ext cx="457200" cy="519112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460" name="Google Shape;460;p13"/>
          <p:cNvSpPr txBox="1"/>
          <p:nvPr/>
        </p:nvSpPr>
        <p:spPr>
          <a:xfrm>
            <a:off x="7315200" y="5156200"/>
            <a:ext cx="381000" cy="519112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461" name="Google Shape;461;p13"/>
          <p:cNvSpPr txBox="1"/>
          <p:nvPr/>
        </p:nvSpPr>
        <p:spPr>
          <a:xfrm>
            <a:off x="7696200" y="5156200"/>
            <a:ext cx="457200" cy="519112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462" name="Google Shape;462;p13"/>
          <p:cNvSpPr txBox="1"/>
          <p:nvPr/>
        </p:nvSpPr>
        <p:spPr>
          <a:xfrm>
            <a:off x="8153400" y="5141912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cxnSp>
        <p:nvCxnSpPr>
          <p:cNvPr id="463" name="Google Shape;463;p13"/>
          <p:cNvCxnSpPr/>
          <p:nvPr/>
        </p:nvCxnSpPr>
        <p:spPr>
          <a:xfrm>
            <a:off x="6477000" y="51419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64" name="Google Shape;464;p13"/>
          <p:cNvSpPr txBox="1"/>
          <p:nvPr/>
        </p:nvSpPr>
        <p:spPr>
          <a:xfrm>
            <a:off x="6096000" y="4760912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cxnSp>
        <p:nvCxnSpPr>
          <p:cNvPr id="465" name="Google Shape;465;p13"/>
          <p:cNvCxnSpPr/>
          <p:nvPr/>
        </p:nvCxnSpPr>
        <p:spPr>
          <a:xfrm>
            <a:off x="4343400" y="62087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6" name="Google Shape;466;p13"/>
          <p:cNvCxnSpPr/>
          <p:nvPr/>
        </p:nvCxnSpPr>
        <p:spPr>
          <a:xfrm>
            <a:off x="4724400" y="62087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7" name="Google Shape;467;p13"/>
          <p:cNvCxnSpPr/>
          <p:nvPr/>
        </p:nvCxnSpPr>
        <p:spPr>
          <a:xfrm>
            <a:off x="5181600" y="62087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8" name="Google Shape;468;p13"/>
          <p:cNvCxnSpPr/>
          <p:nvPr/>
        </p:nvCxnSpPr>
        <p:spPr>
          <a:xfrm>
            <a:off x="5562600" y="62087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69" name="Google Shape;469;p13"/>
          <p:cNvCxnSpPr/>
          <p:nvPr/>
        </p:nvCxnSpPr>
        <p:spPr>
          <a:xfrm>
            <a:off x="6019800" y="62087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0" name="Google Shape;470;p13"/>
          <p:cNvCxnSpPr/>
          <p:nvPr/>
        </p:nvCxnSpPr>
        <p:spPr>
          <a:xfrm>
            <a:off x="2971800" y="6208712"/>
            <a:ext cx="3429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1" name="Google Shape;471;p13"/>
          <p:cNvCxnSpPr/>
          <p:nvPr/>
        </p:nvCxnSpPr>
        <p:spPr>
          <a:xfrm>
            <a:off x="2971800" y="6742112"/>
            <a:ext cx="3429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2" name="Google Shape;472;p13"/>
          <p:cNvCxnSpPr/>
          <p:nvPr/>
        </p:nvCxnSpPr>
        <p:spPr>
          <a:xfrm>
            <a:off x="2971800" y="62087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73" name="Google Shape;473;p13"/>
          <p:cNvCxnSpPr/>
          <p:nvPr/>
        </p:nvCxnSpPr>
        <p:spPr>
          <a:xfrm>
            <a:off x="6400800" y="6208712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74" name="Google Shape;474;p13"/>
          <p:cNvSpPr txBox="1"/>
          <p:nvPr/>
        </p:nvSpPr>
        <p:spPr>
          <a:xfrm>
            <a:off x="6096000" y="5827712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</p:txBody>
      </p:sp>
      <p:sp>
        <p:nvSpPr>
          <p:cNvPr id="475" name="Google Shape;475;p13"/>
          <p:cNvSpPr txBox="1"/>
          <p:nvPr/>
        </p:nvSpPr>
        <p:spPr>
          <a:xfrm>
            <a:off x="2971800" y="5827712"/>
            <a:ext cx="5334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476" name="Google Shape;476;p13"/>
          <p:cNvSpPr txBox="1"/>
          <p:nvPr/>
        </p:nvSpPr>
        <p:spPr>
          <a:xfrm>
            <a:off x="3505200" y="6208712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477" name="Google Shape;477;p13"/>
          <p:cNvSpPr txBox="1"/>
          <p:nvPr/>
        </p:nvSpPr>
        <p:spPr>
          <a:xfrm>
            <a:off x="2971800" y="6208712"/>
            <a:ext cx="5334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478" name="Google Shape;478;p13"/>
          <p:cNvSpPr txBox="1"/>
          <p:nvPr/>
        </p:nvSpPr>
        <p:spPr>
          <a:xfrm>
            <a:off x="3962400" y="6223000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479" name="Google Shape;479;p13"/>
          <p:cNvSpPr txBox="1"/>
          <p:nvPr/>
        </p:nvSpPr>
        <p:spPr>
          <a:xfrm>
            <a:off x="4343400" y="6223000"/>
            <a:ext cx="3810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480" name="Google Shape;480;p13"/>
          <p:cNvSpPr txBox="1"/>
          <p:nvPr/>
        </p:nvSpPr>
        <p:spPr>
          <a:xfrm>
            <a:off x="4724400" y="6223000"/>
            <a:ext cx="457200" cy="519112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481" name="Google Shape;481;p13"/>
          <p:cNvSpPr txBox="1"/>
          <p:nvPr/>
        </p:nvSpPr>
        <p:spPr>
          <a:xfrm>
            <a:off x="5181600" y="6223000"/>
            <a:ext cx="381000" cy="519112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482" name="Google Shape;482;p13"/>
          <p:cNvSpPr txBox="1"/>
          <p:nvPr/>
        </p:nvSpPr>
        <p:spPr>
          <a:xfrm>
            <a:off x="5562600" y="6223000"/>
            <a:ext cx="457200" cy="519112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</p:txBody>
      </p:sp>
      <p:sp>
        <p:nvSpPr>
          <p:cNvPr id="483" name="Google Shape;483;p13"/>
          <p:cNvSpPr txBox="1"/>
          <p:nvPr/>
        </p:nvSpPr>
        <p:spPr>
          <a:xfrm>
            <a:off x="6019800" y="6223000"/>
            <a:ext cx="381000" cy="519112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cxnSp>
        <p:nvCxnSpPr>
          <p:cNvPr id="484" name="Google Shape;484;p13"/>
          <p:cNvCxnSpPr/>
          <p:nvPr/>
        </p:nvCxnSpPr>
        <p:spPr>
          <a:xfrm>
            <a:off x="4343400" y="62087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5" name="Google Shape;485;p13"/>
          <p:cNvSpPr txBox="1"/>
          <p:nvPr/>
        </p:nvSpPr>
        <p:spPr>
          <a:xfrm>
            <a:off x="3962400" y="5827712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cxnSp>
        <p:nvCxnSpPr>
          <p:cNvPr id="486" name="Google Shape;486;p13"/>
          <p:cNvCxnSpPr/>
          <p:nvPr/>
        </p:nvCxnSpPr>
        <p:spPr>
          <a:xfrm>
            <a:off x="4724400" y="62087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87" name="Google Shape;487;p13"/>
          <p:cNvCxnSpPr/>
          <p:nvPr/>
        </p:nvCxnSpPr>
        <p:spPr>
          <a:xfrm>
            <a:off x="6400800" y="6208712"/>
            <a:ext cx="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88" name="Google Shape;488;p13"/>
          <p:cNvSpPr txBox="1"/>
          <p:nvPr/>
        </p:nvSpPr>
        <p:spPr>
          <a:xfrm>
            <a:off x="5105400" y="1941512"/>
            <a:ext cx="533400" cy="519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489" name="Google Shape;489;p13"/>
          <p:cNvSpPr txBox="1"/>
          <p:nvPr/>
        </p:nvSpPr>
        <p:spPr>
          <a:xfrm>
            <a:off x="609600" y="3008312"/>
            <a:ext cx="533400" cy="519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490" name="Google Shape;490;p13"/>
          <p:cNvSpPr txBox="1"/>
          <p:nvPr/>
        </p:nvSpPr>
        <p:spPr>
          <a:xfrm>
            <a:off x="609600" y="4151312"/>
            <a:ext cx="533400" cy="519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491" name="Google Shape;491;p13"/>
          <p:cNvSpPr txBox="1"/>
          <p:nvPr/>
        </p:nvSpPr>
        <p:spPr>
          <a:xfrm>
            <a:off x="5105400" y="4151312"/>
            <a:ext cx="533400" cy="519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492" name="Google Shape;492;p13"/>
          <p:cNvSpPr txBox="1"/>
          <p:nvPr/>
        </p:nvSpPr>
        <p:spPr>
          <a:xfrm>
            <a:off x="609600" y="5141912"/>
            <a:ext cx="533400" cy="519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493" name="Google Shape;493;p13"/>
          <p:cNvSpPr txBox="1"/>
          <p:nvPr/>
        </p:nvSpPr>
        <p:spPr>
          <a:xfrm>
            <a:off x="5105400" y="5141912"/>
            <a:ext cx="533400" cy="519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494" name="Google Shape;494;p13"/>
          <p:cNvSpPr txBox="1"/>
          <p:nvPr/>
        </p:nvSpPr>
        <p:spPr>
          <a:xfrm>
            <a:off x="2971800" y="6208712"/>
            <a:ext cx="533400" cy="519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495" name="Google Shape;495;p13"/>
          <p:cNvSpPr txBox="1"/>
          <p:nvPr/>
        </p:nvSpPr>
        <p:spPr>
          <a:xfrm>
            <a:off x="1143000" y="5141912"/>
            <a:ext cx="457200" cy="519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496" name="Google Shape;496;p13"/>
          <p:cNvSpPr txBox="1"/>
          <p:nvPr/>
        </p:nvSpPr>
        <p:spPr>
          <a:xfrm>
            <a:off x="5562600" y="4151312"/>
            <a:ext cx="457200" cy="519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497" name="Google Shape;497;p13"/>
          <p:cNvSpPr txBox="1"/>
          <p:nvPr/>
        </p:nvSpPr>
        <p:spPr>
          <a:xfrm>
            <a:off x="6019800" y="4151312"/>
            <a:ext cx="457200" cy="519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498" name="Google Shape;498;p13"/>
          <p:cNvSpPr txBox="1"/>
          <p:nvPr/>
        </p:nvSpPr>
        <p:spPr>
          <a:xfrm>
            <a:off x="1524000" y="5141912"/>
            <a:ext cx="457200" cy="519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499" name="Google Shape;499;p13"/>
          <p:cNvSpPr txBox="1"/>
          <p:nvPr/>
        </p:nvSpPr>
        <p:spPr>
          <a:xfrm>
            <a:off x="5562600" y="5141912"/>
            <a:ext cx="457200" cy="519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500" name="Google Shape;500;p13"/>
          <p:cNvSpPr txBox="1"/>
          <p:nvPr/>
        </p:nvSpPr>
        <p:spPr>
          <a:xfrm>
            <a:off x="6019800" y="5141912"/>
            <a:ext cx="457200" cy="519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501" name="Google Shape;501;p13"/>
          <p:cNvSpPr txBox="1"/>
          <p:nvPr/>
        </p:nvSpPr>
        <p:spPr>
          <a:xfrm>
            <a:off x="3505200" y="6208712"/>
            <a:ext cx="457200" cy="519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</p:txBody>
      </p:sp>
      <p:sp>
        <p:nvSpPr>
          <p:cNvPr id="502" name="Google Shape;502;p13"/>
          <p:cNvSpPr txBox="1"/>
          <p:nvPr/>
        </p:nvSpPr>
        <p:spPr>
          <a:xfrm>
            <a:off x="3886200" y="6208712"/>
            <a:ext cx="457200" cy="51911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urier New"/>
              <a:buNone/>
            </a:pPr>
            <a:r>
              <a:rPr b="1" i="0" lang="en-US" sz="28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503" name="Google Shape;503;p13"/>
          <p:cNvSpPr txBox="1"/>
          <p:nvPr/>
        </p:nvSpPr>
        <p:spPr>
          <a:xfrm>
            <a:off x="122550" y="83475"/>
            <a:ext cx="28029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Raleway"/>
                <a:ea typeface="Raleway"/>
                <a:cs typeface="Raleway"/>
                <a:sym typeface="Raleway"/>
              </a:rPr>
              <a:t>i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 is the pointer of left side where I will keep the value/ where last small value ended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4" name="Google Shape;504;p13"/>
          <p:cNvSpPr txBox="1"/>
          <p:nvPr/>
        </p:nvSpPr>
        <p:spPr>
          <a:xfrm>
            <a:off x="6447150" y="83475"/>
            <a:ext cx="24921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Raleway"/>
                <a:ea typeface="Raleway"/>
                <a:cs typeface="Raleway"/>
                <a:sym typeface="Raleway"/>
              </a:rPr>
              <a:t>j 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is my movement pointer during iteration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5" name="Google Shape;505;p13"/>
          <p:cNvSpPr txBox="1"/>
          <p:nvPr/>
        </p:nvSpPr>
        <p:spPr>
          <a:xfrm>
            <a:off x="6828150" y="5950875"/>
            <a:ext cx="21552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Raleway"/>
                <a:ea typeface="Raleway"/>
                <a:cs typeface="Raleway"/>
                <a:sym typeface="Raleway"/>
              </a:rPr>
              <a:t>r </a:t>
            </a:r>
            <a:r>
              <a:rPr lang="en-US">
                <a:latin typeface="Raleway"/>
                <a:ea typeface="Raleway"/>
                <a:cs typeface="Raleway"/>
                <a:sym typeface="Raleway"/>
              </a:rPr>
              <a:t>is my pivoting index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6" name="Google Shape;506;p13"/>
          <p:cNvSpPr txBox="1"/>
          <p:nvPr/>
        </p:nvSpPr>
        <p:spPr>
          <a:xfrm>
            <a:off x="1485900" y="653388"/>
            <a:ext cx="6172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omic Sans MS"/>
                <a:ea typeface="Comic Sans MS"/>
                <a:cs typeface="Comic Sans MS"/>
                <a:sym typeface="Comic Sans MS"/>
              </a:rPr>
              <a:t>Partition Example, 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omic Sans MS"/>
                <a:ea typeface="Comic Sans MS"/>
                <a:cs typeface="Comic Sans MS"/>
                <a:sym typeface="Comic Sans MS"/>
              </a:rPr>
              <a:t>A = {2 , 8, 7, 1, 3, 5, 6, 4 }</a:t>
            </a:r>
            <a:endParaRPr sz="2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 Example Explanation</a:t>
            </a:r>
            <a:endParaRPr/>
          </a:p>
        </p:txBody>
      </p:sp>
      <p:sp>
        <p:nvSpPr>
          <p:cNvPr id="512" name="Google Shape;512;p1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shaded elements are in the first partition with values  ≤ 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(pivot)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69696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969696"/>
                </a:solidFill>
                <a:latin typeface="Arial"/>
                <a:ea typeface="Arial"/>
                <a:cs typeface="Arial"/>
                <a:sym typeface="Arial"/>
              </a:rPr>
              <a:t>Gray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shaded elements are in the second partition with values ≥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(pivot)</a:t>
            </a:r>
            <a:endParaRPr b="0" i="1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unshaded elements have not yet been put in one of the first two partitions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final </a:t>
            </a:r>
            <a:r>
              <a:rPr b="0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white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 is the pivot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Choice Of Pivot</a:t>
            </a:r>
            <a:endParaRPr/>
          </a:p>
        </p:txBody>
      </p:sp>
      <p:sp>
        <p:nvSpPr>
          <p:cNvPr id="518" name="Google Shape;518;p15"/>
          <p:cNvSpPr txBox="1"/>
          <p:nvPr>
            <p:ph idx="1" type="body"/>
          </p:nvPr>
        </p:nvSpPr>
        <p:spPr>
          <a:xfrm>
            <a:off x="457200" y="1125537"/>
            <a:ext cx="8229600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ways to choose the pivot: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Pivot is </a:t>
            </a:r>
            <a:r>
              <a:rPr b="1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rightmost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 in list that is to be sorted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sorting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[6:20], use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[20] as the pivot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Textbook implementation does this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Randomly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select one of the elements to be sorted as the pivot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sorting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[6:20], generate a random number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range [6, 20]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as the pivot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Choice Of Pivot</a:t>
            </a:r>
            <a:endParaRPr/>
          </a:p>
        </p:txBody>
      </p:sp>
      <p:sp>
        <p:nvSpPr>
          <p:cNvPr id="524" name="Google Shape;524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Median-of-Three </a:t>
            </a: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rule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from the leftmost, middle, and rightmost elements of the list to be sorted, select the one with median key as the pivot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sorting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[6:20], examine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[13] ((6+20)/2), and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[20]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element with median (i.e., middle) key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[6].key = 30,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[13].key = 2, and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[20].key = 10,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[20] becomes the pivot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[6].key = 3,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[13].key = 2, and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[20].key = 10,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 becomes the pivot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Worst Case</a:t>
            </a: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Partitioning</a:t>
            </a:r>
            <a:endParaRPr/>
          </a:p>
        </p:txBody>
      </p:sp>
      <p:sp>
        <p:nvSpPr>
          <p:cNvPr id="530" name="Google Shape;530;p1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running time of quicksort depends on whether the </a:t>
            </a: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partitioning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balanced</a:t>
            </a: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or not.</a:t>
            </a:r>
            <a:endParaRPr/>
          </a:p>
          <a:p>
            <a:pPr indent="-215900" lvl="0" marL="342900" rtl="0" algn="l">
              <a:lnSpc>
                <a:spcPct val="7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7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time to partition an array of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elements</a:t>
            </a:r>
            <a:endParaRPr/>
          </a:p>
          <a:p>
            <a:pPr indent="-215900" lvl="0" marL="342900" rtl="0" algn="l">
              <a:lnSpc>
                <a:spcPct val="7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7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be the time needed to sort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elements</a:t>
            </a:r>
            <a:endParaRPr/>
          </a:p>
          <a:p>
            <a:pPr indent="-215900" lvl="0" marL="342900" rtl="0" algn="l">
              <a:lnSpc>
                <a:spcPct val="7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7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(0) =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 =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constant</a:t>
            </a:r>
            <a:endParaRPr/>
          </a:p>
          <a:p>
            <a:pPr indent="-215900" lvl="0" marL="342900" rtl="0" algn="l">
              <a:lnSpc>
                <a:spcPct val="7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7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&gt; 1, 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(|left|) +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(|right|) + Θ(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58750" lvl="1" marL="74295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7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maximum (</a:t>
            </a: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worst-case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when </a:t>
            </a:r>
            <a:r>
              <a:rPr b="0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either |left| = 0 or |right| = 0 following each partitioning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Worst Case Partitioning</a:t>
            </a:r>
            <a:endParaRPr/>
          </a:p>
        </p:txBody>
      </p:sp>
      <p:pic>
        <p:nvPicPr>
          <p:cNvPr descr="8" id="536" name="Google Shape;53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937" y="1739900"/>
            <a:ext cx="8437562" cy="45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Worst Case Partitioning</a:t>
            </a:r>
            <a:endParaRPr/>
          </a:p>
        </p:txBody>
      </p:sp>
      <p:sp>
        <p:nvSpPr>
          <p:cNvPr id="542" name="Google Shape;542;p19"/>
          <p:cNvSpPr txBox="1"/>
          <p:nvPr>
            <p:ph idx="1" type="body"/>
          </p:nvPr>
        </p:nvSpPr>
        <p:spPr>
          <a:xfrm>
            <a:off x="457200" y="1600200"/>
            <a:ext cx="7996237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Worst-Case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 (</a:t>
            </a:r>
            <a:r>
              <a:rPr b="0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unbalanced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 +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-1) + </a:t>
            </a:r>
            <a:r>
              <a:rPr b="0" i="0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Θ(</a:t>
            </a:r>
            <a:r>
              <a:rPr b="0" i="1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partitioning takes Θ(</a:t>
            </a:r>
            <a:r>
              <a:rPr b="0" i="1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[2 + 3 + 4 + …+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 +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]+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[∑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 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2 to 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]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0" i="1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Θ(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occurs when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input is </a:t>
            </a:r>
            <a:r>
              <a:rPr b="1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completely sorted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when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pivot is always the </a:t>
            </a:r>
            <a:r>
              <a:rPr b="1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smallest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largest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</a:t>
            </a:r>
            <a:endParaRPr/>
          </a:p>
          <a:p>
            <a:pPr indent="-1905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3" name="Google Shape;543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3862" y="3284537"/>
            <a:ext cx="3564000" cy="7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Quick Sort</a:t>
            </a:r>
            <a:endParaRPr/>
          </a:p>
        </p:txBody>
      </p:sp>
      <p:grpSp>
        <p:nvGrpSpPr>
          <p:cNvPr id="101" name="Google Shape;101;p2"/>
          <p:cNvGrpSpPr/>
          <p:nvPr/>
        </p:nvGrpSpPr>
        <p:grpSpPr>
          <a:xfrm>
            <a:off x="2997200" y="1125537"/>
            <a:ext cx="2946400" cy="2151062"/>
            <a:chOff x="118" y="2928"/>
            <a:chExt cx="1856" cy="1355"/>
          </a:xfrm>
        </p:grpSpPr>
        <p:sp>
          <p:nvSpPr>
            <p:cNvPr id="102" name="Google Shape;102;p2"/>
            <p:cNvSpPr/>
            <p:nvPr/>
          </p:nvSpPr>
          <p:spPr>
            <a:xfrm>
              <a:off x="118" y="2928"/>
              <a:ext cx="1856" cy="1355"/>
            </a:xfrm>
            <a:custGeom>
              <a:rect b="b" l="l" r="r" t="t"/>
              <a:pathLst>
                <a:path extrusionOk="0" h="1355" w="1856">
                  <a:moveTo>
                    <a:pt x="364" y="288"/>
                  </a:moveTo>
                  <a:cubicBezTo>
                    <a:pt x="204" y="400"/>
                    <a:pt x="0" y="662"/>
                    <a:pt x="28" y="768"/>
                  </a:cubicBezTo>
                  <a:cubicBezTo>
                    <a:pt x="56" y="874"/>
                    <a:pt x="392" y="846"/>
                    <a:pt x="535" y="923"/>
                  </a:cubicBezTo>
                  <a:cubicBezTo>
                    <a:pt x="678" y="1000"/>
                    <a:pt x="760" y="1171"/>
                    <a:pt x="888" y="1233"/>
                  </a:cubicBezTo>
                  <a:cubicBezTo>
                    <a:pt x="1016" y="1295"/>
                    <a:pt x="1148" y="1355"/>
                    <a:pt x="1301" y="1293"/>
                  </a:cubicBezTo>
                  <a:cubicBezTo>
                    <a:pt x="1454" y="1231"/>
                    <a:pt x="1856" y="1063"/>
                    <a:pt x="1804" y="864"/>
                  </a:cubicBezTo>
                  <a:cubicBezTo>
                    <a:pt x="1752" y="665"/>
                    <a:pt x="1228" y="192"/>
                    <a:pt x="988" y="96"/>
                  </a:cubicBezTo>
                  <a:cubicBezTo>
                    <a:pt x="748" y="0"/>
                    <a:pt x="524" y="176"/>
                    <a:pt x="364" y="288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518" y="3220"/>
              <a:ext cx="29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88</a:t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1248" y="3312"/>
              <a:ext cx="29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14</a:t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864" y="3504"/>
              <a:ext cx="33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98</a:t>
              </a: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576" y="3552"/>
              <a:ext cx="29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25</a:t>
              </a: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998" y="3700"/>
              <a:ext cx="34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62</a:t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864" y="3216"/>
              <a:ext cx="29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52</a:t>
              </a:r>
              <a:endParaRPr/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1190" y="3892"/>
              <a:ext cx="29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79</a:t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1296" y="3552"/>
              <a:ext cx="29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30</a:t>
              </a: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1526" y="3696"/>
              <a:ext cx="29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23</a:t>
              </a: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370" y="3447"/>
              <a:ext cx="29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31</a:t>
              </a:r>
              <a:endParaRPr/>
            </a:p>
          </p:txBody>
        </p:sp>
      </p:grpSp>
      <p:grpSp>
        <p:nvGrpSpPr>
          <p:cNvPr id="113" name="Google Shape;113;p2"/>
          <p:cNvGrpSpPr/>
          <p:nvPr/>
        </p:nvGrpSpPr>
        <p:grpSpPr>
          <a:xfrm>
            <a:off x="2362200" y="3549650"/>
            <a:ext cx="5181600" cy="3232150"/>
            <a:chOff x="1440" y="2236"/>
            <a:chExt cx="3264" cy="2036"/>
          </a:xfrm>
        </p:grpSpPr>
        <p:sp>
          <p:nvSpPr>
            <p:cNvPr id="114" name="Google Shape;114;p2"/>
            <p:cNvSpPr txBox="1"/>
            <p:nvPr/>
          </p:nvSpPr>
          <p:spPr>
            <a:xfrm>
              <a:off x="1440" y="2236"/>
              <a:ext cx="326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600"/>
                <a:buFont typeface="Times New Roman"/>
                <a:buNone/>
              </a:pPr>
              <a:r>
                <a:rPr b="0" i="0" lang="en-US" sz="36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Divide and Conquer</a:t>
              </a:r>
              <a:r>
                <a:rPr b="0" i="0" lang="en-US" sz="36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</p:txBody>
        </p:sp>
        <p:pic>
          <p:nvPicPr>
            <p:cNvPr descr="brute" id="115" name="Google Shape;11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60" y="2648"/>
              <a:ext cx="1720" cy="16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Google Shape;116;p2"/>
          <p:cNvGrpSpPr/>
          <p:nvPr/>
        </p:nvGrpSpPr>
        <p:grpSpPr>
          <a:xfrm>
            <a:off x="2590800" y="1600200"/>
            <a:ext cx="457200" cy="914400"/>
            <a:chOff x="2432" y="1328"/>
            <a:chExt cx="906" cy="2075"/>
          </a:xfrm>
        </p:grpSpPr>
        <p:sp>
          <p:nvSpPr>
            <p:cNvPr id="117" name="Google Shape;117;p2"/>
            <p:cNvSpPr/>
            <p:nvPr/>
          </p:nvSpPr>
          <p:spPr>
            <a:xfrm>
              <a:off x="2594" y="1328"/>
              <a:ext cx="450" cy="433"/>
            </a:xfrm>
            <a:custGeom>
              <a:rect b="b" l="l" r="r" t="t"/>
              <a:pathLst>
                <a:path extrusionOk="0" h="406" w="410">
                  <a:moveTo>
                    <a:pt x="268" y="117"/>
                  </a:moveTo>
                  <a:lnTo>
                    <a:pt x="217" y="41"/>
                  </a:lnTo>
                  <a:lnTo>
                    <a:pt x="166" y="0"/>
                  </a:lnTo>
                  <a:lnTo>
                    <a:pt x="106" y="0"/>
                  </a:lnTo>
                  <a:lnTo>
                    <a:pt x="40" y="26"/>
                  </a:lnTo>
                  <a:lnTo>
                    <a:pt x="10" y="71"/>
                  </a:lnTo>
                  <a:lnTo>
                    <a:pt x="0" y="132"/>
                  </a:lnTo>
                  <a:lnTo>
                    <a:pt x="10" y="213"/>
                  </a:lnTo>
                  <a:lnTo>
                    <a:pt x="50" y="304"/>
                  </a:lnTo>
                  <a:lnTo>
                    <a:pt x="121" y="365"/>
                  </a:lnTo>
                  <a:lnTo>
                    <a:pt x="176" y="395"/>
                  </a:lnTo>
                  <a:lnTo>
                    <a:pt x="232" y="406"/>
                  </a:lnTo>
                  <a:lnTo>
                    <a:pt x="278" y="390"/>
                  </a:lnTo>
                  <a:lnTo>
                    <a:pt x="303" y="365"/>
                  </a:lnTo>
                  <a:lnTo>
                    <a:pt x="319" y="304"/>
                  </a:lnTo>
                  <a:lnTo>
                    <a:pt x="314" y="233"/>
                  </a:lnTo>
                  <a:lnTo>
                    <a:pt x="298" y="173"/>
                  </a:lnTo>
                  <a:lnTo>
                    <a:pt x="399" y="117"/>
                  </a:lnTo>
                  <a:lnTo>
                    <a:pt x="410" y="92"/>
                  </a:lnTo>
                  <a:lnTo>
                    <a:pt x="399" y="81"/>
                  </a:lnTo>
                  <a:lnTo>
                    <a:pt x="288" y="147"/>
                  </a:lnTo>
                  <a:lnTo>
                    <a:pt x="268" y="1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432" y="1810"/>
              <a:ext cx="362" cy="582"/>
            </a:xfrm>
            <a:custGeom>
              <a:rect b="b" l="l" r="r" t="t"/>
              <a:pathLst>
                <a:path extrusionOk="0" h="546" w="329">
                  <a:moveTo>
                    <a:pt x="329" y="15"/>
                  </a:moveTo>
                  <a:lnTo>
                    <a:pt x="293" y="0"/>
                  </a:lnTo>
                  <a:lnTo>
                    <a:pt x="217" y="5"/>
                  </a:lnTo>
                  <a:lnTo>
                    <a:pt x="151" y="56"/>
                  </a:lnTo>
                  <a:lnTo>
                    <a:pt x="55" y="162"/>
                  </a:lnTo>
                  <a:lnTo>
                    <a:pt x="5" y="248"/>
                  </a:lnTo>
                  <a:lnTo>
                    <a:pt x="0" y="278"/>
                  </a:lnTo>
                  <a:lnTo>
                    <a:pt x="25" y="334"/>
                  </a:lnTo>
                  <a:lnTo>
                    <a:pt x="80" y="359"/>
                  </a:lnTo>
                  <a:lnTo>
                    <a:pt x="151" y="389"/>
                  </a:lnTo>
                  <a:lnTo>
                    <a:pt x="207" y="404"/>
                  </a:lnTo>
                  <a:lnTo>
                    <a:pt x="232" y="430"/>
                  </a:lnTo>
                  <a:lnTo>
                    <a:pt x="217" y="465"/>
                  </a:lnTo>
                  <a:lnTo>
                    <a:pt x="177" y="506"/>
                  </a:lnTo>
                  <a:lnTo>
                    <a:pt x="126" y="511"/>
                  </a:lnTo>
                  <a:lnTo>
                    <a:pt x="91" y="495"/>
                  </a:lnTo>
                  <a:lnTo>
                    <a:pt x="70" y="511"/>
                  </a:lnTo>
                  <a:lnTo>
                    <a:pt x="75" y="531"/>
                  </a:lnTo>
                  <a:lnTo>
                    <a:pt x="116" y="546"/>
                  </a:lnTo>
                  <a:lnTo>
                    <a:pt x="177" y="546"/>
                  </a:lnTo>
                  <a:lnTo>
                    <a:pt x="232" y="531"/>
                  </a:lnTo>
                  <a:lnTo>
                    <a:pt x="263" y="511"/>
                  </a:lnTo>
                  <a:lnTo>
                    <a:pt x="283" y="475"/>
                  </a:lnTo>
                  <a:lnTo>
                    <a:pt x="293" y="435"/>
                  </a:lnTo>
                  <a:lnTo>
                    <a:pt x="268" y="399"/>
                  </a:lnTo>
                  <a:lnTo>
                    <a:pt x="207" y="374"/>
                  </a:lnTo>
                  <a:lnTo>
                    <a:pt x="136" y="354"/>
                  </a:lnTo>
                  <a:lnTo>
                    <a:pt x="75" y="319"/>
                  </a:lnTo>
                  <a:lnTo>
                    <a:pt x="60" y="288"/>
                  </a:lnTo>
                  <a:lnTo>
                    <a:pt x="70" y="233"/>
                  </a:lnTo>
                  <a:lnTo>
                    <a:pt x="116" y="162"/>
                  </a:lnTo>
                  <a:lnTo>
                    <a:pt x="172" y="121"/>
                  </a:lnTo>
                  <a:lnTo>
                    <a:pt x="258" y="91"/>
                  </a:lnTo>
                  <a:lnTo>
                    <a:pt x="329" y="76"/>
                  </a:lnTo>
                  <a:lnTo>
                    <a:pt x="329" y="35"/>
                  </a:lnTo>
                  <a:lnTo>
                    <a:pt x="329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737" y="1811"/>
              <a:ext cx="339" cy="717"/>
            </a:xfrm>
            <a:custGeom>
              <a:rect b="b" l="l" r="r" t="t"/>
              <a:pathLst>
                <a:path extrusionOk="0" h="673" w="309">
                  <a:moveTo>
                    <a:pt x="269" y="212"/>
                  </a:moveTo>
                  <a:lnTo>
                    <a:pt x="238" y="86"/>
                  </a:lnTo>
                  <a:lnTo>
                    <a:pt x="203" y="25"/>
                  </a:lnTo>
                  <a:lnTo>
                    <a:pt x="126" y="0"/>
                  </a:lnTo>
                  <a:lnTo>
                    <a:pt x="50" y="10"/>
                  </a:lnTo>
                  <a:lnTo>
                    <a:pt x="15" y="76"/>
                  </a:lnTo>
                  <a:lnTo>
                    <a:pt x="20" y="157"/>
                  </a:lnTo>
                  <a:lnTo>
                    <a:pt x="40" y="288"/>
                  </a:lnTo>
                  <a:lnTo>
                    <a:pt x="40" y="404"/>
                  </a:lnTo>
                  <a:lnTo>
                    <a:pt x="15" y="505"/>
                  </a:lnTo>
                  <a:lnTo>
                    <a:pt x="0" y="561"/>
                  </a:lnTo>
                  <a:lnTo>
                    <a:pt x="10" y="612"/>
                  </a:lnTo>
                  <a:lnTo>
                    <a:pt x="45" y="638"/>
                  </a:lnTo>
                  <a:lnTo>
                    <a:pt x="91" y="663"/>
                  </a:lnTo>
                  <a:lnTo>
                    <a:pt x="136" y="673"/>
                  </a:lnTo>
                  <a:lnTo>
                    <a:pt x="193" y="673"/>
                  </a:lnTo>
                  <a:lnTo>
                    <a:pt x="259" y="622"/>
                  </a:lnTo>
                  <a:lnTo>
                    <a:pt x="309" y="515"/>
                  </a:lnTo>
                  <a:lnTo>
                    <a:pt x="304" y="419"/>
                  </a:lnTo>
                  <a:lnTo>
                    <a:pt x="274" y="308"/>
                  </a:lnTo>
                  <a:lnTo>
                    <a:pt x="269" y="2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625" y="2365"/>
              <a:ext cx="259" cy="1038"/>
            </a:xfrm>
            <a:custGeom>
              <a:rect b="b" l="l" r="r" t="t"/>
              <a:pathLst>
                <a:path extrusionOk="0" h="973" w="235">
                  <a:moveTo>
                    <a:pt x="223" y="15"/>
                  </a:moveTo>
                  <a:lnTo>
                    <a:pt x="163" y="0"/>
                  </a:lnTo>
                  <a:lnTo>
                    <a:pt x="127" y="15"/>
                  </a:lnTo>
                  <a:lnTo>
                    <a:pt x="112" y="66"/>
                  </a:lnTo>
                  <a:lnTo>
                    <a:pt x="127" y="344"/>
                  </a:lnTo>
                  <a:lnTo>
                    <a:pt x="127" y="410"/>
                  </a:lnTo>
                  <a:lnTo>
                    <a:pt x="107" y="532"/>
                  </a:lnTo>
                  <a:lnTo>
                    <a:pt x="102" y="674"/>
                  </a:lnTo>
                  <a:lnTo>
                    <a:pt x="112" y="745"/>
                  </a:lnTo>
                  <a:lnTo>
                    <a:pt x="102" y="785"/>
                  </a:lnTo>
                  <a:lnTo>
                    <a:pt x="31" y="846"/>
                  </a:lnTo>
                  <a:lnTo>
                    <a:pt x="0" y="922"/>
                  </a:lnTo>
                  <a:lnTo>
                    <a:pt x="6" y="947"/>
                  </a:lnTo>
                  <a:lnTo>
                    <a:pt x="61" y="973"/>
                  </a:lnTo>
                  <a:lnTo>
                    <a:pt x="76" y="962"/>
                  </a:lnTo>
                  <a:lnTo>
                    <a:pt x="82" y="917"/>
                  </a:lnTo>
                  <a:lnTo>
                    <a:pt x="97" y="851"/>
                  </a:lnTo>
                  <a:lnTo>
                    <a:pt x="122" y="821"/>
                  </a:lnTo>
                  <a:lnTo>
                    <a:pt x="152" y="801"/>
                  </a:lnTo>
                  <a:lnTo>
                    <a:pt x="178" y="775"/>
                  </a:lnTo>
                  <a:lnTo>
                    <a:pt x="183" y="755"/>
                  </a:lnTo>
                  <a:lnTo>
                    <a:pt x="168" y="730"/>
                  </a:lnTo>
                  <a:lnTo>
                    <a:pt x="152" y="715"/>
                  </a:lnTo>
                  <a:lnTo>
                    <a:pt x="142" y="653"/>
                  </a:lnTo>
                  <a:lnTo>
                    <a:pt x="152" y="526"/>
                  </a:lnTo>
                  <a:lnTo>
                    <a:pt x="188" y="380"/>
                  </a:lnTo>
                  <a:lnTo>
                    <a:pt x="223" y="263"/>
                  </a:lnTo>
                  <a:lnTo>
                    <a:pt x="235" y="122"/>
                  </a:lnTo>
                  <a:lnTo>
                    <a:pt x="223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2906" y="2365"/>
              <a:ext cx="422" cy="876"/>
            </a:xfrm>
            <a:custGeom>
              <a:rect b="b" l="l" r="r" t="t"/>
              <a:pathLst>
                <a:path extrusionOk="0" h="821" w="384">
                  <a:moveTo>
                    <a:pt x="126" y="122"/>
                  </a:moveTo>
                  <a:lnTo>
                    <a:pt x="116" y="40"/>
                  </a:lnTo>
                  <a:lnTo>
                    <a:pt x="71" y="0"/>
                  </a:lnTo>
                  <a:lnTo>
                    <a:pt x="5" y="5"/>
                  </a:lnTo>
                  <a:lnTo>
                    <a:pt x="0" y="40"/>
                  </a:lnTo>
                  <a:lnTo>
                    <a:pt x="5" y="117"/>
                  </a:lnTo>
                  <a:lnTo>
                    <a:pt x="40" y="233"/>
                  </a:lnTo>
                  <a:lnTo>
                    <a:pt x="66" y="319"/>
                  </a:lnTo>
                  <a:lnTo>
                    <a:pt x="96" y="435"/>
                  </a:lnTo>
                  <a:lnTo>
                    <a:pt x="106" y="536"/>
                  </a:lnTo>
                  <a:lnTo>
                    <a:pt x="106" y="617"/>
                  </a:lnTo>
                  <a:lnTo>
                    <a:pt x="91" y="679"/>
                  </a:lnTo>
                  <a:lnTo>
                    <a:pt x="76" y="699"/>
                  </a:lnTo>
                  <a:lnTo>
                    <a:pt x="76" y="719"/>
                  </a:lnTo>
                  <a:lnTo>
                    <a:pt x="96" y="750"/>
                  </a:lnTo>
                  <a:lnTo>
                    <a:pt x="131" y="760"/>
                  </a:lnTo>
                  <a:lnTo>
                    <a:pt x="187" y="760"/>
                  </a:lnTo>
                  <a:lnTo>
                    <a:pt x="288" y="785"/>
                  </a:lnTo>
                  <a:lnTo>
                    <a:pt x="318" y="821"/>
                  </a:lnTo>
                  <a:lnTo>
                    <a:pt x="364" y="800"/>
                  </a:lnTo>
                  <a:lnTo>
                    <a:pt x="384" y="750"/>
                  </a:lnTo>
                  <a:lnTo>
                    <a:pt x="364" y="730"/>
                  </a:lnTo>
                  <a:lnTo>
                    <a:pt x="278" y="719"/>
                  </a:lnTo>
                  <a:lnTo>
                    <a:pt x="182" y="719"/>
                  </a:lnTo>
                  <a:lnTo>
                    <a:pt x="141" y="714"/>
                  </a:lnTo>
                  <a:lnTo>
                    <a:pt x="131" y="684"/>
                  </a:lnTo>
                  <a:lnTo>
                    <a:pt x="141" y="627"/>
                  </a:lnTo>
                  <a:lnTo>
                    <a:pt x="147" y="531"/>
                  </a:lnTo>
                  <a:lnTo>
                    <a:pt x="136" y="425"/>
                  </a:lnTo>
                  <a:lnTo>
                    <a:pt x="121" y="284"/>
                  </a:lnTo>
                  <a:lnTo>
                    <a:pt x="126" y="162"/>
                  </a:lnTo>
                  <a:lnTo>
                    <a:pt x="126" y="1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 flipH="1">
              <a:off x="2976" y="1824"/>
              <a:ext cx="362" cy="582"/>
            </a:xfrm>
            <a:custGeom>
              <a:rect b="b" l="l" r="r" t="t"/>
              <a:pathLst>
                <a:path extrusionOk="0" h="546" w="329">
                  <a:moveTo>
                    <a:pt x="329" y="15"/>
                  </a:moveTo>
                  <a:lnTo>
                    <a:pt x="293" y="0"/>
                  </a:lnTo>
                  <a:lnTo>
                    <a:pt x="217" y="5"/>
                  </a:lnTo>
                  <a:lnTo>
                    <a:pt x="151" y="56"/>
                  </a:lnTo>
                  <a:lnTo>
                    <a:pt x="55" y="162"/>
                  </a:lnTo>
                  <a:lnTo>
                    <a:pt x="5" y="248"/>
                  </a:lnTo>
                  <a:lnTo>
                    <a:pt x="0" y="278"/>
                  </a:lnTo>
                  <a:lnTo>
                    <a:pt x="25" y="334"/>
                  </a:lnTo>
                  <a:lnTo>
                    <a:pt x="80" y="359"/>
                  </a:lnTo>
                  <a:lnTo>
                    <a:pt x="151" y="389"/>
                  </a:lnTo>
                  <a:lnTo>
                    <a:pt x="207" y="404"/>
                  </a:lnTo>
                  <a:lnTo>
                    <a:pt x="232" y="430"/>
                  </a:lnTo>
                  <a:lnTo>
                    <a:pt x="217" y="465"/>
                  </a:lnTo>
                  <a:lnTo>
                    <a:pt x="177" y="506"/>
                  </a:lnTo>
                  <a:lnTo>
                    <a:pt x="126" y="511"/>
                  </a:lnTo>
                  <a:lnTo>
                    <a:pt x="91" y="495"/>
                  </a:lnTo>
                  <a:lnTo>
                    <a:pt x="70" y="511"/>
                  </a:lnTo>
                  <a:lnTo>
                    <a:pt x="75" y="531"/>
                  </a:lnTo>
                  <a:lnTo>
                    <a:pt x="116" y="546"/>
                  </a:lnTo>
                  <a:lnTo>
                    <a:pt x="177" y="546"/>
                  </a:lnTo>
                  <a:lnTo>
                    <a:pt x="232" y="531"/>
                  </a:lnTo>
                  <a:lnTo>
                    <a:pt x="263" y="511"/>
                  </a:lnTo>
                  <a:lnTo>
                    <a:pt x="283" y="475"/>
                  </a:lnTo>
                  <a:lnTo>
                    <a:pt x="293" y="435"/>
                  </a:lnTo>
                  <a:lnTo>
                    <a:pt x="268" y="399"/>
                  </a:lnTo>
                  <a:lnTo>
                    <a:pt x="207" y="374"/>
                  </a:lnTo>
                  <a:lnTo>
                    <a:pt x="136" y="354"/>
                  </a:lnTo>
                  <a:lnTo>
                    <a:pt x="75" y="319"/>
                  </a:lnTo>
                  <a:lnTo>
                    <a:pt x="60" y="288"/>
                  </a:lnTo>
                  <a:lnTo>
                    <a:pt x="70" y="233"/>
                  </a:lnTo>
                  <a:lnTo>
                    <a:pt x="116" y="162"/>
                  </a:lnTo>
                  <a:lnTo>
                    <a:pt x="172" y="121"/>
                  </a:lnTo>
                  <a:lnTo>
                    <a:pt x="258" y="91"/>
                  </a:lnTo>
                  <a:lnTo>
                    <a:pt x="329" y="76"/>
                  </a:lnTo>
                  <a:lnTo>
                    <a:pt x="329" y="35"/>
                  </a:lnTo>
                  <a:lnTo>
                    <a:pt x="329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Best Case</a:t>
            </a: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Partition</a:t>
            </a:r>
            <a:endParaRPr/>
          </a:p>
        </p:txBody>
      </p:sp>
      <p:sp>
        <p:nvSpPr>
          <p:cNvPr id="549" name="Google Shape;549;p2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partitioning procedure produces two regions of 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size </a:t>
            </a:r>
            <a:r>
              <a:rPr b="1" i="1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/2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get the a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partition with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case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performance: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2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/2) + Θ(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Θ(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lg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complexity is also Θ(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lg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Case Partitioning</a:t>
            </a:r>
            <a:endParaRPr/>
          </a:p>
        </p:txBody>
      </p:sp>
      <p:pic>
        <p:nvPicPr>
          <p:cNvPr descr="8" id="555" name="Google Shape;5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37" y="1600200"/>
            <a:ext cx="8672512" cy="477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Average Case</a:t>
            </a:r>
            <a:endParaRPr/>
          </a:p>
        </p:txBody>
      </p:sp>
      <p:sp>
        <p:nvSpPr>
          <p:cNvPr id="561" name="Google Shape;561;p2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Assuming 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random input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average-case running time is much closer to Θ(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lg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than Θ(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First, a more intuitive explanation/example: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that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partition()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always produces a 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9-to-1 </a:t>
            </a:r>
            <a:r>
              <a:rPr b="1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proportional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split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This looks quite unbalanced!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recurrence is thus: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(9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/10) + T(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/10) + Θ(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Θ(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lg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33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[Using recursion tree method to solve]</a:t>
            </a:r>
            <a:endParaRPr b="0" i="1" sz="2400" u="non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3"/>
          <p:cNvSpPr txBox="1"/>
          <p:nvPr>
            <p:ph type="title"/>
          </p:nvPr>
        </p:nvSpPr>
        <p:spPr>
          <a:xfrm>
            <a:off x="395287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 Case</a:t>
            </a:r>
            <a:endParaRPr/>
          </a:p>
        </p:txBody>
      </p:sp>
      <p:sp>
        <p:nvSpPr>
          <p:cNvPr id="567" name="Google Shape;567;p2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Google Shape;56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1143000"/>
            <a:ext cx="7181850" cy="482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69" name="Google Shape;569;p23"/>
          <p:cNvGraphicFramePr/>
          <p:nvPr/>
        </p:nvGraphicFramePr>
        <p:xfrm>
          <a:off x="1371600" y="1752600"/>
          <a:ext cx="6230937" cy="3124200"/>
        </p:xfrm>
        <a:graphic>
          <a:graphicData uri="http://schemas.openxmlformats.org/presentationml/2006/ole">
            <mc:AlternateContent>
              <mc:Choice Requires="v">
                <p:oleObj r:id="rId5" imgH="3124200" imgW="6230937" progId="MSPhotoEd.3" spid="_x0000_s1">
                  <p:embed/>
                </p:oleObj>
              </mc:Choice>
              <mc:Fallback>
                <p:oleObj r:id="rId6" imgH="3124200" imgW="6230937" progId="MSPhotoEd.3">
                  <p:embed/>
                  <p:pic>
                    <p:nvPicPr>
                      <p:cNvPr id="569" name="Google Shape;569;p23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371600" y="1752600"/>
                        <a:ext cx="6230937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0" name="Google Shape;570;p23"/>
          <p:cNvSpPr txBox="1"/>
          <p:nvPr/>
        </p:nvSpPr>
        <p:spPr>
          <a:xfrm>
            <a:off x="457200" y="5606000"/>
            <a:ext cx="8534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A500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log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/log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571" name="Google Shape;571;p23"/>
          <p:cNvSpPr txBox="1"/>
          <p:nvPr/>
        </p:nvSpPr>
        <p:spPr>
          <a:xfrm>
            <a:off x="535775" y="4795250"/>
            <a:ext cx="245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(10/9)</a:t>
            </a:r>
            <a:r>
              <a:rPr baseline="30000" lang="en-US"/>
              <a:t>K</a:t>
            </a:r>
            <a:r>
              <a:rPr lang="en-US"/>
              <a:t> = n , (10)</a:t>
            </a:r>
            <a:r>
              <a:rPr baseline="30000" lang="en-US"/>
              <a:t>k</a:t>
            </a:r>
            <a:r>
              <a:rPr lang="en-US"/>
              <a:t> = n</a:t>
            </a:r>
            <a:endParaRPr/>
          </a:p>
        </p:txBody>
      </p:sp>
      <p:sp>
        <p:nvSpPr>
          <p:cNvPr id="572" name="Google Shape;572;p23"/>
          <p:cNvSpPr/>
          <p:nvPr/>
        </p:nvSpPr>
        <p:spPr>
          <a:xfrm>
            <a:off x="623112" y="3134325"/>
            <a:ext cx="944050" cy="1674300"/>
          </a:xfrm>
          <a:custGeom>
            <a:rect b="b" l="l" r="r" t="t"/>
            <a:pathLst>
              <a:path extrusionOk="0" h="66972" w="37762">
                <a:moveTo>
                  <a:pt x="12581" y="66972"/>
                </a:moveTo>
                <a:cubicBezTo>
                  <a:pt x="10617" y="62418"/>
                  <a:pt x="-3403" y="50810"/>
                  <a:pt x="794" y="39648"/>
                </a:cubicBezTo>
                <a:cubicBezTo>
                  <a:pt x="4991" y="28486"/>
                  <a:pt x="31601" y="6608"/>
                  <a:pt x="3776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73" name="Google Shape;573;p23"/>
          <p:cNvSpPr/>
          <p:nvPr/>
        </p:nvSpPr>
        <p:spPr>
          <a:xfrm>
            <a:off x="360944" y="2518175"/>
            <a:ext cx="1447300" cy="2330650"/>
          </a:xfrm>
          <a:custGeom>
            <a:rect b="b" l="l" r="r" t="t"/>
            <a:pathLst>
              <a:path extrusionOk="0" h="93226" w="57892">
                <a:moveTo>
                  <a:pt x="55214" y="93226"/>
                </a:moveTo>
                <a:cubicBezTo>
                  <a:pt x="49231" y="84296"/>
                  <a:pt x="28246" y="54025"/>
                  <a:pt x="19316" y="39648"/>
                </a:cubicBezTo>
                <a:cubicBezTo>
                  <a:pt x="10386" y="25271"/>
                  <a:pt x="-4794" y="13573"/>
                  <a:pt x="1635" y="6965"/>
                </a:cubicBezTo>
                <a:cubicBezTo>
                  <a:pt x="8064" y="357"/>
                  <a:pt x="48516" y="1161"/>
                  <a:pt x="5789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 Case</a:t>
            </a:r>
            <a:endParaRPr/>
          </a:p>
        </p:txBody>
      </p:sp>
      <p:sp>
        <p:nvSpPr>
          <p:cNvPr id="579" name="Google Shape;579;p2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level of the tree has cost cn, until a boundary condition is reached at depth log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= Θ( lgn), and then the levels have cost at most cn. </a:t>
            </a:r>
            <a:endParaRPr/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recursion terminates at depth log</a:t>
            </a:r>
            <a:r>
              <a:rPr b="0" baseline="-25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10/9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n= Θ(lg n).</a:t>
            </a:r>
            <a:endParaRPr/>
          </a:p>
          <a:p>
            <a:pPr indent="-190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total cost of quicksort is therefore O(n lg n).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5"/>
          <p:cNvSpPr txBox="1"/>
          <p:nvPr>
            <p:ph type="title"/>
          </p:nvPr>
        </p:nvSpPr>
        <p:spPr>
          <a:xfrm>
            <a:off x="457200" y="-269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 Case</a:t>
            </a:r>
            <a:endParaRPr/>
          </a:p>
        </p:txBody>
      </p:sp>
      <p:sp>
        <p:nvSpPr>
          <p:cNvPr id="585" name="Google Shape;585;p25"/>
          <p:cNvSpPr txBox="1"/>
          <p:nvPr>
            <p:ph idx="1" type="body"/>
          </p:nvPr>
        </p:nvSpPr>
        <p:spPr>
          <a:xfrm>
            <a:off x="457200" y="1125537"/>
            <a:ext cx="8074025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happens if we 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bad-split root node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good-split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resulting size 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-1) node?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end up with </a:t>
            </a: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three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subarrays, size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1, (</a:t>
            </a:r>
            <a:r>
              <a:rPr b="0" i="1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-1)/2, (</a:t>
            </a:r>
            <a:r>
              <a:rPr b="0" i="1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-1)/2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Combined </a:t>
            </a: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cost of splits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 = 2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-1 = Θ(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 </a:t>
            </a:r>
            <a:endParaRPr/>
          </a:p>
        </p:txBody>
      </p:sp>
      <p:sp>
        <p:nvSpPr>
          <p:cNvPr id="586" name="Google Shape;586;p25"/>
          <p:cNvSpPr txBox="1"/>
          <p:nvPr/>
        </p:nvSpPr>
        <p:spPr>
          <a:xfrm>
            <a:off x="1587500" y="5757862"/>
            <a:ext cx="2770187" cy="61595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5"/>
          <p:cNvSpPr/>
          <p:nvPr/>
        </p:nvSpPr>
        <p:spPr>
          <a:xfrm rot="2160000">
            <a:off x="1579562" y="4037012"/>
            <a:ext cx="2009775" cy="1119187"/>
          </a:xfrm>
          <a:prstGeom prst="ellipse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5"/>
          <p:cNvSpPr txBox="1"/>
          <p:nvPr/>
        </p:nvSpPr>
        <p:spPr>
          <a:xfrm>
            <a:off x="1984375" y="3810000"/>
            <a:ext cx="327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589" name="Google Shape;589;p25"/>
          <p:cNvSpPr txBox="1"/>
          <p:nvPr/>
        </p:nvSpPr>
        <p:spPr>
          <a:xfrm>
            <a:off x="1143000" y="4892675"/>
            <a:ext cx="3254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cxnSp>
        <p:nvCxnSpPr>
          <p:cNvPr id="590" name="Google Shape;590;p25"/>
          <p:cNvCxnSpPr/>
          <p:nvPr/>
        </p:nvCxnSpPr>
        <p:spPr>
          <a:xfrm flipH="1">
            <a:off x="1306512" y="4302125"/>
            <a:ext cx="842962" cy="5921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591" name="Google Shape;591;p25"/>
          <p:cNvSpPr txBox="1"/>
          <p:nvPr/>
        </p:nvSpPr>
        <p:spPr>
          <a:xfrm>
            <a:off x="2681287" y="4826000"/>
            <a:ext cx="6778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</a:t>
            </a:r>
            <a:endParaRPr/>
          </a:p>
        </p:txBody>
      </p:sp>
      <p:sp>
        <p:nvSpPr>
          <p:cNvPr id="592" name="Google Shape;592;p25"/>
          <p:cNvSpPr txBox="1"/>
          <p:nvPr/>
        </p:nvSpPr>
        <p:spPr>
          <a:xfrm>
            <a:off x="1582737" y="5818187"/>
            <a:ext cx="13033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-1)/2</a:t>
            </a:r>
            <a:endParaRPr/>
          </a:p>
        </p:txBody>
      </p:sp>
      <p:sp>
        <p:nvSpPr>
          <p:cNvPr id="593" name="Google Shape;593;p25"/>
          <p:cNvSpPr txBox="1"/>
          <p:nvPr/>
        </p:nvSpPr>
        <p:spPr>
          <a:xfrm>
            <a:off x="3033712" y="5810250"/>
            <a:ext cx="13033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-1)/2</a:t>
            </a:r>
            <a:endParaRPr/>
          </a:p>
        </p:txBody>
      </p:sp>
      <p:cxnSp>
        <p:nvCxnSpPr>
          <p:cNvPr id="594" name="Google Shape;594;p25"/>
          <p:cNvCxnSpPr/>
          <p:nvPr/>
        </p:nvCxnSpPr>
        <p:spPr>
          <a:xfrm>
            <a:off x="2149475" y="4302125"/>
            <a:ext cx="869950" cy="5254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5" name="Google Shape;595;p25"/>
          <p:cNvCxnSpPr/>
          <p:nvPr/>
        </p:nvCxnSpPr>
        <p:spPr>
          <a:xfrm flipH="1">
            <a:off x="2235200" y="5318125"/>
            <a:ext cx="784225" cy="5000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596" name="Google Shape;596;p25"/>
          <p:cNvCxnSpPr/>
          <p:nvPr/>
        </p:nvCxnSpPr>
        <p:spPr>
          <a:xfrm>
            <a:off x="3019425" y="5318125"/>
            <a:ext cx="666750" cy="4921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597" name="Google Shape;5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0312" y="3835400"/>
            <a:ext cx="862012" cy="5508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8" name="Google Shape;598;p25"/>
          <p:cNvCxnSpPr/>
          <p:nvPr/>
        </p:nvCxnSpPr>
        <p:spPr>
          <a:xfrm>
            <a:off x="3062287" y="4124325"/>
            <a:ext cx="65246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pSp>
        <p:nvGrpSpPr>
          <p:cNvPr id="599" name="Google Shape;599;p25"/>
          <p:cNvGrpSpPr/>
          <p:nvPr/>
        </p:nvGrpSpPr>
        <p:grpSpPr>
          <a:xfrm>
            <a:off x="4953000" y="4419600"/>
            <a:ext cx="3365500" cy="1878012"/>
            <a:chOff x="2951" y="2768"/>
            <a:chExt cx="2120" cy="1183"/>
          </a:xfrm>
        </p:grpSpPr>
        <p:sp>
          <p:nvSpPr>
            <p:cNvPr id="600" name="Google Shape;600;p25"/>
            <p:cNvSpPr txBox="1"/>
            <p:nvPr/>
          </p:nvSpPr>
          <p:spPr>
            <a:xfrm>
              <a:off x="3043" y="3563"/>
              <a:ext cx="1745" cy="38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3615" y="2800"/>
              <a:ext cx="512" cy="35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25"/>
            <p:cNvSpPr txBox="1"/>
            <p:nvPr/>
          </p:nvSpPr>
          <p:spPr>
            <a:xfrm>
              <a:off x="2951" y="3592"/>
              <a:ext cx="98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-1)/2</a:t>
              </a:r>
              <a:endParaRPr/>
            </a:p>
          </p:txBody>
        </p:sp>
        <p:sp>
          <p:nvSpPr>
            <p:cNvPr id="603" name="Google Shape;603;p25"/>
            <p:cNvSpPr txBox="1"/>
            <p:nvPr/>
          </p:nvSpPr>
          <p:spPr>
            <a:xfrm>
              <a:off x="4033" y="3582"/>
              <a:ext cx="84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</a:t>
              </a: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-1)/2</a:t>
              </a:r>
              <a:endParaRPr/>
            </a:p>
          </p:txBody>
        </p:sp>
        <p:sp>
          <p:nvSpPr>
            <p:cNvPr id="604" name="Google Shape;604;p25"/>
            <p:cNvSpPr txBox="1"/>
            <p:nvPr/>
          </p:nvSpPr>
          <p:spPr>
            <a:xfrm>
              <a:off x="3769" y="2808"/>
              <a:ext cx="211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1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</a:t>
              </a:r>
              <a:endParaRPr/>
            </a:p>
          </p:txBody>
        </p:sp>
        <p:cxnSp>
          <p:nvCxnSpPr>
            <p:cNvPr id="605" name="Google Shape;605;p25"/>
            <p:cNvCxnSpPr/>
            <p:nvPr/>
          </p:nvCxnSpPr>
          <p:spPr>
            <a:xfrm flipH="1">
              <a:off x="3445" y="3096"/>
              <a:ext cx="430" cy="49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6" name="Google Shape;606;p25"/>
            <p:cNvCxnSpPr/>
            <p:nvPr/>
          </p:nvCxnSpPr>
          <p:spPr>
            <a:xfrm>
              <a:off x="3875" y="3096"/>
              <a:ext cx="579" cy="48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pic>
          <p:nvPicPr>
            <p:cNvPr id="607" name="Google Shape;607;p2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492" y="2768"/>
              <a:ext cx="579" cy="33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08" name="Google Shape;608;p25"/>
            <p:cNvCxnSpPr/>
            <p:nvPr/>
          </p:nvCxnSpPr>
          <p:spPr>
            <a:xfrm>
              <a:off x="4168" y="2915"/>
              <a:ext cx="265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cxnSp>
        <p:nvCxnSpPr>
          <p:cNvPr id="609" name="Google Shape;609;p25"/>
          <p:cNvCxnSpPr/>
          <p:nvPr/>
        </p:nvCxnSpPr>
        <p:spPr>
          <a:xfrm>
            <a:off x="3505200" y="5105400"/>
            <a:ext cx="450850" cy="15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pic>
        <p:nvPicPr>
          <p:cNvPr id="610" name="Google Shape;610;p25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7925" y="4700587"/>
            <a:ext cx="1243012" cy="458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Intuition for the Average Case</a:t>
            </a:r>
            <a:endParaRPr/>
          </a:p>
        </p:txBody>
      </p:sp>
      <p:sp>
        <p:nvSpPr>
          <p:cNvPr id="617" name="Google Shape;617;p26"/>
          <p:cNvSpPr txBox="1"/>
          <p:nvPr>
            <p:ph idx="1" type="body"/>
          </p:nvPr>
        </p:nvSpPr>
        <p:spPr>
          <a:xfrm>
            <a:off x="457200" y="1655762"/>
            <a:ext cx="8074025" cy="712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Suppose, we alternate 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lucky and unlucky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cases to get an 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behavior</a:t>
            </a:r>
            <a:endParaRPr/>
          </a:p>
        </p:txBody>
      </p:sp>
      <p:pic>
        <p:nvPicPr>
          <p:cNvPr id="618" name="Google Shape;6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593975"/>
            <a:ext cx="4170362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26"/>
          <p:cNvSpPr txBox="1"/>
          <p:nvPr/>
        </p:nvSpPr>
        <p:spPr>
          <a:xfrm>
            <a:off x="914400" y="5030787"/>
            <a:ext cx="8001000" cy="1260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combination of good and bad splits would result in</a:t>
            </a:r>
            <a:r>
              <a:rPr b="0" i="1" lang="en-US" sz="24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Times New Roman"/>
              <a:buNone/>
            </a:pP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O (</a:t>
            </a: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lg </a:t>
            </a:r>
            <a:r>
              <a:rPr b="1" i="1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2400" u="none">
                <a:solidFill>
                  <a:srgbClr val="FF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b="0" i="0" lang="en-US" sz="24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but with slightly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larger constant</a:t>
            </a:r>
            <a:r>
              <a:rPr b="0" i="0" lang="en-US" sz="2400" u="none">
                <a:solidFill>
                  <a:srgbClr val="A500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hidden by the O-notation.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Randomized Quicksort</a:t>
            </a:r>
            <a:endParaRPr/>
          </a:p>
        </p:txBody>
      </p:sp>
      <p:sp>
        <p:nvSpPr>
          <p:cNvPr id="625" name="Google Shape;625;p27"/>
          <p:cNvSpPr txBox="1"/>
          <p:nvPr>
            <p:ph idx="1" type="body"/>
          </p:nvPr>
        </p:nvSpPr>
        <p:spPr>
          <a:xfrm>
            <a:off x="579437" y="1500187"/>
            <a:ext cx="818356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algorithm is 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randomized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its behavior is determined not only by the input but also by values produced by a </a:t>
            </a:r>
            <a:r>
              <a:rPr b="0" i="1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random-number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generator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Exchange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with an element chosen at random from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p…r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in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ensures that the pivot element 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is equally likely to be any of input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sometimes add randomization to an algorithm in order to </a:t>
            </a:r>
            <a:r>
              <a:rPr b="0" i="0" lang="en-US" sz="2400" u="sng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obtain good average-case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performance over all inputs.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8"/>
          <p:cNvSpPr txBox="1"/>
          <p:nvPr>
            <p:ph type="title"/>
          </p:nvPr>
        </p:nvSpPr>
        <p:spPr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Randomized Quicksort</a:t>
            </a:r>
            <a:endParaRPr/>
          </a:p>
        </p:txBody>
      </p:sp>
      <p:sp>
        <p:nvSpPr>
          <p:cNvPr id="631" name="Google Shape;631;p28"/>
          <p:cNvSpPr txBox="1"/>
          <p:nvPr>
            <p:ph idx="1" type="body"/>
          </p:nvPr>
        </p:nvSpPr>
        <p:spPr>
          <a:xfrm>
            <a:off x="468312" y="981075"/>
            <a:ext cx="7656512" cy="4275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Randomized-Partition(</a:t>
            </a:r>
            <a:r>
              <a:rPr b="1" i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p, r</a:t>
            </a:r>
            <a:r>
              <a:rPr b="1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i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exchange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↔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Randomized-Quicksort(</a:t>
            </a:r>
            <a:r>
              <a:rPr b="1" i="1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p, r</a:t>
            </a:r>
            <a:r>
              <a:rPr b="1" i="0"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  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←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Randomized-Partition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            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Randomized-Quicksort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  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             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Randomized-Quicksort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+1,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632" name="Google Shape;632;p28"/>
          <p:cNvSpPr txBox="1"/>
          <p:nvPr/>
        </p:nvSpPr>
        <p:spPr>
          <a:xfrm>
            <a:off x="5705475" y="5422900"/>
            <a:ext cx="444500" cy="5207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8"/>
          <p:cNvSpPr txBox="1"/>
          <p:nvPr/>
        </p:nvSpPr>
        <p:spPr>
          <a:xfrm>
            <a:off x="5476875" y="6337300"/>
            <a:ext cx="992187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</a:t>
            </a:r>
            <a:endParaRPr/>
          </a:p>
        </p:txBody>
      </p:sp>
      <p:sp>
        <p:nvSpPr>
          <p:cNvPr id="634" name="Google Shape;634;p28"/>
          <p:cNvSpPr txBox="1"/>
          <p:nvPr/>
        </p:nvSpPr>
        <p:spPr>
          <a:xfrm>
            <a:off x="2047875" y="5429250"/>
            <a:ext cx="6845300" cy="520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5" name="Google Shape;635;p28"/>
          <p:cNvCxnSpPr/>
          <p:nvPr/>
        </p:nvCxnSpPr>
        <p:spPr>
          <a:xfrm>
            <a:off x="2498725" y="5422900"/>
            <a:ext cx="1587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6" name="Google Shape;636;p28"/>
          <p:cNvCxnSpPr/>
          <p:nvPr/>
        </p:nvCxnSpPr>
        <p:spPr>
          <a:xfrm>
            <a:off x="2955925" y="5422900"/>
            <a:ext cx="1587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7" name="Google Shape;637;p28"/>
          <p:cNvCxnSpPr/>
          <p:nvPr/>
        </p:nvCxnSpPr>
        <p:spPr>
          <a:xfrm>
            <a:off x="3413125" y="5422900"/>
            <a:ext cx="1587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8" name="Google Shape;638;p28"/>
          <p:cNvCxnSpPr/>
          <p:nvPr/>
        </p:nvCxnSpPr>
        <p:spPr>
          <a:xfrm>
            <a:off x="3870325" y="5422900"/>
            <a:ext cx="1587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39" name="Google Shape;639;p28"/>
          <p:cNvCxnSpPr/>
          <p:nvPr/>
        </p:nvCxnSpPr>
        <p:spPr>
          <a:xfrm>
            <a:off x="4327525" y="5422900"/>
            <a:ext cx="1587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0" name="Google Shape;640;p28"/>
          <p:cNvCxnSpPr/>
          <p:nvPr/>
        </p:nvCxnSpPr>
        <p:spPr>
          <a:xfrm>
            <a:off x="4784725" y="5422900"/>
            <a:ext cx="1587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1" name="Google Shape;641;p28"/>
          <p:cNvCxnSpPr/>
          <p:nvPr/>
        </p:nvCxnSpPr>
        <p:spPr>
          <a:xfrm>
            <a:off x="5241925" y="5422900"/>
            <a:ext cx="1587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2" name="Google Shape;642;p28"/>
          <p:cNvCxnSpPr/>
          <p:nvPr/>
        </p:nvCxnSpPr>
        <p:spPr>
          <a:xfrm>
            <a:off x="5699125" y="5422900"/>
            <a:ext cx="1587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3" name="Google Shape;643;p28"/>
          <p:cNvCxnSpPr/>
          <p:nvPr/>
        </p:nvCxnSpPr>
        <p:spPr>
          <a:xfrm>
            <a:off x="6156325" y="5422900"/>
            <a:ext cx="1587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4" name="Google Shape;644;p28"/>
          <p:cNvCxnSpPr/>
          <p:nvPr/>
        </p:nvCxnSpPr>
        <p:spPr>
          <a:xfrm>
            <a:off x="6613525" y="5422900"/>
            <a:ext cx="1587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5" name="Google Shape;645;p28"/>
          <p:cNvCxnSpPr/>
          <p:nvPr/>
        </p:nvCxnSpPr>
        <p:spPr>
          <a:xfrm>
            <a:off x="7070725" y="5422900"/>
            <a:ext cx="1587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6" name="Google Shape;646;p28"/>
          <p:cNvCxnSpPr/>
          <p:nvPr/>
        </p:nvCxnSpPr>
        <p:spPr>
          <a:xfrm>
            <a:off x="7527925" y="5422900"/>
            <a:ext cx="1587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7" name="Google Shape;647;p28"/>
          <p:cNvCxnSpPr/>
          <p:nvPr/>
        </p:nvCxnSpPr>
        <p:spPr>
          <a:xfrm>
            <a:off x="7985125" y="5422900"/>
            <a:ext cx="1587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48" name="Google Shape;648;p28"/>
          <p:cNvCxnSpPr/>
          <p:nvPr/>
        </p:nvCxnSpPr>
        <p:spPr>
          <a:xfrm>
            <a:off x="8442325" y="5422900"/>
            <a:ext cx="1587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49" name="Google Shape;649;p28"/>
          <p:cNvSpPr txBox="1"/>
          <p:nvPr/>
        </p:nvSpPr>
        <p:spPr>
          <a:xfrm>
            <a:off x="2178050" y="540702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28"/>
          <p:cNvSpPr txBox="1"/>
          <p:nvPr/>
        </p:nvSpPr>
        <p:spPr>
          <a:xfrm>
            <a:off x="8442325" y="5422900"/>
            <a:ext cx="444500" cy="520700"/>
          </a:xfrm>
          <a:prstGeom prst="rect">
            <a:avLst/>
          </a:prstGeom>
          <a:solidFill>
            <a:srgbClr val="FF33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28"/>
          <p:cNvSpPr txBox="1"/>
          <p:nvPr/>
        </p:nvSpPr>
        <p:spPr>
          <a:xfrm>
            <a:off x="7070725" y="4508500"/>
            <a:ext cx="1153500" cy="5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swap</a:t>
            </a:r>
            <a:endParaRPr/>
          </a:p>
        </p:txBody>
      </p:sp>
      <p:cxnSp>
        <p:nvCxnSpPr>
          <p:cNvPr id="652" name="Google Shape;652;p28"/>
          <p:cNvCxnSpPr/>
          <p:nvPr/>
        </p:nvCxnSpPr>
        <p:spPr>
          <a:xfrm flipH="1">
            <a:off x="6003925" y="4889500"/>
            <a:ext cx="1066800" cy="4572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653" name="Google Shape;653;p28"/>
          <p:cNvCxnSpPr/>
          <p:nvPr/>
        </p:nvCxnSpPr>
        <p:spPr>
          <a:xfrm>
            <a:off x="7908925" y="4889500"/>
            <a:ext cx="762000" cy="4572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654" name="Google Shape;654;p28"/>
          <p:cNvCxnSpPr/>
          <p:nvPr/>
        </p:nvCxnSpPr>
        <p:spPr>
          <a:xfrm flipH="1" rot="10800000">
            <a:off x="5934075" y="6032500"/>
            <a:ext cx="1587" cy="38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Review: Analyzing Quicksort</a:t>
            </a:r>
            <a:endParaRPr/>
          </a:p>
        </p:txBody>
      </p:sp>
      <p:sp>
        <p:nvSpPr>
          <p:cNvPr id="660" name="Google Shape;660;p2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 will be the </a:t>
            </a:r>
            <a:r>
              <a:rPr b="0" i="1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worst case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for the algorithm?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Partition is always unbalanced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What will be the </a:t>
            </a:r>
            <a:r>
              <a:rPr b="0" i="1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best case</a:t>
            </a:r>
            <a:r>
              <a:rPr b="0" i="1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for the algorithm?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Partition is balanced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Quick Sort</a:t>
            </a:r>
            <a:endParaRPr/>
          </a:p>
        </p:txBody>
      </p:sp>
      <p:grpSp>
        <p:nvGrpSpPr>
          <p:cNvPr id="128" name="Google Shape;128;p3"/>
          <p:cNvGrpSpPr/>
          <p:nvPr/>
        </p:nvGrpSpPr>
        <p:grpSpPr>
          <a:xfrm>
            <a:off x="2616200" y="2954337"/>
            <a:ext cx="2946400" cy="2151062"/>
            <a:chOff x="118" y="2928"/>
            <a:chExt cx="1856" cy="1355"/>
          </a:xfrm>
        </p:grpSpPr>
        <p:sp>
          <p:nvSpPr>
            <p:cNvPr id="129" name="Google Shape;129;p3"/>
            <p:cNvSpPr/>
            <p:nvPr/>
          </p:nvSpPr>
          <p:spPr>
            <a:xfrm>
              <a:off x="118" y="2928"/>
              <a:ext cx="1856" cy="1355"/>
            </a:xfrm>
            <a:custGeom>
              <a:rect b="b" l="l" r="r" t="t"/>
              <a:pathLst>
                <a:path extrusionOk="0" h="1355" w="1856">
                  <a:moveTo>
                    <a:pt x="364" y="288"/>
                  </a:moveTo>
                  <a:cubicBezTo>
                    <a:pt x="204" y="400"/>
                    <a:pt x="0" y="662"/>
                    <a:pt x="28" y="768"/>
                  </a:cubicBezTo>
                  <a:cubicBezTo>
                    <a:pt x="56" y="874"/>
                    <a:pt x="392" y="846"/>
                    <a:pt x="535" y="923"/>
                  </a:cubicBezTo>
                  <a:cubicBezTo>
                    <a:pt x="678" y="1000"/>
                    <a:pt x="760" y="1171"/>
                    <a:pt x="888" y="1233"/>
                  </a:cubicBezTo>
                  <a:cubicBezTo>
                    <a:pt x="1016" y="1295"/>
                    <a:pt x="1148" y="1355"/>
                    <a:pt x="1301" y="1293"/>
                  </a:cubicBezTo>
                  <a:cubicBezTo>
                    <a:pt x="1454" y="1231"/>
                    <a:pt x="1856" y="1063"/>
                    <a:pt x="1804" y="864"/>
                  </a:cubicBezTo>
                  <a:cubicBezTo>
                    <a:pt x="1752" y="665"/>
                    <a:pt x="1228" y="192"/>
                    <a:pt x="988" y="96"/>
                  </a:cubicBezTo>
                  <a:cubicBezTo>
                    <a:pt x="748" y="0"/>
                    <a:pt x="524" y="176"/>
                    <a:pt x="364" y="288"/>
                  </a:cubicBezTo>
                  <a:close/>
                </a:path>
              </a:pathLst>
            </a:cu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518" y="3220"/>
              <a:ext cx="29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88</a:t>
              </a: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1248" y="3312"/>
              <a:ext cx="29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14</a:t>
              </a:r>
              <a:endParaRPr/>
            </a:p>
          </p:txBody>
        </p:sp>
        <p:sp>
          <p:nvSpPr>
            <p:cNvPr id="132" name="Google Shape;132;p3"/>
            <p:cNvSpPr txBox="1"/>
            <p:nvPr/>
          </p:nvSpPr>
          <p:spPr>
            <a:xfrm>
              <a:off x="864" y="3504"/>
              <a:ext cx="33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98</a:t>
              </a:r>
              <a:endParaRPr/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576" y="3552"/>
              <a:ext cx="29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25</a:t>
              </a:r>
              <a:endParaRPr/>
            </a:p>
          </p:txBody>
        </p:sp>
        <p:sp>
          <p:nvSpPr>
            <p:cNvPr id="134" name="Google Shape;134;p3"/>
            <p:cNvSpPr txBox="1"/>
            <p:nvPr/>
          </p:nvSpPr>
          <p:spPr>
            <a:xfrm>
              <a:off x="998" y="3700"/>
              <a:ext cx="34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62</a:t>
              </a:r>
              <a:endParaRPr/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864" y="3216"/>
              <a:ext cx="29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52</a:t>
              </a:r>
              <a:endParaRPr/>
            </a:p>
          </p:txBody>
        </p:sp>
        <p:sp>
          <p:nvSpPr>
            <p:cNvPr id="136" name="Google Shape;136;p3"/>
            <p:cNvSpPr txBox="1"/>
            <p:nvPr/>
          </p:nvSpPr>
          <p:spPr>
            <a:xfrm>
              <a:off x="1190" y="3892"/>
              <a:ext cx="29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79</a:t>
              </a:r>
              <a:endParaRPr/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1296" y="3552"/>
              <a:ext cx="29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30</a:t>
              </a:r>
              <a:endParaRPr/>
            </a:p>
          </p:txBody>
        </p:sp>
        <p:sp>
          <p:nvSpPr>
            <p:cNvPr id="138" name="Google Shape;138;p3"/>
            <p:cNvSpPr txBox="1"/>
            <p:nvPr/>
          </p:nvSpPr>
          <p:spPr>
            <a:xfrm>
              <a:off x="1526" y="3696"/>
              <a:ext cx="29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23</a:t>
              </a:r>
              <a:endParaRPr/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370" y="3447"/>
              <a:ext cx="29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31</a:t>
              </a:r>
              <a:endParaRPr/>
            </a:p>
          </p:txBody>
        </p:sp>
      </p:grpSp>
      <p:grpSp>
        <p:nvGrpSpPr>
          <p:cNvPr id="140" name="Google Shape;140;p3"/>
          <p:cNvGrpSpPr/>
          <p:nvPr/>
        </p:nvGrpSpPr>
        <p:grpSpPr>
          <a:xfrm>
            <a:off x="2209800" y="3429000"/>
            <a:ext cx="457200" cy="914400"/>
            <a:chOff x="2432" y="1328"/>
            <a:chExt cx="906" cy="2075"/>
          </a:xfrm>
        </p:grpSpPr>
        <p:sp>
          <p:nvSpPr>
            <p:cNvPr id="141" name="Google Shape;141;p3"/>
            <p:cNvSpPr/>
            <p:nvPr/>
          </p:nvSpPr>
          <p:spPr>
            <a:xfrm>
              <a:off x="2594" y="1328"/>
              <a:ext cx="450" cy="433"/>
            </a:xfrm>
            <a:custGeom>
              <a:rect b="b" l="l" r="r" t="t"/>
              <a:pathLst>
                <a:path extrusionOk="0" h="406" w="410">
                  <a:moveTo>
                    <a:pt x="268" y="117"/>
                  </a:moveTo>
                  <a:lnTo>
                    <a:pt x="217" y="41"/>
                  </a:lnTo>
                  <a:lnTo>
                    <a:pt x="166" y="0"/>
                  </a:lnTo>
                  <a:lnTo>
                    <a:pt x="106" y="0"/>
                  </a:lnTo>
                  <a:lnTo>
                    <a:pt x="40" y="26"/>
                  </a:lnTo>
                  <a:lnTo>
                    <a:pt x="10" y="71"/>
                  </a:lnTo>
                  <a:lnTo>
                    <a:pt x="0" y="132"/>
                  </a:lnTo>
                  <a:lnTo>
                    <a:pt x="10" y="213"/>
                  </a:lnTo>
                  <a:lnTo>
                    <a:pt x="50" y="304"/>
                  </a:lnTo>
                  <a:lnTo>
                    <a:pt x="121" y="365"/>
                  </a:lnTo>
                  <a:lnTo>
                    <a:pt x="176" y="395"/>
                  </a:lnTo>
                  <a:lnTo>
                    <a:pt x="232" y="406"/>
                  </a:lnTo>
                  <a:lnTo>
                    <a:pt x="278" y="390"/>
                  </a:lnTo>
                  <a:lnTo>
                    <a:pt x="303" y="365"/>
                  </a:lnTo>
                  <a:lnTo>
                    <a:pt x="319" y="304"/>
                  </a:lnTo>
                  <a:lnTo>
                    <a:pt x="314" y="233"/>
                  </a:lnTo>
                  <a:lnTo>
                    <a:pt x="298" y="173"/>
                  </a:lnTo>
                  <a:lnTo>
                    <a:pt x="399" y="117"/>
                  </a:lnTo>
                  <a:lnTo>
                    <a:pt x="410" y="92"/>
                  </a:lnTo>
                  <a:lnTo>
                    <a:pt x="399" y="81"/>
                  </a:lnTo>
                  <a:lnTo>
                    <a:pt x="288" y="147"/>
                  </a:lnTo>
                  <a:lnTo>
                    <a:pt x="268" y="1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432" y="1810"/>
              <a:ext cx="362" cy="582"/>
            </a:xfrm>
            <a:custGeom>
              <a:rect b="b" l="l" r="r" t="t"/>
              <a:pathLst>
                <a:path extrusionOk="0" h="546" w="329">
                  <a:moveTo>
                    <a:pt x="329" y="15"/>
                  </a:moveTo>
                  <a:lnTo>
                    <a:pt x="293" y="0"/>
                  </a:lnTo>
                  <a:lnTo>
                    <a:pt x="217" y="5"/>
                  </a:lnTo>
                  <a:lnTo>
                    <a:pt x="151" y="56"/>
                  </a:lnTo>
                  <a:lnTo>
                    <a:pt x="55" y="162"/>
                  </a:lnTo>
                  <a:lnTo>
                    <a:pt x="5" y="248"/>
                  </a:lnTo>
                  <a:lnTo>
                    <a:pt x="0" y="278"/>
                  </a:lnTo>
                  <a:lnTo>
                    <a:pt x="25" y="334"/>
                  </a:lnTo>
                  <a:lnTo>
                    <a:pt x="80" y="359"/>
                  </a:lnTo>
                  <a:lnTo>
                    <a:pt x="151" y="389"/>
                  </a:lnTo>
                  <a:lnTo>
                    <a:pt x="207" y="404"/>
                  </a:lnTo>
                  <a:lnTo>
                    <a:pt x="232" y="430"/>
                  </a:lnTo>
                  <a:lnTo>
                    <a:pt x="217" y="465"/>
                  </a:lnTo>
                  <a:lnTo>
                    <a:pt x="177" y="506"/>
                  </a:lnTo>
                  <a:lnTo>
                    <a:pt x="126" y="511"/>
                  </a:lnTo>
                  <a:lnTo>
                    <a:pt x="91" y="495"/>
                  </a:lnTo>
                  <a:lnTo>
                    <a:pt x="70" y="511"/>
                  </a:lnTo>
                  <a:lnTo>
                    <a:pt x="75" y="531"/>
                  </a:lnTo>
                  <a:lnTo>
                    <a:pt x="116" y="546"/>
                  </a:lnTo>
                  <a:lnTo>
                    <a:pt x="177" y="546"/>
                  </a:lnTo>
                  <a:lnTo>
                    <a:pt x="232" y="531"/>
                  </a:lnTo>
                  <a:lnTo>
                    <a:pt x="263" y="511"/>
                  </a:lnTo>
                  <a:lnTo>
                    <a:pt x="283" y="475"/>
                  </a:lnTo>
                  <a:lnTo>
                    <a:pt x="293" y="435"/>
                  </a:lnTo>
                  <a:lnTo>
                    <a:pt x="268" y="399"/>
                  </a:lnTo>
                  <a:lnTo>
                    <a:pt x="207" y="374"/>
                  </a:lnTo>
                  <a:lnTo>
                    <a:pt x="136" y="354"/>
                  </a:lnTo>
                  <a:lnTo>
                    <a:pt x="75" y="319"/>
                  </a:lnTo>
                  <a:lnTo>
                    <a:pt x="60" y="288"/>
                  </a:lnTo>
                  <a:lnTo>
                    <a:pt x="70" y="233"/>
                  </a:lnTo>
                  <a:lnTo>
                    <a:pt x="116" y="162"/>
                  </a:lnTo>
                  <a:lnTo>
                    <a:pt x="172" y="121"/>
                  </a:lnTo>
                  <a:lnTo>
                    <a:pt x="258" y="91"/>
                  </a:lnTo>
                  <a:lnTo>
                    <a:pt x="329" y="76"/>
                  </a:lnTo>
                  <a:lnTo>
                    <a:pt x="329" y="35"/>
                  </a:lnTo>
                  <a:lnTo>
                    <a:pt x="329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37" y="1811"/>
              <a:ext cx="339" cy="717"/>
            </a:xfrm>
            <a:custGeom>
              <a:rect b="b" l="l" r="r" t="t"/>
              <a:pathLst>
                <a:path extrusionOk="0" h="673" w="309">
                  <a:moveTo>
                    <a:pt x="269" y="212"/>
                  </a:moveTo>
                  <a:lnTo>
                    <a:pt x="238" y="86"/>
                  </a:lnTo>
                  <a:lnTo>
                    <a:pt x="203" y="25"/>
                  </a:lnTo>
                  <a:lnTo>
                    <a:pt x="126" y="0"/>
                  </a:lnTo>
                  <a:lnTo>
                    <a:pt x="50" y="10"/>
                  </a:lnTo>
                  <a:lnTo>
                    <a:pt x="15" y="76"/>
                  </a:lnTo>
                  <a:lnTo>
                    <a:pt x="20" y="157"/>
                  </a:lnTo>
                  <a:lnTo>
                    <a:pt x="40" y="288"/>
                  </a:lnTo>
                  <a:lnTo>
                    <a:pt x="40" y="404"/>
                  </a:lnTo>
                  <a:lnTo>
                    <a:pt x="15" y="505"/>
                  </a:lnTo>
                  <a:lnTo>
                    <a:pt x="0" y="561"/>
                  </a:lnTo>
                  <a:lnTo>
                    <a:pt x="10" y="612"/>
                  </a:lnTo>
                  <a:lnTo>
                    <a:pt x="45" y="638"/>
                  </a:lnTo>
                  <a:lnTo>
                    <a:pt x="91" y="663"/>
                  </a:lnTo>
                  <a:lnTo>
                    <a:pt x="136" y="673"/>
                  </a:lnTo>
                  <a:lnTo>
                    <a:pt x="193" y="673"/>
                  </a:lnTo>
                  <a:lnTo>
                    <a:pt x="259" y="622"/>
                  </a:lnTo>
                  <a:lnTo>
                    <a:pt x="309" y="515"/>
                  </a:lnTo>
                  <a:lnTo>
                    <a:pt x="304" y="419"/>
                  </a:lnTo>
                  <a:lnTo>
                    <a:pt x="274" y="308"/>
                  </a:lnTo>
                  <a:lnTo>
                    <a:pt x="269" y="2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625" y="2365"/>
              <a:ext cx="259" cy="1038"/>
            </a:xfrm>
            <a:custGeom>
              <a:rect b="b" l="l" r="r" t="t"/>
              <a:pathLst>
                <a:path extrusionOk="0" h="973" w="235">
                  <a:moveTo>
                    <a:pt x="223" y="15"/>
                  </a:moveTo>
                  <a:lnTo>
                    <a:pt x="163" y="0"/>
                  </a:lnTo>
                  <a:lnTo>
                    <a:pt x="127" y="15"/>
                  </a:lnTo>
                  <a:lnTo>
                    <a:pt x="112" y="66"/>
                  </a:lnTo>
                  <a:lnTo>
                    <a:pt x="127" y="344"/>
                  </a:lnTo>
                  <a:lnTo>
                    <a:pt x="127" y="410"/>
                  </a:lnTo>
                  <a:lnTo>
                    <a:pt x="107" y="532"/>
                  </a:lnTo>
                  <a:lnTo>
                    <a:pt x="102" y="674"/>
                  </a:lnTo>
                  <a:lnTo>
                    <a:pt x="112" y="745"/>
                  </a:lnTo>
                  <a:lnTo>
                    <a:pt x="102" y="785"/>
                  </a:lnTo>
                  <a:lnTo>
                    <a:pt x="31" y="846"/>
                  </a:lnTo>
                  <a:lnTo>
                    <a:pt x="0" y="922"/>
                  </a:lnTo>
                  <a:lnTo>
                    <a:pt x="6" y="947"/>
                  </a:lnTo>
                  <a:lnTo>
                    <a:pt x="61" y="973"/>
                  </a:lnTo>
                  <a:lnTo>
                    <a:pt x="76" y="962"/>
                  </a:lnTo>
                  <a:lnTo>
                    <a:pt x="82" y="917"/>
                  </a:lnTo>
                  <a:lnTo>
                    <a:pt x="97" y="851"/>
                  </a:lnTo>
                  <a:lnTo>
                    <a:pt x="122" y="821"/>
                  </a:lnTo>
                  <a:lnTo>
                    <a:pt x="152" y="801"/>
                  </a:lnTo>
                  <a:lnTo>
                    <a:pt x="178" y="775"/>
                  </a:lnTo>
                  <a:lnTo>
                    <a:pt x="183" y="755"/>
                  </a:lnTo>
                  <a:lnTo>
                    <a:pt x="168" y="730"/>
                  </a:lnTo>
                  <a:lnTo>
                    <a:pt x="152" y="715"/>
                  </a:lnTo>
                  <a:lnTo>
                    <a:pt x="142" y="653"/>
                  </a:lnTo>
                  <a:lnTo>
                    <a:pt x="152" y="526"/>
                  </a:lnTo>
                  <a:lnTo>
                    <a:pt x="188" y="380"/>
                  </a:lnTo>
                  <a:lnTo>
                    <a:pt x="223" y="263"/>
                  </a:lnTo>
                  <a:lnTo>
                    <a:pt x="235" y="122"/>
                  </a:lnTo>
                  <a:lnTo>
                    <a:pt x="223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906" y="2365"/>
              <a:ext cx="422" cy="876"/>
            </a:xfrm>
            <a:custGeom>
              <a:rect b="b" l="l" r="r" t="t"/>
              <a:pathLst>
                <a:path extrusionOk="0" h="821" w="384">
                  <a:moveTo>
                    <a:pt x="126" y="122"/>
                  </a:moveTo>
                  <a:lnTo>
                    <a:pt x="116" y="40"/>
                  </a:lnTo>
                  <a:lnTo>
                    <a:pt x="71" y="0"/>
                  </a:lnTo>
                  <a:lnTo>
                    <a:pt x="5" y="5"/>
                  </a:lnTo>
                  <a:lnTo>
                    <a:pt x="0" y="40"/>
                  </a:lnTo>
                  <a:lnTo>
                    <a:pt x="5" y="117"/>
                  </a:lnTo>
                  <a:lnTo>
                    <a:pt x="40" y="233"/>
                  </a:lnTo>
                  <a:lnTo>
                    <a:pt x="66" y="319"/>
                  </a:lnTo>
                  <a:lnTo>
                    <a:pt x="96" y="435"/>
                  </a:lnTo>
                  <a:lnTo>
                    <a:pt x="106" y="536"/>
                  </a:lnTo>
                  <a:lnTo>
                    <a:pt x="106" y="617"/>
                  </a:lnTo>
                  <a:lnTo>
                    <a:pt x="91" y="679"/>
                  </a:lnTo>
                  <a:lnTo>
                    <a:pt x="76" y="699"/>
                  </a:lnTo>
                  <a:lnTo>
                    <a:pt x="76" y="719"/>
                  </a:lnTo>
                  <a:lnTo>
                    <a:pt x="96" y="750"/>
                  </a:lnTo>
                  <a:lnTo>
                    <a:pt x="131" y="760"/>
                  </a:lnTo>
                  <a:lnTo>
                    <a:pt x="187" y="760"/>
                  </a:lnTo>
                  <a:lnTo>
                    <a:pt x="288" y="785"/>
                  </a:lnTo>
                  <a:lnTo>
                    <a:pt x="318" y="821"/>
                  </a:lnTo>
                  <a:lnTo>
                    <a:pt x="364" y="800"/>
                  </a:lnTo>
                  <a:lnTo>
                    <a:pt x="384" y="750"/>
                  </a:lnTo>
                  <a:lnTo>
                    <a:pt x="364" y="730"/>
                  </a:lnTo>
                  <a:lnTo>
                    <a:pt x="278" y="719"/>
                  </a:lnTo>
                  <a:lnTo>
                    <a:pt x="182" y="719"/>
                  </a:lnTo>
                  <a:lnTo>
                    <a:pt x="141" y="714"/>
                  </a:lnTo>
                  <a:lnTo>
                    <a:pt x="131" y="684"/>
                  </a:lnTo>
                  <a:lnTo>
                    <a:pt x="141" y="627"/>
                  </a:lnTo>
                  <a:lnTo>
                    <a:pt x="147" y="531"/>
                  </a:lnTo>
                  <a:lnTo>
                    <a:pt x="136" y="425"/>
                  </a:lnTo>
                  <a:lnTo>
                    <a:pt x="121" y="284"/>
                  </a:lnTo>
                  <a:lnTo>
                    <a:pt x="126" y="162"/>
                  </a:lnTo>
                  <a:lnTo>
                    <a:pt x="126" y="1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 flipH="1">
              <a:off x="2976" y="1824"/>
              <a:ext cx="362" cy="582"/>
            </a:xfrm>
            <a:custGeom>
              <a:rect b="b" l="l" r="r" t="t"/>
              <a:pathLst>
                <a:path extrusionOk="0" h="546" w="329">
                  <a:moveTo>
                    <a:pt x="329" y="15"/>
                  </a:moveTo>
                  <a:lnTo>
                    <a:pt x="293" y="0"/>
                  </a:lnTo>
                  <a:lnTo>
                    <a:pt x="217" y="5"/>
                  </a:lnTo>
                  <a:lnTo>
                    <a:pt x="151" y="56"/>
                  </a:lnTo>
                  <a:lnTo>
                    <a:pt x="55" y="162"/>
                  </a:lnTo>
                  <a:lnTo>
                    <a:pt x="5" y="248"/>
                  </a:lnTo>
                  <a:lnTo>
                    <a:pt x="0" y="278"/>
                  </a:lnTo>
                  <a:lnTo>
                    <a:pt x="25" y="334"/>
                  </a:lnTo>
                  <a:lnTo>
                    <a:pt x="80" y="359"/>
                  </a:lnTo>
                  <a:lnTo>
                    <a:pt x="151" y="389"/>
                  </a:lnTo>
                  <a:lnTo>
                    <a:pt x="207" y="404"/>
                  </a:lnTo>
                  <a:lnTo>
                    <a:pt x="232" y="430"/>
                  </a:lnTo>
                  <a:lnTo>
                    <a:pt x="217" y="465"/>
                  </a:lnTo>
                  <a:lnTo>
                    <a:pt x="177" y="506"/>
                  </a:lnTo>
                  <a:lnTo>
                    <a:pt x="126" y="511"/>
                  </a:lnTo>
                  <a:lnTo>
                    <a:pt x="91" y="495"/>
                  </a:lnTo>
                  <a:lnTo>
                    <a:pt x="70" y="511"/>
                  </a:lnTo>
                  <a:lnTo>
                    <a:pt x="75" y="531"/>
                  </a:lnTo>
                  <a:lnTo>
                    <a:pt x="116" y="546"/>
                  </a:lnTo>
                  <a:lnTo>
                    <a:pt x="177" y="546"/>
                  </a:lnTo>
                  <a:lnTo>
                    <a:pt x="232" y="531"/>
                  </a:lnTo>
                  <a:lnTo>
                    <a:pt x="263" y="511"/>
                  </a:lnTo>
                  <a:lnTo>
                    <a:pt x="283" y="475"/>
                  </a:lnTo>
                  <a:lnTo>
                    <a:pt x="293" y="435"/>
                  </a:lnTo>
                  <a:lnTo>
                    <a:pt x="268" y="399"/>
                  </a:lnTo>
                  <a:lnTo>
                    <a:pt x="207" y="374"/>
                  </a:lnTo>
                  <a:lnTo>
                    <a:pt x="136" y="354"/>
                  </a:lnTo>
                  <a:lnTo>
                    <a:pt x="75" y="319"/>
                  </a:lnTo>
                  <a:lnTo>
                    <a:pt x="60" y="288"/>
                  </a:lnTo>
                  <a:lnTo>
                    <a:pt x="70" y="233"/>
                  </a:lnTo>
                  <a:lnTo>
                    <a:pt x="116" y="162"/>
                  </a:lnTo>
                  <a:lnTo>
                    <a:pt x="172" y="121"/>
                  </a:lnTo>
                  <a:lnTo>
                    <a:pt x="258" y="91"/>
                  </a:lnTo>
                  <a:lnTo>
                    <a:pt x="329" y="76"/>
                  </a:lnTo>
                  <a:lnTo>
                    <a:pt x="329" y="35"/>
                  </a:lnTo>
                  <a:lnTo>
                    <a:pt x="329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3"/>
          <p:cNvSpPr txBox="1"/>
          <p:nvPr/>
        </p:nvSpPr>
        <p:spPr>
          <a:xfrm>
            <a:off x="2286000" y="1600200"/>
            <a:ext cx="466566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set into two using </a:t>
            </a:r>
            <a:b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randomly chosen pivot</a:t>
            </a:r>
            <a:endParaRPr/>
          </a:p>
        </p:txBody>
      </p:sp>
      <p:grpSp>
        <p:nvGrpSpPr>
          <p:cNvPr id="148" name="Google Shape;148;p3"/>
          <p:cNvGrpSpPr/>
          <p:nvPr/>
        </p:nvGrpSpPr>
        <p:grpSpPr>
          <a:xfrm>
            <a:off x="2379662" y="4997450"/>
            <a:ext cx="4308475" cy="1479550"/>
            <a:chOff x="3046" y="1901"/>
            <a:chExt cx="2714" cy="932"/>
          </a:xfrm>
        </p:grpSpPr>
        <p:grpSp>
          <p:nvGrpSpPr>
            <p:cNvPr id="149" name="Google Shape;149;p3"/>
            <p:cNvGrpSpPr/>
            <p:nvPr/>
          </p:nvGrpSpPr>
          <p:grpSpPr>
            <a:xfrm>
              <a:off x="3046" y="1997"/>
              <a:ext cx="1073" cy="779"/>
              <a:chOff x="3124" y="3297"/>
              <a:chExt cx="1073" cy="779"/>
            </a:xfrm>
          </p:grpSpPr>
          <p:sp>
            <p:nvSpPr>
              <p:cNvPr id="150" name="Google Shape;150;p3"/>
              <p:cNvSpPr/>
              <p:nvPr/>
            </p:nvSpPr>
            <p:spPr>
              <a:xfrm>
                <a:off x="3124" y="3297"/>
                <a:ext cx="1073" cy="779"/>
              </a:xfrm>
              <a:custGeom>
                <a:rect b="b" l="l" r="r" t="t"/>
                <a:pathLst>
                  <a:path extrusionOk="0" h="779" w="1073">
                    <a:moveTo>
                      <a:pt x="317" y="64"/>
                    </a:moveTo>
                    <a:cubicBezTo>
                      <a:pt x="211" y="93"/>
                      <a:pt x="96" y="168"/>
                      <a:pt x="48" y="246"/>
                    </a:cubicBezTo>
                    <a:cubicBezTo>
                      <a:pt x="0" y="324"/>
                      <a:pt x="9" y="461"/>
                      <a:pt x="26" y="531"/>
                    </a:cubicBezTo>
                    <a:cubicBezTo>
                      <a:pt x="43" y="601"/>
                      <a:pt x="66" y="633"/>
                      <a:pt x="150" y="669"/>
                    </a:cubicBezTo>
                    <a:cubicBezTo>
                      <a:pt x="234" y="705"/>
                      <a:pt x="380" y="779"/>
                      <a:pt x="529" y="750"/>
                    </a:cubicBezTo>
                    <a:cubicBezTo>
                      <a:pt x="678" y="721"/>
                      <a:pt x="1023" y="608"/>
                      <a:pt x="1048" y="495"/>
                    </a:cubicBezTo>
                    <a:cubicBezTo>
                      <a:pt x="1073" y="382"/>
                      <a:pt x="804" y="144"/>
                      <a:pt x="682" y="72"/>
                    </a:cubicBezTo>
                    <a:cubicBezTo>
                      <a:pt x="560" y="0"/>
                      <a:pt x="423" y="35"/>
                      <a:pt x="317" y="64"/>
                    </a:cubicBezTo>
                    <a:close/>
                  </a:path>
                </a:pathLst>
              </a:cu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"/>
              <p:cNvSpPr txBox="1"/>
              <p:nvPr/>
            </p:nvSpPr>
            <p:spPr>
              <a:xfrm>
                <a:off x="3498" y="3312"/>
                <a:ext cx="290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CC33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rgbClr val="33CC33"/>
                    </a:solidFill>
                    <a:latin typeface="Tahoma"/>
                    <a:ea typeface="Tahoma"/>
                    <a:cs typeface="Tahoma"/>
                    <a:sym typeface="Tahoma"/>
                  </a:rPr>
                  <a:t>14</a:t>
                </a:r>
                <a:endParaRPr/>
              </a:p>
            </p:txBody>
          </p:sp>
          <p:sp>
            <p:nvSpPr>
              <p:cNvPr id="152" name="Google Shape;152;p3"/>
              <p:cNvSpPr txBox="1"/>
              <p:nvPr/>
            </p:nvSpPr>
            <p:spPr>
              <a:xfrm>
                <a:off x="3374" y="3734"/>
                <a:ext cx="290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CC33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rgbClr val="33CC33"/>
                    </a:solidFill>
                    <a:latin typeface="Tahoma"/>
                    <a:ea typeface="Tahoma"/>
                    <a:cs typeface="Tahoma"/>
                    <a:sym typeface="Tahoma"/>
                  </a:rPr>
                  <a:t>25</a:t>
                </a:r>
                <a:endParaRPr/>
              </a:p>
            </p:txBody>
          </p:sp>
          <p:sp>
            <p:nvSpPr>
              <p:cNvPr id="153" name="Google Shape;153;p3"/>
              <p:cNvSpPr txBox="1"/>
              <p:nvPr/>
            </p:nvSpPr>
            <p:spPr>
              <a:xfrm>
                <a:off x="3546" y="3552"/>
                <a:ext cx="290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CC33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rgbClr val="33CC33"/>
                    </a:solidFill>
                    <a:latin typeface="Tahoma"/>
                    <a:ea typeface="Tahoma"/>
                    <a:cs typeface="Tahoma"/>
                    <a:sym typeface="Tahoma"/>
                  </a:rPr>
                  <a:t>30</a:t>
                </a:r>
                <a:endParaRPr/>
              </a:p>
            </p:txBody>
          </p:sp>
          <p:sp>
            <p:nvSpPr>
              <p:cNvPr id="154" name="Google Shape;154;p3"/>
              <p:cNvSpPr txBox="1"/>
              <p:nvPr/>
            </p:nvSpPr>
            <p:spPr>
              <a:xfrm>
                <a:off x="3776" y="3696"/>
                <a:ext cx="29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CC33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rgbClr val="33CC33"/>
                    </a:solidFill>
                    <a:latin typeface="Tahoma"/>
                    <a:ea typeface="Tahoma"/>
                    <a:cs typeface="Tahoma"/>
                    <a:sym typeface="Tahoma"/>
                  </a:rPr>
                  <a:t>23</a:t>
                </a:r>
                <a:endParaRPr/>
              </a:p>
            </p:txBody>
          </p:sp>
          <p:sp>
            <p:nvSpPr>
              <p:cNvPr id="155" name="Google Shape;155;p3"/>
              <p:cNvSpPr txBox="1"/>
              <p:nvPr/>
            </p:nvSpPr>
            <p:spPr>
              <a:xfrm>
                <a:off x="3168" y="3629"/>
                <a:ext cx="290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CC33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rgbClr val="33CC33"/>
                    </a:solidFill>
                    <a:latin typeface="Tahoma"/>
                    <a:ea typeface="Tahoma"/>
                    <a:cs typeface="Tahoma"/>
                    <a:sym typeface="Tahoma"/>
                  </a:rPr>
                  <a:t>31</a:t>
                </a:r>
                <a:endParaRPr/>
              </a:p>
            </p:txBody>
          </p:sp>
        </p:grpSp>
        <p:grpSp>
          <p:nvGrpSpPr>
            <p:cNvPr id="156" name="Google Shape;156;p3"/>
            <p:cNvGrpSpPr/>
            <p:nvPr/>
          </p:nvGrpSpPr>
          <p:grpSpPr>
            <a:xfrm>
              <a:off x="4743" y="1901"/>
              <a:ext cx="1017" cy="932"/>
              <a:chOff x="4503" y="3100"/>
              <a:chExt cx="1017" cy="932"/>
            </a:xfrm>
          </p:grpSpPr>
          <p:sp>
            <p:nvSpPr>
              <p:cNvPr id="157" name="Google Shape;157;p3"/>
              <p:cNvSpPr/>
              <p:nvPr/>
            </p:nvSpPr>
            <p:spPr>
              <a:xfrm>
                <a:off x="4503" y="3100"/>
                <a:ext cx="1017" cy="932"/>
              </a:xfrm>
              <a:custGeom>
                <a:rect b="b" l="l" r="r" t="t"/>
                <a:pathLst>
                  <a:path extrusionOk="0" h="932" w="1017">
                    <a:moveTo>
                      <a:pt x="91" y="138"/>
                    </a:moveTo>
                    <a:cubicBezTo>
                      <a:pt x="14" y="213"/>
                      <a:pt x="0" y="364"/>
                      <a:pt x="18" y="443"/>
                    </a:cubicBezTo>
                    <a:cubicBezTo>
                      <a:pt x="36" y="522"/>
                      <a:pt x="131" y="545"/>
                      <a:pt x="197" y="611"/>
                    </a:cubicBezTo>
                    <a:cubicBezTo>
                      <a:pt x="263" y="677"/>
                      <a:pt x="337" y="795"/>
                      <a:pt x="416" y="841"/>
                    </a:cubicBezTo>
                    <a:cubicBezTo>
                      <a:pt x="496" y="887"/>
                      <a:pt x="578" y="932"/>
                      <a:pt x="673" y="886"/>
                    </a:cubicBezTo>
                    <a:cubicBezTo>
                      <a:pt x="767" y="840"/>
                      <a:pt x="1017" y="703"/>
                      <a:pt x="985" y="567"/>
                    </a:cubicBezTo>
                    <a:cubicBezTo>
                      <a:pt x="953" y="431"/>
                      <a:pt x="633" y="144"/>
                      <a:pt x="484" y="72"/>
                    </a:cubicBezTo>
                    <a:cubicBezTo>
                      <a:pt x="335" y="0"/>
                      <a:pt x="173" y="124"/>
                      <a:pt x="91" y="138"/>
                    </a:cubicBezTo>
                    <a:close/>
                  </a:path>
                </a:pathLst>
              </a:cu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"/>
              <p:cNvSpPr txBox="1"/>
              <p:nvPr/>
            </p:nvSpPr>
            <p:spPr>
              <a:xfrm>
                <a:off x="4544" y="3220"/>
                <a:ext cx="290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CC33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rgbClr val="33CC33"/>
                    </a:solidFill>
                    <a:latin typeface="Tahoma"/>
                    <a:ea typeface="Tahoma"/>
                    <a:cs typeface="Tahoma"/>
                    <a:sym typeface="Tahoma"/>
                  </a:rPr>
                  <a:t>88</a:t>
                </a:r>
                <a:endParaRPr/>
              </a:p>
            </p:txBody>
          </p:sp>
          <p:sp>
            <p:nvSpPr>
              <p:cNvPr id="159" name="Google Shape;159;p3"/>
              <p:cNvSpPr txBox="1"/>
              <p:nvPr/>
            </p:nvSpPr>
            <p:spPr>
              <a:xfrm>
                <a:off x="5040" y="3312"/>
                <a:ext cx="33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CC33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rgbClr val="33CC33"/>
                    </a:solidFill>
                    <a:latin typeface="Tahoma"/>
                    <a:ea typeface="Tahoma"/>
                    <a:cs typeface="Tahoma"/>
                    <a:sym typeface="Tahoma"/>
                  </a:rPr>
                  <a:t>98</a:t>
                </a:r>
                <a:endParaRPr/>
              </a:p>
            </p:txBody>
          </p:sp>
          <p:sp>
            <p:nvSpPr>
              <p:cNvPr id="160" name="Google Shape;160;p3"/>
              <p:cNvSpPr txBox="1"/>
              <p:nvPr/>
            </p:nvSpPr>
            <p:spPr>
              <a:xfrm>
                <a:off x="4656" y="3504"/>
                <a:ext cx="34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CC33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rgbClr val="33CC33"/>
                    </a:solidFill>
                    <a:latin typeface="Tahoma"/>
                    <a:ea typeface="Tahoma"/>
                    <a:cs typeface="Tahoma"/>
                    <a:sym typeface="Tahoma"/>
                  </a:rPr>
                  <a:t>62</a:t>
                </a:r>
                <a:endParaRPr/>
              </a:p>
            </p:txBody>
          </p:sp>
          <p:sp>
            <p:nvSpPr>
              <p:cNvPr id="161" name="Google Shape;161;p3"/>
              <p:cNvSpPr txBox="1"/>
              <p:nvPr/>
            </p:nvSpPr>
            <p:spPr>
              <a:xfrm>
                <a:off x="5088" y="3648"/>
                <a:ext cx="290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CC33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rgbClr val="33CC33"/>
                    </a:solidFill>
                    <a:latin typeface="Tahoma"/>
                    <a:ea typeface="Tahoma"/>
                    <a:cs typeface="Tahoma"/>
                    <a:sym typeface="Tahoma"/>
                  </a:rPr>
                  <a:t>79</a:t>
                </a:r>
                <a:endParaRPr/>
              </a:p>
            </p:txBody>
          </p:sp>
        </p:grpSp>
        <p:sp>
          <p:nvSpPr>
            <p:cNvPr id="162" name="Google Shape;162;p3"/>
            <p:cNvSpPr txBox="1"/>
            <p:nvPr/>
          </p:nvSpPr>
          <p:spPr>
            <a:xfrm>
              <a:off x="4153" y="2286"/>
              <a:ext cx="55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≤ </a:t>
              </a: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52 </a:t>
              </a:r>
              <a:r>
                <a:rPr b="0" i="0" lang="en-US" sz="2000" u="none">
                  <a:solidFill>
                    <a:srgbClr val="33CC3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≤</a:t>
              </a:r>
              <a:endParaRPr/>
            </a:p>
          </p:txBody>
        </p:sp>
      </p:grpSp>
      <p:sp>
        <p:nvSpPr>
          <p:cNvPr id="163" name="Google Shape;163;p3"/>
          <p:cNvSpPr/>
          <p:nvPr/>
        </p:nvSpPr>
        <p:spPr>
          <a:xfrm>
            <a:off x="3784600" y="3427412"/>
            <a:ext cx="457200" cy="382587"/>
          </a:xfrm>
          <a:prstGeom prst="ellipse">
            <a:avLst/>
          </a:prstGeom>
          <a:noFill/>
          <a:ln cap="flat" cmpd="sng" w="381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0"/>
          <p:cNvSpPr txBox="1"/>
          <p:nvPr/>
        </p:nvSpPr>
        <p:spPr>
          <a:xfrm>
            <a:off x="381000" y="2286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Summary: Quicksort</a:t>
            </a:r>
            <a:endParaRPr/>
          </a:p>
        </p:txBody>
      </p:sp>
      <p:sp>
        <p:nvSpPr>
          <p:cNvPr id="666" name="Google Shape;666;p30"/>
          <p:cNvSpPr txBox="1"/>
          <p:nvPr/>
        </p:nvSpPr>
        <p:spPr>
          <a:xfrm>
            <a:off x="381000" y="1371600"/>
            <a:ext cx="8255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worst-case, efficiency is Θ(n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easy to avoid the worst-case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average, efficiency is Θ(n lg n)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 space-complexity than mergesort.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practice, runs fast and widely used</a:t>
            </a:r>
            <a:endParaRPr/>
          </a:p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Quick Sort</a:t>
            </a:r>
            <a:endParaRPr/>
          </a:p>
        </p:txBody>
      </p:sp>
      <p:grpSp>
        <p:nvGrpSpPr>
          <p:cNvPr id="169" name="Google Shape;169;p4"/>
          <p:cNvGrpSpPr/>
          <p:nvPr/>
        </p:nvGrpSpPr>
        <p:grpSpPr>
          <a:xfrm>
            <a:off x="1846262" y="1600200"/>
            <a:ext cx="457200" cy="914400"/>
            <a:chOff x="2432" y="1328"/>
            <a:chExt cx="906" cy="2075"/>
          </a:xfrm>
        </p:grpSpPr>
        <p:sp>
          <p:nvSpPr>
            <p:cNvPr id="170" name="Google Shape;170;p4"/>
            <p:cNvSpPr/>
            <p:nvPr/>
          </p:nvSpPr>
          <p:spPr>
            <a:xfrm>
              <a:off x="2594" y="1328"/>
              <a:ext cx="450" cy="433"/>
            </a:xfrm>
            <a:custGeom>
              <a:rect b="b" l="l" r="r" t="t"/>
              <a:pathLst>
                <a:path extrusionOk="0" h="406" w="410">
                  <a:moveTo>
                    <a:pt x="268" y="117"/>
                  </a:moveTo>
                  <a:lnTo>
                    <a:pt x="217" y="41"/>
                  </a:lnTo>
                  <a:lnTo>
                    <a:pt x="166" y="0"/>
                  </a:lnTo>
                  <a:lnTo>
                    <a:pt x="106" y="0"/>
                  </a:lnTo>
                  <a:lnTo>
                    <a:pt x="40" y="26"/>
                  </a:lnTo>
                  <a:lnTo>
                    <a:pt x="10" y="71"/>
                  </a:lnTo>
                  <a:lnTo>
                    <a:pt x="0" y="132"/>
                  </a:lnTo>
                  <a:lnTo>
                    <a:pt x="10" y="213"/>
                  </a:lnTo>
                  <a:lnTo>
                    <a:pt x="50" y="304"/>
                  </a:lnTo>
                  <a:lnTo>
                    <a:pt x="121" y="365"/>
                  </a:lnTo>
                  <a:lnTo>
                    <a:pt x="176" y="395"/>
                  </a:lnTo>
                  <a:lnTo>
                    <a:pt x="232" y="406"/>
                  </a:lnTo>
                  <a:lnTo>
                    <a:pt x="278" y="390"/>
                  </a:lnTo>
                  <a:lnTo>
                    <a:pt x="303" y="365"/>
                  </a:lnTo>
                  <a:lnTo>
                    <a:pt x="319" y="304"/>
                  </a:lnTo>
                  <a:lnTo>
                    <a:pt x="314" y="233"/>
                  </a:lnTo>
                  <a:lnTo>
                    <a:pt x="298" y="173"/>
                  </a:lnTo>
                  <a:lnTo>
                    <a:pt x="399" y="117"/>
                  </a:lnTo>
                  <a:lnTo>
                    <a:pt x="410" y="92"/>
                  </a:lnTo>
                  <a:lnTo>
                    <a:pt x="399" y="81"/>
                  </a:lnTo>
                  <a:lnTo>
                    <a:pt x="288" y="147"/>
                  </a:lnTo>
                  <a:lnTo>
                    <a:pt x="268" y="1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2432" y="1810"/>
              <a:ext cx="362" cy="582"/>
            </a:xfrm>
            <a:custGeom>
              <a:rect b="b" l="l" r="r" t="t"/>
              <a:pathLst>
                <a:path extrusionOk="0" h="546" w="329">
                  <a:moveTo>
                    <a:pt x="329" y="15"/>
                  </a:moveTo>
                  <a:lnTo>
                    <a:pt x="293" y="0"/>
                  </a:lnTo>
                  <a:lnTo>
                    <a:pt x="217" y="5"/>
                  </a:lnTo>
                  <a:lnTo>
                    <a:pt x="151" y="56"/>
                  </a:lnTo>
                  <a:lnTo>
                    <a:pt x="55" y="162"/>
                  </a:lnTo>
                  <a:lnTo>
                    <a:pt x="5" y="248"/>
                  </a:lnTo>
                  <a:lnTo>
                    <a:pt x="0" y="278"/>
                  </a:lnTo>
                  <a:lnTo>
                    <a:pt x="25" y="334"/>
                  </a:lnTo>
                  <a:lnTo>
                    <a:pt x="80" y="359"/>
                  </a:lnTo>
                  <a:lnTo>
                    <a:pt x="151" y="389"/>
                  </a:lnTo>
                  <a:lnTo>
                    <a:pt x="207" y="404"/>
                  </a:lnTo>
                  <a:lnTo>
                    <a:pt x="232" y="430"/>
                  </a:lnTo>
                  <a:lnTo>
                    <a:pt x="217" y="465"/>
                  </a:lnTo>
                  <a:lnTo>
                    <a:pt x="177" y="506"/>
                  </a:lnTo>
                  <a:lnTo>
                    <a:pt x="126" y="511"/>
                  </a:lnTo>
                  <a:lnTo>
                    <a:pt x="91" y="495"/>
                  </a:lnTo>
                  <a:lnTo>
                    <a:pt x="70" y="511"/>
                  </a:lnTo>
                  <a:lnTo>
                    <a:pt x="75" y="531"/>
                  </a:lnTo>
                  <a:lnTo>
                    <a:pt x="116" y="546"/>
                  </a:lnTo>
                  <a:lnTo>
                    <a:pt x="177" y="546"/>
                  </a:lnTo>
                  <a:lnTo>
                    <a:pt x="232" y="531"/>
                  </a:lnTo>
                  <a:lnTo>
                    <a:pt x="263" y="511"/>
                  </a:lnTo>
                  <a:lnTo>
                    <a:pt x="283" y="475"/>
                  </a:lnTo>
                  <a:lnTo>
                    <a:pt x="293" y="435"/>
                  </a:lnTo>
                  <a:lnTo>
                    <a:pt x="268" y="399"/>
                  </a:lnTo>
                  <a:lnTo>
                    <a:pt x="207" y="374"/>
                  </a:lnTo>
                  <a:lnTo>
                    <a:pt x="136" y="354"/>
                  </a:lnTo>
                  <a:lnTo>
                    <a:pt x="75" y="319"/>
                  </a:lnTo>
                  <a:lnTo>
                    <a:pt x="60" y="288"/>
                  </a:lnTo>
                  <a:lnTo>
                    <a:pt x="70" y="233"/>
                  </a:lnTo>
                  <a:lnTo>
                    <a:pt x="116" y="162"/>
                  </a:lnTo>
                  <a:lnTo>
                    <a:pt x="172" y="121"/>
                  </a:lnTo>
                  <a:lnTo>
                    <a:pt x="258" y="91"/>
                  </a:lnTo>
                  <a:lnTo>
                    <a:pt x="329" y="76"/>
                  </a:lnTo>
                  <a:lnTo>
                    <a:pt x="329" y="35"/>
                  </a:lnTo>
                  <a:lnTo>
                    <a:pt x="329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737" y="1811"/>
              <a:ext cx="339" cy="717"/>
            </a:xfrm>
            <a:custGeom>
              <a:rect b="b" l="l" r="r" t="t"/>
              <a:pathLst>
                <a:path extrusionOk="0" h="673" w="309">
                  <a:moveTo>
                    <a:pt x="269" y="212"/>
                  </a:moveTo>
                  <a:lnTo>
                    <a:pt x="238" y="86"/>
                  </a:lnTo>
                  <a:lnTo>
                    <a:pt x="203" y="25"/>
                  </a:lnTo>
                  <a:lnTo>
                    <a:pt x="126" y="0"/>
                  </a:lnTo>
                  <a:lnTo>
                    <a:pt x="50" y="10"/>
                  </a:lnTo>
                  <a:lnTo>
                    <a:pt x="15" y="76"/>
                  </a:lnTo>
                  <a:lnTo>
                    <a:pt x="20" y="157"/>
                  </a:lnTo>
                  <a:lnTo>
                    <a:pt x="40" y="288"/>
                  </a:lnTo>
                  <a:lnTo>
                    <a:pt x="40" y="404"/>
                  </a:lnTo>
                  <a:lnTo>
                    <a:pt x="15" y="505"/>
                  </a:lnTo>
                  <a:lnTo>
                    <a:pt x="0" y="561"/>
                  </a:lnTo>
                  <a:lnTo>
                    <a:pt x="10" y="612"/>
                  </a:lnTo>
                  <a:lnTo>
                    <a:pt x="45" y="638"/>
                  </a:lnTo>
                  <a:lnTo>
                    <a:pt x="91" y="663"/>
                  </a:lnTo>
                  <a:lnTo>
                    <a:pt x="136" y="673"/>
                  </a:lnTo>
                  <a:lnTo>
                    <a:pt x="193" y="673"/>
                  </a:lnTo>
                  <a:lnTo>
                    <a:pt x="259" y="622"/>
                  </a:lnTo>
                  <a:lnTo>
                    <a:pt x="309" y="515"/>
                  </a:lnTo>
                  <a:lnTo>
                    <a:pt x="304" y="419"/>
                  </a:lnTo>
                  <a:lnTo>
                    <a:pt x="274" y="308"/>
                  </a:lnTo>
                  <a:lnTo>
                    <a:pt x="269" y="2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2625" y="2365"/>
              <a:ext cx="259" cy="1038"/>
            </a:xfrm>
            <a:custGeom>
              <a:rect b="b" l="l" r="r" t="t"/>
              <a:pathLst>
                <a:path extrusionOk="0" h="973" w="235">
                  <a:moveTo>
                    <a:pt x="223" y="15"/>
                  </a:moveTo>
                  <a:lnTo>
                    <a:pt x="163" y="0"/>
                  </a:lnTo>
                  <a:lnTo>
                    <a:pt x="127" y="15"/>
                  </a:lnTo>
                  <a:lnTo>
                    <a:pt x="112" y="66"/>
                  </a:lnTo>
                  <a:lnTo>
                    <a:pt x="127" y="344"/>
                  </a:lnTo>
                  <a:lnTo>
                    <a:pt x="127" y="410"/>
                  </a:lnTo>
                  <a:lnTo>
                    <a:pt x="107" y="532"/>
                  </a:lnTo>
                  <a:lnTo>
                    <a:pt x="102" y="674"/>
                  </a:lnTo>
                  <a:lnTo>
                    <a:pt x="112" y="745"/>
                  </a:lnTo>
                  <a:lnTo>
                    <a:pt x="102" y="785"/>
                  </a:lnTo>
                  <a:lnTo>
                    <a:pt x="31" y="846"/>
                  </a:lnTo>
                  <a:lnTo>
                    <a:pt x="0" y="922"/>
                  </a:lnTo>
                  <a:lnTo>
                    <a:pt x="6" y="947"/>
                  </a:lnTo>
                  <a:lnTo>
                    <a:pt x="61" y="973"/>
                  </a:lnTo>
                  <a:lnTo>
                    <a:pt x="76" y="962"/>
                  </a:lnTo>
                  <a:lnTo>
                    <a:pt x="82" y="917"/>
                  </a:lnTo>
                  <a:lnTo>
                    <a:pt x="97" y="851"/>
                  </a:lnTo>
                  <a:lnTo>
                    <a:pt x="122" y="821"/>
                  </a:lnTo>
                  <a:lnTo>
                    <a:pt x="152" y="801"/>
                  </a:lnTo>
                  <a:lnTo>
                    <a:pt x="178" y="775"/>
                  </a:lnTo>
                  <a:lnTo>
                    <a:pt x="183" y="755"/>
                  </a:lnTo>
                  <a:lnTo>
                    <a:pt x="168" y="730"/>
                  </a:lnTo>
                  <a:lnTo>
                    <a:pt x="152" y="715"/>
                  </a:lnTo>
                  <a:lnTo>
                    <a:pt x="142" y="653"/>
                  </a:lnTo>
                  <a:lnTo>
                    <a:pt x="152" y="526"/>
                  </a:lnTo>
                  <a:lnTo>
                    <a:pt x="188" y="380"/>
                  </a:lnTo>
                  <a:lnTo>
                    <a:pt x="223" y="263"/>
                  </a:lnTo>
                  <a:lnTo>
                    <a:pt x="235" y="122"/>
                  </a:lnTo>
                  <a:lnTo>
                    <a:pt x="223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2906" y="2365"/>
              <a:ext cx="422" cy="876"/>
            </a:xfrm>
            <a:custGeom>
              <a:rect b="b" l="l" r="r" t="t"/>
              <a:pathLst>
                <a:path extrusionOk="0" h="821" w="384">
                  <a:moveTo>
                    <a:pt x="126" y="122"/>
                  </a:moveTo>
                  <a:lnTo>
                    <a:pt x="116" y="40"/>
                  </a:lnTo>
                  <a:lnTo>
                    <a:pt x="71" y="0"/>
                  </a:lnTo>
                  <a:lnTo>
                    <a:pt x="5" y="5"/>
                  </a:lnTo>
                  <a:lnTo>
                    <a:pt x="0" y="40"/>
                  </a:lnTo>
                  <a:lnTo>
                    <a:pt x="5" y="117"/>
                  </a:lnTo>
                  <a:lnTo>
                    <a:pt x="40" y="233"/>
                  </a:lnTo>
                  <a:lnTo>
                    <a:pt x="66" y="319"/>
                  </a:lnTo>
                  <a:lnTo>
                    <a:pt x="96" y="435"/>
                  </a:lnTo>
                  <a:lnTo>
                    <a:pt x="106" y="536"/>
                  </a:lnTo>
                  <a:lnTo>
                    <a:pt x="106" y="617"/>
                  </a:lnTo>
                  <a:lnTo>
                    <a:pt x="91" y="679"/>
                  </a:lnTo>
                  <a:lnTo>
                    <a:pt x="76" y="699"/>
                  </a:lnTo>
                  <a:lnTo>
                    <a:pt x="76" y="719"/>
                  </a:lnTo>
                  <a:lnTo>
                    <a:pt x="96" y="750"/>
                  </a:lnTo>
                  <a:lnTo>
                    <a:pt x="131" y="760"/>
                  </a:lnTo>
                  <a:lnTo>
                    <a:pt x="187" y="760"/>
                  </a:lnTo>
                  <a:lnTo>
                    <a:pt x="288" y="785"/>
                  </a:lnTo>
                  <a:lnTo>
                    <a:pt x="318" y="821"/>
                  </a:lnTo>
                  <a:lnTo>
                    <a:pt x="364" y="800"/>
                  </a:lnTo>
                  <a:lnTo>
                    <a:pt x="384" y="750"/>
                  </a:lnTo>
                  <a:lnTo>
                    <a:pt x="364" y="730"/>
                  </a:lnTo>
                  <a:lnTo>
                    <a:pt x="278" y="719"/>
                  </a:lnTo>
                  <a:lnTo>
                    <a:pt x="182" y="719"/>
                  </a:lnTo>
                  <a:lnTo>
                    <a:pt x="141" y="714"/>
                  </a:lnTo>
                  <a:lnTo>
                    <a:pt x="131" y="684"/>
                  </a:lnTo>
                  <a:lnTo>
                    <a:pt x="141" y="627"/>
                  </a:lnTo>
                  <a:lnTo>
                    <a:pt x="147" y="531"/>
                  </a:lnTo>
                  <a:lnTo>
                    <a:pt x="136" y="425"/>
                  </a:lnTo>
                  <a:lnTo>
                    <a:pt x="121" y="284"/>
                  </a:lnTo>
                  <a:lnTo>
                    <a:pt x="126" y="162"/>
                  </a:lnTo>
                  <a:lnTo>
                    <a:pt x="126" y="1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 flipH="1">
              <a:off x="2976" y="1824"/>
              <a:ext cx="362" cy="582"/>
            </a:xfrm>
            <a:custGeom>
              <a:rect b="b" l="l" r="r" t="t"/>
              <a:pathLst>
                <a:path extrusionOk="0" h="546" w="329">
                  <a:moveTo>
                    <a:pt x="329" y="15"/>
                  </a:moveTo>
                  <a:lnTo>
                    <a:pt x="293" y="0"/>
                  </a:lnTo>
                  <a:lnTo>
                    <a:pt x="217" y="5"/>
                  </a:lnTo>
                  <a:lnTo>
                    <a:pt x="151" y="56"/>
                  </a:lnTo>
                  <a:lnTo>
                    <a:pt x="55" y="162"/>
                  </a:lnTo>
                  <a:lnTo>
                    <a:pt x="5" y="248"/>
                  </a:lnTo>
                  <a:lnTo>
                    <a:pt x="0" y="278"/>
                  </a:lnTo>
                  <a:lnTo>
                    <a:pt x="25" y="334"/>
                  </a:lnTo>
                  <a:lnTo>
                    <a:pt x="80" y="359"/>
                  </a:lnTo>
                  <a:lnTo>
                    <a:pt x="151" y="389"/>
                  </a:lnTo>
                  <a:lnTo>
                    <a:pt x="207" y="404"/>
                  </a:lnTo>
                  <a:lnTo>
                    <a:pt x="232" y="430"/>
                  </a:lnTo>
                  <a:lnTo>
                    <a:pt x="217" y="465"/>
                  </a:lnTo>
                  <a:lnTo>
                    <a:pt x="177" y="506"/>
                  </a:lnTo>
                  <a:lnTo>
                    <a:pt x="126" y="511"/>
                  </a:lnTo>
                  <a:lnTo>
                    <a:pt x="91" y="495"/>
                  </a:lnTo>
                  <a:lnTo>
                    <a:pt x="70" y="511"/>
                  </a:lnTo>
                  <a:lnTo>
                    <a:pt x="75" y="531"/>
                  </a:lnTo>
                  <a:lnTo>
                    <a:pt x="116" y="546"/>
                  </a:lnTo>
                  <a:lnTo>
                    <a:pt x="177" y="546"/>
                  </a:lnTo>
                  <a:lnTo>
                    <a:pt x="232" y="531"/>
                  </a:lnTo>
                  <a:lnTo>
                    <a:pt x="263" y="511"/>
                  </a:lnTo>
                  <a:lnTo>
                    <a:pt x="283" y="475"/>
                  </a:lnTo>
                  <a:lnTo>
                    <a:pt x="293" y="435"/>
                  </a:lnTo>
                  <a:lnTo>
                    <a:pt x="268" y="399"/>
                  </a:lnTo>
                  <a:lnTo>
                    <a:pt x="207" y="374"/>
                  </a:lnTo>
                  <a:lnTo>
                    <a:pt x="136" y="354"/>
                  </a:lnTo>
                  <a:lnTo>
                    <a:pt x="75" y="319"/>
                  </a:lnTo>
                  <a:lnTo>
                    <a:pt x="60" y="288"/>
                  </a:lnTo>
                  <a:lnTo>
                    <a:pt x="70" y="233"/>
                  </a:lnTo>
                  <a:lnTo>
                    <a:pt x="116" y="162"/>
                  </a:lnTo>
                  <a:lnTo>
                    <a:pt x="172" y="121"/>
                  </a:lnTo>
                  <a:lnTo>
                    <a:pt x="258" y="91"/>
                  </a:lnTo>
                  <a:lnTo>
                    <a:pt x="329" y="76"/>
                  </a:lnTo>
                  <a:lnTo>
                    <a:pt x="329" y="35"/>
                  </a:lnTo>
                  <a:lnTo>
                    <a:pt x="329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4"/>
          <p:cNvGrpSpPr/>
          <p:nvPr/>
        </p:nvGrpSpPr>
        <p:grpSpPr>
          <a:xfrm>
            <a:off x="2625725" y="1263650"/>
            <a:ext cx="4308475" cy="1479550"/>
            <a:chOff x="3046" y="1901"/>
            <a:chExt cx="2714" cy="932"/>
          </a:xfrm>
        </p:grpSpPr>
        <p:grpSp>
          <p:nvGrpSpPr>
            <p:cNvPr id="177" name="Google Shape;177;p4"/>
            <p:cNvGrpSpPr/>
            <p:nvPr/>
          </p:nvGrpSpPr>
          <p:grpSpPr>
            <a:xfrm>
              <a:off x="3046" y="1997"/>
              <a:ext cx="1073" cy="779"/>
              <a:chOff x="3124" y="3297"/>
              <a:chExt cx="1073" cy="779"/>
            </a:xfrm>
          </p:grpSpPr>
          <p:sp>
            <p:nvSpPr>
              <p:cNvPr id="178" name="Google Shape;178;p4"/>
              <p:cNvSpPr/>
              <p:nvPr/>
            </p:nvSpPr>
            <p:spPr>
              <a:xfrm>
                <a:off x="3124" y="3297"/>
                <a:ext cx="1073" cy="779"/>
              </a:xfrm>
              <a:custGeom>
                <a:rect b="b" l="l" r="r" t="t"/>
                <a:pathLst>
                  <a:path extrusionOk="0" h="779" w="1073">
                    <a:moveTo>
                      <a:pt x="317" y="64"/>
                    </a:moveTo>
                    <a:cubicBezTo>
                      <a:pt x="211" y="93"/>
                      <a:pt x="96" y="168"/>
                      <a:pt x="48" y="246"/>
                    </a:cubicBezTo>
                    <a:cubicBezTo>
                      <a:pt x="0" y="324"/>
                      <a:pt x="9" y="461"/>
                      <a:pt x="26" y="531"/>
                    </a:cubicBezTo>
                    <a:cubicBezTo>
                      <a:pt x="43" y="601"/>
                      <a:pt x="66" y="633"/>
                      <a:pt x="150" y="669"/>
                    </a:cubicBezTo>
                    <a:cubicBezTo>
                      <a:pt x="234" y="705"/>
                      <a:pt x="380" y="779"/>
                      <a:pt x="529" y="750"/>
                    </a:cubicBezTo>
                    <a:cubicBezTo>
                      <a:pt x="678" y="721"/>
                      <a:pt x="1023" y="608"/>
                      <a:pt x="1048" y="495"/>
                    </a:cubicBezTo>
                    <a:cubicBezTo>
                      <a:pt x="1073" y="382"/>
                      <a:pt x="804" y="144"/>
                      <a:pt x="682" y="72"/>
                    </a:cubicBezTo>
                    <a:cubicBezTo>
                      <a:pt x="560" y="0"/>
                      <a:pt x="423" y="35"/>
                      <a:pt x="317" y="64"/>
                    </a:cubicBezTo>
                    <a:close/>
                  </a:path>
                </a:pathLst>
              </a:cu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4"/>
              <p:cNvSpPr txBox="1"/>
              <p:nvPr/>
            </p:nvSpPr>
            <p:spPr>
              <a:xfrm>
                <a:off x="3498" y="3312"/>
                <a:ext cx="290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CC33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rgbClr val="33CC33"/>
                    </a:solidFill>
                    <a:latin typeface="Tahoma"/>
                    <a:ea typeface="Tahoma"/>
                    <a:cs typeface="Tahoma"/>
                    <a:sym typeface="Tahoma"/>
                  </a:rPr>
                  <a:t>14</a:t>
                </a:r>
                <a:endParaRPr/>
              </a:p>
            </p:txBody>
          </p:sp>
          <p:sp>
            <p:nvSpPr>
              <p:cNvPr id="180" name="Google Shape;180;p4"/>
              <p:cNvSpPr txBox="1"/>
              <p:nvPr/>
            </p:nvSpPr>
            <p:spPr>
              <a:xfrm>
                <a:off x="3374" y="3734"/>
                <a:ext cx="290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CC33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rgbClr val="33CC33"/>
                    </a:solidFill>
                    <a:latin typeface="Tahoma"/>
                    <a:ea typeface="Tahoma"/>
                    <a:cs typeface="Tahoma"/>
                    <a:sym typeface="Tahoma"/>
                  </a:rPr>
                  <a:t>25</a:t>
                </a:r>
                <a:endParaRPr/>
              </a:p>
            </p:txBody>
          </p:sp>
          <p:sp>
            <p:nvSpPr>
              <p:cNvPr id="181" name="Google Shape;181;p4"/>
              <p:cNvSpPr txBox="1"/>
              <p:nvPr/>
            </p:nvSpPr>
            <p:spPr>
              <a:xfrm>
                <a:off x="3546" y="3552"/>
                <a:ext cx="290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CC33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rgbClr val="33CC33"/>
                    </a:solidFill>
                    <a:latin typeface="Tahoma"/>
                    <a:ea typeface="Tahoma"/>
                    <a:cs typeface="Tahoma"/>
                    <a:sym typeface="Tahoma"/>
                  </a:rPr>
                  <a:t>30</a:t>
                </a:r>
                <a:endParaRPr/>
              </a:p>
            </p:txBody>
          </p:sp>
          <p:sp>
            <p:nvSpPr>
              <p:cNvPr id="182" name="Google Shape;182;p4"/>
              <p:cNvSpPr txBox="1"/>
              <p:nvPr/>
            </p:nvSpPr>
            <p:spPr>
              <a:xfrm>
                <a:off x="3776" y="3696"/>
                <a:ext cx="298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CC33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rgbClr val="33CC33"/>
                    </a:solidFill>
                    <a:latin typeface="Tahoma"/>
                    <a:ea typeface="Tahoma"/>
                    <a:cs typeface="Tahoma"/>
                    <a:sym typeface="Tahoma"/>
                  </a:rPr>
                  <a:t>23</a:t>
                </a:r>
                <a:endParaRPr/>
              </a:p>
            </p:txBody>
          </p:sp>
          <p:sp>
            <p:nvSpPr>
              <p:cNvPr id="183" name="Google Shape;183;p4"/>
              <p:cNvSpPr txBox="1"/>
              <p:nvPr/>
            </p:nvSpPr>
            <p:spPr>
              <a:xfrm>
                <a:off x="3168" y="3629"/>
                <a:ext cx="290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CC33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rgbClr val="33CC33"/>
                    </a:solidFill>
                    <a:latin typeface="Tahoma"/>
                    <a:ea typeface="Tahoma"/>
                    <a:cs typeface="Tahoma"/>
                    <a:sym typeface="Tahoma"/>
                  </a:rPr>
                  <a:t>31</a:t>
                </a:r>
                <a:endParaRPr/>
              </a:p>
            </p:txBody>
          </p:sp>
        </p:grpSp>
        <p:grpSp>
          <p:nvGrpSpPr>
            <p:cNvPr id="184" name="Google Shape;184;p4"/>
            <p:cNvGrpSpPr/>
            <p:nvPr/>
          </p:nvGrpSpPr>
          <p:grpSpPr>
            <a:xfrm>
              <a:off x="4743" y="1901"/>
              <a:ext cx="1017" cy="932"/>
              <a:chOff x="4503" y="3100"/>
              <a:chExt cx="1017" cy="932"/>
            </a:xfrm>
          </p:grpSpPr>
          <p:sp>
            <p:nvSpPr>
              <p:cNvPr id="185" name="Google Shape;185;p4"/>
              <p:cNvSpPr/>
              <p:nvPr/>
            </p:nvSpPr>
            <p:spPr>
              <a:xfrm>
                <a:off x="4503" y="3100"/>
                <a:ext cx="1017" cy="932"/>
              </a:xfrm>
              <a:custGeom>
                <a:rect b="b" l="l" r="r" t="t"/>
                <a:pathLst>
                  <a:path extrusionOk="0" h="932" w="1017">
                    <a:moveTo>
                      <a:pt x="91" y="138"/>
                    </a:moveTo>
                    <a:cubicBezTo>
                      <a:pt x="14" y="213"/>
                      <a:pt x="0" y="364"/>
                      <a:pt x="18" y="443"/>
                    </a:cubicBezTo>
                    <a:cubicBezTo>
                      <a:pt x="36" y="522"/>
                      <a:pt x="131" y="545"/>
                      <a:pt x="197" y="611"/>
                    </a:cubicBezTo>
                    <a:cubicBezTo>
                      <a:pt x="263" y="677"/>
                      <a:pt x="337" y="795"/>
                      <a:pt x="416" y="841"/>
                    </a:cubicBezTo>
                    <a:cubicBezTo>
                      <a:pt x="496" y="887"/>
                      <a:pt x="578" y="932"/>
                      <a:pt x="673" y="886"/>
                    </a:cubicBezTo>
                    <a:cubicBezTo>
                      <a:pt x="767" y="840"/>
                      <a:pt x="1017" y="703"/>
                      <a:pt x="985" y="567"/>
                    </a:cubicBezTo>
                    <a:cubicBezTo>
                      <a:pt x="953" y="431"/>
                      <a:pt x="633" y="144"/>
                      <a:pt x="484" y="72"/>
                    </a:cubicBezTo>
                    <a:cubicBezTo>
                      <a:pt x="335" y="0"/>
                      <a:pt x="173" y="124"/>
                      <a:pt x="91" y="138"/>
                    </a:cubicBezTo>
                    <a:close/>
                  </a:path>
                </a:pathLst>
              </a:custGeom>
              <a:noFill/>
              <a:ln cap="flat" cmpd="sng" w="38100">
                <a:solidFill>
                  <a:srgbClr val="0000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"/>
              <p:cNvSpPr txBox="1"/>
              <p:nvPr/>
            </p:nvSpPr>
            <p:spPr>
              <a:xfrm>
                <a:off x="4544" y="3220"/>
                <a:ext cx="290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CC33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rgbClr val="33CC33"/>
                    </a:solidFill>
                    <a:latin typeface="Tahoma"/>
                    <a:ea typeface="Tahoma"/>
                    <a:cs typeface="Tahoma"/>
                    <a:sym typeface="Tahoma"/>
                  </a:rPr>
                  <a:t>88</a:t>
                </a:r>
                <a:endParaRPr/>
              </a:p>
            </p:txBody>
          </p:sp>
          <p:sp>
            <p:nvSpPr>
              <p:cNvPr id="187" name="Google Shape;187;p4"/>
              <p:cNvSpPr txBox="1"/>
              <p:nvPr/>
            </p:nvSpPr>
            <p:spPr>
              <a:xfrm>
                <a:off x="5040" y="3312"/>
                <a:ext cx="33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CC33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rgbClr val="33CC33"/>
                    </a:solidFill>
                    <a:latin typeface="Tahoma"/>
                    <a:ea typeface="Tahoma"/>
                    <a:cs typeface="Tahoma"/>
                    <a:sym typeface="Tahoma"/>
                  </a:rPr>
                  <a:t>98</a:t>
                </a:r>
                <a:endParaRPr/>
              </a:p>
            </p:txBody>
          </p:sp>
          <p:sp>
            <p:nvSpPr>
              <p:cNvPr id="188" name="Google Shape;188;p4"/>
              <p:cNvSpPr txBox="1"/>
              <p:nvPr/>
            </p:nvSpPr>
            <p:spPr>
              <a:xfrm>
                <a:off x="4656" y="3504"/>
                <a:ext cx="346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CC33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rgbClr val="33CC33"/>
                    </a:solidFill>
                    <a:latin typeface="Tahoma"/>
                    <a:ea typeface="Tahoma"/>
                    <a:cs typeface="Tahoma"/>
                    <a:sym typeface="Tahoma"/>
                  </a:rPr>
                  <a:t>62</a:t>
                </a:r>
                <a:endParaRPr/>
              </a:p>
            </p:txBody>
          </p:sp>
          <p:sp>
            <p:nvSpPr>
              <p:cNvPr id="189" name="Google Shape;189;p4"/>
              <p:cNvSpPr txBox="1"/>
              <p:nvPr/>
            </p:nvSpPr>
            <p:spPr>
              <a:xfrm>
                <a:off x="5088" y="3648"/>
                <a:ext cx="290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CC33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rgbClr val="33CC33"/>
                    </a:solidFill>
                    <a:latin typeface="Tahoma"/>
                    <a:ea typeface="Tahoma"/>
                    <a:cs typeface="Tahoma"/>
                    <a:sym typeface="Tahoma"/>
                  </a:rPr>
                  <a:t>79</a:t>
                </a:r>
                <a:endParaRPr/>
              </a:p>
            </p:txBody>
          </p:sp>
        </p:grpSp>
        <p:sp>
          <p:nvSpPr>
            <p:cNvPr id="190" name="Google Shape;190;p4"/>
            <p:cNvSpPr txBox="1"/>
            <p:nvPr/>
          </p:nvSpPr>
          <p:spPr>
            <a:xfrm>
              <a:off x="4153" y="2286"/>
              <a:ext cx="55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imes New Roman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≤ </a:t>
              </a: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52 </a:t>
              </a:r>
              <a:r>
                <a:rPr b="0" i="0" lang="en-US" sz="2000" u="none">
                  <a:solidFill>
                    <a:srgbClr val="33CC33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≤</a:t>
              </a:r>
              <a:endParaRPr/>
            </a:p>
          </p:txBody>
        </p:sp>
      </p:grpSp>
      <p:grpSp>
        <p:nvGrpSpPr>
          <p:cNvPr id="191" name="Google Shape;191;p4"/>
          <p:cNvGrpSpPr/>
          <p:nvPr/>
        </p:nvGrpSpPr>
        <p:grpSpPr>
          <a:xfrm>
            <a:off x="304800" y="3067050"/>
            <a:ext cx="3526892" cy="2854238"/>
            <a:chOff x="278" y="1932"/>
            <a:chExt cx="2222" cy="1476"/>
          </a:xfrm>
        </p:grpSpPr>
        <p:grpSp>
          <p:nvGrpSpPr>
            <p:cNvPr id="192" name="Google Shape;192;p4"/>
            <p:cNvGrpSpPr/>
            <p:nvPr/>
          </p:nvGrpSpPr>
          <p:grpSpPr>
            <a:xfrm flipH="1">
              <a:off x="432" y="2782"/>
              <a:ext cx="240" cy="626"/>
              <a:chOff x="2308" y="1513"/>
              <a:chExt cx="1162" cy="2570"/>
            </a:xfrm>
          </p:grpSpPr>
          <p:grpSp>
            <p:nvGrpSpPr>
              <p:cNvPr id="193" name="Google Shape;193;p4"/>
              <p:cNvGrpSpPr/>
              <p:nvPr/>
            </p:nvGrpSpPr>
            <p:grpSpPr>
              <a:xfrm>
                <a:off x="2308" y="1740"/>
                <a:ext cx="957" cy="2343"/>
                <a:chOff x="2308" y="1740"/>
                <a:chExt cx="957" cy="2343"/>
              </a:xfrm>
            </p:grpSpPr>
            <p:sp>
              <p:nvSpPr>
                <p:cNvPr id="194" name="Google Shape;194;p4"/>
                <p:cNvSpPr/>
                <p:nvPr/>
              </p:nvSpPr>
              <p:spPr>
                <a:xfrm>
                  <a:off x="2673" y="1740"/>
                  <a:ext cx="432" cy="485"/>
                </a:xfrm>
                <a:custGeom>
                  <a:rect b="b" l="l" r="r" t="t"/>
                  <a:pathLst>
                    <a:path extrusionOk="0" h="485" w="432">
                      <a:moveTo>
                        <a:pt x="123" y="206"/>
                      </a:moveTo>
                      <a:lnTo>
                        <a:pt x="159" y="53"/>
                      </a:lnTo>
                      <a:lnTo>
                        <a:pt x="248" y="0"/>
                      </a:lnTo>
                      <a:lnTo>
                        <a:pt x="335" y="0"/>
                      </a:lnTo>
                      <a:lnTo>
                        <a:pt x="388" y="53"/>
                      </a:lnTo>
                      <a:lnTo>
                        <a:pt x="432" y="215"/>
                      </a:lnTo>
                      <a:lnTo>
                        <a:pt x="415" y="349"/>
                      </a:lnTo>
                      <a:lnTo>
                        <a:pt x="379" y="458"/>
                      </a:lnTo>
                      <a:lnTo>
                        <a:pt x="309" y="485"/>
                      </a:lnTo>
                      <a:lnTo>
                        <a:pt x="221" y="475"/>
                      </a:lnTo>
                      <a:lnTo>
                        <a:pt x="132" y="368"/>
                      </a:lnTo>
                      <a:lnTo>
                        <a:pt x="123" y="288"/>
                      </a:lnTo>
                      <a:lnTo>
                        <a:pt x="0" y="242"/>
                      </a:lnTo>
                      <a:lnTo>
                        <a:pt x="0" y="189"/>
                      </a:lnTo>
                      <a:lnTo>
                        <a:pt x="123" y="20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2573" y="2253"/>
                  <a:ext cx="500" cy="828"/>
                </a:xfrm>
                <a:custGeom>
                  <a:rect b="b" l="l" r="r" t="t"/>
                  <a:pathLst>
                    <a:path extrusionOk="0" h="828" w="500">
                      <a:moveTo>
                        <a:pt x="41" y="173"/>
                      </a:moveTo>
                      <a:lnTo>
                        <a:pt x="163" y="35"/>
                      </a:lnTo>
                      <a:lnTo>
                        <a:pt x="232" y="0"/>
                      </a:lnTo>
                      <a:lnTo>
                        <a:pt x="366" y="5"/>
                      </a:lnTo>
                      <a:lnTo>
                        <a:pt x="488" y="57"/>
                      </a:lnTo>
                      <a:lnTo>
                        <a:pt x="500" y="126"/>
                      </a:lnTo>
                      <a:lnTo>
                        <a:pt x="483" y="207"/>
                      </a:lnTo>
                      <a:lnTo>
                        <a:pt x="396" y="281"/>
                      </a:lnTo>
                      <a:lnTo>
                        <a:pt x="349" y="414"/>
                      </a:lnTo>
                      <a:lnTo>
                        <a:pt x="349" y="552"/>
                      </a:lnTo>
                      <a:lnTo>
                        <a:pt x="384" y="637"/>
                      </a:lnTo>
                      <a:lnTo>
                        <a:pt x="448" y="695"/>
                      </a:lnTo>
                      <a:lnTo>
                        <a:pt x="448" y="765"/>
                      </a:lnTo>
                      <a:lnTo>
                        <a:pt x="419" y="800"/>
                      </a:lnTo>
                      <a:lnTo>
                        <a:pt x="384" y="816"/>
                      </a:lnTo>
                      <a:lnTo>
                        <a:pt x="268" y="828"/>
                      </a:lnTo>
                      <a:lnTo>
                        <a:pt x="163" y="747"/>
                      </a:lnTo>
                      <a:lnTo>
                        <a:pt x="53" y="574"/>
                      </a:lnTo>
                      <a:lnTo>
                        <a:pt x="0" y="368"/>
                      </a:lnTo>
                      <a:lnTo>
                        <a:pt x="140" y="436"/>
                      </a:lnTo>
                      <a:lnTo>
                        <a:pt x="192" y="436"/>
                      </a:lnTo>
                      <a:lnTo>
                        <a:pt x="227" y="396"/>
                      </a:lnTo>
                      <a:lnTo>
                        <a:pt x="251" y="316"/>
                      </a:lnTo>
                      <a:lnTo>
                        <a:pt x="209" y="293"/>
                      </a:lnTo>
                      <a:lnTo>
                        <a:pt x="53" y="293"/>
                      </a:lnTo>
                      <a:lnTo>
                        <a:pt x="18" y="293"/>
                      </a:lnTo>
                      <a:lnTo>
                        <a:pt x="41" y="17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2950" y="2289"/>
                  <a:ext cx="265" cy="895"/>
                </a:xfrm>
                <a:custGeom>
                  <a:rect b="b" l="l" r="r" t="t"/>
                  <a:pathLst>
                    <a:path extrusionOk="0" h="895" w="265">
                      <a:moveTo>
                        <a:pt x="0" y="75"/>
                      </a:moveTo>
                      <a:lnTo>
                        <a:pt x="29" y="23"/>
                      </a:lnTo>
                      <a:lnTo>
                        <a:pt x="83" y="0"/>
                      </a:lnTo>
                      <a:lnTo>
                        <a:pt x="135" y="5"/>
                      </a:lnTo>
                      <a:lnTo>
                        <a:pt x="206" y="108"/>
                      </a:lnTo>
                      <a:lnTo>
                        <a:pt x="265" y="264"/>
                      </a:lnTo>
                      <a:lnTo>
                        <a:pt x="265" y="384"/>
                      </a:lnTo>
                      <a:lnTo>
                        <a:pt x="241" y="447"/>
                      </a:lnTo>
                      <a:lnTo>
                        <a:pt x="118" y="522"/>
                      </a:lnTo>
                      <a:lnTo>
                        <a:pt x="83" y="573"/>
                      </a:lnTo>
                      <a:lnTo>
                        <a:pt x="83" y="608"/>
                      </a:lnTo>
                      <a:lnTo>
                        <a:pt x="123" y="654"/>
                      </a:lnTo>
                      <a:lnTo>
                        <a:pt x="189" y="723"/>
                      </a:lnTo>
                      <a:lnTo>
                        <a:pt x="224" y="814"/>
                      </a:lnTo>
                      <a:lnTo>
                        <a:pt x="212" y="895"/>
                      </a:lnTo>
                      <a:lnTo>
                        <a:pt x="177" y="877"/>
                      </a:lnTo>
                      <a:lnTo>
                        <a:pt x="159" y="764"/>
                      </a:lnTo>
                      <a:lnTo>
                        <a:pt x="101" y="694"/>
                      </a:lnTo>
                      <a:lnTo>
                        <a:pt x="54" y="676"/>
                      </a:lnTo>
                      <a:lnTo>
                        <a:pt x="29" y="643"/>
                      </a:lnTo>
                      <a:lnTo>
                        <a:pt x="29" y="568"/>
                      </a:lnTo>
                      <a:lnTo>
                        <a:pt x="64" y="505"/>
                      </a:lnTo>
                      <a:lnTo>
                        <a:pt x="123" y="465"/>
                      </a:lnTo>
                      <a:lnTo>
                        <a:pt x="212" y="402"/>
                      </a:lnTo>
                      <a:lnTo>
                        <a:pt x="224" y="327"/>
                      </a:lnTo>
                      <a:lnTo>
                        <a:pt x="177" y="224"/>
                      </a:lnTo>
                      <a:lnTo>
                        <a:pt x="101" y="143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2308" y="2238"/>
                  <a:ext cx="520" cy="435"/>
                </a:xfrm>
                <a:custGeom>
                  <a:rect b="b" l="l" r="r" t="t"/>
                  <a:pathLst>
                    <a:path extrusionOk="0" h="435" w="520">
                      <a:moveTo>
                        <a:pt x="398" y="5"/>
                      </a:moveTo>
                      <a:lnTo>
                        <a:pt x="485" y="0"/>
                      </a:lnTo>
                      <a:lnTo>
                        <a:pt x="520" y="35"/>
                      </a:lnTo>
                      <a:lnTo>
                        <a:pt x="497" y="87"/>
                      </a:lnTo>
                      <a:lnTo>
                        <a:pt x="428" y="110"/>
                      </a:lnTo>
                      <a:lnTo>
                        <a:pt x="365" y="110"/>
                      </a:lnTo>
                      <a:lnTo>
                        <a:pt x="272" y="127"/>
                      </a:lnTo>
                      <a:lnTo>
                        <a:pt x="168" y="145"/>
                      </a:lnTo>
                      <a:lnTo>
                        <a:pt x="87" y="180"/>
                      </a:lnTo>
                      <a:lnTo>
                        <a:pt x="63" y="214"/>
                      </a:lnTo>
                      <a:lnTo>
                        <a:pt x="70" y="249"/>
                      </a:lnTo>
                      <a:lnTo>
                        <a:pt x="115" y="296"/>
                      </a:lnTo>
                      <a:lnTo>
                        <a:pt x="202" y="331"/>
                      </a:lnTo>
                      <a:lnTo>
                        <a:pt x="306" y="331"/>
                      </a:lnTo>
                      <a:lnTo>
                        <a:pt x="382" y="331"/>
                      </a:lnTo>
                      <a:lnTo>
                        <a:pt x="468" y="348"/>
                      </a:lnTo>
                      <a:lnTo>
                        <a:pt x="450" y="435"/>
                      </a:lnTo>
                      <a:lnTo>
                        <a:pt x="330" y="401"/>
                      </a:lnTo>
                      <a:lnTo>
                        <a:pt x="290" y="371"/>
                      </a:lnTo>
                      <a:lnTo>
                        <a:pt x="208" y="371"/>
                      </a:lnTo>
                      <a:lnTo>
                        <a:pt x="70" y="336"/>
                      </a:lnTo>
                      <a:lnTo>
                        <a:pt x="12" y="284"/>
                      </a:lnTo>
                      <a:lnTo>
                        <a:pt x="0" y="214"/>
                      </a:lnTo>
                      <a:lnTo>
                        <a:pt x="46" y="145"/>
                      </a:lnTo>
                      <a:lnTo>
                        <a:pt x="202" y="75"/>
                      </a:lnTo>
                      <a:lnTo>
                        <a:pt x="340" y="40"/>
                      </a:lnTo>
                      <a:lnTo>
                        <a:pt x="398" y="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2882" y="2923"/>
                  <a:ext cx="383" cy="1160"/>
                </a:xfrm>
                <a:custGeom>
                  <a:rect b="b" l="l" r="r" t="t"/>
                  <a:pathLst>
                    <a:path extrusionOk="0" h="1160" w="383">
                      <a:moveTo>
                        <a:pt x="0" y="0"/>
                      </a:moveTo>
                      <a:lnTo>
                        <a:pt x="99" y="17"/>
                      </a:lnTo>
                      <a:lnTo>
                        <a:pt x="151" y="103"/>
                      </a:lnTo>
                      <a:lnTo>
                        <a:pt x="203" y="257"/>
                      </a:lnTo>
                      <a:lnTo>
                        <a:pt x="226" y="451"/>
                      </a:lnTo>
                      <a:lnTo>
                        <a:pt x="226" y="560"/>
                      </a:lnTo>
                      <a:lnTo>
                        <a:pt x="191" y="696"/>
                      </a:lnTo>
                      <a:lnTo>
                        <a:pt x="134" y="885"/>
                      </a:lnTo>
                      <a:lnTo>
                        <a:pt x="122" y="937"/>
                      </a:lnTo>
                      <a:lnTo>
                        <a:pt x="139" y="965"/>
                      </a:lnTo>
                      <a:lnTo>
                        <a:pt x="261" y="1006"/>
                      </a:lnTo>
                      <a:lnTo>
                        <a:pt x="383" y="1086"/>
                      </a:lnTo>
                      <a:lnTo>
                        <a:pt x="378" y="1119"/>
                      </a:lnTo>
                      <a:lnTo>
                        <a:pt x="290" y="1160"/>
                      </a:lnTo>
                      <a:lnTo>
                        <a:pt x="256" y="1142"/>
                      </a:lnTo>
                      <a:lnTo>
                        <a:pt x="191" y="1057"/>
                      </a:lnTo>
                      <a:lnTo>
                        <a:pt x="116" y="1016"/>
                      </a:lnTo>
                      <a:lnTo>
                        <a:pt x="34" y="988"/>
                      </a:lnTo>
                      <a:lnTo>
                        <a:pt x="29" y="948"/>
                      </a:lnTo>
                      <a:lnTo>
                        <a:pt x="52" y="868"/>
                      </a:lnTo>
                      <a:lnTo>
                        <a:pt x="116" y="743"/>
                      </a:lnTo>
                      <a:lnTo>
                        <a:pt x="156" y="594"/>
                      </a:lnTo>
                      <a:lnTo>
                        <a:pt x="156" y="423"/>
                      </a:lnTo>
                      <a:lnTo>
                        <a:pt x="122" y="274"/>
                      </a:lnTo>
                      <a:lnTo>
                        <a:pt x="47" y="136"/>
                      </a:lnTo>
                      <a:lnTo>
                        <a:pt x="12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" name="Google Shape;199;p4"/>
                <p:cNvSpPr/>
                <p:nvPr/>
              </p:nvSpPr>
              <p:spPr>
                <a:xfrm>
                  <a:off x="2443" y="2919"/>
                  <a:ext cx="461" cy="1027"/>
                </a:xfrm>
                <a:custGeom>
                  <a:rect b="b" l="l" r="r" t="t"/>
                  <a:pathLst>
                    <a:path extrusionOk="0" h="1027" w="461">
                      <a:moveTo>
                        <a:pt x="421" y="0"/>
                      </a:moveTo>
                      <a:lnTo>
                        <a:pt x="449" y="22"/>
                      </a:lnTo>
                      <a:lnTo>
                        <a:pt x="461" y="91"/>
                      </a:lnTo>
                      <a:lnTo>
                        <a:pt x="439" y="159"/>
                      </a:lnTo>
                      <a:lnTo>
                        <a:pt x="380" y="245"/>
                      </a:lnTo>
                      <a:lnTo>
                        <a:pt x="315" y="348"/>
                      </a:lnTo>
                      <a:lnTo>
                        <a:pt x="293" y="462"/>
                      </a:lnTo>
                      <a:lnTo>
                        <a:pt x="310" y="645"/>
                      </a:lnTo>
                      <a:lnTo>
                        <a:pt x="350" y="868"/>
                      </a:lnTo>
                      <a:lnTo>
                        <a:pt x="380" y="959"/>
                      </a:lnTo>
                      <a:lnTo>
                        <a:pt x="368" y="987"/>
                      </a:lnTo>
                      <a:lnTo>
                        <a:pt x="298" y="992"/>
                      </a:lnTo>
                      <a:lnTo>
                        <a:pt x="211" y="969"/>
                      </a:lnTo>
                      <a:lnTo>
                        <a:pt x="134" y="1004"/>
                      </a:lnTo>
                      <a:lnTo>
                        <a:pt x="87" y="1027"/>
                      </a:lnTo>
                      <a:lnTo>
                        <a:pt x="53" y="1022"/>
                      </a:lnTo>
                      <a:lnTo>
                        <a:pt x="0" y="959"/>
                      </a:lnTo>
                      <a:lnTo>
                        <a:pt x="53" y="936"/>
                      </a:lnTo>
                      <a:lnTo>
                        <a:pt x="187" y="908"/>
                      </a:lnTo>
                      <a:lnTo>
                        <a:pt x="263" y="936"/>
                      </a:lnTo>
                      <a:lnTo>
                        <a:pt x="315" y="936"/>
                      </a:lnTo>
                      <a:lnTo>
                        <a:pt x="310" y="890"/>
                      </a:lnTo>
                      <a:lnTo>
                        <a:pt x="258" y="616"/>
                      </a:lnTo>
                      <a:lnTo>
                        <a:pt x="222" y="456"/>
                      </a:lnTo>
                      <a:lnTo>
                        <a:pt x="228" y="376"/>
                      </a:lnTo>
                      <a:lnTo>
                        <a:pt x="280" y="227"/>
                      </a:lnTo>
                      <a:lnTo>
                        <a:pt x="333" y="91"/>
                      </a:lnTo>
                      <a:lnTo>
                        <a:pt x="42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0" name="Google Shape;200;p4"/>
              <p:cNvSpPr/>
              <p:nvPr/>
            </p:nvSpPr>
            <p:spPr>
              <a:xfrm>
                <a:off x="2626" y="1540"/>
                <a:ext cx="827" cy="563"/>
              </a:xfrm>
              <a:custGeom>
                <a:rect b="b" l="l" r="r" t="t"/>
                <a:pathLst>
                  <a:path extrusionOk="0" h="563" w="827">
                    <a:moveTo>
                      <a:pt x="0" y="139"/>
                    </a:moveTo>
                    <a:lnTo>
                      <a:pt x="108" y="18"/>
                    </a:lnTo>
                    <a:lnTo>
                      <a:pt x="160" y="75"/>
                    </a:lnTo>
                    <a:lnTo>
                      <a:pt x="213" y="110"/>
                    </a:lnTo>
                    <a:lnTo>
                      <a:pt x="269" y="110"/>
                    </a:lnTo>
                    <a:lnTo>
                      <a:pt x="327" y="52"/>
                    </a:lnTo>
                    <a:lnTo>
                      <a:pt x="396" y="5"/>
                    </a:lnTo>
                    <a:lnTo>
                      <a:pt x="477" y="0"/>
                    </a:lnTo>
                    <a:lnTo>
                      <a:pt x="563" y="35"/>
                    </a:lnTo>
                    <a:lnTo>
                      <a:pt x="620" y="87"/>
                    </a:lnTo>
                    <a:lnTo>
                      <a:pt x="648" y="157"/>
                    </a:lnTo>
                    <a:lnTo>
                      <a:pt x="654" y="249"/>
                    </a:lnTo>
                    <a:lnTo>
                      <a:pt x="671" y="331"/>
                    </a:lnTo>
                    <a:lnTo>
                      <a:pt x="718" y="371"/>
                    </a:lnTo>
                    <a:lnTo>
                      <a:pt x="774" y="389"/>
                    </a:lnTo>
                    <a:lnTo>
                      <a:pt x="827" y="401"/>
                    </a:lnTo>
                    <a:lnTo>
                      <a:pt x="786" y="563"/>
                    </a:lnTo>
                    <a:lnTo>
                      <a:pt x="654" y="540"/>
                    </a:lnTo>
                    <a:lnTo>
                      <a:pt x="517" y="493"/>
                    </a:lnTo>
                    <a:lnTo>
                      <a:pt x="407" y="441"/>
                    </a:lnTo>
                    <a:lnTo>
                      <a:pt x="286" y="389"/>
                    </a:lnTo>
                    <a:lnTo>
                      <a:pt x="160" y="331"/>
                    </a:lnTo>
                    <a:lnTo>
                      <a:pt x="57" y="209"/>
                    </a:lnTo>
                    <a:lnTo>
                      <a:pt x="0" y="139"/>
                    </a:lnTo>
                    <a:close/>
                  </a:path>
                </a:pathLst>
              </a:custGeom>
              <a:solidFill>
                <a:srgbClr val="063DE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2614" y="1513"/>
                <a:ext cx="856" cy="606"/>
              </a:xfrm>
              <a:custGeom>
                <a:rect b="b" l="l" r="r" t="t"/>
                <a:pathLst>
                  <a:path extrusionOk="0" h="606" w="856">
                    <a:moveTo>
                      <a:pt x="75" y="266"/>
                    </a:moveTo>
                    <a:lnTo>
                      <a:pt x="172" y="363"/>
                    </a:lnTo>
                    <a:lnTo>
                      <a:pt x="304" y="428"/>
                    </a:lnTo>
                    <a:lnTo>
                      <a:pt x="489" y="513"/>
                    </a:lnTo>
                    <a:lnTo>
                      <a:pt x="615" y="566"/>
                    </a:lnTo>
                    <a:lnTo>
                      <a:pt x="816" y="606"/>
                    </a:lnTo>
                    <a:lnTo>
                      <a:pt x="856" y="393"/>
                    </a:lnTo>
                    <a:lnTo>
                      <a:pt x="804" y="393"/>
                    </a:lnTo>
                    <a:lnTo>
                      <a:pt x="753" y="363"/>
                    </a:lnTo>
                    <a:lnTo>
                      <a:pt x="695" y="323"/>
                    </a:lnTo>
                    <a:lnTo>
                      <a:pt x="695" y="243"/>
                    </a:lnTo>
                    <a:lnTo>
                      <a:pt x="660" y="116"/>
                    </a:lnTo>
                    <a:lnTo>
                      <a:pt x="597" y="46"/>
                    </a:lnTo>
                    <a:lnTo>
                      <a:pt x="505" y="0"/>
                    </a:lnTo>
                    <a:lnTo>
                      <a:pt x="391" y="12"/>
                    </a:lnTo>
                    <a:lnTo>
                      <a:pt x="321" y="53"/>
                    </a:lnTo>
                    <a:lnTo>
                      <a:pt x="286" y="98"/>
                    </a:lnTo>
                    <a:lnTo>
                      <a:pt x="253" y="121"/>
                    </a:lnTo>
                    <a:lnTo>
                      <a:pt x="218" y="116"/>
                    </a:lnTo>
                    <a:lnTo>
                      <a:pt x="166" y="63"/>
                    </a:lnTo>
                    <a:lnTo>
                      <a:pt x="132" y="0"/>
                    </a:lnTo>
                    <a:lnTo>
                      <a:pt x="103" y="30"/>
                    </a:lnTo>
                    <a:lnTo>
                      <a:pt x="0" y="150"/>
                    </a:lnTo>
                    <a:lnTo>
                      <a:pt x="5" y="178"/>
                    </a:lnTo>
                    <a:lnTo>
                      <a:pt x="17" y="191"/>
                    </a:lnTo>
                    <a:lnTo>
                      <a:pt x="120" y="81"/>
                    </a:lnTo>
                    <a:lnTo>
                      <a:pt x="172" y="133"/>
                    </a:lnTo>
                    <a:lnTo>
                      <a:pt x="206" y="168"/>
                    </a:lnTo>
                    <a:lnTo>
                      <a:pt x="253" y="168"/>
                    </a:lnTo>
                    <a:lnTo>
                      <a:pt x="286" y="156"/>
                    </a:lnTo>
                    <a:lnTo>
                      <a:pt x="339" y="116"/>
                    </a:lnTo>
                    <a:lnTo>
                      <a:pt x="367" y="70"/>
                    </a:lnTo>
                    <a:lnTo>
                      <a:pt x="442" y="46"/>
                    </a:lnTo>
                    <a:lnTo>
                      <a:pt x="505" y="53"/>
                    </a:lnTo>
                    <a:lnTo>
                      <a:pt x="562" y="87"/>
                    </a:lnTo>
                    <a:lnTo>
                      <a:pt x="615" y="138"/>
                    </a:lnTo>
                    <a:lnTo>
                      <a:pt x="643" y="203"/>
                    </a:lnTo>
                    <a:lnTo>
                      <a:pt x="643" y="260"/>
                    </a:lnTo>
                    <a:lnTo>
                      <a:pt x="643" y="323"/>
                    </a:lnTo>
                    <a:lnTo>
                      <a:pt x="666" y="375"/>
                    </a:lnTo>
                    <a:lnTo>
                      <a:pt x="730" y="410"/>
                    </a:lnTo>
                    <a:lnTo>
                      <a:pt x="804" y="444"/>
                    </a:lnTo>
                    <a:lnTo>
                      <a:pt x="770" y="554"/>
                    </a:lnTo>
                    <a:lnTo>
                      <a:pt x="580" y="503"/>
                    </a:lnTo>
                    <a:lnTo>
                      <a:pt x="454" y="450"/>
                    </a:lnTo>
                    <a:lnTo>
                      <a:pt x="339" y="416"/>
                    </a:lnTo>
                    <a:lnTo>
                      <a:pt x="241" y="363"/>
                    </a:lnTo>
                    <a:lnTo>
                      <a:pt x="120" y="266"/>
                    </a:lnTo>
                    <a:lnTo>
                      <a:pt x="34" y="173"/>
                    </a:lnTo>
                    <a:lnTo>
                      <a:pt x="22" y="185"/>
                    </a:lnTo>
                    <a:lnTo>
                      <a:pt x="75" y="2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 rot="-4320000">
                <a:off x="2791" y="1886"/>
                <a:ext cx="141" cy="50"/>
              </a:xfrm>
              <a:prstGeom prst="ellipse">
                <a:avLst/>
              </a:prstGeom>
              <a:solidFill>
                <a:schemeClr val="dk2"/>
              </a:solidFill>
              <a:ln cap="sq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274300" spcFirstLastPara="1" rIns="274300" wrap="square" tIns="45700">
                <a:sp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 rot="-4320000">
                <a:off x="2810" y="1913"/>
                <a:ext cx="81" cy="1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274300" spcFirstLastPara="1" rIns="274300" wrap="square" tIns="45700">
                <a:sp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 rot="-4320000">
                <a:off x="2741" y="1886"/>
                <a:ext cx="141" cy="50"/>
              </a:xfrm>
              <a:prstGeom prst="ellipse">
                <a:avLst/>
              </a:prstGeom>
              <a:solidFill>
                <a:schemeClr val="dk2"/>
              </a:solidFill>
              <a:ln cap="sq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274300" spcFirstLastPara="1" rIns="274300" wrap="square" tIns="45700">
                <a:sp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 rot="-4320000">
                <a:off x="2760" y="1913"/>
                <a:ext cx="81" cy="1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274300" spcFirstLastPara="1" rIns="274300" wrap="square" tIns="45700">
                <a:sp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2687" y="2089"/>
                <a:ext cx="198" cy="8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274300" spcFirstLastPara="1" rIns="274300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7" name="Google Shape;207;p4"/>
            <p:cNvGrpSpPr/>
            <p:nvPr/>
          </p:nvGrpSpPr>
          <p:grpSpPr>
            <a:xfrm>
              <a:off x="816" y="2880"/>
              <a:ext cx="1684" cy="348"/>
              <a:chOff x="3072" y="3360"/>
              <a:chExt cx="3300" cy="348"/>
            </a:xfrm>
          </p:grpSpPr>
          <p:sp>
            <p:nvSpPr>
              <p:cNvPr id="208" name="Google Shape;208;p4"/>
              <p:cNvSpPr txBox="1"/>
              <p:nvPr/>
            </p:nvSpPr>
            <p:spPr>
              <a:xfrm>
                <a:off x="3105" y="3408"/>
                <a:ext cx="24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CC33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rgbClr val="33CC33"/>
                    </a:solidFill>
                    <a:latin typeface="Tahoma"/>
                    <a:ea typeface="Tahoma"/>
                    <a:cs typeface="Tahoma"/>
                    <a:sym typeface="Tahoma"/>
                  </a:rPr>
                  <a:t>14,23,25,30,31</a:t>
                </a:r>
                <a:endParaRPr/>
              </a:p>
            </p:txBody>
          </p:sp>
          <p:sp>
            <p:nvSpPr>
              <p:cNvPr id="209" name="Google Shape;209;p4"/>
              <p:cNvSpPr txBox="1"/>
              <p:nvPr/>
            </p:nvSpPr>
            <p:spPr>
              <a:xfrm>
                <a:off x="3072" y="3360"/>
                <a:ext cx="3300" cy="300"/>
              </a:xfrm>
              <a:prstGeom prst="rect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0" name="Google Shape;210;p4"/>
            <p:cNvSpPr txBox="1"/>
            <p:nvPr/>
          </p:nvSpPr>
          <p:spPr>
            <a:xfrm>
              <a:off x="278" y="1932"/>
              <a:ext cx="1800" cy="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br>
                <a:rPr b="0" i="0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sort the first half. </a:t>
              </a:r>
              <a:endParaRPr/>
            </a:p>
          </p:txBody>
        </p:sp>
      </p:grpSp>
      <p:grpSp>
        <p:nvGrpSpPr>
          <p:cNvPr id="211" name="Google Shape;211;p4"/>
          <p:cNvGrpSpPr/>
          <p:nvPr/>
        </p:nvGrpSpPr>
        <p:grpSpPr>
          <a:xfrm>
            <a:off x="5583237" y="3048000"/>
            <a:ext cx="3560762" cy="2343150"/>
            <a:chOff x="3517" y="1920"/>
            <a:chExt cx="2243" cy="1476"/>
          </a:xfrm>
        </p:grpSpPr>
        <p:grpSp>
          <p:nvGrpSpPr>
            <p:cNvPr id="212" name="Google Shape;212;p4"/>
            <p:cNvGrpSpPr/>
            <p:nvPr/>
          </p:nvGrpSpPr>
          <p:grpSpPr>
            <a:xfrm>
              <a:off x="4068" y="2866"/>
              <a:ext cx="972" cy="350"/>
              <a:chOff x="3072" y="3360"/>
              <a:chExt cx="2352" cy="336"/>
            </a:xfrm>
          </p:grpSpPr>
          <p:sp>
            <p:nvSpPr>
              <p:cNvPr id="213" name="Google Shape;213;p4"/>
              <p:cNvSpPr txBox="1"/>
              <p:nvPr/>
            </p:nvSpPr>
            <p:spPr>
              <a:xfrm>
                <a:off x="3106" y="3408"/>
                <a:ext cx="2313" cy="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CC33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rgbClr val="33CC33"/>
                    </a:solidFill>
                    <a:latin typeface="Tahoma"/>
                    <a:ea typeface="Tahoma"/>
                    <a:cs typeface="Tahoma"/>
                    <a:sym typeface="Tahoma"/>
                  </a:rPr>
                  <a:t>62,79,98,88</a:t>
                </a:r>
                <a:endParaRPr/>
              </a:p>
            </p:txBody>
          </p:sp>
          <p:sp>
            <p:nvSpPr>
              <p:cNvPr id="214" name="Google Shape;214;p4"/>
              <p:cNvSpPr txBox="1"/>
              <p:nvPr/>
            </p:nvSpPr>
            <p:spPr>
              <a:xfrm>
                <a:off x="3072" y="3360"/>
                <a:ext cx="2352" cy="336"/>
              </a:xfrm>
              <a:prstGeom prst="rect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" name="Google Shape;215;p4"/>
            <p:cNvGrpSpPr/>
            <p:nvPr/>
          </p:nvGrpSpPr>
          <p:grpSpPr>
            <a:xfrm flipH="1">
              <a:off x="3671" y="2770"/>
              <a:ext cx="240" cy="626"/>
              <a:chOff x="2308" y="1513"/>
              <a:chExt cx="1162" cy="2570"/>
            </a:xfrm>
          </p:grpSpPr>
          <p:grpSp>
            <p:nvGrpSpPr>
              <p:cNvPr id="216" name="Google Shape;216;p4"/>
              <p:cNvGrpSpPr/>
              <p:nvPr/>
            </p:nvGrpSpPr>
            <p:grpSpPr>
              <a:xfrm>
                <a:off x="2308" y="1740"/>
                <a:ext cx="957" cy="2343"/>
                <a:chOff x="2308" y="1740"/>
                <a:chExt cx="957" cy="2343"/>
              </a:xfrm>
            </p:grpSpPr>
            <p:sp>
              <p:nvSpPr>
                <p:cNvPr id="217" name="Google Shape;217;p4"/>
                <p:cNvSpPr/>
                <p:nvPr/>
              </p:nvSpPr>
              <p:spPr>
                <a:xfrm>
                  <a:off x="2673" y="1740"/>
                  <a:ext cx="432" cy="485"/>
                </a:xfrm>
                <a:custGeom>
                  <a:rect b="b" l="l" r="r" t="t"/>
                  <a:pathLst>
                    <a:path extrusionOk="0" h="485" w="432">
                      <a:moveTo>
                        <a:pt x="123" y="206"/>
                      </a:moveTo>
                      <a:lnTo>
                        <a:pt x="159" y="53"/>
                      </a:lnTo>
                      <a:lnTo>
                        <a:pt x="248" y="0"/>
                      </a:lnTo>
                      <a:lnTo>
                        <a:pt x="335" y="0"/>
                      </a:lnTo>
                      <a:lnTo>
                        <a:pt x="388" y="53"/>
                      </a:lnTo>
                      <a:lnTo>
                        <a:pt x="432" y="215"/>
                      </a:lnTo>
                      <a:lnTo>
                        <a:pt x="415" y="349"/>
                      </a:lnTo>
                      <a:lnTo>
                        <a:pt x="379" y="458"/>
                      </a:lnTo>
                      <a:lnTo>
                        <a:pt x="309" y="485"/>
                      </a:lnTo>
                      <a:lnTo>
                        <a:pt x="221" y="475"/>
                      </a:lnTo>
                      <a:lnTo>
                        <a:pt x="132" y="368"/>
                      </a:lnTo>
                      <a:lnTo>
                        <a:pt x="123" y="288"/>
                      </a:lnTo>
                      <a:lnTo>
                        <a:pt x="0" y="242"/>
                      </a:lnTo>
                      <a:lnTo>
                        <a:pt x="0" y="189"/>
                      </a:lnTo>
                      <a:lnTo>
                        <a:pt x="123" y="20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8" name="Google Shape;218;p4"/>
                <p:cNvSpPr/>
                <p:nvPr/>
              </p:nvSpPr>
              <p:spPr>
                <a:xfrm>
                  <a:off x="2573" y="2253"/>
                  <a:ext cx="500" cy="828"/>
                </a:xfrm>
                <a:custGeom>
                  <a:rect b="b" l="l" r="r" t="t"/>
                  <a:pathLst>
                    <a:path extrusionOk="0" h="828" w="500">
                      <a:moveTo>
                        <a:pt x="41" y="173"/>
                      </a:moveTo>
                      <a:lnTo>
                        <a:pt x="163" y="35"/>
                      </a:lnTo>
                      <a:lnTo>
                        <a:pt x="232" y="0"/>
                      </a:lnTo>
                      <a:lnTo>
                        <a:pt x="366" y="5"/>
                      </a:lnTo>
                      <a:lnTo>
                        <a:pt x="488" y="57"/>
                      </a:lnTo>
                      <a:lnTo>
                        <a:pt x="500" y="126"/>
                      </a:lnTo>
                      <a:lnTo>
                        <a:pt x="483" y="207"/>
                      </a:lnTo>
                      <a:lnTo>
                        <a:pt x="396" y="281"/>
                      </a:lnTo>
                      <a:lnTo>
                        <a:pt x="349" y="414"/>
                      </a:lnTo>
                      <a:lnTo>
                        <a:pt x="349" y="552"/>
                      </a:lnTo>
                      <a:lnTo>
                        <a:pt x="384" y="637"/>
                      </a:lnTo>
                      <a:lnTo>
                        <a:pt x="448" y="695"/>
                      </a:lnTo>
                      <a:lnTo>
                        <a:pt x="448" y="765"/>
                      </a:lnTo>
                      <a:lnTo>
                        <a:pt x="419" y="800"/>
                      </a:lnTo>
                      <a:lnTo>
                        <a:pt x="384" y="816"/>
                      </a:lnTo>
                      <a:lnTo>
                        <a:pt x="268" y="828"/>
                      </a:lnTo>
                      <a:lnTo>
                        <a:pt x="163" y="747"/>
                      </a:lnTo>
                      <a:lnTo>
                        <a:pt x="53" y="574"/>
                      </a:lnTo>
                      <a:lnTo>
                        <a:pt x="0" y="368"/>
                      </a:lnTo>
                      <a:lnTo>
                        <a:pt x="140" y="436"/>
                      </a:lnTo>
                      <a:lnTo>
                        <a:pt x="192" y="436"/>
                      </a:lnTo>
                      <a:lnTo>
                        <a:pt x="227" y="396"/>
                      </a:lnTo>
                      <a:lnTo>
                        <a:pt x="251" y="316"/>
                      </a:lnTo>
                      <a:lnTo>
                        <a:pt x="209" y="293"/>
                      </a:lnTo>
                      <a:lnTo>
                        <a:pt x="53" y="293"/>
                      </a:lnTo>
                      <a:lnTo>
                        <a:pt x="18" y="293"/>
                      </a:lnTo>
                      <a:lnTo>
                        <a:pt x="41" y="17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9" name="Google Shape;219;p4"/>
                <p:cNvSpPr/>
                <p:nvPr/>
              </p:nvSpPr>
              <p:spPr>
                <a:xfrm>
                  <a:off x="2950" y="2289"/>
                  <a:ext cx="265" cy="895"/>
                </a:xfrm>
                <a:custGeom>
                  <a:rect b="b" l="l" r="r" t="t"/>
                  <a:pathLst>
                    <a:path extrusionOk="0" h="895" w="265">
                      <a:moveTo>
                        <a:pt x="0" y="75"/>
                      </a:moveTo>
                      <a:lnTo>
                        <a:pt x="29" y="23"/>
                      </a:lnTo>
                      <a:lnTo>
                        <a:pt x="83" y="0"/>
                      </a:lnTo>
                      <a:lnTo>
                        <a:pt x="135" y="5"/>
                      </a:lnTo>
                      <a:lnTo>
                        <a:pt x="206" y="108"/>
                      </a:lnTo>
                      <a:lnTo>
                        <a:pt x="265" y="264"/>
                      </a:lnTo>
                      <a:lnTo>
                        <a:pt x="265" y="384"/>
                      </a:lnTo>
                      <a:lnTo>
                        <a:pt x="241" y="447"/>
                      </a:lnTo>
                      <a:lnTo>
                        <a:pt x="118" y="522"/>
                      </a:lnTo>
                      <a:lnTo>
                        <a:pt x="83" y="573"/>
                      </a:lnTo>
                      <a:lnTo>
                        <a:pt x="83" y="608"/>
                      </a:lnTo>
                      <a:lnTo>
                        <a:pt x="123" y="654"/>
                      </a:lnTo>
                      <a:lnTo>
                        <a:pt x="189" y="723"/>
                      </a:lnTo>
                      <a:lnTo>
                        <a:pt x="224" y="814"/>
                      </a:lnTo>
                      <a:lnTo>
                        <a:pt x="212" y="895"/>
                      </a:lnTo>
                      <a:lnTo>
                        <a:pt x="177" y="877"/>
                      </a:lnTo>
                      <a:lnTo>
                        <a:pt x="159" y="764"/>
                      </a:lnTo>
                      <a:lnTo>
                        <a:pt x="101" y="694"/>
                      </a:lnTo>
                      <a:lnTo>
                        <a:pt x="54" y="676"/>
                      </a:lnTo>
                      <a:lnTo>
                        <a:pt x="29" y="643"/>
                      </a:lnTo>
                      <a:lnTo>
                        <a:pt x="29" y="568"/>
                      </a:lnTo>
                      <a:lnTo>
                        <a:pt x="64" y="505"/>
                      </a:lnTo>
                      <a:lnTo>
                        <a:pt x="123" y="465"/>
                      </a:lnTo>
                      <a:lnTo>
                        <a:pt x="212" y="402"/>
                      </a:lnTo>
                      <a:lnTo>
                        <a:pt x="224" y="327"/>
                      </a:lnTo>
                      <a:lnTo>
                        <a:pt x="177" y="224"/>
                      </a:lnTo>
                      <a:lnTo>
                        <a:pt x="101" y="143"/>
                      </a:lnTo>
                      <a:lnTo>
                        <a:pt x="0" y="7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0" name="Google Shape;220;p4"/>
                <p:cNvSpPr/>
                <p:nvPr/>
              </p:nvSpPr>
              <p:spPr>
                <a:xfrm>
                  <a:off x="2308" y="2238"/>
                  <a:ext cx="520" cy="435"/>
                </a:xfrm>
                <a:custGeom>
                  <a:rect b="b" l="l" r="r" t="t"/>
                  <a:pathLst>
                    <a:path extrusionOk="0" h="435" w="520">
                      <a:moveTo>
                        <a:pt x="398" y="5"/>
                      </a:moveTo>
                      <a:lnTo>
                        <a:pt x="485" y="0"/>
                      </a:lnTo>
                      <a:lnTo>
                        <a:pt x="520" y="35"/>
                      </a:lnTo>
                      <a:lnTo>
                        <a:pt x="497" y="87"/>
                      </a:lnTo>
                      <a:lnTo>
                        <a:pt x="428" y="110"/>
                      </a:lnTo>
                      <a:lnTo>
                        <a:pt x="365" y="110"/>
                      </a:lnTo>
                      <a:lnTo>
                        <a:pt x="272" y="127"/>
                      </a:lnTo>
                      <a:lnTo>
                        <a:pt x="168" y="145"/>
                      </a:lnTo>
                      <a:lnTo>
                        <a:pt x="87" y="180"/>
                      </a:lnTo>
                      <a:lnTo>
                        <a:pt x="63" y="214"/>
                      </a:lnTo>
                      <a:lnTo>
                        <a:pt x="70" y="249"/>
                      </a:lnTo>
                      <a:lnTo>
                        <a:pt x="115" y="296"/>
                      </a:lnTo>
                      <a:lnTo>
                        <a:pt x="202" y="331"/>
                      </a:lnTo>
                      <a:lnTo>
                        <a:pt x="306" y="331"/>
                      </a:lnTo>
                      <a:lnTo>
                        <a:pt x="382" y="331"/>
                      </a:lnTo>
                      <a:lnTo>
                        <a:pt x="468" y="348"/>
                      </a:lnTo>
                      <a:lnTo>
                        <a:pt x="450" y="435"/>
                      </a:lnTo>
                      <a:lnTo>
                        <a:pt x="330" y="401"/>
                      </a:lnTo>
                      <a:lnTo>
                        <a:pt x="290" y="371"/>
                      </a:lnTo>
                      <a:lnTo>
                        <a:pt x="208" y="371"/>
                      </a:lnTo>
                      <a:lnTo>
                        <a:pt x="70" y="336"/>
                      </a:lnTo>
                      <a:lnTo>
                        <a:pt x="12" y="284"/>
                      </a:lnTo>
                      <a:lnTo>
                        <a:pt x="0" y="214"/>
                      </a:lnTo>
                      <a:lnTo>
                        <a:pt x="46" y="145"/>
                      </a:lnTo>
                      <a:lnTo>
                        <a:pt x="202" y="75"/>
                      </a:lnTo>
                      <a:lnTo>
                        <a:pt x="340" y="40"/>
                      </a:lnTo>
                      <a:lnTo>
                        <a:pt x="398" y="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1" name="Google Shape;221;p4"/>
                <p:cNvSpPr/>
                <p:nvPr/>
              </p:nvSpPr>
              <p:spPr>
                <a:xfrm>
                  <a:off x="2882" y="2923"/>
                  <a:ext cx="383" cy="1160"/>
                </a:xfrm>
                <a:custGeom>
                  <a:rect b="b" l="l" r="r" t="t"/>
                  <a:pathLst>
                    <a:path extrusionOk="0" h="1160" w="383">
                      <a:moveTo>
                        <a:pt x="0" y="0"/>
                      </a:moveTo>
                      <a:lnTo>
                        <a:pt x="99" y="17"/>
                      </a:lnTo>
                      <a:lnTo>
                        <a:pt x="151" y="103"/>
                      </a:lnTo>
                      <a:lnTo>
                        <a:pt x="203" y="257"/>
                      </a:lnTo>
                      <a:lnTo>
                        <a:pt x="226" y="451"/>
                      </a:lnTo>
                      <a:lnTo>
                        <a:pt x="226" y="560"/>
                      </a:lnTo>
                      <a:lnTo>
                        <a:pt x="191" y="696"/>
                      </a:lnTo>
                      <a:lnTo>
                        <a:pt x="134" y="885"/>
                      </a:lnTo>
                      <a:lnTo>
                        <a:pt x="122" y="937"/>
                      </a:lnTo>
                      <a:lnTo>
                        <a:pt x="139" y="965"/>
                      </a:lnTo>
                      <a:lnTo>
                        <a:pt x="261" y="1006"/>
                      </a:lnTo>
                      <a:lnTo>
                        <a:pt x="383" y="1086"/>
                      </a:lnTo>
                      <a:lnTo>
                        <a:pt x="378" y="1119"/>
                      </a:lnTo>
                      <a:lnTo>
                        <a:pt x="290" y="1160"/>
                      </a:lnTo>
                      <a:lnTo>
                        <a:pt x="256" y="1142"/>
                      </a:lnTo>
                      <a:lnTo>
                        <a:pt x="191" y="1057"/>
                      </a:lnTo>
                      <a:lnTo>
                        <a:pt x="116" y="1016"/>
                      </a:lnTo>
                      <a:lnTo>
                        <a:pt x="34" y="988"/>
                      </a:lnTo>
                      <a:lnTo>
                        <a:pt x="29" y="948"/>
                      </a:lnTo>
                      <a:lnTo>
                        <a:pt x="52" y="868"/>
                      </a:lnTo>
                      <a:lnTo>
                        <a:pt x="116" y="743"/>
                      </a:lnTo>
                      <a:lnTo>
                        <a:pt x="156" y="594"/>
                      </a:lnTo>
                      <a:lnTo>
                        <a:pt x="156" y="423"/>
                      </a:lnTo>
                      <a:lnTo>
                        <a:pt x="122" y="274"/>
                      </a:lnTo>
                      <a:lnTo>
                        <a:pt x="47" y="136"/>
                      </a:lnTo>
                      <a:lnTo>
                        <a:pt x="12" y="6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2" name="Google Shape;222;p4"/>
                <p:cNvSpPr/>
                <p:nvPr/>
              </p:nvSpPr>
              <p:spPr>
                <a:xfrm>
                  <a:off x="2443" y="2919"/>
                  <a:ext cx="461" cy="1027"/>
                </a:xfrm>
                <a:custGeom>
                  <a:rect b="b" l="l" r="r" t="t"/>
                  <a:pathLst>
                    <a:path extrusionOk="0" h="1027" w="461">
                      <a:moveTo>
                        <a:pt x="421" y="0"/>
                      </a:moveTo>
                      <a:lnTo>
                        <a:pt x="449" y="22"/>
                      </a:lnTo>
                      <a:lnTo>
                        <a:pt x="461" y="91"/>
                      </a:lnTo>
                      <a:lnTo>
                        <a:pt x="439" y="159"/>
                      </a:lnTo>
                      <a:lnTo>
                        <a:pt x="380" y="245"/>
                      </a:lnTo>
                      <a:lnTo>
                        <a:pt x="315" y="348"/>
                      </a:lnTo>
                      <a:lnTo>
                        <a:pt x="293" y="462"/>
                      </a:lnTo>
                      <a:lnTo>
                        <a:pt x="310" y="645"/>
                      </a:lnTo>
                      <a:lnTo>
                        <a:pt x="350" y="868"/>
                      </a:lnTo>
                      <a:lnTo>
                        <a:pt x="380" y="959"/>
                      </a:lnTo>
                      <a:lnTo>
                        <a:pt x="368" y="987"/>
                      </a:lnTo>
                      <a:lnTo>
                        <a:pt x="298" y="992"/>
                      </a:lnTo>
                      <a:lnTo>
                        <a:pt x="211" y="969"/>
                      </a:lnTo>
                      <a:lnTo>
                        <a:pt x="134" y="1004"/>
                      </a:lnTo>
                      <a:lnTo>
                        <a:pt x="87" y="1027"/>
                      </a:lnTo>
                      <a:lnTo>
                        <a:pt x="53" y="1022"/>
                      </a:lnTo>
                      <a:lnTo>
                        <a:pt x="0" y="959"/>
                      </a:lnTo>
                      <a:lnTo>
                        <a:pt x="53" y="936"/>
                      </a:lnTo>
                      <a:lnTo>
                        <a:pt x="187" y="908"/>
                      </a:lnTo>
                      <a:lnTo>
                        <a:pt x="263" y="936"/>
                      </a:lnTo>
                      <a:lnTo>
                        <a:pt x="315" y="936"/>
                      </a:lnTo>
                      <a:lnTo>
                        <a:pt x="310" y="890"/>
                      </a:lnTo>
                      <a:lnTo>
                        <a:pt x="258" y="616"/>
                      </a:lnTo>
                      <a:lnTo>
                        <a:pt x="222" y="456"/>
                      </a:lnTo>
                      <a:lnTo>
                        <a:pt x="228" y="376"/>
                      </a:lnTo>
                      <a:lnTo>
                        <a:pt x="280" y="227"/>
                      </a:lnTo>
                      <a:lnTo>
                        <a:pt x="333" y="91"/>
                      </a:lnTo>
                      <a:lnTo>
                        <a:pt x="42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3" name="Google Shape;223;p4"/>
              <p:cNvSpPr/>
              <p:nvPr/>
            </p:nvSpPr>
            <p:spPr>
              <a:xfrm>
                <a:off x="2626" y="1540"/>
                <a:ext cx="827" cy="563"/>
              </a:xfrm>
              <a:custGeom>
                <a:rect b="b" l="l" r="r" t="t"/>
                <a:pathLst>
                  <a:path extrusionOk="0" h="563" w="827">
                    <a:moveTo>
                      <a:pt x="0" y="139"/>
                    </a:moveTo>
                    <a:lnTo>
                      <a:pt x="108" y="18"/>
                    </a:lnTo>
                    <a:lnTo>
                      <a:pt x="160" y="75"/>
                    </a:lnTo>
                    <a:lnTo>
                      <a:pt x="213" y="110"/>
                    </a:lnTo>
                    <a:lnTo>
                      <a:pt x="269" y="110"/>
                    </a:lnTo>
                    <a:lnTo>
                      <a:pt x="327" y="52"/>
                    </a:lnTo>
                    <a:lnTo>
                      <a:pt x="396" y="5"/>
                    </a:lnTo>
                    <a:lnTo>
                      <a:pt x="477" y="0"/>
                    </a:lnTo>
                    <a:lnTo>
                      <a:pt x="563" y="35"/>
                    </a:lnTo>
                    <a:lnTo>
                      <a:pt x="620" y="87"/>
                    </a:lnTo>
                    <a:lnTo>
                      <a:pt x="648" y="157"/>
                    </a:lnTo>
                    <a:lnTo>
                      <a:pt x="654" y="249"/>
                    </a:lnTo>
                    <a:lnTo>
                      <a:pt x="671" y="331"/>
                    </a:lnTo>
                    <a:lnTo>
                      <a:pt x="718" y="371"/>
                    </a:lnTo>
                    <a:lnTo>
                      <a:pt x="774" y="389"/>
                    </a:lnTo>
                    <a:lnTo>
                      <a:pt x="827" y="401"/>
                    </a:lnTo>
                    <a:lnTo>
                      <a:pt x="786" y="563"/>
                    </a:lnTo>
                    <a:lnTo>
                      <a:pt x="654" y="540"/>
                    </a:lnTo>
                    <a:lnTo>
                      <a:pt x="517" y="493"/>
                    </a:lnTo>
                    <a:lnTo>
                      <a:pt x="407" y="441"/>
                    </a:lnTo>
                    <a:lnTo>
                      <a:pt x="286" y="389"/>
                    </a:lnTo>
                    <a:lnTo>
                      <a:pt x="160" y="331"/>
                    </a:lnTo>
                    <a:lnTo>
                      <a:pt x="57" y="209"/>
                    </a:lnTo>
                    <a:lnTo>
                      <a:pt x="0" y="139"/>
                    </a:lnTo>
                    <a:close/>
                  </a:path>
                </a:pathLst>
              </a:custGeom>
              <a:solidFill>
                <a:srgbClr val="063DE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2614" y="1513"/>
                <a:ext cx="856" cy="606"/>
              </a:xfrm>
              <a:custGeom>
                <a:rect b="b" l="l" r="r" t="t"/>
                <a:pathLst>
                  <a:path extrusionOk="0" h="606" w="856">
                    <a:moveTo>
                      <a:pt x="75" y="266"/>
                    </a:moveTo>
                    <a:lnTo>
                      <a:pt x="172" y="363"/>
                    </a:lnTo>
                    <a:lnTo>
                      <a:pt x="304" y="428"/>
                    </a:lnTo>
                    <a:lnTo>
                      <a:pt x="489" y="513"/>
                    </a:lnTo>
                    <a:lnTo>
                      <a:pt x="615" y="566"/>
                    </a:lnTo>
                    <a:lnTo>
                      <a:pt x="816" y="606"/>
                    </a:lnTo>
                    <a:lnTo>
                      <a:pt x="856" y="393"/>
                    </a:lnTo>
                    <a:lnTo>
                      <a:pt x="804" y="393"/>
                    </a:lnTo>
                    <a:lnTo>
                      <a:pt x="753" y="363"/>
                    </a:lnTo>
                    <a:lnTo>
                      <a:pt x="695" y="323"/>
                    </a:lnTo>
                    <a:lnTo>
                      <a:pt x="695" y="243"/>
                    </a:lnTo>
                    <a:lnTo>
                      <a:pt x="660" y="116"/>
                    </a:lnTo>
                    <a:lnTo>
                      <a:pt x="597" y="46"/>
                    </a:lnTo>
                    <a:lnTo>
                      <a:pt x="505" y="0"/>
                    </a:lnTo>
                    <a:lnTo>
                      <a:pt x="391" y="12"/>
                    </a:lnTo>
                    <a:lnTo>
                      <a:pt x="321" y="53"/>
                    </a:lnTo>
                    <a:lnTo>
                      <a:pt x="286" y="98"/>
                    </a:lnTo>
                    <a:lnTo>
                      <a:pt x="253" y="121"/>
                    </a:lnTo>
                    <a:lnTo>
                      <a:pt x="218" y="116"/>
                    </a:lnTo>
                    <a:lnTo>
                      <a:pt x="166" y="63"/>
                    </a:lnTo>
                    <a:lnTo>
                      <a:pt x="132" y="0"/>
                    </a:lnTo>
                    <a:lnTo>
                      <a:pt x="103" y="30"/>
                    </a:lnTo>
                    <a:lnTo>
                      <a:pt x="0" y="150"/>
                    </a:lnTo>
                    <a:lnTo>
                      <a:pt x="5" y="178"/>
                    </a:lnTo>
                    <a:lnTo>
                      <a:pt x="17" y="191"/>
                    </a:lnTo>
                    <a:lnTo>
                      <a:pt x="120" y="81"/>
                    </a:lnTo>
                    <a:lnTo>
                      <a:pt x="172" y="133"/>
                    </a:lnTo>
                    <a:lnTo>
                      <a:pt x="206" y="168"/>
                    </a:lnTo>
                    <a:lnTo>
                      <a:pt x="253" y="168"/>
                    </a:lnTo>
                    <a:lnTo>
                      <a:pt x="286" y="156"/>
                    </a:lnTo>
                    <a:lnTo>
                      <a:pt x="339" y="116"/>
                    </a:lnTo>
                    <a:lnTo>
                      <a:pt x="367" y="70"/>
                    </a:lnTo>
                    <a:lnTo>
                      <a:pt x="442" y="46"/>
                    </a:lnTo>
                    <a:lnTo>
                      <a:pt x="505" y="53"/>
                    </a:lnTo>
                    <a:lnTo>
                      <a:pt x="562" y="87"/>
                    </a:lnTo>
                    <a:lnTo>
                      <a:pt x="615" y="138"/>
                    </a:lnTo>
                    <a:lnTo>
                      <a:pt x="643" y="203"/>
                    </a:lnTo>
                    <a:lnTo>
                      <a:pt x="643" y="260"/>
                    </a:lnTo>
                    <a:lnTo>
                      <a:pt x="643" y="323"/>
                    </a:lnTo>
                    <a:lnTo>
                      <a:pt x="666" y="375"/>
                    </a:lnTo>
                    <a:lnTo>
                      <a:pt x="730" y="410"/>
                    </a:lnTo>
                    <a:lnTo>
                      <a:pt x="804" y="444"/>
                    </a:lnTo>
                    <a:lnTo>
                      <a:pt x="770" y="554"/>
                    </a:lnTo>
                    <a:lnTo>
                      <a:pt x="580" y="503"/>
                    </a:lnTo>
                    <a:lnTo>
                      <a:pt x="454" y="450"/>
                    </a:lnTo>
                    <a:lnTo>
                      <a:pt x="339" y="416"/>
                    </a:lnTo>
                    <a:lnTo>
                      <a:pt x="241" y="363"/>
                    </a:lnTo>
                    <a:lnTo>
                      <a:pt x="120" y="266"/>
                    </a:lnTo>
                    <a:lnTo>
                      <a:pt x="34" y="173"/>
                    </a:lnTo>
                    <a:lnTo>
                      <a:pt x="22" y="185"/>
                    </a:lnTo>
                    <a:lnTo>
                      <a:pt x="75" y="26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 rot="-4320000">
                <a:off x="2791" y="1886"/>
                <a:ext cx="141" cy="50"/>
              </a:xfrm>
              <a:prstGeom prst="ellipse">
                <a:avLst/>
              </a:prstGeom>
              <a:solidFill>
                <a:schemeClr val="dk2"/>
              </a:solidFill>
              <a:ln cap="sq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274300" spcFirstLastPara="1" rIns="274300" wrap="square" tIns="45700">
                <a:sp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 rot="-4320000">
                <a:off x="2810" y="1913"/>
                <a:ext cx="81" cy="1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274300" spcFirstLastPara="1" rIns="274300" wrap="square" tIns="45700">
                <a:sp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 rot="-4320000">
                <a:off x="2741" y="1886"/>
                <a:ext cx="141" cy="50"/>
              </a:xfrm>
              <a:prstGeom prst="ellipse">
                <a:avLst/>
              </a:prstGeom>
              <a:solidFill>
                <a:schemeClr val="dk2"/>
              </a:solidFill>
              <a:ln cap="sq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274300" spcFirstLastPara="1" rIns="274300" wrap="square" tIns="45700">
                <a:sp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 rot="-4320000">
                <a:off x="2760" y="1913"/>
                <a:ext cx="81" cy="1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274300" spcFirstLastPara="1" rIns="274300" wrap="square" tIns="45700">
                <a:sp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>
                <a:off x="2687" y="2089"/>
                <a:ext cx="198" cy="85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274300" spcFirstLastPara="1" rIns="274300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0" name="Google Shape;230;p4"/>
            <p:cNvSpPr txBox="1"/>
            <p:nvPr/>
          </p:nvSpPr>
          <p:spPr>
            <a:xfrm>
              <a:off x="3517" y="1920"/>
              <a:ext cx="2243" cy="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br>
                <a:rPr b="0" i="0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0" i="0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sort the second half. 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/>
          <p:nvPr>
            <p:ph type="title"/>
          </p:nvPr>
        </p:nvSpPr>
        <p:spPr>
          <a:xfrm>
            <a:off x="6858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Quick Sort</a:t>
            </a:r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2133600" y="1752600"/>
            <a:ext cx="457200" cy="914400"/>
            <a:chOff x="2432" y="1328"/>
            <a:chExt cx="906" cy="2075"/>
          </a:xfrm>
        </p:grpSpPr>
        <p:sp>
          <p:nvSpPr>
            <p:cNvPr id="237" name="Google Shape;237;p5"/>
            <p:cNvSpPr/>
            <p:nvPr/>
          </p:nvSpPr>
          <p:spPr>
            <a:xfrm>
              <a:off x="2594" y="1328"/>
              <a:ext cx="450" cy="433"/>
            </a:xfrm>
            <a:custGeom>
              <a:rect b="b" l="l" r="r" t="t"/>
              <a:pathLst>
                <a:path extrusionOk="0" h="406" w="410">
                  <a:moveTo>
                    <a:pt x="268" y="117"/>
                  </a:moveTo>
                  <a:lnTo>
                    <a:pt x="217" y="41"/>
                  </a:lnTo>
                  <a:lnTo>
                    <a:pt x="166" y="0"/>
                  </a:lnTo>
                  <a:lnTo>
                    <a:pt x="106" y="0"/>
                  </a:lnTo>
                  <a:lnTo>
                    <a:pt x="40" y="26"/>
                  </a:lnTo>
                  <a:lnTo>
                    <a:pt x="10" y="71"/>
                  </a:lnTo>
                  <a:lnTo>
                    <a:pt x="0" y="132"/>
                  </a:lnTo>
                  <a:lnTo>
                    <a:pt x="10" y="213"/>
                  </a:lnTo>
                  <a:lnTo>
                    <a:pt x="50" y="304"/>
                  </a:lnTo>
                  <a:lnTo>
                    <a:pt x="121" y="365"/>
                  </a:lnTo>
                  <a:lnTo>
                    <a:pt x="176" y="395"/>
                  </a:lnTo>
                  <a:lnTo>
                    <a:pt x="232" y="406"/>
                  </a:lnTo>
                  <a:lnTo>
                    <a:pt x="278" y="390"/>
                  </a:lnTo>
                  <a:lnTo>
                    <a:pt x="303" y="365"/>
                  </a:lnTo>
                  <a:lnTo>
                    <a:pt x="319" y="304"/>
                  </a:lnTo>
                  <a:lnTo>
                    <a:pt x="314" y="233"/>
                  </a:lnTo>
                  <a:lnTo>
                    <a:pt x="298" y="173"/>
                  </a:lnTo>
                  <a:lnTo>
                    <a:pt x="399" y="117"/>
                  </a:lnTo>
                  <a:lnTo>
                    <a:pt x="410" y="92"/>
                  </a:lnTo>
                  <a:lnTo>
                    <a:pt x="399" y="81"/>
                  </a:lnTo>
                  <a:lnTo>
                    <a:pt x="288" y="147"/>
                  </a:lnTo>
                  <a:lnTo>
                    <a:pt x="268" y="1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432" y="1810"/>
              <a:ext cx="362" cy="582"/>
            </a:xfrm>
            <a:custGeom>
              <a:rect b="b" l="l" r="r" t="t"/>
              <a:pathLst>
                <a:path extrusionOk="0" h="546" w="329">
                  <a:moveTo>
                    <a:pt x="329" y="15"/>
                  </a:moveTo>
                  <a:lnTo>
                    <a:pt x="293" y="0"/>
                  </a:lnTo>
                  <a:lnTo>
                    <a:pt x="217" y="5"/>
                  </a:lnTo>
                  <a:lnTo>
                    <a:pt x="151" y="56"/>
                  </a:lnTo>
                  <a:lnTo>
                    <a:pt x="55" y="162"/>
                  </a:lnTo>
                  <a:lnTo>
                    <a:pt x="5" y="248"/>
                  </a:lnTo>
                  <a:lnTo>
                    <a:pt x="0" y="278"/>
                  </a:lnTo>
                  <a:lnTo>
                    <a:pt x="25" y="334"/>
                  </a:lnTo>
                  <a:lnTo>
                    <a:pt x="80" y="359"/>
                  </a:lnTo>
                  <a:lnTo>
                    <a:pt x="151" y="389"/>
                  </a:lnTo>
                  <a:lnTo>
                    <a:pt x="207" y="404"/>
                  </a:lnTo>
                  <a:lnTo>
                    <a:pt x="232" y="430"/>
                  </a:lnTo>
                  <a:lnTo>
                    <a:pt x="217" y="465"/>
                  </a:lnTo>
                  <a:lnTo>
                    <a:pt x="177" y="506"/>
                  </a:lnTo>
                  <a:lnTo>
                    <a:pt x="126" y="511"/>
                  </a:lnTo>
                  <a:lnTo>
                    <a:pt x="91" y="495"/>
                  </a:lnTo>
                  <a:lnTo>
                    <a:pt x="70" y="511"/>
                  </a:lnTo>
                  <a:lnTo>
                    <a:pt x="75" y="531"/>
                  </a:lnTo>
                  <a:lnTo>
                    <a:pt x="116" y="546"/>
                  </a:lnTo>
                  <a:lnTo>
                    <a:pt x="177" y="546"/>
                  </a:lnTo>
                  <a:lnTo>
                    <a:pt x="232" y="531"/>
                  </a:lnTo>
                  <a:lnTo>
                    <a:pt x="263" y="511"/>
                  </a:lnTo>
                  <a:lnTo>
                    <a:pt x="283" y="475"/>
                  </a:lnTo>
                  <a:lnTo>
                    <a:pt x="293" y="435"/>
                  </a:lnTo>
                  <a:lnTo>
                    <a:pt x="268" y="399"/>
                  </a:lnTo>
                  <a:lnTo>
                    <a:pt x="207" y="374"/>
                  </a:lnTo>
                  <a:lnTo>
                    <a:pt x="136" y="354"/>
                  </a:lnTo>
                  <a:lnTo>
                    <a:pt x="75" y="319"/>
                  </a:lnTo>
                  <a:lnTo>
                    <a:pt x="60" y="288"/>
                  </a:lnTo>
                  <a:lnTo>
                    <a:pt x="70" y="233"/>
                  </a:lnTo>
                  <a:lnTo>
                    <a:pt x="116" y="162"/>
                  </a:lnTo>
                  <a:lnTo>
                    <a:pt x="172" y="121"/>
                  </a:lnTo>
                  <a:lnTo>
                    <a:pt x="258" y="91"/>
                  </a:lnTo>
                  <a:lnTo>
                    <a:pt x="329" y="76"/>
                  </a:lnTo>
                  <a:lnTo>
                    <a:pt x="329" y="35"/>
                  </a:lnTo>
                  <a:lnTo>
                    <a:pt x="329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737" y="1811"/>
              <a:ext cx="339" cy="717"/>
            </a:xfrm>
            <a:custGeom>
              <a:rect b="b" l="l" r="r" t="t"/>
              <a:pathLst>
                <a:path extrusionOk="0" h="673" w="309">
                  <a:moveTo>
                    <a:pt x="269" y="212"/>
                  </a:moveTo>
                  <a:lnTo>
                    <a:pt x="238" y="86"/>
                  </a:lnTo>
                  <a:lnTo>
                    <a:pt x="203" y="25"/>
                  </a:lnTo>
                  <a:lnTo>
                    <a:pt x="126" y="0"/>
                  </a:lnTo>
                  <a:lnTo>
                    <a:pt x="50" y="10"/>
                  </a:lnTo>
                  <a:lnTo>
                    <a:pt x="15" y="76"/>
                  </a:lnTo>
                  <a:lnTo>
                    <a:pt x="20" y="157"/>
                  </a:lnTo>
                  <a:lnTo>
                    <a:pt x="40" y="288"/>
                  </a:lnTo>
                  <a:lnTo>
                    <a:pt x="40" y="404"/>
                  </a:lnTo>
                  <a:lnTo>
                    <a:pt x="15" y="505"/>
                  </a:lnTo>
                  <a:lnTo>
                    <a:pt x="0" y="561"/>
                  </a:lnTo>
                  <a:lnTo>
                    <a:pt x="10" y="612"/>
                  </a:lnTo>
                  <a:lnTo>
                    <a:pt x="45" y="638"/>
                  </a:lnTo>
                  <a:lnTo>
                    <a:pt x="91" y="663"/>
                  </a:lnTo>
                  <a:lnTo>
                    <a:pt x="136" y="673"/>
                  </a:lnTo>
                  <a:lnTo>
                    <a:pt x="193" y="673"/>
                  </a:lnTo>
                  <a:lnTo>
                    <a:pt x="259" y="622"/>
                  </a:lnTo>
                  <a:lnTo>
                    <a:pt x="309" y="515"/>
                  </a:lnTo>
                  <a:lnTo>
                    <a:pt x="304" y="419"/>
                  </a:lnTo>
                  <a:lnTo>
                    <a:pt x="274" y="308"/>
                  </a:lnTo>
                  <a:lnTo>
                    <a:pt x="269" y="2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2625" y="2365"/>
              <a:ext cx="259" cy="1038"/>
            </a:xfrm>
            <a:custGeom>
              <a:rect b="b" l="l" r="r" t="t"/>
              <a:pathLst>
                <a:path extrusionOk="0" h="973" w="235">
                  <a:moveTo>
                    <a:pt x="223" y="15"/>
                  </a:moveTo>
                  <a:lnTo>
                    <a:pt x="163" y="0"/>
                  </a:lnTo>
                  <a:lnTo>
                    <a:pt x="127" y="15"/>
                  </a:lnTo>
                  <a:lnTo>
                    <a:pt x="112" y="66"/>
                  </a:lnTo>
                  <a:lnTo>
                    <a:pt x="127" y="344"/>
                  </a:lnTo>
                  <a:lnTo>
                    <a:pt x="127" y="410"/>
                  </a:lnTo>
                  <a:lnTo>
                    <a:pt x="107" y="532"/>
                  </a:lnTo>
                  <a:lnTo>
                    <a:pt x="102" y="674"/>
                  </a:lnTo>
                  <a:lnTo>
                    <a:pt x="112" y="745"/>
                  </a:lnTo>
                  <a:lnTo>
                    <a:pt x="102" y="785"/>
                  </a:lnTo>
                  <a:lnTo>
                    <a:pt x="31" y="846"/>
                  </a:lnTo>
                  <a:lnTo>
                    <a:pt x="0" y="922"/>
                  </a:lnTo>
                  <a:lnTo>
                    <a:pt x="6" y="947"/>
                  </a:lnTo>
                  <a:lnTo>
                    <a:pt x="61" y="973"/>
                  </a:lnTo>
                  <a:lnTo>
                    <a:pt x="76" y="962"/>
                  </a:lnTo>
                  <a:lnTo>
                    <a:pt x="82" y="917"/>
                  </a:lnTo>
                  <a:lnTo>
                    <a:pt x="97" y="851"/>
                  </a:lnTo>
                  <a:lnTo>
                    <a:pt x="122" y="821"/>
                  </a:lnTo>
                  <a:lnTo>
                    <a:pt x="152" y="801"/>
                  </a:lnTo>
                  <a:lnTo>
                    <a:pt x="178" y="775"/>
                  </a:lnTo>
                  <a:lnTo>
                    <a:pt x="183" y="755"/>
                  </a:lnTo>
                  <a:lnTo>
                    <a:pt x="168" y="730"/>
                  </a:lnTo>
                  <a:lnTo>
                    <a:pt x="152" y="715"/>
                  </a:lnTo>
                  <a:lnTo>
                    <a:pt x="142" y="653"/>
                  </a:lnTo>
                  <a:lnTo>
                    <a:pt x="152" y="526"/>
                  </a:lnTo>
                  <a:lnTo>
                    <a:pt x="188" y="380"/>
                  </a:lnTo>
                  <a:lnTo>
                    <a:pt x="223" y="263"/>
                  </a:lnTo>
                  <a:lnTo>
                    <a:pt x="235" y="122"/>
                  </a:lnTo>
                  <a:lnTo>
                    <a:pt x="223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2906" y="2365"/>
              <a:ext cx="422" cy="876"/>
            </a:xfrm>
            <a:custGeom>
              <a:rect b="b" l="l" r="r" t="t"/>
              <a:pathLst>
                <a:path extrusionOk="0" h="821" w="384">
                  <a:moveTo>
                    <a:pt x="126" y="122"/>
                  </a:moveTo>
                  <a:lnTo>
                    <a:pt x="116" y="40"/>
                  </a:lnTo>
                  <a:lnTo>
                    <a:pt x="71" y="0"/>
                  </a:lnTo>
                  <a:lnTo>
                    <a:pt x="5" y="5"/>
                  </a:lnTo>
                  <a:lnTo>
                    <a:pt x="0" y="40"/>
                  </a:lnTo>
                  <a:lnTo>
                    <a:pt x="5" y="117"/>
                  </a:lnTo>
                  <a:lnTo>
                    <a:pt x="40" y="233"/>
                  </a:lnTo>
                  <a:lnTo>
                    <a:pt x="66" y="319"/>
                  </a:lnTo>
                  <a:lnTo>
                    <a:pt x="96" y="435"/>
                  </a:lnTo>
                  <a:lnTo>
                    <a:pt x="106" y="536"/>
                  </a:lnTo>
                  <a:lnTo>
                    <a:pt x="106" y="617"/>
                  </a:lnTo>
                  <a:lnTo>
                    <a:pt x="91" y="679"/>
                  </a:lnTo>
                  <a:lnTo>
                    <a:pt x="76" y="699"/>
                  </a:lnTo>
                  <a:lnTo>
                    <a:pt x="76" y="719"/>
                  </a:lnTo>
                  <a:lnTo>
                    <a:pt x="96" y="750"/>
                  </a:lnTo>
                  <a:lnTo>
                    <a:pt x="131" y="760"/>
                  </a:lnTo>
                  <a:lnTo>
                    <a:pt x="187" y="760"/>
                  </a:lnTo>
                  <a:lnTo>
                    <a:pt x="288" y="785"/>
                  </a:lnTo>
                  <a:lnTo>
                    <a:pt x="318" y="821"/>
                  </a:lnTo>
                  <a:lnTo>
                    <a:pt x="364" y="800"/>
                  </a:lnTo>
                  <a:lnTo>
                    <a:pt x="384" y="750"/>
                  </a:lnTo>
                  <a:lnTo>
                    <a:pt x="364" y="730"/>
                  </a:lnTo>
                  <a:lnTo>
                    <a:pt x="278" y="719"/>
                  </a:lnTo>
                  <a:lnTo>
                    <a:pt x="182" y="719"/>
                  </a:lnTo>
                  <a:lnTo>
                    <a:pt x="141" y="714"/>
                  </a:lnTo>
                  <a:lnTo>
                    <a:pt x="131" y="684"/>
                  </a:lnTo>
                  <a:lnTo>
                    <a:pt x="141" y="627"/>
                  </a:lnTo>
                  <a:lnTo>
                    <a:pt x="147" y="531"/>
                  </a:lnTo>
                  <a:lnTo>
                    <a:pt x="136" y="425"/>
                  </a:lnTo>
                  <a:lnTo>
                    <a:pt x="121" y="284"/>
                  </a:lnTo>
                  <a:lnTo>
                    <a:pt x="126" y="162"/>
                  </a:lnTo>
                  <a:lnTo>
                    <a:pt x="126" y="1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 flipH="1">
              <a:off x="2976" y="1824"/>
              <a:ext cx="362" cy="582"/>
            </a:xfrm>
            <a:custGeom>
              <a:rect b="b" l="l" r="r" t="t"/>
              <a:pathLst>
                <a:path extrusionOk="0" h="546" w="329">
                  <a:moveTo>
                    <a:pt x="329" y="15"/>
                  </a:moveTo>
                  <a:lnTo>
                    <a:pt x="293" y="0"/>
                  </a:lnTo>
                  <a:lnTo>
                    <a:pt x="217" y="5"/>
                  </a:lnTo>
                  <a:lnTo>
                    <a:pt x="151" y="56"/>
                  </a:lnTo>
                  <a:lnTo>
                    <a:pt x="55" y="162"/>
                  </a:lnTo>
                  <a:lnTo>
                    <a:pt x="5" y="248"/>
                  </a:lnTo>
                  <a:lnTo>
                    <a:pt x="0" y="278"/>
                  </a:lnTo>
                  <a:lnTo>
                    <a:pt x="25" y="334"/>
                  </a:lnTo>
                  <a:lnTo>
                    <a:pt x="80" y="359"/>
                  </a:lnTo>
                  <a:lnTo>
                    <a:pt x="151" y="389"/>
                  </a:lnTo>
                  <a:lnTo>
                    <a:pt x="207" y="404"/>
                  </a:lnTo>
                  <a:lnTo>
                    <a:pt x="232" y="430"/>
                  </a:lnTo>
                  <a:lnTo>
                    <a:pt x="217" y="465"/>
                  </a:lnTo>
                  <a:lnTo>
                    <a:pt x="177" y="506"/>
                  </a:lnTo>
                  <a:lnTo>
                    <a:pt x="126" y="511"/>
                  </a:lnTo>
                  <a:lnTo>
                    <a:pt x="91" y="495"/>
                  </a:lnTo>
                  <a:lnTo>
                    <a:pt x="70" y="511"/>
                  </a:lnTo>
                  <a:lnTo>
                    <a:pt x="75" y="531"/>
                  </a:lnTo>
                  <a:lnTo>
                    <a:pt x="116" y="546"/>
                  </a:lnTo>
                  <a:lnTo>
                    <a:pt x="177" y="546"/>
                  </a:lnTo>
                  <a:lnTo>
                    <a:pt x="232" y="531"/>
                  </a:lnTo>
                  <a:lnTo>
                    <a:pt x="263" y="511"/>
                  </a:lnTo>
                  <a:lnTo>
                    <a:pt x="283" y="475"/>
                  </a:lnTo>
                  <a:lnTo>
                    <a:pt x="293" y="435"/>
                  </a:lnTo>
                  <a:lnTo>
                    <a:pt x="268" y="399"/>
                  </a:lnTo>
                  <a:lnTo>
                    <a:pt x="207" y="374"/>
                  </a:lnTo>
                  <a:lnTo>
                    <a:pt x="136" y="354"/>
                  </a:lnTo>
                  <a:lnTo>
                    <a:pt x="75" y="319"/>
                  </a:lnTo>
                  <a:lnTo>
                    <a:pt x="60" y="288"/>
                  </a:lnTo>
                  <a:lnTo>
                    <a:pt x="70" y="233"/>
                  </a:lnTo>
                  <a:lnTo>
                    <a:pt x="116" y="162"/>
                  </a:lnTo>
                  <a:lnTo>
                    <a:pt x="172" y="121"/>
                  </a:lnTo>
                  <a:lnTo>
                    <a:pt x="258" y="91"/>
                  </a:lnTo>
                  <a:lnTo>
                    <a:pt x="329" y="76"/>
                  </a:lnTo>
                  <a:lnTo>
                    <a:pt x="329" y="35"/>
                  </a:lnTo>
                  <a:lnTo>
                    <a:pt x="329" y="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3" name="Google Shape;243;p5"/>
          <p:cNvSpPr/>
          <p:nvPr/>
        </p:nvSpPr>
        <p:spPr>
          <a:xfrm>
            <a:off x="3962400" y="1354137"/>
            <a:ext cx="977900" cy="1770062"/>
          </a:xfrm>
          <a:custGeom>
            <a:rect b="b" l="l" r="r" t="t"/>
            <a:pathLst>
              <a:path extrusionOk="0" h="1115" w="616">
                <a:moveTo>
                  <a:pt x="0" y="1115"/>
                </a:moveTo>
                <a:cubicBezTo>
                  <a:pt x="56" y="971"/>
                  <a:pt x="112" y="827"/>
                  <a:pt x="192" y="731"/>
                </a:cubicBezTo>
                <a:cubicBezTo>
                  <a:pt x="272" y="635"/>
                  <a:pt x="409" y="661"/>
                  <a:pt x="480" y="539"/>
                </a:cubicBezTo>
                <a:cubicBezTo>
                  <a:pt x="551" y="417"/>
                  <a:pt x="588" y="112"/>
                  <a:pt x="616" y="0"/>
                </a:cubicBezTo>
              </a:path>
            </a:pathLst>
          </a:custGeom>
          <a:noFill/>
          <a:ln cap="flat" cmpd="sng" w="38100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4" name="Google Shape;244;p5"/>
          <p:cNvGrpSpPr/>
          <p:nvPr/>
        </p:nvGrpSpPr>
        <p:grpSpPr>
          <a:xfrm>
            <a:off x="2590800" y="1295400"/>
            <a:ext cx="2397027" cy="552450"/>
            <a:chOff x="3072" y="3360"/>
            <a:chExt cx="2433" cy="348"/>
          </a:xfrm>
        </p:grpSpPr>
        <p:sp>
          <p:nvSpPr>
            <p:cNvPr id="245" name="Google Shape;245;p5"/>
            <p:cNvSpPr txBox="1"/>
            <p:nvPr/>
          </p:nvSpPr>
          <p:spPr>
            <a:xfrm>
              <a:off x="3105" y="3408"/>
              <a:ext cx="24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14,23,25,30,31</a:t>
              </a:r>
              <a:endParaRPr/>
            </a:p>
          </p:txBody>
        </p:sp>
        <p:sp>
          <p:nvSpPr>
            <p:cNvPr id="246" name="Google Shape;246;p5"/>
            <p:cNvSpPr txBox="1"/>
            <p:nvPr/>
          </p:nvSpPr>
          <p:spPr>
            <a:xfrm>
              <a:off x="3072" y="3360"/>
              <a:ext cx="2352" cy="336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5"/>
          <p:cNvGrpSpPr/>
          <p:nvPr/>
        </p:nvGrpSpPr>
        <p:grpSpPr>
          <a:xfrm>
            <a:off x="4800600" y="2339975"/>
            <a:ext cx="1543050" cy="555625"/>
            <a:chOff x="3072" y="3360"/>
            <a:chExt cx="2352" cy="336"/>
          </a:xfrm>
        </p:grpSpPr>
        <p:sp>
          <p:nvSpPr>
            <p:cNvPr id="248" name="Google Shape;248;p5"/>
            <p:cNvSpPr txBox="1"/>
            <p:nvPr/>
          </p:nvSpPr>
          <p:spPr>
            <a:xfrm>
              <a:off x="3106" y="3408"/>
              <a:ext cx="2313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62,79,88,98</a:t>
              </a:r>
              <a:endParaRPr/>
            </a:p>
          </p:txBody>
        </p:sp>
        <p:sp>
          <p:nvSpPr>
            <p:cNvPr id="249" name="Google Shape;249;p5"/>
            <p:cNvSpPr txBox="1"/>
            <p:nvPr/>
          </p:nvSpPr>
          <p:spPr>
            <a:xfrm>
              <a:off x="3072" y="3360"/>
              <a:ext cx="2352" cy="336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5"/>
          <p:cNvGrpSpPr/>
          <p:nvPr/>
        </p:nvGrpSpPr>
        <p:grpSpPr>
          <a:xfrm>
            <a:off x="4492625" y="1958975"/>
            <a:ext cx="460375" cy="555625"/>
            <a:chOff x="2982" y="3360"/>
            <a:chExt cx="2821" cy="336"/>
          </a:xfrm>
        </p:grpSpPr>
        <p:sp>
          <p:nvSpPr>
            <p:cNvPr id="251" name="Google Shape;251;p5"/>
            <p:cNvSpPr txBox="1"/>
            <p:nvPr/>
          </p:nvSpPr>
          <p:spPr>
            <a:xfrm>
              <a:off x="2982" y="3408"/>
              <a:ext cx="2821" cy="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3CC33"/>
                </a:buClr>
                <a:buSzPts val="2000"/>
                <a:buFont typeface="Tahoma"/>
                <a:buNone/>
              </a:pPr>
              <a:r>
                <a:rPr b="0" i="0" lang="en-US" sz="2000" u="none">
                  <a:solidFill>
                    <a:srgbClr val="33CC33"/>
                  </a:solidFill>
                  <a:latin typeface="Tahoma"/>
                  <a:ea typeface="Tahoma"/>
                  <a:cs typeface="Tahoma"/>
                  <a:sym typeface="Tahoma"/>
                </a:rPr>
                <a:t>52</a:t>
              </a:r>
              <a:endParaRPr/>
            </a:p>
          </p:txBody>
        </p:sp>
        <p:sp>
          <p:nvSpPr>
            <p:cNvPr id="252" name="Google Shape;252;p5"/>
            <p:cNvSpPr txBox="1"/>
            <p:nvPr/>
          </p:nvSpPr>
          <p:spPr>
            <a:xfrm>
              <a:off x="3072" y="3360"/>
              <a:ext cx="2352" cy="336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5"/>
          <p:cNvGrpSpPr/>
          <p:nvPr/>
        </p:nvGrpSpPr>
        <p:grpSpPr>
          <a:xfrm>
            <a:off x="1508125" y="3524250"/>
            <a:ext cx="5632450" cy="2117128"/>
            <a:chOff x="950" y="2220"/>
            <a:chExt cx="3548" cy="1152"/>
          </a:xfrm>
        </p:grpSpPr>
        <p:sp>
          <p:nvSpPr>
            <p:cNvPr id="254" name="Google Shape;254;p5"/>
            <p:cNvSpPr txBox="1"/>
            <p:nvPr/>
          </p:nvSpPr>
          <p:spPr>
            <a:xfrm>
              <a:off x="950" y="2220"/>
              <a:ext cx="24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Times New Roman"/>
                <a:buNone/>
              </a:pPr>
              <a:r>
                <a:rPr b="0" i="0" lang="en-US" sz="32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Glue pieces together.</a:t>
              </a:r>
              <a:endParaRPr/>
            </a:p>
          </p:txBody>
        </p:sp>
        <p:grpSp>
          <p:nvGrpSpPr>
            <p:cNvPr id="255" name="Google Shape;255;p5"/>
            <p:cNvGrpSpPr/>
            <p:nvPr/>
          </p:nvGrpSpPr>
          <p:grpSpPr>
            <a:xfrm>
              <a:off x="2064" y="3024"/>
              <a:ext cx="2434" cy="348"/>
              <a:chOff x="3072" y="3360"/>
              <a:chExt cx="2434" cy="348"/>
            </a:xfrm>
          </p:grpSpPr>
          <p:sp>
            <p:nvSpPr>
              <p:cNvPr id="256" name="Google Shape;256;p5"/>
              <p:cNvSpPr txBox="1"/>
              <p:nvPr/>
            </p:nvSpPr>
            <p:spPr>
              <a:xfrm>
                <a:off x="3106" y="3408"/>
                <a:ext cx="24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3CC33"/>
                  </a:buClr>
                  <a:buSzPts val="2000"/>
                  <a:buFont typeface="Tahoma"/>
                  <a:buNone/>
                </a:pPr>
                <a:r>
                  <a:rPr b="0" i="0" lang="en-US" sz="2000" u="none">
                    <a:solidFill>
                      <a:srgbClr val="33CC33"/>
                    </a:solidFill>
                    <a:latin typeface="Tahoma"/>
                    <a:ea typeface="Tahoma"/>
                    <a:cs typeface="Tahoma"/>
                    <a:sym typeface="Tahoma"/>
                  </a:rPr>
                  <a:t>14,23,25,30,31,52,62,79,88,98</a:t>
                </a:r>
                <a:endParaRPr/>
              </a:p>
            </p:txBody>
          </p:sp>
          <p:sp>
            <p:nvSpPr>
              <p:cNvPr id="257" name="Google Shape;257;p5"/>
              <p:cNvSpPr txBox="1"/>
              <p:nvPr/>
            </p:nvSpPr>
            <p:spPr>
              <a:xfrm>
                <a:off x="3072" y="3360"/>
                <a:ext cx="2352" cy="336"/>
              </a:xfrm>
              <a:prstGeom prst="rect">
                <a:avLst/>
              </a:prstGeom>
              <a:noFill/>
              <a:ln cap="flat" cmpd="sng" w="38100">
                <a:solidFill>
                  <a:srgbClr val="0000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Quicksort</a:t>
            </a:r>
            <a:endParaRPr/>
          </a:p>
        </p:txBody>
      </p:sp>
      <p:sp>
        <p:nvSpPr>
          <p:cNvPr id="263" name="Google Shape;263;p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Quicksort pros [advantage]: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Sorts 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in place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Sorts </a:t>
            </a:r>
            <a:r>
              <a:rPr b="0" i="1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 lg </a:t>
            </a:r>
            <a:r>
              <a:rPr b="0" i="1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average case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 efficient in practice , it’s quick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Quicksort cons [disadvantage]: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Sorts </a:t>
            </a:r>
            <a:r>
              <a:rPr b="0" i="1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baseline="3000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worst case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worst case doesn’t happen often … </a:t>
            </a: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sorted</a:t>
            </a:r>
            <a:endParaRPr/>
          </a:p>
          <a:p>
            <a:pPr indent="-215900" lvl="0" marL="3429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FF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Quicksort</a:t>
            </a:r>
            <a:endParaRPr/>
          </a:p>
        </p:txBody>
      </p:sp>
      <p:sp>
        <p:nvSpPr>
          <p:cNvPr id="269" name="Google Shape;269;p7"/>
          <p:cNvSpPr txBox="1"/>
          <p:nvPr>
            <p:ph idx="1" type="body"/>
          </p:nvPr>
        </p:nvSpPr>
        <p:spPr>
          <a:xfrm>
            <a:off x="663575" y="1527175"/>
            <a:ext cx="7772400" cy="4710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divide-and-conquer algorithm: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Divide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is partitioned (rearranged) into two nonempty subarrays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-1] and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+1…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s.t. each element of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-1] is less than or equal to each element of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+1…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]. Index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computed here, called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pivot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Conquer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two subarrays are sorted by recursive calls to quicksort.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2400"/>
              <a:buFont typeface="Arial"/>
              <a:buChar char="•"/>
            </a:pPr>
            <a:r>
              <a:rPr b="0" i="1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Combine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unlike merge sort, no work needed since the subarrays are sorted in place already.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Quicksort</a:t>
            </a:r>
            <a:endParaRPr/>
          </a:p>
        </p:txBody>
      </p:sp>
      <p:sp>
        <p:nvSpPr>
          <p:cNvPr id="275" name="Google Shape;275;p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algorithm to sort an array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consists of the following four easy steps:</a:t>
            </a:r>
            <a:endParaRPr/>
          </a:p>
          <a:p>
            <a:pPr indent="-215900" lvl="0" marL="342900" rtl="0" algn="l">
              <a:lnSpc>
                <a:spcPct val="79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number of elements in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0 or 1, then return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Pick any element </a:t>
            </a:r>
            <a:r>
              <a:rPr b="1" i="1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This is called the </a:t>
            </a:r>
            <a:r>
              <a:rPr b="1" i="1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pivot</a:t>
            </a:r>
            <a:endParaRPr/>
          </a:p>
          <a:p>
            <a:pPr indent="-158750" lvl="1" marL="74295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-{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(the remaining elements in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into two disjoint groups: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 = {</a:t>
            </a:r>
            <a:r>
              <a:rPr b="1" i="1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 ∈ </a:t>
            </a:r>
            <a:r>
              <a:rPr b="0" i="1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-{</a:t>
            </a:r>
            <a:r>
              <a:rPr b="1" i="1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} | </a:t>
            </a:r>
            <a:r>
              <a:rPr b="1" i="1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 ≤ </a:t>
            </a:r>
            <a:r>
              <a:rPr b="1" i="1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}, and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Arial"/>
              <a:buChar char="•"/>
            </a:pPr>
            <a:r>
              <a:rPr b="0" i="1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 = {</a:t>
            </a:r>
            <a:r>
              <a:rPr b="1" i="1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 ∈ </a:t>
            </a:r>
            <a:r>
              <a:rPr b="0" i="1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-{</a:t>
            </a:r>
            <a:r>
              <a:rPr b="1" i="1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} | </a:t>
            </a:r>
            <a:r>
              <a:rPr b="1" i="1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 ≥ </a:t>
            </a:r>
            <a:r>
              <a:rPr b="1" i="1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quicksort(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	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followed by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1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followed by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	quicksort(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0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Quicksort</a:t>
            </a:r>
            <a:endParaRPr/>
          </a:p>
        </p:txBody>
      </p:sp>
      <p:sp>
        <p:nvSpPr>
          <p:cNvPr id="281" name="Google Shape;281;p9"/>
          <p:cNvSpPr txBox="1"/>
          <p:nvPr>
            <p:ph idx="1" type="body"/>
          </p:nvPr>
        </p:nvSpPr>
        <p:spPr>
          <a:xfrm>
            <a:off x="762000" y="1268412"/>
            <a:ext cx="8077200" cy="532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instance has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≤ 1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 small instance is a sorted instance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79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sort a large instance: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a </a:t>
            </a:r>
            <a:r>
              <a:rPr b="0" i="0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pivot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 from out of the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elements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79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 the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elements into 3 groups </a:t>
            </a:r>
            <a:r>
              <a:rPr b="0" i="0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middle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middle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group contains only the </a:t>
            </a:r>
            <a:r>
              <a:rPr b="0" i="0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pivot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elements in the </a:t>
            </a:r>
            <a:r>
              <a:rPr b="0" i="0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left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are ≤ </a:t>
            </a:r>
            <a:r>
              <a:rPr b="0" i="0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pivot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elements in the </a:t>
            </a:r>
            <a:r>
              <a:rPr b="0" i="0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group are ≥ </a:t>
            </a:r>
            <a:r>
              <a:rPr b="0" i="0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pivot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rgbClr val="A500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79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 </a:t>
            </a:r>
            <a:r>
              <a:rPr b="0" i="0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left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groups recursively</a:t>
            </a:r>
            <a:endParaRPr/>
          </a:p>
          <a:p>
            <a:pPr indent="-190500" lvl="0" marL="342900" rtl="0" algn="l">
              <a:lnSpc>
                <a:spcPct val="79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79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is sorted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group, followed by </a:t>
            </a:r>
            <a:r>
              <a:rPr b="0" i="0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middle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group followed by sorted</a:t>
            </a:r>
            <a:r>
              <a:rPr b="0" i="0" lang="en-US" sz="24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A50021"/>
                </a:solidFill>
                <a:latin typeface="Arial"/>
                <a:ea typeface="Arial"/>
                <a:cs typeface="Arial"/>
                <a:sym typeface="Arial"/>
              </a:rPr>
              <a:t>right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تصميم افتراضي">
  <a:themeElements>
    <a:clrScheme name="تصميم افتراضي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2008-02-15T08:46:13Z</dcterms:created>
  <dc:creator>haya</dc:creator>
</cp:coreProperties>
</file>