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x="6997700" cy="9283700"/>
  <p:embeddedFontLst>
    <p:embeddedFont>
      <p:font typeface="Corsiva"/>
      <p:regular r:id="rId43"/>
      <p:bold r:id="rId44"/>
      <p:italic r:id="rId45"/>
      <p:boldItalic r:id="rId46"/>
    </p:embeddedFont>
    <p:embeddedFont>
      <p:font typeface="Noto Sans Symbol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h7lMhF19TDD+fP1qC4ovGQ9wT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0BB21A-6FA7-4C11-A8B6-56EE4806F93E}">
  <a:tblStyle styleId="{FE0BB21A-6FA7-4C11-A8B6-56EE4806F9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Corsiva-bold.fntdata"/><Relationship Id="rId43" Type="http://schemas.openxmlformats.org/officeDocument/2006/relationships/font" Target="fonts/Corsiva-regular.fntdata"/><Relationship Id="rId46" Type="http://schemas.openxmlformats.org/officeDocument/2006/relationships/font" Target="fonts/Corsiva-boldItalic.fntdata"/><Relationship Id="rId45" Type="http://schemas.openxmlformats.org/officeDocument/2006/relationships/font" Target="fonts/Corsi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NotoSansSymbols-bold.fntdata"/><Relationship Id="rId47" Type="http://schemas.openxmlformats.org/officeDocument/2006/relationships/font" Target="fonts/NotoSansSymbol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5" name="Google Shape;485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4" name="Google Shape;534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9" name="Google Shape;559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0" name="Google Shape;600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4730d1b2f_0_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4730d1b2f_0_1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124730d1b2f_0_12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24730d1b2f_0_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24730d1b2f_0_2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124730d1b2f_0_22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5" name="Google Shape;675;p2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Google Shape;676;p2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8" name="Google Shape;928;p2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p2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3" name="Google Shape;1043;p3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4" name="Google Shape;1044;p3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7" name="Google Shape;87;p4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4" name="Google Shape;94;p4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4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2" name="Google Shape;62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36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Pairs of Shortest Path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Extending the Shortest Path</a:t>
            </a:r>
            <a:endParaRPr/>
          </a:p>
        </p:txBody>
      </p:sp>
      <p:sp>
        <p:nvSpPr>
          <p:cNvPr id="292" name="Google Shape;292;p10"/>
          <p:cNvSpPr txBox="1"/>
          <p:nvPr/>
        </p:nvSpPr>
        <p:spPr>
          <a:xfrm>
            <a:off x="2708275" y="1387475"/>
            <a:ext cx="37782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min {l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1 ≤ k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n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 rot="5400000">
            <a:off x="7427912" y="2435225"/>
            <a:ext cx="260350" cy="166052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7412037" y="2449512"/>
            <a:ext cx="260350" cy="16573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1333500" y="2449512"/>
            <a:ext cx="1663700" cy="16668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 flipH="1" rot="-5400000">
            <a:off x="3821112" y="2462212"/>
            <a:ext cx="1663700" cy="16637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6724650" y="2449512"/>
            <a:ext cx="1663700" cy="16668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2324100" y="3771900"/>
            <a:ext cx="693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x n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7400925" y="3136900"/>
            <a:ext cx="285750" cy="252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0"/>
          <p:cNvGrpSpPr/>
          <p:nvPr/>
        </p:nvGrpSpPr>
        <p:grpSpPr>
          <a:xfrm>
            <a:off x="1028700" y="3063875"/>
            <a:ext cx="1952625" cy="366712"/>
            <a:chOff x="648" y="1930"/>
            <a:chExt cx="1230" cy="231"/>
          </a:xfrm>
        </p:grpSpPr>
        <p:sp>
          <p:nvSpPr>
            <p:cNvPr id="301" name="Google Shape;301;p10"/>
            <p:cNvSpPr txBox="1"/>
            <p:nvPr/>
          </p:nvSpPr>
          <p:spPr>
            <a:xfrm rot="5400000">
              <a:off x="1278" y="1539"/>
              <a:ext cx="164" cy="1036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648" y="1930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endParaRPr/>
            </a:p>
          </p:txBody>
        </p:sp>
      </p:grpSp>
      <p:sp>
        <p:nvSpPr>
          <p:cNvPr id="303" name="Google Shape;303;p10"/>
          <p:cNvSpPr txBox="1"/>
          <p:nvPr/>
        </p:nvSpPr>
        <p:spPr>
          <a:xfrm>
            <a:off x="7396162" y="2082800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304" name="Google Shape;304;p10"/>
          <p:cNvSpPr txBox="1"/>
          <p:nvPr/>
        </p:nvSpPr>
        <p:spPr>
          <a:xfrm>
            <a:off x="6446837" y="3090862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305" name="Google Shape;305;p10"/>
          <p:cNvSpPr txBox="1"/>
          <p:nvPr/>
        </p:nvSpPr>
        <p:spPr>
          <a:xfrm>
            <a:off x="663575" y="3752850"/>
            <a:ext cx="671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</a:t>
            </a:r>
            <a:endParaRPr/>
          </a:p>
        </p:txBody>
      </p:sp>
      <p:sp>
        <p:nvSpPr>
          <p:cNvPr id="306" name="Google Shape;306;p10"/>
          <p:cNvSpPr txBox="1"/>
          <p:nvPr/>
        </p:nvSpPr>
        <p:spPr>
          <a:xfrm>
            <a:off x="3311525" y="3752850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307" name="Google Shape;307;p10"/>
          <p:cNvSpPr txBox="1"/>
          <p:nvPr/>
        </p:nvSpPr>
        <p:spPr>
          <a:xfrm>
            <a:off x="3209925" y="3133725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endParaRPr/>
          </a:p>
        </p:txBody>
      </p:sp>
      <p:sp>
        <p:nvSpPr>
          <p:cNvPr id="308" name="Google Shape;308;p10"/>
          <p:cNvSpPr txBox="1"/>
          <p:nvPr/>
        </p:nvSpPr>
        <p:spPr>
          <a:xfrm>
            <a:off x="5654675" y="3171825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grpSp>
        <p:nvGrpSpPr>
          <p:cNvPr id="309" name="Google Shape;309;p10"/>
          <p:cNvGrpSpPr/>
          <p:nvPr/>
        </p:nvGrpSpPr>
        <p:grpSpPr>
          <a:xfrm>
            <a:off x="1363662" y="1920875"/>
            <a:ext cx="1676400" cy="449262"/>
            <a:chOff x="847" y="2614"/>
            <a:chExt cx="864" cy="283"/>
          </a:xfrm>
        </p:grpSpPr>
        <p:sp>
          <p:nvSpPr>
            <p:cNvPr id="310" name="Google Shape;310;p10"/>
            <p:cNvSpPr txBox="1"/>
            <p:nvPr/>
          </p:nvSpPr>
          <p:spPr>
            <a:xfrm>
              <a:off x="1218" y="2614"/>
              <a:ext cx="1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k</a:t>
              </a:r>
              <a:endParaRPr/>
            </a:p>
          </p:txBody>
        </p:sp>
        <p:cxnSp>
          <p:nvCxnSpPr>
            <p:cNvPr id="311" name="Google Shape;311;p10"/>
            <p:cNvCxnSpPr/>
            <p:nvPr/>
          </p:nvCxnSpPr>
          <p:spPr>
            <a:xfrm>
              <a:off x="847" y="2897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2" name="Google Shape;312;p10"/>
          <p:cNvGrpSpPr/>
          <p:nvPr/>
        </p:nvGrpSpPr>
        <p:grpSpPr>
          <a:xfrm>
            <a:off x="4467225" y="2044700"/>
            <a:ext cx="711200" cy="2089150"/>
            <a:chOff x="2814" y="1288"/>
            <a:chExt cx="448" cy="1316"/>
          </a:xfrm>
        </p:grpSpPr>
        <p:sp>
          <p:nvSpPr>
            <p:cNvPr id="313" name="Google Shape;313;p10"/>
            <p:cNvSpPr txBox="1"/>
            <p:nvPr/>
          </p:nvSpPr>
          <p:spPr>
            <a:xfrm>
              <a:off x="2814" y="1550"/>
              <a:ext cx="164" cy="1049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 txBox="1"/>
            <p:nvPr/>
          </p:nvSpPr>
          <p:spPr>
            <a:xfrm>
              <a:off x="2819" y="1288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/>
            </a:p>
          </p:txBody>
        </p:sp>
        <p:grpSp>
          <p:nvGrpSpPr>
            <p:cNvPr id="315" name="Google Shape;315;p10"/>
            <p:cNvGrpSpPr/>
            <p:nvPr/>
          </p:nvGrpSpPr>
          <p:grpSpPr>
            <a:xfrm>
              <a:off x="3058" y="1562"/>
              <a:ext cx="204" cy="1042"/>
              <a:chOff x="2722" y="3140"/>
              <a:chExt cx="204" cy="802"/>
            </a:xfrm>
          </p:grpSpPr>
          <p:cxnSp>
            <p:nvCxnSpPr>
              <p:cNvPr id="316" name="Google Shape;316;p10"/>
              <p:cNvCxnSpPr/>
              <p:nvPr/>
            </p:nvCxnSpPr>
            <p:spPr>
              <a:xfrm>
                <a:off x="2722" y="3140"/>
                <a:ext cx="0" cy="8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17" name="Google Shape;317;p10"/>
              <p:cNvSpPr txBox="1"/>
              <p:nvPr/>
            </p:nvSpPr>
            <p:spPr>
              <a:xfrm>
                <a:off x="2732" y="3483"/>
                <a:ext cx="194" cy="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k</a:t>
                </a:r>
                <a:endParaRPr/>
              </a:p>
            </p:txBody>
          </p:sp>
        </p:grpSp>
      </p:grpSp>
      <p:sp>
        <p:nvSpPr>
          <p:cNvPr id="318" name="Google Shape;318;p10"/>
          <p:cNvSpPr txBox="1"/>
          <p:nvPr/>
        </p:nvSpPr>
        <p:spPr>
          <a:xfrm>
            <a:off x="6149975" y="3752850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endParaRPr/>
          </a:p>
        </p:txBody>
      </p:sp>
      <p:sp>
        <p:nvSpPr>
          <p:cNvPr id="319" name="Google Shape;319;p10"/>
          <p:cNvSpPr txBox="1"/>
          <p:nvPr/>
        </p:nvSpPr>
        <p:spPr>
          <a:xfrm>
            <a:off x="736600" y="4759325"/>
            <a:ext cx="31511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Replace: 	min →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+    →  ∙</a:t>
            </a:r>
            <a:endParaRPr/>
          </a:p>
        </p:txBody>
      </p:sp>
      <p:sp>
        <p:nvSpPr>
          <p:cNvPr id="320" name="Google Shape;320;p10"/>
          <p:cNvSpPr txBox="1"/>
          <p:nvPr/>
        </p:nvSpPr>
        <p:spPr>
          <a:xfrm>
            <a:off x="4622800" y="4759325"/>
            <a:ext cx="35607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L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looks like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multiplication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L, W, 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8" name="Google Shape;328;p11"/>
          <p:cNvSpPr txBox="1"/>
          <p:nvPr>
            <p:ph idx="1" type="body"/>
          </p:nvPr>
        </p:nvSpPr>
        <p:spPr>
          <a:xfrm>
            <a:off x="350837" y="1214437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create L’, an n × n matrix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←∞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←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← min(l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’, 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L’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4832350" y="2387600"/>
            <a:ext cx="4074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min{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aseline="-25000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aseline="30000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min {l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2000"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1 ≤ k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n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/>
          </a:p>
        </p:txBody>
      </p:sp>
      <p:sp>
        <p:nvSpPr>
          <p:cNvPr id="330" name="Google Shape;330;p11"/>
          <p:cNvSpPr txBox="1"/>
          <p:nvPr/>
        </p:nvSpPr>
        <p:spPr>
          <a:xfrm>
            <a:off x="5236375" y="1307600"/>
            <a:ext cx="2906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for (m-1) length we have already calculated all the values and stored in L (l</a:t>
            </a:r>
            <a:r>
              <a:rPr baseline="-25000" lang="en-US"/>
              <a:t>ik</a:t>
            </a:r>
            <a:r>
              <a:rPr lang="en-US"/>
              <a:t>) table.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12"/>
          <p:cNvSpPr txBox="1"/>
          <p:nvPr>
            <p:ph type="title"/>
          </p:nvPr>
        </p:nvSpPr>
        <p:spPr>
          <a:xfrm>
            <a:off x="341312" y="100012"/>
            <a:ext cx="8505825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-A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-P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AIRS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HORTEST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-P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ATHS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W, 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8" name="Google Shape;338;p1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W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← 2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- 1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←EXTEND 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 - 1)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W,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 - 1)</a:t>
            </a:r>
            <a:endParaRPr/>
          </a:p>
          <a:p>
            <a:pPr indent="-3556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5552400" y="3321850"/>
            <a:ext cx="3134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aseline="30000" lang="en-US"/>
              <a:t>1</a:t>
            </a:r>
            <a:r>
              <a:rPr lang="en-US"/>
              <a:t> = shortest path using 1 edge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aseline="30000" lang="en-US"/>
              <a:t>2</a:t>
            </a:r>
            <a:r>
              <a:rPr lang="en-US"/>
              <a:t> = </a:t>
            </a:r>
            <a:r>
              <a:rPr lang="en-US">
                <a:solidFill>
                  <a:schemeClr val="dk1"/>
                </a:solidFill>
              </a:rPr>
              <a:t>shortest path using 2 edges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</a:t>
            </a:r>
            <a:r>
              <a:rPr baseline="30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 = shortest path using 3 edges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</a:t>
            </a:r>
            <a:r>
              <a:rPr baseline="30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 = shortest path using 4 edges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………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471487" y="1235075"/>
            <a:ext cx="2986087" cy="2419350"/>
            <a:chOff x="297" y="778"/>
            <a:chExt cx="1881" cy="1524"/>
          </a:xfrm>
        </p:grpSpPr>
        <p:sp>
          <p:nvSpPr>
            <p:cNvPr id="348" name="Google Shape;348;p13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353" name="Google Shape;353;p13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4" name="Google Shape;354;p13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5" name="Google Shape;355;p13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6" name="Google Shape;356;p13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357" name="Google Shape;357;p13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58" name="Google Shape;358;p13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59" name="Google Shape;359;p13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0" name="Google Shape;360;p13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1" name="Google Shape;361;p13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2" name="Google Shape;362;p13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3" name="Google Shape;363;p13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364" name="Google Shape;364;p13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5" name="Google Shape;365;p13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6" name="Google Shape;366;p13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7" name="Google Shape;367;p13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8" name="Google Shape;368;p13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9" name="Google Shape;369;p13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370" name="Google Shape;370;p13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aphicFrame>
        <p:nvGraphicFramePr>
          <p:cNvPr id="371" name="Google Shape;371;p13"/>
          <p:cNvGraphicFramePr/>
          <p:nvPr/>
        </p:nvGraphicFramePr>
        <p:xfrm>
          <a:off x="3827462" y="16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13"/>
          <p:cNvSpPr txBox="1"/>
          <p:nvPr/>
        </p:nvSpPr>
        <p:spPr>
          <a:xfrm>
            <a:off x="4283075" y="1200150"/>
            <a:ext cx="1228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sp>
        <p:nvSpPr>
          <p:cNvPr id="373" name="Google Shape;373;p13"/>
          <p:cNvSpPr txBox="1"/>
          <p:nvPr/>
        </p:nvSpPr>
        <p:spPr>
          <a:xfrm>
            <a:off x="6921500" y="1190625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graphicFrame>
        <p:nvGraphicFramePr>
          <p:cNvPr id="374" name="Google Shape;374;p13"/>
          <p:cNvGraphicFramePr/>
          <p:nvPr/>
        </p:nvGraphicFramePr>
        <p:xfrm>
          <a:off x="1189037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13"/>
          <p:cNvSpPr txBox="1"/>
          <p:nvPr/>
        </p:nvSpPr>
        <p:spPr>
          <a:xfrm>
            <a:off x="0" y="4962525"/>
            <a:ext cx="1122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L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  <p:graphicFrame>
        <p:nvGraphicFramePr>
          <p:cNvPr id="376" name="Google Shape;376;p13"/>
          <p:cNvGraphicFramePr/>
          <p:nvPr/>
        </p:nvGraphicFramePr>
        <p:xfrm>
          <a:off x="6446837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7" name="Google Shape;377;p13"/>
          <p:cNvSpPr txBox="1"/>
          <p:nvPr/>
        </p:nvSpPr>
        <p:spPr>
          <a:xfrm>
            <a:off x="1260475" y="41449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8" name="Google Shape;378;p13"/>
          <p:cNvSpPr txBox="1"/>
          <p:nvPr/>
        </p:nvSpPr>
        <p:spPr>
          <a:xfrm>
            <a:off x="1709737" y="41449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9" name="Google Shape;379;p13"/>
          <p:cNvSpPr txBox="1"/>
          <p:nvPr/>
        </p:nvSpPr>
        <p:spPr>
          <a:xfrm>
            <a:off x="2160587" y="41449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0" name="Google Shape;380;p13"/>
          <p:cNvSpPr txBox="1"/>
          <p:nvPr/>
        </p:nvSpPr>
        <p:spPr>
          <a:xfrm>
            <a:off x="2609850" y="41449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1" name="Google Shape;381;p13"/>
          <p:cNvSpPr txBox="1"/>
          <p:nvPr/>
        </p:nvSpPr>
        <p:spPr>
          <a:xfrm>
            <a:off x="2984500" y="4144962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382" name="Google Shape;382;p13"/>
          <p:cNvSpPr txBox="1"/>
          <p:nvPr/>
        </p:nvSpPr>
        <p:spPr>
          <a:xfrm>
            <a:off x="1270000" y="45735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3" name="Google Shape;383;p13"/>
          <p:cNvSpPr txBox="1"/>
          <p:nvPr/>
        </p:nvSpPr>
        <p:spPr>
          <a:xfrm>
            <a:off x="1719262" y="45735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4" name="Google Shape;384;p13"/>
          <p:cNvSpPr txBox="1"/>
          <p:nvPr/>
        </p:nvSpPr>
        <p:spPr>
          <a:xfrm>
            <a:off x="2093912" y="457358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2619375" y="45735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6" name="Google Shape;386;p13"/>
          <p:cNvSpPr txBox="1"/>
          <p:nvPr/>
        </p:nvSpPr>
        <p:spPr>
          <a:xfrm>
            <a:off x="3070225" y="45735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7" name="Google Shape;387;p13"/>
          <p:cNvSpPr txBox="1"/>
          <p:nvPr/>
        </p:nvSpPr>
        <p:spPr>
          <a:xfrm>
            <a:off x="1270000" y="5110162"/>
            <a:ext cx="347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88" name="Google Shape;388;p13"/>
          <p:cNvSpPr txBox="1"/>
          <p:nvPr/>
        </p:nvSpPr>
        <p:spPr>
          <a:xfrm>
            <a:off x="1719262" y="50403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89" name="Google Shape;389;p13"/>
          <p:cNvSpPr txBox="1"/>
          <p:nvPr/>
        </p:nvSpPr>
        <p:spPr>
          <a:xfrm>
            <a:off x="2170112" y="50403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0" name="Google Shape;390;p13"/>
          <p:cNvSpPr txBox="1"/>
          <p:nvPr/>
        </p:nvSpPr>
        <p:spPr>
          <a:xfrm>
            <a:off x="2619375" y="50403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2994025" y="504031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392" name="Google Shape;392;p13"/>
          <p:cNvSpPr txBox="1"/>
          <p:nvPr/>
        </p:nvSpPr>
        <p:spPr>
          <a:xfrm>
            <a:off x="1279525" y="54975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3" name="Google Shape;393;p13"/>
          <p:cNvSpPr txBox="1"/>
          <p:nvPr/>
        </p:nvSpPr>
        <p:spPr>
          <a:xfrm>
            <a:off x="1652587" y="5497512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394" name="Google Shape;394;p13"/>
          <p:cNvSpPr txBox="1"/>
          <p:nvPr/>
        </p:nvSpPr>
        <p:spPr>
          <a:xfrm>
            <a:off x="2103437" y="5497512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395" name="Google Shape;395;p13"/>
          <p:cNvSpPr txBox="1"/>
          <p:nvPr/>
        </p:nvSpPr>
        <p:spPr>
          <a:xfrm>
            <a:off x="2628900" y="54975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6" name="Google Shape;396;p13"/>
          <p:cNvSpPr txBox="1"/>
          <p:nvPr/>
        </p:nvSpPr>
        <p:spPr>
          <a:xfrm>
            <a:off x="3041650" y="5497512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397" name="Google Shape;397;p13"/>
          <p:cNvSpPr txBox="1"/>
          <p:nvPr/>
        </p:nvSpPr>
        <p:spPr>
          <a:xfrm>
            <a:off x="1270000" y="59547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98" name="Google Shape;398;p13"/>
          <p:cNvSpPr txBox="1"/>
          <p:nvPr/>
        </p:nvSpPr>
        <p:spPr>
          <a:xfrm>
            <a:off x="1719262" y="6024562"/>
            <a:ext cx="347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99" name="Google Shape;399;p13"/>
          <p:cNvSpPr txBox="1"/>
          <p:nvPr/>
        </p:nvSpPr>
        <p:spPr>
          <a:xfrm>
            <a:off x="2170112" y="59547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0" name="Google Shape;400;p13"/>
          <p:cNvSpPr txBox="1"/>
          <p:nvPr/>
        </p:nvSpPr>
        <p:spPr>
          <a:xfrm>
            <a:off x="2619375" y="59547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01" name="Google Shape;401;p13"/>
          <p:cNvSpPr txBox="1"/>
          <p:nvPr/>
        </p:nvSpPr>
        <p:spPr>
          <a:xfrm>
            <a:off x="3070225" y="59547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02" name="Google Shape;402;p13"/>
          <p:cNvSpPr txBox="1"/>
          <p:nvPr/>
        </p:nvSpPr>
        <p:spPr>
          <a:xfrm>
            <a:off x="3867150" y="4946650"/>
            <a:ext cx="35829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so on until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(4)</a:t>
            </a:r>
            <a:endParaRPr/>
          </a:p>
        </p:txBody>
      </p:sp>
      <p:sp>
        <p:nvSpPr>
          <p:cNvPr id="403" name="Google Shape;403;p13"/>
          <p:cNvSpPr txBox="1"/>
          <p:nvPr/>
        </p:nvSpPr>
        <p:spPr>
          <a:xfrm>
            <a:off x="4872037" y="268287"/>
            <a:ext cx="37782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min {l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1 ≤ k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n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Running Time</a:t>
            </a:r>
            <a:endParaRPr/>
          </a:p>
        </p:txBody>
      </p:sp>
      <p:sp>
        <p:nvSpPr>
          <p:cNvPr id="411" name="Google Shape;411;p14"/>
          <p:cNvSpPr txBox="1"/>
          <p:nvPr>
            <p:ph idx="1" type="body"/>
          </p:nvPr>
        </p:nvSpPr>
        <p:spPr>
          <a:xfrm>
            <a:off x="350837" y="1214437"/>
            <a:ext cx="8229600" cy="416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need to compute all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matrices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no negative-weight cycles exist: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 - 1)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all m ≥ n – 1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compute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(n-1)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by computing the sequence: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				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 ∙ W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∙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(8)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∙ W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787" y="5138737"/>
            <a:ext cx="2901951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4100" y="4559300"/>
            <a:ext cx="2008187" cy="52228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4"/>
          <p:cNvSpPr txBox="1"/>
          <p:nvPr/>
        </p:nvSpPr>
        <p:spPr>
          <a:xfrm>
            <a:off x="4955975" y="2290475"/>
            <a:ext cx="245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Always a tree is formed </a:t>
            </a:r>
            <a:endParaRPr/>
          </a:p>
        </p:txBody>
      </p:sp>
      <p:sp>
        <p:nvSpPr>
          <p:cNvPr id="415" name="Google Shape;415;p14"/>
          <p:cNvSpPr txBox="1"/>
          <p:nvPr/>
        </p:nvSpPr>
        <p:spPr>
          <a:xfrm>
            <a:off x="764975" y="4195475"/>
            <a:ext cx="2451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cost using maximum 4 edges</a:t>
            </a:r>
            <a:endParaRPr/>
          </a:p>
        </p:txBody>
      </p:sp>
      <p:sp>
        <p:nvSpPr>
          <p:cNvPr id="416" name="Google Shape;416;p14"/>
          <p:cNvSpPr txBox="1"/>
          <p:nvPr/>
        </p:nvSpPr>
        <p:spPr>
          <a:xfrm>
            <a:off x="764975" y="4957475"/>
            <a:ext cx="245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L[i][j] = L`[i][k] + </a:t>
            </a:r>
            <a:r>
              <a:rPr lang="en-US">
                <a:solidFill>
                  <a:schemeClr val="dk1"/>
                </a:solidFill>
              </a:rPr>
              <a:t>L`[k][j]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FASTER-APSP(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W, 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24" name="Google Shape;424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W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 ←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&lt; n - 1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(2m)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EXTEND(L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n)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m ← 2*m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OK to overshoot: products don’t change after L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 - 1)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lg 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Floyd-Warshall Algorithm</a:t>
            </a:r>
            <a:endParaRPr/>
          </a:p>
        </p:txBody>
      </p:sp>
      <p:sp>
        <p:nvSpPr>
          <p:cNvPr id="432" name="Google Shape;432;p16"/>
          <p:cNvSpPr txBox="1"/>
          <p:nvPr>
            <p:ph idx="1" type="body"/>
          </p:nvPr>
        </p:nvSpPr>
        <p:spPr>
          <a:xfrm>
            <a:off x="350837" y="1214437"/>
            <a:ext cx="58483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Directed, weighted graph G = (V, E)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Negative-weight edges may be present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negative-weight cycles could be present in the graph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shortest paths between all pairs of vertices in a graph</a:t>
            </a:r>
            <a:endParaRPr/>
          </a:p>
        </p:txBody>
      </p:sp>
      <p:grpSp>
        <p:nvGrpSpPr>
          <p:cNvPr id="433" name="Google Shape;433;p16"/>
          <p:cNvGrpSpPr/>
          <p:nvPr/>
        </p:nvGrpSpPr>
        <p:grpSpPr>
          <a:xfrm>
            <a:off x="5900737" y="1292225"/>
            <a:ext cx="2986087" cy="2419350"/>
            <a:chOff x="297" y="778"/>
            <a:chExt cx="1881" cy="1524"/>
          </a:xfrm>
        </p:grpSpPr>
        <p:sp>
          <p:nvSpPr>
            <p:cNvPr id="434" name="Google Shape;434;p16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39" name="Google Shape;439;p16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1" name="Google Shape;441;p16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2" name="Google Shape;442;p16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443" name="Google Shape;443;p16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445" name="Google Shape;445;p16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16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16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9" name="Google Shape;449;p16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50" name="Google Shape;450;p16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1" name="Google Shape;451;p16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2" name="Google Shape;452;p16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3" name="Google Shape;453;p16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16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5" name="Google Shape;455;p16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456" name="Google Shape;456;p16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Structure of a Shortest Path</a:t>
            </a:r>
            <a:endParaRPr/>
          </a:p>
        </p:txBody>
      </p:sp>
      <p:sp>
        <p:nvSpPr>
          <p:cNvPr id="464" name="Google Shape;464;p17"/>
          <p:cNvSpPr txBox="1"/>
          <p:nvPr>
            <p:ph idx="1" type="body"/>
          </p:nvPr>
        </p:nvSpPr>
        <p:spPr>
          <a:xfrm>
            <a:off x="350837" y="1214437"/>
            <a:ext cx="59817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Vertices in G are given by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= {1, 2, …, n}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Consider a path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vertex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vertex in the set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l-1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Char char="–"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 = 〈1, 2, 4, 5〉: {2, 4}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p = 〈2, 4, 5〉: {4}</a:t>
            </a:r>
            <a:endParaRPr/>
          </a:p>
        </p:txBody>
      </p:sp>
      <p:grpSp>
        <p:nvGrpSpPr>
          <p:cNvPr id="465" name="Google Shape;465;p17"/>
          <p:cNvGrpSpPr/>
          <p:nvPr/>
        </p:nvGrpSpPr>
        <p:grpSpPr>
          <a:xfrm>
            <a:off x="6188075" y="1338262"/>
            <a:ext cx="2336800" cy="2344737"/>
            <a:chOff x="1604" y="2250"/>
            <a:chExt cx="1472" cy="1477"/>
          </a:xfrm>
        </p:grpSpPr>
        <p:sp>
          <p:nvSpPr>
            <p:cNvPr id="466" name="Google Shape;466;p17"/>
            <p:cNvSpPr/>
            <p:nvPr/>
          </p:nvSpPr>
          <p:spPr>
            <a:xfrm>
              <a:off x="2662" y="346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67" name="Google Shape;467;p17"/>
            <p:cNvCxnSpPr/>
            <p:nvPr/>
          </p:nvCxnSpPr>
          <p:spPr>
            <a:xfrm flipH="1">
              <a:off x="2834" y="3078"/>
              <a:ext cx="77" cy="39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8" name="Google Shape;468;p17"/>
            <p:cNvSpPr/>
            <p:nvPr/>
          </p:nvSpPr>
          <p:spPr>
            <a:xfrm>
              <a:off x="1604" y="260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235" y="22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806" y="280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013" y="298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472" name="Google Shape;472;p17"/>
            <p:cNvCxnSpPr/>
            <p:nvPr/>
          </p:nvCxnSpPr>
          <p:spPr>
            <a:xfrm flipH="1" rot="10800000">
              <a:off x="1835" y="2459"/>
              <a:ext cx="403" cy="17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1855" y="2833"/>
              <a:ext cx="178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4" name="Google Shape;474;p17"/>
            <p:cNvCxnSpPr/>
            <p:nvPr/>
          </p:nvCxnSpPr>
          <p:spPr>
            <a:xfrm flipH="1" rot="10800000">
              <a:off x="2292" y="2995"/>
              <a:ext cx="525" cy="9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2479" y="2483"/>
              <a:ext cx="394" cy="3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76" name="Google Shape;476;p17"/>
            <p:cNvSpPr txBox="1"/>
            <p:nvPr/>
          </p:nvSpPr>
          <p:spPr>
            <a:xfrm>
              <a:off x="1776" y="28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77" name="Google Shape;477;p17"/>
            <p:cNvSpPr txBox="1"/>
            <p:nvPr/>
          </p:nvSpPr>
          <p:spPr>
            <a:xfrm>
              <a:off x="2477" y="300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8" name="Google Shape;478;p17"/>
            <p:cNvSpPr txBox="1"/>
            <p:nvPr/>
          </p:nvSpPr>
          <p:spPr>
            <a:xfrm>
              <a:off x="1872" y="23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79" name="Google Shape;479;p17"/>
            <p:cNvSpPr txBox="1"/>
            <p:nvPr/>
          </p:nvSpPr>
          <p:spPr>
            <a:xfrm>
              <a:off x="2654" y="2456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  <a:endParaRPr/>
            </a:p>
          </p:txBody>
        </p:sp>
        <p:sp>
          <p:nvSpPr>
            <p:cNvPr id="480" name="Google Shape;480;p17"/>
            <p:cNvSpPr txBox="1"/>
            <p:nvPr/>
          </p:nvSpPr>
          <p:spPr>
            <a:xfrm>
              <a:off x="2880" y="317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cxnSp>
        <p:nvCxnSpPr>
          <p:cNvPr id="481" name="Google Shape;481;p17"/>
          <p:cNvCxnSpPr/>
          <p:nvPr/>
        </p:nvCxnSpPr>
        <p:spPr>
          <a:xfrm flipH="1" rot="10800000">
            <a:off x="7094537" y="1744662"/>
            <a:ext cx="258762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2" name="Google Shape;482;p17"/>
          <p:cNvSpPr txBox="1"/>
          <p:nvPr/>
        </p:nvSpPr>
        <p:spPr>
          <a:xfrm>
            <a:off x="6911975" y="1916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Structure of a Shortest Path</a:t>
            </a:r>
            <a:endParaRPr/>
          </a:p>
        </p:txBody>
      </p:sp>
      <p:sp>
        <p:nvSpPr>
          <p:cNvPr id="490" name="Google Shape;490;p18"/>
          <p:cNvSpPr txBox="1"/>
          <p:nvPr>
            <p:ph idx="1" type="body"/>
          </p:nvPr>
        </p:nvSpPr>
        <p:spPr>
          <a:xfrm>
            <a:off x="350837" y="1214437"/>
            <a:ext cx="8229600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any pair of vertices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i, j ∈ 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consider all </a:t>
            </a:r>
            <a:r>
              <a:rPr b="0" i="0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paths from i to j whose intermediate vertices are all drawn from a subset {1, 2, …, k}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minimum-weight path from these paths</a:t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1892300" y="392271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5776912" y="383063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2316162" y="3876675"/>
            <a:ext cx="3451225" cy="830262"/>
          </a:xfrm>
          <a:custGeom>
            <a:rect b="b" l="l" r="r" t="t"/>
            <a:pathLst>
              <a:path extrusionOk="0" h="528" w="1200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2276475" y="3470275"/>
            <a:ext cx="3505200" cy="568325"/>
          </a:xfrm>
          <a:custGeom>
            <a:rect b="b" l="l" r="r" t="t"/>
            <a:pathLst>
              <a:path extrusionOk="0" h="358" w="2208">
                <a:moveTo>
                  <a:pt x="0" y="358"/>
                </a:moveTo>
                <a:cubicBezTo>
                  <a:pt x="17" y="325"/>
                  <a:pt x="36" y="297"/>
                  <a:pt x="58" y="267"/>
                </a:cubicBezTo>
                <a:cubicBezTo>
                  <a:pt x="69" y="235"/>
                  <a:pt x="129" y="181"/>
                  <a:pt x="159" y="161"/>
                </a:cubicBezTo>
                <a:cubicBezTo>
                  <a:pt x="170" y="131"/>
                  <a:pt x="210" y="129"/>
                  <a:pt x="231" y="108"/>
                </a:cubicBezTo>
                <a:cubicBezTo>
                  <a:pt x="246" y="93"/>
                  <a:pt x="258" y="86"/>
                  <a:pt x="279" y="80"/>
                </a:cubicBezTo>
                <a:cubicBezTo>
                  <a:pt x="317" y="81"/>
                  <a:pt x="356" y="81"/>
                  <a:pt x="394" y="84"/>
                </a:cubicBezTo>
                <a:cubicBezTo>
                  <a:pt x="420" y="86"/>
                  <a:pt x="445" y="91"/>
                  <a:pt x="471" y="94"/>
                </a:cubicBezTo>
                <a:cubicBezTo>
                  <a:pt x="484" y="96"/>
                  <a:pt x="509" y="99"/>
                  <a:pt x="509" y="99"/>
                </a:cubicBezTo>
                <a:cubicBezTo>
                  <a:pt x="551" y="113"/>
                  <a:pt x="597" y="108"/>
                  <a:pt x="639" y="94"/>
                </a:cubicBezTo>
                <a:cubicBezTo>
                  <a:pt x="668" y="50"/>
                  <a:pt x="723" y="27"/>
                  <a:pt x="773" y="17"/>
                </a:cubicBezTo>
                <a:cubicBezTo>
                  <a:pt x="808" y="0"/>
                  <a:pt x="810" y="3"/>
                  <a:pt x="855" y="8"/>
                </a:cubicBezTo>
                <a:cubicBezTo>
                  <a:pt x="902" y="26"/>
                  <a:pt x="947" y="48"/>
                  <a:pt x="994" y="65"/>
                </a:cubicBezTo>
                <a:cubicBezTo>
                  <a:pt x="1018" y="91"/>
                  <a:pt x="1040" y="124"/>
                  <a:pt x="1066" y="147"/>
                </a:cubicBezTo>
                <a:cubicBezTo>
                  <a:pt x="1114" y="189"/>
                  <a:pt x="1077" y="149"/>
                  <a:pt x="1114" y="176"/>
                </a:cubicBezTo>
                <a:cubicBezTo>
                  <a:pt x="1144" y="198"/>
                  <a:pt x="1112" y="185"/>
                  <a:pt x="1143" y="195"/>
                </a:cubicBezTo>
                <a:cubicBezTo>
                  <a:pt x="1160" y="212"/>
                  <a:pt x="1214" y="243"/>
                  <a:pt x="1239" y="248"/>
                </a:cubicBezTo>
                <a:cubicBezTo>
                  <a:pt x="1263" y="253"/>
                  <a:pt x="1287" y="254"/>
                  <a:pt x="1311" y="262"/>
                </a:cubicBezTo>
                <a:cubicBezTo>
                  <a:pt x="1448" y="255"/>
                  <a:pt x="1369" y="266"/>
                  <a:pt x="1426" y="252"/>
                </a:cubicBezTo>
                <a:cubicBezTo>
                  <a:pt x="1445" y="247"/>
                  <a:pt x="1484" y="238"/>
                  <a:pt x="1484" y="238"/>
                </a:cubicBezTo>
                <a:cubicBezTo>
                  <a:pt x="1522" y="211"/>
                  <a:pt x="1476" y="241"/>
                  <a:pt x="1512" y="224"/>
                </a:cubicBezTo>
                <a:cubicBezTo>
                  <a:pt x="1529" y="216"/>
                  <a:pt x="1541" y="200"/>
                  <a:pt x="1556" y="190"/>
                </a:cubicBezTo>
                <a:cubicBezTo>
                  <a:pt x="1585" y="145"/>
                  <a:pt x="1655" y="133"/>
                  <a:pt x="1704" y="123"/>
                </a:cubicBezTo>
                <a:cubicBezTo>
                  <a:pt x="1779" y="125"/>
                  <a:pt x="1900" y="115"/>
                  <a:pt x="1988" y="137"/>
                </a:cubicBezTo>
                <a:cubicBezTo>
                  <a:pt x="2006" y="147"/>
                  <a:pt x="2017" y="160"/>
                  <a:pt x="2036" y="166"/>
                </a:cubicBezTo>
                <a:cubicBezTo>
                  <a:pt x="2055" y="180"/>
                  <a:pt x="2067" y="201"/>
                  <a:pt x="2088" y="209"/>
                </a:cubicBezTo>
                <a:cubicBezTo>
                  <a:pt x="2116" y="251"/>
                  <a:pt x="2079" y="200"/>
                  <a:pt x="2112" y="233"/>
                </a:cubicBezTo>
                <a:cubicBezTo>
                  <a:pt x="2124" y="245"/>
                  <a:pt x="2133" y="264"/>
                  <a:pt x="2146" y="276"/>
                </a:cubicBezTo>
                <a:cubicBezTo>
                  <a:pt x="2155" y="284"/>
                  <a:pt x="2175" y="296"/>
                  <a:pt x="2175" y="296"/>
                </a:cubicBezTo>
                <a:cubicBezTo>
                  <a:pt x="2181" y="314"/>
                  <a:pt x="2186" y="339"/>
                  <a:pt x="2208" y="33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/>
          <p:nvPr/>
        </p:nvSpPr>
        <p:spPr>
          <a:xfrm>
            <a:off x="2308225" y="4152900"/>
            <a:ext cx="3481387" cy="1257300"/>
          </a:xfrm>
          <a:custGeom>
            <a:rect b="b" l="l" r="r" t="t"/>
            <a:pathLst>
              <a:path extrusionOk="0" h="792" w="2193">
                <a:moveTo>
                  <a:pt x="0" y="14"/>
                </a:moveTo>
                <a:cubicBezTo>
                  <a:pt x="23" y="31"/>
                  <a:pt x="49" y="27"/>
                  <a:pt x="76" y="38"/>
                </a:cubicBezTo>
                <a:cubicBezTo>
                  <a:pt x="117" y="55"/>
                  <a:pt x="166" y="74"/>
                  <a:pt x="201" y="101"/>
                </a:cubicBezTo>
                <a:cubicBezTo>
                  <a:pt x="260" y="146"/>
                  <a:pt x="305" y="211"/>
                  <a:pt x="364" y="254"/>
                </a:cubicBezTo>
                <a:cubicBezTo>
                  <a:pt x="381" y="286"/>
                  <a:pt x="404" y="340"/>
                  <a:pt x="436" y="355"/>
                </a:cubicBezTo>
                <a:cubicBezTo>
                  <a:pt x="443" y="390"/>
                  <a:pt x="473" y="416"/>
                  <a:pt x="499" y="437"/>
                </a:cubicBezTo>
                <a:cubicBezTo>
                  <a:pt x="527" y="460"/>
                  <a:pt x="549" y="494"/>
                  <a:pt x="580" y="514"/>
                </a:cubicBezTo>
                <a:cubicBezTo>
                  <a:pt x="589" y="520"/>
                  <a:pt x="600" y="523"/>
                  <a:pt x="609" y="528"/>
                </a:cubicBezTo>
                <a:cubicBezTo>
                  <a:pt x="624" y="536"/>
                  <a:pt x="652" y="552"/>
                  <a:pt x="652" y="552"/>
                </a:cubicBezTo>
                <a:cubicBezTo>
                  <a:pt x="689" y="549"/>
                  <a:pt x="722" y="544"/>
                  <a:pt x="758" y="538"/>
                </a:cubicBezTo>
                <a:cubicBezTo>
                  <a:pt x="795" y="510"/>
                  <a:pt x="827" y="483"/>
                  <a:pt x="859" y="451"/>
                </a:cubicBezTo>
                <a:cubicBezTo>
                  <a:pt x="896" y="414"/>
                  <a:pt x="905" y="387"/>
                  <a:pt x="960" y="379"/>
                </a:cubicBezTo>
                <a:cubicBezTo>
                  <a:pt x="1036" y="386"/>
                  <a:pt x="1041" y="393"/>
                  <a:pt x="1099" y="432"/>
                </a:cubicBezTo>
                <a:cubicBezTo>
                  <a:pt x="1115" y="524"/>
                  <a:pt x="1143" y="622"/>
                  <a:pt x="1214" y="686"/>
                </a:cubicBezTo>
                <a:cubicBezTo>
                  <a:pt x="1238" y="708"/>
                  <a:pt x="1253" y="729"/>
                  <a:pt x="1286" y="734"/>
                </a:cubicBezTo>
                <a:cubicBezTo>
                  <a:pt x="1336" y="765"/>
                  <a:pt x="1385" y="774"/>
                  <a:pt x="1440" y="792"/>
                </a:cubicBezTo>
                <a:cubicBezTo>
                  <a:pt x="1500" y="788"/>
                  <a:pt x="1537" y="792"/>
                  <a:pt x="1569" y="739"/>
                </a:cubicBezTo>
                <a:cubicBezTo>
                  <a:pt x="1572" y="698"/>
                  <a:pt x="1569" y="614"/>
                  <a:pt x="1622" y="595"/>
                </a:cubicBezTo>
                <a:cubicBezTo>
                  <a:pt x="1638" y="579"/>
                  <a:pt x="1631" y="582"/>
                  <a:pt x="1651" y="576"/>
                </a:cubicBezTo>
                <a:cubicBezTo>
                  <a:pt x="1664" y="572"/>
                  <a:pt x="1689" y="566"/>
                  <a:pt x="1689" y="566"/>
                </a:cubicBezTo>
                <a:cubicBezTo>
                  <a:pt x="1727" y="573"/>
                  <a:pt x="1763" y="583"/>
                  <a:pt x="1800" y="590"/>
                </a:cubicBezTo>
                <a:cubicBezTo>
                  <a:pt x="1812" y="609"/>
                  <a:pt x="1833" y="626"/>
                  <a:pt x="1852" y="638"/>
                </a:cubicBezTo>
                <a:cubicBezTo>
                  <a:pt x="1862" y="652"/>
                  <a:pt x="1880" y="687"/>
                  <a:pt x="1896" y="696"/>
                </a:cubicBezTo>
                <a:cubicBezTo>
                  <a:pt x="1903" y="700"/>
                  <a:pt x="1941" y="706"/>
                  <a:pt x="1944" y="706"/>
                </a:cubicBezTo>
                <a:cubicBezTo>
                  <a:pt x="1934" y="743"/>
                  <a:pt x="1949" y="717"/>
                  <a:pt x="1972" y="706"/>
                </a:cubicBezTo>
                <a:cubicBezTo>
                  <a:pt x="1993" y="685"/>
                  <a:pt x="2009" y="659"/>
                  <a:pt x="2025" y="634"/>
                </a:cubicBezTo>
                <a:cubicBezTo>
                  <a:pt x="2032" y="605"/>
                  <a:pt x="2046" y="585"/>
                  <a:pt x="2064" y="562"/>
                </a:cubicBezTo>
                <a:cubicBezTo>
                  <a:pt x="2075" y="533"/>
                  <a:pt x="2088" y="487"/>
                  <a:pt x="2107" y="461"/>
                </a:cubicBezTo>
                <a:cubicBezTo>
                  <a:pt x="2112" y="442"/>
                  <a:pt x="2116" y="422"/>
                  <a:pt x="2121" y="403"/>
                </a:cubicBezTo>
                <a:cubicBezTo>
                  <a:pt x="2119" y="377"/>
                  <a:pt x="2124" y="349"/>
                  <a:pt x="2112" y="326"/>
                </a:cubicBezTo>
                <a:cubicBezTo>
                  <a:pt x="2104" y="310"/>
                  <a:pt x="2080" y="295"/>
                  <a:pt x="2068" y="283"/>
                </a:cubicBezTo>
                <a:cubicBezTo>
                  <a:pt x="2024" y="239"/>
                  <a:pt x="1988" y="232"/>
                  <a:pt x="1929" y="216"/>
                </a:cubicBezTo>
                <a:cubicBezTo>
                  <a:pt x="1913" y="205"/>
                  <a:pt x="1900" y="196"/>
                  <a:pt x="1886" y="182"/>
                </a:cubicBezTo>
                <a:cubicBezTo>
                  <a:pt x="1877" y="157"/>
                  <a:pt x="1877" y="171"/>
                  <a:pt x="1910" y="149"/>
                </a:cubicBezTo>
                <a:cubicBezTo>
                  <a:pt x="1937" y="131"/>
                  <a:pt x="1982" y="137"/>
                  <a:pt x="2016" y="115"/>
                </a:cubicBezTo>
                <a:cubicBezTo>
                  <a:pt x="2034" y="87"/>
                  <a:pt x="2063" y="78"/>
                  <a:pt x="2088" y="58"/>
                </a:cubicBezTo>
                <a:cubicBezTo>
                  <a:pt x="2093" y="54"/>
                  <a:pt x="2096" y="46"/>
                  <a:pt x="2102" y="43"/>
                </a:cubicBezTo>
                <a:cubicBezTo>
                  <a:pt x="2112" y="38"/>
                  <a:pt x="2136" y="34"/>
                  <a:pt x="2136" y="34"/>
                </a:cubicBezTo>
                <a:cubicBezTo>
                  <a:pt x="2150" y="24"/>
                  <a:pt x="2165" y="19"/>
                  <a:pt x="2179" y="10"/>
                </a:cubicBezTo>
                <a:cubicBezTo>
                  <a:pt x="2184" y="7"/>
                  <a:pt x="2193" y="0"/>
                  <a:pt x="219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 txBox="1"/>
          <p:nvPr/>
        </p:nvSpPr>
        <p:spPr>
          <a:xfrm>
            <a:off x="1409700" y="5572125"/>
            <a:ext cx="5462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vertex on these paths has index &gt; k</a:t>
            </a:r>
            <a:endParaRPr/>
          </a:p>
        </p:txBody>
      </p:sp>
      <p:cxnSp>
        <p:nvCxnSpPr>
          <p:cNvPr id="497" name="Google Shape;497;p18"/>
          <p:cNvCxnSpPr/>
          <p:nvPr/>
        </p:nvCxnSpPr>
        <p:spPr>
          <a:xfrm>
            <a:off x="4564062" y="3992562"/>
            <a:ext cx="0" cy="35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18"/>
          <p:cNvCxnSpPr/>
          <p:nvPr/>
        </p:nvCxnSpPr>
        <p:spPr>
          <a:xfrm>
            <a:off x="4511675" y="4808537"/>
            <a:ext cx="0" cy="350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9" name="Google Shape;499;p18"/>
          <p:cNvSpPr txBox="1"/>
          <p:nvPr/>
        </p:nvSpPr>
        <p:spPr>
          <a:xfrm>
            <a:off x="3890962" y="3367087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00" name="Google Shape;500;p18"/>
          <p:cNvSpPr txBox="1"/>
          <p:nvPr/>
        </p:nvSpPr>
        <p:spPr>
          <a:xfrm>
            <a:off x="3167062" y="3794125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501" name="Google Shape;501;p18"/>
          <p:cNvSpPr txBox="1"/>
          <p:nvPr/>
        </p:nvSpPr>
        <p:spPr>
          <a:xfrm>
            <a:off x="3022600" y="4541837"/>
            <a:ext cx="3540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509" name="Google Shape;509;p19"/>
          <p:cNvSpPr txBox="1"/>
          <p:nvPr>
            <p:ph idx="1" type="body"/>
          </p:nvPr>
        </p:nvSpPr>
        <p:spPr>
          <a:xfrm>
            <a:off x="2043112" y="2489200"/>
            <a:ext cx="1828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19"/>
          <p:cNvGrpSpPr/>
          <p:nvPr/>
        </p:nvGrpSpPr>
        <p:grpSpPr>
          <a:xfrm>
            <a:off x="5191125" y="3390900"/>
            <a:ext cx="2330450" cy="1585912"/>
            <a:chOff x="3898" y="843"/>
            <a:chExt cx="1468" cy="999"/>
          </a:xfrm>
        </p:grpSpPr>
        <p:sp>
          <p:nvSpPr>
            <p:cNvPr id="511" name="Google Shape;511;p19"/>
            <p:cNvSpPr/>
            <p:nvPr/>
          </p:nvSpPr>
          <p:spPr>
            <a:xfrm>
              <a:off x="3898" y="119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4529" y="843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100" y="140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307" y="157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15" name="Google Shape;515;p19"/>
            <p:cNvCxnSpPr/>
            <p:nvPr/>
          </p:nvCxnSpPr>
          <p:spPr>
            <a:xfrm flipH="1" rot="10800000">
              <a:off x="4129" y="1052"/>
              <a:ext cx="403" cy="17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6" name="Google Shape;516;p19"/>
            <p:cNvCxnSpPr/>
            <p:nvPr/>
          </p:nvCxnSpPr>
          <p:spPr>
            <a:xfrm>
              <a:off x="4149" y="1426"/>
              <a:ext cx="178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7" name="Google Shape;517;p19"/>
            <p:cNvCxnSpPr/>
            <p:nvPr/>
          </p:nvCxnSpPr>
          <p:spPr>
            <a:xfrm flipH="1" rot="10800000">
              <a:off x="4586" y="1588"/>
              <a:ext cx="525" cy="9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8" name="Google Shape;518;p19"/>
            <p:cNvCxnSpPr/>
            <p:nvPr/>
          </p:nvCxnSpPr>
          <p:spPr>
            <a:xfrm>
              <a:off x="4773" y="1076"/>
              <a:ext cx="394" cy="32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19" name="Google Shape;519;p19"/>
            <p:cNvSpPr txBox="1"/>
            <p:nvPr/>
          </p:nvSpPr>
          <p:spPr>
            <a:xfrm>
              <a:off x="4070" y="145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0" name="Google Shape;520;p19"/>
            <p:cNvSpPr txBox="1"/>
            <p:nvPr/>
          </p:nvSpPr>
          <p:spPr>
            <a:xfrm>
              <a:off x="4771" y="160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1" name="Google Shape;521;p19"/>
            <p:cNvSpPr txBox="1"/>
            <p:nvPr/>
          </p:nvSpPr>
          <p:spPr>
            <a:xfrm>
              <a:off x="4166" y="94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22" name="Google Shape;522;p19"/>
            <p:cNvSpPr txBox="1"/>
            <p:nvPr/>
          </p:nvSpPr>
          <p:spPr>
            <a:xfrm>
              <a:off x="4948" y="1049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  <a:endParaRPr/>
            </a:p>
          </p:txBody>
        </p:sp>
        <p:cxnSp>
          <p:nvCxnSpPr>
            <p:cNvPr id="523" name="Google Shape;523;p19"/>
            <p:cNvCxnSpPr/>
            <p:nvPr/>
          </p:nvCxnSpPr>
          <p:spPr>
            <a:xfrm flipH="1" rot="10800000">
              <a:off x="4459" y="1099"/>
              <a:ext cx="154" cy="47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24" name="Google Shape;524;p19"/>
            <p:cNvSpPr txBox="1"/>
            <p:nvPr/>
          </p:nvSpPr>
          <p:spPr>
            <a:xfrm>
              <a:off x="4353" y="122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525" name="Google Shape;525;p19"/>
          <p:cNvSpPr txBox="1"/>
          <p:nvPr/>
        </p:nvSpPr>
        <p:spPr>
          <a:xfrm>
            <a:off x="3813175" y="2663825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26" name="Google Shape;526;p19"/>
          <p:cNvSpPr txBox="1"/>
          <p:nvPr/>
        </p:nvSpPr>
        <p:spPr>
          <a:xfrm>
            <a:off x="3813175" y="3390900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27" name="Google Shape;527;p19"/>
          <p:cNvSpPr txBox="1"/>
          <p:nvPr/>
        </p:nvSpPr>
        <p:spPr>
          <a:xfrm>
            <a:off x="3813175" y="4117975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8" name="Google Shape;528;p19"/>
          <p:cNvSpPr txBox="1"/>
          <p:nvPr/>
        </p:nvSpPr>
        <p:spPr>
          <a:xfrm>
            <a:off x="3813175" y="4845050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3813175" y="5573712"/>
            <a:ext cx="6794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739775" y="1031875"/>
            <a:ext cx="7742237" cy="16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the weight of a shortest path from vertex i to vertex j with all intermediary vertices drawn from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k}</a:t>
            </a:r>
            <a:endParaRPr/>
          </a:p>
        </p:txBody>
      </p:sp>
      <p:sp>
        <p:nvSpPr>
          <p:cNvPr id="531" name="Google Shape;531;p19"/>
          <p:cNvSpPr txBox="1"/>
          <p:nvPr/>
        </p:nvSpPr>
        <p:spPr>
          <a:xfrm>
            <a:off x="4788525" y="2205425"/>
            <a:ext cx="3693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K, the possibility of the number of intermediate edges increase.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All-Pairs Shortest Paths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50837" y="1214437"/>
            <a:ext cx="58483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graph G = (V, E)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function w : E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shortest paths between all pairs of vertices in a graph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the result: an      n × n matrix of shortest-path distances δ(u, v)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5900737" y="1292225"/>
            <a:ext cx="2986087" cy="2419350"/>
            <a:chOff x="297" y="778"/>
            <a:chExt cx="1881" cy="1524"/>
          </a:xfrm>
        </p:grpSpPr>
        <p:sp>
          <p:nvSpPr>
            <p:cNvPr id="113" name="Google Shape;113;p2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18" name="Google Shape;118;p2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0" name="Google Shape;120;p2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124" name="Google Shape;124;p2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" name="Google Shape;126;p2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7" name="Google Shape;127;p2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29" name="Google Shape;129;p2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0" name="Google Shape;130;p2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" name="Google Shape;131;p2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" name="Google Shape;133;p2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Structure of a Shortest Path</a:t>
            </a:r>
            <a:endParaRPr/>
          </a:p>
        </p:txBody>
      </p:sp>
      <p:sp>
        <p:nvSpPr>
          <p:cNvPr id="539" name="Google Shape;539;p20"/>
          <p:cNvSpPr txBox="1"/>
          <p:nvPr>
            <p:ph idx="1" type="body"/>
          </p:nvPr>
        </p:nvSpPr>
        <p:spPr>
          <a:xfrm>
            <a:off x="350837" y="1168400"/>
            <a:ext cx="5884862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is not an intermediate vertex of path p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from i to j with intermediate vertices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k}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shortest path from i to j with intermediate vertices from 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 - 1}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is an intermediate vertex of path p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shortest path from i to k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shortest path from k to j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is not intermediary vertex of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shortest paths from i to k with vertices from 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 - 1}</a:t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6099175" y="1933575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8437562" y="188753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7297737" y="1481137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pSp>
        <p:nvGrpSpPr>
          <p:cNvPr id="543" name="Google Shape;543;p20"/>
          <p:cNvGrpSpPr/>
          <p:nvPr/>
        </p:nvGrpSpPr>
        <p:grpSpPr>
          <a:xfrm>
            <a:off x="5502275" y="4027487"/>
            <a:ext cx="3522662" cy="920750"/>
            <a:chOff x="3466" y="2537"/>
            <a:chExt cx="2219" cy="580"/>
          </a:xfrm>
        </p:grpSpPr>
        <p:sp>
          <p:nvSpPr>
            <p:cNvPr id="544" name="Google Shape;544;p20"/>
            <p:cNvSpPr/>
            <p:nvPr/>
          </p:nvSpPr>
          <p:spPr>
            <a:xfrm>
              <a:off x="3466" y="285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433" y="253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456" y="2564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419" y="2712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705" y="2616"/>
              <a:ext cx="748" cy="278"/>
            </a:xfrm>
            <a:custGeom>
              <a:rect b="b" l="l" r="r" t="t"/>
              <a:pathLst>
                <a:path extrusionOk="0" h="278" w="748">
                  <a:moveTo>
                    <a:pt x="0" y="278"/>
                  </a:moveTo>
                  <a:cubicBezTo>
                    <a:pt x="32" y="240"/>
                    <a:pt x="61" y="199"/>
                    <a:pt x="96" y="163"/>
                  </a:cubicBezTo>
                  <a:cubicBezTo>
                    <a:pt x="97" y="161"/>
                    <a:pt x="132" y="154"/>
                    <a:pt x="134" y="154"/>
                  </a:cubicBezTo>
                  <a:cubicBezTo>
                    <a:pt x="185" y="147"/>
                    <a:pt x="237" y="140"/>
                    <a:pt x="288" y="134"/>
                  </a:cubicBezTo>
                  <a:cubicBezTo>
                    <a:pt x="347" y="139"/>
                    <a:pt x="391" y="143"/>
                    <a:pt x="451" y="139"/>
                  </a:cubicBezTo>
                  <a:cubicBezTo>
                    <a:pt x="479" y="121"/>
                    <a:pt x="487" y="86"/>
                    <a:pt x="513" y="67"/>
                  </a:cubicBezTo>
                  <a:cubicBezTo>
                    <a:pt x="575" y="22"/>
                    <a:pt x="672" y="0"/>
                    <a:pt x="748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693" y="2664"/>
              <a:ext cx="730" cy="149"/>
            </a:xfrm>
            <a:custGeom>
              <a:rect b="b" l="l" r="r" t="t"/>
              <a:pathLst>
                <a:path extrusionOk="0" h="149" w="730">
                  <a:moveTo>
                    <a:pt x="0" y="14"/>
                  </a:moveTo>
                  <a:cubicBezTo>
                    <a:pt x="58" y="4"/>
                    <a:pt x="36" y="11"/>
                    <a:pt x="68" y="0"/>
                  </a:cubicBezTo>
                  <a:cubicBezTo>
                    <a:pt x="144" y="5"/>
                    <a:pt x="207" y="19"/>
                    <a:pt x="279" y="43"/>
                  </a:cubicBezTo>
                  <a:cubicBezTo>
                    <a:pt x="294" y="59"/>
                    <a:pt x="306" y="70"/>
                    <a:pt x="327" y="77"/>
                  </a:cubicBezTo>
                  <a:cubicBezTo>
                    <a:pt x="367" y="106"/>
                    <a:pt x="394" y="114"/>
                    <a:pt x="442" y="120"/>
                  </a:cubicBezTo>
                  <a:cubicBezTo>
                    <a:pt x="532" y="116"/>
                    <a:pt x="559" y="111"/>
                    <a:pt x="639" y="120"/>
                  </a:cubicBezTo>
                  <a:cubicBezTo>
                    <a:pt x="670" y="124"/>
                    <a:pt x="697" y="149"/>
                    <a:pt x="730" y="1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20"/>
          <p:cNvSpPr/>
          <p:nvPr/>
        </p:nvSpPr>
        <p:spPr>
          <a:xfrm>
            <a:off x="6523037" y="1879600"/>
            <a:ext cx="1905000" cy="838200"/>
          </a:xfrm>
          <a:custGeom>
            <a:rect b="b" l="l" r="r" t="t"/>
            <a:pathLst>
              <a:path extrusionOk="0" h="528" w="1200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6183312" y="4013200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52" name="Google Shape;552;p20"/>
          <p:cNvSpPr txBox="1"/>
          <p:nvPr/>
        </p:nvSpPr>
        <p:spPr>
          <a:xfrm>
            <a:off x="7966075" y="4029075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3" name="Google Shape;553;p20"/>
          <p:cNvSpPr txBox="1"/>
          <p:nvPr/>
        </p:nvSpPr>
        <p:spPr>
          <a:xfrm>
            <a:off x="6174875" y="4835425"/>
            <a:ext cx="23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shortest path containing vertices from {1,2,3,..,k-1}</a:t>
            </a:r>
            <a:endParaRPr/>
          </a:p>
        </p:txBody>
      </p:sp>
      <p:sp>
        <p:nvSpPr>
          <p:cNvPr id="554" name="Google Shape;554;p20"/>
          <p:cNvSpPr txBox="1"/>
          <p:nvPr/>
        </p:nvSpPr>
        <p:spPr>
          <a:xfrm>
            <a:off x="6555875" y="3159025"/>
            <a:ext cx="230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shortest path containing vertices from {1,2,3,..,k-1}</a:t>
            </a:r>
            <a:endParaRPr/>
          </a:p>
        </p:txBody>
      </p:sp>
      <p:cxnSp>
        <p:nvCxnSpPr>
          <p:cNvPr id="555" name="Google Shape;555;p20"/>
          <p:cNvCxnSpPr/>
          <p:nvPr/>
        </p:nvCxnSpPr>
        <p:spPr>
          <a:xfrm rot="10800000">
            <a:off x="6576700" y="4567500"/>
            <a:ext cx="2679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6" name="Google Shape;556;p20"/>
          <p:cNvCxnSpPr>
            <a:endCxn id="552" idx="1"/>
          </p:cNvCxnSpPr>
          <p:nvPr/>
        </p:nvCxnSpPr>
        <p:spPr>
          <a:xfrm flipH="1">
            <a:off x="7966075" y="3830831"/>
            <a:ext cx="975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Recursive Solution (cont.)</a:t>
            </a:r>
            <a:endParaRPr/>
          </a:p>
        </p:txBody>
      </p:sp>
      <p:sp>
        <p:nvSpPr>
          <p:cNvPr id="564" name="Google Shape;564;p21"/>
          <p:cNvSpPr txBox="1"/>
          <p:nvPr>
            <p:ph idx="1" type="body"/>
          </p:nvPr>
        </p:nvSpPr>
        <p:spPr>
          <a:xfrm>
            <a:off x="2257425" y="2944812"/>
            <a:ext cx="4652962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= 0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/>
          </a:p>
        </p:txBody>
      </p:sp>
      <p:sp>
        <p:nvSpPr>
          <p:cNvPr id="565" name="Google Shape;565;p21"/>
          <p:cNvSpPr txBox="1"/>
          <p:nvPr/>
        </p:nvSpPr>
        <p:spPr>
          <a:xfrm>
            <a:off x="728662" y="1266825"/>
            <a:ext cx="729615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= the weight of a shortest path from vertex i to vertex j with all intermediary vertices drawn from   </a:t>
            </a: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k}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3795712" y="3654425"/>
            <a:ext cx="5921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4602650" y="3764750"/>
            <a:ext cx="1915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 edge 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4" name="Google Shape;574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Recursive Solution (cont.)</a:t>
            </a:r>
            <a:endParaRPr/>
          </a:p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674687" y="2835275"/>
            <a:ext cx="5637212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≥ 1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1: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k is not an intermediate vertex of path 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>
            <a:off x="6099175" y="4305300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>
            <a:off x="8437562" y="42592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7297737" y="38528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6523037" y="4251325"/>
            <a:ext cx="1905000" cy="838200"/>
          </a:xfrm>
          <a:custGeom>
            <a:rect b="b" l="l" r="r" t="t"/>
            <a:pathLst>
              <a:path extrusionOk="0" h="528" w="1200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 txBox="1"/>
          <p:nvPr/>
        </p:nvSpPr>
        <p:spPr>
          <a:xfrm>
            <a:off x="331787" y="1198562"/>
            <a:ext cx="8280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= the weight of a shortest path from vertex i to vertex j with all intermediary vertices drawn from   </a:t>
            </a: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k}</a:t>
            </a:r>
            <a:endParaRPr/>
          </a:p>
        </p:txBody>
      </p:sp>
      <p:sp>
        <p:nvSpPr>
          <p:cNvPr id="581" name="Google Shape;581;p22"/>
          <p:cNvSpPr txBox="1"/>
          <p:nvPr/>
        </p:nvSpPr>
        <p:spPr>
          <a:xfrm>
            <a:off x="2282825" y="4806950"/>
            <a:ext cx="10747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Recursive Solution (cont.)</a:t>
            </a:r>
            <a:endParaRPr/>
          </a:p>
        </p:txBody>
      </p:sp>
      <p:sp>
        <p:nvSpPr>
          <p:cNvPr id="589" name="Google Shape;589;p23"/>
          <p:cNvSpPr txBox="1"/>
          <p:nvPr>
            <p:ph idx="1" type="body"/>
          </p:nvPr>
        </p:nvSpPr>
        <p:spPr>
          <a:xfrm>
            <a:off x="674687" y="2835275"/>
            <a:ext cx="5637212" cy="336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 ≥ 1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2: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k is an intermediate vertex of path 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</p:txBody>
      </p:sp>
      <p:sp>
        <p:nvSpPr>
          <p:cNvPr id="590" name="Google Shape;590;p23"/>
          <p:cNvSpPr txBox="1"/>
          <p:nvPr/>
        </p:nvSpPr>
        <p:spPr>
          <a:xfrm>
            <a:off x="331787" y="1198562"/>
            <a:ext cx="8280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= the weight of a shortest path from vertex i to vertex j with all intermediary vertices drawn from   </a:t>
            </a:r>
            <a:r>
              <a:rPr b="0" i="0" lang="en-US" sz="28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{1, 2, …, k}</a:t>
            </a:r>
            <a:endParaRPr/>
          </a:p>
        </p:txBody>
      </p:sp>
      <p:sp>
        <p:nvSpPr>
          <p:cNvPr id="591" name="Google Shape;591;p23"/>
          <p:cNvSpPr/>
          <p:nvPr/>
        </p:nvSpPr>
        <p:spPr>
          <a:xfrm>
            <a:off x="5251450" y="438626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92" name="Google Shape;592;p23"/>
          <p:cNvSpPr/>
          <p:nvPr/>
        </p:nvSpPr>
        <p:spPr>
          <a:xfrm>
            <a:off x="6786562" y="3886200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6823075" y="3929062"/>
            <a:ext cx="363537" cy="3365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8351837" y="4164012"/>
            <a:ext cx="422275" cy="420687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5630862" y="4011612"/>
            <a:ext cx="1187450" cy="441325"/>
          </a:xfrm>
          <a:custGeom>
            <a:rect b="b" l="l" r="r" t="t"/>
            <a:pathLst>
              <a:path extrusionOk="0" h="278" w="748">
                <a:moveTo>
                  <a:pt x="0" y="278"/>
                </a:moveTo>
                <a:cubicBezTo>
                  <a:pt x="32" y="240"/>
                  <a:pt x="61" y="199"/>
                  <a:pt x="96" y="163"/>
                </a:cubicBezTo>
                <a:cubicBezTo>
                  <a:pt x="97" y="161"/>
                  <a:pt x="132" y="154"/>
                  <a:pt x="134" y="154"/>
                </a:cubicBezTo>
                <a:cubicBezTo>
                  <a:pt x="185" y="147"/>
                  <a:pt x="237" y="140"/>
                  <a:pt x="288" y="134"/>
                </a:cubicBezTo>
                <a:cubicBezTo>
                  <a:pt x="347" y="139"/>
                  <a:pt x="391" y="143"/>
                  <a:pt x="451" y="139"/>
                </a:cubicBezTo>
                <a:cubicBezTo>
                  <a:pt x="479" y="121"/>
                  <a:pt x="487" y="86"/>
                  <a:pt x="513" y="67"/>
                </a:cubicBezTo>
                <a:cubicBezTo>
                  <a:pt x="575" y="22"/>
                  <a:pt x="672" y="0"/>
                  <a:pt x="74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7199312" y="4087812"/>
            <a:ext cx="1158875" cy="236537"/>
          </a:xfrm>
          <a:custGeom>
            <a:rect b="b" l="l" r="r" t="t"/>
            <a:pathLst>
              <a:path extrusionOk="0" h="149" w="730">
                <a:moveTo>
                  <a:pt x="0" y="14"/>
                </a:moveTo>
                <a:cubicBezTo>
                  <a:pt x="58" y="4"/>
                  <a:pt x="36" y="11"/>
                  <a:pt x="68" y="0"/>
                </a:cubicBezTo>
                <a:cubicBezTo>
                  <a:pt x="144" y="5"/>
                  <a:pt x="207" y="19"/>
                  <a:pt x="279" y="43"/>
                </a:cubicBezTo>
                <a:cubicBezTo>
                  <a:pt x="294" y="59"/>
                  <a:pt x="306" y="70"/>
                  <a:pt x="327" y="77"/>
                </a:cubicBezTo>
                <a:cubicBezTo>
                  <a:pt x="367" y="106"/>
                  <a:pt x="394" y="114"/>
                  <a:pt x="442" y="120"/>
                </a:cubicBezTo>
                <a:cubicBezTo>
                  <a:pt x="532" y="116"/>
                  <a:pt x="559" y="111"/>
                  <a:pt x="639" y="120"/>
                </a:cubicBezTo>
                <a:cubicBezTo>
                  <a:pt x="670" y="124"/>
                  <a:pt x="697" y="149"/>
                  <a:pt x="730" y="149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2212975" y="4778375"/>
            <a:ext cx="2551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4" name="Google Shape;604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the Shortest Path Weights</a:t>
            </a:r>
            <a:endParaRPr/>
          </a:p>
        </p:txBody>
      </p:sp>
      <p:sp>
        <p:nvSpPr>
          <p:cNvPr id="605" name="Google Shape;605;p24"/>
          <p:cNvSpPr txBox="1"/>
          <p:nvPr>
            <p:ph idx="1" type="body"/>
          </p:nvPr>
        </p:nvSpPr>
        <p:spPr>
          <a:xfrm>
            <a:off x="350837" y="1214437"/>
            <a:ext cx="8229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	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					if 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0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min   {d</a:t>
            </a:r>
            <a:r>
              <a:rPr b="0" baseline="-25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</a:t>
            </a:r>
            <a:r>
              <a:rPr b="0" baseline="-25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d</a:t>
            </a:r>
            <a:r>
              <a:rPr b="0" baseline="-25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baseline="3000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}	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k ≥ 1</a:t>
            </a:r>
            <a:endParaRPr b="0" i="0" sz="16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final solution: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δ(i, j) ∀ i, j ∈ V</a:t>
            </a:r>
            <a:endParaRPr/>
          </a:p>
        </p:txBody>
      </p:sp>
      <p:sp>
        <p:nvSpPr>
          <p:cNvPr id="606" name="Google Shape;606;p24"/>
          <p:cNvSpPr txBox="1"/>
          <p:nvPr/>
        </p:nvSpPr>
        <p:spPr>
          <a:xfrm rot="5400000">
            <a:off x="6394450" y="4083050"/>
            <a:ext cx="260350" cy="166052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6378575" y="4097337"/>
            <a:ext cx="260350" cy="165735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532062" y="4079875"/>
            <a:ext cx="1663700" cy="16668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5691187" y="4097337"/>
            <a:ext cx="1663700" cy="16668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4"/>
          <p:cNvSpPr txBox="1"/>
          <p:nvPr/>
        </p:nvSpPr>
        <p:spPr>
          <a:xfrm>
            <a:off x="6367462" y="4784725"/>
            <a:ext cx="285750" cy="252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4"/>
          <p:cNvSpPr txBox="1"/>
          <p:nvPr/>
        </p:nvSpPr>
        <p:spPr>
          <a:xfrm>
            <a:off x="6362700" y="3730625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612" name="Google Shape;612;p24"/>
          <p:cNvSpPr txBox="1"/>
          <p:nvPr/>
        </p:nvSpPr>
        <p:spPr>
          <a:xfrm>
            <a:off x="5413375" y="4738687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613" name="Google Shape;613;p24"/>
          <p:cNvSpPr txBox="1"/>
          <p:nvPr/>
        </p:nvSpPr>
        <p:spPr>
          <a:xfrm>
            <a:off x="1862137" y="5383212"/>
            <a:ext cx="674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endParaRPr/>
          </a:p>
        </p:txBody>
      </p:sp>
      <p:grpSp>
        <p:nvGrpSpPr>
          <p:cNvPr id="614" name="Google Shape;614;p24"/>
          <p:cNvGrpSpPr/>
          <p:nvPr/>
        </p:nvGrpSpPr>
        <p:grpSpPr>
          <a:xfrm>
            <a:off x="2227262" y="3617912"/>
            <a:ext cx="1952625" cy="2128837"/>
            <a:chOff x="1133" y="1967"/>
            <a:chExt cx="1230" cy="1341"/>
          </a:xfrm>
        </p:grpSpPr>
        <p:grpSp>
          <p:nvGrpSpPr>
            <p:cNvPr id="615" name="Google Shape;615;p24"/>
            <p:cNvGrpSpPr/>
            <p:nvPr/>
          </p:nvGrpSpPr>
          <p:grpSpPr>
            <a:xfrm>
              <a:off x="1133" y="2645"/>
              <a:ext cx="1230" cy="231"/>
              <a:chOff x="648" y="1930"/>
              <a:chExt cx="1230" cy="231"/>
            </a:xfrm>
          </p:grpSpPr>
          <p:sp>
            <p:nvSpPr>
              <p:cNvPr id="616" name="Google Shape;616;p24"/>
              <p:cNvSpPr txBox="1"/>
              <p:nvPr/>
            </p:nvSpPr>
            <p:spPr>
              <a:xfrm rot="5400000">
                <a:off x="1278" y="1539"/>
                <a:ext cx="164" cy="1036"/>
              </a:xfrm>
              <a:prstGeom prst="rect">
                <a:avLst/>
              </a:prstGeom>
              <a:solidFill>
                <a:srgbClr val="EAEAEA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4"/>
              <p:cNvSpPr txBox="1"/>
              <p:nvPr/>
            </p:nvSpPr>
            <p:spPr>
              <a:xfrm>
                <a:off x="648" y="1930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endParaRPr/>
              </a:p>
            </p:txBody>
          </p:sp>
        </p:grpSp>
        <p:sp>
          <p:nvSpPr>
            <p:cNvPr id="618" name="Google Shape;618;p24"/>
            <p:cNvSpPr txBox="1"/>
            <p:nvPr/>
          </p:nvSpPr>
          <p:spPr>
            <a:xfrm>
              <a:off x="1734" y="2259"/>
              <a:ext cx="164" cy="1049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 txBox="1"/>
            <p:nvPr/>
          </p:nvSpPr>
          <p:spPr>
            <a:xfrm>
              <a:off x="1739" y="1967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/>
            </a:p>
          </p:txBody>
        </p:sp>
      </p:grpSp>
      <p:sp>
        <p:nvSpPr>
          <p:cNvPr id="620" name="Google Shape;620;p24"/>
          <p:cNvSpPr txBox="1"/>
          <p:nvPr/>
        </p:nvSpPr>
        <p:spPr>
          <a:xfrm>
            <a:off x="5116512" y="5400675"/>
            <a:ext cx="542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endParaRPr/>
          </a:p>
        </p:txBody>
      </p:sp>
      <p:sp>
        <p:nvSpPr>
          <p:cNvPr id="621" name="Google Shape;621;p24"/>
          <p:cNvSpPr txBox="1"/>
          <p:nvPr/>
        </p:nvSpPr>
        <p:spPr>
          <a:xfrm>
            <a:off x="2733675" y="4767262"/>
            <a:ext cx="285750" cy="252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3175000" y="4248150"/>
            <a:ext cx="285750" cy="252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4"/>
          <p:cNvSpPr txBox="1"/>
          <p:nvPr/>
        </p:nvSpPr>
        <p:spPr>
          <a:xfrm>
            <a:off x="3167062" y="4767262"/>
            <a:ext cx="285750" cy="252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4614862" y="4648200"/>
            <a:ext cx="503237" cy="4492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24"/>
          <p:cNvGrpSpPr/>
          <p:nvPr/>
        </p:nvGrpSpPr>
        <p:grpSpPr>
          <a:xfrm>
            <a:off x="2717800" y="4227512"/>
            <a:ext cx="444500" cy="458787"/>
            <a:chOff x="1442" y="2351"/>
            <a:chExt cx="280" cy="289"/>
          </a:xfrm>
        </p:grpSpPr>
        <p:sp>
          <p:nvSpPr>
            <p:cNvPr id="626" name="Google Shape;626;p24"/>
            <p:cNvSpPr/>
            <p:nvPr/>
          </p:nvSpPr>
          <p:spPr>
            <a:xfrm>
              <a:off x="1542" y="2448"/>
              <a:ext cx="180" cy="192"/>
            </a:xfrm>
            <a:custGeom>
              <a:rect b="b" l="l" r="r" t="t"/>
              <a:pathLst>
                <a:path extrusionOk="0" h="192" w="180">
                  <a:moveTo>
                    <a:pt x="0" y="192"/>
                  </a:moveTo>
                  <a:cubicBezTo>
                    <a:pt x="5" y="149"/>
                    <a:pt x="11" y="106"/>
                    <a:pt x="24" y="78"/>
                  </a:cubicBezTo>
                  <a:cubicBezTo>
                    <a:pt x="37" y="50"/>
                    <a:pt x="52" y="37"/>
                    <a:pt x="78" y="24"/>
                  </a:cubicBezTo>
                  <a:cubicBezTo>
                    <a:pt x="104" y="11"/>
                    <a:pt x="164" y="4"/>
                    <a:pt x="18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4"/>
            <p:cNvSpPr txBox="1"/>
            <p:nvPr/>
          </p:nvSpPr>
          <p:spPr>
            <a:xfrm>
              <a:off x="1442" y="2351"/>
              <a:ext cx="2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sp>
        <p:nvSpPr>
          <p:cNvPr id="628" name="Google Shape;628;p24"/>
          <p:cNvSpPr/>
          <p:nvPr/>
        </p:nvSpPr>
        <p:spPr>
          <a:xfrm>
            <a:off x="2025650" y="1276350"/>
            <a:ext cx="88900" cy="108585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2536825" y="5013325"/>
            <a:ext cx="671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(i, k)</a:t>
            </a:r>
            <a:endParaRPr/>
          </a:p>
        </p:txBody>
      </p:sp>
      <p:sp>
        <p:nvSpPr>
          <p:cNvPr id="630" name="Google Shape;630;p24"/>
          <p:cNvSpPr txBox="1"/>
          <p:nvPr/>
        </p:nvSpPr>
        <p:spPr>
          <a:xfrm>
            <a:off x="3470275" y="4184650"/>
            <a:ext cx="7000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(k, j)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Floyd-Warshall algorithm</a:t>
            </a:r>
            <a:endParaRPr/>
          </a:p>
        </p:txBody>
      </p:sp>
      <p:sp>
        <p:nvSpPr>
          <p:cNvPr id="637" name="Google Shape;637;p25"/>
          <p:cNvSpPr txBox="1"/>
          <p:nvPr/>
        </p:nvSpPr>
        <p:spPr>
          <a:xfrm>
            <a:off x="685800" y="2057400"/>
            <a:ext cx="833755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Floyd-Warshall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(W[1..n][1..n])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D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    // D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D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D[i][k] + D[k][j]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D[i][j]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        D[i][j]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D[i][k] + D[k][j]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Time: O(n</a:t>
            </a:r>
            <a:r>
              <a:rPr b="1" baseline="3000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4730d1b2f_0_1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 the Surface</a:t>
            </a:r>
            <a:endParaRPr/>
          </a:p>
        </p:txBody>
      </p:sp>
      <p:sp>
        <p:nvSpPr>
          <p:cNvPr id="644" name="Google Shape;644;g124730d1b2f_0_1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does k=3 means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use intermediate nodes [1,3]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So, some nodes will get shortest path using (i-&gt;1-&gt;2-&gt;3-&gt;j)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Some (i-&gt;1-&gt;3-j), Some (i-&gt;2-&gt;3-&gt;j), some (i-&gt;3-&gt;j)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24730d1b2f_0_1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g124730d1b2f_0_12"/>
          <p:cNvSpPr txBox="1"/>
          <p:nvPr/>
        </p:nvSpPr>
        <p:spPr>
          <a:xfrm>
            <a:off x="817075" y="4219275"/>
            <a:ext cx="6536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Floyd warshall, we simulate the number of intermediate nodes between (i-&gt;j) using the incremental id of node vertices [1,2,3,....,k]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2" name="Google Shape;652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predecessor matrix </a:t>
            </a:r>
            <a:endParaRPr/>
          </a:p>
        </p:txBody>
      </p:sp>
      <p:sp>
        <p:nvSpPr>
          <p:cNvPr id="653" name="Google Shape;653;p26"/>
          <p:cNvSpPr txBox="1"/>
          <p:nvPr>
            <p:ph idx="1" type="body"/>
          </p:nvPr>
        </p:nvSpPr>
        <p:spPr>
          <a:xfrm>
            <a:off x="350837" y="3011487"/>
            <a:ext cx="82296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Updating:   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= </a:t>
            </a:r>
            <a:r>
              <a:rPr b="1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1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(i,j)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if(d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(i,j)&lt;=d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(i,k)+(d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(k,j)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</a:t>
            </a:r>
            <a:r>
              <a:rPr b="1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1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(k,j)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if(d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&gt; 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(i,k)+(d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(k-1)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(k,j)</a:t>
            </a:r>
            <a:endParaRPr/>
          </a:p>
        </p:txBody>
      </p:sp>
      <p:sp>
        <p:nvSpPr>
          <p:cNvPr id="654" name="Google Shape;654;p26"/>
          <p:cNvSpPr txBox="1"/>
          <p:nvPr/>
        </p:nvSpPr>
        <p:spPr>
          <a:xfrm>
            <a:off x="685800" y="1447800"/>
            <a:ext cx="83375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we compute the predecessor matrix?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Initialization:</a:t>
            </a:r>
            <a:endParaRPr/>
          </a:p>
        </p:txBody>
      </p:sp>
      <p:pic>
        <p:nvPicPr>
          <p:cNvPr id="655" name="Google Shape;6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130425"/>
            <a:ext cx="4572000" cy="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6"/>
          <p:cNvSpPr txBox="1"/>
          <p:nvPr/>
        </p:nvSpPr>
        <p:spPr>
          <a:xfrm>
            <a:off x="1187450" y="3810000"/>
            <a:ext cx="742315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Floyd-Warshall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(W[1..n][1..n])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…</a:t>
            </a:r>
            <a:endParaRPr b="0" baseline="3000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D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D[i][k] + D[k][j]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D[i][j]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        D[i][j]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D[i][k] + D[k][j]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      </a:t>
            </a:r>
            <a:r>
              <a:rPr b="0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P[i][j] </a:t>
            </a:r>
            <a:r>
              <a:rPr b="0" i="0" lang="en-US" sz="1800" u="none">
                <a:solidFill>
                  <a:srgbClr val="00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P[k][j]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</p:txBody>
      </p:sp>
      <p:sp>
        <p:nvSpPr>
          <p:cNvPr id="657" name="Google Shape;657;p26"/>
          <p:cNvSpPr txBox="1"/>
          <p:nvPr/>
        </p:nvSpPr>
        <p:spPr>
          <a:xfrm>
            <a:off x="6549925" y="4286250"/>
            <a:ext cx="2210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the intermediate parent to reach j from i.</a:t>
            </a:r>
            <a:endParaRPr/>
          </a:p>
        </p:txBody>
      </p:sp>
      <p:cxnSp>
        <p:nvCxnSpPr>
          <p:cNvPr id="658" name="Google Shape;658;p26"/>
          <p:cNvCxnSpPr>
            <a:stCxn id="657" idx="2"/>
          </p:cNvCxnSpPr>
          <p:nvPr/>
        </p:nvCxnSpPr>
        <p:spPr>
          <a:xfrm flipH="1">
            <a:off x="5612275" y="4901850"/>
            <a:ext cx="2042700" cy="10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4730d1b2f_0_2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Computing predecessor matrix</a:t>
            </a:r>
            <a:endParaRPr/>
          </a:p>
        </p:txBody>
      </p:sp>
      <p:sp>
        <p:nvSpPr>
          <p:cNvPr id="665" name="Google Shape;665;g124730d1b2f_0_2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g124730d1b2f_0_22"/>
          <p:cNvSpPr/>
          <p:nvPr/>
        </p:nvSpPr>
        <p:spPr>
          <a:xfrm>
            <a:off x="736700" y="1473400"/>
            <a:ext cx="937500" cy="90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</a:t>
            </a:r>
            <a:endParaRPr sz="2000"/>
          </a:p>
        </p:txBody>
      </p:sp>
      <p:sp>
        <p:nvSpPr>
          <p:cNvPr id="667" name="Google Shape;667;g124730d1b2f_0_22"/>
          <p:cNvSpPr/>
          <p:nvPr/>
        </p:nvSpPr>
        <p:spPr>
          <a:xfrm>
            <a:off x="3784700" y="1397200"/>
            <a:ext cx="937500" cy="90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</a:t>
            </a:r>
            <a:endParaRPr sz="2000"/>
          </a:p>
        </p:txBody>
      </p:sp>
      <p:sp>
        <p:nvSpPr>
          <p:cNvPr id="668" name="Google Shape;668;g124730d1b2f_0_22"/>
          <p:cNvSpPr/>
          <p:nvPr/>
        </p:nvSpPr>
        <p:spPr>
          <a:xfrm>
            <a:off x="6527900" y="1397200"/>
            <a:ext cx="937500" cy="90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</a:t>
            </a:r>
            <a:endParaRPr sz="2000"/>
          </a:p>
        </p:txBody>
      </p:sp>
      <p:sp>
        <p:nvSpPr>
          <p:cNvPr id="669" name="Google Shape;669;g124730d1b2f_0_22"/>
          <p:cNvSpPr/>
          <p:nvPr/>
        </p:nvSpPr>
        <p:spPr>
          <a:xfrm>
            <a:off x="1660925" y="1525301"/>
            <a:ext cx="2102950" cy="403525"/>
          </a:xfrm>
          <a:custGeom>
            <a:rect b="b" l="l" r="r" t="t"/>
            <a:pathLst>
              <a:path extrusionOk="0" h="16141" w="84118">
                <a:moveTo>
                  <a:pt x="0" y="16141"/>
                </a:moveTo>
                <a:cubicBezTo>
                  <a:pt x="2143" y="13462"/>
                  <a:pt x="7412" y="603"/>
                  <a:pt x="12859" y="67"/>
                </a:cubicBezTo>
                <a:cubicBezTo>
                  <a:pt x="18306" y="-469"/>
                  <a:pt x="26700" y="12747"/>
                  <a:pt x="32683" y="12926"/>
                </a:cubicBezTo>
                <a:cubicBezTo>
                  <a:pt x="38666" y="13105"/>
                  <a:pt x="41612" y="2568"/>
                  <a:pt x="48756" y="1139"/>
                </a:cubicBezTo>
                <a:cubicBezTo>
                  <a:pt x="55900" y="-290"/>
                  <a:pt x="69651" y="2031"/>
                  <a:pt x="75545" y="4353"/>
                </a:cubicBezTo>
                <a:cubicBezTo>
                  <a:pt x="81439" y="6675"/>
                  <a:pt x="82689" y="13283"/>
                  <a:pt x="84118" y="150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70" name="Google Shape;670;g124730d1b2f_0_22"/>
          <p:cNvSpPr/>
          <p:nvPr/>
        </p:nvSpPr>
        <p:spPr>
          <a:xfrm>
            <a:off x="4728275" y="1432946"/>
            <a:ext cx="1821650" cy="469075"/>
          </a:xfrm>
          <a:custGeom>
            <a:rect b="b" l="l" r="r" t="t"/>
            <a:pathLst>
              <a:path extrusionOk="0" h="18763" w="72866">
                <a:moveTo>
                  <a:pt x="0" y="17156"/>
                </a:moveTo>
                <a:cubicBezTo>
                  <a:pt x="1340" y="14656"/>
                  <a:pt x="3126" y="2065"/>
                  <a:pt x="8037" y="2154"/>
                </a:cubicBezTo>
                <a:cubicBezTo>
                  <a:pt x="12948" y="2243"/>
                  <a:pt x="25093" y="17602"/>
                  <a:pt x="29468" y="17691"/>
                </a:cubicBezTo>
                <a:cubicBezTo>
                  <a:pt x="33844" y="17780"/>
                  <a:pt x="30629" y="2601"/>
                  <a:pt x="34290" y="2690"/>
                </a:cubicBezTo>
                <a:cubicBezTo>
                  <a:pt x="37951" y="2779"/>
                  <a:pt x="48042" y="18674"/>
                  <a:pt x="51435" y="18227"/>
                </a:cubicBezTo>
                <a:cubicBezTo>
                  <a:pt x="54828" y="17781"/>
                  <a:pt x="51077" y="-78"/>
                  <a:pt x="54649" y="11"/>
                </a:cubicBezTo>
                <a:cubicBezTo>
                  <a:pt x="58221" y="100"/>
                  <a:pt x="69830" y="15638"/>
                  <a:pt x="72866" y="187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71" name="Google Shape;671;g124730d1b2f_0_22"/>
          <p:cNvSpPr txBox="1"/>
          <p:nvPr/>
        </p:nvSpPr>
        <p:spPr>
          <a:xfrm>
            <a:off x="602750" y="2920000"/>
            <a:ext cx="7393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(i ~ k ~ j). So, where is the intermediate parent to reach j =&gt; P[k][j]</a:t>
            </a:r>
            <a:endParaRPr/>
          </a:p>
        </p:txBody>
      </p:sp>
      <p:cxnSp>
        <p:nvCxnSpPr>
          <p:cNvPr id="672" name="Google Shape;672;g124730d1b2f_0_22"/>
          <p:cNvCxnSpPr/>
          <p:nvPr/>
        </p:nvCxnSpPr>
        <p:spPr>
          <a:xfrm flipH="1" rot="10800000">
            <a:off x="5558725" y="1875225"/>
            <a:ext cx="2412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9" name="Google Shape;679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680" name="Google Shape;680;p27"/>
          <p:cNvGrpSpPr/>
          <p:nvPr/>
        </p:nvGrpSpPr>
        <p:grpSpPr>
          <a:xfrm>
            <a:off x="471487" y="1235075"/>
            <a:ext cx="2986087" cy="2419350"/>
            <a:chOff x="297" y="778"/>
            <a:chExt cx="1881" cy="1524"/>
          </a:xfrm>
        </p:grpSpPr>
        <p:sp>
          <p:nvSpPr>
            <p:cNvPr id="681" name="Google Shape;681;p27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686" name="Google Shape;686;p27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87" name="Google Shape;687;p27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88" name="Google Shape;688;p27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9" name="Google Shape;689;p27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690" name="Google Shape;690;p27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91" name="Google Shape;691;p27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692" name="Google Shape;692;p27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3" name="Google Shape;693;p27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4" name="Google Shape;694;p27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5" name="Google Shape;695;p27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96" name="Google Shape;696;p27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697" name="Google Shape;697;p27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8" name="Google Shape;698;p27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99" name="Google Shape;699;p27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0" name="Google Shape;700;p27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01" name="Google Shape;701;p27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2" name="Google Shape;702;p27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703" name="Google Shape;703;p27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aphicFrame>
        <p:nvGraphicFramePr>
          <p:cNvPr id="704" name="Google Shape;704;p27"/>
          <p:cNvGraphicFramePr/>
          <p:nvPr/>
        </p:nvGraphicFramePr>
        <p:xfrm>
          <a:off x="3827462" y="16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5" name="Google Shape;705;p27"/>
          <p:cNvSpPr txBox="1"/>
          <p:nvPr/>
        </p:nvSpPr>
        <p:spPr>
          <a:xfrm>
            <a:off x="2997200" y="1095375"/>
            <a:ext cx="1044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W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>
            <a:off x="6359525" y="1085850"/>
            <a:ext cx="528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endParaRPr/>
          </a:p>
        </p:txBody>
      </p:sp>
      <p:graphicFrame>
        <p:nvGraphicFramePr>
          <p:cNvPr id="707" name="Google Shape;707;p27"/>
          <p:cNvGraphicFramePr/>
          <p:nvPr/>
        </p:nvGraphicFramePr>
        <p:xfrm>
          <a:off x="6648450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7"/>
          <p:cNvSpPr txBox="1"/>
          <p:nvPr/>
        </p:nvSpPr>
        <p:spPr>
          <a:xfrm>
            <a:off x="7151687" y="300513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09" name="Google Shape;709;p27"/>
          <p:cNvSpPr txBox="1"/>
          <p:nvPr/>
        </p:nvSpPr>
        <p:spPr>
          <a:xfrm>
            <a:off x="7562850" y="300513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710" name="Google Shape;710;p27"/>
          <p:cNvSpPr txBox="1"/>
          <p:nvPr/>
        </p:nvSpPr>
        <p:spPr>
          <a:xfrm>
            <a:off x="8491537" y="3005137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grpSp>
        <p:nvGrpSpPr>
          <p:cNvPr id="711" name="Google Shape;711;p27"/>
          <p:cNvGrpSpPr/>
          <p:nvPr/>
        </p:nvGrpSpPr>
        <p:grpSpPr>
          <a:xfrm>
            <a:off x="6719887" y="1652587"/>
            <a:ext cx="2179637" cy="2266950"/>
            <a:chOff x="4125" y="1041"/>
            <a:chExt cx="1373" cy="1428"/>
          </a:xfrm>
        </p:grpSpPr>
        <p:sp>
          <p:nvSpPr>
            <p:cNvPr id="712" name="Google Shape;712;p27"/>
            <p:cNvSpPr txBox="1"/>
            <p:nvPr/>
          </p:nvSpPr>
          <p:spPr>
            <a:xfrm>
              <a:off x="4125" y="104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3" name="Google Shape;713;p27"/>
            <p:cNvSpPr txBox="1"/>
            <p:nvPr/>
          </p:nvSpPr>
          <p:spPr>
            <a:xfrm>
              <a:off x="4408" y="104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4" name="Google Shape;714;p27"/>
            <p:cNvSpPr txBox="1"/>
            <p:nvPr/>
          </p:nvSpPr>
          <p:spPr>
            <a:xfrm>
              <a:off x="4692" y="104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15" name="Google Shape;715;p27"/>
            <p:cNvSpPr txBox="1"/>
            <p:nvPr/>
          </p:nvSpPr>
          <p:spPr>
            <a:xfrm>
              <a:off x="4975" y="108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16" name="Google Shape;716;p27"/>
            <p:cNvSpPr txBox="1"/>
            <p:nvPr/>
          </p:nvSpPr>
          <p:spPr>
            <a:xfrm>
              <a:off x="5211" y="1041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4131" y="135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18" name="Google Shape;718;p27"/>
            <p:cNvSpPr txBox="1"/>
            <p:nvPr/>
          </p:nvSpPr>
          <p:spPr>
            <a:xfrm>
              <a:off x="4414" y="131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9" name="Google Shape;719;p27"/>
            <p:cNvSpPr txBox="1"/>
            <p:nvPr/>
          </p:nvSpPr>
          <p:spPr>
            <a:xfrm>
              <a:off x="4650" y="135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20" name="Google Shape;720;p27"/>
            <p:cNvSpPr txBox="1"/>
            <p:nvPr/>
          </p:nvSpPr>
          <p:spPr>
            <a:xfrm>
              <a:off x="4981" y="131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1" name="Google Shape;721;p27"/>
            <p:cNvSpPr txBox="1"/>
            <p:nvPr/>
          </p:nvSpPr>
          <p:spPr>
            <a:xfrm>
              <a:off x="5265" y="131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22" name="Google Shape;722;p27"/>
            <p:cNvSpPr txBox="1"/>
            <p:nvPr/>
          </p:nvSpPr>
          <p:spPr>
            <a:xfrm>
              <a:off x="4131" y="1649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23" name="Google Shape;723;p27"/>
            <p:cNvSpPr txBox="1"/>
            <p:nvPr/>
          </p:nvSpPr>
          <p:spPr>
            <a:xfrm>
              <a:off x="4414" y="160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4698" y="160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5" name="Google Shape;725;p27"/>
            <p:cNvSpPr txBox="1"/>
            <p:nvPr/>
          </p:nvSpPr>
          <p:spPr>
            <a:xfrm>
              <a:off x="4981" y="1649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26" name="Google Shape;726;p27"/>
            <p:cNvSpPr txBox="1"/>
            <p:nvPr/>
          </p:nvSpPr>
          <p:spPr>
            <a:xfrm>
              <a:off x="5267" y="1649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4137" y="189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28" name="Google Shape;728;p27"/>
            <p:cNvSpPr txBox="1"/>
            <p:nvPr/>
          </p:nvSpPr>
          <p:spPr>
            <a:xfrm>
              <a:off x="4987" y="189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9" name="Google Shape;729;p27"/>
            <p:cNvSpPr txBox="1"/>
            <p:nvPr/>
          </p:nvSpPr>
          <p:spPr>
            <a:xfrm>
              <a:off x="4131" y="222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4414" y="222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31" name="Google Shape;731;p27"/>
            <p:cNvSpPr txBox="1"/>
            <p:nvPr/>
          </p:nvSpPr>
          <p:spPr>
            <a:xfrm>
              <a:off x="4698" y="222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32" name="Google Shape;732;p27"/>
            <p:cNvSpPr txBox="1"/>
            <p:nvPr/>
          </p:nvSpPr>
          <p:spPr>
            <a:xfrm>
              <a:off x="4981" y="218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5265" y="218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734" name="Google Shape;734;p27"/>
          <p:cNvSpPr txBox="1"/>
          <p:nvPr/>
        </p:nvSpPr>
        <p:spPr>
          <a:xfrm>
            <a:off x="266700" y="3625850"/>
            <a:ext cx="554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</a:t>
            </a:r>
            <a:endParaRPr/>
          </a:p>
        </p:txBody>
      </p:sp>
      <p:graphicFrame>
        <p:nvGraphicFramePr>
          <p:cNvPr id="735" name="Google Shape;735;p27"/>
          <p:cNvGraphicFramePr/>
          <p:nvPr/>
        </p:nvGraphicFramePr>
        <p:xfrm>
          <a:off x="574675" y="43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6" name="Google Shape;736;p27"/>
          <p:cNvSpPr txBox="1"/>
          <p:nvPr/>
        </p:nvSpPr>
        <p:spPr>
          <a:xfrm>
            <a:off x="1995487" y="431958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37" name="Google Shape;737;p27"/>
          <p:cNvSpPr txBox="1"/>
          <p:nvPr/>
        </p:nvSpPr>
        <p:spPr>
          <a:xfrm>
            <a:off x="2005012" y="521493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38" name="Google Shape;738;p27"/>
          <p:cNvSpPr txBox="1"/>
          <p:nvPr/>
        </p:nvSpPr>
        <p:spPr>
          <a:xfrm>
            <a:off x="2371725" y="5214937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grpSp>
        <p:nvGrpSpPr>
          <p:cNvPr id="739" name="Google Shape;739;p27"/>
          <p:cNvGrpSpPr/>
          <p:nvPr/>
        </p:nvGrpSpPr>
        <p:grpSpPr>
          <a:xfrm>
            <a:off x="646112" y="4319587"/>
            <a:ext cx="2227262" cy="2266950"/>
            <a:chOff x="407" y="2721"/>
            <a:chExt cx="1403" cy="1428"/>
          </a:xfrm>
        </p:grpSpPr>
        <p:sp>
          <p:nvSpPr>
            <p:cNvPr id="740" name="Google Shape;740;p27"/>
            <p:cNvSpPr txBox="1"/>
            <p:nvPr/>
          </p:nvSpPr>
          <p:spPr>
            <a:xfrm>
              <a:off x="407" y="272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41" name="Google Shape;741;p27"/>
            <p:cNvSpPr txBox="1"/>
            <p:nvPr/>
          </p:nvSpPr>
          <p:spPr>
            <a:xfrm>
              <a:off x="690" y="272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974" y="272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43" name="Google Shape;743;p27"/>
            <p:cNvSpPr txBox="1"/>
            <p:nvPr/>
          </p:nvSpPr>
          <p:spPr>
            <a:xfrm>
              <a:off x="1493" y="2721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744" name="Google Shape;744;p27"/>
            <p:cNvSpPr txBox="1"/>
            <p:nvPr/>
          </p:nvSpPr>
          <p:spPr>
            <a:xfrm>
              <a:off x="413" y="303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45" name="Google Shape;745;p27"/>
            <p:cNvSpPr txBox="1"/>
            <p:nvPr/>
          </p:nvSpPr>
          <p:spPr>
            <a:xfrm>
              <a:off x="696" y="299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46" name="Google Shape;746;p27"/>
            <p:cNvSpPr txBox="1"/>
            <p:nvPr/>
          </p:nvSpPr>
          <p:spPr>
            <a:xfrm>
              <a:off x="932" y="303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47" name="Google Shape;747;p27"/>
            <p:cNvSpPr txBox="1"/>
            <p:nvPr/>
          </p:nvSpPr>
          <p:spPr>
            <a:xfrm>
              <a:off x="1263" y="299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48" name="Google Shape;748;p27"/>
            <p:cNvSpPr txBox="1"/>
            <p:nvPr/>
          </p:nvSpPr>
          <p:spPr>
            <a:xfrm>
              <a:off x="1547" y="299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49" name="Google Shape;749;p27"/>
            <p:cNvSpPr txBox="1"/>
            <p:nvPr/>
          </p:nvSpPr>
          <p:spPr>
            <a:xfrm>
              <a:off x="413" y="3329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50" name="Google Shape;750;p27"/>
            <p:cNvSpPr txBox="1"/>
            <p:nvPr/>
          </p:nvSpPr>
          <p:spPr>
            <a:xfrm>
              <a:off x="696" y="328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51" name="Google Shape;751;p27"/>
            <p:cNvSpPr txBox="1"/>
            <p:nvPr/>
          </p:nvSpPr>
          <p:spPr>
            <a:xfrm>
              <a:off x="980" y="328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52" name="Google Shape;752;p27"/>
            <p:cNvSpPr txBox="1"/>
            <p:nvPr/>
          </p:nvSpPr>
          <p:spPr>
            <a:xfrm>
              <a:off x="419" y="35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53" name="Google Shape;753;p27"/>
            <p:cNvSpPr txBox="1"/>
            <p:nvPr/>
          </p:nvSpPr>
          <p:spPr>
            <a:xfrm>
              <a:off x="679" y="35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54" name="Google Shape;754;p27"/>
            <p:cNvSpPr txBox="1"/>
            <p:nvPr/>
          </p:nvSpPr>
          <p:spPr>
            <a:xfrm>
              <a:off x="938" y="3573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755" name="Google Shape;755;p27"/>
            <p:cNvSpPr txBox="1"/>
            <p:nvPr/>
          </p:nvSpPr>
          <p:spPr>
            <a:xfrm>
              <a:off x="1269" y="35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1523" y="3573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757" name="Google Shape;757;p27"/>
            <p:cNvSpPr txBox="1"/>
            <p:nvPr/>
          </p:nvSpPr>
          <p:spPr>
            <a:xfrm>
              <a:off x="413" y="390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58" name="Google Shape;758;p27"/>
            <p:cNvSpPr txBox="1"/>
            <p:nvPr/>
          </p:nvSpPr>
          <p:spPr>
            <a:xfrm>
              <a:off x="696" y="390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59" name="Google Shape;759;p27"/>
            <p:cNvSpPr txBox="1"/>
            <p:nvPr/>
          </p:nvSpPr>
          <p:spPr>
            <a:xfrm>
              <a:off x="980" y="3905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1263" y="386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1547" y="386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762" name="Google Shape;762;p27"/>
          <p:cNvGrpSpPr/>
          <p:nvPr/>
        </p:nvGrpSpPr>
        <p:grpSpPr>
          <a:xfrm>
            <a:off x="6126162" y="3929062"/>
            <a:ext cx="2295525" cy="2665412"/>
            <a:chOff x="2089" y="2475"/>
            <a:chExt cx="1446" cy="1679"/>
          </a:xfrm>
        </p:grpSpPr>
        <p:sp>
          <p:nvSpPr>
            <p:cNvPr id="763" name="Google Shape;763;p27"/>
            <p:cNvSpPr txBox="1"/>
            <p:nvPr/>
          </p:nvSpPr>
          <p:spPr>
            <a:xfrm>
              <a:off x="2369" y="2475"/>
              <a:ext cx="3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(4)</a:t>
              </a:r>
              <a:endParaRPr/>
            </a:p>
          </p:txBody>
        </p:sp>
        <p:sp>
          <p:nvSpPr>
            <p:cNvPr id="764" name="Google Shape;764;p27"/>
            <p:cNvSpPr txBox="1"/>
            <p:nvPr/>
          </p:nvSpPr>
          <p:spPr>
            <a:xfrm>
              <a:off x="3246" y="3867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 txBox="1"/>
            <p:nvPr/>
          </p:nvSpPr>
          <p:spPr>
            <a:xfrm>
              <a:off x="2956" y="3867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2668" y="3867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2378" y="3867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2089" y="3867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 txBox="1"/>
            <p:nvPr/>
          </p:nvSpPr>
          <p:spPr>
            <a:xfrm>
              <a:off x="3246" y="3580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 txBox="1"/>
            <p:nvPr/>
          </p:nvSpPr>
          <p:spPr>
            <a:xfrm>
              <a:off x="2956" y="3580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7"/>
            <p:cNvSpPr txBox="1"/>
            <p:nvPr/>
          </p:nvSpPr>
          <p:spPr>
            <a:xfrm>
              <a:off x="2668" y="3580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7"/>
            <p:cNvSpPr txBox="1"/>
            <p:nvPr/>
          </p:nvSpPr>
          <p:spPr>
            <a:xfrm>
              <a:off x="2378" y="3580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 txBox="1"/>
            <p:nvPr/>
          </p:nvSpPr>
          <p:spPr>
            <a:xfrm>
              <a:off x="2089" y="3580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7"/>
            <p:cNvSpPr txBox="1"/>
            <p:nvPr/>
          </p:nvSpPr>
          <p:spPr>
            <a:xfrm>
              <a:off x="3246" y="3293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7"/>
            <p:cNvSpPr txBox="1"/>
            <p:nvPr/>
          </p:nvSpPr>
          <p:spPr>
            <a:xfrm>
              <a:off x="2956" y="3293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 txBox="1"/>
            <p:nvPr/>
          </p:nvSpPr>
          <p:spPr>
            <a:xfrm>
              <a:off x="2668" y="3293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7"/>
            <p:cNvSpPr txBox="1"/>
            <p:nvPr/>
          </p:nvSpPr>
          <p:spPr>
            <a:xfrm>
              <a:off x="2378" y="3293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7"/>
            <p:cNvSpPr txBox="1"/>
            <p:nvPr/>
          </p:nvSpPr>
          <p:spPr>
            <a:xfrm>
              <a:off x="2089" y="3293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7"/>
            <p:cNvSpPr txBox="1"/>
            <p:nvPr/>
          </p:nvSpPr>
          <p:spPr>
            <a:xfrm>
              <a:off x="3246" y="3006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7"/>
            <p:cNvSpPr txBox="1"/>
            <p:nvPr/>
          </p:nvSpPr>
          <p:spPr>
            <a:xfrm>
              <a:off x="2956" y="3006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7"/>
            <p:cNvSpPr txBox="1"/>
            <p:nvPr/>
          </p:nvSpPr>
          <p:spPr>
            <a:xfrm>
              <a:off x="2668" y="3006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7"/>
            <p:cNvSpPr txBox="1"/>
            <p:nvPr/>
          </p:nvSpPr>
          <p:spPr>
            <a:xfrm>
              <a:off x="2378" y="3006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7"/>
            <p:cNvSpPr txBox="1"/>
            <p:nvPr/>
          </p:nvSpPr>
          <p:spPr>
            <a:xfrm>
              <a:off x="2089" y="3006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7"/>
            <p:cNvSpPr txBox="1"/>
            <p:nvPr/>
          </p:nvSpPr>
          <p:spPr>
            <a:xfrm>
              <a:off x="3246" y="2719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2956" y="2719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7"/>
            <p:cNvSpPr txBox="1"/>
            <p:nvPr/>
          </p:nvSpPr>
          <p:spPr>
            <a:xfrm>
              <a:off x="2668" y="2719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 txBox="1"/>
            <p:nvPr/>
          </p:nvSpPr>
          <p:spPr>
            <a:xfrm>
              <a:off x="2378" y="2719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7"/>
            <p:cNvSpPr txBox="1"/>
            <p:nvPr/>
          </p:nvSpPr>
          <p:spPr>
            <a:xfrm>
              <a:off x="2089" y="2719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9" name="Google Shape;789;p27"/>
            <p:cNvCxnSpPr/>
            <p:nvPr/>
          </p:nvCxnSpPr>
          <p:spPr>
            <a:xfrm>
              <a:off x="2089" y="2719"/>
              <a:ext cx="144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0" name="Google Shape;790;p27"/>
            <p:cNvCxnSpPr/>
            <p:nvPr/>
          </p:nvCxnSpPr>
          <p:spPr>
            <a:xfrm>
              <a:off x="2089" y="3006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1" name="Google Shape;791;p27"/>
            <p:cNvCxnSpPr/>
            <p:nvPr/>
          </p:nvCxnSpPr>
          <p:spPr>
            <a:xfrm>
              <a:off x="2089" y="3293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27"/>
            <p:cNvCxnSpPr/>
            <p:nvPr/>
          </p:nvCxnSpPr>
          <p:spPr>
            <a:xfrm>
              <a:off x="2089" y="3580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27"/>
            <p:cNvCxnSpPr/>
            <p:nvPr/>
          </p:nvCxnSpPr>
          <p:spPr>
            <a:xfrm>
              <a:off x="2089" y="3867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4" name="Google Shape;794;p27"/>
            <p:cNvCxnSpPr/>
            <p:nvPr/>
          </p:nvCxnSpPr>
          <p:spPr>
            <a:xfrm>
              <a:off x="2089" y="4154"/>
              <a:ext cx="144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5" name="Google Shape;795;p27"/>
            <p:cNvCxnSpPr/>
            <p:nvPr/>
          </p:nvCxnSpPr>
          <p:spPr>
            <a:xfrm>
              <a:off x="2089" y="2719"/>
              <a:ext cx="0" cy="143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6" name="Google Shape;796;p27"/>
            <p:cNvCxnSpPr/>
            <p:nvPr/>
          </p:nvCxnSpPr>
          <p:spPr>
            <a:xfrm>
              <a:off x="2378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7" name="Google Shape;797;p27"/>
            <p:cNvCxnSpPr/>
            <p:nvPr/>
          </p:nvCxnSpPr>
          <p:spPr>
            <a:xfrm>
              <a:off x="2668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8" name="Google Shape;798;p27"/>
            <p:cNvCxnSpPr/>
            <p:nvPr/>
          </p:nvCxnSpPr>
          <p:spPr>
            <a:xfrm>
              <a:off x="2956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>
              <a:off x="3246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3535" y="2719"/>
              <a:ext cx="0" cy="143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01" name="Google Shape;801;p27"/>
          <p:cNvSpPr txBox="1"/>
          <p:nvPr/>
        </p:nvSpPr>
        <p:spPr>
          <a:xfrm>
            <a:off x="7097712" y="4327525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802" name="Google Shape;802;p27"/>
          <p:cNvSpPr txBox="1"/>
          <p:nvPr/>
        </p:nvSpPr>
        <p:spPr>
          <a:xfrm>
            <a:off x="6207125" y="475615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03" name="Google Shape;803;p27"/>
          <p:cNvSpPr txBox="1"/>
          <p:nvPr/>
        </p:nvSpPr>
        <p:spPr>
          <a:xfrm>
            <a:off x="7031037" y="475615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804" name="Google Shape;804;p27"/>
          <p:cNvSpPr txBox="1"/>
          <p:nvPr/>
        </p:nvSpPr>
        <p:spPr>
          <a:xfrm>
            <a:off x="8007350" y="475615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805" name="Google Shape;805;p27"/>
          <p:cNvSpPr txBox="1"/>
          <p:nvPr/>
        </p:nvSpPr>
        <p:spPr>
          <a:xfrm>
            <a:off x="6207125" y="52228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06" name="Google Shape;806;p27"/>
          <p:cNvSpPr txBox="1"/>
          <p:nvPr/>
        </p:nvSpPr>
        <p:spPr>
          <a:xfrm>
            <a:off x="8002587" y="52228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07" name="Google Shape;807;p27"/>
          <p:cNvSpPr txBox="1"/>
          <p:nvPr/>
        </p:nvSpPr>
        <p:spPr>
          <a:xfrm>
            <a:off x="6207125" y="61372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08" name="Google Shape;808;p27"/>
          <p:cNvSpPr txBox="1"/>
          <p:nvPr/>
        </p:nvSpPr>
        <p:spPr>
          <a:xfrm>
            <a:off x="6656387" y="61372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09" name="Google Shape;809;p27"/>
          <p:cNvSpPr txBox="1"/>
          <p:nvPr/>
        </p:nvSpPr>
        <p:spPr>
          <a:xfrm>
            <a:off x="7107237" y="61372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810" name="Google Shape;810;p27"/>
          <p:cNvGrpSpPr/>
          <p:nvPr/>
        </p:nvGrpSpPr>
        <p:grpSpPr>
          <a:xfrm>
            <a:off x="6197600" y="4327525"/>
            <a:ext cx="2227262" cy="2266950"/>
            <a:chOff x="3904" y="2726"/>
            <a:chExt cx="1403" cy="1428"/>
          </a:xfrm>
        </p:grpSpPr>
        <p:sp>
          <p:nvSpPr>
            <p:cNvPr id="811" name="Google Shape;811;p27"/>
            <p:cNvSpPr txBox="1"/>
            <p:nvPr/>
          </p:nvSpPr>
          <p:spPr>
            <a:xfrm>
              <a:off x="3904" y="272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2" name="Google Shape;812;p27"/>
            <p:cNvSpPr txBox="1"/>
            <p:nvPr/>
          </p:nvSpPr>
          <p:spPr>
            <a:xfrm>
              <a:off x="4187" y="272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4754" y="272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14" name="Google Shape;814;p27"/>
            <p:cNvSpPr txBox="1"/>
            <p:nvPr/>
          </p:nvSpPr>
          <p:spPr>
            <a:xfrm>
              <a:off x="4990" y="2726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815" name="Google Shape;815;p27"/>
            <p:cNvSpPr txBox="1"/>
            <p:nvPr/>
          </p:nvSpPr>
          <p:spPr>
            <a:xfrm>
              <a:off x="4193" y="299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4760" y="299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93" y="32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18" name="Google Shape;818;p27"/>
            <p:cNvSpPr txBox="1"/>
            <p:nvPr/>
          </p:nvSpPr>
          <p:spPr>
            <a:xfrm>
              <a:off x="4477" y="32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9" name="Google Shape;819;p27"/>
            <p:cNvSpPr txBox="1"/>
            <p:nvPr/>
          </p:nvSpPr>
          <p:spPr>
            <a:xfrm>
              <a:off x="4760" y="32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20" name="Google Shape;820;p27"/>
            <p:cNvSpPr txBox="1"/>
            <p:nvPr/>
          </p:nvSpPr>
          <p:spPr>
            <a:xfrm>
              <a:off x="3916" y="357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1" name="Google Shape;821;p27"/>
            <p:cNvSpPr txBox="1"/>
            <p:nvPr/>
          </p:nvSpPr>
          <p:spPr>
            <a:xfrm>
              <a:off x="4176" y="3578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822" name="Google Shape;822;p27"/>
            <p:cNvSpPr txBox="1"/>
            <p:nvPr/>
          </p:nvSpPr>
          <p:spPr>
            <a:xfrm>
              <a:off x="4435" y="3578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823" name="Google Shape;823;p27"/>
            <p:cNvSpPr txBox="1"/>
            <p:nvPr/>
          </p:nvSpPr>
          <p:spPr>
            <a:xfrm>
              <a:off x="4766" y="3578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4" name="Google Shape;824;p27"/>
            <p:cNvSpPr txBox="1"/>
            <p:nvPr/>
          </p:nvSpPr>
          <p:spPr>
            <a:xfrm>
              <a:off x="5020" y="3578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825" name="Google Shape;825;p27"/>
            <p:cNvSpPr txBox="1"/>
            <p:nvPr/>
          </p:nvSpPr>
          <p:spPr>
            <a:xfrm>
              <a:off x="4760" y="386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26" name="Google Shape;826;p27"/>
            <p:cNvSpPr txBox="1"/>
            <p:nvPr/>
          </p:nvSpPr>
          <p:spPr>
            <a:xfrm>
              <a:off x="5044" y="386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827" name="Google Shape;827;p27"/>
          <p:cNvSpPr txBox="1"/>
          <p:nvPr/>
        </p:nvSpPr>
        <p:spPr>
          <a:xfrm>
            <a:off x="2806700" y="260350"/>
            <a:ext cx="5699125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 {d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828" name="Google Shape;828;p27"/>
          <p:cNvSpPr txBox="1"/>
          <p:nvPr/>
        </p:nvSpPr>
        <p:spPr>
          <a:xfrm>
            <a:off x="3494087" y="16557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9" name="Google Shape;829;p27"/>
          <p:cNvSpPr txBox="1"/>
          <p:nvPr/>
        </p:nvSpPr>
        <p:spPr>
          <a:xfrm>
            <a:off x="3494087" y="2151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30" name="Google Shape;830;p27"/>
          <p:cNvSpPr txBox="1"/>
          <p:nvPr/>
        </p:nvSpPr>
        <p:spPr>
          <a:xfrm>
            <a:off x="3494087" y="26177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31" name="Google Shape;831;p27"/>
          <p:cNvSpPr txBox="1"/>
          <p:nvPr/>
        </p:nvSpPr>
        <p:spPr>
          <a:xfrm>
            <a:off x="3494087" y="31130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2" name="Google Shape;832;p27"/>
          <p:cNvSpPr txBox="1"/>
          <p:nvPr/>
        </p:nvSpPr>
        <p:spPr>
          <a:xfrm>
            <a:off x="3494087" y="3541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33" name="Google Shape;833;p27"/>
          <p:cNvSpPr txBox="1"/>
          <p:nvPr/>
        </p:nvSpPr>
        <p:spPr>
          <a:xfrm>
            <a:off x="3922712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4" name="Google Shape;834;p27"/>
          <p:cNvSpPr txBox="1"/>
          <p:nvPr/>
        </p:nvSpPr>
        <p:spPr>
          <a:xfrm>
            <a:off x="4376737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35" name="Google Shape;835;p27"/>
          <p:cNvSpPr txBox="1"/>
          <p:nvPr/>
        </p:nvSpPr>
        <p:spPr>
          <a:xfrm>
            <a:off x="4832350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36" name="Google Shape;836;p27"/>
          <p:cNvSpPr txBox="1"/>
          <p:nvPr/>
        </p:nvSpPr>
        <p:spPr>
          <a:xfrm>
            <a:off x="5286375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7" name="Google Shape;837;p27"/>
          <p:cNvSpPr txBox="1"/>
          <p:nvPr/>
        </p:nvSpPr>
        <p:spPr>
          <a:xfrm>
            <a:off x="5741987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38" name="Google Shape;838;p27"/>
          <p:cNvSpPr txBox="1"/>
          <p:nvPr/>
        </p:nvSpPr>
        <p:spPr>
          <a:xfrm>
            <a:off x="6751637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9" name="Google Shape;839;p27"/>
          <p:cNvSpPr txBox="1"/>
          <p:nvPr/>
        </p:nvSpPr>
        <p:spPr>
          <a:xfrm>
            <a:off x="7205662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0" name="Google Shape;840;p27"/>
          <p:cNvSpPr txBox="1"/>
          <p:nvPr/>
        </p:nvSpPr>
        <p:spPr>
          <a:xfrm>
            <a:off x="7661275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41" name="Google Shape;841;p27"/>
          <p:cNvSpPr txBox="1"/>
          <p:nvPr/>
        </p:nvSpPr>
        <p:spPr>
          <a:xfrm>
            <a:off x="8115300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2" name="Google Shape;842;p27"/>
          <p:cNvSpPr txBox="1"/>
          <p:nvPr/>
        </p:nvSpPr>
        <p:spPr>
          <a:xfrm>
            <a:off x="8570912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43" name="Google Shape;843;p27"/>
          <p:cNvSpPr txBox="1"/>
          <p:nvPr/>
        </p:nvSpPr>
        <p:spPr>
          <a:xfrm>
            <a:off x="6342062" y="16557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4" name="Google Shape;844;p27"/>
          <p:cNvSpPr txBox="1"/>
          <p:nvPr/>
        </p:nvSpPr>
        <p:spPr>
          <a:xfrm>
            <a:off x="6342062" y="2151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5" name="Google Shape;845;p27"/>
          <p:cNvSpPr txBox="1"/>
          <p:nvPr/>
        </p:nvSpPr>
        <p:spPr>
          <a:xfrm>
            <a:off x="6342062" y="26177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46" name="Google Shape;846;p27"/>
          <p:cNvSpPr txBox="1"/>
          <p:nvPr/>
        </p:nvSpPr>
        <p:spPr>
          <a:xfrm>
            <a:off x="6342062" y="31130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47" name="Google Shape;847;p27"/>
          <p:cNvSpPr txBox="1"/>
          <p:nvPr/>
        </p:nvSpPr>
        <p:spPr>
          <a:xfrm>
            <a:off x="6342062" y="3541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188912" y="3913187"/>
            <a:ext cx="2625725" cy="2681287"/>
            <a:chOff x="119" y="2465"/>
            <a:chExt cx="1654" cy="1689"/>
          </a:xfrm>
        </p:grpSpPr>
        <p:sp>
          <p:nvSpPr>
            <p:cNvPr id="849" name="Google Shape;849;p27"/>
            <p:cNvSpPr txBox="1"/>
            <p:nvPr/>
          </p:nvSpPr>
          <p:spPr>
            <a:xfrm>
              <a:off x="119" y="273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119" y="304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1" name="Google Shape;851;p27"/>
            <p:cNvSpPr txBox="1"/>
            <p:nvPr/>
          </p:nvSpPr>
          <p:spPr>
            <a:xfrm>
              <a:off x="119" y="334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52" name="Google Shape;852;p27"/>
            <p:cNvSpPr txBox="1"/>
            <p:nvPr/>
          </p:nvSpPr>
          <p:spPr>
            <a:xfrm>
              <a:off x="119" y="36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53" name="Google Shape;853;p27"/>
            <p:cNvSpPr txBox="1"/>
            <p:nvPr/>
          </p:nvSpPr>
          <p:spPr>
            <a:xfrm>
              <a:off x="119" y="392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431" y="2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717" y="2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1004" y="2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57" name="Google Shape;857;p27"/>
            <p:cNvSpPr txBox="1"/>
            <p:nvPr/>
          </p:nvSpPr>
          <p:spPr>
            <a:xfrm>
              <a:off x="1290" y="2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58" name="Google Shape;858;p27"/>
            <p:cNvSpPr txBox="1"/>
            <p:nvPr/>
          </p:nvSpPr>
          <p:spPr>
            <a:xfrm>
              <a:off x="1577" y="2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859" name="Google Shape;859;p27"/>
          <p:cNvSpPr txBox="1"/>
          <p:nvPr/>
        </p:nvSpPr>
        <p:spPr>
          <a:xfrm>
            <a:off x="3613150" y="6467475"/>
            <a:ext cx="2103437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27"/>
          <p:cNvGrpSpPr/>
          <p:nvPr/>
        </p:nvGrpSpPr>
        <p:grpSpPr>
          <a:xfrm>
            <a:off x="3363912" y="3919537"/>
            <a:ext cx="2295525" cy="2665412"/>
            <a:chOff x="2089" y="2475"/>
            <a:chExt cx="1446" cy="1679"/>
          </a:xfrm>
        </p:grpSpPr>
        <p:sp>
          <p:nvSpPr>
            <p:cNvPr id="861" name="Google Shape;861;p27"/>
            <p:cNvSpPr txBox="1"/>
            <p:nvPr/>
          </p:nvSpPr>
          <p:spPr>
            <a:xfrm>
              <a:off x="2369" y="2475"/>
              <a:ext cx="3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(3)</a:t>
              </a:r>
              <a:endParaRPr/>
            </a:p>
          </p:txBody>
        </p:sp>
        <p:sp>
          <p:nvSpPr>
            <p:cNvPr id="862" name="Google Shape;862;p27"/>
            <p:cNvSpPr txBox="1"/>
            <p:nvPr/>
          </p:nvSpPr>
          <p:spPr>
            <a:xfrm>
              <a:off x="3246" y="3867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7"/>
            <p:cNvSpPr txBox="1"/>
            <p:nvPr/>
          </p:nvSpPr>
          <p:spPr>
            <a:xfrm>
              <a:off x="2956" y="3867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7"/>
            <p:cNvSpPr txBox="1"/>
            <p:nvPr/>
          </p:nvSpPr>
          <p:spPr>
            <a:xfrm>
              <a:off x="2668" y="3867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7"/>
            <p:cNvSpPr txBox="1"/>
            <p:nvPr/>
          </p:nvSpPr>
          <p:spPr>
            <a:xfrm>
              <a:off x="2378" y="3867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7"/>
            <p:cNvSpPr txBox="1"/>
            <p:nvPr/>
          </p:nvSpPr>
          <p:spPr>
            <a:xfrm>
              <a:off x="2089" y="3867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 txBox="1"/>
            <p:nvPr/>
          </p:nvSpPr>
          <p:spPr>
            <a:xfrm>
              <a:off x="3246" y="3580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2956" y="3580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7"/>
            <p:cNvSpPr txBox="1"/>
            <p:nvPr/>
          </p:nvSpPr>
          <p:spPr>
            <a:xfrm>
              <a:off x="2668" y="3580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7"/>
            <p:cNvSpPr txBox="1"/>
            <p:nvPr/>
          </p:nvSpPr>
          <p:spPr>
            <a:xfrm>
              <a:off x="2378" y="3580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 txBox="1"/>
            <p:nvPr/>
          </p:nvSpPr>
          <p:spPr>
            <a:xfrm>
              <a:off x="2089" y="3580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3246" y="3293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2956" y="3293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2668" y="3293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7"/>
            <p:cNvSpPr txBox="1"/>
            <p:nvPr/>
          </p:nvSpPr>
          <p:spPr>
            <a:xfrm>
              <a:off x="2378" y="3293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7"/>
            <p:cNvSpPr txBox="1"/>
            <p:nvPr/>
          </p:nvSpPr>
          <p:spPr>
            <a:xfrm>
              <a:off x="2089" y="3293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7"/>
            <p:cNvSpPr txBox="1"/>
            <p:nvPr/>
          </p:nvSpPr>
          <p:spPr>
            <a:xfrm>
              <a:off x="3246" y="3006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7"/>
            <p:cNvSpPr txBox="1"/>
            <p:nvPr/>
          </p:nvSpPr>
          <p:spPr>
            <a:xfrm>
              <a:off x="2956" y="3006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7"/>
            <p:cNvSpPr txBox="1"/>
            <p:nvPr/>
          </p:nvSpPr>
          <p:spPr>
            <a:xfrm>
              <a:off x="2668" y="3006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7"/>
            <p:cNvSpPr txBox="1"/>
            <p:nvPr/>
          </p:nvSpPr>
          <p:spPr>
            <a:xfrm>
              <a:off x="2378" y="3006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7"/>
            <p:cNvSpPr txBox="1"/>
            <p:nvPr/>
          </p:nvSpPr>
          <p:spPr>
            <a:xfrm>
              <a:off x="2089" y="3006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7"/>
            <p:cNvSpPr txBox="1"/>
            <p:nvPr/>
          </p:nvSpPr>
          <p:spPr>
            <a:xfrm>
              <a:off x="3246" y="2719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7"/>
            <p:cNvSpPr txBox="1"/>
            <p:nvPr/>
          </p:nvSpPr>
          <p:spPr>
            <a:xfrm>
              <a:off x="2956" y="2719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7"/>
            <p:cNvSpPr txBox="1"/>
            <p:nvPr/>
          </p:nvSpPr>
          <p:spPr>
            <a:xfrm>
              <a:off x="2668" y="2719"/>
              <a:ext cx="288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7"/>
            <p:cNvSpPr txBox="1"/>
            <p:nvPr/>
          </p:nvSpPr>
          <p:spPr>
            <a:xfrm>
              <a:off x="2378" y="2719"/>
              <a:ext cx="290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7"/>
            <p:cNvSpPr txBox="1"/>
            <p:nvPr/>
          </p:nvSpPr>
          <p:spPr>
            <a:xfrm>
              <a:off x="2089" y="2719"/>
              <a:ext cx="289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7" name="Google Shape;887;p27"/>
            <p:cNvCxnSpPr/>
            <p:nvPr/>
          </p:nvCxnSpPr>
          <p:spPr>
            <a:xfrm>
              <a:off x="2089" y="2719"/>
              <a:ext cx="144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8" name="Google Shape;888;p27"/>
            <p:cNvCxnSpPr/>
            <p:nvPr/>
          </p:nvCxnSpPr>
          <p:spPr>
            <a:xfrm>
              <a:off x="2089" y="3006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9" name="Google Shape;889;p27"/>
            <p:cNvCxnSpPr/>
            <p:nvPr/>
          </p:nvCxnSpPr>
          <p:spPr>
            <a:xfrm>
              <a:off x="2089" y="3293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0" name="Google Shape;890;p27"/>
            <p:cNvCxnSpPr/>
            <p:nvPr/>
          </p:nvCxnSpPr>
          <p:spPr>
            <a:xfrm>
              <a:off x="2089" y="3580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1" name="Google Shape;891;p27"/>
            <p:cNvCxnSpPr/>
            <p:nvPr/>
          </p:nvCxnSpPr>
          <p:spPr>
            <a:xfrm>
              <a:off x="2089" y="3867"/>
              <a:ext cx="144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2" name="Google Shape;892;p27"/>
            <p:cNvCxnSpPr/>
            <p:nvPr/>
          </p:nvCxnSpPr>
          <p:spPr>
            <a:xfrm>
              <a:off x="2089" y="4154"/>
              <a:ext cx="1446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3" name="Google Shape;893;p27"/>
            <p:cNvCxnSpPr/>
            <p:nvPr/>
          </p:nvCxnSpPr>
          <p:spPr>
            <a:xfrm>
              <a:off x="2089" y="2719"/>
              <a:ext cx="0" cy="143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4" name="Google Shape;894;p27"/>
            <p:cNvCxnSpPr/>
            <p:nvPr/>
          </p:nvCxnSpPr>
          <p:spPr>
            <a:xfrm>
              <a:off x="2378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5" name="Google Shape;895;p27"/>
            <p:cNvCxnSpPr/>
            <p:nvPr/>
          </p:nvCxnSpPr>
          <p:spPr>
            <a:xfrm>
              <a:off x="2668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6" name="Google Shape;896;p27"/>
            <p:cNvCxnSpPr/>
            <p:nvPr/>
          </p:nvCxnSpPr>
          <p:spPr>
            <a:xfrm>
              <a:off x="2956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27"/>
            <p:cNvCxnSpPr/>
            <p:nvPr/>
          </p:nvCxnSpPr>
          <p:spPr>
            <a:xfrm>
              <a:off x="3246" y="2719"/>
              <a:ext cx="0" cy="14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27"/>
            <p:cNvCxnSpPr/>
            <p:nvPr/>
          </p:nvCxnSpPr>
          <p:spPr>
            <a:xfrm>
              <a:off x="3535" y="2719"/>
              <a:ext cx="0" cy="143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9" name="Google Shape;899;p27"/>
          <p:cNvSpPr txBox="1"/>
          <p:nvPr/>
        </p:nvSpPr>
        <p:spPr>
          <a:xfrm>
            <a:off x="3867150" y="567055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grpSp>
        <p:nvGrpSpPr>
          <p:cNvPr id="900" name="Google Shape;900;p27"/>
          <p:cNvGrpSpPr/>
          <p:nvPr/>
        </p:nvGrpSpPr>
        <p:grpSpPr>
          <a:xfrm>
            <a:off x="3435350" y="4318000"/>
            <a:ext cx="2252662" cy="2266950"/>
            <a:chOff x="2164" y="2720"/>
            <a:chExt cx="1419" cy="1428"/>
          </a:xfrm>
        </p:grpSpPr>
        <p:sp>
          <p:nvSpPr>
            <p:cNvPr id="901" name="Google Shape;901;p27"/>
            <p:cNvSpPr txBox="1"/>
            <p:nvPr/>
          </p:nvSpPr>
          <p:spPr>
            <a:xfrm>
              <a:off x="2164" y="272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02" name="Google Shape;902;p27"/>
            <p:cNvSpPr txBox="1"/>
            <p:nvPr/>
          </p:nvSpPr>
          <p:spPr>
            <a:xfrm>
              <a:off x="2447" y="272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03" name="Google Shape;903;p27"/>
            <p:cNvSpPr txBox="1"/>
            <p:nvPr/>
          </p:nvSpPr>
          <p:spPr>
            <a:xfrm>
              <a:off x="2731" y="272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04" name="Google Shape;904;p27"/>
            <p:cNvSpPr txBox="1"/>
            <p:nvPr/>
          </p:nvSpPr>
          <p:spPr>
            <a:xfrm>
              <a:off x="3014" y="272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05" name="Google Shape;905;p27"/>
            <p:cNvSpPr txBox="1"/>
            <p:nvPr/>
          </p:nvSpPr>
          <p:spPr>
            <a:xfrm>
              <a:off x="3274" y="2720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906" name="Google Shape;906;p27"/>
            <p:cNvSpPr txBox="1"/>
            <p:nvPr/>
          </p:nvSpPr>
          <p:spPr>
            <a:xfrm>
              <a:off x="2170" y="3034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07" name="Google Shape;907;p27"/>
            <p:cNvSpPr txBox="1"/>
            <p:nvPr/>
          </p:nvSpPr>
          <p:spPr>
            <a:xfrm>
              <a:off x="2453" y="29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08" name="Google Shape;908;p27"/>
            <p:cNvSpPr txBox="1"/>
            <p:nvPr/>
          </p:nvSpPr>
          <p:spPr>
            <a:xfrm>
              <a:off x="2689" y="3034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09" name="Google Shape;909;p27"/>
            <p:cNvSpPr txBox="1"/>
            <p:nvPr/>
          </p:nvSpPr>
          <p:spPr>
            <a:xfrm>
              <a:off x="3020" y="29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0" name="Google Shape;910;p27"/>
            <p:cNvSpPr txBox="1"/>
            <p:nvPr/>
          </p:nvSpPr>
          <p:spPr>
            <a:xfrm>
              <a:off x="3304" y="299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11" name="Google Shape;911;p27"/>
            <p:cNvSpPr txBox="1"/>
            <p:nvPr/>
          </p:nvSpPr>
          <p:spPr>
            <a:xfrm>
              <a:off x="2170" y="3328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2453" y="328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13" name="Google Shape;913;p27"/>
            <p:cNvSpPr txBox="1"/>
            <p:nvPr/>
          </p:nvSpPr>
          <p:spPr>
            <a:xfrm>
              <a:off x="2737" y="328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14" name="Google Shape;914;p27"/>
            <p:cNvSpPr txBox="1"/>
            <p:nvPr/>
          </p:nvSpPr>
          <p:spPr>
            <a:xfrm>
              <a:off x="3020" y="328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3253" y="3284"/>
              <a:ext cx="33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916" name="Google Shape;916;p27"/>
            <p:cNvSpPr txBox="1"/>
            <p:nvPr/>
          </p:nvSpPr>
          <p:spPr>
            <a:xfrm>
              <a:off x="2176" y="357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17" name="Google Shape;917;p27"/>
            <p:cNvSpPr txBox="1"/>
            <p:nvPr/>
          </p:nvSpPr>
          <p:spPr>
            <a:xfrm>
              <a:off x="2695" y="3572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3026" y="3572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19" name="Google Shape;919;p27"/>
            <p:cNvSpPr txBox="1"/>
            <p:nvPr/>
          </p:nvSpPr>
          <p:spPr>
            <a:xfrm>
              <a:off x="3280" y="3572"/>
              <a:ext cx="28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920" name="Google Shape;920;p27"/>
            <p:cNvSpPr txBox="1"/>
            <p:nvPr/>
          </p:nvSpPr>
          <p:spPr>
            <a:xfrm>
              <a:off x="2170" y="3904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2453" y="3904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22" name="Google Shape;922;p27"/>
            <p:cNvSpPr txBox="1"/>
            <p:nvPr/>
          </p:nvSpPr>
          <p:spPr>
            <a:xfrm>
              <a:off x="2737" y="3904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23" name="Google Shape;923;p27"/>
            <p:cNvSpPr txBox="1"/>
            <p:nvPr/>
          </p:nvSpPr>
          <p:spPr>
            <a:xfrm>
              <a:off x="3020" y="38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3304" y="38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cxnSp>
        <p:nvCxnSpPr>
          <p:cNvPr id="925" name="Google Shape;925;p27"/>
          <p:cNvCxnSpPr/>
          <p:nvPr/>
        </p:nvCxnSpPr>
        <p:spPr>
          <a:xfrm>
            <a:off x="8534400" y="5505450"/>
            <a:ext cx="361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(G, w, s)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150812" y="1062037"/>
            <a:ext cx="82296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 ←  ∅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 ← V[G]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≠ ∅</a:t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EXTRACT-MIN(Q)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S ← S ∪ {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O(VlgV + ElgV) = O(ElgV)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7096125" y="1187450"/>
            <a:ext cx="12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cxnSp>
        <p:nvCxnSpPr>
          <p:cNvPr id="144" name="Google Shape;144;p3"/>
          <p:cNvCxnSpPr/>
          <p:nvPr/>
        </p:nvCxnSpPr>
        <p:spPr>
          <a:xfrm rot="10800000">
            <a:off x="6623050" y="14176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" name="Google Shape;145;p3"/>
          <p:cNvSpPr txBox="1"/>
          <p:nvPr/>
        </p:nvSpPr>
        <p:spPr>
          <a:xfrm>
            <a:off x="3095625" y="2382837"/>
            <a:ext cx="291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 build min-heap</a:t>
            </a:r>
            <a:endParaRPr/>
          </a:p>
        </p:txBody>
      </p:sp>
      <p:cxnSp>
        <p:nvCxnSpPr>
          <p:cNvPr id="146" name="Google Shape;146;p3"/>
          <p:cNvCxnSpPr/>
          <p:nvPr/>
        </p:nvCxnSpPr>
        <p:spPr>
          <a:xfrm rot="10800000">
            <a:off x="2622550" y="26082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3362325" y="2963862"/>
            <a:ext cx="299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O(V) times</a:t>
            </a:r>
            <a:endParaRPr/>
          </a:p>
        </p:txBody>
      </p:sp>
      <p:cxnSp>
        <p:nvCxnSpPr>
          <p:cNvPr id="148" name="Google Shape;148;p3"/>
          <p:cNvCxnSpPr/>
          <p:nvPr/>
        </p:nvCxnSpPr>
        <p:spPr>
          <a:xfrm rot="10800000">
            <a:off x="2889250" y="31892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" name="Google Shape;149;p3"/>
          <p:cNvSpPr txBox="1"/>
          <p:nvPr/>
        </p:nvSpPr>
        <p:spPr>
          <a:xfrm>
            <a:off x="6115050" y="3573462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O(lgV)</a:t>
            </a:r>
            <a:endParaRPr/>
          </a:p>
        </p:txBody>
      </p:sp>
      <p:cxnSp>
        <p:nvCxnSpPr>
          <p:cNvPr id="150" name="Google Shape;150;p3"/>
          <p:cNvCxnSpPr/>
          <p:nvPr/>
        </p:nvCxnSpPr>
        <p:spPr>
          <a:xfrm rot="10800000">
            <a:off x="5641975" y="37988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" name="Google Shape;151;p3"/>
          <p:cNvSpPr txBox="1"/>
          <p:nvPr/>
        </p:nvSpPr>
        <p:spPr>
          <a:xfrm>
            <a:off x="6076950" y="5354637"/>
            <a:ext cx="2689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 times; O(lgV)</a:t>
            </a:r>
            <a:endParaRPr/>
          </a:p>
        </p:txBody>
      </p:sp>
      <p:cxnSp>
        <p:nvCxnSpPr>
          <p:cNvPr id="152" name="Google Shape;152;p3"/>
          <p:cNvCxnSpPr/>
          <p:nvPr/>
        </p:nvCxnSpPr>
        <p:spPr>
          <a:xfrm rot="10800000">
            <a:off x="5603875" y="55800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932" name="Google Shape;932;p28"/>
          <p:cNvGrpSpPr/>
          <p:nvPr/>
        </p:nvGrpSpPr>
        <p:grpSpPr>
          <a:xfrm>
            <a:off x="471487" y="1235075"/>
            <a:ext cx="2986087" cy="2419350"/>
            <a:chOff x="297" y="778"/>
            <a:chExt cx="1881" cy="1524"/>
          </a:xfrm>
        </p:grpSpPr>
        <p:sp>
          <p:nvSpPr>
            <p:cNvPr id="933" name="Google Shape;933;p28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938" name="Google Shape;938;p28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9" name="Google Shape;939;p28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0" name="Google Shape;940;p28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41" name="Google Shape;941;p28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942" name="Google Shape;942;p28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43" name="Google Shape;943;p28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944" name="Google Shape;944;p28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5" name="Google Shape;945;p28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6" name="Google Shape;946;p28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7" name="Google Shape;947;p28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48" name="Google Shape;948;p28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949" name="Google Shape;949;p28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50" name="Google Shape;950;p28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51" name="Google Shape;951;p28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52" name="Google Shape;952;p28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53" name="Google Shape;953;p28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54" name="Google Shape;954;p28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955" name="Google Shape;955;p28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aphicFrame>
        <p:nvGraphicFramePr>
          <p:cNvPr id="956" name="Google Shape;956;p28"/>
          <p:cNvGraphicFramePr/>
          <p:nvPr/>
        </p:nvGraphicFramePr>
        <p:xfrm>
          <a:off x="3827462" y="16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7" name="Google Shape;957;p28"/>
          <p:cNvSpPr txBox="1"/>
          <p:nvPr/>
        </p:nvSpPr>
        <p:spPr>
          <a:xfrm>
            <a:off x="2997200" y="1095375"/>
            <a:ext cx="558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(5)</a:t>
            </a:r>
            <a:endParaRPr/>
          </a:p>
        </p:txBody>
      </p:sp>
      <p:sp>
        <p:nvSpPr>
          <p:cNvPr id="958" name="Google Shape;958;p28"/>
          <p:cNvSpPr txBox="1"/>
          <p:nvPr/>
        </p:nvSpPr>
        <p:spPr>
          <a:xfrm>
            <a:off x="6359525" y="1085850"/>
            <a:ext cx="511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(5)</a:t>
            </a:r>
            <a:endParaRPr/>
          </a:p>
        </p:txBody>
      </p:sp>
      <p:graphicFrame>
        <p:nvGraphicFramePr>
          <p:cNvPr id="959" name="Google Shape;959;p28"/>
          <p:cNvGraphicFramePr/>
          <p:nvPr/>
        </p:nvGraphicFramePr>
        <p:xfrm>
          <a:off x="6648450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{FE0BB21A-6FA7-4C11-A8B6-56EE4806F93E}</a:tableStyleId>
              </a:tblPr>
              <a:tblGrid>
                <a:gridCol w="458775"/>
                <a:gridCol w="460375"/>
                <a:gridCol w="457200"/>
                <a:gridCol w="460375"/>
                <a:gridCol w="4587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0" name="Google Shape;960;p28"/>
          <p:cNvSpPr txBox="1"/>
          <p:nvPr/>
        </p:nvSpPr>
        <p:spPr>
          <a:xfrm>
            <a:off x="7151687" y="3005137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61" name="Google Shape;961;p28"/>
          <p:cNvSpPr txBox="1"/>
          <p:nvPr/>
        </p:nvSpPr>
        <p:spPr>
          <a:xfrm>
            <a:off x="7562850" y="3005137"/>
            <a:ext cx="488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62" name="Google Shape;962;p28"/>
          <p:cNvSpPr txBox="1"/>
          <p:nvPr/>
        </p:nvSpPr>
        <p:spPr>
          <a:xfrm>
            <a:off x="8491537" y="3005137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963" name="Google Shape;963;p28"/>
          <p:cNvGrpSpPr/>
          <p:nvPr/>
        </p:nvGrpSpPr>
        <p:grpSpPr>
          <a:xfrm>
            <a:off x="6719887" y="1624012"/>
            <a:ext cx="2205037" cy="2370137"/>
            <a:chOff x="4125" y="1023"/>
            <a:chExt cx="1389" cy="1493"/>
          </a:xfrm>
        </p:grpSpPr>
        <p:sp>
          <p:nvSpPr>
            <p:cNvPr id="964" name="Google Shape;964;p28"/>
            <p:cNvSpPr txBox="1"/>
            <p:nvPr/>
          </p:nvSpPr>
          <p:spPr>
            <a:xfrm>
              <a:off x="4125" y="1041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965" name="Google Shape;965;p28"/>
            <p:cNvSpPr txBox="1"/>
            <p:nvPr/>
          </p:nvSpPr>
          <p:spPr>
            <a:xfrm>
              <a:off x="4408" y="104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66" name="Google Shape;966;p28"/>
            <p:cNvSpPr txBox="1"/>
            <p:nvPr/>
          </p:nvSpPr>
          <p:spPr>
            <a:xfrm>
              <a:off x="4692" y="104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7" name="Google Shape;967;p28"/>
            <p:cNvSpPr txBox="1"/>
            <p:nvPr/>
          </p:nvSpPr>
          <p:spPr>
            <a:xfrm>
              <a:off x="4975" y="1023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68" name="Google Shape;968;p28"/>
            <p:cNvSpPr txBox="1"/>
            <p:nvPr/>
          </p:nvSpPr>
          <p:spPr>
            <a:xfrm>
              <a:off x="5211" y="1041"/>
              <a:ext cx="303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4131" y="1355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0" name="Google Shape;970;p28"/>
            <p:cNvSpPr txBox="1"/>
            <p:nvPr/>
          </p:nvSpPr>
          <p:spPr>
            <a:xfrm>
              <a:off x="4414" y="1311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971" name="Google Shape;971;p28"/>
            <p:cNvSpPr txBox="1"/>
            <p:nvPr/>
          </p:nvSpPr>
          <p:spPr>
            <a:xfrm>
              <a:off x="4650" y="1355"/>
              <a:ext cx="297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4981" y="131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5265" y="131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74" name="Google Shape;974;p28"/>
            <p:cNvSpPr txBox="1"/>
            <p:nvPr/>
          </p:nvSpPr>
          <p:spPr>
            <a:xfrm>
              <a:off x="4131" y="1649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4414" y="160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76" name="Google Shape;976;p28"/>
            <p:cNvSpPr txBox="1"/>
            <p:nvPr/>
          </p:nvSpPr>
          <p:spPr>
            <a:xfrm>
              <a:off x="4698" y="1605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977" name="Google Shape;977;p28"/>
            <p:cNvSpPr txBox="1"/>
            <p:nvPr/>
          </p:nvSpPr>
          <p:spPr>
            <a:xfrm>
              <a:off x="4981" y="1649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5267" y="1649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79" name="Google Shape;979;p28"/>
            <p:cNvSpPr txBox="1"/>
            <p:nvPr/>
          </p:nvSpPr>
          <p:spPr>
            <a:xfrm>
              <a:off x="4137" y="1893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80" name="Google Shape;980;p28"/>
            <p:cNvSpPr txBox="1"/>
            <p:nvPr/>
          </p:nvSpPr>
          <p:spPr>
            <a:xfrm>
              <a:off x="4987" y="1893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4131" y="2225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82" name="Google Shape;982;p28"/>
            <p:cNvSpPr txBox="1"/>
            <p:nvPr/>
          </p:nvSpPr>
          <p:spPr>
            <a:xfrm>
              <a:off x="4414" y="2225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83" name="Google Shape;983;p28"/>
            <p:cNvSpPr txBox="1"/>
            <p:nvPr/>
          </p:nvSpPr>
          <p:spPr>
            <a:xfrm>
              <a:off x="4698" y="2225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4981" y="2181"/>
              <a:ext cx="224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85" name="Google Shape;985;p28"/>
            <p:cNvSpPr txBox="1"/>
            <p:nvPr/>
          </p:nvSpPr>
          <p:spPr>
            <a:xfrm>
              <a:off x="5265" y="2181"/>
              <a:ext cx="18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986" name="Google Shape;986;p28"/>
          <p:cNvSpPr txBox="1"/>
          <p:nvPr/>
        </p:nvSpPr>
        <p:spPr>
          <a:xfrm>
            <a:off x="2806700" y="260350"/>
            <a:ext cx="5699125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 {d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d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987" name="Google Shape;987;p28"/>
          <p:cNvSpPr txBox="1"/>
          <p:nvPr/>
        </p:nvSpPr>
        <p:spPr>
          <a:xfrm>
            <a:off x="3494087" y="16557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8" name="Google Shape;988;p28"/>
          <p:cNvSpPr txBox="1"/>
          <p:nvPr/>
        </p:nvSpPr>
        <p:spPr>
          <a:xfrm>
            <a:off x="3494087" y="2151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9" name="Google Shape;989;p28"/>
          <p:cNvSpPr txBox="1"/>
          <p:nvPr/>
        </p:nvSpPr>
        <p:spPr>
          <a:xfrm>
            <a:off x="3494087" y="26177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0" name="Google Shape;990;p28"/>
          <p:cNvSpPr txBox="1"/>
          <p:nvPr/>
        </p:nvSpPr>
        <p:spPr>
          <a:xfrm>
            <a:off x="3494087" y="31130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91" name="Google Shape;991;p28"/>
          <p:cNvSpPr txBox="1"/>
          <p:nvPr/>
        </p:nvSpPr>
        <p:spPr>
          <a:xfrm>
            <a:off x="3494087" y="3541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92" name="Google Shape;992;p28"/>
          <p:cNvSpPr txBox="1"/>
          <p:nvPr/>
        </p:nvSpPr>
        <p:spPr>
          <a:xfrm>
            <a:off x="3922712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3" name="Google Shape;993;p28"/>
          <p:cNvSpPr txBox="1"/>
          <p:nvPr/>
        </p:nvSpPr>
        <p:spPr>
          <a:xfrm>
            <a:off x="4376737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94" name="Google Shape;994;p28"/>
          <p:cNvSpPr txBox="1"/>
          <p:nvPr/>
        </p:nvSpPr>
        <p:spPr>
          <a:xfrm>
            <a:off x="4832350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5" name="Google Shape;995;p28"/>
          <p:cNvSpPr txBox="1"/>
          <p:nvPr/>
        </p:nvSpPr>
        <p:spPr>
          <a:xfrm>
            <a:off x="5286375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96" name="Google Shape;996;p28"/>
          <p:cNvSpPr txBox="1"/>
          <p:nvPr/>
        </p:nvSpPr>
        <p:spPr>
          <a:xfrm>
            <a:off x="5741987" y="13223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97" name="Google Shape;997;p28"/>
          <p:cNvSpPr txBox="1"/>
          <p:nvPr/>
        </p:nvSpPr>
        <p:spPr>
          <a:xfrm>
            <a:off x="6751637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8" name="Google Shape;998;p28"/>
          <p:cNvSpPr txBox="1"/>
          <p:nvPr/>
        </p:nvSpPr>
        <p:spPr>
          <a:xfrm>
            <a:off x="7205662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99" name="Google Shape;999;p28"/>
          <p:cNvSpPr txBox="1"/>
          <p:nvPr/>
        </p:nvSpPr>
        <p:spPr>
          <a:xfrm>
            <a:off x="7661275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00" name="Google Shape;1000;p28"/>
          <p:cNvSpPr txBox="1"/>
          <p:nvPr/>
        </p:nvSpPr>
        <p:spPr>
          <a:xfrm>
            <a:off x="8115300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01" name="Google Shape;1001;p28"/>
          <p:cNvSpPr txBox="1"/>
          <p:nvPr/>
        </p:nvSpPr>
        <p:spPr>
          <a:xfrm>
            <a:off x="8570912" y="123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02" name="Google Shape;1002;p28"/>
          <p:cNvSpPr txBox="1"/>
          <p:nvPr/>
        </p:nvSpPr>
        <p:spPr>
          <a:xfrm>
            <a:off x="6342062" y="16557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3" name="Google Shape;1003;p28"/>
          <p:cNvSpPr txBox="1"/>
          <p:nvPr/>
        </p:nvSpPr>
        <p:spPr>
          <a:xfrm>
            <a:off x="6342062" y="21510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04" name="Google Shape;1004;p28"/>
          <p:cNvSpPr txBox="1"/>
          <p:nvPr/>
        </p:nvSpPr>
        <p:spPr>
          <a:xfrm>
            <a:off x="6342062" y="26177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05" name="Google Shape;1005;p28"/>
          <p:cNvSpPr txBox="1"/>
          <p:nvPr/>
        </p:nvSpPr>
        <p:spPr>
          <a:xfrm>
            <a:off x="6342062" y="311308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06" name="Google Shape;1006;p28"/>
          <p:cNvSpPr txBox="1"/>
          <p:nvPr/>
        </p:nvSpPr>
        <p:spPr>
          <a:xfrm>
            <a:off x="6342062" y="35417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07" name="Google Shape;1007;p28"/>
          <p:cNvSpPr txBox="1"/>
          <p:nvPr/>
        </p:nvSpPr>
        <p:spPr>
          <a:xfrm>
            <a:off x="214312" y="4303712"/>
            <a:ext cx="65944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Destination: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5 …1 : 5…4…1: 5-&gt;4…1: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5-&gt;4-&gt;1</a:t>
            </a:r>
            <a:endParaRPr/>
          </a:p>
        </p:txBody>
      </p:sp>
      <p:sp>
        <p:nvSpPr>
          <p:cNvPr id="1008" name="Google Shape;1008;p28"/>
          <p:cNvSpPr txBox="1"/>
          <p:nvPr/>
        </p:nvSpPr>
        <p:spPr>
          <a:xfrm>
            <a:off x="200025" y="5657850"/>
            <a:ext cx="71993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Destination: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1 …3 : 1…4…3: 1…5…4…3: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1-&gt;5-&gt;4-&gt;3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PrintPath for Warshall’s Algorithm</a:t>
            </a:r>
            <a:endParaRPr/>
          </a:p>
        </p:txBody>
      </p:sp>
      <p:sp>
        <p:nvSpPr>
          <p:cNvPr id="1014" name="Google Shape;1014;p2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PrintPath(s, 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if(P[s][t]==nil) {print(“No path”);return;}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else if (P[s][t]==s){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print(s);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print_path(s,P[s][t]);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print_path(P[s][t], t);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 (t)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at the end of the PrintPath(s,t)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5" name="Google Shape;1015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6" name="Google Shape;1016;p29"/>
          <p:cNvSpPr txBox="1"/>
          <p:nvPr/>
        </p:nvSpPr>
        <p:spPr>
          <a:xfrm>
            <a:off x="4781825" y="3552738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Printing Left/ancestors first</a:t>
            </a:r>
            <a:endParaRPr/>
          </a:p>
        </p:txBody>
      </p:sp>
      <p:sp>
        <p:nvSpPr>
          <p:cNvPr id="1017" name="Google Shape;1017;p29"/>
          <p:cNvSpPr txBox="1"/>
          <p:nvPr/>
        </p:nvSpPr>
        <p:spPr>
          <a:xfrm>
            <a:off x="4714850" y="4050225"/>
            <a:ext cx="3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switching to descendents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1023" name="Google Shape;1023;p3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should we use D[i, j] instead of D</a:t>
            </a:r>
            <a:r>
              <a:rPr b="0" baseline="30000" i="0" lang="en-US" sz="15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(k)</a:t>
            </a:r>
            <a:r>
              <a:rPr b="0" i="0" lang="en-US" sz="15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[i, j]?</a:t>
            </a:r>
            <a:endParaRPr sz="1500"/>
          </a:p>
          <a:p>
            <a:pPr indent="-2603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Exercise: </a:t>
            </a:r>
            <a:endParaRPr sz="1500"/>
          </a:p>
          <a:p>
            <a:pPr indent="-2286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25.2-4: Memory O(n</a:t>
            </a:r>
            <a:r>
              <a:rPr b="0" baseline="3000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/>
          </a:p>
          <a:p>
            <a:pPr indent="-2286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25.2-6: Negative weight cycle</a:t>
            </a:r>
            <a:endParaRPr sz="1500"/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Let assume, we have complete Floyd warshall </a:t>
            </a:r>
            <a:endParaRPr sz="1500"/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So, all the nodes’ shortest path should be properly calculated</a:t>
            </a:r>
            <a:endParaRPr sz="1500"/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But if we can update still -&gt; negative cycle exists </a:t>
            </a:r>
            <a:endParaRPr sz="1500"/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solution 1: Run again floyd-warshall, if updates </a:t>
            </a:r>
            <a:endParaRPr sz="1500"/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Solution 2: for (i=1; i&lt;=n ; i++) for(int j=1; j&lt;=n; j++) if d[i][i] &gt; d[i][j]+d[j][i] , meaning that somehow if we reach to j and then j to i, it gets updated: Neg cycle</a:t>
            </a:r>
            <a:endParaRPr sz="1500"/>
          </a:p>
          <a:p>
            <a:pPr indent="-2286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shortest positive cycle, (e.g, 1</a:t>
            </a:r>
            <a:r>
              <a:rPr lang="en-US" sz="1500"/>
              <a:t> ~ k + k~ 1)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For (i=1; i&lt;=n; i++) For(j=1; j&lt;=n; j++) D[i][j] + D[j][i] is least</a:t>
            </a:r>
            <a:endParaRPr sz="1500"/>
          </a:p>
        </p:txBody>
      </p:sp>
      <p:sp>
        <p:nvSpPr>
          <p:cNvPr id="1024" name="Google Shape;1024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5" name="Google Shape;1025;p30"/>
          <p:cNvSpPr txBox="1"/>
          <p:nvPr/>
        </p:nvSpPr>
        <p:spPr>
          <a:xfrm>
            <a:off x="4572000" y="1768075"/>
            <a:ext cx="3335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id simulating length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1" name="Google Shape;1031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Transitive closure of the graph</a:t>
            </a:r>
            <a:endParaRPr/>
          </a:p>
        </p:txBody>
      </p:sp>
      <p:sp>
        <p:nvSpPr>
          <p:cNvPr id="1032" name="Google Shape;1032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Un-weighted graph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1, if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0 otherwise.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1, if there is a path from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G, 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0 otherwise.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run Floyd-Warshall with weights 1, and make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1, whenever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&lt;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efficient: use only Boolean operators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8" name="Google Shape;1038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Transitive closure algorithm</a:t>
            </a:r>
            <a:endParaRPr/>
          </a:p>
        </p:txBody>
      </p:sp>
      <p:sp>
        <p:nvSpPr>
          <p:cNvPr id="1039" name="Google Shape;1039;p32"/>
          <p:cNvSpPr txBox="1"/>
          <p:nvPr/>
        </p:nvSpPr>
        <p:spPr>
          <a:xfrm>
            <a:off x="403200" y="1407050"/>
            <a:ext cx="8337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Transitive-Closure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(W[1..n][1..n])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    // T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T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for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      T[i][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T[i][j] </a:t>
            </a:r>
            <a:r>
              <a:rPr b="1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(T[i][k] </a:t>
            </a:r>
            <a:r>
              <a:rPr b="1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T[k][j])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40" name="Google Shape;1040;p32"/>
          <p:cNvSpPr txBox="1"/>
          <p:nvPr/>
        </p:nvSpPr>
        <p:spPr>
          <a:xfrm>
            <a:off x="341300" y="5300075"/>
            <a:ext cx="82296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Transitive closure: Just to see, if it is possible to go from i to j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7" name="Google Shape;1047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Readings</a:t>
            </a:r>
            <a:endParaRPr/>
          </a:p>
        </p:txBody>
      </p:sp>
      <p:sp>
        <p:nvSpPr>
          <p:cNvPr id="1048" name="Google Shape;1048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Chapters 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BELLMAN-FORD(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E, w, s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350837" y="1214437"/>
            <a:ext cx="6565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INITIALIZE-SINGLE-SOURCE(V, s)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← 1 to |V| - 1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edge (u, v) ∈ 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O(VE)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7439025" y="1292225"/>
            <a:ext cx="102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cxnSp>
        <p:nvCxnSpPr>
          <p:cNvPr id="161" name="Google Shape;161;p4"/>
          <p:cNvCxnSpPr/>
          <p:nvPr/>
        </p:nvCxnSpPr>
        <p:spPr>
          <a:xfrm rot="10800000">
            <a:off x="6965950" y="152241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" name="Google Shape;162;p4"/>
          <p:cNvSpPr txBox="1"/>
          <p:nvPr/>
        </p:nvSpPr>
        <p:spPr>
          <a:xfrm>
            <a:off x="7439025" y="17637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/>
          </a:p>
        </p:txBody>
      </p:sp>
      <p:cxnSp>
        <p:nvCxnSpPr>
          <p:cNvPr id="163" name="Google Shape;163;p4"/>
          <p:cNvCxnSpPr/>
          <p:nvPr/>
        </p:nvCxnSpPr>
        <p:spPr>
          <a:xfrm rot="10800000">
            <a:off x="6965950" y="19891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4"/>
          <p:cNvSpPr txBox="1"/>
          <p:nvPr/>
        </p:nvSpPr>
        <p:spPr>
          <a:xfrm>
            <a:off x="7419975" y="23066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/>
          </a:p>
        </p:txBody>
      </p:sp>
      <p:cxnSp>
        <p:nvCxnSpPr>
          <p:cNvPr id="165" name="Google Shape;165;p4"/>
          <p:cNvCxnSpPr/>
          <p:nvPr/>
        </p:nvCxnSpPr>
        <p:spPr>
          <a:xfrm rot="10800000">
            <a:off x="6946900" y="25320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" name="Google Shape;166;p4"/>
          <p:cNvSpPr txBox="1"/>
          <p:nvPr/>
        </p:nvSpPr>
        <p:spPr>
          <a:xfrm>
            <a:off x="7439025" y="33258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/>
          </a:p>
        </p:txBody>
      </p:sp>
      <p:cxnSp>
        <p:nvCxnSpPr>
          <p:cNvPr id="167" name="Google Shape;167;p4"/>
          <p:cNvCxnSpPr/>
          <p:nvPr/>
        </p:nvCxnSpPr>
        <p:spPr>
          <a:xfrm rot="10800000">
            <a:off x="6965950" y="35512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" name="Google Shape;168;p4"/>
          <p:cNvSpPr/>
          <p:nvPr/>
        </p:nvSpPr>
        <p:spPr>
          <a:xfrm>
            <a:off x="8115300" y="1841500"/>
            <a:ext cx="239712" cy="1125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8316912" y="2241550"/>
            <a:ext cx="727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All-Pairs Shortest Paths - Solutions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50837" y="1185862"/>
            <a:ext cx="82296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BELLMAN-FORD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once from each vertex: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E),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is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graph is dense</a:t>
            </a:r>
            <a:r>
              <a:rPr b="1" lang="en-US"/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 = Θ(V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no negative-weight edges, could run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Dijkstra’s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algorithm once from each vertex: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O(VElgV)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binary heap,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lgV)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 graph is dense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solve the problem in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with no elaborate data structures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All-Pairs Shortest Paths</a:t>
            </a:r>
            <a:endParaRPr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Assume the graph (G) is given as </a:t>
            </a:r>
            <a:r>
              <a:rPr lang="en-US"/>
              <a:t>       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adjacency matrix of weights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(w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n x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matrix,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|V| =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numbered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         	    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                           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≠ 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(i, j) ∈ 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                      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≠ j , (i, j) ∉ 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 the result in an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x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matrix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 = (d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δ(i, j)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Solve the problem using dynamic programming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1990725" y="3057525"/>
            <a:ext cx="219075" cy="1447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2254250" y="3071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2138362" y="3559175"/>
            <a:ext cx="24161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of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(i, j)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2325687" y="4016375"/>
            <a:ext cx="438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grpSp>
        <p:nvGrpSpPr>
          <p:cNvPr id="190" name="Google Shape;190;p6"/>
          <p:cNvGrpSpPr/>
          <p:nvPr/>
        </p:nvGrpSpPr>
        <p:grpSpPr>
          <a:xfrm>
            <a:off x="6005512" y="1187450"/>
            <a:ext cx="2986087" cy="2419350"/>
            <a:chOff x="297" y="778"/>
            <a:chExt cx="1881" cy="1524"/>
          </a:xfrm>
        </p:grpSpPr>
        <p:sp>
          <p:nvSpPr>
            <p:cNvPr id="191" name="Google Shape;191;p6"/>
            <p:cNvSpPr/>
            <p:nvPr/>
          </p:nvSpPr>
          <p:spPr>
            <a:xfrm>
              <a:off x="297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104" y="7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912" y="1378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726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558" y="197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96" name="Google Shape;196;p6"/>
            <p:cNvCxnSpPr/>
            <p:nvPr/>
          </p:nvCxnSpPr>
          <p:spPr>
            <a:xfrm flipH="1" rot="10800000">
              <a:off x="540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17" y="1623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8" name="Google Shape;198;p6"/>
            <p:cNvSpPr txBox="1"/>
            <p:nvPr/>
          </p:nvSpPr>
          <p:spPr>
            <a:xfrm>
              <a:off x="669" y="107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398" y="1756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-4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850" y="178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1189" y="209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202" name="Google Shape;202;p6"/>
            <p:cNvCxnSpPr/>
            <p:nvPr/>
          </p:nvCxnSpPr>
          <p:spPr>
            <a:xfrm>
              <a:off x="996" y="2120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1293" y="1044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4" name="Google Shape;204;p6"/>
            <p:cNvCxnSpPr/>
            <p:nvPr/>
          </p:nvCxnSpPr>
          <p:spPr>
            <a:xfrm rot="10800000">
              <a:off x="543" y="1562"/>
              <a:ext cx="1043" cy="4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5" name="Google Shape;205;p6"/>
            <p:cNvSpPr txBox="1"/>
            <p:nvPr/>
          </p:nvSpPr>
          <p:spPr>
            <a:xfrm>
              <a:off x="701" y="150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1600" y="105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207" name="Google Shape;207;p6"/>
            <p:cNvCxnSpPr/>
            <p:nvPr/>
          </p:nvCxnSpPr>
          <p:spPr>
            <a:xfrm rot="10800000">
              <a:off x="1326" y="1005"/>
              <a:ext cx="603" cy="4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8" name="Google Shape;208;p6"/>
            <p:cNvCxnSpPr/>
            <p:nvPr/>
          </p:nvCxnSpPr>
          <p:spPr>
            <a:xfrm flipH="1">
              <a:off x="849" y="1050"/>
              <a:ext cx="352" cy="92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9" name="Google Shape;209;p6"/>
            <p:cNvCxnSpPr/>
            <p:nvPr/>
          </p:nvCxnSpPr>
          <p:spPr>
            <a:xfrm flipH="1" rot="10800000">
              <a:off x="1753" y="1611"/>
              <a:ext cx="244" cy="3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570" y="1502"/>
              <a:ext cx="13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1" name="Google Shape;211;p6"/>
            <p:cNvSpPr txBox="1"/>
            <p:nvPr/>
          </p:nvSpPr>
          <p:spPr>
            <a:xfrm>
              <a:off x="1564" y="169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1846" y="1757"/>
              <a:ext cx="23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1552" y="130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227012" y="100012"/>
            <a:ext cx="85725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Optimal Substructure of a Shortest Path</a:t>
            </a:r>
            <a:endParaRPr/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150812" y="1214437"/>
            <a:ext cx="46672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subpaths of a shortest path are shortest paths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shortest path p from vertex </a:t>
            </a:r>
            <a:r>
              <a:rPr b="0" i="0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that contains at most </a:t>
            </a:r>
            <a:r>
              <a:rPr b="0" i="0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edges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 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w(p) = 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 has no edges</a:t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7135812" y="3803650"/>
            <a:ext cx="396875" cy="395287"/>
            <a:chOff x="4495" y="2396"/>
            <a:chExt cx="250" cy="249"/>
          </a:xfrm>
        </p:grpSpPr>
        <p:sp>
          <p:nvSpPr>
            <p:cNvPr id="223" name="Google Shape;223;p7"/>
            <p:cNvSpPr/>
            <p:nvPr/>
          </p:nvSpPr>
          <p:spPr>
            <a:xfrm>
              <a:off x="4495" y="2588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4526" y="2396"/>
              <a:ext cx="21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p’</a:t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7615237" y="2324100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5329237" y="1060450"/>
            <a:ext cx="3643312" cy="1628775"/>
            <a:chOff x="3357" y="866"/>
            <a:chExt cx="2295" cy="1026"/>
          </a:xfrm>
        </p:grpSpPr>
        <p:sp>
          <p:nvSpPr>
            <p:cNvPr id="227" name="Google Shape;227;p7"/>
            <p:cNvSpPr/>
            <p:nvPr/>
          </p:nvSpPr>
          <p:spPr>
            <a:xfrm>
              <a:off x="3433" y="155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790" y="122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400" y="123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768" y="162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7"/>
            <p:cNvCxnSpPr/>
            <p:nvPr/>
          </p:nvCxnSpPr>
          <p:spPr>
            <a:xfrm flipH="1" rot="10800000">
              <a:off x="3640" y="1433"/>
              <a:ext cx="153" cy="1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2" name="Google Shape;232;p7"/>
            <p:cNvCxnSpPr/>
            <p:nvPr/>
          </p:nvCxnSpPr>
          <p:spPr>
            <a:xfrm>
              <a:off x="4625" y="1475"/>
              <a:ext cx="178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3" name="Google Shape;233;p7"/>
            <p:cNvCxnSpPr/>
            <p:nvPr/>
          </p:nvCxnSpPr>
          <p:spPr>
            <a:xfrm flipH="1" rot="10800000">
              <a:off x="5047" y="1580"/>
              <a:ext cx="328" cy="1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" name="Google Shape;234;p7"/>
            <p:cNvSpPr/>
            <p:nvPr/>
          </p:nvSpPr>
          <p:spPr>
            <a:xfrm>
              <a:off x="4045" y="1292"/>
              <a:ext cx="360" cy="27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423" y="1263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420" y="1260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386" y="141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rot="-5400000">
              <a:off x="4437" y="33"/>
              <a:ext cx="78" cy="223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3914" y="866"/>
              <a:ext cx="1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most </a:t>
              </a: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edges</a:t>
              </a:r>
              <a:endParaRPr/>
            </a:p>
          </p:txBody>
        </p:sp>
      </p:grpSp>
      <p:sp>
        <p:nvSpPr>
          <p:cNvPr id="240" name="Google Shape;240;p7"/>
          <p:cNvSpPr/>
          <p:nvPr/>
        </p:nvSpPr>
        <p:spPr>
          <a:xfrm flipH="1" rot="-5400000">
            <a:off x="6667500" y="1524000"/>
            <a:ext cx="66675" cy="2743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5794375" y="3041650"/>
            <a:ext cx="21955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most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- 1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edges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4760912" y="3824287"/>
            <a:ext cx="4257675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≠ j: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i      k → j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at most m-1 edges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shortest path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δ(i, j) =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6461125" y="5743575"/>
            <a:ext cx="1982787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δ(i, k) + 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Solution</a:t>
            </a:r>
            <a:endParaRPr/>
          </a:p>
        </p:txBody>
      </p: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350837" y="1138237"/>
            <a:ext cx="8229600" cy="543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weight of shortest path i     j that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contains at most </a:t>
            </a:r>
            <a:r>
              <a:rPr b="0" i="0" lang="en-US" sz="2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edges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= 0: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		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 	             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≠ j</a:t>
            </a:r>
            <a:endParaRPr/>
          </a:p>
          <a:p>
            <a:pPr indent="-285750" lvl="0" marL="342900" rtl="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≥ 1: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(m)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/>
          </a:p>
          <a:p>
            <a:pPr indent="-2794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from i to j with at most m – 1 edges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 from i to j containing at most m edges, considering all possible predecessors (k) of j</a:t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3006725" y="2400300"/>
            <a:ext cx="107950" cy="8667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7615237" y="3009900"/>
            <a:ext cx="349250" cy="3143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5329237" y="1746250"/>
            <a:ext cx="3643312" cy="1628775"/>
            <a:chOff x="3357" y="866"/>
            <a:chExt cx="2295" cy="1026"/>
          </a:xfrm>
        </p:grpSpPr>
        <p:sp>
          <p:nvSpPr>
            <p:cNvPr id="255" name="Google Shape;255;p8"/>
            <p:cNvSpPr/>
            <p:nvPr/>
          </p:nvSpPr>
          <p:spPr>
            <a:xfrm>
              <a:off x="3433" y="155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790" y="1224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4400" y="123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768" y="1627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8"/>
            <p:cNvCxnSpPr/>
            <p:nvPr/>
          </p:nvCxnSpPr>
          <p:spPr>
            <a:xfrm flipH="1" rot="10800000">
              <a:off x="3640" y="1433"/>
              <a:ext cx="153" cy="1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4625" y="1475"/>
              <a:ext cx="178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1" name="Google Shape;261;p8"/>
            <p:cNvCxnSpPr/>
            <p:nvPr/>
          </p:nvCxnSpPr>
          <p:spPr>
            <a:xfrm flipH="1" rot="10800000">
              <a:off x="5047" y="1580"/>
              <a:ext cx="328" cy="1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2" name="Google Shape;262;p8"/>
            <p:cNvSpPr/>
            <p:nvPr/>
          </p:nvSpPr>
          <p:spPr>
            <a:xfrm>
              <a:off x="4045" y="1292"/>
              <a:ext cx="360" cy="27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423" y="1263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420" y="1260"/>
              <a:ext cx="229" cy="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86" y="141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-5400000">
              <a:off x="4437" y="33"/>
              <a:ext cx="78" cy="223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3914" y="866"/>
              <a:ext cx="11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most </a:t>
              </a: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edges</a:t>
              </a:r>
              <a:endParaRPr/>
            </a:p>
          </p:txBody>
        </p:sp>
      </p:grpSp>
      <p:sp>
        <p:nvSpPr>
          <p:cNvPr id="268" name="Google Shape;268;p8"/>
          <p:cNvSpPr txBox="1"/>
          <p:nvPr/>
        </p:nvSpPr>
        <p:spPr>
          <a:xfrm>
            <a:off x="3660775" y="3702050"/>
            <a:ext cx="1019175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2708275" y="3759200"/>
            <a:ext cx="5253037" cy="4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min {          ,                           }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3121025" y="2320925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3141662" y="2847975"/>
            <a:ext cx="438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5649912" y="1441450"/>
            <a:ext cx="363537" cy="90487"/>
          </a:xfrm>
          <a:custGeom>
            <a:rect b="b" l="l" r="r" t="t"/>
            <a:pathLst>
              <a:path extrusionOk="0" h="57" w="229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4860925" y="3759200"/>
            <a:ext cx="2906712" cy="6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min {l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ik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(m-1)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kj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≤ k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n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the Shortest Paths</a:t>
            </a:r>
            <a:endParaRPr/>
          </a:p>
        </p:txBody>
      </p:sp>
      <p:sp>
        <p:nvSpPr>
          <p:cNvPr id="281" name="Google Shape;281;p9"/>
          <p:cNvSpPr txBox="1"/>
          <p:nvPr>
            <p:ph idx="1" type="body"/>
          </p:nvPr>
        </p:nvSpPr>
        <p:spPr>
          <a:xfrm>
            <a:off x="350837" y="1214437"/>
            <a:ext cx="8267700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= 1: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path between i and j is restricted to 1 edge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W = (w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compute: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(n-1)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where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L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(l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(n-1)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contains the actual shortest-path weights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2400" u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Given L</a:t>
            </a:r>
            <a:r>
              <a:rPr b="0" baseline="30000" i="0" lang="en-US" sz="2400" u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(m-1)</a:t>
            </a:r>
            <a:r>
              <a:rPr b="0" i="0" lang="en-US" sz="2400" u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 and W ⇒ compute L</a:t>
            </a:r>
            <a:r>
              <a:rPr b="0" baseline="30000" i="0" lang="en-US" sz="2400" u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the shortest paths computed so far by one more edge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the graph has no negative cycles: all simple shortest paths contain at most n - 1 edges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δ(i, j) = l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(n-1)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 l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(n+1)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. 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2679700" y="1255712"/>
            <a:ext cx="531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endParaRPr/>
          </a:p>
        </p:txBody>
      </p:sp>
      <p:sp>
        <p:nvSpPr>
          <p:cNvPr id="283" name="Google Shape;283;p9"/>
          <p:cNvSpPr txBox="1"/>
          <p:nvPr/>
        </p:nvSpPr>
        <p:spPr>
          <a:xfrm>
            <a:off x="3649662" y="1257300"/>
            <a:ext cx="1236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6313487" y="5614987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l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