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Lst>
  <p:sldSz cy="6858000" cx="9144000"/>
  <p:notesSz cx="6997700" cy="9283700"/>
  <p:embeddedFontLst>
    <p:embeddedFont>
      <p:font typeface="Helvetica Neue"/>
      <p:regular r:id="rId94"/>
      <p:bold r:id="rId95"/>
      <p:italic r:id="rId96"/>
      <p:boldItalic r:id="rId9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8" roundtripDataSignature="AMtx7miDsffZ+aHLgX/pGgclbpAHUdcZ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HelveticaNeue-bold.fntdata"/><Relationship Id="rId94" Type="http://schemas.openxmlformats.org/officeDocument/2006/relationships/font" Target="fonts/HelveticaNeue-regular.fntdata"/><Relationship Id="rId97" Type="http://schemas.openxmlformats.org/officeDocument/2006/relationships/font" Target="fonts/HelveticaNeue-boldItalic.fntdata"/><Relationship Id="rId96" Type="http://schemas.openxmlformats.org/officeDocument/2006/relationships/font" Target="fonts/HelveticaNeue-italic.fntdata"/><Relationship Id="rId11" Type="http://schemas.openxmlformats.org/officeDocument/2006/relationships/slide" Target="slides/slide7.xml"/><Relationship Id="rId10" Type="http://schemas.openxmlformats.org/officeDocument/2006/relationships/slide" Target="slides/slide6.xml"/><Relationship Id="rId98"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0538" cy="463550"/>
          </a:xfrm>
          <a:prstGeom prst="rect">
            <a:avLst/>
          </a:prstGeom>
          <a:noFill/>
          <a:ln>
            <a:noFill/>
          </a:ln>
        </p:spPr>
        <p:txBody>
          <a:bodyPr anchorCtr="0" anchor="ctr" bIns="46950" lIns="93900" spcFirstLastPara="1" rIns="93900" wrap="square" tIns="4695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967163" y="0"/>
            <a:ext cx="3030537" cy="463550"/>
          </a:xfrm>
          <a:prstGeom prst="rect">
            <a:avLst/>
          </a:prstGeom>
          <a:noFill/>
          <a:ln>
            <a:noFill/>
          </a:ln>
        </p:spPr>
        <p:txBody>
          <a:bodyPr anchorCtr="0" anchor="ctr" bIns="46950" lIns="93900" spcFirstLastPara="1" rIns="93900" wrap="square" tIns="4695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5" name="Google Shape;5;n"/>
          <p:cNvSpPr/>
          <p:nvPr>
            <p:ph idx="3"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0150"/>
            <a:ext cx="3030538" cy="463550"/>
          </a:xfrm>
          <a:prstGeom prst="rect">
            <a:avLst/>
          </a:prstGeom>
          <a:noFill/>
          <a:ln>
            <a:noFill/>
          </a:ln>
        </p:spPr>
        <p:txBody>
          <a:bodyPr anchorCtr="0" anchor="b" bIns="46950" lIns="93900" spcFirstLastPara="1" rIns="93900" wrap="square" tIns="4695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79" name="Google Shape;79;p1:notes"/>
          <p:cNvSpPr/>
          <p:nvPr>
            <p:ph idx="2" type="sldImg"/>
          </p:nvPr>
        </p:nvSpPr>
        <p:spPr>
          <a:xfrm>
            <a:off x="1177925" y="696913"/>
            <a:ext cx="4641850" cy="34813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1:notes"/>
          <p:cNvSpPr txBox="1"/>
          <p:nvPr>
            <p:ph idx="1" type="body"/>
          </p:nvPr>
        </p:nvSpPr>
        <p:spPr>
          <a:xfrm>
            <a:off x="931863" y="4410075"/>
            <a:ext cx="5133975" cy="4176713"/>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1" name="Google Shape;141;p1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1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9" name="Google Shape;149;p1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6" name="Google Shape;156;p1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1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3" name="Google Shape;163;p1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70" name="Google Shape;170;p1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5: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177" name="Google Shape;177;p1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83" name="Google Shape;183;p1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90" name="Google Shape;190;p1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1" name="Google Shape;191;p1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rPr lang="en-US">
                <a:latin typeface="Times New Roman"/>
                <a:ea typeface="Times New Roman"/>
                <a:cs typeface="Times New Roman"/>
                <a:sym typeface="Times New Roman"/>
              </a:rPr>
              <a:t>How about </a:t>
            </a:r>
            <a:r>
              <a:rPr lang="en-US"/>
              <a:t>(r ⟕ s) ⟕ t  vs (r ⟕ t) ⟕ s assuming r has common attributes with s and t?  Hint: consider 2 cases where s and t have common attributes and those where they have no common attribute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197" name="Google Shape;197;p1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203" name="Google Shape;203;p1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85" name="Google Shape;85;p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09" name="Google Shape;209;p2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216" name="Google Shape;216;p2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2" name="Google Shape;222;p2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2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29" name="Google Shape;229;p2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2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6" name="Google Shape;236;p2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2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43" name="Google Shape;243;p2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2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3" name="Google Shape;253;p2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2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0" name="Google Shape;260;p2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67" name="Google Shape;267;p2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4" name="Google Shape;274;p2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92" name="Google Shape;92;p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1" name="Google Shape;281;p3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88" name="Google Shape;288;p3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5" name="Google Shape;295;p3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3" name="Google Shape;303;p3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3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e064d8fac_0_7:notes"/>
          <p:cNvSpPr/>
          <p:nvPr>
            <p:ph idx="2" type="sldImg"/>
          </p:nvPr>
        </p:nvSpPr>
        <p:spPr>
          <a:xfrm>
            <a:off x="1177925" y="696913"/>
            <a:ext cx="4640400" cy="34797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e064d8fac_0_7:notes"/>
          <p:cNvSpPr txBox="1"/>
          <p:nvPr>
            <p:ph idx="1" type="body"/>
          </p:nvPr>
        </p:nvSpPr>
        <p:spPr>
          <a:xfrm>
            <a:off x="931863" y="4408488"/>
            <a:ext cx="5133900" cy="41784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311" name="Google Shape;311;g35e064d8fac_0_7:notes"/>
          <p:cNvSpPr txBox="1"/>
          <p:nvPr>
            <p:ph idx="12" type="sldNum"/>
          </p:nvPr>
        </p:nvSpPr>
        <p:spPr>
          <a:xfrm>
            <a:off x="3967163" y="8820150"/>
            <a:ext cx="3030600" cy="463500"/>
          </a:xfrm>
          <a:prstGeom prst="rect">
            <a:avLst/>
          </a:prstGeom>
        </p:spPr>
        <p:txBody>
          <a:bodyPr anchorCtr="0" anchor="b" bIns="46950" lIns="93900" spcFirstLastPara="1" rIns="93900"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e064d8fac_0_14:notes"/>
          <p:cNvSpPr/>
          <p:nvPr>
            <p:ph idx="2" type="sldImg"/>
          </p:nvPr>
        </p:nvSpPr>
        <p:spPr>
          <a:xfrm>
            <a:off x="1177925" y="696913"/>
            <a:ext cx="4640400" cy="34797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e064d8fac_0_14:notes"/>
          <p:cNvSpPr txBox="1"/>
          <p:nvPr>
            <p:ph idx="1" type="body"/>
          </p:nvPr>
        </p:nvSpPr>
        <p:spPr>
          <a:xfrm>
            <a:off x="931863" y="4408488"/>
            <a:ext cx="5133900" cy="41784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318" name="Google Shape;318;g35e064d8fac_0_14:notes"/>
          <p:cNvSpPr txBox="1"/>
          <p:nvPr>
            <p:ph idx="12" type="sldNum"/>
          </p:nvPr>
        </p:nvSpPr>
        <p:spPr>
          <a:xfrm>
            <a:off x="3967163" y="8820150"/>
            <a:ext cx="3030600" cy="463500"/>
          </a:xfrm>
          <a:prstGeom prst="rect">
            <a:avLst/>
          </a:prstGeom>
        </p:spPr>
        <p:txBody>
          <a:bodyPr anchorCtr="0" anchor="b" bIns="46950" lIns="93900" spcFirstLastPara="1" rIns="93900"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4" name="Google Shape;324;p3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p3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e064d8fac_0_20:notes"/>
          <p:cNvSpPr/>
          <p:nvPr>
            <p:ph idx="2" type="sldImg"/>
          </p:nvPr>
        </p:nvSpPr>
        <p:spPr>
          <a:xfrm>
            <a:off x="1177925" y="696913"/>
            <a:ext cx="4640400" cy="34797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e064d8fac_0_20:notes"/>
          <p:cNvSpPr txBox="1"/>
          <p:nvPr>
            <p:ph idx="1" type="body"/>
          </p:nvPr>
        </p:nvSpPr>
        <p:spPr>
          <a:xfrm>
            <a:off x="931863" y="4408488"/>
            <a:ext cx="5133900" cy="41784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332" name="Google Shape;332;g35e064d8fac_0_20:notes"/>
          <p:cNvSpPr txBox="1"/>
          <p:nvPr>
            <p:ph idx="12" type="sldNum"/>
          </p:nvPr>
        </p:nvSpPr>
        <p:spPr>
          <a:xfrm>
            <a:off x="3967163" y="8820150"/>
            <a:ext cx="3030600" cy="463500"/>
          </a:xfrm>
          <a:prstGeom prst="rect">
            <a:avLst/>
          </a:prstGeom>
        </p:spPr>
        <p:txBody>
          <a:bodyPr anchorCtr="0" anchor="b" bIns="46950" lIns="93900" spcFirstLastPara="1" rIns="93900" wrap="square" tIns="4695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338" name="Google Shape;338;p3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4" name="Google Shape;344;p3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3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0" name="Google Shape;100;p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1" name="Google Shape;351;p3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3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8" name="Google Shape;358;p3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9" name="Google Shape;359;p3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5" name="Google Shape;365;p3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p3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1" name="Google Shape;371;p4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4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9" name="Google Shape;379;p4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4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2: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387" name="Google Shape;387;p4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3" name="Google Shape;393;p4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4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1" name="Google Shape;401;p4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4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0" name="Google Shape;410;p4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4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17" name="Google Shape;417;p4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8" name="Google Shape;418;p4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08" name="Google Shape;108;p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24" name="Google Shape;424;p4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5" name="Google Shape;425;p4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34" name="Google Shape;434;p4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4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41" name="Google Shape;441;p4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5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48" name="Google Shape;448;p5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5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55" name="Google Shape;455;p5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p5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62" name="Google Shape;462;p5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3" name="Google Shape;463;p5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5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69" name="Google Shape;469;p5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0" name="Google Shape;470;p5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76" name="Google Shape;476;p5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5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82" name="Google Shape;482;p5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5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5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89" name="Google Shape;489;p5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5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115" name="Google Shape;115;p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96" name="Google Shape;496;p5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5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03" name="Google Shape;503;p5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10" name="Google Shape;510;p5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5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60: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517" name="Google Shape;517;p6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6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23" name="Google Shape;523;p6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6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30" name="Google Shape;530;p6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6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6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37" name="Google Shape;537;p6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6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6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44" name="Google Shape;544;p6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5" name="Google Shape;545;p6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6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51" name="Google Shape;551;p6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2" name="Google Shape;552;p6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58" name="Google Shape;558;p6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9" name="Google Shape;559;p6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1" name="Google Shape;121;p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65" name="Google Shape;565;p6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p6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6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72" name="Google Shape;572;p6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6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6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79" name="Google Shape;579;p6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6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7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86" name="Google Shape;586;p7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7" name="Google Shape;587;p7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7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595" name="Google Shape;595;p7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p7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7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02" name="Google Shape;602;p7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3" name="Google Shape;603;p7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09" name="Google Shape;609;p7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0" name="Google Shape;610;p7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7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16" name="Google Shape;616;p7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7" name="Google Shape;617;p7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23" name="Google Shape;623;p7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p7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6:notes"/>
          <p:cNvSpPr txBox="1"/>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0" name="Google Shape;630;p7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1" name="Google Shape;631;p7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7" name="Google Shape;127;p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8: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77: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37" name="Google Shape;637;p77: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8" name="Google Shape;638;p77: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78: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644" name="Google Shape;644;p78: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9:notes"/>
          <p:cNvSpPr txBox="1"/>
          <p:nvPr>
            <p:ph idx="1" type="body"/>
          </p:nvPr>
        </p:nvSpPr>
        <p:spPr>
          <a:xfrm>
            <a:off x="931863" y="4408488"/>
            <a:ext cx="5133975" cy="4178300"/>
          </a:xfrm>
          <a:prstGeom prst="rect">
            <a:avLst/>
          </a:prstGeom>
        </p:spPr>
        <p:txBody>
          <a:bodyPr anchorCtr="0" anchor="ctr" bIns="46950" lIns="93900" spcFirstLastPara="1" rIns="93900" wrap="square" tIns="46950">
            <a:noAutofit/>
          </a:bodyPr>
          <a:lstStyle/>
          <a:p>
            <a:pPr indent="0" lvl="0" marL="0" rtl="0" algn="l">
              <a:spcBef>
                <a:spcPts val="360"/>
              </a:spcBef>
              <a:spcAft>
                <a:spcPts val="0"/>
              </a:spcAft>
              <a:buNone/>
            </a:pPr>
            <a:r>
              <a:t/>
            </a:r>
            <a:endParaRPr/>
          </a:p>
        </p:txBody>
      </p:sp>
      <p:sp>
        <p:nvSpPr>
          <p:cNvPr id="650" name="Google Shape;650;p7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80: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56" name="Google Shape;656;p80: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80: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81: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62" name="Google Shape;662;p81: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3" name="Google Shape;663;p81: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82: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69" name="Google Shape;669;p82: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0" name="Google Shape;670;p82: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83: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76" name="Google Shape;676;p83: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83: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84: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83" name="Google Shape;683;p84: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4" name="Google Shape;684;p84: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85: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90" name="Google Shape;690;p85: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1" name="Google Shape;691;p85: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86: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697" name="Google Shape;697;p86: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8" name="Google Shape;698;p86: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2" type="sldNum"/>
          </p:nvPr>
        </p:nvSpPr>
        <p:spPr>
          <a:xfrm>
            <a:off x="3967163" y="8820150"/>
            <a:ext cx="3030537" cy="463550"/>
          </a:xfrm>
          <a:prstGeom prst="rect">
            <a:avLst/>
          </a:prstGeom>
          <a:noFill/>
          <a:ln>
            <a:noFill/>
          </a:ln>
        </p:spPr>
        <p:txBody>
          <a:bodyPr anchorCtr="0" anchor="b" bIns="46950" lIns="93900" spcFirstLastPara="1" rIns="93900" wrap="square" tIns="46950">
            <a:noAutofit/>
          </a:bodyPr>
          <a:lstStyle/>
          <a:p>
            <a:pPr indent="0" lvl="0" marL="0" marR="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4" name="Google Shape;134;p9:notes"/>
          <p:cNvSpPr/>
          <p:nvPr>
            <p:ph idx="2" type="sldImg"/>
          </p:nvPr>
        </p:nvSpPr>
        <p:spPr>
          <a:xfrm>
            <a:off x="1177925" y="696913"/>
            <a:ext cx="4640263" cy="3479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9:notes"/>
          <p:cNvSpPr txBox="1"/>
          <p:nvPr>
            <p:ph idx="1" type="body"/>
          </p:nvPr>
        </p:nvSpPr>
        <p:spPr>
          <a:xfrm>
            <a:off x="931863" y="4408488"/>
            <a:ext cx="5133975" cy="4178300"/>
          </a:xfrm>
          <a:prstGeom prst="rect">
            <a:avLst/>
          </a:prstGeom>
          <a:noFill/>
          <a:ln>
            <a:noFill/>
          </a:ln>
        </p:spPr>
        <p:txBody>
          <a:bodyPr anchorCtr="0" anchor="ctr" bIns="46950" lIns="93900" spcFirstLastPara="1" rIns="93900" wrap="square" tIns="4695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db-book.com/" TargetMode="External"/><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db-book.com/" TargetMode="External"/><Relationship Id="rId3"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8" name="Shape 18"/>
        <p:cNvGrpSpPr/>
        <p:nvPr/>
      </p:nvGrpSpPr>
      <p:grpSpPr>
        <a:xfrm>
          <a:off x="0" y="0"/>
          <a:ext cx="0" cy="0"/>
          <a:chOff x="0" y="0"/>
          <a:chExt cx="0" cy="0"/>
        </a:xfrm>
      </p:grpSpPr>
      <p:sp>
        <p:nvSpPr>
          <p:cNvPr id="19" name="Google Shape;19;p88"/>
          <p:cNvSpPr txBox="1"/>
          <p:nvPr/>
        </p:nvSpPr>
        <p:spPr>
          <a:xfrm>
            <a:off x="2674938" y="5726113"/>
            <a:ext cx="3694112" cy="7937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2060"/>
                </a:solidFill>
                <a:latin typeface="Helvetica Neue"/>
                <a:ea typeface="Helvetica Neue"/>
                <a:cs typeface="Helvetica Neue"/>
                <a:sym typeface="Helvetica Neue"/>
              </a:rPr>
              <a:t>Database System Concepts, 7</a:t>
            </a:r>
            <a:r>
              <a:rPr b="1" baseline="30000" lang="en-US" sz="1600">
                <a:solidFill>
                  <a:srgbClr val="002060"/>
                </a:solidFill>
                <a:latin typeface="Helvetica Neue"/>
                <a:ea typeface="Helvetica Neue"/>
                <a:cs typeface="Helvetica Neue"/>
                <a:sym typeface="Helvetica Neue"/>
              </a:rPr>
              <a:t>th</a:t>
            </a:r>
            <a:r>
              <a:rPr b="1" lang="en-US" sz="1600">
                <a:solidFill>
                  <a:srgbClr val="002060"/>
                </a:solidFill>
                <a:latin typeface="Helvetica Neue"/>
                <a:ea typeface="Helvetica Neue"/>
                <a:cs typeface="Helvetica Neue"/>
                <a:sym typeface="Helvetica Neue"/>
              </a:rPr>
              <a:t> Ed</a:t>
            </a:r>
            <a:r>
              <a:rPr lang="en-US" sz="1600">
                <a:solidFill>
                  <a:srgbClr val="002060"/>
                </a:solidFill>
                <a:latin typeface="Helvetica Neue"/>
                <a:ea typeface="Helvetica Neue"/>
                <a:cs typeface="Helvetica Neue"/>
                <a:sym typeface="Helvetica Neue"/>
              </a:rPr>
              <a:t>.</a:t>
            </a:r>
            <a:endParaRPr/>
          </a:p>
          <a:p>
            <a:pPr indent="0" lvl="0" marL="0" marR="0" rtl="0" algn="ctr">
              <a:spcBef>
                <a:spcPts val="600"/>
              </a:spcBef>
              <a:spcAft>
                <a:spcPts val="0"/>
              </a:spcAft>
              <a:buNone/>
            </a:pPr>
            <a:r>
              <a:rPr b="1" lang="en-US" sz="1200">
                <a:solidFill>
                  <a:srgbClr val="002060"/>
                </a:solidFill>
                <a:latin typeface="Helvetica Neue"/>
                <a:ea typeface="Helvetica Neue"/>
                <a:cs typeface="Helvetica Neue"/>
                <a:sym typeface="Helvetica Neue"/>
              </a:rPr>
              <a:t>©Silberschatz, Korth and Sudarshan</a:t>
            </a:r>
            <a:br>
              <a:rPr b="1" lang="en-US" sz="1200">
                <a:solidFill>
                  <a:srgbClr val="002060"/>
                </a:solidFill>
                <a:latin typeface="Helvetica Neue"/>
                <a:ea typeface="Helvetica Neue"/>
                <a:cs typeface="Helvetica Neue"/>
                <a:sym typeface="Helvetica Neue"/>
              </a:rPr>
            </a:br>
            <a:r>
              <a:rPr b="1" lang="en-US" sz="1200">
                <a:solidFill>
                  <a:srgbClr val="002060"/>
                </a:solidFill>
                <a:latin typeface="Helvetica Neue"/>
                <a:ea typeface="Helvetica Neue"/>
                <a:cs typeface="Helvetica Neue"/>
                <a:sym typeface="Helvetica Neue"/>
              </a:rPr>
              <a:t>See </a:t>
            </a:r>
            <a:r>
              <a:rPr b="1" lang="en-US" sz="1200" u="sng">
                <a:solidFill>
                  <a:srgbClr val="002060"/>
                </a:solidFill>
                <a:latin typeface="Helvetica Neue"/>
                <a:ea typeface="Helvetica Neue"/>
                <a:cs typeface="Helvetica Neue"/>
                <a:sym typeface="Helvetica Neue"/>
                <a:hlinkClick r:id="rId2">
                  <a:extLst>
                    <a:ext uri="{A12FA001-AC4F-418D-AE19-62706E023703}">
                      <ahyp:hlinkClr val="tx"/>
                    </a:ext>
                  </a:extLst>
                </a:hlinkClick>
              </a:rPr>
              <a:t>www.db-book.com</a:t>
            </a:r>
            <a:r>
              <a:rPr b="1" lang="en-US" sz="1200">
                <a:solidFill>
                  <a:srgbClr val="002060"/>
                </a:solidFill>
                <a:latin typeface="Helvetica Neue"/>
                <a:ea typeface="Helvetica Neue"/>
                <a:cs typeface="Helvetica Neue"/>
                <a:sym typeface="Helvetica Neue"/>
              </a:rPr>
              <a:t> for conditions on re-use </a:t>
            </a:r>
            <a:endParaRPr/>
          </a:p>
        </p:txBody>
      </p:sp>
      <p:sp>
        <p:nvSpPr>
          <p:cNvPr id="20" name="Google Shape;20;p88"/>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 name="Google Shape;21;p88"/>
          <p:cNvSpPr txBox="1"/>
          <p:nvPr>
            <p:ph idx="12" type="sldNum"/>
          </p:nvPr>
        </p:nvSpPr>
        <p:spPr>
          <a:xfrm>
            <a:off x="6596063" y="6218238"/>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rgbClr val="578963"/>
                </a:solidFill>
                <a:latin typeface="Times New Roman"/>
                <a:ea typeface="Times New Roman"/>
                <a:cs typeface="Times New Roman"/>
                <a:sym typeface="Times New Roman"/>
              </a:defRPr>
            </a:lvl1pPr>
            <a:lvl2pPr indent="0" lvl="1" marL="0" marR="0" algn="r">
              <a:spcBef>
                <a:spcPts val="0"/>
              </a:spcBef>
              <a:spcAft>
                <a:spcPts val="0"/>
              </a:spcAft>
              <a:buNone/>
              <a:defRPr sz="1400">
                <a:solidFill>
                  <a:srgbClr val="578963"/>
                </a:solidFill>
                <a:latin typeface="Times New Roman"/>
                <a:ea typeface="Times New Roman"/>
                <a:cs typeface="Times New Roman"/>
                <a:sym typeface="Times New Roman"/>
              </a:defRPr>
            </a:lvl2pPr>
            <a:lvl3pPr indent="0" lvl="2" marL="0" marR="0" algn="r">
              <a:spcBef>
                <a:spcPts val="0"/>
              </a:spcBef>
              <a:spcAft>
                <a:spcPts val="0"/>
              </a:spcAft>
              <a:buNone/>
              <a:defRPr sz="1400">
                <a:solidFill>
                  <a:srgbClr val="578963"/>
                </a:solidFill>
                <a:latin typeface="Times New Roman"/>
                <a:ea typeface="Times New Roman"/>
                <a:cs typeface="Times New Roman"/>
                <a:sym typeface="Times New Roman"/>
              </a:defRPr>
            </a:lvl3pPr>
            <a:lvl4pPr indent="0" lvl="3" marL="0" marR="0" algn="r">
              <a:spcBef>
                <a:spcPts val="0"/>
              </a:spcBef>
              <a:spcAft>
                <a:spcPts val="0"/>
              </a:spcAft>
              <a:buNone/>
              <a:defRPr sz="1400">
                <a:solidFill>
                  <a:srgbClr val="578963"/>
                </a:solidFill>
                <a:latin typeface="Times New Roman"/>
                <a:ea typeface="Times New Roman"/>
                <a:cs typeface="Times New Roman"/>
                <a:sym typeface="Times New Roman"/>
              </a:defRPr>
            </a:lvl4pPr>
            <a:lvl5pPr indent="0" lvl="4" marL="0" marR="0" algn="r">
              <a:spcBef>
                <a:spcPts val="0"/>
              </a:spcBef>
              <a:spcAft>
                <a:spcPts val="0"/>
              </a:spcAft>
              <a:buNone/>
              <a:defRPr sz="1400">
                <a:solidFill>
                  <a:srgbClr val="578963"/>
                </a:solidFill>
                <a:latin typeface="Times New Roman"/>
                <a:ea typeface="Times New Roman"/>
                <a:cs typeface="Times New Roman"/>
                <a:sym typeface="Times New Roman"/>
              </a:defRPr>
            </a:lvl5pPr>
            <a:lvl6pPr indent="0" lvl="5" marL="0" marR="0" algn="r">
              <a:spcBef>
                <a:spcPts val="0"/>
              </a:spcBef>
              <a:spcAft>
                <a:spcPts val="0"/>
              </a:spcAft>
              <a:buNone/>
              <a:defRPr sz="1400">
                <a:solidFill>
                  <a:srgbClr val="578963"/>
                </a:solidFill>
                <a:latin typeface="Times New Roman"/>
                <a:ea typeface="Times New Roman"/>
                <a:cs typeface="Times New Roman"/>
                <a:sym typeface="Times New Roman"/>
              </a:defRPr>
            </a:lvl6pPr>
            <a:lvl7pPr indent="0" lvl="6" marL="0" marR="0" algn="r">
              <a:spcBef>
                <a:spcPts val="0"/>
              </a:spcBef>
              <a:spcAft>
                <a:spcPts val="0"/>
              </a:spcAft>
              <a:buNone/>
              <a:defRPr sz="1400">
                <a:solidFill>
                  <a:srgbClr val="578963"/>
                </a:solidFill>
                <a:latin typeface="Times New Roman"/>
                <a:ea typeface="Times New Roman"/>
                <a:cs typeface="Times New Roman"/>
                <a:sym typeface="Times New Roman"/>
              </a:defRPr>
            </a:lvl7pPr>
            <a:lvl8pPr indent="0" lvl="7" marL="0" marR="0" algn="r">
              <a:spcBef>
                <a:spcPts val="0"/>
              </a:spcBef>
              <a:spcAft>
                <a:spcPts val="0"/>
              </a:spcAft>
              <a:buNone/>
              <a:defRPr sz="1400">
                <a:solidFill>
                  <a:srgbClr val="578963"/>
                </a:solidFill>
                <a:latin typeface="Times New Roman"/>
                <a:ea typeface="Times New Roman"/>
                <a:cs typeface="Times New Roman"/>
                <a:sym typeface="Times New Roman"/>
              </a:defRPr>
            </a:lvl8pPr>
            <a:lvl9pPr indent="0" lvl="8" marL="0" marR="0" algn="r">
              <a:spcBef>
                <a:spcPts val="0"/>
              </a:spcBef>
              <a:spcAft>
                <a:spcPts val="0"/>
              </a:spcAft>
              <a:buNone/>
              <a:defRPr sz="1400">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descr="Cover-6Ed" id="22" name="Google Shape;22;p88"/>
          <p:cNvPicPr preferRelativeResize="0"/>
          <p:nvPr/>
        </p:nvPicPr>
        <p:blipFill rotWithShape="1">
          <a:blip r:embed="rId3">
            <a:alphaModFix/>
          </a:blip>
          <a:srcRect b="0" l="0" r="0" t="0"/>
          <a:stretch/>
        </p:blipFill>
        <p:spPr>
          <a:xfrm>
            <a:off x="0" y="12336"/>
            <a:ext cx="1331269" cy="1700213"/>
          </a:xfrm>
          <a:prstGeom prst="rect">
            <a:avLst/>
          </a:prstGeom>
          <a:noFill/>
          <a:ln>
            <a:noFill/>
          </a:ln>
        </p:spPr>
      </p:pic>
      <p:pic>
        <p:nvPicPr>
          <p:cNvPr descr="Cover-6Ed" id="23" name="Google Shape;23;p88"/>
          <p:cNvPicPr preferRelativeResize="0"/>
          <p:nvPr/>
        </p:nvPicPr>
        <p:blipFill rotWithShape="1">
          <a:blip r:embed="rId3">
            <a:alphaModFix/>
          </a:blip>
          <a:srcRect b="0" l="0" r="0" t="0"/>
          <a:stretch/>
        </p:blipFill>
        <p:spPr>
          <a:xfrm>
            <a:off x="5224" y="0"/>
            <a:ext cx="1331912" cy="170021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9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7"/>
          <p:cNvSpPr txBox="1"/>
          <p:nvPr>
            <p:ph idx="1" type="body"/>
          </p:nvPr>
        </p:nvSpPr>
        <p:spPr>
          <a:xfrm rot="5400000">
            <a:off x="2193132" y="-284956"/>
            <a:ext cx="4903787" cy="7661275"/>
          </a:xfrm>
          <a:prstGeom prst="rect">
            <a:avLst/>
          </a:prstGeom>
          <a:noFill/>
          <a:ln>
            <a:noFill/>
          </a:ln>
        </p:spPr>
        <p:txBody>
          <a:bodyPr anchorCtr="0" anchor="t" bIns="45700" lIns="91425" spcFirstLastPara="1" rIns="91425" wrap="square" tIns="45700">
            <a:noAutofit/>
          </a:bodyPr>
          <a:lstStyle>
            <a:lvl1pPr indent="-342900" lvl="0" marL="457200" algn="l">
              <a:spcBef>
                <a:spcPts val="630"/>
              </a:spcBef>
              <a:spcAft>
                <a:spcPts val="0"/>
              </a:spcAft>
              <a:buSzPts val="1800"/>
              <a:buChar char="●"/>
              <a:defRPr/>
            </a:lvl1pPr>
            <a:lvl2pPr indent="-331469" lvl="1" marL="914400" algn="l">
              <a:spcBef>
                <a:spcPts val="630"/>
              </a:spcBef>
              <a:spcAft>
                <a:spcPts val="0"/>
              </a:spcAft>
              <a:buSzPts val="1620"/>
              <a:buChar char="●"/>
              <a:defRPr/>
            </a:lvl2pPr>
            <a:lvl3pPr indent="-325755" lvl="2" marL="1371600" algn="l">
              <a:spcBef>
                <a:spcPts val="630"/>
              </a:spcBef>
              <a:spcAft>
                <a:spcPts val="0"/>
              </a:spcAft>
              <a:buSzPts val="153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61" name="Google Shape;61;p97"/>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2" name="Shape 62"/>
        <p:cNvGrpSpPr/>
        <p:nvPr/>
      </p:nvGrpSpPr>
      <p:grpSpPr>
        <a:xfrm>
          <a:off x="0" y="0"/>
          <a:ext cx="0" cy="0"/>
          <a:chOff x="0" y="0"/>
          <a:chExt cx="0" cy="0"/>
        </a:xfrm>
      </p:grpSpPr>
      <p:sp>
        <p:nvSpPr>
          <p:cNvPr id="63" name="Google Shape;63;p98"/>
          <p:cNvSpPr txBox="1"/>
          <p:nvPr>
            <p:ph type="title"/>
          </p:nvPr>
        </p:nvSpPr>
        <p:spPr>
          <a:xfrm rot="5400000">
            <a:off x="4895850" y="2047875"/>
            <a:ext cx="5880100" cy="20193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98"/>
          <p:cNvSpPr txBox="1"/>
          <p:nvPr>
            <p:ph idx="1" type="body"/>
          </p:nvPr>
        </p:nvSpPr>
        <p:spPr>
          <a:xfrm rot="5400000">
            <a:off x="781050" y="104775"/>
            <a:ext cx="5880100" cy="5905500"/>
          </a:xfrm>
          <a:prstGeom prst="rect">
            <a:avLst/>
          </a:prstGeom>
          <a:noFill/>
          <a:ln>
            <a:noFill/>
          </a:ln>
        </p:spPr>
        <p:txBody>
          <a:bodyPr anchorCtr="0" anchor="t" bIns="45700" lIns="91425" spcFirstLastPara="1" rIns="91425" wrap="square" tIns="45700">
            <a:noAutofit/>
          </a:bodyPr>
          <a:lstStyle>
            <a:lvl1pPr indent="-342900" lvl="0" marL="457200" algn="l">
              <a:spcBef>
                <a:spcPts val="630"/>
              </a:spcBef>
              <a:spcAft>
                <a:spcPts val="0"/>
              </a:spcAft>
              <a:buSzPts val="1800"/>
              <a:buChar char="●"/>
              <a:defRPr/>
            </a:lvl1pPr>
            <a:lvl2pPr indent="-331469" lvl="1" marL="914400" algn="l">
              <a:spcBef>
                <a:spcPts val="630"/>
              </a:spcBef>
              <a:spcAft>
                <a:spcPts val="0"/>
              </a:spcAft>
              <a:buSzPts val="1620"/>
              <a:buChar char="●"/>
              <a:defRPr/>
            </a:lvl2pPr>
            <a:lvl3pPr indent="-325755" lvl="2" marL="1371600" algn="l">
              <a:spcBef>
                <a:spcPts val="630"/>
              </a:spcBef>
              <a:spcAft>
                <a:spcPts val="0"/>
              </a:spcAft>
              <a:buSzPts val="153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65" name="Google Shape;65;p98"/>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6" name="Shape 66"/>
        <p:cNvGrpSpPr/>
        <p:nvPr/>
      </p:nvGrpSpPr>
      <p:grpSpPr>
        <a:xfrm>
          <a:off x="0" y="0"/>
          <a:ext cx="0" cy="0"/>
          <a:chOff x="0" y="0"/>
          <a:chExt cx="0" cy="0"/>
        </a:xfrm>
      </p:grpSpPr>
      <p:sp>
        <p:nvSpPr>
          <p:cNvPr id="67" name="Google Shape;67;p9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99"/>
          <p:cNvSpPr txBox="1"/>
          <p:nvPr>
            <p:ph idx="1" type="body"/>
          </p:nvPr>
        </p:nvSpPr>
        <p:spPr>
          <a:xfrm>
            <a:off x="814388" y="1093788"/>
            <a:ext cx="3754437" cy="4903787"/>
          </a:xfrm>
          <a:prstGeom prst="rect">
            <a:avLst/>
          </a:prstGeom>
          <a:noFill/>
          <a:ln>
            <a:noFill/>
          </a:ln>
        </p:spPr>
        <p:txBody>
          <a:bodyPr anchorCtr="0" anchor="t" bIns="45700" lIns="91425" spcFirstLastPara="1" rIns="91425" wrap="square" tIns="45700">
            <a:noAutofit/>
          </a:bodyPr>
          <a:lstStyle>
            <a:lvl1pPr indent="-342900" lvl="0" marL="457200" algn="l">
              <a:spcBef>
                <a:spcPts val="630"/>
              </a:spcBef>
              <a:spcAft>
                <a:spcPts val="0"/>
              </a:spcAft>
              <a:buSzPts val="1800"/>
              <a:buChar char="●"/>
              <a:defRPr/>
            </a:lvl1pPr>
            <a:lvl2pPr indent="-331469" lvl="1" marL="914400" algn="l">
              <a:spcBef>
                <a:spcPts val="630"/>
              </a:spcBef>
              <a:spcAft>
                <a:spcPts val="0"/>
              </a:spcAft>
              <a:buSzPts val="1620"/>
              <a:buChar char="●"/>
              <a:defRPr/>
            </a:lvl2pPr>
            <a:lvl3pPr indent="-325755" lvl="2" marL="1371600" algn="l">
              <a:spcBef>
                <a:spcPts val="630"/>
              </a:spcBef>
              <a:spcAft>
                <a:spcPts val="0"/>
              </a:spcAft>
              <a:buSzPts val="153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69" name="Google Shape;69;p99"/>
          <p:cNvSpPr txBox="1"/>
          <p:nvPr>
            <p:ph idx="2" type="body"/>
          </p:nvPr>
        </p:nvSpPr>
        <p:spPr>
          <a:xfrm>
            <a:off x="4721225" y="1093788"/>
            <a:ext cx="3754438" cy="4903787"/>
          </a:xfrm>
          <a:prstGeom prst="rect">
            <a:avLst/>
          </a:prstGeom>
          <a:noFill/>
          <a:ln>
            <a:noFill/>
          </a:ln>
        </p:spPr>
        <p:txBody>
          <a:bodyPr anchorCtr="0" anchor="t" bIns="45700" lIns="91425" spcFirstLastPara="1" rIns="91425" wrap="square" tIns="45700">
            <a:noAutofit/>
          </a:bodyPr>
          <a:lstStyle>
            <a:lvl1pPr indent="-342900" lvl="0" marL="457200" algn="l">
              <a:spcBef>
                <a:spcPts val="630"/>
              </a:spcBef>
              <a:spcAft>
                <a:spcPts val="0"/>
              </a:spcAft>
              <a:buSzPts val="1800"/>
              <a:buChar char="●"/>
              <a:defRPr/>
            </a:lvl1pPr>
            <a:lvl2pPr indent="-331469" lvl="1" marL="914400" algn="l">
              <a:spcBef>
                <a:spcPts val="630"/>
              </a:spcBef>
              <a:spcAft>
                <a:spcPts val="0"/>
              </a:spcAft>
              <a:buSzPts val="1620"/>
              <a:buChar char="●"/>
              <a:defRPr/>
            </a:lvl2pPr>
            <a:lvl3pPr indent="-325755" lvl="2" marL="1371600" algn="l">
              <a:spcBef>
                <a:spcPts val="630"/>
              </a:spcBef>
              <a:spcAft>
                <a:spcPts val="0"/>
              </a:spcAft>
              <a:buSzPts val="1530"/>
              <a:buChar char="4"/>
              <a:defRPr/>
            </a:lvl3pPr>
            <a:lvl4pPr indent="-342900" lvl="3" marL="1828800" algn="l">
              <a:spcBef>
                <a:spcPts val="630"/>
              </a:spcBef>
              <a:spcAft>
                <a:spcPts val="0"/>
              </a:spcAft>
              <a:buSzPts val="180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70" name="Google Shape;70;p99"/>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spTree>
      <p:nvGrpSpPr>
        <p:cNvPr id="71" name="Shape 71"/>
        <p:cNvGrpSpPr/>
        <p:nvPr/>
      </p:nvGrpSpPr>
      <p:grpSpPr>
        <a:xfrm>
          <a:off x="0" y="0"/>
          <a:ext cx="0" cy="0"/>
          <a:chOff x="0" y="0"/>
          <a:chExt cx="0" cy="0"/>
        </a:xfrm>
      </p:grpSpPr>
      <p:sp>
        <p:nvSpPr>
          <p:cNvPr id="72" name="Google Shape;72;p100"/>
          <p:cNvSpPr txBox="1"/>
          <p:nvPr/>
        </p:nvSpPr>
        <p:spPr>
          <a:xfrm>
            <a:off x="2674938" y="5726113"/>
            <a:ext cx="3694112" cy="7937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2060"/>
                </a:solidFill>
                <a:latin typeface="Helvetica Neue"/>
                <a:ea typeface="Helvetica Neue"/>
                <a:cs typeface="Helvetica Neue"/>
                <a:sym typeface="Helvetica Neue"/>
              </a:rPr>
              <a:t>Database System Concepts, 7</a:t>
            </a:r>
            <a:r>
              <a:rPr b="1" baseline="30000" lang="en-US" sz="1600">
                <a:solidFill>
                  <a:srgbClr val="002060"/>
                </a:solidFill>
                <a:latin typeface="Helvetica Neue"/>
                <a:ea typeface="Helvetica Neue"/>
                <a:cs typeface="Helvetica Neue"/>
                <a:sym typeface="Helvetica Neue"/>
              </a:rPr>
              <a:t>th</a:t>
            </a:r>
            <a:r>
              <a:rPr b="1" lang="en-US" sz="1600">
                <a:solidFill>
                  <a:srgbClr val="002060"/>
                </a:solidFill>
                <a:latin typeface="Helvetica Neue"/>
                <a:ea typeface="Helvetica Neue"/>
                <a:cs typeface="Helvetica Neue"/>
                <a:sym typeface="Helvetica Neue"/>
              </a:rPr>
              <a:t> Ed</a:t>
            </a:r>
            <a:r>
              <a:rPr lang="en-US" sz="1600">
                <a:solidFill>
                  <a:srgbClr val="002060"/>
                </a:solidFill>
                <a:latin typeface="Helvetica Neue"/>
                <a:ea typeface="Helvetica Neue"/>
                <a:cs typeface="Helvetica Neue"/>
                <a:sym typeface="Helvetica Neue"/>
              </a:rPr>
              <a:t>.</a:t>
            </a:r>
            <a:endParaRPr/>
          </a:p>
          <a:p>
            <a:pPr indent="0" lvl="0" marL="0" marR="0" rtl="0" algn="ctr">
              <a:spcBef>
                <a:spcPts val="600"/>
              </a:spcBef>
              <a:spcAft>
                <a:spcPts val="0"/>
              </a:spcAft>
              <a:buNone/>
            </a:pPr>
            <a:r>
              <a:rPr b="1" lang="en-US" sz="1200">
                <a:solidFill>
                  <a:srgbClr val="002060"/>
                </a:solidFill>
                <a:latin typeface="Helvetica Neue"/>
                <a:ea typeface="Helvetica Neue"/>
                <a:cs typeface="Helvetica Neue"/>
                <a:sym typeface="Helvetica Neue"/>
              </a:rPr>
              <a:t>©Silberschatz, Korth and Sudarshan</a:t>
            </a:r>
            <a:br>
              <a:rPr b="1" lang="en-US" sz="1200">
                <a:solidFill>
                  <a:srgbClr val="002060"/>
                </a:solidFill>
                <a:latin typeface="Helvetica Neue"/>
                <a:ea typeface="Helvetica Neue"/>
                <a:cs typeface="Helvetica Neue"/>
                <a:sym typeface="Helvetica Neue"/>
              </a:rPr>
            </a:br>
            <a:r>
              <a:rPr b="1" lang="en-US" sz="1200">
                <a:solidFill>
                  <a:srgbClr val="002060"/>
                </a:solidFill>
                <a:latin typeface="Helvetica Neue"/>
                <a:ea typeface="Helvetica Neue"/>
                <a:cs typeface="Helvetica Neue"/>
                <a:sym typeface="Helvetica Neue"/>
              </a:rPr>
              <a:t>See </a:t>
            </a:r>
            <a:r>
              <a:rPr b="1" lang="en-US" sz="1200" u="sng">
                <a:solidFill>
                  <a:srgbClr val="002060"/>
                </a:solidFill>
                <a:latin typeface="Helvetica Neue"/>
                <a:ea typeface="Helvetica Neue"/>
                <a:cs typeface="Helvetica Neue"/>
                <a:sym typeface="Helvetica Neue"/>
                <a:hlinkClick r:id="rId2">
                  <a:extLst>
                    <a:ext uri="{A12FA001-AC4F-418D-AE19-62706E023703}">
                      <ahyp:hlinkClr val="tx"/>
                    </a:ext>
                  </a:extLst>
                </a:hlinkClick>
              </a:rPr>
              <a:t>www.db-book.com</a:t>
            </a:r>
            <a:r>
              <a:rPr b="1" lang="en-US" sz="1200">
                <a:solidFill>
                  <a:srgbClr val="002060"/>
                </a:solidFill>
                <a:latin typeface="Helvetica Neue"/>
                <a:ea typeface="Helvetica Neue"/>
                <a:cs typeface="Helvetica Neue"/>
                <a:sym typeface="Helvetica Neue"/>
              </a:rPr>
              <a:t> for conditions on re-use </a:t>
            </a:r>
            <a:endParaRPr/>
          </a:p>
        </p:txBody>
      </p:sp>
      <p:sp>
        <p:nvSpPr>
          <p:cNvPr id="73" name="Google Shape;73;p100"/>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solidFill>
                  <a:srgbClr val="00206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00"/>
          <p:cNvSpPr txBox="1"/>
          <p:nvPr>
            <p:ph idx="11" type="ftr"/>
          </p:nvPr>
        </p:nvSpPr>
        <p:spPr>
          <a:xfrm>
            <a:off x="2862263" y="5780088"/>
            <a:ext cx="3448050" cy="457200"/>
          </a:xfrm>
          <a:prstGeom prst="rect">
            <a:avLst/>
          </a:prstGeom>
          <a:noFill/>
          <a:ln>
            <a:noFill/>
          </a:ln>
        </p:spPr>
        <p:txBody>
          <a:bodyPr anchorCtr="0" anchor="t" bIns="45700" lIns="91425" spcFirstLastPara="1" rIns="91425" wrap="square" tIns="45700">
            <a:noAutofit/>
          </a:bodyPr>
          <a:lstStyle>
            <a:lvl1pPr lvl="0" marR="0" rtl="0" algn="ctr">
              <a:spcBef>
                <a:spcPts val="800"/>
              </a:spcBef>
              <a:spcAft>
                <a:spcPts val="0"/>
              </a:spcAft>
              <a:buSzPts val="1400"/>
              <a:buNone/>
              <a:defRPr sz="1600">
                <a:solidFill>
                  <a:srgbClr val="578963"/>
                </a:solidFill>
                <a:latin typeface="Times New Roman"/>
                <a:ea typeface="Times New Roman"/>
                <a:cs typeface="Times New Roman"/>
                <a:sym typeface="Times New Roman"/>
              </a:defRPr>
            </a:lvl1pPr>
            <a:lvl2pPr lvl="1"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2pPr>
            <a:lvl3pPr lvl="2"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3pPr>
            <a:lvl4pPr lvl="3"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4pPr>
            <a:lvl5pPr lvl="4"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5pPr>
            <a:lvl6pPr lvl="5"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6pPr>
            <a:lvl7pPr lvl="6"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7pPr>
            <a:lvl8pPr lvl="7"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8pPr>
            <a:lvl9pPr lvl="8" marR="0" rtl="0" algn="l">
              <a:spcBef>
                <a:spcPts val="0"/>
              </a:spcBef>
              <a:spcAft>
                <a:spcPts val="0"/>
              </a:spcAft>
              <a:buSzPts val="1400"/>
              <a:buNone/>
              <a:defRPr b="0" i="0" sz="1600" u="none" cap="none" strike="noStrike">
                <a:solidFill>
                  <a:schemeClr val="dk1"/>
                </a:solidFill>
                <a:latin typeface="Helvetica Neue"/>
                <a:ea typeface="Helvetica Neue"/>
                <a:cs typeface="Helvetica Neue"/>
                <a:sym typeface="Helvetica Neue"/>
              </a:defRPr>
            </a:lvl9pPr>
          </a:lstStyle>
          <a:p/>
        </p:txBody>
      </p:sp>
      <p:sp>
        <p:nvSpPr>
          <p:cNvPr id="75" name="Google Shape;75;p100"/>
          <p:cNvSpPr txBox="1"/>
          <p:nvPr>
            <p:ph idx="12" type="sldNum"/>
          </p:nvPr>
        </p:nvSpPr>
        <p:spPr>
          <a:xfrm>
            <a:off x="6596063" y="6218238"/>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rgbClr val="578963"/>
                </a:solidFill>
                <a:latin typeface="Times New Roman"/>
                <a:ea typeface="Times New Roman"/>
                <a:cs typeface="Times New Roman"/>
                <a:sym typeface="Times New Roman"/>
              </a:defRPr>
            </a:lvl1pPr>
            <a:lvl2pPr indent="0" lvl="1" marL="0" marR="0" algn="r">
              <a:spcBef>
                <a:spcPts val="0"/>
              </a:spcBef>
              <a:spcAft>
                <a:spcPts val="0"/>
              </a:spcAft>
              <a:buNone/>
              <a:defRPr sz="1400">
                <a:solidFill>
                  <a:srgbClr val="578963"/>
                </a:solidFill>
                <a:latin typeface="Times New Roman"/>
                <a:ea typeface="Times New Roman"/>
                <a:cs typeface="Times New Roman"/>
                <a:sym typeface="Times New Roman"/>
              </a:defRPr>
            </a:lvl2pPr>
            <a:lvl3pPr indent="0" lvl="2" marL="0" marR="0" algn="r">
              <a:spcBef>
                <a:spcPts val="0"/>
              </a:spcBef>
              <a:spcAft>
                <a:spcPts val="0"/>
              </a:spcAft>
              <a:buNone/>
              <a:defRPr sz="1400">
                <a:solidFill>
                  <a:srgbClr val="578963"/>
                </a:solidFill>
                <a:latin typeface="Times New Roman"/>
                <a:ea typeface="Times New Roman"/>
                <a:cs typeface="Times New Roman"/>
                <a:sym typeface="Times New Roman"/>
              </a:defRPr>
            </a:lvl3pPr>
            <a:lvl4pPr indent="0" lvl="3" marL="0" marR="0" algn="r">
              <a:spcBef>
                <a:spcPts val="0"/>
              </a:spcBef>
              <a:spcAft>
                <a:spcPts val="0"/>
              </a:spcAft>
              <a:buNone/>
              <a:defRPr sz="1400">
                <a:solidFill>
                  <a:srgbClr val="578963"/>
                </a:solidFill>
                <a:latin typeface="Times New Roman"/>
                <a:ea typeface="Times New Roman"/>
                <a:cs typeface="Times New Roman"/>
                <a:sym typeface="Times New Roman"/>
              </a:defRPr>
            </a:lvl4pPr>
            <a:lvl5pPr indent="0" lvl="4" marL="0" marR="0" algn="r">
              <a:spcBef>
                <a:spcPts val="0"/>
              </a:spcBef>
              <a:spcAft>
                <a:spcPts val="0"/>
              </a:spcAft>
              <a:buNone/>
              <a:defRPr sz="1400">
                <a:solidFill>
                  <a:srgbClr val="578963"/>
                </a:solidFill>
                <a:latin typeface="Times New Roman"/>
                <a:ea typeface="Times New Roman"/>
                <a:cs typeface="Times New Roman"/>
                <a:sym typeface="Times New Roman"/>
              </a:defRPr>
            </a:lvl5pPr>
            <a:lvl6pPr indent="0" lvl="5" marL="0" marR="0" algn="r">
              <a:spcBef>
                <a:spcPts val="0"/>
              </a:spcBef>
              <a:spcAft>
                <a:spcPts val="0"/>
              </a:spcAft>
              <a:buNone/>
              <a:defRPr sz="1400">
                <a:solidFill>
                  <a:srgbClr val="578963"/>
                </a:solidFill>
                <a:latin typeface="Times New Roman"/>
                <a:ea typeface="Times New Roman"/>
                <a:cs typeface="Times New Roman"/>
                <a:sym typeface="Times New Roman"/>
              </a:defRPr>
            </a:lvl6pPr>
            <a:lvl7pPr indent="0" lvl="6" marL="0" marR="0" algn="r">
              <a:spcBef>
                <a:spcPts val="0"/>
              </a:spcBef>
              <a:spcAft>
                <a:spcPts val="0"/>
              </a:spcAft>
              <a:buNone/>
              <a:defRPr sz="1400">
                <a:solidFill>
                  <a:srgbClr val="578963"/>
                </a:solidFill>
                <a:latin typeface="Times New Roman"/>
                <a:ea typeface="Times New Roman"/>
                <a:cs typeface="Times New Roman"/>
                <a:sym typeface="Times New Roman"/>
              </a:defRPr>
            </a:lvl7pPr>
            <a:lvl8pPr indent="0" lvl="7" marL="0" marR="0" algn="r">
              <a:spcBef>
                <a:spcPts val="0"/>
              </a:spcBef>
              <a:spcAft>
                <a:spcPts val="0"/>
              </a:spcAft>
              <a:buNone/>
              <a:defRPr sz="1400">
                <a:solidFill>
                  <a:srgbClr val="578963"/>
                </a:solidFill>
                <a:latin typeface="Times New Roman"/>
                <a:ea typeface="Times New Roman"/>
                <a:cs typeface="Times New Roman"/>
                <a:sym typeface="Times New Roman"/>
              </a:defRPr>
            </a:lvl8pPr>
            <a:lvl9pPr indent="0" lvl="8" marL="0" marR="0" algn="r">
              <a:spcBef>
                <a:spcPts val="0"/>
              </a:spcBef>
              <a:spcAft>
                <a:spcPts val="0"/>
              </a:spcAft>
              <a:buNone/>
              <a:defRPr sz="1400">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descr="Cover-6Ed" id="76" name="Google Shape;76;p100"/>
          <p:cNvPicPr preferRelativeResize="0"/>
          <p:nvPr/>
        </p:nvPicPr>
        <p:blipFill rotWithShape="1">
          <a:blip r:embed="rId3">
            <a:alphaModFix/>
          </a:blip>
          <a:srcRect b="0" l="0" r="0" t="0"/>
          <a:stretch/>
        </p:blipFill>
        <p:spPr>
          <a:xfrm>
            <a:off x="5224" y="0"/>
            <a:ext cx="1331912" cy="17002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8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89"/>
          <p:cNvSpPr txBox="1"/>
          <p:nvPr>
            <p:ph idx="1" type="body"/>
          </p:nvPr>
        </p:nvSpPr>
        <p:spPr>
          <a:xfrm>
            <a:off x="685800" y="1102497"/>
            <a:ext cx="7772400" cy="5367972"/>
          </a:xfrm>
          <a:prstGeom prst="rect">
            <a:avLst/>
          </a:prstGeom>
          <a:noFill/>
          <a:ln>
            <a:noFill/>
          </a:ln>
        </p:spPr>
        <p:txBody>
          <a:bodyPr anchorCtr="0" anchor="t" bIns="45700" lIns="91425" spcFirstLastPara="1" rIns="91425" wrap="square" tIns="45700">
            <a:noAutofit/>
          </a:bodyPr>
          <a:lstStyle>
            <a:lvl1pPr indent="-347345" lvl="0" marL="457200" algn="l">
              <a:spcBef>
                <a:spcPts val="595"/>
              </a:spcBef>
              <a:spcAft>
                <a:spcPts val="0"/>
              </a:spcAft>
              <a:buSzPts val="1870"/>
              <a:buFont typeface="Noto Sans Symbols"/>
              <a:buChar char="▪"/>
              <a:defRPr sz="1700"/>
            </a:lvl1pPr>
            <a:lvl2pPr indent="-347344" lvl="1" marL="914400" algn="l">
              <a:spcBef>
                <a:spcPts val="595"/>
              </a:spcBef>
              <a:spcAft>
                <a:spcPts val="0"/>
              </a:spcAft>
              <a:buSzPts val="1870"/>
              <a:buFont typeface="Arial"/>
              <a:buChar char="•"/>
              <a:defRPr sz="1700"/>
            </a:lvl2pPr>
            <a:lvl3pPr indent="-336550" lvl="2" marL="1371600" algn="l">
              <a:spcBef>
                <a:spcPts val="595"/>
              </a:spcBef>
              <a:spcAft>
                <a:spcPts val="0"/>
              </a:spcAft>
              <a:buSzPts val="1700"/>
              <a:buFont typeface="Noto Sans Symbols"/>
              <a:buChar char="▪"/>
              <a:defRPr sz="1700"/>
            </a:lvl3pPr>
            <a:lvl4pPr indent="-336550" lvl="3" marL="1828800" algn="l">
              <a:spcBef>
                <a:spcPts val="595"/>
              </a:spcBef>
              <a:spcAft>
                <a:spcPts val="0"/>
              </a:spcAft>
              <a:buSzPts val="1700"/>
              <a:buFont typeface="Arial"/>
              <a:buChar char="•"/>
              <a:defRPr sz="1700"/>
            </a:lvl4pPr>
            <a:lvl5pPr indent="-336550" lvl="4" marL="2286000" algn="l">
              <a:spcBef>
                <a:spcPts val="595"/>
              </a:spcBef>
              <a:spcAft>
                <a:spcPts val="0"/>
              </a:spcAft>
              <a:buSzPts val="1700"/>
              <a:buFont typeface="Noto Sans Symbols"/>
              <a:buChar char="▪"/>
              <a:defRPr sz="1700"/>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
        <p:nvSpPr>
          <p:cNvPr id="27" name="Google Shape;27;p89"/>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0"/>
          <p:cNvSpPr txBox="1"/>
          <p:nvPr>
            <p:ph type="title"/>
          </p:nvPr>
        </p:nvSpPr>
        <p:spPr>
          <a:xfrm>
            <a:off x="685800" y="2447471"/>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90"/>
          <p:cNvSpPr txBox="1"/>
          <p:nvPr>
            <p:ph idx="1" type="body"/>
          </p:nvPr>
        </p:nvSpPr>
        <p:spPr>
          <a:xfrm>
            <a:off x="974863" y="4073662"/>
            <a:ext cx="7772400" cy="1500187"/>
          </a:xfrm>
          <a:prstGeom prst="rect">
            <a:avLst/>
          </a:prstGeom>
          <a:noFill/>
          <a:ln>
            <a:noFill/>
          </a:ln>
        </p:spPr>
        <p:txBody>
          <a:bodyPr anchorCtr="0" anchor="b" bIns="45700" lIns="91425" spcFirstLastPara="1" rIns="91425" wrap="square" tIns="45700">
            <a:noAutofit/>
          </a:bodyPr>
          <a:lstStyle>
            <a:lvl1pPr indent="-355600" lvl="0" marL="457200" algn="l">
              <a:spcBef>
                <a:spcPts val="700"/>
              </a:spcBef>
              <a:spcAft>
                <a:spcPts val="0"/>
              </a:spcAft>
              <a:buSzPts val="2000"/>
              <a:buFont typeface="Noto Sans Symbols"/>
              <a:buChar char="▪"/>
              <a:defRPr sz="2000"/>
            </a:lvl1pPr>
            <a:lvl2pPr indent="-228600" lvl="1" marL="914400" algn="l">
              <a:spcBef>
                <a:spcPts val="630"/>
              </a:spcBef>
              <a:spcAft>
                <a:spcPts val="0"/>
              </a:spcAft>
              <a:buSzPts val="1620"/>
              <a:buNone/>
              <a:defRPr sz="1800"/>
            </a:lvl2pPr>
            <a:lvl3pPr indent="-228600" lvl="2" marL="1371600" algn="l">
              <a:spcBef>
                <a:spcPts val="560"/>
              </a:spcBef>
              <a:spcAft>
                <a:spcPts val="0"/>
              </a:spcAft>
              <a:buSzPts val="1360"/>
              <a:buNone/>
              <a:defRPr sz="1600"/>
            </a:lvl3pPr>
            <a:lvl4pPr indent="-228600" lvl="3" marL="1828800" algn="l">
              <a:spcBef>
                <a:spcPts val="490"/>
              </a:spcBef>
              <a:spcAft>
                <a:spcPts val="0"/>
              </a:spcAft>
              <a:buSzPts val="1400"/>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
        <p:nvSpPr>
          <p:cNvPr id="31" name="Google Shape;31;p90"/>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9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91"/>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sp>
        <p:nvSpPr>
          <p:cNvPr id="36" name="Google Shape;36;p9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92"/>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92"/>
          <p:cNvSpPr txBox="1"/>
          <p:nvPr>
            <p:ph idx="1" type="body"/>
          </p:nvPr>
        </p:nvSpPr>
        <p:spPr>
          <a:xfrm>
            <a:off x="437424" y="1102497"/>
            <a:ext cx="3985352" cy="5367972"/>
          </a:xfrm>
          <a:prstGeom prst="rect">
            <a:avLst/>
          </a:prstGeom>
          <a:noFill/>
          <a:ln>
            <a:noFill/>
          </a:ln>
        </p:spPr>
        <p:txBody>
          <a:bodyPr anchorCtr="0" anchor="t" bIns="45700" lIns="91425" spcFirstLastPara="1" rIns="91425" wrap="square" tIns="45700">
            <a:noAutofit/>
          </a:bodyPr>
          <a:lstStyle>
            <a:lvl1pPr indent="-347345" lvl="0" marL="457200" algn="l">
              <a:spcBef>
                <a:spcPts val="595"/>
              </a:spcBef>
              <a:spcAft>
                <a:spcPts val="0"/>
              </a:spcAft>
              <a:buSzPts val="1870"/>
              <a:buFont typeface="Noto Sans Symbols"/>
              <a:buChar char="▪"/>
              <a:defRPr sz="1700"/>
            </a:lvl1pPr>
            <a:lvl2pPr indent="-347344" lvl="1" marL="914400" algn="l">
              <a:spcBef>
                <a:spcPts val="595"/>
              </a:spcBef>
              <a:spcAft>
                <a:spcPts val="0"/>
              </a:spcAft>
              <a:buSzPts val="1870"/>
              <a:buFont typeface="Arial"/>
              <a:buChar char="•"/>
              <a:defRPr sz="1700"/>
            </a:lvl2pPr>
            <a:lvl3pPr indent="-336550" lvl="2" marL="1371600" algn="l">
              <a:spcBef>
                <a:spcPts val="595"/>
              </a:spcBef>
              <a:spcAft>
                <a:spcPts val="0"/>
              </a:spcAft>
              <a:buSzPts val="1700"/>
              <a:buFont typeface="Noto Sans Symbols"/>
              <a:buChar char="▪"/>
              <a:defRPr sz="1700"/>
            </a:lvl3pPr>
            <a:lvl4pPr indent="-336550" lvl="3" marL="1828800" algn="l">
              <a:spcBef>
                <a:spcPts val="595"/>
              </a:spcBef>
              <a:spcAft>
                <a:spcPts val="0"/>
              </a:spcAft>
              <a:buSzPts val="1700"/>
              <a:buFont typeface="Arial"/>
              <a:buChar char="•"/>
              <a:defRPr sz="1700"/>
            </a:lvl4pPr>
            <a:lvl5pPr indent="-336550" lvl="4" marL="2286000" algn="l">
              <a:spcBef>
                <a:spcPts val="595"/>
              </a:spcBef>
              <a:spcAft>
                <a:spcPts val="0"/>
              </a:spcAft>
              <a:buSzPts val="1700"/>
              <a:buFont typeface="Noto Sans Symbols"/>
              <a:buChar char="▪"/>
              <a:defRPr sz="1700"/>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93"/>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9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400"/>
              <a:buNone/>
              <a:defRPr b="1" sz="2400"/>
            </a:lvl1pPr>
            <a:lvl2pPr indent="-228600" lvl="1" marL="914400" algn="l">
              <a:spcBef>
                <a:spcPts val="700"/>
              </a:spcBef>
              <a:spcAft>
                <a:spcPts val="0"/>
              </a:spcAft>
              <a:buSzPts val="1800"/>
              <a:buNone/>
              <a:defRPr b="1" sz="2000"/>
            </a:lvl2pPr>
            <a:lvl3pPr indent="-228600" lvl="2" marL="1371600" algn="l">
              <a:spcBef>
                <a:spcPts val="630"/>
              </a:spcBef>
              <a:spcAft>
                <a:spcPts val="0"/>
              </a:spcAft>
              <a:buSzPts val="153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2" name="Google Shape;42;p9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6550" lvl="0" marL="457200" algn="l">
              <a:spcBef>
                <a:spcPts val="595"/>
              </a:spcBef>
              <a:spcAft>
                <a:spcPts val="0"/>
              </a:spcAft>
              <a:buSzPts val="1700"/>
              <a:buChar char="●"/>
              <a:defRPr sz="1700"/>
            </a:lvl1pPr>
            <a:lvl2pPr indent="-325755" lvl="1" marL="914400" algn="l">
              <a:spcBef>
                <a:spcPts val="595"/>
              </a:spcBef>
              <a:spcAft>
                <a:spcPts val="0"/>
              </a:spcAft>
              <a:buSzPts val="1530"/>
              <a:buChar char="●"/>
              <a:defRPr sz="1700"/>
            </a:lvl2pPr>
            <a:lvl3pPr indent="-320357" lvl="2" marL="1371600" algn="l">
              <a:spcBef>
                <a:spcPts val="595"/>
              </a:spcBef>
              <a:spcAft>
                <a:spcPts val="0"/>
              </a:spcAft>
              <a:buSzPts val="1445"/>
              <a:buChar char="4"/>
              <a:defRPr sz="1700"/>
            </a:lvl3pPr>
            <a:lvl4pPr indent="-336550" lvl="3" marL="1828800" algn="l">
              <a:spcBef>
                <a:spcPts val="595"/>
              </a:spcBef>
              <a:spcAft>
                <a:spcPts val="0"/>
              </a:spcAft>
              <a:buSzPts val="1700"/>
              <a:buChar char="–"/>
              <a:defRPr sz="1700"/>
            </a:lvl4pPr>
            <a:lvl5pPr indent="-309562" lvl="4" marL="2286000" algn="l">
              <a:spcBef>
                <a:spcPts val="595"/>
              </a:spcBef>
              <a:spcAft>
                <a:spcPts val="0"/>
              </a:spcAft>
              <a:buSzPts val="1275"/>
              <a:buFont typeface="Helvetica Neue"/>
              <a:buChar char="»"/>
              <a:defRPr sz="17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3" name="Google Shape;43;p9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400"/>
              <a:buNone/>
              <a:defRPr b="1" sz="2400"/>
            </a:lvl1pPr>
            <a:lvl2pPr indent="-228600" lvl="1" marL="914400" algn="l">
              <a:spcBef>
                <a:spcPts val="700"/>
              </a:spcBef>
              <a:spcAft>
                <a:spcPts val="0"/>
              </a:spcAft>
              <a:buSzPts val="1800"/>
              <a:buNone/>
              <a:defRPr b="1" sz="2000"/>
            </a:lvl2pPr>
            <a:lvl3pPr indent="-228600" lvl="2" marL="1371600" algn="l">
              <a:spcBef>
                <a:spcPts val="630"/>
              </a:spcBef>
              <a:spcAft>
                <a:spcPts val="0"/>
              </a:spcAft>
              <a:buSzPts val="1530"/>
              <a:buNone/>
              <a:defRPr b="1" sz="1800"/>
            </a:lvl3pPr>
            <a:lvl4pPr indent="-228600" lvl="3" marL="1828800" algn="l">
              <a:spcBef>
                <a:spcPts val="560"/>
              </a:spcBef>
              <a:spcAft>
                <a:spcPts val="0"/>
              </a:spcAft>
              <a:buSzPts val="1600"/>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4" name="Google Shape;44;p9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6550" lvl="0" marL="457200" algn="l">
              <a:spcBef>
                <a:spcPts val="595"/>
              </a:spcBef>
              <a:spcAft>
                <a:spcPts val="0"/>
              </a:spcAft>
              <a:buSzPts val="1700"/>
              <a:buChar char="●"/>
              <a:defRPr sz="1700"/>
            </a:lvl1pPr>
            <a:lvl2pPr indent="-325755" lvl="1" marL="914400" algn="l">
              <a:spcBef>
                <a:spcPts val="595"/>
              </a:spcBef>
              <a:spcAft>
                <a:spcPts val="0"/>
              </a:spcAft>
              <a:buSzPts val="1530"/>
              <a:buChar char="●"/>
              <a:defRPr sz="1700"/>
            </a:lvl2pPr>
            <a:lvl3pPr indent="-320357" lvl="2" marL="1371600" algn="l">
              <a:spcBef>
                <a:spcPts val="595"/>
              </a:spcBef>
              <a:spcAft>
                <a:spcPts val="0"/>
              </a:spcAft>
              <a:buSzPts val="1445"/>
              <a:buChar char="4"/>
              <a:defRPr sz="1700"/>
            </a:lvl3pPr>
            <a:lvl4pPr indent="-336550" lvl="3" marL="1828800" algn="l">
              <a:spcBef>
                <a:spcPts val="595"/>
              </a:spcBef>
              <a:spcAft>
                <a:spcPts val="0"/>
              </a:spcAft>
              <a:buSzPts val="1700"/>
              <a:buChar char="–"/>
              <a:defRPr sz="1700"/>
            </a:lvl4pPr>
            <a:lvl5pPr indent="-309562" lvl="4" marL="2286000" algn="l">
              <a:spcBef>
                <a:spcPts val="595"/>
              </a:spcBef>
              <a:spcAft>
                <a:spcPts val="0"/>
              </a:spcAft>
              <a:buSzPts val="1275"/>
              <a:buFont typeface="Helvetica Neue"/>
              <a:buChar char="»"/>
              <a:defRPr sz="17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5" name="Google Shape;45;p93"/>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94"/>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8" name="Shape 48"/>
        <p:cNvGrpSpPr/>
        <p:nvPr/>
      </p:nvGrpSpPr>
      <p:grpSpPr>
        <a:xfrm>
          <a:off x="0" y="0"/>
          <a:ext cx="0" cy="0"/>
          <a:chOff x="0" y="0"/>
          <a:chExt cx="0" cy="0"/>
        </a:xfrm>
      </p:grpSpPr>
      <p:sp>
        <p:nvSpPr>
          <p:cNvPr id="49" name="Google Shape;49;p9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9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36550" lvl="0" marL="457200" algn="l">
              <a:spcBef>
                <a:spcPts val="595"/>
              </a:spcBef>
              <a:spcAft>
                <a:spcPts val="0"/>
              </a:spcAft>
              <a:buSzPts val="1700"/>
              <a:buChar char="●"/>
              <a:defRPr sz="1700"/>
            </a:lvl1pPr>
            <a:lvl2pPr indent="-325755" lvl="1" marL="914400" algn="l">
              <a:spcBef>
                <a:spcPts val="595"/>
              </a:spcBef>
              <a:spcAft>
                <a:spcPts val="0"/>
              </a:spcAft>
              <a:buSzPts val="1530"/>
              <a:buChar char="●"/>
              <a:defRPr sz="1700"/>
            </a:lvl2pPr>
            <a:lvl3pPr indent="-320357" lvl="2" marL="1371600" algn="l">
              <a:spcBef>
                <a:spcPts val="595"/>
              </a:spcBef>
              <a:spcAft>
                <a:spcPts val="0"/>
              </a:spcAft>
              <a:buSzPts val="1445"/>
              <a:buChar char="4"/>
              <a:defRPr sz="1700"/>
            </a:lvl3pPr>
            <a:lvl4pPr indent="-336550" lvl="3" marL="1828800" algn="l">
              <a:spcBef>
                <a:spcPts val="595"/>
              </a:spcBef>
              <a:spcAft>
                <a:spcPts val="0"/>
              </a:spcAft>
              <a:buSzPts val="1700"/>
              <a:buChar char="–"/>
              <a:defRPr sz="1700"/>
            </a:lvl4pPr>
            <a:lvl5pPr indent="-309562" lvl="4" marL="2286000" algn="l">
              <a:spcBef>
                <a:spcPts val="595"/>
              </a:spcBef>
              <a:spcAft>
                <a:spcPts val="0"/>
              </a:spcAft>
              <a:buSzPts val="1275"/>
              <a:buFont typeface="Helvetica Neue"/>
              <a:buChar char="»"/>
              <a:defRPr sz="17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1" name="Google Shape;51;p9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400"/>
              <a:buNone/>
              <a:defRPr sz="1400"/>
            </a:lvl1pPr>
            <a:lvl2pPr indent="-228600" lvl="1" marL="914400" algn="l">
              <a:spcBef>
                <a:spcPts val="420"/>
              </a:spcBef>
              <a:spcAft>
                <a:spcPts val="0"/>
              </a:spcAft>
              <a:buSzPts val="1080"/>
              <a:buNone/>
              <a:defRPr sz="1200"/>
            </a:lvl2pPr>
            <a:lvl3pPr indent="-228600" lvl="2" marL="1371600" algn="l">
              <a:spcBef>
                <a:spcPts val="350"/>
              </a:spcBef>
              <a:spcAft>
                <a:spcPts val="0"/>
              </a:spcAft>
              <a:buSzPts val="8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52" name="Google Shape;52;p95"/>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3" name="Shape 53"/>
        <p:cNvGrpSpPr/>
        <p:nvPr/>
      </p:nvGrpSpPr>
      <p:grpSpPr>
        <a:xfrm>
          <a:off x="0" y="0"/>
          <a:ext cx="0" cy="0"/>
          <a:chOff x="0" y="0"/>
          <a:chExt cx="0" cy="0"/>
        </a:xfrm>
      </p:grpSpPr>
      <p:sp>
        <p:nvSpPr>
          <p:cNvPr id="54" name="Google Shape;54;p9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96"/>
          <p:cNvSpPr/>
          <p:nvPr>
            <p:ph idx="2" type="pic"/>
          </p:nvPr>
        </p:nvSpPr>
        <p:spPr>
          <a:xfrm>
            <a:off x="1792288" y="612775"/>
            <a:ext cx="5486400" cy="4114800"/>
          </a:xfrm>
          <a:prstGeom prst="rect">
            <a:avLst/>
          </a:prstGeom>
          <a:noFill/>
          <a:ln>
            <a:noFill/>
          </a:ln>
        </p:spPr>
      </p:sp>
      <p:sp>
        <p:nvSpPr>
          <p:cNvPr id="56" name="Google Shape;56;p9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400"/>
              <a:buNone/>
              <a:defRPr sz="1400"/>
            </a:lvl1pPr>
            <a:lvl2pPr indent="-228600" lvl="1" marL="914400" algn="l">
              <a:spcBef>
                <a:spcPts val="420"/>
              </a:spcBef>
              <a:spcAft>
                <a:spcPts val="0"/>
              </a:spcAft>
              <a:buSzPts val="1080"/>
              <a:buNone/>
              <a:defRPr sz="1200"/>
            </a:lvl2pPr>
            <a:lvl3pPr indent="-228600" lvl="2" marL="1371600" algn="l">
              <a:spcBef>
                <a:spcPts val="350"/>
              </a:spcBef>
              <a:spcAft>
                <a:spcPts val="0"/>
              </a:spcAft>
              <a:buSzPts val="850"/>
              <a:buNone/>
              <a:defRPr sz="1000"/>
            </a:lvl3pPr>
            <a:lvl4pPr indent="-228600" lvl="3" marL="1828800" algn="l">
              <a:spcBef>
                <a:spcPts val="315"/>
              </a:spcBef>
              <a:spcAft>
                <a:spcPts val="0"/>
              </a:spcAft>
              <a:buSzPts val="900"/>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
        <p:nvSpPr>
          <p:cNvPr id="57" name="Google Shape;57;p96"/>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lt2"/>
                </a:solidFill>
                <a:latin typeface="Times New Roman"/>
                <a:ea typeface="Times New Roman"/>
                <a:cs typeface="Times New Roman"/>
                <a:sym typeface="Times New Roman"/>
              </a:defRPr>
            </a:lvl1pPr>
            <a:lvl2pPr indent="0" lvl="1" marL="0" marR="0" algn="r">
              <a:spcBef>
                <a:spcPts val="0"/>
              </a:spcBef>
              <a:spcAft>
                <a:spcPts val="0"/>
              </a:spcAft>
              <a:buNone/>
              <a:defRPr sz="1400">
                <a:solidFill>
                  <a:schemeClr val="lt2"/>
                </a:solidFill>
                <a:latin typeface="Times New Roman"/>
                <a:ea typeface="Times New Roman"/>
                <a:cs typeface="Times New Roman"/>
                <a:sym typeface="Times New Roman"/>
              </a:defRPr>
            </a:lvl2pPr>
            <a:lvl3pPr indent="0" lvl="2" marL="0" marR="0" algn="r">
              <a:spcBef>
                <a:spcPts val="0"/>
              </a:spcBef>
              <a:spcAft>
                <a:spcPts val="0"/>
              </a:spcAft>
              <a:buNone/>
              <a:defRPr sz="1400">
                <a:solidFill>
                  <a:schemeClr val="lt2"/>
                </a:solidFill>
                <a:latin typeface="Times New Roman"/>
                <a:ea typeface="Times New Roman"/>
                <a:cs typeface="Times New Roman"/>
                <a:sym typeface="Times New Roman"/>
              </a:defRPr>
            </a:lvl3pPr>
            <a:lvl4pPr indent="0" lvl="3" marL="0" marR="0" algn="r">
              <a:spcBef>
                <a:spcPts val="0"/>
              </a:spcBef>
              <a:spcAft>
                <a:spcPts val="0"/>
              </a:spcAft>
              <a:buNone/>
              <a:defRPr sz="1400">
                <a:solidFill>
                  <a:schemeClr val="lt2"/>
                </a:solidFill>
                <a:latin typeface="Times New Roman"/>
                <a:ea typeface="Times New Roman"/>
                <a:cs typeface="Times New Roman"/>
                <a:sym typeface="Times New Roman"/>
              </a:defRPr>
            </a:lvl4pPr>
            <a:lvl5pPr indent="0" lvl="4" marL="0" marR="0" algn="r">
              <a:spcBef>
                <a:spcPts val="0"/>
              </a:spcBef>
              <a:spcAft>
                <a:spcPts val="0"/>
              </a:spcAft>
              <a:buNone/>
              <a:defRPr sz="1400">
                <a:solidFill>
                  <a:schemeClr val="lt2"/>
                </a:solidFill>
                <a:latin typeface="Times New Roman"/>
                <a:ea typeface="Times New Roman"/>
                <a:cs typeface="Times New Roman"/>
                <a:sym typeface="Times New Roman"/>
              </a:defRPr>
            </a:lvl5pPr>
            <a:lvl6pPr indent="0" lvl="5" marL="0" marR="0" algn="r">
              <a:spcBef>
                <a:spcPts val="0"/>
              </a:spcBef>
              <a:spcAft>
                <a:spcPts val="0"/>
              </a:spcAft>
              <a:buNone/>
              <a:defRPr sz="1400">
                <a:solidFill>
                  <a:schemeClr val="lt2"/>
                </a:solidFill>
                <a:latin typeface="Times New Roman"/>
                <a:ea typeface="Times New Roman"/>
                <a:cs typeface="Times New Roman"/>
                <a:sym typeface="Times New Roman"/>
              </a:defRPr>
            </a:lvl6pPr>
            <a:lvl7pPr indent="0" lvl="6" marL="0" marR="0" algn="r">
              <a:spcBef>
                <a:spcPts val="0"/>
              </a:spcBef>
              <a:spcAft>
                <a:spcPts val="0"/>
              </a:spcAft>
              <a:buNone/>
              <a:defRPr sz="1400">
                <a:solidFill>
                  <a:schemeClr val="lt2"/>
                </a:solidFill>
                <a:latin typeface="Times New Roman"/>
                <a:ea typeface="Times New Roman"/>
                <a:cs typeface="Times New Roman"/>
                <a:sym typeface="Times New Roman"/>
              </a:defRPr>
            </a:lvl7pPr>
            <a:lvl8pPr indent="0" lvl="7" marL="0" marR="0" algn="r">
              <a:spcBef>
                <a:spcPts val="0"/>
              </a:spcBef>
              <a:spcAft>
                <a:spcPts val="0"/>
              </a:spcAft>
              <a:buNone/>
              <a:defRPr sz="1400">
                <a:solidFill>
                  <a:schemeClr val="lt2"/>
                </a:solidFill>
                <a:latin typeface="Times New Roman"/>
                <a:ea typeface="Times New Roman"/>
                <a:cs typeface="Times New Roman"/>
                <a:sym typeface="Times New Roman"/>
              </a:defRPr>
            </a:lvl8pPr>
            <a:lvl9pPr indent="0" lvl="8" marL="0" marR="0" algn="r">
              <a:spcBef>
                <a:spcPts val="0"/>
              </a:spcBef>
              <a:spcAft>
                <a:spcPts val="0"/>
              </a:spcAft>
              <a:buNone/>
              <a:defRPr sz="1400">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2.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87"/>
          <p:cNvSpPr txBox="1"/>
          <p:nvPr>
            <p:ph idx="1" type="body"/>
          </p:nvPr>
        </p:nvSpPr>
        <p:spPr>
          <a:xfrm>
            <a:off x="650876" y="1093788"/>
            <a:ext cx="7824788" cy="4903787"/>
          </a:xfrm>
          <a:prstGeom prst="rect">
            <a:avLst/>
          </a:prstGeom>
          <a:noFill/>
          <a:ln>
            <a:noFill/>
          </a:ln>
        </p:spPr>
        <p:txBody>
          <a:bodyPr anchorCtr="0" anchor="t" bIns="45700" lIns="91425" spcFirstLastPara="1" rIns="91425" wrap="square" tIns="45700">
            <a:noAutofit/>
          </a:bodyPr>
          <a:lstStyle>
            <a:lvl1pPr indent="-336550" lvl="0" marL="457200" marR="0" rtl="0" algn="l">
              <a:spcBef>
                <a:spcPts val="595"/>
              </a:spcBef>
              <a:spcAft>
                <a:spcPts val="0"/>
              </a:spcAft>
              <a:buClr>
                <a:srgbClr val="002060"/>
              </a:buClr>
              <a:buSzPts val="1700"/>
              <a:buFont typeface="Arial"/>
              <a:buChar char="●"/>
              <a:defRPr b="0" i="0" sz="1700" u="none" cap="none" strike="noStrike">
                <a:solidFill>
                  <a:schemeClr val="dk1"/>
                </a:solidFill>
                <a:latin typeface="Helvetica Neue"/>
                <a:ea typeface="Helvetica Neue"/>
                <a:cs typeface="Helvetica Neue"/>
                <a:sym typeface="Helvetica Neue"/>
              </a:defRPr>
            </a:lvl1pPr>
            <a:lvl2pPr indent="-325755" lvl="1" marL="914400" marR="0" rtl="0" algn="l">
              <a:spcBef>
                <a:spcPts val="595"/>
              </a:spcBef>
              <a:spcAft>
                <a:spcPts val="0"/>
              </a:spcAft>
              <a:buClr>
                <a:srgbClr val="FF9933"/>
              </a:buClr>
              <a:buSzPts val="1530"/>
              <a:buFont typeface="Arial"/>
              <a:buChar char="●"/>
              <a:defRPr b="0" i="0" sz="1700" u="none" cap="none" strike="noStrike">
                <a:solidFill>
                  <a:schemeClr val="dk1"/>
                </a:solidFill>
                <a:latin typeface="Helvetica Neue"/>
                <a:ea typeface="Helvetica Neue"/>
                <a:cs typeface="Helvetica Neue"/>
                <a:sym typeface="Helvetica Neue"/>
              </a:defRPr>
            </a:lvl2pPr>
            <a:lvl3pPr indent="-320357" lvl="2" marL="1371600" marR="0" rtl="0" algn="l">
              <a:spcBef>
                <a:spcPts val="595"/>
              </a:spcBef>
              <a:spcAft>
                <a:spcPts val="0"/>
              </a:spcAft>
              <a:buClr>
                <a:srgbClr val="33CC33"/>
              </a:buClr>
              <a:buSzPts val="1445"/>
              <a:buFont typeface="Arimo"/>
              <a:buChar char="4"/>
              <a:defRPr b="0" i="0" sz="1700" u="none" cap="none" strike="noStrike">
                <a:solidFill>
                  <a:schemeClr val="dk1"/>
                </a:solidFill>
                <a:latin typeface="Helvetica Neue"/>
                <a:ea typeface="Helvetica Neue"/>
                <a:cs typeface="Helvetica Neue"/>
                <a:sym typeface="Helvetica Neue"/>
              </a:defRPr>
            </a:lvl3pPr>
            <a:lvl4pPr indent="-336550" lvl="3" marL="1828800" marR="0" rtl="0" algn="l">
              <a:spcBef>
                <a:spcPts val="595"/>
              </a:spcBef>
              <a:spcAft>
                <a:spcPts val="0"/>
              </a:spcAft>
              <a:buClr>
                <a:schemeClr val="hlink"/>
              </a:buClr>
              <a:buSzPts val="1700"/>
              <a:buFont typeface="Times New Roman"/>
              <a:buChar char="–"/>
              <a:defRPr b="0" i="0" sz="1700" u="none" cap="none" strike="noStrike">
                <a:solidFill>
                  <a:schemeClr val="dk1"/>
                </a:solidFill>
                <a:latin typeface="Helvetica Neue"/>
                <a:ea typeface="Helvetica Neue"/>
                <a:cs typeface="Helvetica Neue"/>
                <a:sym typeface="Helvetica Neue"/>
              </a:defRPr>
            </a:lvl4pPr>
            <a:lvl5pPr indent="-309562" lvl="4" marL="2286000" marR="0" rtl="0" algn="l">
              <a:spcBef>
                <a:spcPts val="595"/>
              </a:spcBef>
              <a:spcAft>
                <a:spcPts val="0"/>
              </a:spcAft>
              <a:buClr>
                <a:schemeClr val="dk2"/>
              </a:buClr>
              <a:buSzPts val="1275"/>
              <a:buFont typeface="Helvetica Neue"/>
              <a:buChar char="»"/>
              <a:defRPr b="0" i="0" sz="17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1" name="Google Shape;11;p87"/>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12" name="Google Shape;12;p87"/>
          <p:cNvSpPr txBox="1"/>
          <p:nvPr/>
        </p:nvSpPr>
        <p:spPr>
          <a:xfrm>
            <a:off x="6762750" y="6613525"/>
            <a:ext cx="2381250" cy="2444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2060"/>
                </a:solidFill>
                <a:latin typeface="Helvetica Neue"/>
                <a:ea typeface="Helvetica Neue"/>
                <a:cs typeface="Helvetica Neue"/>
                <a:sym typeface="Helvetica Neue"/>
              </a:rPr>
              <a:t>©Silberschatz, Korth and Sudarshan</a:t>
            </a:r>
            <a:endParaRPr/>
          </a:p>
        </p:txBody>
      </p:sp>
      <p:sp>
        <p:nvSpPr>
          <p:cNvPr id="13" name="Google Shape;13;p87"/>
          <p:cNvSpPr txBox="1"/>
          <p:nvPr/>
        </p:nvSpPr>
        <p:spPr>
          <a:xfrm>
            <a:off x="4444717" y="6613525"/>
            <a:ext cx="51809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2060"/>
                </a:solidFill>
                <a:latin typeface="Helvetica Neue"/>
                <a:ea typeface="Helvetica Neue"/>
                <a:cs typeface="Helvetica Neue"/>
                <a:sym typeface="Helvetica Neue"/>
              </a:rPr>
              <a:t>16.</a:t>
            </a:r>
            <a:fld id="{00000000-1234-1234-1234-123412341234}" type="slidenum">
              <a:rPr b="1" i="0" lang="en-US" sz="1000" u="none" cap="none" strike="noStrike">
                <a:solidFill>
                  <a:srgbClr val="002060"/>
                </a:solidFill>
                <a:latin typeface="Helvetica Neue"/>
                <a:ea typeface="Helvetica Neue"/>
                <a:cs typeface="Helvetica Neue"/>
                <a:sym typeface="Helvetica Neue"/>
              </a:rPr>
              <a:t>‹#›</a:t>
            </a:fld>
            <a:endParaRPr b="1" i="0" sz="1000" u="none" cap="none" strike="noStrike">
              <a:solidFill>
                <a:srgbClr val="002060"/>
              </a:solidFill>
              <a:latin typeface="Helvetica Neue"/>
              <a:ea typeface="Helvetica Neue"/>
              <a:cs typeface="Helvetica Neue"/>
              <a:sym typeface="Helvetica Neue"/>
            </a:endParaRPr>
          </a:p>
        </p:txBody>
      </p:sp>
      <p:sp>
        <p:nvSpPr>
          <p:cNvPr id="14" name="Google Shape;14;p8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2800" u="none" cap="none" strike="noStrike">
                <a:solidFill>
                  <a:srgbClr val="002060"/>
                </a:solidFill>
                <a:latin typeface="Helvetica Neue"/>
                <a:ea typeface="Helvetica Neue"/>
                <a:cs typeface="Helvetica Neue"/>
                <a:sym typeface="Helvetica Neue"/>
              </a:defRPr>
            </a:lvl1pPr>
            <a:lvl2pPr lvl="1"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2pPr>
            <a:lvl3pPr lvl="2"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3pPr>
            <a:lvl4pPr lvl="3"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4pPr>
            <a:lvl5pPr lvl="4"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5pPr>
            <a:lvl6pPr lvl="5"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6pPr>
            <a:lvl7pPr lvl="6"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7pPr>
            <a:lvl8pPr lvl="7"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8pPr>
            <a:lvl9pPr lvl="8" marR="0" rtl="0" algn="ctr">
              <a:spcBef>
                <a:spcPts val="0"/>
              </a:spcBef>
              <a:spcAft>
                <a:spcPts val="0"/>
              </a:spcAft>
              <a:buSzPts val="1400"/>
              <a:buNone/>
              <a:defRPr b="1" i="0" sz="3200" u="none" cap="none" strike="noStrike">
                <a:solidFill>
                  <a:schemeClr val="dk2"/>
                </a:solidFill>
                <a:latin typeface="Helvetica Neue"/>
                <a:ea typeface="Helvetica Neue"/>
                <a:cs typeface="Helvetica Neue"/>
                <a:sym typeface="Helvetica Neue"/>
              </a:defRPr>
            </a:lvl9pPr>
          </a:lstStyle>
          <a:p/>
        </p:txBody>
      </p:sp>
      <p:sp>
        <p:nvSpPr>
          <p:cNvPr id="15" name="Google Shape;15;p87"/>
          <p:cNvSpPr txBox="1"/>
          <p:nvPr/>
        </p:nvSpPr>
        <p:spPr>
          <a:xfrm>
            <a:off x="0" y="6613525"/>
            <a:ext cx="2571750" cy="2444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2060"/>
                </a:solidFill>
                <a:latin typeface="Helvetica Neue"/>
                <a:ea typeface="Helvetica Neue"/>
                <a:cs typeface="Helvetica Neue"/>
                <a:sym typeface="Helvetica Neue"/>
              </a:rPr>
              <a:t>Database System Concepts - 7</a:t>
            </a:r>
            <a:r>
              <a:rPr b="1" baseline="30000" i="0" lang="en-US" sz="1000" u="none" cap="none" strike="noStrike">
                <a:solidFill>
                  <a:srgbClr val="002060"/>
                </a:solidFill>
                <a:latin typeface="Helvetica Neue"/>
                <a:ea typeface="Helvetica Neue"/>
                <a:cs typeface="Helvetica Neue"/>
                <a:sym typeface="Helvetica Neue"/>
              </a:rPr>
              <a:t>th</a:t>
            </a:r>
            <a:r>
              <a:rPr b="1" i="0" lang="en-US" sz="1000" u="none" cap="none" strike="noStrike">
                <a:solidFill>
                  <a:srgbClr val="002060"/>
                </a:solidFill>
                <a:latin typeface="Helvetica Neue"/>
                <a:ea typeface="Helvetica Neue"/>
                <a:cs typeface="Helvetica Neue"/>
                <a:sym typeface="Helvetica Neue"/>
              </a:rPr>
              <a:t> Edition</a:t>
            </a:r>
            <a:endParaRPr/>
          </a:p>
        </p:txBody>
      </p:sp>
      <p:sp>
        <p:nvSpPr>
          <p:cNvPr id="16" name="Google Shape;16;p87"/>
          <p:cNvSpPr/>
          <p:nvPr/>
        </p:nvSpPr>
        <p:spPr>
          <a:xfrm>
            <a:off x="8916988"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600">
              <a:solidFill>
                <a:schemeClr val="dk1"/>
              </a:solidFill>
              <a:latin typeface="Helvetica Neue"/>
              <a:ea typeface="Helvetica Neue"/>
              <a:cs typeface="Helvetica Neue"/>
              <a:sym typeface="Helvetica Neue"/>
            </a:endParaRPr>
          </a:p>
        </p:txBody>
      </p:sp>
      <p:pic>
        <p:nvPicPr>
          <p:cNvPr descr="Cover-6Ed" id="17" name="Google Shape;17;p87"/>
          <p:cNvPicPr preferRelativeResize="0"/>
          <p:nvPr/>
        </p:nvPicPr>
        <p:blipFill rotWithShape="1">
          <a:blip r:embed="rId1">
            <a:alphaModFix/>
          </a:blip>
          <a:srcRect b="0" l="0" r="0" t="0"/>
          <a:stretch/>
        </p:blipFill>
        <p:spPr>
          <a:xfrm>
            <a:off x="11113" y="0"/>
            <a:ext cx="639762" cy="815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3.png"/><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5.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1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2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20.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Chapter 16: Query Optimization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
        <p:nvSpPr>
          <p:cNvPr id="145" name="Google Shape;145;p10"/>
          <p:cNvSpPr txBox="1"/>
          <p:nvPr>
            <p:ph idx="1" type="body"/>
          </p:nvPr>
        </p:nvSpPr>
        <p:spPr>
          <a:xfrm>
            <a:off x="693018" y="1102497"/>
            <a:ext cx="7469205" cy="536797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70"/>
              <a:buNone/>
            </a:pPr>
            <a:r>
              <a:rPr lang="en-US"/>
              <a:t>5.  Theta-join operations (and natural joins) are commutative.</a:t>
            </a:r>
            <a:br>
              <a:rPr lang="en-US"/>
            </a:br>
            <a:br>
              <a:rPr lang="en-US"/>
            </a:br>
            <a:r>
              <a:rPr lang="en-US"/>
              <a:t>	          </a:t>
            </a:r>
            <a:r>
              <a:rPr i="1" lang="en-US"/>
              <a:t>E</a:t>
            </a:r>
            <a:r>
              <a:rPr baseline="-25000" lang="en-US"/>
              <a:t>1</a:t>
            </a:r>
            <a:r>
              <a:rPr lang="en-US"/>
              <a:t> ⨝</a:t>
            </a:r>
            <a:r>
              <a:rPr i="1" lang="en-US"/>
              <a:t> </a:t>
            </a:r>
            <a:r>
              <a:rPr baseline="-25000" lang="en-US"/>
              <a:t> </a:t>
            </a:r>
            <a:r>
              <a:rPr i="1" lang="en-US"/>
              <a:t>E</a:t>
            </a:r>
            <a:r>
              <a:rPr baseline="-25000" i="1" lang="en-US"/>
              <a:t>2</a:t>
            </a:r>
            <a:r>
              <a:rPr lang="en-US"/>
              <a:t>    ≡    </a:t>
            </a:r>
            <a:r>
              <a:rPr i="1" lang="en-US"/>
              <a:t>E</a:t>
            </a:r>
            <a:r>
              <a:rPr baseline="-25000" lang="en-US"/>
              <a:t>2</a:t>
            </a:r>
            <a:r>
              <a:rPr lang="en-US"/>
              <a:t> ⨝ </a:t>
            </a:r>
            <a:r>
              <a:rPr i="1" lang="en-US"/>
              <a:t>E</a:t>
            </a:r>
            <a:r>
              <a:rPr baseline="-25000" lang="en-US"/>
              <a:t>1</a:t>
            </a:r>
            <a:br>
              <a:rPr lang="en-US"/>
            </a:br>
            <a:endParaRPr baseline="-25000"/>
          </a:p>
          <a:p>
            <a:pPr indent="-342900" lvl="0" marL="342900" rtl="0" algn="l">
              <a:spcBef>
                <a:spcPts val="595"/>
              </a:spcBef>
              <a:spcAft>
                <a:spcPts val="0"/>
              </a:spcAft>
              <a:buSzPts val="1870"/>
              <a:buFont typeface="Arial"/>
              <a:buNone/>
            </a:pPr>
            <a:r>
              <a:rPr lang="en-US"/>
              <a:t>6.	(a) Natural join operations are associative:</a:t>
            </a:r>
            <a:endParaRPr/>
          </a:p>
          <a:p>
            <a:pPr indent="-342900" lvl="0" marL="342900" rtl="0" algn="l">
              <a:spcBef>
                <a:spcPts val="595"/>
              </a:spcBef>
              <a:spcAft>
                <a:spcPts val="0"/>
              </a:spcAft>
              <a:buSzPts val="1870"/>
              <a:buNone/>
            </a:pPr>
            <a:r>
              <a:rPr lang="en-US"/>
              <a:t>	                 (</a:t>
            </a:r>
            <a:r>
              <a:rPr i="1" lang="en-US"/>
              <a:t>E</a:t>
            </a:r>
            <a:r>
              <a:rPr baseline="-25000" lang="en-US"/>
              <a:t>1</a:t>
            </a:r>
            <a:r>
              <a:rPr lang="en-US"/>
              <a:t> ⨝</a:t>
            </a:r>
            <a:r>
              <a:rPr i="1" lang="en-US"/>
              <a:t> </a:t>
            </a:r>
            <a:r>
              <a:rPr baseline="-25000" lang="en-US"/>
              <a:t> </a:t>
            </a:r>
            <a:r>
              <a:rPr i="1" lang="en-US"/>
              <a:t>E</a:t>
            </a:r>
            <a:r>
              <a:rPr baseline="-25000" i="1" lang="en-US"/>
              <a:t>2</a:t>
            </a:r>
            <a:r>
              <a:rPr lang="en-US"/>
              <a:t>) ⨝</a:t>
            </a:r>
            <a:r>
              <a:rPr baseline="-25000" lang="en-US"/>
              <a:t>  </a:t>
            </a:r>
            <a:r>
              <a:rPr i="1" lang="en-US"/>
              <a:t>E</a:t>
            </a:r>
            <a:r>
              <a:rPr baseline="-25000" i="1" lang="en-US"/>
              <a:t>3</a:t>
            </a:r>
            <a:r>
              <a:rPr i="1" lang="en-US"/>
              <a:t>     </a:t>
            </a:r>
            <a:r>
              <a:rPr lang="en-US"/>
              <a:t>≡     </a:t>
            </a:r>
            <a:r>
              <a:rPr i="1" lang="en-US"/>
              <a:t>E</a:t>
            </a:r>
            <a:r>
              <a:rPr baseline="-25000" lang="en-US"/>
              <a:t>1</a:t>
            </a:r>
            <a:r>
              <a:rPr lang="en-US"/>
              <a:t> ⨝ (</a:t>
            </a:r>
            <a:r>
              <a:rPr i="1" lang="en-US"/>
              <a:t>E</a:t>
            </a:r>
            <a:r>
              <a:rPr baseline="-25000" lang="en-US"/>
              <a:t>2</a:t>
            </a:r>
            <a:r>
              <a:rPr lang="en-US"/>
              <a:t> ⨝</a:t>
            </a:r>
            <a:r>
              <a:rPr i="1" lang="en-US"/>
              <a:t> E</a:t>
            </a:r>
            <a:r>
              <a:rPr baseline="-25000" lang="en-US"/>
              <a:t>3</a:t>
            </a:r>
            <a:r>
              <a:rPr lang="en-US"/>
              <a:t>)</a:t>
            </a:r>
            <a:br>
              <a:rPr lang="en-US"/>
            </a:br>
            <a:br>
              <a:rPr lang="en-US"/>
            </a:br>
            <a:r>
              <a:rPr lang="en-US"/>
              <a:t>(b) Theta joins are associative in the following manner:</a:t>
            </a:r>
            <a:br>
              <a:rPr lang="en-US"/>
            </a:br>
            <a:br>
              <a:rPr lang="en-US"/>
            </a:br>
            <a:r>
              <a:rPr lang="en-US"/>
              <a:t>	       (</a:t>
            </a:r>
            <a:r>
              <a:rPr i="1" lang="en-US"/>
              <a:t>E</a:t>
            </a:r>
            <a:r>
              <a:rPr baseline="-25000" lang="en-US"/>
              <a:t>1</a:t>
            </a:r>
            <a:r>
              <a:rPr lang="en-US"/>
              <a:t> ⨝</a:t>
            </a:r>
            <a:r>
              <a:rPr i="1" lang="en-US"/>
              <a:t> </a:t>
            </a:r>
            <a:r>
              <a:rPr baseline="-25000" lang="en-US"/>
              <a:t>θ1 </a:t>
            </a:r>
            <a:r>
              <a:rPr i="1" lang="en-US"/>
              <a:t>E</a:t>
            </a:r>
            <a:r>
              <a:rPr baseline="-25000" i="1" lang="en-US"/>
              <a:t>2</a:t>
            </a:r>
            <a:r>
              <a:rPr lang="en-US"/>
              <a:t>) ⨝</a:t>
            </a:r>
            <a:r>
              <a:rPr baseline="-25000" lang="en-US"/>
              <a:t> θ2 ∧ θ3 </a:t>
            </a:r>
            <a:r>
              <a:rPr i="1" lang="en-US"/>
              <a:t>E</a:t>
            </a:r>
            <a:r>
              <a:rPr baseline="-25000" i="1" lang="en-US"/>
              <a:t>3</a:t>
            </a:r>
            <a:r>
              <a:rPr i="1" lang="en-US"/>
              <a:t>    </a:t>
            </a:r>
            <a:r>
              <a:rPr lang="en-US"/>
              <a:t>≡    </a:t>
            </a:r>
            <a:r>
              <a:rPr i="1" lang="en-US"/>
              <a:t>E</a:t>
            </a:r>
            <a:r>
              <a:rPr baseline="-25000" lang="en-US"/>
              <a:t>1</a:t>
            </a:r>
            <a:r>
              <a:rPr lang="en-US"/>
              <a:t> ⨝</a:t>
            </a:r>
            <a:r>
              <a:rPr baseline="-25000" lang="en-US"/>
              <a:t>θ1 ∧ θ3</a:t>
            </a:r>
            <a:r>
              <a:rPr lang="en-US"/>
              <a:t> (</a:t>
            </a:r>
            <a:r>
              <a:rPr i="1" lang="en-US"/>
              <a:t>E</a:t>
            </a:r>
            <a:r>
              <a:rPr baseline="-25000" lang="en-US"/>
              <a:t>2</a:t>
            </a:r>
            <a:r>
              <a:rPr lang="en-US"/>
              <a:t> ⨝</a:t>
            </a:r>
            <a:r>
              <a:rPr baseline="-25000" lang="en-US"/>
              <a:t> θ2</a:t>
            </a:r>
            <a:r>
              <a:rPr i="1" lang="en-US"/>
              <a:t> E</a:t>
            </a:r>
            <a:r>
              <a:rPr baseline="-25000" lang="en-US"/>
              <a:t>3</a:t>
            </a:r>
            <a:r>
              <a:rPr lang="en-US"/>
              <a:t>)</a:t>
            </a:r>
            <a:br>
              <a:rPr lang="en-US"/>
            </a:br>
            <a:r>
              <a:rPr lang="en-US"/>
              <a:t>     </a:t>
            </a:r>
            <a:br>
              <a:rPr lang="en-US"/>
            </a:br>
            <a:r>
              <a:rPr lang="en-US"/>
              <a:t>     where θ</a:t>
            </a:r>
            <a:r>
              <a:rPr baseline="-25000" i="1" lang="en-US"/>
              <a:t>2</a:t>
            </a:r>
            <a:r>
              <a:rPr i="1" lang="en-US"/>
              <a:t> </a:t>
            </a:r>
            <a:r>
              <a:rPr lang="en-US"/>
              <a:t>involves attributes from only </a:t>
            </a:r>
            <a:r>
              <a:rPr i="1" lang="en-US"/>
              <a:t>E</a:t>
            </a:r>
            <a:r>
              <a:rPr baseline="-25000" lang="en-US"/>
              <a:t>2</a:t>
            </a:r>
            <a:r>
              <a:rPr lang="en-US"/>
              <a:t> and </a:t>
            </a:r>
            <a:r>
              <a:rPr i="1" lang="en-US"/>
              <a:t>E</a:t>
            </a:r>
            <a:r>
              <a:rPr baseline="-25000" i="1" lang="en-US"/>
              <a:t>3</a:t>
            </a:r>
            <a:r>
              <a:rPr i="1" lang="en-US"/>
              <a:t>.</a:t>
            </a:r>
            <a:endParaRPr/>
          </a:p>
        </p:txBody>
      </p:sp>
      <p:sp>
        <p:nvSpPr>
          <p:cNvPr id="146" name="Google Shape;146;p10"/>
          <p:cNvSpPr txBox="1"/>
          <p:nvPr/>
        </p:nvSpPr>
        <p:spPr>
          <a:xfrm>
            <a:off x="1647612" y="5188653"/>
            <a:ext cx="2792413" cy="4572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t/>
            </a:r>
            <a:endParaRPr sz="1800">
              <a:solidFill>
                <a:schemeClr val="dk1"/>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966788" y="55563"/>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Pictorial Depiction of Equivalence Rules</a:t>
            </a:r>
            <a:endParaRPr/>
          </a:p>
        </p:txBody>
      </p:sp>
      <p:pic>
        <p:nvPicPr>
          <p:cNvPr id="153" name="Google Shape;153;p11"/>
          <p:cNvPicPr preferRelativeResize="0"/>
          <p:nvPr/>
        </p:nvPicPr>
        <p:blipFill rotWithShape="1">
          <a:blip r:embed="rId3">
            <a:alphaModFix/>
          </a:blip>
          <a:srcRect b="0" l="0" r="0" t="0"/>
          <a:stretch/>
        </p:blipFill>
        <p:spPr>
          <a:xfrm>
            <a:off x="516627" y="1065978"/>
            <a:ext cx="6917843" cy="51331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
        <p:nvSpPr>
          <p:cNvPr id="160" name="Google Shape;160;p12"/>
          <p:cNvSpPr txBox="1"/>
          <p:nvPr>
            <p:ph idx="1" type="body"/>
          </p:nvPr>
        </p:nvSpPr>
        <p:spPr>
          <a:xfrm>
            <a:off x="673768" y="1102497"/>
            <a:ext cx="770021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None/>
            </a:pPr>
            <a:r>
              <a:rPr lang="en-US"/>
              <a:t>7.	The selection operation distributes over the theta join operation under the following two conditions:</a:t>
            </a:r>
            <a:br>
              <a:rPr lang="en-US"/>
            </a:br>
            <a:r>
              <a:rPr lang="en-US"/>
              <a:t>(a)  When all the attributes in θ</a:t>
            </a:r>
            <a:r>
              <a:rPr baseline="-25000" lang="en-US"/>
              <a:t>0 </a:t>
            </a:r>
            <a:r>
              <a:rPr lang="en-US"/>
              <a:t> involve only the attributes of one </a:t>
            </a:r>
            <a:br>
              <a:rPr lang="en-US"/>
            </a:br>
            <a:r>
              <a:rPr lang="en-US"/>
              <a:t>       of the expressions (</a:t>
            </a:r>
            <a:r>
              <a:rPr i="1" lang="en-US"/>
              <a:t>E</a:t>
            </a:r>
            <a:r>
              <a:rPr baseline="-25000" lang="en-US"/>
              <a:t>1</a:t>
            </a:r>
            <a:r>
              <a:rPr lang="en-US"/>
              <a:t>) being joined.</a:t>
            </a:r>
            <a:br>
              <a:rPr lang="en-US"/>
            </a:br>
            <a:br>
              <a:rPr lang="en-US"/>
            </a:br>
            <a:r>
              <a:rPr lang="en-US"/>
              <a:t>                σ</a:t>
            </a:r>
            <a:r>
              <a:rPr baseline="-25000" lang="en-US"/>
              <a:t>θ0 </a:t>
            </a:r>
            <a:r>
              <a:rPr lang="en-US"/>
              <a:t>(E</a:t>
            </a:r>
            <a:r>
              <a:rPr baseline="-25000" lang="en-US"/>
              <a:t>1 </a:t>
            </a:r>
            <a:r>
              <a:rPr lang="en-US"/>
              <a:t>⨝</a:t>
            </a:r>
            <a:r>
              <a:rPr baseline="-25000" lang="en-US"/>
              <a:t>θ </a:t>
            </a:r>
            <a:r>
              <a:rPr lang="en-US"/>
              <a:t>E</a:t>
            </a:r>
            <a:r>
              <a:rPr baseline="-25000" lang="en-US"/>
              <a:t>2</a:t>
            </a:r>
            <a:r>
              <a:rPr lang="en-US"/>
              <a:t>)      ≡     (σ</a:t>
            </a:r>
            <a:r>
              <a:rPr baseline="-25000" lang="en-US"/>
              <a:t>θ0</a:t>
            </a:r>
            <a:r>
              <a:rPr lang="en-US"/>
              <a:t>(E</a:t>
            </a:r>
            <a:r>
              <a:rPr baseline="-25000" lang="en-US"/>
              <a:t>1</a:t>
            </a:r>
            <a:r>
              <a:rPr lang="en-US"/>
              <a:t>)) ⨝</a:t>
            </a:r>
            <a:r>
              <a:rPr baseline="-25000" lang="en-US"/>
              <a:t>θ </a:t>
            </a:r>
            <a:r>
              <a:rPr lang="en-US"/>
              <a:t>E</a:t>
            </a:r>
            <a:r>
              <a:rPr baseline="-25000" lang="en-US"/>
              <a:t>2</a:t>
            </a:r>
            <a:r>
              <a:rPr lang="en-US"/>
              <a:t> </a:t>
            </a:r>
            <a:br>
              <a:rPr lang="en-US"/>
            </a:br>
            <a:endParaRPr/>
          </a:p>
          <a:p>
            <a:pPr indent="-342900" lvl="0" marL="342900" rtl="0" algn="l">
              <a:spcBef>
                <a:spcPts val="595"/>
              </a:spcBef>
              <a:spcAft>
                <a:spcPts val="0"/>
              </a:spcAft>
              <a:buSzPts val="1870"/>
              <a:buFont typeface="Arial"/>
              <a:buNone/>
            </a:pPr>
            <a:r>
              <a:rPr lang="en-US"/>
              <a:t>	(b) When θ</a:t>
            </a:r>
            <a:r>
              <a:rPr baseline="-25000" lang="en-US"/>
              <a:t>1 </a:t>
            </a:r>
            <a:r>
              <a:rPr lang="en-US"/>
              <a:t>involves only the attributes of </a:t>
            </a:r>
            <a:r>
              <a:rPr i="1" lang="en-US"/>
              <a:t>E</a:t>
            </a:r>
            <a:r>
              <a:rPr baseline="-25000" lang="en-US"/>
              <a:t>1</a:t>
            </a:r>
            <a:r>
              <a:rPr lang="en-US"/>
              <a:t> and</a:t>
            </a:r>
            <a:r>
              <a:rPr i="1" lang="en-US"/>
              <a:t> </a:t>
            </a:r>
            <a:r>
              <a:rPr lang="en-US"/>
              <a:t>θ</a:t>
            </a:r>
            <a:r>
              <a:rPr baseline="-25000" lang="en-US"/>
              <a:t>2 </a:t>
            </a:r>
            <a:r>
              <a:rPr lang="en-US"/>
              <a:t> involves  </a:t>
            </a:r>
            <a:br>
              <a:rPr lang="en-US"/>
            </a:br>
            <a:r>
              <a:rPr lang="en-US"/>
              <a:t>      only the attributes of </a:t>
            </a:r>
            <a:r>
              <a:rPr i="1" lang="en-US"/>
              <a:t>E</a:t>
            </a:r>
            <a:r>
              <a:rPr baseline="-25000" lang="en-US"/>
              <a:t>2</a:t>
            </a:r>
            <a:r>
              <a:rPr lang="en-US"/>
              <a:t>.</a:t>
            </a:r>
            <a:endParaRPr/>
          </a:p>
          <a:p>
            <a:pPr indent="-342900" lvl="0" marL="342900" rtl="0" algn="l">
              <a:spcBef>
                <a:spcPts val="595"/>
              </a:spcBef>
              <a:spcAft>
                <a:spcPts val="0"/>
              </a:spcAft>
              <a:buSzPts val="1870"/>
              <a:buNone/>
            </a:pPr>
            <a:r>
              <a:rPr lang="en-US"/>
              <a:t>	                σ</a:t>
            </a:r>
            <a:r>
              <a:rPr baseline="-25000" lang="en-US"/>
              <a:t>θ1 ∧ θ2 </a:t>
            </a:r>
            <a:r>
              <a:rPr lang="en-US"/>
              <a:t>(E</a:t>
            </a:r>
            <a:r>
              <a:rPr baseline="-25000" lang="en-US"/>
              <a:t>1</a:t>
            </a:r>
            <a:r>
              <a:rPr lang="en-US"/>
              <a:t> ⨝</a:t>
            </a:r>
            <a:r>
              <a:rPr baseline="-25000" lang="en-US"/>
              <a:t>θ </a:t>
            </a:r>
            <a:r>
              <a:rPr lang="en-US"/>
              <a:t>E</a:t>
            </a:r>
            <a:r>
              <a:rPr baseline="-25000" lang="en-US"/>
              <a:t>2</a:t>
            </a:r>
            <a:r>
              <a:rPr lang="en-US"/>
              <a:t>)     ≡      (σ</a:t>
            </a:r>
            <a:r>
              <a:rPr baseline="-25000" lang="en-US"/>
              <a:t>θ1</a:t>
            </a:r>
            <a:r>
              <a:rPr lang="en-US"/>
              <a:t>(E</a:t>
            </a:r>
            <a:r>
              <a:rPr baseline="-25000" lang="en-US"/>
              <a:t>1</a:t>
            </a:r>
            <a:r>
              <a:rPr lang="en-US"/>
              <a:t>)) ⨝</a:t>
            </a:r>
            <a:r>
              <a:rPr baseline="-25000" lang="en-US"/>
              <a:t>θ</a:t>
            </a:r>
            <a:r>
              <a:rPr lang="en-US"/>
              <a:t> (σ</a:t>
            </a:r>
            <a:r>
              <a:rPr baseline="-25000" lang="en-US"/>
              <a:t>θ2</a:t>
            </a:r>
            <a:r>
              <a:rPr lang="en-US"/>
              <a:t>(E</a:t>
            </a:r>
            <a:r>
              <a:rPr baseline="-25000" lang="en-US"/>
              <a:t>2</a:t>
            </a:r>
            <a:r>
              <a:rPr lang="en-US"/>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txBox="1"/>
          <p:nvPr>
            <p:ph idx="1" type="body"/>
          </p:nvPr>
        </p:nvSpPr>
        <p:spPr>
          <a:xfrm>
            <a:off x="683394" y="1102497"/>
            <a:ext cx="7757962"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Arial"/>
              <a:buNone/>
            </a:pPr>
            <a:r>
              <a:rPr lang="en-US"/>
              <a:t>8.	The projection operation distributes over the theta join operation as follows:</a:t>
            </a:r>
            <a:endParaRPr/>
          </a:p>
          <a:p>
            <a:pPr indent="-342900" lvl="0" marL="342900" rtl="0" algn="l">
              <a:spcBef>
                <a:spcPts val="595"/>
              </a:spcBef>
              <a:spcAft>
                <a:spcPts val="0"/>
              </a:spcAft>
              <a:buSzPts val="1870"/>
              <a:buFont typeface="Arial"/>
              <a:buNone/>
            </a:pPr>
            <a:r>
              <a:rPr lang="en-US"/>
              <a:t>	(a) if </a:t>
            </a:r>
            <a:r>
              <a:rPr lang="en-US">
                <a:solidFill>
                  <a:srgbClr val="000000"/>
                </a:solidFill>
              </a:rPr>
              <a:t>θ</a:t>
            </a:r>
            <a:r>
              <a:rPr lang="en-US"/>
              <a:t> involves only attributes from </a:t>
            </a:r>
            <a:r>
              <a:rPr i="1" lang="en-US"/>
              <a:t>L</a:t>
            </a:r>
            <a:r>
              <a:rPr baseline="-25000" lang="en-US"/>
              <a:t>1</a:t>
            </a:r>
            <a:r>
              <a:rPr lang="en-US"/>
              <a:t> ∪ </a:t>
            </a:r>
            <a:r>
              <a:rPr i="1" lang="en-US"/>
              <a:t>L</a:t>
            </a:r>
            <a:r>
              <a:rPr baseline="-25000" lang="en-US"/>
              <a:t>2</a:t>
            </a:r>
            <a:r>
              <a:rPr lang="en-US"/>
              <a:t>:</a:t>
            </a:r>
            <a:br>
              <a:rPr lang="en-US"/>
            </a:br>
            <a:r>
              <a:rPr lang="en-US"/>
              <a:t>         ∏ </a:t>
            </a:r>
            <a:r>
              <a:rPr baseline="-25000" lang="en-US"/>
              <a:t>L1 ∪ L2</a:t>
            </a:r>
            <a:r>
              <a:rPr lang="en-US"/>
              <a:t>(</a:t>
            </a:r>
            <a:r>
              <a:rPr i="1" lang="en-US"/>
              <a:t>E</a:t>
            </a:r>
            <a:r>
              <a:rPr baseline="-25000" lang="en-US"/>
              <a:t>1</a:t>
            </a:r>
            <a:r>
              <a:rPr lang="en-US"/>
              <a:t> ⨝</a:t>
            </a:r>
            <a:r>
              <a:rPr baseline="-25000" lang="en-US"/>
              <a:t>θ</a:t>
            </a:r>
            <a:r>
              <a:rPr i="1" lang="en-US"/>
              <a:t> </a:t>
            </a:r>
            <a:r>
              <a:rPr baseline="-25000" lang="en-US"/>
              <a:t> </a:t>
            </a:r>
            <a:r>
              <a:rPr i="1" lang="en-US"/>
              <a:t>E</a:t>
            </a:r>
            <a:r>
              <a:rPr baseline="-25000" i="1" lang="en-US"/>
              <a:t>2</a:t>
            </a:r>
            <a:r>
              <a:rPr lang="en-US"/>
              <a:t>)     ≡     ∏ </a:t>
            </a:r>
            <a:r>
              <a:rPr baseline="-25000" lang="en-US"/>
              <a:t>L1</a:t>
            </a:r>
            <a:r>
              <a:rPr lang="en-US"/>
              <a:t>(</a:t>
            </a:r>
            <a:r>
              <a:rPr i="1" lang="en-US"/>
              <a:t>E</a:t>
            </a:r>
            <a:r>
              <a:rPr baseline="-25000" lang="en-US"/>
              <a:t>1</a:t>
            </a:r>
            <a:r>
              <a:rPr lang="en-US"/>
              <a:t>) ⨝</a:t>
            </a:r>
            <a:r>
              <a:rPr baseline="-25000" lang="en-US"/>
              <a:t>θ</a:t>
            </a:r>
            <a:r>
              <a:rPr i="1" lang="en-US"/>
              <a:t> </a:t>
            </a:r>
            <a:r>
              <a:rPr lang="en-US"/>
              <a:t>∏ </a:t>
            </a:r>
            <a:r>
              <a:rPr baseline="-25000" lang="en-US"/>
              <a:t>L2</a:t>
            </a:r>
            <a:r>
              <a:rPr lang="en-US"/>
              <a:t>(</a:t>
            </a:r>
            <a:r>
              <a:rPr i="1" lang="en-US"/>
              <a:t>E</a:t>
            </a:r>
            <a:r>
              <a:rPr baseline="-25000" i="1" lang="en-US"/>
              <a:t>2</a:t>
            </a:r>
            <a:r>
              <a:rPr lang="en-US"/>
              <a:t>) 	</a:t>
            </a:r>
            <a:endParaRPr/>
          </a:p>
          <a:p>
            <a:pPr indent="-342900" lvl="0" marL="342900" rtl="0" algn="l">
              <a:spcBef>
                <a:spcPts val="595"/>
              </a:spcBef>
              <a:spcAft>
                <a:spcPts val="0"/>
              </a:spcAft>
              <a:buSzPts val="1870"/>
              <a:buFont typeface="Arial"/>
              <a:buNone/>
            </a:pPr>
            <a:r>
              <a:rPr lang="en-US"/>
              <a:t>	(b) In general, consider a join </a:t>
            </a:r>
            <a:r>
              <a:rPr i="1" lang="en-US"/>
              <a:t>E</a:t>
            </a:r>
            <a:r>
              <a:rPr baseline="-25000" lang="en-US"/>
              <a:t>1</a:t>
            </a:r>
            <a:r>
              <a:rPr lang="en-US"/>
              <a:t> ⨝</a:t>
            </a:r>
            <a:r>
              <a:rPr baseline="-25000" lang="en-US"/>
              <a:t>θ</a:t>
            </a:r>
            <a:r>
              <a:rPr i="1" lang="en-US"/>
              <a:t> </a:t>
            </a:r>
            <a:r>
              <a:rPr baseline="-25000" lang="en-US"/>
              <a:t> </a:t>
            </a:r>
            <a:r>
              <a:rPr i="1" lang="en-US"/>
              <a:t>E</a:t>
            </a:r>
            <a:r>
              <a:rPr baseline="-25000" i="1" lang="en-US"/>
              <a:t>2</a:t>
            </a:r>
            <a:r>
              <a:rPr lang="en-US"/>
              <a:t>. </a:t>
            </a:r>
            <a:endParaRPr/>
          </a:p>
          <a:p>
            <a:pPr indent="-285750" lvl="1" marL="742950" rtl="0" algn="l">
              <a:spcBef>
                <a:spcPts val="595"/>
              </a:spcBef>
              <a:spcAft>
                <a:spcPts val="0"/>
              </a:spcAft>
              <a:buSzPts val="1870"/>
              <a:buChar char="•"/>
            </a:pPr>
            <a:r>
              <a:rPr lang="en-US"/>
              <a:t> Let </a:t>
            </a:r>
            <a:r>
              <a:rPr i="1" lang="en-US"/>
              <a:t>L</a:t>
            </a:r>
            <a:r>
              <a:rPr baseline="-25000" lang="en-US"/>
              <a:t>1</a:t>
            </a:r>
            <a:r>
              <a:rPr lang="en-US"/>
              <a:t> and </a:t>
            </a:r>
            <a:r>
              <a:rPr i="1" lang="en-US"/>
              <a:t>L</a:t>
            </a:r>
            <a:r>
              <a:rPr baseline="-25000" lang="en-US"/>
              <a:t>2</a:t>
            </a:r>
            <a:r>
              <a:rPr lang="en-US"/>
              <a:t> be sets of attributes from </a:t>
            </a:r>
            <a:r>
              <a:rPr i="1" lang="en-US"/>
              <a:t>E</a:t>
            </a:r>
            <a:r>
              <a:rPr baseline="-25000" lang="en-US"/>
              <a:t>1</a:t>
            </a:r>
            <a:r>
              <a:rPr lang="en-US"/>
              <a:t> and </a:t>
            </a:r>
            <a:r>
              <a:rPr i="1" lang="en-US"/>
              <a:t>E</a:t>
            </a:r>
            <a:r>
              <a:rPr baseline="-25000" lang="en-US"/>
              <a:t>2</a:t>
            </a:r>
            <a:r>
              <a:rPr lang="en-US"/>
              <a:t>, respectively.  </a:t>
            </a:r>
            <a:endParaRPr/>
          </a:p>
          <a:p>
            <a:pPr indent="-285750" lvl="1" marL="742950" rtl="0" algn="l">
              <a:spcBef>
                <a:spcPts val="595"/>
              </a:spcBef>
              <a:spcAft>
                <a:spcPts val="0"/>
              </a:spcAft>
              <a:buSzPts val="1870"/>
              <a:buChar char="•"/>
            </a:pPr>
            <a:r>
              <a:rPr lang="en-US"/>
              <a:t>Let </a:t>
            </a:r>
            <a:r>
              <a:rPr i="1" lang="en-US"/>
              <a:t>L</a:t>
            </a:r>
            <a:r>
              <a:rPr baseline="-25000" lang="en-US"/>
              <a:t>3</a:t>
            </a:r>
            <a:r>
              <a:rPr lang="en-US"/>
              <a:t> be attributes of </a:t>
            </a:r>
            <a:r>
              <a:rPr i="1" lang="en-US"/>
              <a:t>E</a:t>
            </a:r>
            <a:r>
              <a:rPr baseline="-25000" lang="en-US"/>
              <a:t>1</a:t>
            </a:r>
            <a:r>
              <a:rPr lang="en-US"/>
              <a:t> that are involved in join condition θ</a:t>
            </a:r>
            <a:r>
              <a:rPr i="1" lang="en-US"/>
              <a:t>, </a:t>
            </a:r>
            <a:r>
              <a:rPr lang="en-US"/>
              <a:t>but are not in </a:t>
            </a:r>
            <a:r>
              <a:rPr i="1" lang="en-US"/>
              <a:t>L</a:t>
            </a:r>
            <a:r>
              <a:rPr baseline="-25000" lang="en-US"/>
              <a:t>1</a:t>
            </a:r>
            <a:r>
              <a:rPr lang="en-US"/>
              <a:t> ∪ </a:t>
            </a:r>
            <a:r>
              <a:rPr i="1" lang="en-US"/>
              <a:t>L</a:t>
            </a:r>
            <a:r>
              <a:rPr baseline="-25000" lang="en-US"/>
              <a:t>2</a:t>
            </a:r>
            <a:r>
              <a:rPr lang="en-US"/>
              <a:t>, and</a:t>
            </a:r>
            <a:endParaRPr/>
          </a:p>
          <a:p>
            <a:pPr indent="-285750" lvl="1" marL="742950" rtl="0" algn="l">
              <a:spcBef>
                <a:spcPts val="595"/>
              </a:spcBef>
              <a:spcAft>
                <a:spcPts val="0"/>
              </a:spcAft>
              <a:buSzPts val="1870"/>
              <a:buChar char="•"/>
            </a:pPr>
            <a:r>
              <a:rPr lang="en-US"/>
              <a:t> let </a:t>
            </a:r>
            <a:r>
              <a:rPr i="1" lang="en-US"/>
              <a:t>L</a:t>
            </a:r>
            <a:r>
              <a:rPr baseline="-25000" lang="en-US"/>
              <a:t>4</a:t>
            </a:r>
            <a:r>
              <a:rPr lang="en-US"/>
              <a:t> be attributes of </a:t>
            </a:r>
            <a:r>
              <a:rPr i="1" lang="en-US"/>
              <a:t>E</a:t>
            </a:r>
            <a:r>
              <a:rPr baseline="-25000" lang="en-US"/>
              <a:t>2 </a:t>
            </a:r>
            <a:r>
              <a:rPr lang="en-US"/>
              <a:t>that are involved in join condition θ, but are not in </a:t>
            </a:r>
            <a:r>
              <a:rPr i="1" lang="en-US"/>
              <a:t>L</a:t>
            </a:r>
            <a:r>
              <a:rPr baseline="-25000" lang="en-US"/>
              <a:t>1</a:t>
            </a:r>
            <a:r>
              <a:rPr lang="en-US"/>
              <a:t> ∪ </a:t>
            </a:r>
            <a:r>
              <a:rPr i="1" lang="en-US"/>
              <a:t>L</a:t>
            </a:r>
            <a:r>
              <a:rPr baseline="-25000" lang="en-US"/>
              <a:t>2</a:t>
            </a:r>
            <a:r>
              <a:rPr lang="en-US"/>
              <a:t>.</a:t>
            </a:r>
            <a:br>
              <a:rPr lang="en-US"/>
            </a:br>
            <a:r>
              <a:rPr lang="en-US"/>
              <a:t>∏ </a:t>
            </a:r>
            <a:r>
              <a:rPr baseline="-25000" lang="en-US"/>
              <a:t>L1 ∪ L2</a:t>
            </a:r>
            <a:r>
              <a:rPr lang="en-US"/>
              <a:t>(</a:t>
            </a:r>
            <a:r>
              <a:rPr i="1" lang="en-US"/>
              <a:t>E</a:t>
            </a:r>
            <a:r>
              <a:rPr baseline="-25000" lang="en-US"/>
              <a:t>1</a:t>
            </a:r>
            <a:r>
              <a:rPr lang="en-US"/>
              <a:t> ⨝</a:t>
            </a:r>
            <a:r>
              <a:rPr baseline="-25000" lang="en-US"/>
              <a:t>θ</a:t>
            </a:r>
            <a:r>
              <a:rPr i="1" lang="en-US"/>
              <a:t> </a:t>
            </a:r>
            <a:r>
              <a:rPr baseline="-25000" lang="en-US"/>
              <a:t> </a:t>
            </a:r>
            <a:r>
              <a:rPr i="1" lang="en-US"/>
              <a:t>E</a:t>
            </a:r>
            <a:r>
              <a:rPr baseline="-25000" i="1" lang="en-US"/>
              <a:t>2</a:t>
            </a:r>
            <a:r>
              <a:rPr lang="en-US"/>
              <a:t>)     ≡    ∏ </a:t>
            </a:r>
            <a:r>
              <a:rPr baseline="-25000" lang="en-US"/>
              <a:t>L1 ∪ L2</a:t>
            </a:r>
            <a:r>
              <a:rPr lang="en-US"/>
              <a:t>(∏ </a:t>
            </a:r>
            <a:r>
              <a:rPr baseline="-25000" lang="en-US"/>
              <a:t>L1 ∪ L3</a:t>
            </a:r>
            <a:r>
              <a:rPr lang="en-US"/>
              <a:t>(</a:t>
            </a:r>
            <a:r>
              <a:rPr i="1" lang="en-US"/>
              <a:t>E</a:t>
            </a:r>
            <a:r>
              <a:rPr baseline="-25000" lang="en-US"/>
              <a:t>1</a:t>
            </a:r>
            <a:r>
              <a:rPr lang="en-US"/>
              <a:t>) ⨝</a:t>
            </a:r>
            <a:r>
              <a:rPr baseline="-25000" lang="en-US"/>
              <a:t>θ</a:t>
            </a:r>
            <a:r>
              <a:rPr i="1" lang="en-US"/>
              <a:t> </a:t>
            </a:r>
            <a:r>
              <a:rPr lang="en-US"/>
              <a:t>∏ </a:t>
            </a:r>
            <a:r>
              <a:rPr baseline="-25000" lang="en-US"/>
              <a:t>L2 ∪ L4</a:t>
            </a:r>
            <a:r>
              <a:rPr lang="en-US"/>
              <a:t>(</a:t>
            </a:r>
            <a:r>
              <a:rPr i="1" lang="en-US"/>
              <a:t>E</a:t>
            </a:r>
            <a:r>
              <a:rPr baseline="-25000" lang="en-US"/>
              <a:t>2</a:t>
            </a:r>
            <a:r>
              <a:rPr lang="en-US"/>
              <a:t>))</a:t>
            </a:r>
            <a:endParaRPr/>
          </a:p>
          <a:p>
            <a:pPr indent="-167005" lvl="1" marL="742950" rtl="0" algn="l">
              <a:spcBef>
                <a:spcPts val="595"/>
              </a:spcBef>
              <a:spcAft>
                <a:spcPts val="0"/>
              </a:spcAft>
              <a:buSzPts val="1870"/>
              <a:buNone/>
            </a:pPr>
            <a:r>
              <a:t/>
            </a:r>
            <a:endParaRPr/>
          </a:p>
          <a:p>
            <a:pPr indent="0" lvl="1" marL="457200" rtl="0" algn="l">
              <a:spcBef>
                <a:spcPts val="595"/>
              </a:spcBef>
              <a:spcAft>
                <a:spcPts val="0"/>
              </a:spcAft>
              <a:buSzPts val="1870"/>
              <a:buNone/>
            </a:pPr>
            <a:r>
              <a:rPr lang="en-US"/>
              <a:t>Similar equivalences hold for outerjoin operations: ⟕, ⟖, and ⟗ . For example, </a:t>
            </a:r>
            <a:endParaRPr/>
          </a:p>
          <a:p>
            <a:pPr indent="0" lvl="1" marL="0" rtl="0" algn="l">
              <a:spcBef>
                <a:spcPts val="595"/>
              </a:spcBef>
              <a:spcAft>
                <a:spcPts val="0"/>
              </a:spcAft>
              <a:buClr>
                <a:schemeClr val="dk1"/>
              </a:buClr>
              <a:buSzPts val="1870"/>
              <a:buFont typeface="Arial"/>
              <a:buNone/>
            </a:pPr>
            <a:r>
              <a:rPr lang="en-US"/>
              <a:t>	</a:t>
            </a:r>
            <a:r>
              <a:rPr lang="en-US"/>
              <a:t>∏ </a:t>
            </a:r>
            <a:r>
              <a:rPr baseline="-25000" lang="en-US"/>
              <a:t>L1 ∪ L2</a:t>
            </a:r>
            <a:r>
              <a:rPr lang="en-US"/>
              <a:t>(</a:t>
            </a:r>
            <a:r>
              <a:rPr lang="en-US"/>
              <a:t>E</a:t>
            </a:r>
            <a:r>
              <a:rPr baseline="-25000" lang="en-US"/>
              <a:t>1</a:t>
            </a:r>
            <a:r>
              <a:rPr lang="en-US"/>
              <a:t> ⟕</a:t>
            </a:r>
            <a:r>
              <a:rPr baseline="-25000" lang="en-US"/>
              <a:t>θ</a:t>
            </a:r>
            <a:r>
              <a:rPr lang="en-US"/>
              <a:t>​ E</a:t>
            </a:r>
            <a:r>
              <a:rPr baseline="-25000" lang="en-US"/>
              <a:t>2</a:t>
            </a:r>
            <a:r>
              <a:rPr lang="en-US"/>
              <a:t>)</a:t>
            </a:r>
            <a:r>
              <a:rPr baseline="-25000" lang="en-US"/>
              <a:t>   </a:t>
            </a:r>
            <a:r>
              <a:rPr lang="en-US"/>
              <a:t>= </a:t>
            </a:r>
            <a:r>
              <a:rPr lang="en-US"/>
              <a:t>∏ </a:t>
            </a:r>
            <a:r>
              <a:rPr baseline="-25000" lang="en-US"/>
              <a:t>L1 ∪ L2</a:t>
            </a:r>
            <a:r>
              <a:rPr lang="en-US"/>
              <a:t>(E</a:t>
            </a:r>
            <a:r>
              <a:rPr baseline="-25000" lang="en-US"/>
              <a:t>1</a:t>
            </a:r>
            <a:r>
              <a:rPr lang="en-US"/>
              <a:t> ⨝</a:t>
            </a:r>
            <a:r>
              <a:rPr baseline="-25000" lang="en-US"/>
              <a:t>θ</a:t>
            </a:r>
            <a:r>
              <a:rPr lang="en-US"/>
              <a:t>​ E</a:t>
            </a:r>
            <a:r>
              <a:rPr baseline="-25000" lang="en-US"/>
              <a:t>2</a:t>
            </a:r>
            <a:r>
              <a:rPr lang="en-US"/>
              <a:t>) ∪ </a:t>
            </a:r>
            <a:r>
              <a:rPr lang="en-US"/>
              <a:t>∏ </a:t>
            </a:r>
            <a:r>
              <a:rPr baseline="-25000" lang="en-US"/>
              <a:t>L1 ∪ L2</a:t>
            </a:r>
            <a:r>
              <a:rPr lang="en-US"/>
              <a:t>(</a:t>
            </a:r>
            <a:r>
              <a:rPr lang="en-US"/>
              <a:t>((∏</a:t>
            </a:r>
            <a:r>
              <a:rPr baseline="-25000" lang="en-US"/>
              <a:t>L1</a:t>
            </a:r>
            <a:r>
              <a:rPr lang="en-US"/>
              <a:t>(E</a:t>
            </a:r>
            <a:r>
              <a:rPr baseline="-25000" lang="en-US"/>
              <a:t>1</a:t>
            </a:r>
            <a:r>
              <a:rPr lang="en-US"/>
              <a:t>) − π</a:t>
            </a:r>
            <a:r>
              <a:rPr baseline="-25000" lang="en-US"/>
              <a:t>L1</a:t>
            </a:r>
            <a:r>
              <a:rPr lang="en-US"/>
              <a:t>​(E</a:t>
            </a:r>
            <a:r>
              <a:rPr baseline="-25000" lang="en-US"/>
              <a:t>1</a:t>
            </a:r>
            <a:r>
              <a:rPr lang="en-US"/>
              <a:t> ⨝</a:t>
            </a:r>
            <a:r>
              <a:rPr baseline="-25000" lang="en-US"/>
              <a:t>θ</a:t>
            </a:r>
            <a:r>
              <a:rPr lang="en-US"/>
              <a:t>​ E</a:t>
            </a:r>
            <a:r>
              <a:rPr baseline="-25000" lang="en-US"/>
              <a:t>2</a:t>
            </a:r>
            <a:r>
              <a:rPr lang="en-US"/>
              <a:t>)</a:t>
            </a:r>
            <a:r>
              <a:rPr lang="en-US"/>
              <a:t>)×{nulls for S’s attributes})</a:t>
            </a:r>
            <a:endParaRPr/>
          </a:p>
        </p:txBody>
      </p:sp>
      <p:sp>
        <p:nvSpPr>
          <p:cNvPr id="167" name="Google Shape;167;p1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
        <p:nvSpPr>
          <p:cNvPr id="174" name="Google Shape;174;p14"/>
          <p:cNvSpPr txBox="1"/>
          <p:nvPr>
            <p:ph idx="1" type="body"/>
          </p:nvPr>
        </p:nvSpPr>
        <p:spPr>
          <a:xfrm>
            <a:off x="673768" y="1096159"/>
            <a:ext cx="7401900" cy="4659600"/>
          </a:xfrm>
          <a:prstGeom prst="rect">
            <a:avLst/>
          </a:prstGeom>
          <a:blipFill rotWithShape="1">
            <a:blip r:embed="rId3">
              <a:alphaModFix/>
            </a:blip>
            <a:stretch>
              <a:fillRect b="0" l="-576" r="0" t="-52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74">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Exercise</a:t>
            </a:r>
            <a:endParaRPr/>
          </a:p>
        </p:txBody>
      </p:sp>
      <p:sp>
        <p:nvSpPr>
          <p:cNvPr id="180" name="Google Shape;180;p15"/>
          <p:cNvSpPr txBox="1"/>
          <p:nvPr>
            <p:ph idx="1" type="body"/>
          </p:nvPr>
        </p:nvSpPr>
        <p:spPr>
          <a:xfrm>
            <a:off x="664143" y="1102497"/>
            <a:ext cx="7796464" cy="469191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Char char="▪"/>
            </a:pPr>
            <a:r>
              <a:rPr lang="en-US"/>
              <a:t>Create equivalence rules involving</a:t>
            </a:r>
            <a:endParaRPr/>
          </a:p>
          <a:p>
            <a:pPr indent="-285750" lvl="1" marL="742950" rtl="0" algn="l">
              <a:spcBef>
                <a:spcPts val="595"/>
              </a:spcBef>
              <a:spcAft>
                <a:spcPts val="0"/>
              </a:spcAft>
              <a:buSzPts val="1870"/>
              <a:buChar char="•"/>
            </a:pPr>
            <a:r>
              <a:rPr lang="en-US"/>
              <a:t>The group by/aggregation operation</a:t>
            </a:r>
            <a:endParaRPr/>
          </a:p>
          <a:p>
            <a:pPr indent="-285750" lvl="1" marL="742950" rtl="0" algn="l">
              <a:spcBef>
                <a:spcPts val="595"/>
              </a:spcBef>
              <a:spcAft>
                <a:spcPts val="0"/>
              </a:spcAft>
              <a:buSzPts val="1870"/>
              <a:buChar char="•"/>
            </a:pPr>
            <a:r>
              <a:rPr lang="en-US"/>
              <a:t>Left outer join operation</a:t>
            </a:r>
            <a:endParaRPr/>
          </a:p>
          <a:p>
            <a:pPr indent="0" lvl="1" marL="457200" rtl="0" algn="l">
              <a:spcBef>
                <a:spcPts val="595"/>
              </a:spcBef>
              <a:spcAft>
                <a:spcPts val="0"/>
              </a:spcAft>
              <a:buSzPts val="1870"/>
              <a:buFont typeface="Arial"/>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
        <p:nvSpPr>
          <p:cNvPr id="187" name="Google Shape;187;p16"/>
          <p:cNvSpPr txBox="1"/>
          <p:nvPr>
            <p:ph idx="1" type="body"/>
          </p:nvPr>
        </p:nvSpPr>
        <p:spPr>
          <a:xfrm>
            <a:off x="693020" y="932534"/>
            <a:ext cx="7806088" cy="564200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70"/>
              <a:buNone/>
            </a:pPr>
            <a:r>
              <a:rPr lang="en-US">
                <a:solidFill>
                  <a:srgbClr val="002060"/>
                </a:solidFill>
              </a:rPr>
              <a:t>13.</a:t>
            </a:r>
            <a:r>
              <a:rPr lang="en-US"/>
              <a:t>  Selection distributes over aggregation as below</a:t>
            </a:r>
            <a:br>
              <a:rPr lang="en-US"/>
            </a:br>
            <a:r>
              <a:rPr lang="en-US"/>
              <a:t>          </a:t>
            </a:r>
            <a:r>
              <a:rPr i="1" lang="en-US"/>
              <a:t>σ</a:t>
            </a:r>
            <a:r>
              <a:rPr baseline="-25000" lang="en-US"/>
              <a:t>θ</a:t>
            </a:r>
            <a:r>
              <a:rPr lang="en-US"/>
              <a:t>(</a:t>
            </a:r>
            <a:r>
              <a:rPr baseline="-25000" lang="en-US"/>
              <a:t>G</a:t>
            </a:r>
            <a:r>
              <a:rPr lang="en-US"/>
              <a:t>𝛾</a:t>
            </a:r>
            <a:r>
              <a:rPr baseline="-25000" lang="en-US"/>
              <a:t>A</a:t>
            </a:r>
            <a:r>
              <a:rPr lang="en-US"/>
              <a:t>(</a:t>
            </a:r>
            <a:r>
              <a:rPr i="1" lang="en-US"/>
              <a:t>E</a:t>
            </a:r>
            <a:r>
              <a:rPr lang="en-US"/>
              <a:t>))    ≡   </a:t>
            </a:r>
            <a:r>
              <a:rPr baseline="-25000" lang="en-US"/>
              <a:t>G</a:t>
            </a:r>
            <a:r>
              <a:rPr lang="en-US"/>
              <a:t>𝛾</a:t>
            </a:r>
            <a:r>
              <a:rPr baseline="-25000" lang="en-US"/>
              <a:t>A</a:t>
            </a:r>
            <a:r>
              <a:rPr lang="en-US"/>
              <a:t>(</a:t>
            </a:r>
            <a:r>
              <a:rPr i="1" lang="en-US"/>
              <a:t>σ</a:t>
            </a:r>
            <a:r>
              <a:rPr baseline="-25000" lang="en-US"/>
              <a:t>θ</a:t>
            </a:r>
            <a:r>
              <a:rPr lang="en-US"/>
              <a:t>(</a:t>
            </a:r>
            <a:r>
              <a:rPr i="1" lang="en-US"/>
              <a:t>E</a:t>
            </a:r>
            <a:r>
              <a:rPr lang="en-US"/>
              <a:t>)) </a:t>
            </a:r>
            <a:br>
              <a:rPr lang="en-US"/>
            </a:br>
            <a:r>
              <a:rPr lang="en-US"/>
              <a:t>       provided </a:t>
            </a:r>
            <a:r>
              <a:rPr b="1" lang="en-US"/>
              <a:t>θ only involves attributes in G</a:t>
            </a:r>
            <a:endParaRPr b="1"/>
          </a:p>
          <a:p>
            <a:pPr indent="0" lvl="0" marL="0" rtl="0" algn="l">
              <a:spcBef>
                <a:spcPts val="714"/>
              </a:spcBef>
              <a:spcAft>
                <a:spcPts val="0"/>
              </a:spcAft>
              <a:buSzPts val="1870"/>
              <a:buNone/>
            </a:pPr>
            <a:r>
              <a:rPr lang="en-US">
                <a:solidFill>
                  <a:srgbClr val="002060"/>
                </a:solidFill>
              </a:rPr>
              <a:t>14.</a:t>
            </a:r>
            <a:r>
              <a:rPr lang="en-US"/>
              <a:t>  a. Full outerjoin is commutative:</a:t>
            </a:r>
            <a:br>
              <a:rPr lang="en-US"/>
            </a:br>
            <a:r>
              <a:rPr lang="en-US"/>
              <a:t>            </a:t>
            </a:r>
            <a:r>
              <a:rPr i="1" lang="en-US"/>
              <a:t>E</a:t>
            </a:r>
            <a:r>
              <a:rPr baseline="-25000" lang="en-US"/>
              <a:t>1</a:t>
            </a:r>
            <a:r>
              <a:rPr lang="en-US"/>
              <a:t> ⟗ </a:t>
            </a:r>
            <a:r>
              <a:rPr i="1" lang="en-US"/>
              <a:t>E</a:t>
            </a:r>
            <a:r>
              <a:rPr baseline="-25000" lang="en-US"/>
              <a:t>2     </a:t>
            </a:r>
            <a:r>
              <a:rPr lang="en-US"/>
              <a:t>≡   </a:t>
            </a:r>
            <a:r>
              <a:rPr baseline="-25000" lang="en-US"/>
              <a:t> </a:t>
            </a:r>
            <a:r>
              <a:rPr i="1" lang="en-US"/>
              <a:t>E</a:t>
            </a:r>
            <a:r>
              <a:rPr baseline="-25000" lang="en-US"/>
              <a:t>2</a:t>
            </a:r>
            <a:r>
              <a:rPr lang="en-US"/>
              <a:t> ⟗ </a:t>
            </a:r>
            <a:r>
              <a:rPr i="1" lang="en-US"/>
              <a:t>E</a:t>
            </a:r>
            <a:r>
              <a:rPr baseline="-25000" lang="en-US"/>
              <a:t>1 </a:t>
            </a:r>
            <a:br>
              <a:rPr baseline="-25000" lang="en-US"/>
            </a:br>
            <a:r>
              <a:rPr baseline="-25000" lang="en-US"/>
              <a:t>           </a:t>
            </a:r>
            <a:r>
              <a:rPr lang="en-US"/>
              <a:t>b. Left and right outerjoin are not commutative, but:</a:t>
            </a:r>
            <a:br>
              <a:rPr lang="en-US"/>
            </a:br>
            <a:r>
              <a:rPr lang="en-US"/>
              <a:t>            </a:t>
            </a:r>
            <a:r>
              <a:rPr i="1" lang="en-US"/>
              <a:t>E</a:t>
            </a:r>
            <a:r>
              <a:rPr baseline="-25000" lang="en-US"/>
              <a:t>1</a:t>
            </a:r>
            <a:r>
              <a:rPr lang="en-US"/>
              <a:t> ⟕ </a:t>
            </a:r>
            <a:r>
              <a:rPr i="1" lang="en-US"/>
              <a:t>E</a:t>
            </a:r>
            <a:r>
              <a:rPr baseline="-25000" lang="en-US"/>
              <a:t>2     </a:t>
            </a:r>
            <a:r>
              <a:rPr lang="en-US"/>
              <a:t>≡   </a:t>
            </a:r>
            <a:r>
              <a:rPr baseline="-25000" lang="en-US"/>
              <a:t> </a:t>
            </a:r>
            <a:r>
              <a:rPr i="1" lang="en-US"/>
              <a:t>E</a:t>
            </a:r>
            <a:r>
              <a:rPr baseline="-25000" lang="en-US"/>
              <a:t>2</a:t>
            </a:r>
            <a:r>
              <a:rPr lang="en-US"/>
              <a:t> ⟖ </a:t>
            </a:r>
            <a:r>
              <a:rPr i="1" lang="en-US"/>
              <a:t>E</a:t>
            </a:r>
            <a:r>
              <a:rPr baseline="-25000" lang="en-US"/>
              <a:t>1</a:t>
            </a:r>
            <a:endParaRPr/>
          </a:p>
          <a:p>
            <a:pPr indent="0" lvl="0" marL="0" rtl="0" algn="l">
              <a:spcBef>
                <a:spcPts val="714"/>
              </a:spcBef>
              <a:spcAft>
                <a:spcPts val="0"/>
              </a:spcAft>
              <a:buSzPts val="1870"/>
              <a:buNone/>
            </a:pPr>
            <a:r>
              <a:rPr lang="en-US">
                <a:solidFill>
                  <a:srgbClr val="002060"/>
                </a:solidFill>
              </a:rPr>
              <a:t>15.  </a:t>
            </a:r>
            <a:r>
              <a:rPr lang="en-US"/>
              <a:t>Selection distributes over left and right outerjoins as below, provided θ</a:t>
            </a:r>
            <a:r>
              <a:rPr baseline="-25000" lang="en-US"/>
              <a:t>1</a:t>
            </a:r>
            <a:r>
              <a:rPr lang="en-US"/>
              <a:t>             </a:t>
            </a:r>
            <a:endParaRPr/>
          </a:p>
          <a:p>
            <a:pPr indent="0" lvl="0" marL="0" rtl="0" algn="l">
              <a:spcBef>
                <a:spcPts val="0"/>
              </a:spcBef>
              <a:spcAft>
                <a:spcPts val="0"/>
              </a:spcAft>
              <a:buSzPts val="1870"/>
              <a:buNone/>
            </a:pPr>
            <a:r>
              <a:rPr lang="en-US"/>
              <a:t>       only involves attributes of </a:t>
            </a:r>
            <a:r>
              <a:rPr i="1" lang="en-US"/>
              <a:t>E</a:t>
            </a:r>
            <a:r>
              <a:rPr baseline="-25000" lang="en-US"/>
              <a:t>1</a:t>
            </a:r>
            <a:r>
              <a:rPr lang="en-US"/>
              <a:t>  </a:t>
            </a:r>
            <a:br>
              <a:rPr lang="en-US"/>
            </a:br>
            <a:r>
              <a:rPr lang="en-US"/>
              <a:t>       a.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a:t>
            </a:r>
            <a:br>
              <a:rPr lang="en-US"/>
            </a:br>
            <a:r>
              <a:rPr lang="en-US"/>
              <a:t>       b.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    </a:t>
            </a:r>
            <a:r>
              <a:rPr i="1" lang="en-US"/>
              <a:t>E</a:t>
            </a:r>
            <a:r>
              <a:rPr baseline="-25000" lang="en-US"/>
              <a:t>2 </a:t>
            </a:r>
            <a:r>
              <a:rPr lang="en-US"/>
              <a:t>⟕</a:t>
            </a:r>
            <a:r>
              <a:rPr baseline="-25000" lang="en-US"/>
              <a:t>θ</a:t>
            </a:r>
            <a:r>
              <a:rPr lang="en-US"/>
              <a:t> (</a:t>
            </a:r>
            <a:r>
              <a:rPr i="1" lang="en-US"/>
              <a:t>σ</a:t>
            </a:r>
            <a:r>
              <a:rPr baseline="-25000" lang="en-US"/>
              <a:t>θ1</a:t>
            </a:r>
            <a:r>
              <a:rPr i="1" lang="en-US"/>
              <a:t> </a:t>
            </a:r>
            <a:r>
              <a:rPr lang="en-US"/>
              <a:t>(</a:t>
            </a:r>
            <a:r>
              <a:rPr i="1" lang="en-US"/>
              <a:t>E</a:t>
            </a:r>
            <a:r>
              <a:rPr baseline="-25000" lang="en-US"/>
              <a:t>1</a:t>
            </a:r>
            <a:r>
              <a:rPr lang="en-US"/>
              <a:t>))</a:t>
            </a:r>
            <a:endParaRPr/>
          </a:p>
          <a:p>
            <a:pPr indent="0" lvl="0" marL="0" rtl="0" algn="l">
              <a:spcBef>
                <a:spcPts val="595"/>
              </a:spcBef>
              <a:spcAft>
                <a:spcPts val="0"/>
              </a:spcAft>
              <a:buSzPts val="1870"/>
              <a:buNone/>
            </a:pPr>
            <a:r>
              <a:rPr lang="en-US">
                <a:solidFill>
                  <a:srgbClr val="002060"/>
                </a:solidFill>
              </a:rPr>
              <a:t>16.  </a:t>
            </a:r>
            <a:r>
              <a:rPr lang="en-US"/>
              <a:t>Outerjoins can be replaced by inner joins </a:t>
            </a:r>
            <a:r>
              <a:rPr b="1" lang="en-US"/>
              <a:t>under some conditions</a:t>
            </a:r>
            <a:endParaRPr b="1"/>
          </a:p>
          <a:p>
            <a:pPr indent="0" lvl="0" marL="0" rtl="0" algn="l">
              <a:spcBef>
                <a:spcPts val="595"/>
              </a:spcBef>
              <a:spcAft>
                <a:spcPts val="0"/>
              </a:spcAft>
              <a:buSzPts val="1870"/>
              <a:buNone/>
            </a:pPr>
            <a:r>
              <a:rPr lang="en-US"/>
              <a:t>        a.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a:t>
            </a:r>
            <a:br>
              <a:rPr lang="en-US"/>
            </a:br>
            <a:r>
              <a:rPr lang="en-US"/>
              <a:t>        b.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    </a:t>
            </a:r>
            <a:r>
              <a:rPr i="1" lang="en-US"/>
              <a:t>σ</a:t>
            </a:r>
            <a:r>
              <a:rPr baseline="-25000" lang="en-US"/>
              <a:t>θ1</a:t>
            </a:r>
            <a:r>
              <a:rPr i="1" lang="en-US"/>
              <a:t> </a:t>
            </a:r>
            <a:r>
              <a:rPr lang="en-US"/>
              <a:t>(</a:t>
            </a:r>
            <a:r>
              <a:rPr i="1" lang="en-US"/>
              <a:t>E</a:t>
            </a:r>
            <a:r>
              <a:rPr baseline="-25000" lang="en-US"/>
              <a:t>1</a:t>
            </a:r>
            <a:r>
              <a:rPr lang="en-US"/>
              <a:t> ⨝</a:t>
            </a:r>
            <a:r>
              <a:rPr baseline="-25000" lang="en-US"/>
              <a:t>θ</a:t>
            </a:r>
            <a:r>
              <a:rPr lang="en-US"/>
              <a:t> </a:t>
            </a:r>
            <a:r>
              <a:rPr i="1" lang="en-US"/>
              <a:t>E</a:t>
            </a:r>
            <a:r>
              <a:rPr baseline="-25000" lang="en-US"/>
              <a:t>2</a:t>
            </a:r>
            <a:r>
              <a:rPr lang="en-US"/>
              <a:t>)  </a:t>
            </a:r>
            <a:endParaRPr/>
          </a:p>
          <a:p>
            <a:pPr indent="457200" lvl="0" marL="0" rtl="0" algn="l">
              <a:spcBef>
                <a:spcPts val="595"/>
              </a:spcBef>
              <a:spcAft>
                <a:spcPts val="0"/>
              </a:spcAft>
              <a:buSzPts val="1870"/>
              <a:buNone/>
            </a:pPr>
            <a:r>
              <a:rPr b="1" lang="en-US"/>
              <a:t>provided θ</a:t>
            </a:r>
            <a:r>
              <a:rPr b="1" baseline="-25000" lang="en-US"/>
              <a:t>1</a:t>
            </a:r>
            <a:r>
              <a:rPr b="1" lang="en-US"/>
              <a:t> is null rejecting on </a:t>
            </a:r>
            <a:r>
              <a:rPr b="1" i="1" lang="en-US"/>
              <a:t>E</a:t>
            </a:r>
            <a:r>
              <a:rPr b="1" baseline="-25000" lang="en-US"/>
              <a:t>2</a:t>
            </a:r>
            <a:r>
              <a:rPr b="1" lang="en-US"/>
              <a:t> </a:t>
            </a:r>
            <a:endParaRPr b="1"/>
          </a:p>
          <a:p>
            <a:pPr indent="457200" lvl="0" marL="0" rtl="0" algn="l">
              <a:spcBef>
                <a:spcPts val="595"/>
              </a:spcBef>
              <a:spcAft>
                <a:spcPts val="0"/>
              </a:spcAft>
              <a:buSzPts val="1870"/>
              <a:buNone/>
            </a:pPr>
            <a:r>
              <a:t/>
            </a:r>
            <a:endParaRPr/>
          </a:p>
          <a:p>
            <a:pPr indent="0" lvl="0" marL="0" rtl="0" algn="l">
              <a:spcBef>
                <a:spcPts val="0"/>
              </a:spcBef>
              <a:spcAft>
                <a:spcPts val="0"/>
              </a:spcAft>
              <a:buClr>
                <a:schemeClr val="dk1"/>
              </a:buClr>
              <a:buSzPts val="1870"/>
              <a:buFont typeface="Arial"/>
              <a:buNone/>
            </a:pPr>
            <a:r>
              <a:rPr lang="en-US"/>
              <a:t>Note that several equivalences that hold for joins do not hold for outerjoins, some holds under very specific conditions. </a:t>
            </a:r>
            <a:endParaRPr/>
          </a:p>
          <a:p>
            <a:pPr indent="457200" lvl="0" marL="0" rtl="0" algn="l">
              <a:spcBef>
                <a:spcPts val="595"/>
              </a:spcBef>
              <a:spcAft>
                <a:spcPts val="0"/>
              </a:spcAft>
              <a:buSzPts val="1870"/>
              <a:buNone/>
            </a:pPr>
            <a:br>
              <a:rPr lang="en-US"/>
            </a:br>
            <a:r>
              <a:rPr lang="en-US"/>
              <a:t>        </a:t>
            </a:r>
            <a:endParaRPr/>
          </a:p>
          <a:p>
            <a:pPr indent="-338455" lvl="0" marL="457200" rtl="0" algn="l">
              <a:spcBef>
                <a:spcPts val="595"/>
              </a:spcBef>
              <a:spcAft>
                <a:spcPts val="0"/>
              </a:spcAft>
              <a:buSzPts val="1870"/>
              <a:buFont typeface="Arial"/>
              <a:buNone/>
            </a:pPr>
            <a:r>
              <a:t/>
            </a:r>
            <a:endParaRPr/>
          </a:p>
          <a:p>
            <a:pPr indent="-404813" lvl="0" marL="404813" rtl="0" algn="l">
              <a:spcBef>
                <a:spcPts val="595"/>
              </a:spcBef>
              <a:spcAft>
                <a:spcPts val="0"/>
              </a:spcAft>
              <a:buSzPts val="1870"/>
              <a:buFont typeface="Arial"/>
              <a:buNone/>
            </a:pPr>
            <a:r>
              <a:t/>
            </a:r>
            <a:endParaRPr/>
          </a:p>
          <a:p>
            <a:pPr indent="-404813" lvl="0" marL="404813" rtl="0" algn="l">
              <a:spcBef>
                <a:spcPts val="595"/>
              </a:spcBef>
              <a:spcAft>
                <a:spcPts val="0"/>
              </a:spcAft>
              <a:buSzPts val="187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9" st="9"/>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10" st="1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11" st="1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 (Cont.)</a:t>
            </a:r>
            <a:endParaRPr/>
          </a:p>
        </p:txBody>
      </p:sp>
      <p:sp>
        <p:nvSpPr>
          <p:cNvPr id="194" name="Google Shape;194;p17"/>
          <p:cNvSpPr txBox="1"/>
          <p:nvPr>
            <p:ph idx="1" type="body"/>
          </p:nvPr>
        </p:nvSpPr>
        <p:spPr>
          <a:xfrm>
            <a:off x="683394" y="932534"/>
            <a:ext cx="7796463" cy="5642002"/>
          </a:xfrm>
          <a:prstGeom prst="rect">
            <a:avLst/>
          </a:prstGeom>
          <a:noFill/>
          <a:ln>
            <a:noFill/>
          </a:ln>
        </p:spPr>
        <p:txBody>
          <a:bodyPr anchorCtr="0" anchor="t" bIns="45700" lIns="91425" spcFirstLastPara="1" rIns="91425" wrap="square" tIns="45700">
            <a:noAutofit/>
          </a:bodyPr>
          <a:lstStyle/>
          <a:p>
            <a:pPr indent="-342900" lvl="0" marL="342900" rtl="0" algn="l">
              <a:spcBef>
                <a:spcPts val="595"/>
              </a:spcBef>
              <a:spcAft>
                <a:spcPts val="0"/>
              </a:spcAft>
              <a:buSzPts val="1870"/>
              <a:buChar char="▪"/>
            </a:pPr>
            <a:r>
              <a:rPr lang="en-US"/>
              <a:t>Outerjoins are not always associative (depends on attribute picking while joining) </a:t>
            </a:r>
            <a:br>
              <a:rPr lang="en-US"/>
            </a:br>
            <a:r>
              <a:rPr lang="en-US"/>
              <a:t>               (r ⟕ s) ⟕ t     ≢     r ⟕ (s ⟕ t)</a:t>
            </a:r>
            <a:endParaRPr/>
          </a:p>
          <a:p>
            <a:pPr indent="-285750" lvl="1" marL="742950" rtl="0" algn="l">
              <a:spcBef>
                <a:spcPts val="595"/>
              </a:spcBef>
              <a:spcAft>
                <a:spcPts val="0"/>
              </a:spcAft>
              <a:buSzPts val="1870"/>
              <a:buChar char="•"/>
            </a:pPr>
            <a:r>
              <a:rPr lang="en-US"/>
              <a:t>e.g. with r(A,B) = {(1,1),    s(B,C) = { (1,1)},   t(A,C) = { }</a:t>
            </a:r>
            <a:endParaRPr/>
          </a:p>
          <a:p>
            <a:pPr indent="0" lvl="0" marL="0" rtl="0" algn="l">
              <a:spcBef>
                <a:spcPts val="595"/>
              </a:spcBef>
              <a:spcAft>
                <a:spcPts val="0"/>
              </a:spcAft>
              <a:buNone/>
            </a:pPr>
            <a:r>
              <a:t/>
            </a:r>
            <a:endParaRPr i="1"/>
          </a:p>
          <a:p>
            <a:pPr indent="-338455" lvl="0" marL="457200" rtl="0" algn="l">
              <a:spcBef>
                <a:spcPts val="595"/>
              </a:spcBef>
              <a:spcAft>
                <a:spcPts val="0"/>
              </a:spcAft>
              <a:buSzPts val="1870"/>
              <a:buFont typeface="Arial"/>
              <a:buNone/>
            </a:pPr>
            <a:r>
              <a:t/>
            </a:r>
            <a:endParaRPr/>
          </a:p>
          <a:p>
            <a:pPr indent="-404813" lvl="0" marL="404813" rtl="0" algn="l">
              <a:spcBef>
                <a:spcPts val="595"/>
              </a:spcBef>
              <a:spcAft>
                <a:spcPts val="0"/>
              </a:spcAft>
              <a:buSzPts val="1870"/>
              <a:buFont typeface="Arial"/>
              <a:buNone/>
            </a:pPr>
            <a:r>
              <a:t/>
            </a:r>
            <a:endParaRPr/>
          </a:p>
          <a:p>
            <a:pPr indent="-404813" lvl="0" marL="404813" rtl="0" algn="l">
              <a:spcBef>
                <a:spcPts val="595"/>
              </a:spcBef>
              <a:spcAft>
                <a:spcPts val="0"/>
              </a:spcAft>
              <a:buSzPts val="187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Transformation Example: Pushing Selections</a:t>
            </a:r>
            <a:endParaRPr/>
          </a:p>
        </p:txBody>
      </p:sp>
      <p:sp>
        <p:nvSpPr>
          <p:cNvPr id="200" name="Google Shape;200;p18"/>
          <p:cNvSpPr txBox="1"/>
          <p:nvPr>
            <p:ph idx="1" type="body"/>
          </p:nvPr>
        </p:nvSpPr>
        <p:spPr>
          <a:xfrm>
            <a:off x="644892" y="1102497"/>
            <a:ext cx="7729087"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Query:  Find the names of all instructors in the Music department, along with the titles of the courses that they teach</a:t>
            </a:r>
            <a:endParaRPr/>
          </a:p>
          <a:p>
            <a:pPr indent="-285750" lvl="1" marL="742950" rtl="0" algn="l">
              <a:spcBef>
                <a:spcPts val="595"/>
              </a:spcBef>
              <a:spcAft>
                <a:spcPts val="0"/>
              </a:spcAft>
              <a:buSzPts val="1870"/>
              <a:buChar char="•"/>
            </a:pPr>
            <a:r>
              <a:rPr lang="en-US"/>
              <a:t>Π</a:t>
            </a:r>
            <a:r>
              <a:rPr baseline="-25000" i="1" lang="en-US"/>
              <a:t>name, title</a:t>
            </a:r>
            <a:r>
              <a:rPr lang="en-US"/>
              <a:t>(σ</a:t>
            </a:r>
            <a:r>
              <a:rPr baseline="-25000" i="1" lang="en-US"/>
              <a:t>dept_name= ‘</a:t>
            </a:r>
            <a:r>
              <a:rPr baseline="-25000" lang="en-US"/>
              <a:t>Music’</a:t>
            </a:r>
            <a:br>
              <a:rPr lang="en-US"/>
            </a:br>
            <a:r>
              <a:rPr lang="en-US"/>
              <a:t>               (</a:t>
            </a:r>
            <a:r>
              <a:rPr i="1" lang="en-US"/>
              <a:t>instructor </a:t>
            </a:r>
            <a:r>
              <a:rPr lang="en-US"/>
              <a:t>⨝</a:t>
            </a:r>
            <a:r>
              <a:rPr i="1" lang="en-US"/>
              <a:t> (teaches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spcBef>
                <a:spcPts val="595"/>
              </a:spcBef>
              <a:spcAft>
                <a:spcPts val="0"/>
              </a:spcAft>
              <a:buSzPts val="1870"/>
              <a:buFont typeface="Noto Sans Symbols"/>
              <a:buChar char="▪"/>
            </a:pPr>
            <a:r>
              <a:rPr lang="en-US"/>
              <a:t>Transformation using rule 7a.</a:t>
            </a:r>
            <a:r>
              <a:rPr b="1" i="1" lang="en-US"/>
              <a:t> [</a:t>
            </a:r>
            <a:r>
              <a:rPr b="1" i="1" lang="en-US"/>
              <a:t>σ</a:t>
            </a:r>
            <a:r>
              <a:rPr b="1" baseline="-25000" i="1" lang="en-US"/>
              <a:t>θ0 </a:t>
            </a:r>
            <a:r>
              <a:rPr b="1" i="1" lang="en-US"/>
              <a:t>(E</a:t>
            </a:r>
            <a:r>
              <a:rPr b="1" baseline="-25000" i="1" lang="en-US"/>
              <a:t>1 </a:t>
            </a:r>
            <a:r>
              <a:rPr b="1" i="1" lang="en-US"/>
              <a:t>⨝</a:t>
            </a:r>
            <a:r>
              <a:rPr b="1" baseline="-25000" i="1" lang="en-US"/>
              <a:t>θ </a:t>
            </a:r>
            <a:r>
              <a:rPr b="1" i="1" lang="en-US"/>
              <a:t>E</a:t>
            </a:r>
            <a:r>
              <a:rPr b="1" baseline="-25000" i="1" lang="en-US"/>
              <a:t>2</a:t>
            </a:r>
            <a:r>
              <a:rPr b="1" i="1" lang="en-US"/>
              <a:t>)      ≡     (σ</a:t>
            </a:r>
            <a:r>
              <a:rPr b="1" baseline="-25000" i="1" lang="en-US"/>
              <a:t>θ0</a:t>
            </a:r>
            <a:r>
              <a:rPr b="1" i="1" lang="en-US"/>
              <a:t>(E</a:t>
            </a:r>
            <a:r>
              <a:rPr b="1" baseline="-25000" i="1" lang="en-US"/>
              <a:t>1</a:t>
            </a:r>
            <a:r>
              <a:rPr b="1" i="1" lang="en-US"/>
              <a:t>)) ⨝</a:t>
            </a:r>
            <a:r>
              <a:rPr b="1" baseline="-25000" i="1" lang="en-US"/>
              <a:t>θ </a:t>
            </a:r>
            <a:r>
              <a:rPr b="1" i="1" lang="en-US"/>
              <a:t>E</a:t>
            </a:r>
            <a:r>
              <a:rPr b="1" baseline="-25000" i="1" lang="en-US"/>
              <a:t>2</a:t>
            </a:r>
            <a:r>
              <a:rPr b="1" i="1" lang="en-US"/>
              <a:t> ]</a:t>
            </a:r>
            <a:endParaRPr b="1" i="1"/>
          </a:p>
          <a:p>
            <a:pPr indent="-285750" lvl="1" marL="742950" rtl="0" algn="l">
              <a:spcBef>
                <a:spcPts val="595"/>
              </a:spcBef>
              <a:spcAft>
                <a:spcPts val="0"/>
              </a:spcAft>
              <a:buSzPts val="1870"/>
              <a:buChar char="•"/>
            </a:pPr>
            <a:r>
              <a:rPr lang="en-US"/>
              <a:t>Π</a:t>
            </a:r>
            <a:r>
              <a:rPr baseline="-25000" i="1" lang="en-US"/>
              <a:t>name, title</a:t>
            </a:r>
            <a:r>
              <a:rPr lang="en-US"/>
              <a:t>((σ</a:t>
            </a:r>
            <a:r>
              <a:rPr baseline="-25000" i="1" lang="en-US"/>
              <a:t>dept_name= ‘</a:t>
            </a:r>
            <a:r>
              <a:rPr baseline="-25000" lang="en-US"/>
              <a:t>Music’</a:t>
            </a:r>
            <a:r>
              <a:rPr lang="en-US"/>
              <a:t>(</a:t>
            </a:r>
            <a:r>
              <a:rPr i="1" lang="en-US"/>
              <a:t>instructor</a:t>
            </a:r>
            <a:r>
              <a:rPr lang="en-US"/>
              <a:t>)) ⨝</a:t>
            </a:r>
            <a:r>
              <a:rPr i="1" lang="en-US"/>
              <a:t>   </a:t>
            </a:r>
            <a:br>
              <a:rPr i="1" lang="en-US"/>
            </a:br>
            <a:r>
              <a:rPr i="1" lang="en-US"/>
              <a:t>               (teaches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spcBef>
                <a:spcPts val="595"/>
              </a:spcBef>
              <a:spcAft>
                <a:spcPts val="0"/>
              </a:spcAft>
              <a:buSzPts val="1870"/>
              <a:buChar char="▪"/>
            </a:pPr>
            <a:r>
              <a:rPr b="1" lang="en-US"/>
              <a:t>Performing the selection as early as possible reduces the size of the relation to be joined. </a:t>
            </a:r>
            <a:endParaRPr b="1"/>
          </a:p>
          <a:p>
            <a:pPr indent="0" lvl="0" marL="0" rtl="0" algn="l">
              <a:spcBef>
                <a:spcPts val="595"/>
              </a:spcBef>
              <a:spcAft>
                <a:spcPts val="0"/>
              </a:spcAft>
              <a:buNone/>
            </a:pPr>
            <a:r>
              <a:t/>
            </a:r>
            <a:endParaRPr b="1"/>
          </a:p>
          <a:p>
            <a:pPr indent="0" lvl="0" marL="0" rtl="0" algn="l">
              <a:spcBef>
                <a:spcPts val="595"/>
              </a:spcBef>
              <a:spcAft>
                <a:spcPts val="0"/>
              </a:spcAft>
              <a:buNone/>
            </a:pPr>
            <a:r>
              <a:rPr b="1" lang="en-US"/>
              <a:t>Relational schema:</a:t>
            </a:r>
            <a:endParaRPr b="1"/>
          </a:p>
          <a:p>
            <a:pPr indent="0" lvl="0" marL="0" rtl="0" algn="l">
              <a:spcBef>
                <a:spcPts val="595"/>
              </a:spcBef>
              <a:spcAft>
                <a:spcPts val="0"/>
              </a:spcAft>
              <a:buClr>
                <a:schemeClr val="dk1"/>
              </a:buClr>
              <a:buSzPts val="1100"/>
              <a:buFont typeface="Arial"/>
              <a:buNone/>
            </a:pPr>
            <a:r>
              <a:rPr lang="en-US"/>
              <a:t>instructor(</a:t>
            </a:r>
            <a:r>
              <a:rPr lang="en-US" u="sng"/>
              <a:t>ID</a:t>
            </a:r>
            <a:r>
              <a:rPr lang="en-US"/>
              <a:t>, name, dept_name, salary)</a:t>
            </a:r>
            <a:endParaRPr/>
          </a:p>
          <a:p>
            <a:pPr indent="0" lvl="0" marL="0" rtl="0" algn="l">
              <a:spcBef>
                <a:spcPts val="595"/>
              </a:spcBef>
              <a:spcAft>
                <a:spcPts val="0"/>
              </a:spcAft>
              <a:buClr>
                <a:schemeClr val="dk1"/>
              </a:buClr>
              <a:buSzPts val="1100"/>
              <a:buFont typeface="Arial"/>
              <a:buNone/>
            </a:pPr>
            <a:r>
              <a:rPr lang="en-US"/>
              <a:t>teaches(</a:t>
            </a:r>
            <a:r>
              <a:rPr lang="en-US" u="sng"/>
              <a:t>ID</a:t>
            </a:r>
            <a:r>
              <a:rPr lang="en-US"/>
              <a:t>, </a:t>
            </a:r>
            <a:r>
              <a:rPr lang="en-US" u="sng"/>
              <a:t>course_id,</a:t>
            </a:r>
            <a:r>
              <a:rPr lang="en-US"/>
              <a:t> sec_id, semester, year)</a:t>
            </a:r>
            <a:endParaRPr/>
          </a:p>
          <a:p>
            <a:pPr indent="0" lvl="0" marL="0" rtl="0" algn="l">
              <a:spcBef>
                <a:spcPts val="595"/>
              </a:spcBef>
              <a:spcAft>
                <a:spcPts val="0"/>
              </a:spcAft>
              <a:buNone/>
            </a:pPr>
            <a:r>
              <a:rPr lang="en-US"/>
              <a:t>course(</a:t>
            </a:r>
            <a:r>
              <a:rPr lang="en-US" u="sng"/>
              <a:t>course_id</a:t>
            </a:r>
            <a:r>
              <a:rPr lang="en-US"/>
              <a:t>, title, dept_name, credits)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Example with Multiple Transformations</a:t>
            </a:r>
            <a:endParaRPr/>
          </a:p>
        </p:txBody>
      </p:sp>
      <p:sp>
        <p:nvSpPr>
          <p:cNvPr id="206" name="Google Shape;206;p19"/>
          <p:cNvSpPr txBox="1"/>
          <p:nvPr>
            <p:ph idx="1" type="body"/>
          </p:nvPr>
        </p:nvSpPr>
        <p:spPr>
          <a:xfrm>
            <a:off x="644892" y="1102497"/>
            <a:ext cx="7757963"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Query: Find the names of all instructors in the Music department who have taught a course in 2017, along with the titles of the courses that they taught</a:t>
            </a:r>
            <a:endParaRPr/>
          </a:p>
          <a:p>
            <a:pPr indent="-285750" lvl="1" marL="742950" rtl="0" algn="l">
              <a:lnSpc>
                <a:spcPct val="110000"/>
              </a:lnSpc>
              <a:spcBef>
                <a:spcPts val="595"/>
              </a:spcBef>
              <a:spcAft>
                <a:spcPts val="0"/>
              </a:spcAft>
              <a:buSzPts val="1870"/>
              <a:buChar char="•"/>
            </a:pPr>
            <a:r>
              <a:rPr lang="en-US"/>
              <a:t>Π</a:t>
            </a:r>
            <a:r>
              <a:rPr baseline="-25000" i="1" lang="en-US"/>
              <a:t>name, title</a:t>
            </a:r>
            <a:r>
              <a:rPr lang="en-US"/>
              <a:t>(σ</a:t>
            </a:r>
            <a:r>
              <a:rPr baseline="-25000" i="1" lang="en-US"/>
              <a:t>dept_name= "</a:t>
            </a:r>
            <a:r>
              <a:rPr baseline="-25000" lang="en-US"/>
              <a:t>Music”∧</a:t>
            </a:r>
            <a:r>
              <a:rPr baseline="-25000" i="1" lang="en-US"/>
              <a:t>year</a:t>
            </a:r>
            <a:r>
              <a:rPr baseline="-25000" lang="en-US"/>
              <a:t> = 2017</a:t>
            </a:r>
            <a:br>
              <a:rPr lang="en-US"/>
            </a:br>
            <a:r>
              <a:rPr lang="en-US"/>
              <a:t>         (</a:t>
            </a:r>
            <a:r>
              <a:rPr i="1" lang="en-US"/>
              <a:t>instructor </a:t>
            </a:r>
            <a:r>
              <a:rPr lang="en-US"/>
              <a:t>⨝</a:t>
            </a:r>
            <a:r>
              <a:rPr i="1" lang="en-US"/>
              <a:t> (teaches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spcBef>
                <a:spcPts val="595"/>
              </a:spcBef>
              <a:spcAft>
                <a:spcPts val="0"/>
              </a:spcAft>
              <a:buSzPts val="1870"/>
              <a:buFont typeface="Noto Sans Symbols"/>
              <a:buChar char="▪"/>
            </a:pPr>
            <a:r>
              <a:rPr lang="en-US"/>
              <a:t>Transformation using join associatively (Rule 6a):</a:t>
            </a:r>
            <a:endParaRPr/>
          </a:p>
          <a:p>
            <a:pPr indent="-285750" lvl="1" marL="742950" rtl="0" algn="l">
              <a:lnSpc>
                <a:spcPct val="120000"/>
              </a:lnSpc>
              <a:spcBef>
                <a:spcPts val="595"/>
              </a:spcBef>
              <a:spcAft>
                <a:spcPts val="0"/>
              </a:spcAft>
              <a:buSzPts val="1870"/>
              <a:buChar char="•"/>
            </a:pPr>
            <a:r>
              <a:rPr lang="en-US"/>
              <a:t>Π</a:t>
            </a:r>
            <a:r>
              <a:rPr baseline="-25000" i="1" lang="en-US"/>
              <a:t>name, title</a:t>
            </a:r>
            <a:r>
              <a:rPr lang="en-US"/>
              <a:t>(σ</a:t>
            </a:r>
            <a:r>
              <a:rPr baseline="-25000" i="1" lang="en-US"/>
              <a:t>dept_name= “</a:t>
            </a:r>
            <a:r>
              <a:rPr baseline="-25000" lang="en-US"/>
              <a:t>Music”∧</a:t>
            </a:r>
            <a:r>
              <a:rPr baseline="-25000" i="1" lang="en-US"/>
              <a:t>year</a:t>
            </a:r>
            <a:r>
              <a:rPr baseline="-25000" lang="en-US"/>
              <a:t> = 2017</a:t>
            </a:r>
            <a:br>
              <a:rPr lang="en-US"/>
            </a:br>
            <a:r>
              <a:rPr lang="en-US"/>
              <a:t>         ((</a:t>
            </a:r>
            <a:r>
              <a:rPr i="1" lang="en-US"/>
              <a:t>instructor </a:t>
            </a:r>
            <a:r>
              <a:rPr lang="en-US"/>
              <a:t>⨝</a:t>
            </a:r>
            <a:r>
              <a:rPr i="1" lang="en-US"/>
              <a:t> teaches)</a:t>
            </a:r>
            <a:r>
              <a:rPr lang="en-US"/>
              <a:t> ⨝</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spcBef>
                <a:spcPts val="595"/>
              </a:spcBef>
              <a:spcAft>
                <a:spcPts val="0"/>
              </a:spcAft>
              <a:buSzPts val="1870"/>
              <a:buFont typeface="Noto Sans Symbols"/>
              <a:buChar char="▪"/>
            </a:pPr>
            <a:r>
              <a:rPr lang="en-US"/>
              <a:t>Second form provides an opportunity to apply the “perform selections early” rule, resulting in the subexpression</a:t>
            </a:r>
            <a:endParaRPr/>
          </a:p>
          <a:p>
            <a:pPr indent="-342900" lvl="0" marL="342900" rtl="0" algn="l">
              <a:spcBef>
                <a:spcPts val="595"/>
              </a:spcBef>
              <a:spcAft>
                <a:spcPts val="0"/>
              </a:spcAft>
              <a:buSzPts val="1870"/>
              <a:buFont typeface="Arial"/>
              <a:buNone/>
            </a:pPr>
            <a:r>
              <a:rPr lang="en-US"/>
              <a:t>           σ</a:t>
            </a:r>
            <a:r>
              <a:rPr baseline="-25000" i="1" lang="en-US"/>
              <a:t>dept_name = “</a:t>
            </a:r>
            <a:r>
              <a:rPr baseline="-25000" lang="en-US"/>
              <a:t>Music” </a:t>
            </a:r>
            <a:r>
              <a:rPr lang="en-US"/>
              <a:t>(</a:t>
            </a:r>
            <a:r>
              <a:rPr i="1" lang="en-US"/>
              <a:t>instructor</a:t>
            </a:r>
            <a:r>
              <a:rPr lang="en-US"/>
              <a:t>) ⨝ σ </a:t>
            </a:r>
            <a:r>
              <a:rPr baseline="-25000" i="1" lang="en-US"/>
              <a:t>year = 2017</a:t>
            </a:r>
            <a:r>
              <a:rPr lang="en-US"/>
              <a:t> (</a:t>
            </a:r>
            <a:r>
              <a:rPr i="1" lang="en-US"/>
              <a:t>teaches</a:t>
            </a:r>
            <a:r>
              <a:rPr lang="en-US"/>
              <a:t>)</a:t>
            </a:r>
            <a:endParaRPr/>
          </a:p>
          <a:p>
            <a:pPr indent="-342900" lvl="0" marL="342900" rtl="0" algn="l">
              <a:spcBef>
                <a:spcPts val="595"/>
              </a:spcBef>
              <a:spcAft>
                <a:spcPts val="0"/>
              </a:spcAft>
              <a:buSzPts val="187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Outline</a:t>
            </a:r>
            <a:endParaRPr/>
          </a:p>
        </p:txBody>
      </p:sp>
      <p:sp>
        <p:nvSpPr>
          <p:cNvPr id="89" name="Google Shape;89;p2"/>
          <p:cNvSpPr txBox="1"/>
          <p:nvPr>
            <p:ph idx="1" type="body"/>
          </p:nvPr>
        </p:nvSpPr>
        <p:spPr>
          <a:xfrm>
            <a:off x="712269" y="1102498"/>
            <a:ext cx="7738711" cy="260735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Introduction </a:t>
            </a:r>
            <a:endParaRPr/>
          </a:p>
          <a:p>
            <a:pPr indent="-342900" lvl="0" marL="342900" rtl="0" algn="l">
              <a:spcBef>
                <a:spcPts val="595"/>
              </a:spcBef>
              <a:spcAft>
                <a:spcPts val="0"/>
              </a:spcAft>
              <a:buSzPts val="1870"/>
              <a:buFont typeface="Noto Sans Symbols"/>
              <a:buChar char="▪"/>
            </a:pPr>
            <a:r>
              <a:rPr lang="en-US"/>
              <a:t>Transformation of Relational Expressions</a:t>
            </a:r>
            <a:endParaRPr/>
          </a:p>
          <a:p>
            <a:pPr indent="-342900" lvl="0" marL="342900" rtl="0" algn="l">
              <a:spcBef>
                <a:spcPts val="595"/>
              </a:spcBef>
              <a:spcAft>
                <a:spcPts val="0"/>
              </a:spcAft>
              <a:buSzPts val="1870"/>
              <a:buFont typeface="Noto Sans Symbols"/>
              <a:buChar char="▪"/>
            </a:pPr>
            <a:r>
              <a:rPr lang="en-US"/>
              <a:t>Catalog Information for Cost Estimation</a:t>
            </a:r>
            <a:endParaRPr/>
          </a:p>
          <a:p>
            <a:pPr indent="-342900" lvl="0" marL="342900" rtl="0" algn="l">
              <a:spcBef>
                <a:spcPts val="595"/>
              </a:spcBef>
              <a:spcAft>
                <a:spcPts val="0"/>
              </a:spcAft>
              <a:buSzPts val="1870"/>
              <a:buFont typeface="Noto Sans Symbols"/>
              <a:buChar char="▪"/>
            </a:pPr>
            <a:r>
              <a:rPr lang="en-US"/>
              <a:t>Statistical Information for Cost Estimation</a:t>
            </a:r>
            <a:endParaRPr/>
          </a:p>
          <a:p>
            <a:pPr indent="-342900" lvl="0" marL="342900" rtl="0" algn="l">
              <a:spcBef>
                <a:spcPts val="595"/>
              </a:spcBef>
              <a:spcAft>
                <a:spcPts val="0"/>
              </a:spcAft>
              <a:buSzPts val="1870"/>
              <a:buFont typeface="Noto Sans Symbols"/>
              <a:buChar char="▪"/>
            </a:pPr>
            <a:r>
              <a:rPr lang="en-US"/>
              <a:t>Cost-based optimization</a:t>
            </a:r>
            <a:endParaRPr/>
          </a:p>
          <a:p>
            <a:pPr indent="-342900" lvl="0" marL="342900" rtl="0" algn="l">
              <a:spcBef>
                <a:spcPts val="595"/>
              </a:spcBef>
              <a:spcAft>
                <a:spcPts val="0"/>
              </a:spcAft>
              <a:buSzPts val="1870"/>
              <a:buFont typeface="Noto Sans Symbols"/>
              <a:buChar char="▪"/>
            </a:pPr>
            <a:r>
              <a:rPr lang="en-US"/>
              <a:t>Dynamic Programming for Choosing Evaluation Plans</a:t>
            </a:r>
            <a:endParaRPr/>
          </a:p>
          <a:p>
            <a:pPr indent="-342900" lvl="0" marL="342900" rtl="0" algn="l">
              <a:spcBef>
                <a:spcPts val="595"/>
              </a:spcBef>
              <a:spcAft>
                <a:spcPts val="0"/>
              </a:spcAft>
              <a:buSzPts val="1870"/>
              <a:buFont typeface="Noto Sans Symbols"/>
              <a:buChar char="▪"/>
            </a:pPr>
            <a:r>
              <a:rPr lang="en-US"/>
              <a:t>Materialized views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Multiple Transformations (Cont.)</a:t>
            </a:r>
            <a:endParaRPr/>
          </a:p>
        </p:txBody>
      </p:sp>
      <p:pic>
        <p:nvPicPr>
          <p:cNvPr id="213" name="Google Shape;213;p20"/>
          <p:cNvPicPr preferRelativeResize="0"/>
          <p:nvPr/>
        </p:nvPicPr>
        <p:blipFill rotWithShape="1">
          <a:blip r:embed="rId3">
            <a:alphaModFix/>
          </a:blip>
          <a:srcRect b="0" l="0" r="0" t="0"/>
          <a:stretch/>
        </p:blipFill>
        <p:spPr>
          <a:xfrm>
            <a:off x="458393" y="1301164"/>
            <a:ext cx="8227213" cy="361025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Transformation Example: Pushing Projections</a:t>
            </a:r>
            <a:endParaRPr/>
          </a:p>
        </p:txBody>
      </p:sp>
      <p:sp>
        <p:nvSpPr>
          <p:cNvPr id="219" name="Google Shape;219;p21"/>
          <p:cNvSpPr txBox="1"/>
          <p:nvPr>
            <p:ph idx="1" type="body"/>
          </p:nvPr>
        </p:nvSpPr>
        <p:spPr>
          <a:xfrm>
            <a:off x="664143" y="1102497"/>
            <a:ext cx="7796464" cy="53679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Char char="▪"/>
            </a:pPr>
            <a:r>
              <a:rPr lang="en-US"/>
              <a:t>Consider: Π</a:t>
            </a:r>
            <a:r>
              <a:rPr baseline="-25000" i="1" lang="en-US"/>
              <a:t>name, title</a:t>
            </a:r>
            <a:r>
              <a:rPr lang="en-US"/>
              <a:t>(σ</a:t>
            </a:r>
            <a:r>
              <a:rPr baseline="-25000" i="1" lang="en-US"/>
              <a:t>dept_name= “</a:t>
            </a:r>
            <a:r>
              <a:rPr baseline="-25000" lang="en-US"/>
              <a:t>Music” </a:t>
            </a:r>
            <a:r>
              <a:rPr lang="en-US"/>
              <a:t>(</a:t>
            </a:r>
            <a:r>
              <a:rPr i="1" lang="en-US"/>
              <a:t>instructor) </a:t>
            </a:r>
            <a:r>
              <a:rPr lang="en-US"/>
              <a:t>⨝</a:t>
            </a:r>
            <a:r>
              <a:rPr i="1" lang="en-US"/>
              <a:t> teaches</a:t>
            </a:r>
            <a:r>
              <a:rPr lang="en-US"/>
              <a:t>) </a:t>
            </a:r>
            <a:br>
              <a:rPr i="1" lang="en-US"/>
            </a:br>
            <a:r>
              <a:rPr i="1" lang="en-US"/>
              <a:t>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lnSpc>
                <a:spcPct val="90000"/>
              </a:lnSpc>
              <a:spcBef>
                <a:spcPts val="595"/>
              </a:spcBef>
              <a:spcAft>
                <a:spcPts val="0"/>
              </a:spcAft>
              <a:buSzPts val="1870"/>
              <a:buChar char="▪"/>
            </a:pPr>
            <a:r>
              <a:rPr lang="en-US"/>
              <a:t>When we compute</a:t>
            </a:r>
            <a:endParaRPr/>
          </a:p>
          <a:p>
            <a:pPr indent="-342900" lvl="0" marL="342900" rtl="0" algn="l">
              <a:lnSpc>
                <a:spcPct val="90000"/>
              </a:lnSpc>
              <a:spcBef>
                <a:spcPts val="595"/>
              </a:spcBef>
              <a:spcAft>
                <a:spcPts val="0"/>
              </a:spcAft>
              <a:buSzPts val="1870"/>
              <a:buFont typeface="Arial"/>
              <a:buNone/>
            </a:pPr>
            <a:r>
              <a:rPr lang="en-US"/>
              <a:t>		(σ</a:t>
            </a:r>
            <a:r>
              <a:rPr baseline="-25000" i="1" lang="en-US"/>
              <a:t>dept_name</a:t>
            </a:r>
            <a:r>
              <a:rPr baseline="-25000" lang="en-US"/>
              <a:t> = “Music”</a:t>
            </a:r>
            <a:r>
              <a:rPr lang="en-US"/>
              <a:t> (</a:t>
            </a:r>
            <a:r>
              <a:rPr i="1" lang="en-US"/>
              <a:t>instructor</a:t>
            </a:r>
            <a:r>
              <a:rPr lang="en-US"/>
              <a:t> ⨝ </a:t>
            </a:r>
            <a:r>
              <a:rPr i="1" lang="en-US"/>
              <a:t>teaches</a:t>
            </a:r>
            <a:r>
              <a:rPr lang="en-US"/>
              <a:t>)</a:t>
            </a:r>
            <a:endParaRPr/>
          </a:p>
          <a:p>
            <a:pPr indent="-342900" lvl="0" marL="342900" rtl="0" algn="l">
              <a:lnSpc>
                <a:spcPct val="90000"/>
              </a:lnSpc>
              <a:spcBef>
                <a:spcPts val="595"/>
              </a:spcBef>
              <a:spcAft>
                <a:spcPts val="0"/>
              </a:spcAft>
              <a:buSzPts val="1870"/>
              <a:buFont typeface="Arial"/>
              <a:buNone/>
            </a:pPr>
            <a:br>
              <a:rPr lang="en-US"/>
            </a:br>
            <a:r>
              <a:rPr lang="en-US"/>
              <a:t>we obtain a relation whose schema is:</a:t>
            </a:r>
            <a:br>
              <a:rPr lang="en-US"/>
            </a:br>
            <a:r>
              <a:rPr lang="en-US"/>
              <a:t>(</a:t>
            </a:r>
            <a:r>
              <a:rPr i="1" lang="en-US"/>
              <a:t>ID, name, dept_name, salary, course_id, sec_id, semester, year)</a:t>
            </a:r>
            <a:endParaRPr/>
          </a:p>
          <a:p>
            <a:pPr indent="-342900" lvl="0" marL="342900" rtl="0" algn="l">
              <a:lnSpc>
                <a:spcPct val="90000"/>
              </a:lnSpc>
              <a:spcBef>
                <a:spcPts val="595"/>
              </a:spcBef>
              <a:spcAft>
                <a:spcPts val="0"/>
              </a:spcAft>
              <a:buSzPts val="1870"/>
              <a:buChar char="▪"/>
            </a:pPr>
            <a:r>
              <a:rPr lang="en-US"/>
              <a:t>Push projections using equivalence rules 8a and 8b; eliminate unneeded attributes from intermediate results to get:</a:t>
            </a:r>
            <a:br>
              <a:rPr lang="en-US"/>
            </a:br>
            <a:r>
              <a:rPr lang="en-US"/>
              <a:t>      Π</a:t>
            </a:r>
            <a:r>
              <a:rPr baseline="-25000" i="1" lang="en-US"/>
              <a:t>name, title</a:t>
            </a:r>
            <a:r>
              <a:rPr lang="en-US"/>
              <a:t>(Π</a:t>
            </a:r>
            <a:r>
              <a:rPr baseline="-25000" i="1" lang="en-US"/>
              <a:t>name, course_id</a:t>
            </a:r>
            <a:r>
              <a:rPr lang="en-US"/>
              <a:t> (</a:t>
            </a:r>
            <a:br>
              <a:rPr lang="en-US"/>
            </a:br>
            <a:r>
              <a:rPr lang="en-US"/>
              <a:t>                             σ</a:t>
            </a:r>
            <a:r>
              <a:rPr baseline="-25000" i="1" lang="en-US"/>
              <a:t>dept_name= “</a:t>
            </a:r>
            <a:r>
              <a:rPr baseline="-25000" lang="en-US"/>
              <a:t>Music” </a:t>
            </a:r>
            <a:r>
              <a:rPr lang="en-US"/>
              <a:t>(</a:t>
            </a:r>
            <a:r>
              <a:rPr i="1" lang="en-US"/>
              <a:t>instructor) </a:t>
            </a:r>
            <a:r>
              <a:rPr lang="en-US"/>
              <a:t>⨝</a:t>
            </a:r>
            <a:r>
              <a:rPr i="1" lang="en-US"/>
              <a:t> teaches</a:t>
            </a:r>
            <a:r>
              <a:rPr lang="en-US"/>
              <a:t>)) </a:t>
            </a:r>
            <a:br>
              <a:rPr i="1" lang="en-US"/>
            </a:br>
            <a:r>
              <a:rPr i="1" lang="en-US"/>
              <a:t>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lnSpc>
                <a:spcPct val="90000"/>
              </a:lnSpc>
              <a:spcBef>
                <a:spcPts val="595"/>
              </a:spcBef>
              <a:spcAft>
                <a:spcPts val="0"/>
              </a:spcAft>
              <a:buSzPts val="1870"/>
              <a:buChar char="▪"/>
            </a:pPr>
            <a:r>
              <a:rPr b="1" lang="en-US"/>
              <a:t>Performing the projection as early as possible reduces the size of the relation to be joined.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Ordering Example</a:t>
            </a:r>
            <a:endParaRPr/>
          </a:p>
        </p:txBody>
      </p:sp>
      <p:sp>
        <p:nvSpPr>
          <p:cNvPr id="226" name="Google Shape;226;p22"/>
          <p:cNvSpPr txBox="1"/>
          <p:nvPr>
            <p:ph idx="1" type="body"/>
          </p:nvPr>
        </p:nvSpPr>
        <p:spPr>
          <a:xfrm>
            <a:off x="664144" y="1073622"/>
            <a:ext cx="7594332"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Char char="▪"/>
            </a:pPr>
            <a:r>
              <a:rPr lang="en-US"/>
              <a:t>For all relations </a:t>
            </a:r>
            <a:r>
              <a:rPr i="1" lang="en-US"/>
              <a:t>r</a:t>
            </a:r>
            <a:r>
              <a:rPr baseline="-25000" lang="en-US"/>
              <a:t>1, </a:t>
            </a:r>
            <a:r>
              <a:rPr i="1" lang="en-US"/>
              <a:t>r</a:t>
            </a:r>
            <a:r>
              <a:rPr baseline="-25000" lang="en-US"/>
              <a:t>2, </a:t>
            </a:r>
            <a:r>
              <a:rPr lang="en-US"/>
              <a:t>and </a:t>
            </a:r>
            <a:r>
              <a:rPr i="1" lang="en-US"/>
              <a:t>r</a:t>
            </a:r>
            <a:r>
              <a:rPr baseline="-25000" lang="en-US"/>
              <a:t>3</a:t>
            </a:r>
            <a:r>
              <a:rPr lang="en-US"/>
              <a:t>,</a:t>
            </a:r>
            <a:endParaRPr/>
          </a:p>
          <a:p>
            <a:pPr indent="-342900" lvl="0" marL="342900" rtl="0" algn="l">
              <a:spcBef>
                <a:spcPts val="595"/>
              </a:spcBef>
              <a:spcAft>
                <a:spcPts val="0"/>
              </a:spcAft>
              <a:buSzPts val="1870"/>
              <a:buFont typeface="Arial"/>
              <a:buNone/>
            </a:pPr>
            <a:r>
              <a:rPr lang="en-US"/>
              <a:t>		(</a:t>
            </a:r>
            <a:r>
              <a:rPr i="1" lang="en-US"/>
              <a:t>r</a:t>
            </a:r>
            <a:r>
              <a:rPr baseline="-25000" lang="en-US"/>
              <a:t>1</a:t>
            </a:r>
            <a:r>
              <a:rPr lang="en-US"/>
              <a:t> ⨝</a:t>
            </a:r>
            <a:r>
              <a:rPr i="1" lang="en-US"/>
              <a:t> r</a:t>
            </a:r>
            <a:r>
              <a:rPr baseline="-25000" lang="en-US"/>
              <a:t>2</a:t>
            </a:r>
            <a:r>
              <a:rPr lang="en-US"/>
              <a:t>) ⨝</a:t>
            </a:r>
            <a:r>
              <a:rPr i="1" lang="en-US"/>
              <a:t> r</a:t>
            </a:r>
            <a:r>
              <a:rPr baseline="-25000" lang="en-US"/>
              <a:t>3  </a:t>
            </a:r>
            <a:r>
              <a:rPr lang="en-US"/>
              <a:t>= </a:t>
            </a:r>
            <a:r>
              <a:rPr i="1" lang="en-US"/>
              <a:t>r</a:t>
            </a:r>
            <a:r>
              <a:rPr baseline="-25000" lang="en-US"/>
              <a:t>1</a:t>
            </a:r>
            <a:r>
              <a:rPr lang="en-US"/>
              <a:t> ⨝</a:t>
            </a:r>
            <a:r>
              <a:rPr i="1" lang="en-US"/>
              <a:t> </a:t>
            </a:r>
            <a:r>
              <a:rPr lang="en-US"/>
              <a:t>(</a:t>
            </a:r>
            <a:r>
              <a:rPr i="1" lang="en-US"/>
              <a:t>r</a:t>
            </a:r>
            <a:r>
              <a:rPr baseline="-25000" lang="en-US"/>
              <a:t>2</a:t>
            </a:r>
            <a:r>
              <a:rPr lang="en-US"/>
              <a:t> ⨝</a:t>
            </a:r>
            <a:r>
              <a:rPr i="1" lang="en-US"/>
              <a:t> r</a:t>
            </a:r>
            <a:r>
              <a:rPr baseline="-25000" lang="en-US"/>
              <a:t>3 </a:t>
            </a:r>
            <a:r>
              <a:rPr lang="en-US"/>
              <a:t>)</a:t>
            </a:r>
            <a:endParaRPr/>
          </a:p>
          <a:p>
            <a:pPr indent="-342900" lvl="0" marL="342900" rtl="0" algn="l">
              <a:spcBef>
                <a:spcPts val="595"/>
              </a:spcBef>
              <a:spcAft>
                <a:spcPts val="0"/>
              </a:spcAft>
              <a:buSzPts val="1870"/>
              <a:buFont typeface="Arial"/>
              <a:buNone/>
            </a:pPr>
            <a:r>
              <a:rPr lang="en-US"/>
              <a:t>	(Join Associativity) ⨝</a:t>
            </a:r>
            <a:r>
              <a:rPr i="1" lang="en-US"/>
              <a:t> </a:t>
            </a:r>
            <a:endParaRPr/>
          </a:p>
          <a:p>
            <a:pPr indent="-342900" lvl="0" marL="342900" rtl="0" algn="l">
              <a:spcBef>
                <a:spcPts val="595"/>
              </a:spcBef>
              <a:spcAft>
                <a:spcPts val="0"/>
              </a:spcAft>
              <a:buSzPts val="1870"/>
              <a:buChar char="▪"/>
            </a:pPr>
            <a:r>
              <a:rPr lang="en-US"/>
              <a:t>If </a:t>
            </a:r>
            <a:r>
              <a:rPr i="1" lang="en-US"/>
              <a:t>r</a:t>
            </a:r>
            <a:r>
              <a:rPr baseline="-25000" lang="en-US"/>
              <a:t>2</a:t>
            </a:r>
            <a:r>
              <a:rPr lang="en-US"/>
              <a:t> ⨝  </a:t>
            </a:r>
            <a:r>
              <a:rPr i="1" lang="en-US"/>
              <a:t>r</a:t>
            </a:r>
            <a:r>
              <a:rPr baseline="-25000" lang="en-US"/>
              <a:t>3 </a:t>
            </a:r>
            <a:r>
              <a:rPr lang="en-US"/>
              <a:t> is quite large and </a:t>
            </a:r>
            <a:r>
              <a:rPr i="1" lang="en-US"/>
              <a:t>r</a:t>
            </a:r>
            <a:r>
              <a:rPr baseline="-25000" lang="en-US"/>
              <a:t>1</a:t>
            </a:r>
            <a:r>
              <a:rPr lang="en-US"/>
              <a:t> ⨝ </a:t>
            </a:r>
            <a:r>
              <a:rPr i="1" lang="en-US"/>
              <a:t>r</a:t>
            </a:r>
            <a:r>
              <a:rPr baseline="-25000" lang="en-US"/>
              <a:t>2</a:t>
            </a:r>
            <a:r>
              <a:rPr lang="en-US"/>
              <a:t> is small, we choose</a:t>
            </a:r>
            <a:endParaRPr/>
          </a:p>
          <a:p>
            <a:pPr indent="-342900" lvl="0" marL="342900" rtl="0" algn="l">
              <a:spcBef>
                <a:spcPts val="595"/>
              </a:spcBef>
              <a:spcAft>
                <a:spcPts val="0"/>
              </a:spcAft>
              <a:buSzPts val="1870"/>
              <a:buFont typeface="Arial"/>
              <a:buNone/>
            </a:pPr>
            <a:br>
              <a:rPr baseline="-25000" lang="en-US"/>
            </a:br>
            <a:r>
              <a:rPr baseline="-25000" lang="en-US"/>
              <a:t>	 </a:t>
            </a:r>
            <a:r>
              <a:rPr lang="en-US"/>
              <a:t>(</a:t>
            </a:r>
            <a:r>
              <a:rPr i="1" lang="en-US"/>
              <a:t>r</a:t>
            </a:r>
            <a:r>
              <a:rPr baseline="-25000" lang="en-US"/>
              <a:t>1</a:t>
            </a:r>
            <a:r>
              <a:rPr lang="en-US"/>
              <a:t> ⨝</a:t>
            </a:r>
            <a:r>
              <a:rPr i="1" lang="en-US"/>
              <a:t> r</a:t>
            </a:r>
            <a:r>
              <a:rPr baseline="-25000" lang="en-US"/>
              <a:t>2</a:t>
            </a:r>
            <a:r>
              <a:rPr lang="en-US"/>
              <a:t>) ⨝ </a:t>
            </a:r>
            <a:r>
              <a:rPr i="1" lang="en-US"/>
              <a:t>r</a:t>
            </a:r>
            <a:r>
              <a:rPr baseline="-25000" lang="en-US"/>
              <a:t>3</a:t>
            </a:r>
            <a:endParaRPr/>
          </a:p>
          <a:p>
            <a:pPr indent="-342900" lvl="0" marL="342900" rtl="0" algn="l">
              <a:spcBef>
                <a:spcPts val="595"/>
              </a:spcBef>
              <a:spcAft>
                <a:spcPts val="0"/>
              </a:spcAft>
              <a:buSzPts val="1870"/>
              <a:buFont typeface="Arial"/>
              <a:buNone/>
            </a:pPr>
            <a:r>
              <a:rPr lang="en-US"/>
              <a:t>	so that we compute and store a smaller temporary relation.</a:t>
            </a:r>
            <a:endParaRPr baseline="-25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Ordering Example (Cont.)</a:t>
            </a:r>
            <a:endParaRPr/>
          </a:p>
        </p:txBody>
      </p:sp>
      <p:sp>
        <p:nvSpPr>
          <p:cNvPr id="233" name="Google Shape;233;p23"/>
          <p:cNvSpPr txBox="1"/>
          <p:nvPr>
            <p:ph idx="1" type="body"/>
          </p:nvPr>
        </p:nvSpPr>
        <p:spPr>
          <a:xfrm>
            <a:off x="664144" y="1073622"/>
            <a:ext cx="7584708"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Char char="▪"/>
            </a:pPr>
            <a:r>
              <a:rPr lang="en-US"/>
              <a:t>Consider the expression</a:t>
            </a:r>
            <a:endParaRPr/>
          </a:p>
          <a:p>
            <a:pPr indent="-342900" lvl="0" marL="342900" rtl="0" algn="l">
              <a:spcBef>
                <a:spcPts val="595"/>
              </a:spcBef>
              <a:spcAft>
                <a:spcPts val="0"/>
              </a:spcAft>
              <a:buSzPts val="1870"/>
              <a:buFont typeface="Arial"/>
              <a:buNone/>
            </a:pPr>
            <a:r>
              <a:rPr lang="en-US"/>
              <a:t>		Π</a:t>
            </a:r>
            <a:r>
              <a:rPr baseline="-25000" i="1" lang="en-US"/>
              <a:t>name, title</a:t>
            </a:r>
            <a:r>
              <a:rPr lang="en-US"/>
              <a:t>(σ</a:t>
            </a:r>
            <a:r>
              <a:rPr baseline="-25000" i="1" lang="en-US"/>
              <a:t>dept_name= “</a:t>
            </a:r>
            <a:r>
              <a:rPr baseline="-25000" lang="en-US"/>
              <a:t>Music” </a:t>
            </a:r>
            <a:r>
              <a:rPr lang="en-US"/>
              <a:t>(</a:t>
            </a:r>
            <a:r>
              <a:rPr i="1" lang="en-US"/>
              <a:t>instructor)</a:t>
            </a:r>
            <a:r>
              <a:rPr lang="en-US"/>
              <a:t> ⨝</a:t>
            </a:r>
            <a:r>
              <a:rPr i="1" lang="en-US"/>
              <a:t> teaches</a:t>
            </a:r>
            <a:r>
              <a:rPr lang="en-US"/>
              <a:t>) </a:t>
            </a:r>
            <a:br>
              <a:rPr i="1" lang="en-US"/>
            </a:br>
            <a:r>
              <a:rPr i="1" lang="en-US"/>
              <a:t> 			</a:t>
            </a:r>
            <a:r>
              <a:rPr lang="en-US"/>
              <a:t>⨝</a:t>
            </a:r>
            <a:r>
              <a:rPr i="1" lang="en-US"/>
              <a:t>  </a:t>
            </a:r>
            <a:r>
              <a:rPr lang="en-US"/>
              <a:t>Π</a:t>
            </a:r>
            <a:r>
              <a:rPr baseline="-25000" i="1" lang="en-US"/>
              <a:t>course_id, title</a:t>
            </a:r>
            <a:r>
              <a:rPr i="1" lang="en-US"/>
              <a:t> </a:t>
            </a:r>
            <a:r>
              <a:rPr lang="en-US"/>
              <a:t>(</a:t>
            </a:r>
            <a:r>
              <a:rPr i="1" lang="en-US"/>
              <a:t>course</a:t>
            </a:r>
            <a:r>
              <a:rPr lang="en-US"/>
              <a:t>))))</a:t>
            </a:r>
            <a:endParaRPr/>
          </a:p>
          <a:p>
            <a:pPr indent="-342900" lvl="0" marL="342900" rtl="0" algn="l">
              <a:spcBef>
                <a:spcPts val="595"/>
              </a:spcBef>
              <a:spcAft>
                <a:spcPts val="0"/>
              </a:spcAft>
              <a:buSzPts val="1870"/>
              <a:buChar char="▪"/>
            </a:pPr>
            <a:r>
              <a:rPr lang="en-US"/>
              <a:t>Could compute   </a:t>
            </a:r>
            <a:r>
              <a:rPr i="1" lang="en-US"/>
              <a:t>teaches </a:t>
            </a:r>
            <a:r>
              <a:rPr lang="en-US"/>
              <a:t>⨝</a:t>
            </a:r>
            <a:r>
              <a:rPr i="1" lang="en-US"/>
              <a:t> </a:t>
            </a:r>
            <a:r>
              <a:rPr lang="en-US"/>
              <a:t>Π</a:t>
            </a:r>
            <a:r>
              <a:rPr baseline="-25000" i="1" lang="en-US"/>
              <a:t>course_id, title</a:t>
            </a:r>
            <a:r>
              <a:rPr i="1" lang="en-US"/>
              <a:t> </a:t>
            </a:r>
            <a:r>
              <a:rPr lang="en-US"/>
              <a:t>(</a:t>
            </a:r>
            <a:r>
              <a:rPr i="1" lang="en-US"/>
              <a:t>course</a:t>
            </a:r>
            <a:r>
              <a:rPr lang="en-US"/>
              <a:t>)</a:t>
            </a:r>
            <a:r>
              <a:rPr i="1" lang="en-US"/>
              <a:t> </a:t>
            </a:r>
            <a:r>
              <a:rPr lang="en-US"/>
              <a:t>first, and join result with </a:t>
            </a:r>
            <a:br>
              <a:rPr lang="en-US"/>
            </a:br>
            <a:r>
              <a:rPr lang="en-US"/>
              <a:t>	 σ</a:t>
            </a:r>
            <a:r>
              <a:rPr baseline="-25000" i="1" lang="en-US"/>
              <a:t>dept_name= “</a:t>
            </a:r>
            <a:r>
              <a:rPr baseline="-25000" lang="en-US"/>
              <a:t>Music” </a:t>
            </a:r>
            <a:r>
              <a:rPr lang="en-US"/>
              <a:t>(</a:t>
            </a:r>
            <a:r>
              <a:rPr i="1" lang="en-US"/>
              <a:t>instructor</a:t>
            </a:r>
            <a:r>
              <a:rPr lang="en-US"/>
              <a:t>)</a:t>
            </a:r>
            <a:r>
              <a:rPr i="1" lang="en-US"/>
              <a:t> </a:t>
            </a:r>
            <a:br>
              <a:rPr i="1" lang="en-US"/>
            </a:br>
            <a:r>
              <a:rPr lang="en-US"/>
              <a:t>but  the result of the first join</a:t>
            </a:r>
            <a:r>
              <a:rPr i="1" lang="en-US"/>
              <a:t> </a:t>
            </a:r>
            <a:r>
              <a:rPr lang="en-US"/>
              <a:t>is likely to be a large relation.</a:t>
            </a:r>
            <a:endParaRPr/>
          </a:p>
          <a:p>
            <a:pPr indent="-342900" lvl="0" marL="342900" rtl="0" algn="l">
              <a:spcBef>
                <a:spcPts val="595"/>
              </a:spcBef>
              <a:spcAft>
                <a:spcPts val="0"/>
              </a:spcAft>
              <a:buSzPts val="1870"/>
              <a:buChar char="▪"/>
            </a:pPr>
            <a:r>
              <a:rPr lang="en-US"/>
              <a:t>Only a small fraction of the university’s instructors are likely to be from the Music department</a:t>
            </a:r>
            <a:endParaRPr/>
          </a:p>
          <a:p>
            <a:pPr indent="-285750" lvl="1" marL="742950" rtl="0" algn="l">
              <a:spcBef>
                <a:spcPts val="595"/>
              </a:spcBef>
              <a:spcAft>
                <a:spcPts val="0"/>
              </a:spcAft>
              <a:buSzPts val="1870"/>
              <a:buChar char="•"/>
            </a:pPr>
            <a:r>
              <a:rPr lang="en-US"/>
              <a:t> it is better to compute</a:t>
            </a:r>
            <a:endParaRPr/>
          </a:p>
          <a:p>
            <a:pPr indent="-342900" lvl="0" marL="342900" rtl="0" algn="l">
              <a:spcBef>
                <a:spcPts val="595"/>
              </a:spcBef>
              <a:spcAft>
                <a:spcPts val="0"/>
              </a:spcAft>
              <a:buSzPts val="1870"/>
              <a:buFont typeface="Arial"/>
              <a:buNone/>
            </a:pPr>
            <a:r>
              <a:rPr lang="en-US"/>
              <a:t>		 σ</a:t>
            </a:r>
            <a:r>
              <a:rPr baseline="-25000" i="1" lang="en-US"/>
              <a:t>dept_name= “</a:t>
            </a:r>
            <a:r>
              <a:rPr baseline="-25000" lang="en-US"/>
              <a:t>Music” </a:t>
            </a:r>
            <a:r>
              <a:rPr lang="en-US"/>
              <a:t>(</a:t>
            </a:r>
            <a:r>
              <a:rPr i="1" lang="en-US"/>
              <a:t>instructor) </a:t>
            </a:r>
            <a:r>
              <a:rPr lang="en-US"/>
              <a:t>⨝</a:t>
            </a:r>
            <a:r>
              <a:rPr i="1" lang="en-US"/>
              <a:t> teaches </a:t>
            </a:r>
            <a:endParaRPr/>
          </a:p>
          <a:p>
            <a:pPr indent="-342900" lvl="0" marL="342900" rtl="0" algn="l">
              <a:spcBef>
                <a:spcPts val="595"/>
              </a:spcBef>
              <a:spcAft>
                <a:spcPts val="0"/>
              </a:spcAft>
              <a:buSzPts val="1870"/>
              <a:buFont typeface="Arial"/>
              <a:buNone/>
            </a:pPr>
            <a:r>
              <a:rPr i="1" lang="en-US"/>
              <a:t>	       </a:t>
            </a:r>
            <a:r>
              <a:rPr lang="en-US"/>
              <a:t>first. </a:t>
            </a:r>
            <a:endParaRPr/>
          </a:p>
          <a:p>
            <a:pPr indent="-342900" lvl="0" marL="342900" rtl="0" algn="l">
              <a:spcBef>
                <a:spcPts val="595"/>
              </a:spcBef>
              <a:spcAft>
                <a:spcPts val="0"/>
              </a:spcAft>
              <a:buSzPts val="1870"/>
              <a:buFont typeface="Arial"/>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Enumeration of Equivalent Expressions</a:t>
            </a:r>
            <a:endParaRPr/>
          </a:p>
        </p:txBody>
      </p:sp>
      <p:sp>
        <p:nvSpPr>
          <p:cNvPr id="240" name="Google Shape;240;p24"/>
          <p:cNvSpPr txBox="1"/>
          <p:nvPr>
            <p:ph idx="1" type="body"/>
          </p:nvPr>
        </p:nvSpPr>
        <p:spPr>
          <a:xfrm>
            <a:off x="673768" y="1102497"/>
            <a:ext cx="771946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Query optimizers use equivalence rules to </a:t>
            </a:r>
            <a:r>
              <a:rPr b="1" lang="en-US"/>
              <a:t>systematically</a:t>
            </a:r>
            <a:r>
              <a:rPr lang="en-US"/>
              <a:t> generate expressions equivalent to the given expression</a:t>
            </a:r>
            <a:endParaRPr/>
          </a:p>
          <a:p>
            <a:pPr indent="-342900" lvl="0" marL="342900" rtl="0" algn="l">
              <a:spcBef>
                <a:spcPts val="595"/>
              </a:spcBef>
              <a:spcAft>
                <a:spcPts val="0"/>
              </a:spcAft>
              <a:buSzPts val="1870"/>
              <a:buFont typeface="Noto Sans Symbols"/>
              <a:buChar char="▪"/>
            </a:pPr>
            <a:r>
              <a:rPr lang="en-US"/>
              <a:t>Can generate all equivalent expressions as follows: </a:t>
            </a:r>
            <a:endParaRPr/>
          </a:p>
          <a:p>
            <a:pPr indent="-285750" lvl="1" marL="742950" rtl="0" algn="l">
              <a:spcBef>
                <a:spcPts val="595"/>
              </a:spcBef>
              <a:spcAft>
                <a:spcPts val="0"/>
              </a:spcAft>
              <a:buSzPts val="1870"/>
              <a:buChar char="•"/>
            </a:pPr>
            <a:r>
              <a:rPr lang="en-US"/>
              <a:t> Repeat</a:t>
            </a:r>
            <a:endParaRPr/>
          </a:p>
          <a:p>
            <a:pPr indent="-228600" lvl="2" marL="1085850" rtl="0" algn="l">
              <a:spcBef>
                <a:spcPts val="595"/>
              </a:spcBef>
              <a:spcAft>
                <a:spcPts val="0"/>
              </a:spcAft>
              <a:buSzPts val="1700"/>
              <a:buChar char="▪"/>
            </a:pPr>
            <a:r>
              <a:rPr lang="en-US"/>
              <a:t>apply all applicable equivalence  rules on every subexpression of every equivalent expression found so far</a:t>
            </a:r>
            <a:endParaRPr/>
          </a:p>
          <a:p>
            <a:pPr indent="-228600" lvl="2" marL="1085850" rtl="0" algn="l">
              <a:spcBef>
                <a:spcPts val="595"/>
              </a:spcBef>
              <a:spcAft>
                <a:spcPts val="0"/>
              </a:spcAft>
              <a:buSzPts val="1700"/>
              <a:buChar char="▪"/>
            </a:pPr>
            <a:r>
              <a:rPr lang="en-US"/>
              <a:t>add newly generated expressions to the set of equivalent expressions </a:t>
            </a:r>
            <a:endParaRPr/>
          </a:p>
          <a:p>
            <a:pPr indent="-228600" lvl="2" marL="1085850" rtl="0" algn="l">
              <a:spcBef>
                <a:spcPts val="595"/>
              </a:spcBef>
              <a:spcAft>
                <a:spcPts val="0"/>
              </a:spcAft>
              <a:buSzPts val="1700"/>
              <a:buFont typeface="Arimo"/>
              <a:buNone/>
            </a:pPr>
            <a:r>
              <a:rPr lang="en-US"/>
              <a:t>Until no new equivalent expressions are generated above</a:t>
            </a:r>
            <a:endParaRPr/>
          </a:p>
          <a:p>
            <a:pPr indent="-342900" lvl="0" marL="342900" rtl="0" algn="l">
              <a:spcBef>
                <a:spcPts val="595"/>
              </a:spcBef>
              <a:spcAft>
                <a:spcPts val="0"/>
              </a:spcAft>
              <a:buSzPts val="1870"/>
              <a:buFont typeface="Noto Sans Symbols"/>
              <a:buChar char="▪"/>
            </a:pPr>
            <a:r>
              <a:rPr b="1" lang="en-US"/>
              <a:t>The above approach is very expensive</a:t>
            </a:r>
            <a:r>
              <a:rPr lang="en-US"/>
              <a:t> in space and time</a:t>
            </a:r>
            <a:endParaRPr/>
          </a:p>
          <a:p>
            <a:pPr indent="-285750" lvl="1" marL="742950" rtl="0" algn="l">
              <a:spcBef>
                <a:spcPts val="595"/>
              </a:spcBef>
              <a:spcAft>
                <a:spcPts val="0"/>
              </a:spcAft>
              <a:buSzPts val="1870"/>
              <a:buChar char="•"/>
            </a:pPr>
            <a:r>
              <a:rPr lang="en-US"/>
              <a:t>Two approaches</a:t>
            </a:r>
            <a:endParaRPr/>
          </a:p>
          <a:p>
            <a:pPr indent="-228600" lvl="2" marL="1085850" rtl="0" algn="l">
              <a:spcBef>
                <a:spcPts val="595"/>
              </a:spcBef>
              <a:spcAft>
                <a:spcPts val="0"/>
              </a:spcAft>
              <a:buSzPts val="1700"/>
              <a:buChar char="▪"/>
            </a:pPr>
            <a:r>
              <a:rPr b="1" lang="en-US"/>
              <a:t>Optimized plan generation </a:t>
            </a:r>
            <a:r>
              <a:rPr lang="en-US"/>
              <a:t>based on transformation rules</a:t>
            </a:r>
            <a:endParaRPr/>
          </a:p>
          <a:p>
            <a:pPr indent="-228600" lvl="2" marL="1085850" rtl="0" algn="l">
              <a:spcBef>
                <a:spcPts val="595"/>
              </a:spcBef>
              <a:spcAft>
                <a:spcPts val="0"/>
              </a:spcAft>
              <a:buSzPts val="1700"/>
              <a:buChar char="▪"/>
            </a:pPr>
            <a:r>
              <a:rPr lang="en-US"/>
              <a:t>Special case approach for queries with only selections, projections and joins</a:t>
            </a:r>
            <a:endParaRPr/>
          </a:p>
          <a:p>
            <a:pPr indent="-342900" lvl="0" marL="342900" rtl="0" algn="l">
              <a:spcBef>
                <a:spcPts val="595"/>
              </a:spcBef>
              <a:spcAft>
                <a:spcPts val="0"/>
              </a:spcAft>
              <a:buSzPts val="187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549689" y="117407"/>
            <a:ext cx="8693702" cy="697094"/>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600"/>
              <a:t>Implementing Transformation Based Optimization</a:t>
            </a:r>
            <a:endParaRPr/>
          </a:p>
        </p:txBody>
      </p:sp>
      <p:sp>
        <p:nvSpPr>
          <p:cNvPr id="247" name="Google Shape;247;p25"/>
          <p:cNvSpPr txBox="1"/>
          <p:nvPr>
            <p:ph idx="1" type="body"/>
          </p:nvPr>
        </p:nvSpPr>
        <p:spPr>
          <a:xfrm>
            <a:off x="683394" y="1102497"/>
            <a:ext cx="7825339"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Space requirements reduced by sharing common sub-expressions</a:t>
            </a:r>
            <a:r>
              <a:rPr lang="en-US"/>
              <a:t>:</a:t>
            </a:r>
            <a:endParaRPr/>
          </a:p>
          <a:p>
            <a:pPr indent="-285750" lvl="1" marL="742950" rtl="0" algn="l">
              <a:spcBef>
                <a:spcPts val="595"/>
              </a:spcBef>
              <a:spcAft>
                <a:spcPts val="0"/>
              </a:spcAft>
              <a:buSzPts val="1870"/>
              <a:buChar char="•"/>
            </a:pPr>
            <a:r>
              <a:rPr lang="en-US"/>
              <a:t>when EXP1 is generated from EXP2 by an equivalence rule, usually only the top level of the two are different, subtrees below are the same and can be shared using pointers</a:t>
            </a:r>
            <a:endParaRPr/>
          </a:p>
          <a:p>
            <a:pPr indent="-228600" lvl="2" marL="1085850" rtl="0" algn="l">
              <a:spcBef>
                <a:spcPts val="595"/>
              </a:spcBef>
              <a:spcAft>
                <a:spcPts val="0"/>
              </a:spcAft>
              <a:buSzPts val="1700"/>
              <a:buChar char="▪"/>
            </a:pPr>
            <a:r>
              <a:rPr lang="en-US"/>
              <a:t>E.g., when applying join commutativity</a:t>
            </a:r>
            <a:endParaRPr/>
          </a:p>
          <a:p>
            <a:pPr indent="-228600" lvl="2" marL="1085850" rtl="0" algn="l">
              <a:spcBef>
                <a:spcPts val="595"/>
              </a:spcBef>
              <a:spcAft>
                <a:spcPts val="0"/>
              </a:spcAft>
              <a:buSzPts val="1700"/>
              <a:buFont typeface="Arimo"/>
              <a:buNone/>
            </a:pPr>
            <a:br>
              <a:rPr lang="en-US"/>
            </a:br>
            <a:br>
              <a:rPr lang="en-US"/>
            </a:br>
            <a:br>
              <a:rPr lang="en-US"/>
            </a:br>
            <a:br>
              <a:rPr lang="en-US"/>
            </a:br>
            <a:br>
              <a:rPr lang="en-US"/>
            </a:br>
            <a:endParaRPr/>
          </a:p>
          <a:p>
            <a:pPr indent="-285750" lvl="1" marL="742950" rtl="0" algn="l">
              <a:spcBef>
                <a:spcPts val="595"/>
              </a:spcBef>
              <a:spcAft>
                <a:spcPts val="0"/>
              </a:spcAft>
              <a:buSzPts val="1870"/>
              <a:buChar char="•"/>
            </a:pPr>
            <a:r>
              <a:rPr b="1" lang="en-US"/>
              <a:t>Same sub-expression may get generated multiple times</a:t>
            </a:r>
            <a:endParaRPr b="1"/>
          </a:p>
          <a:p>
            <a:pPr indent="-228600" lvl="2" marL="1085850" rtl="0" algn="l">
              <a:spcBef>
                <a:spcPts val="595"/>
              </a:spcBef>
              <a:spcAft>
                <a:spcPts val="0"/>
              </a:spcAft>
              <a:buSzPts val="1700"/>
              <a:buChar char="▪"/>
            </a:pPr>
            <a:r>
              <a:rPr lang="en-US"/>
              <a:t>Detect duplicate sub-expressions and share one copy</a:t>
            </a:r>
            <a:endParaRPr/>
          </a:p>
          <a:p>
            <a:pPr indent="-342900" lvl="0" marL="342900" rtl="0" algn="l">
              <a:spcBef>
                <a:spcPts val="595"/>
              </a:spcBef>
              <a:spcAft>
                <a:spcPts val="0"/>
              </a:spcAft>
              <a:buSzPts val="1870"/>
              <a:buChar char="▪"/>
            </a:pPr>
            <a:r>
              <a:rPr b="1" lang="en-US"/>
              <a:t>Time requirements are reduced by not generating all expressions</a:t>
            </a:r>
            <a:endParaRPr b="1"/>
          </a:p>
          <a:p>
            <a:pPr indent="-285750" lvl="1" marL="742950" rtl="0" algn="l">
              <a:spcBef>
                <a:spcPts val="595"/>
              </a:spcBef>
              <a:spcAft>
                <a:spcPts val="0"/>
              </a:spcAft>
              <a:buSzPts val="1870"/>
              <a:buChar char="•"/>
            </a:pPr>
            <a:r>
              <a:rPr lang="en-US"/>
              <a:t>Dynamic programming</a:t>
            </a:r>
            <a:endParaRPr/>
          </a:p>
          <a:p>
            <a:pPr indent="-228600" lvl="2" marL="1085850" rtl="0" algn="l">
              <a:spcBef>
                <a:spcPts val="595"/>
              </a:spcBef>
              <a:spcAft>
                <a:spcPts val="0"/>
              </a:spcAft>
              <a:buSzPts val="1700"/>
              <a:buChar char="▪"/>
            </a:pPr>
            <a:r>
              <a:rPr lang="en-US"/>
              <a:t>We will study only t</a:t>
            </a:r>
            <a:r>
              <a:rPr b="1" lang="en-US"/>
              <a:t>he special case of dynamic programming for join order optimization</a:t>
            </a:r>
            <a:endParaRPr b="1"/>
          </a:p>
        </p:txBody>
      </p:sp>
      <p:pic>
        <p:nvPicPr>
          <p:cNvPr id="248" name="Google Shape;248;p25"/>
          <p:cNvPicPr preferRelativeResize="0"/>
          <p:nvPr/>
        </p:nvPicPr>
        <p:blipFill rotWithShape="1">
          <a:blip r:embed="rId3">
            <a:alphaModFix/>
          </a:blip>
          <a:srcRect b="0" l="0" r="0" t="0"/>
          <a:stretch/>
        </p:blipFill>
        <p:spPr>
          <a:xfrm>
            <a:off x="2955235" y="2807918"/>
            <a:ext cx="2622067" cy="1305099"/>
          </a:xfrm>
          <a:prstGeom prst="rect">
            <a:avLst/>
          </a:prstGeom>
          <a:noFill/>
          <a:ln>
            <a:noFill/>
          </a:ln>
        </p:spPr>
      </p:pic>
      <p:sp>
        <p:nvSpPr>
          <p:cNvPr id="249" name="Google Shape;249;p25"/>
          <p:cNvSpPr txBox="1"/>
          <p:nvPr/>
        </p:nvSpPr>
        <p:spPr>
          <a:xfrm>
            <a:off x="2087325" y="3368700"/>
            <a:ext cx="867900" cy="446400"/>
          </a:xfrm>
          <a:prstGeom prst="rect">
            <a:avLst/>
          </a:prstGeom>
          <a:noFill/>
          <a:ln>
            <a:noFill/>
          </a:ln>
        </p:spPr>
        <p:txBody>
          <a:bodyPr anchorCtr="0" anchor="t" bIns="91425" lIns="91425" spcFirstLastPara="1" rIns="91425" wrap="square" tIns="91425">
            <a:spAutoFit/>
          </a:bodyPr>
          <a:lstStyle/>
          <a:p>
            <a:pPr indent="0" lvl="0" marL="0" rtl="0" algn="l">
              <a:spcBef>
                <a:spcPts val="595"/>
              </a:spcBef>
              <a:spcAft>
                <a:spcPts val="0"/>
              </a:spcAft>
              <a:buNone/>
            </a:pPr>
            <a:r>
              <a:rPr lang="en-US" sz="1700">
                <a:solidFill>
                  <a:schemeClr val="dk1"/>
                </a:solidFill>
                <a:latin typeface="Helvetica Neue"/>
                <a:ea typeface="Helvetica Neue"/>
                <a:cs typeface="Helvetica Neue"/>
                <a:sym typeface="Helvetica Neue"/>
              </a:rPr>
              <a:t>EXP1 </a:t>
            </a:r>
            <a:endParaRPr/>
          </a:p>
        </p:txBody>
      </p:sp>
      <p:sp>
        <p:nvSpPr>
          <p:cNvPr id="250" name="Google Shape;250;p25"/>
          <p:cNvSpPr txBox="1"/>
          <p:nvPr/>
        </p:nvSpPr>
        <p:spPr>
          <a:xfrm>
            <a:off x="4588125" y="3368700"/>
            <a:ext cx="867900" cy="446400"/>
          </a:xfrm>
          <a:prstGeom prst="rect">
            <a:avLst/>
          </a:prstGeom>
          <a:noFill/>
          <a:ln>
            <a:noFill/>
          </a:ln>
        </p:spPr>
        <p:txBody>
          <a:bodyPr anchorCtr="0" anchor="t" bIns="91425" lIns="91425" spcFirstLastPara="1" rIns="91425" wrap="square" tIns="91425">
            <a:spAutoFit/>
          </a:bodyPr>
          <a:lstStyle/>
          <a:p>
            <a:pPr indent="0" lvl="0" marL="0" rtl="0" algn="l">
              <a:spcBef>
                <a:spcPts val="595"/>
              </a:spcBef>
              <a:spcAft>
                <a:spcPts val="0"/>
              </a:spcAft>
              <a:buNone/>
            </a:pPr>
            <a:r>
              <a:rPr lang="en-US" sz="1700">
                <a:solidFill>
                  <a:schemeClr val="dk1"/>
                </a:solidFill>
                <a:latin typeface="Helvetica Neue"/>
                <a:ea typeface="Helvetica Neue"/>
                <a:cs typeface="Helvetica Neue"/>
                <a:sym typeface="Helvetica Neue"/>
              </a:rPr>
              <a:t>EXP2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Cost Estimation</a:t>
            </a:r>
            <a:endParaRPr/>
          </a:p>
        </p:txBody>
      </p:sp>
      <p:sp>
        <p:nvSpPr>
          <p:cNvPr id="257" name="Google Shape;257;p26"/>
          <p:cNvSpPr txBox="1"/>
          <p:nvPr>
            <p:ph idx="1" type="body"/>
          </p:nvPr>
        </p:nvSpPr>
        <p:spPr>
          <a:xfrm>
            <a:off x="673768" y="1102497"/>
            <a:ext cx="8171782"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Cost of each operator </a:t>
            </a:r>
            <a:r>
              <a:rPr lang="en-US"/>
              <a:t>computer as described in Chapter 15</a:t>
            </a:r>
            <a:endParaRPr/>
          </a:p>
          <a:p>
            <a:pPr indent="-285750" lvl="1" marL="742950" rtl="0" algn="l">
              <a:spcBef>
                <a:spcPts val="595"/>
              </a:spcBef>
              <a:spcAft>
                <a:spcPts val="0"/>
              </a:spcAft>
              <a:buSzPts val="1870"/>
              <a:buChar char="•"/>
            </a:pPr>
            <a:r>
              <a:rPr lang="en-US"/>
              <a:t>Need statistics of input relations</a:t>
            </a:r>
            <a:endParaRPr/>
          </a:p>
          <a:p>
            <a:pPr indent="-228600" lvl="2" marL="1085850" rtl="0" algn="l">
              <a:spcBef>
                <a:spcPts val="595"/>
              </a:spcBef>
              <a:spcAft>
                <a:spcPts val="0"/>
              </a:spcAft>
              <a:buSzPts val="1700"/>
              <a:buChar char="▪"/>
            </a:pPr>
            <a:r>
              <a:rPr lang="en-US"/>
              <a:t>E.g., number of tuples, sizes of tuples</a:t>
            </a:r>
            <a:endParaRPr/>
          </a:p>
          <a:p>
            <a:pPr indent="-342900" lvl="0" marL="342900" rtl="0" algn="l">
              <a:spcBef>
                <a:spcPts val="595"/>
              </a:spcBef>
              <a:spcAft>
                <a:spcPts val="0"/>
              </a:spcAft>
              <a:buSzPts val="1870"/>
              <a:buFont typeface="Noto Sans Symbols"/>
              <a:buChar char="▪"/>
            </a:pPr>
            <a:r>
              <a:rPr lang="en-US"/>
              <a:t>Inputs can be results of sub-expressions</a:t>
            </a:r>
            <a:endParaRPr/>
          </a:p>
          <a:p>
            <a:pPr indent="-285750" lvl="1" marL="742950" rtl="0" algn="l">
              <a:spcBef>
                <a:spcPts val="595"/>
              </a:spcBef>
              <a:spcAft>
                <a:spcPts val="0"/>
              </a:spcAft>
              <a:buSzPts val="1870"/>
              <a:buChar char="•"/>
            </a:pPr>
            <a:r>
              <a:rPr lang="en-US"/>
              <a:t>Need to estimate statistics of expression results</a:t>
            </a:r>
            <a:endParaRPr/>
          </a:p>
          <a:p>
            <a:pPr indent="-285750" lvl="1" marL="742950" rtl="0" algn="l">
              <a:spcBef>
                <a:spcPts val="595"/>
              </a:spcBef>
              <a:spcAft>
                <a:spcPts val="0"/>
              </a:spcAft>
              <a:buSzPts val="1870"/>
              <a:buChar char="•"/>
            </a:pPr>
            <a:r>
              <a:rPr lang="en-US"/>
              <a:t>To do so, we require additional statistics</a:t>
            </a:r>
            <a:endParaRPr/>
          </a:p>
          <a:p>
            <a:pPr indent="-228600" lvl="2" marL="1085850" rtl="0" algn="l">
              <a:spcBef>
                <a:spcPts val="595"/>
              </a:spcBef>
              <a:spcAft>
                <a:spcPts val="0"/>
              </a:spcAft>
              <a:buSzPts val="1700"/>
              <a:buChar char="▪"/>
            </a:pPr>
            <a:r>
              <a:rPr lang="en-US"/>
              <a:t>E.g., number of distinct values for an attribute</a:t>
            </a:r>
            <a:endParaRPr/>
          </a:p>
          <a:p>
            <a:pPr indent="-342900" lvl="0" marL="342900" rtl="0" algn="l">
              <a:spcBef>
                <a:spcPts val="595"/>
              </a:spcBef>
              <a:spcAft>
                <a:spcPts val="0"/>
              </a:spcAft>
              <a:buSzPts val="1870"/>
              <a:buFont typeface="Noto Sans Symbols"/>
              <a:buChar char="▪"/>
            </a:pPr>
            <a:r>
              <a:rPr lang="en-US"/>
              <a:t>More on cost estimation later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Choice of Evaluation Plans</a:t>
            </a:r>
            <a:endParaRPr/>
          </a:p>
        </p:txBody>
      </p:sp>
      <p:sp>
        <p:nvSpPr>
          <p:cNvPr id="264" name="Google Shape;264;p27"/>
          <p:cNvSpPr txBox="1"/>
          <p:nvPr>
            <p:ph idx="1" type="body"/>
          </p:nvPr>
        </p:nvSpPr>
        <p:spPr>
          <a:xfrm>
            <a:off x="673768" y="1102497"/>
            <a:ext cx="779646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Char char="▪"/>
            </a:pPr>
            <a:r>
              <a:rPr b="1" lang="en-US"/>
              <a:t>Must consider the interaction of evaluation techniques when choosing evaluation plans</a:t>
            </a:r>
            <a:endParaRPr b="1"/>
          </a:p>
          <a:p>
            <a:pPr indent="-285750" lvl="1" marL="742950" rtl="0" algn="l">
              <a:spcBef>
                <a:spcPts val="595"/>
              </a:spcBef>
              <a:spcAft>
                <a:spcPts val="0"/>
              </a:spcAft>
              <a:buSzPts val="1870"/>
              <a:buChar char="•"/>
            </a:pPr>
            <a:r>
              <a:rPr b="1" lang="en-US"/>
              <a:t>choosing the cheapest algorithm</a:t>
            </a:r>
            <a:r>
              <a:rPr lang="en-US"/>
              <a:t> for each operation independently may not yield best overall algorithm.  E.g.</a:t>
            </a:r>
            <a:endParaRPr/>
          </a:p>
          <a:p>
            <a:pPr indent="-228600" lvl="2" marL="1085850" rtl="0" algn="l">
              <a:spcBef>
                <a:spcPts val="595"/>
              </a:spcBef>
              <a:spcAft>
                <a:spcPts val="0"/>
              </a:spcAft>
              <a:buSzPts val="1700"/>
              <a:buChar char="▪"/>
            </a:pPr>
            <a:r>
              <a:rPr lang="en-US"/>
              <a:t>merge-join may be costlier than hash-join, but may provide a sorted output which reduces the cost for an outer level aggregation.</a:t>
            </a:r>
            <a:endParaRPr/>
          </a:p>
          <a:p>
            <a:pPr indent="-228600" lvl="2" marL="1085850" rtl="0" algn="l">
              <a:spcBef>
                <a:spcPts val="595"/>
              </a:spcBef>
              <a:spcAft>
                <a:spcPts val="0"/>
              </a:spcAft>
              <a:buSzPts val="1700"/>
              <a:buChar char="▪"/>
            </a:pPr>
            <a:r>
              <a:rPr lang="en-US"/>
              <a:t>nested-loop join may provide opportunity for pipelining</a:t>
            </a:r>
            <a:endParaRPr/>
          </a:p>
          <a:p>
            <a:pPr indent="-342900" lvl="0" marL="342900" rtl="0" algn="l">
              <a:spcBef>
                <a:spcPts val="595"/>
              </a:spcBef>
              <a:spcAft>
                <a:spcPts val="0"/>
              </a:spcAft>
              <a:buSzPts val="1870"/>
              <a:buFont typeface="Noto Sans Symbols"/>
              <a:buChar char="▪"/>
            </a:pPr>
            <a:r>
              <a:rPr lang="en-US"/>
              <a:t>Practical query optimizers incorporate elements of the following two broad approaches:</a:t>
            </a:r>
            <a:endParaRPr/>
          </a:p>
          <a:p>
            <a:pPr indent="-285750" lvl="1" marL="742950" rtl="0" algn="l">
              <a:spcBef>
                <a:spcPts val="595"/>
              </a:spcBef>
              <a:spcAft>
                <a:spcPts val="0"/>
              </a:spcAft>
              <a:buSzPts val="1870"/>
              <a:buFont typeface="Arial"/>
              <a:buNone/>
            </a:pPr>
            <a:r>
              <a:rPr lang="en-US"/>
              <a:t>1.	</a:t>
            </a:r>
            <a:r>
              <a:rPr b="1" lang="en-US"/>
              <a:t>Search all the plans and choose the best plan in a </a:t>
            </a:r>
            <a:br>
              <a:rPr b="1" lang="en-US"/>
            </a:br>
            <a:r>
              <a:rPr b="1" lang="en-US"/>
              <a:t>cost-based fashion.</a:t>
            </a:r>
            <a:endParaRPr b="1"/>
          </a:p>
          <a:p>
            <a:pPr indent="-285750" lvl="1" marL="742950" rtl="0" algn="l">
              <a:spcBef>
                <a:spcPts val="595"/>
              </a:spcBef>
              <a:spcAft>
                <a:spcPts val="0"/>
              </a:spcAft>
              <a:buSzPts val="1870"/>
              <a:buFont typeface="Arial"/>
              <a:buNone/>
            </a:pPr>
            <a:r>
              <a:rPr lang="en-US"/>
              <a:t>2. </a:t>
            </a:r>
            <a:r>
              <a:rPr b="1" lang="en-US"/>
              <a:t>Uses heuristics </a:t>
            </a:r>
            <a:r>
              <a:rPr lang="en-US"/>
              <a:t>to choose a plan.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Cost-Based Optimization</a:t>
            </a:r>
            <a:endParaRPr/>
          </a:p>
        </p:txBody>
      </p:sp>
      <p:sp>
        <p:nvSpPr>
          <p:cNvPr id="271" name="Google Shape;271;p28"/>
          <p:cNvSpPr txBox="1"/>
          <p:nvPr>
            <p:ph idx="1" type="body"/>
          </p:nvPr>
        </p:nvSpPr>
        <p:spPr>
          <a:xfrm>
            <a:off x="683394" y="1102497"/>
            <a:ext cx="7700210"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Consider finding the best join-order for </a:t>
            </a:r>
            <a:r>
              <a:rPr i="1" lang="en-US"/>
              <a:t>r</a:t>
            </a:r>
            <a:r>
              <a:rPr baseline="-25000" lang="en-US"/>
              <a:t>1</a:t>
            </a:r>
            <a:r>
              <a:rPr lang="en-US"/>
              <a:t> ⨝ </a:t>
            </a:r>
            <a:r>
              <a:rPr i="1" lang="en-US"/>
              <a:t>r</a:t>
            </a:r>
            <a:r>
              <a:rPr baseline="-25000" lang="en-US"/>
              <a:t>2 </a:t>
            </a:r>
            <a:r>
              <a:rPr lang="en-US"/>
              <a:t>⨝</a:t>
            </a:r>
            <a:r>
              <a:rPr baseline="-25000" lang="en-US"/>
              <a:t>   </a:t>
            </a:r>
            <a:r>
              <a:rPr lang="en-US"/>
              <a:t>. . . ⨝ </a:t>
            </a:r>
            <a:r>
              <a:rPr i="1" lang="en-US"/>
              <a:t>r</a:t>
            </a:r>
            <a:r>
              <a:rPr baseline="-25000" i="1" lang="en-US"/>
              <a:t>n</a:t>
            </a:r>
            <a:r>
              <a:rPr lang="en-US"/>
              <a:t>.</a:t>
            </a:r>
            <a:endParaRPr/>
          </a:p>
          <a:p>
            <a:pPr indent="-342900" lvl="0" marL="342900" rtl="0" algn="l">
              <a:spcBef>
                <a:spcPts val="595"/>
              </a:spcBef>
              <a:spcAft>
                <a:spcPts val="0"/>
              </a:spcAft>
              <a:buSzPts val="1870"/>
              <a:buFont typeface="Noto Sans Symbols"/>
              <a:buChar char="▪"/>
            </a:pPr>
            <a:r>
              <a:rPr lang="en-US"/>
              <a:t>There are (2(</a:t>
            </a:r>
            <a:r>
              <a:rPr i="1" lang="en-US"/>
              <a:t>n</a:t>
            </a:r>
            <a:r>
              <a:rPr lang="en-US"/>
              <a:t> – 1))!/(</a:t>
            </a:r>
            <a:r>
              <a:rPr i="1" lang="en-US"/>
              <a:t>n</a:t>
            </a:r>
            <a:r>
              <a:rPr lang="en-US"/>
              <a:t> – 1)! different join orders for above expression.  With </a:t>
            </a:r>
            <a:r>
              <a:rPr i="1" lang="en-US"/>
              <a:t>n</a:t>
            </a:r>
            <a:r>
              <a:rPr lang="en-US"/>
              <a:t> = 7, the number is 665280, with </a:t>
            </a:r>
            <a:r>
              <a:rPr i="1" lang="en-US"/>
              <a:t>n = </a:t>
            </a:r>
            <a:r>
              <a:rPr lang="en-US"/>
              <a:t>10, the</a:t>
            </a:r>
            <a:r>
              <a:rPr i="1" lang="en-US"/>
              <a:t> </a:t>
            </a:r>
            <a:r>
              <a:rPr lang="en-US"/>
              <a:t>number is greater than 176 billion!</a:t>
            </a:r>
            <a:endParaRPr/>
          </a:p>
          <a:p>
            <a:pPr indent="-342900" lvl="0" marL="342900" rtl="0" algn="l">
              <a:spcBef>
                <a:spcPts val="595"/>
              </a:spcBef>
              <a:spcAft>
                <a:spcPts val="0"/>
              </a:spcAft>
              <a:buSzPts val="1870"/>
              <a:buFont typeface="Noto Sans Symbols"/>
              <a:buChar char="▪"/>
            </a:pPr>
            <a:r>
              <a:rPr lang="en-US"/>
              <a:t>No need to generate all the join orders.  Using dynamic programming, the least-cost join order for any subset of </a:t>
            </a:r>
            <a:br>
              <a:rPr lang="en-US"/>
            </a:br>
            <a:r>
              <a:rPr lang="en-US"/>
              <a:t>{</a:t>
            </a:r>
            <a:r>
              <a:rPr i="1" lang="en-US"/>
              <a:t>r</a:t>
            </a:r>
            <a:r>
              <a:rPr baseline="-25000" lang="en-US"/>
              <a:t>1</a:t>
            </a:r>
            <a:r>
              <a:rPr lang="en-US"/>
              <a:t>, </a:t>
            </a:r>
            <a:r>
              <a:rPr i="1" lang="en-US"/>
              <a:t>r</a:t>
            </a:r>
            <a:r>
              <a:rPr baseline="-25000" lang="en-US"/>
              <a:t>2</a:t>
            </a:r>
            <a:r>
              <a:rPr lang="en-US"/>
              <a:t>, . . . </a:t>
            </a:r>
            <a:r>
              <a:rPr i="1" lang="en-US"/>
              <a:t>r</a:t>
            </a:r>
            <a:r>
              <a:rPr baseline="-25000" i="1" lang="en-US"/>
              <a:t>n</a:t>
            </a:r>
            <a:r>
              <a:rPr lang="en-US"/>
              <a:t>} is computed only once and stored for future use.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Dynamic Programming in Optimization</a:t>
            </a:r>
            <a:endParaRPr/>
          </a:p>
        </p:txBody>
      </p:sp>
      <p:sp>
        <p:nvSpPr>
          <p:cNvPr id="278" name="Google Shape;278;p29"/>
          <p:cNvSpPr txBox="1"/>
          <p:nvPr>
            <p:ph idx="1" type="body"/>
          </p:nvPr>
        </p:nvSpPr>
        <p:spPr>
          <a:xfrm>
            <a:off x="693018" y="1102497"/>
            <a:ext cx="7738713"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To find best join tree for a set of </a:t>
            </a:r>
            <a:r>
              <a:rPr i="1" lang="en-US"/>
              <a:t>n</a:t>
            </a:r>
            <a:r>
              <a:rPr lang="en-US"/>
              <a:t> relations:</a:t>
            </a:r>
            <a:endParaRPr/>
          </a:p>
          <a:p>
            <a:pPr indent="-285750" lvl="1" marL="742950" rtl="0" algn="l">
              <a:spcBef>
                <a:spcPts val="595"/>
              </a:spcBef>
              <a:spcAft>
                <a:spcPts val="0"/>
              </a:spcAft>
              <a:buSzPts val="1870"/>
              <a:buChar char="•"/>
            </a:pPr>
            <a:r>
              <a:rPr lang="en-US"/>
              <a:t>To find best plan for a set </a:t>
            </a:r>
            <a:r>
              <a:rPr i="1" lang="en-US"/>
              <a:t>S</a:t>
            </a:r>
            <a:r>
              <a:rPr lang="en-US"/>
              <a:t> of </a:t>
            </a:r>
            <a:r>
              <a:rPr i="1" lang="en-US"/>
              <a:t>n</a:t>
            </a:r>
            <a:r>
              <a:rPr lang="en-US"/>
              <a:t> relations, consider all possible plans of the form:  </a:t>
            </a:r>
            <a:r>
              <a:rPr i="1" lang="en-US"/>
              <a:t>S</a:t>
            </a:r>
            <a:r>
              <a:rPr baseline="-25000" lang="en-US"/>
              <a:t>1</a:t>
            </a:r>
            <a:r>
              <a:rPr lang="en-US"/>
              <a:t> ⨝ (</a:t>
            </a:r>
            <a:r>
              <a:rPr i="1" lang="en-US"/>
              <a:t>S – S</a:t>
            </a:r>
            <a:r>
              <a:rPr baseline="-25000" lang="en-US"/>
              <a:t>1</a:t>
            </a:r>
            <a:r>
              <a:rPr lang="en-US"/>
              <a:t>) where </a:t>
            </a:r>
            <a:r>
              <a:rPr i="1" lang="en-US"/>
              <a:t>S</a:t>
            </a:r>
            <a:r>
              <a:rPr baseline="-25000" lang="en-US"/>
              <a:t>1</a:t>
            </a:r>
            <a:r>
              <a:rPr lang="en-US"/>
              <a:t> is any non-empty subset of </a:t>
            </a:r>
            <a:r>
              <a:rPr i="1" lang="en-US"/>
              <a:t>S</a:t>
            </a:r>
            <a:r>
              <a:rPr lang="en-US"/>
              <a:t>.</a:t>
            </a:r>
            <a:endParaRPr/>
          </a:p>
          <a:p>
            <a:pPr indent="-285750" lvl="1" marL="742950" rtl="0" algn="l">
              <a:spcBef>
                <a:spcPts val="595"/>
              </a:spcBef>
              <a:spcAft>
                <a:spcPts val="0"/>
              </a:spcAft>
              <a:buSzPts val="1870"/>
              <a:buChar char="•"/>
            </a:pPr>
            <a:r>
              <a:rPr lang="en-US"/>
              <a:t>Recursively compute costs for joining subsets of </a:t>
            </a:r>
            <a:r>
              <a:rPr i="1" lang="en-US"/>
              <a:t>S</a:t>
            </a:r>
            <a:r>
              <a:rPr lang="en-US"/>
              <a:t> to find the cost of each plan.  Choose the cheapest of the 2</a:t>
            </a:r>
            <a:r>
              <a:rPr baseline="30000" i="1" lang="en-US"/>
              <a:t>n</a:t>
            </a:r>
            <a:r>
              <a:rPr i="1" lang="en-US"/>
              <a:t> </a:t>
            </a:r>
            <a:r>
              <a:rPr lang="en-US"/>
              <a:t>– 2 alternatives.</a:t>
            </a:r>
            <a:endParaRPr/>
          </a:p>
          <a:p>
            <a:pPr indent="-285750" lvl="1" marL="742950" rtl="0" algn="l">
              <a:spcBef>
                <a:spcPts val="595"/>
              </a:spcBef>
              <a:spcAft>
                <a:spcPts val="0"/>
              </a:spcAft>
              <a:buSzPts val="1870"/>
              <a:buChar char="•"/>
            </a:pPr>
            <a:r>
              <a:rPr lang="en-US"/>
              <a:t>Base case for recursion:  single relation access plan</a:t>
            </a:r>
            <a:endParaRPr/>
          </a:p>
          <a:p>
            <a:pPr indent="-228600" lvl="2" marL="1085850" rtl="0" algn="l">
              <a:spcBef>
                <a:spcPts val="595"/>
              </a:spcBef>
              <a:spcAft>
                <a:spcPts val="0"/>
              </a:spcAft>
              <a:buSzPts val="1700"/>
              <a:buChar char="▪"/>
            </a:pPr>
            <a:r>
              <a:rPr lang="en-US"/>
              <a:t>Apply all selections on R</a:t>
            </a:r>
            <a:r>
              <a:rPr baseline="-25000" lang="en-US"/>
              <a:t>i </a:t>
            </a:r>
            <a:r>
              <a:rPr lang="en-US"/>
              <a:t>using best choice of indices on R</a:t>
            </a:r>
            <a:r>
              <a:rPr baseline="-25000" lang="en-US"/>
              <a:t>i</a:t>
            </a:r>
            <a:endParaRPr/>
          </a:p>
          <a:p>
            <a:pPr indent="-285750" lvl="1" marL="742950" rtl="0" algn="l">
              <a:spcBef>
                <a:spcPts val="595"/>
              </a:spcBef>
              <a:spcAft>
                <a:spcPts val="0"/>
              </a:spcAft>
              <a:buSzPts val="1870"/>
              <a:buChar char="•"/>
            </a:pPr>
            <a:r>
              <a:rPr lang="en-US"/>
              <a:t>When plan for any subset is computed, store it and reuse it when it is required again, instead of recomputing it</a:t>
            </a:r>
            <a:endParaRPr/>
          </a:p>
          <a:p>
            <a:pPr indent="-228600" lvl="2" marL="1085850" rtl="0" algn="l">
              <a:spcBef>
                <a:spcPts val="595"/>
              </a:spcBef>
              <a:spcAft>
                <a:spcPts val="0"/>
              </a:spcAft>
              <a:buSzPts val="1700"/>
              <a:buChar char="▪"/>
            </a:pPr>
            <a:r>
              <a:rPr lang="en-US"/>
              <a:t>Dynamic programming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Introduction</a:t>
            </a:r>
            <a:endParaRPr/>
          </a:p>
        </p:txBody>
      </p:sp>
      <p:sp>
        <p:nvSpPr>
          <p:cNvPr id="96" name="Google Shape;96;p3"/>
          <p:cNvSpPr txBox="1"/>
          <p:nvPr>
            <p:ph idx="1" type="body"/>
          </p:nvPr>
        </p:nvSpPr>
        <p:spPr>
          <a:xfrm>
            <a:off x="712268" y="1102498"/>
            <a:ext cx="7082131" cy="10398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Alternative ways of evaluating a given query</a:t>
            </a:r>
            <a:endParaRPr/>
          </a:p>
          <a:p>
            <a:pPr indent="-285750" lvl="1" marL="742950" rtl="0" algn="l">
              <a:spcBef>
                <a:spcPts val="595"/>
              </a:spcBef>
              <a:spcAft>
                <a:spcPts val="0"/>
              </a:spcAft>
              <a:buSzPts val="1870"/>
              <a:buChar char="•"/>
            </a:pPr>
            <a:r>
              <a:rPr lang="en-US"/>
              <a:t>Equivalent expressions</a:t>
            </a:r>
            <a:endParaRPr/>
          </a:p>
          <a:p>
            <a:pPr indent="-285750" lvl="1" marL="742950" rtl="0" algn="l">
              <a:spcBef>
                <a:spcPts val="595"/>
              </a:spcBef>
              <a:spcAft>
                <a:spcPts val="0"/>
              </a:spcAft>
              <a:buSzPts val="1870"/>
              <a:buChar char="•"/>
            </a:pPr>
            <a:r>
              <a:rPr lang="en-US"/>
              <a:t>Different algorithms for each operation</a:t>
            </a:r>
            <a:endParaRPr/>
          </a:p>
        </p:txBody>
      </p:sp>
      <p:pic>
        <p:nvPicPr>
          <p:cNvPr id="97" name="Google Shape;97;p3"/>
          <p:cNvPicPr preferRelativeResize="0"/>
          <p:nvPr/>
        </p:nvPicPr>
        <p:blipFill rotWithShape="1">
          <a:blip r:embed="rId3">
            <a:alphaModFix/>
          </a:blip>
          <a:srcRect b="0" l="0" r="0" t="0"/>
          <a:stretch/>
        </p:blipFill>
        <p:spPr>
          <a:xfrm>
            <a:off x="1315478" y="2360977"/>
            <a:ext cx="7388619" cy="3496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Order Optimization Algorithm</a:t>
            </a:r>
            <a:endParaRPr/>
          </a:p>
        </p:txBody>
      </p:sp>
      <p:sp>
        <p:nvSpPr>
          <p:cNvPr id="285" name="Google Shape;285;p30"/>
          <p:cNvSpPr txBox="1"/>
          <p:nvPr>
            <p:ph idx="1" type="body"/>
          </p:nvPr>
        </p:nvSpPr>
        <p:spPr>
          <a:xfrm>
            <a:off x="119125" y="1120775"/>
            <a:ext cx="88758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Arial"/>
              <a:buNone/>
            </a:pPr>
            <a:r>
              <a:rPr b="1" lang="en-US"/>
              <a:t>procedure</a:t>
            </a:r>
            <a:r>
              <a:rPr lang="en-US"/>
              <a:t> findbestplan(</a:t>
            </a:r>
            <a:r>
              <a:rPr i="1" lang="en-US"/>
              <a:t>S</a:t>
            </a:r>
            <a:r>
              <a:rPr lang="en-US"/>
              <a:t>)</a:t>
            </a:r>
            <a:br>
              <a:rPr lang="en-US"/>
            </a:br>
            <a:r>
              <a:rPr b="1" lang="en-US"/>
              <a:t>if</a:t>
            </a:r>
            <a:r>
              <a:rPr lang="en-US"/>
              <a:t> (</a:t>
            </a:r>
            <a:r>
              <a:rPr i="1" lang="en-US"/>
              <a:t>bestplan</a:t>
            </a:r>
            <a:r>
              <a:rPr lang="en-US"/>
              <a:t>[</a:t>
            </a:r>
            <a:r>
              <a:rPr i="1" lang="en-US"/>
              <a:t>S</a:t>
            </a:r>
            <a:r>
              <a:rPr lang="en-US"/>
              <a:t>].</a:t>
            </a:r>
            <a:r>
              <a:rPr i="1" lang="en-US"/>
              <a:t>cost </a:t>
            </a:r>
            <a:r>
              <a:rPr lang="en-US"/>
              <a:t>≠ ∞)</a:t>
            </a:r>
            <a:br>
              <a:rPr lang="en-US"/>
            </a:br>
            <a:r>
              <a:rPr lang="en-US"/>
              <a:t>	</a:t>
            </a:r>
            <a:r>
              <a:rPr b="1" lang="en-US"/>
              <a:t>return </a:t>
            </a:r>
            <a:r>
              <a:rPr i="1" lang="en-US"/>
              <a:t>bestplan</a:t>
            </a:r>
            <a:r>
              <a:rPr lang="en-US"/>
              <a:t>[</a:t>
            </a:r>
            <a:r>
              <a:rPr i="1" lang="en-US"/>
              <a:t>S</a:t>
            </a:r>
            <a:r>
              <a:rPr lang="en-US"/>
              <a:t>]</a:t>
            </a:r>
            <a:br>
              <a:rPr lang="en-US"/>
            </a:br>
            <a:r>
              <a:rPr lang="en-US"/>
              <a:t>// else </a:t>
            </a:r>
            <a:r>
              <a:rPr i="1" lang="en-US"/>
              <a:t>bestplan</a:t>
            </a:r>
            <a:r>
              <a:rPr lang="en-US"/>
              <a:t>[</a:t>
            </a:r>
            <a:r>
              <a:rPr i="1" lang="en-US"/>
              <a:t>S</a:t>
            </a:r>
            <a:r>
              <a:rPr lang="en-US"/>
              <a:t>] has not been computed earlier, compute it now</a:t>
            </a:r>
            <a:br>
              <a:rPr lang="en-US"/>
            </a:br>
            <a:r>
              <a:rPr b="1" lang="en-US"/>
              <a:t>if</a:t>
            </a:r>
            <a:r>
              <a:rPr lang="en-US"/>
              <a:t> (</a:t>
            </a:r>
            <a:r>
              <a:rPr i="1" lang="en-US"/>
              <a:t>S</a:t>
            </a:r>
            <a:r>
              <a:rPr lang="en-US"/>
              <a:t> contains only 1 relation)</a:t>
            </a:r>
            <a:br>
              <a:rPr lang="en-US"/>
            </a:br>
            <a:r>
              <a:rPr lang="en-US"/>
              <a:t>    set </a:t>
            </a:r>
            <a:r>
              <a:rPr i="1" lang="en-US"/>
              <a:t>bestplan</a:t>
            </a:r>
            <a:r>
              <a:rPr lang="en-US"/>
              <a:t>[</a:t>
            </a:r>
            <a:r>
              <a:rPr i="1" lang="en-US"/>
              <a:t>S</a:t>
            </a:r>
            <a:r>
              <a:rPr lang="en-US"/>
              <a:t>].</a:t>
            </a:r>
            <a:r>
              <a:rPr i="1" lang="en-US"/>
              <a:t>plan</a:t>
            </a:r>
            <a:r>
              <a:rPr lang="en-US"/>
              <a:t> and </a:t>
            </a:r>
            <a:r>
              <a:rPr i="1" lang="en-US"/>
              <a:t>bestplan</a:t>
            </a:r>
            <a:r>
              <a:rPr lang="en-US"/>
              <a:t>[</a:t>
            </a:r>
            <a:r>
              <a:rPr i="1" lang="en-US"/>
              <a:t>S</a:t>
            </a:r>
            <a:r>
              <a:rPr lang="en-US"/>
              <a:t>].</a:t>
            </a:r>
            <a:r>
              <a:rPr i="1" lang="en-US"/>
              <a:t>cost</a:t>
            </a:r>
            <a:r>
              <a:rPr lang="en-US"/>
              <a:t> based on the best way </a:t>
            </a:r>
            <a:br>
              <a:rPr lang="en-US"/>
            </a:br>
            <a:r>
              <a:rPr lang="en-US"/>
              <a:t>    of accessing </a:t>
            </a:r>
            <a:r>
              <a:rPr i="1" lang="en-US"/>
              <a:t>S</a:t>
            </a:r>
            <a:r>
              <a:rPr lang="en-US"/>
              <a:t>  using selections on </a:t>
            </a:r>
            <a:r>
              <a:rPr i="1" lang="en-US"/>
              <a:t>S</a:t>
            </a:r>
            <a:r>
              <a:rPr lang="en-US"/>
              <a:t> and indices (if any) on S </a:t>
            </a:r>
            <a:endParaRPr/>
          </a:p>
          <a:p>
            <a:pPr indent="-342900" lvl="0" marL="342900" rtl="0" algn="l">
              <a:spcBef>
                <a:spcPts val="0"/>
              </a:spcBef>
              <a:spcAft>
                <a:spcPts val="0"/>
              </a:spcAft>
              <a:buSzPts val="1870"/>
              <a:buFont typeface="Arial"/>
              <a:buNone/>
            </a:pPr>
            <a:r>
              <a:rPr b="1" lang="en-US"/>
              <a:t>     </a:t>
            </a:r>
            <a:r>
              <a:rPr b="1" lang="en-US"/>
              <a:t>else </a:t>
            </a:r>
            <a:endParaRPr b="1"/>
          </a:p>
          <a:p>
            <a:pPr indent="-342900" lvl="0" marL="800100" rtl="0" algn="l">
              <a:spcBef>
                <a:spcPts val="0"/>
              </a:spcBef>
              <a:spcAft>
                <a:spcPts val="0"/>
              </a:spcAft>
              <a:buSzPts val="1870"/>
              <a:buFont typeface="Arial"/>
              <a:buNone/>
            </a:pPr>
            <a:r>
              <a:rPr b="1" lang="en-US"/>
              <a:t>for each </a:t>
            </a:r>
            <a:r>
              <a:rPr lang="en-US"/>
              <a:t>non-empty subset </a:t>
            </a:r>
            <a:r>
              <a:rPr i="1" lang="en-US"/>
              <a:t>S1</a:t>
            </a:r>
            <a:r>
              <a:rPr lang="en-US"/>
              <a:t> of </a:t>
            </a:r>
            <a:r>
              <a:rPr i="1" lang="en-US"/>
              <a:t>S </a:t>
            </a:r>
            <a:r>
              <a:rPr lang="en-US"/>
              <a:t>such that </a:t>
            </a:r>
            <a:r>
              <a:rPr i="1" lang="en-US"/>
              <a:t>S</a:t>
            </a:r>
            <a:r>
              <a:rPr lang="en-US"/>
              <a:t>1 ≠ </a:t>
            </a:r>
            <a:r>
              <a:rPr i="1" lang="en-US"/>
              <a:t>S  </a:t>
            </a:r>
            <a:r>
              <a:rPr b="1" i="1" lang="en-US">
                <a:solidFill>
                  <a:schemeClr val="dk2"/>
                </a:solidFill>
              </a:rPr>
              <a:t>[2^n possibilities]</a:t>
            </a:r>
            <a:br>
              <a:rPr i="1" lang="en-US"/>
            </a:br>
            <a:r>
              <a:rPr i="1" lang="en-US"/>
              <a:t>	</a:t>
            </a:r>
            <a:r>
              <a:rPr lang="en-US"/>
              <a:t>P1= findbestplan(</a:t>
            </a:r>
            <a:r>
              <a:rPr i="1" lang="en-US"/>
              <a:t>S</a:t>
            </a:r>
            <a:r>
              <a:rPr lang="en-US"/>
              <a:t>1) </a:t>
            </a:r>
            <a:r>
              <a:rPr lang="en-US" sz="1500">
                <a:latin typeface="Courier New"/>
                <a:ea typeface="Courier New"/>
                <a:cs typeface="Courier New"/>
                <a:sym typeface="Courier New"/>
              </a:rPr>
              <a:t>// we need to take all length combinations</a:t>
            </a:r>
            <a:br>
              <a:rPr lang="en-US"/>
            </a:br>
            <a:r>
              <a:rPr lang="en-US"/>
              <a:t>	P2= findbestplan(</a:t>
            </a:r>
            <a:r>
              <a:rPr i="1" lang="en-US"/>
              <a:t>S</a:t>
            </a:r>
            <a:r>
              <a:rPr lang="en-US"/>
              <a:t> - </a:t>
            </a:r>
            <a:r>
              <a:rPr i="1" lang="en-US"/>
              <a:t>S</a:t>
            </a:r>
            <a:r>
              <a:rPr lang="en-US"/>
              <a:t>1) </a:t>
            </a:r>
            <a:r>
              <a:rPr lang="en-US" sz="1300">
                <a:latin typeface="Courier New"/>
                <a:ea typeface="Courier New"/>
                <a:cs typeface="Courier New"/>
                <a:sym typeface="Courier New"/>
              </a:rPr>
              <a:t>// something like MCM but not completely (i,j) vs S</a:t>
            </a:r>
            <a:br>
              <a:rPr lang="en-US"/>
            </a:br>
            <a:r>
              <a:rPr lang="en-US"/>
              <a:t>	</a:t>
            </a:r>
            <a:r>
              <a:rPr b="1" lang="en-US"/>
              <a:t>for each </a:t>
            </a:r>
            <a:r>
              <a:rPr lang="en-US"/>
              <a:t>algorithm A for joining results of </a:t>
            </a:r>
            <a:r>
              <a:rPr i="1" lang="en-US"/>
              <a:t>P</a:t>
            </a:r>
            <a:r>
              <a:rPr lang="en-US"/>
              <a:t>1 and </a:t>
            </a:r>
            <a:r>
              <a:rPr i="1" lang="en-US"/>
              <a:t>P</a:t>
            </a:r>
            <a:r>
              <a:rPr lang="en-US"/>
              <a:t>2</a:t>
            </a:r>
            <a:br>
              <a:rPr lang="en-US"/>
            </a:br>
            <a:r>
              <a:rPr lang="en-US"/>
              <a:t>             </a:t>
            </a:r>
            <a:r>
              <a:rPr b="1" i="1" lang="en-US"/>
              <a:t>… compute plan and cost of using A (see next page) ..</a:t>
            </a:r>
            <a:br>
              <a:rPr i="1" lang="en-US"/>
            </a:br>
            <a:r>
              <a:rPr lang="en-US"/>
              <a:t>  	     </a:t>
            </a:r>
            <a:r>
              <a:rPr b="1" lang="en-US"/>
              <a:t>if </a:t>
            </a:r>
            <a:r>
              <a:rPr i="1" lang="en-US"/>
              <a:t>cost </a:t>
            </a:r>
            <a:r>
              <a:rPr lang="en-US"/>
              <a:t>&lt; </a:t>
            </a:r>
            <a:r>
              <a:rPr i="1" lang="en-US"/>
              <a:t>bestplan</a:t>
            </a:r>
            <a:r>
              <a:rPr lang="en-US"/>
              <a:t>[</a:t>
            </a:r>
            <a:r>
              <a:rPr i="1" lang="en-US"/>
              <a:t>S</a:t>
            </a:r>
            <a:r>
              <a:rPr lang="en-US"/>
              <a:t>].</a:t>
            </a:r>
            <a:r>
              <a:rPr i="1" lang="en-US"/>
              <a:t>cost </a:t>
            </a:r>
            <a:br>
              <a:rPr lang="en-US"/>
            </a:br>
            <a:r>
              <a:rPr lang="en-US"/>
              <a:t>		            </a:t>
            </a:r>
            <a:r>
              <a:rPr i="1" lang="en-US"/>
              <a:t>bestplan</a:t>
            </a:r>
            <a:r>
              <a:rPr lang="en-US"/>
              <a:t>[</a:t>
            </a:r>
            <a:r>
              <a:rPr i="1" lang="en-US"/>
              <a:t>S</a:t>
            </a:r>
            <a:r>
              <a:rPr lang="en-US"/>
              <a:t>].</a:t>
            </a:r>
            <a:r>
              <a:rPr i="1" lang="en-US"/>
              <a:t>cost </a:t>
            </a:r>
            <a:r>
              <a:rPr lang="en-US"/>
              <a:t>= cost</a:t>
            </a:r>
            <a:br>
              <a:rPr lang="en-US"/>
            </a:br>
            <a:r>
              <a:rPr lang="en-US"/>
              <a:t>		            </a:t>
            </a:r>
            <a:r>
              <a:rPr i="1" lang="en-US"/>
              <a:t>bestplan</a:t>
            </a:r>
            <a:r>
              <a:rPr lang="en-US"/>
              <a:t>[</a:t>
            </a:r>
            <a:r>
              <a:rPr i="1" lang="en-US"/>
              <a:t>S</a:t>
            </a:r>
            <a:r>
              <a:rPr lang="en-US"/>
              <a:t>].</a:t>
            </a:r>
            <a:r>
              <a:rPr i="1" lang="en-US"/>
              <a:t>plan </a:t>
            </a:r>
            <a:r>
              <a:rPr lang="en-US"/>
              <a:t>= </a:t>
            </a:r>
            <a:r>
              <a:rPr i="1" lang="en-US"/>
              <a:t>plan</a:t>
            </a:r>
            <a:r>
              <a:rPr lang="en-US"/>
              <a:t>;</a:t>
            </a:r>
            <a:br>
              <a:rPr lang="en-US"/>
            </a:br>
            <a:r>
              <a:rPr b="1" lang="en-US"/>
              <a:t>return</a:t>
            </a:r>
            <a:r>
              <a:rPr lang="en-US"/>
              <a:t> </a:t>
            </a:r>
            <a:r>
              <a:rPr i="1" lang="en-US"/>
              <a:t>bestplan</a:t>
            </a:r>
            <a:r>
              <a:rPr lang="en-US"/>
              <a:t>[</a:t>
            </a:r>
            <a:r>
              <a:rPr i="1" lang="en-US"/>
              <a:t>S</a:t>
            </a:r>
            <a:r>
              <a:rPr lang="en-US"/>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768350" y="117474"/>
            <a:ext cx="8226426" cy="63408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Order Optimization Algorithm (cont.)</a:t>
            </a:r>
            <a:endParaRPr/>
          </a:p>
        </p:txBody>
      </p:sp>
      <p:sp>
        <p:nvSpPr>
          <p:cNvPr id="292" name="Google Shape;292;p31"/>
          <p:cNvSpPr txBox="1"/>
          <p:nvPr>
            <p:ph idx="1" type="body"/>
          </p:nvPr>
        </p:nvSpPr>
        <p:spPr>
          <a:xfrm>
            <a:off x="664150" y="1020576"/>
            <a:ext cx="7632900" cy="551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70"/>
              <a:buFont typeface="Arial"/>
              <a:buNone/>
            </a:pPr>
            <a:r>
              <a:rPr b="1" lang="en-US"/>
              <a:t>for each </a:t>
            </a:r>
            <a:r>
              <a:rPr lang="en-US"/>
              <a:t>algorithm A for joining results of </a:t>
            </a:r>
            <a:r>
              <a:rPr i="1" lang="en-US"/>
              <a:t>P</a:t>
            </a:r>
            <a:r>
              <a:rPr lang="en-US"/>
              <a:t>1 and </a:t>
            </a:r>
            <a:r>
              <a:rPr i="1" lang="en-US"/>
              <a:t>P</a:t>
            </a:r>
            <a:r>
              <a:rPr lang="en-US"/>
              <a:t>2 : return </a:t>
            </a:r>
            <a:r>
              <a:rPr b="1" lang="en-US"/>
              <a:t>(min cost)</a:t>
            </a:r>
            <a:br>
              <a:rPr lang="en-US"/>
            </a:br>
            <a:r>
              <a:rPr lang="en-US"/>
              <a:t> // For indexed-nested loops join, the outer could be </a:t>
            </a:r>
            <a:r>
              <a:rPr i="1" lang="en-US"/>
              <a:t>P1</a:t>
            </a:r>
            <a:r>
              <a:rPr lang="en-US"/>
              <a:t> or </a:t>
            </a:r>
            <a:r>
              <a:rPr i="1" lang="en-US"/>
              <a:t>P2</a:t>
            </a:r>
            <a:br>
              <a:rPr i="1" lang="en-US"/>
            </a:br>
            <a:r>
              <a:rPr i="1" lang="en-US"/>
              <a:t> </a:t>
            </a:r>
            <a:r>
              <a:rPr lang="en-US"/>
              <a:t>// Similarly for hash-join, the build relation could be</a:t>
            </a:r>
            <a:r>
              <a:rPr i="1" lang="en-US"/>
              <a:t> P1 </a:t>
            </a:r>
            <a:r>
              <a:rPr lang="en-US"/>
              <a:t>or</a:t>
            </a:r>
            <a:r>
              <a:rPr i="1" lang="en-US"/>
              <a:t> P2</a:t>
            </a:r>
            <a:br>
              <a:rPr i="1" lang="en-US"/>
            </a:br>
            <a:r>
              <a:rPr i="1" lang="en-US"/>
              <a:t> </a:t>
            </a:r>
            <a:r>
              <a:rPr lang="en-US"/>
              <a:t>//</a:t>
            </a:r>
            <a:r>
              <a:rPr i="1" lang="en-US"/>
              <a:t>  </a:t>
            </a:r>
            <a:r>
              <a:rPr lang="en-US"/>
              <a:t>We assume the alternatives are considered as separate algorithms</a:t>
            </a:r>
            <a:r>
              <a:rPr i="1" lang="en-US"/>
              <a:t>     </a:t>
            </a:r>
            <a:r>
              <a:rPr b="1" i="1" lang="en-US"/>
              <a:t>      </a:t>
            </a:r>
            <a:endParaRPr/>
          </a:p>
          <a:p>
            <a:pPr indent="-342900" lvl="0" marL="342900" rtl="0" algn="l">
              <a:spcBef>
                <a:spcPts val="595"/>
              </a:spcBef>
              <a:spcAft>
                <a:spcPts val="0"/>
              </a:spcAft>
              <a:buSzPts val="1870"/>
              <a:buFont typeface="Arial"/>
              <a:buNone/>
            </a:pPr>
            <a:r>
              <a:rPr b="1" i="1" lang="en-US"/>
              <a:t>      </a:t>
            </a:r>
            <a:r>
              <a:rPr b="1" lang="en-US"/>
              <a:t>if </a:t>
            </a:r>
            <a:r>
              <a:rPr lang="en-US"/>
              <a:t>algorithm </a:t>
            </a:r>
            <a:r>
              <a:rPr i="1" lang="en-US"/>
              <a:t>A</a:t>
            </a:r>
            <a:r>
              <a:rPr lang="en-US"/>
              <a:t> is indexed nested loops </a:t>
            </a:r>
            <a:br>
              <a:rPr lang="en-US"/>
            </a:br>
            <a:r>
              <a:rPr lang="en-US"/>
              <a:t>     Let </a:t>
            </a:r>
            <a:r>
              <a:rPr i="1" lang="en-US"/>
              <a:t>P</a:t>
            </a:r>
            <a:r>
              <a:rPr baseline="-25000" i="1" lang="en-US"/>
              <a:t>i</a:t>
            </a:r>
            <a:r>
              <a:rPr lang="en-US"/>
              <a:t> and </a:t>
            </a:r>
            <a:r>
              <a:rPr i="1" lang="en-US"/>
              <a:t>P</a:t>
            </a:r>
            <a:r>
              <a:rPr baseline="-25000" i="1" lang="en-US"/>
              <a:t>o</a:t>
            </a:r>
            <a:r>
              <a:rPr lang="en-US"/>
              <a:t> denote inner and outer inputs</a:t>
            </a:r>
            <a:br>
              <a:rPr lang="en-US"/>
            </a:br>
            <a:r>
              <a:rPr lang="en-US"/>
              <a:t>     </a:t>
            </a:r>
            <a:r>
              <a:rPr b="1" lang="en-US"/>
              <a:t>if </a:t>
            </a:r>
            <a:r>
              <a:rPr i="1" lang="en-US"/>
              <a:t>P</a:t>
            </a:r>
            <a:r>
              <a:rPr baseline="-25000" i="1" lang="en-US"/>
              <a:t>i</a:t>
            </a:r>
            <a:r>
              <a:rPr lang="en-US"/>
              <a:t> has a single relation </a:t>
            </a:r>
            <a:r>
              <a:rPr i="1" lang="en-US"/>
              <a:t>r</a:t>
            </a:r>
            <a:r>
              <a:rPr baseline="-25000" i="1" lang="en-US"/>
              <a:t>i</a:t>
            </a:r>
            <a:r>
              <a:rPr lang="en-US"/>
              <a:t> and </a:t>
            </a:r>
            <a:r>
              <a:rPr i="1" lang="en-US"/>
              <a:t>r</a:t>
            </a:r>
            <a:r>
              <a:rPr baseline="-25000" i="1" lang="en-US"/>
              <a:t>i</a:t>
            </a:r>
            <a:r>
              <a:rPr lang="en-US"/>
              <a:t> has an index on the join attribute</a:t>
            </a:r>
            <a:endParaRPr/>
          </a:p>
          <a:p>
            <a:pPr indent="-342900" lvl="0" marL="342900" rtl="0" algn="l">
              <a:spcBef>
                <a:spcPts val="595"/>
              </a:spcBef>
              <a:spcAft>
                <a:spcPts val="0"/>
              </a:spcAft>
              <a:buSzPts val="1870"/>
              <a:buFont typeface="Arial"/>
              <a:buNone/>
            </a:pPr>
            <a:r>
              <a:rPr i="1" lang="en-US"/>
              <a:t>                plan = “</a:t>
            </a:r>
            <a:r>
              <a:rPr lang="en-US"/>
              <a:t>execute </a:t>
            </a:r>
            <a:r>
              <a:rPr i="1" lang="en-US"/>
              <a:t>P</a:t>
            </a:r>
            <a:r>
              <a:rPr baseline="-25000" i="1" lang="en-US"/>
              <a:t>o</a:t>
            </a:r>
            <a:r>
              <a:rPr i="1" lang="en-US"/>
              <a:t>.plan</a:t>
            </a:r>
            <a:r>
              <a:rPr lang="en-US"/>
              <a:t>; join results of </a:t>
            </a:r>
            <a:r>
              <a:rPr i="1" lang="en-US"/>
              <a:t>P</a:t>
            </a:r>
            <a:r>
              <a:rPr baseline="-25000" i="1" lang="en-US"/>
              <a:t>o</a:t>
            </a:r>
            <a:r>
              <a:rPr lang="en-US"/>
              <a:t> and </a:t>
            </a:r>
            <a:r>
              <a:rPr i="1" lang="en-US"/>
              <a:t>r</a:t>
            </a:r>
            <a:r>
              <a:rPr baseline="-25000" i="1" lang="en-US"/>
              <a:t>i</a:t>
            </a:r>
            <a:r>
              <a:rPr lang="en-US"/>
              <a:t> using </a:t>
            </a:r>
            <a:r>
              <a:rPr i="1" lang="en-US"/>
              <a:t>A</a:t>
            </a:r>
            <a:r>
              <a:rPr lang="en-US"/>
              <a:t>”, </a:t>
            </a:r>
            <a:br>
              <a:rPr lang="en-US"/>
            </a:br>
            <a:r>
              <a:rPr lang="en-US"/>
              <a:t>                      with any selection conditions on </a:t>
            </a:r>
            <a:r>
              <a:rPr i="1" lang="en-US"/>
              <a:t>P</a:t>
            </a:r>
            <a:r>
              <a:rPr baseline="-25000" i="1" lang="en-US"/>
              <a:t>i</a:t>
            </a:r>
            <a:r>
              <a:rPr lang="en-US"/>
              <a:t> performed as part of</a:t>
            </a:r>
            <a:br>
              <a:rPr lang="en-US"/>
            </a:br>
            <a:r>
              <a:rPr lang="en-US"/>
              <a:t>                       the join condition</a:t>
            </a:r>
            <a:br>
              <a:rPr lang="en-US"/>
            </a:br>
            <a:r>
              <a:rPr lang="en-US"/>
              <a:t>            cost = </a:t>
            </a:r>
            <a:r>
              <a:rPr i="1" lang="en-US"/>
              <a:t>P</a:t>
            </a:r>
            <a:r>
              <a:rPr baseline="-25000" i="1" lang="en-US"/>
              <a:t>o</a:t>
            </a:r>
            <a:r>
              <a:rPr i="1" lang="en-US"/>
              <a:t>.cost</a:t>
            </a:r>
            <a:r>
              <a:rPr lang="en-US"/>
              <a:t> + cost of </a:t>
            </a:r>
            <a:r>
              <a:rPr i="1" lang="en-US"/>
              <a:t>A</a:t>
            </a:r>
            <a:br>
              <a:rPr lang="en-US"/>
            </a:br>
            <a:r>
              <a:rPr lang="en-US"/>
              <a:t>      </a:t>
            </a:r>
            <a:r>
              <a:rPr b="1" lang="en-US"/>
              <a:t>else</a:t>
            </a:r>
            <a:r>
              <a:rPr b="1" i="1" lang="en-US"/>
              <a:t>  </a:t>
            </a:r>
            <a:r>
              <a:rPr i="1" lang="en-US"/>
              <a:t>cost = </a:t>
            </a:r>
            <a:r>
              <a:rPr lang="en-US"/>
              <a:t>∞; /* cannot use indexed nested loops join */</a:t>
            </a:r>
            <a:br>
              <a:rPr lang="en-US"/>
            </a:br>
            <a:r>
              <a:rPr b="1" lang="en-US"/>
              <a:t>else </a:t>
            </a:r>
            <a:br>
              <a:rPr b="1" lang="en-US"/>
            </a:br>
            <a:r>
              <a:rPr b="1" lang="en-US"/>
              <a:t>      </a:t>
            </a:r>
            <a:r>
              <a:rPr lang="en-US"/>
              <a:t>plan = “execute </a:t>
            </a:r>
            <a:r>
              <a:rPr i="1" lang="en-US"/>
              <a:t>P1.plan</a:t>
            </a:r>
            <a:r>
              <a:rPr lang="en-US"/>
              <a:t>; execute </a:t>
            </a:r>
            <a:r>
              <a:rPr i="1" lang="en-US"/>
              <a:t>P2.plan</a:t>
            </a:r>
            <a:r>
              <a:rPr lang="en-US"/>
              <a:t>; </a:t>
            </a:r>
            <a:br>
              <a:rPr lang="en-US"/>
            </a:br>
            <a:r>
              <a:rPr lang="en-US"/>
              <a:t>                               join results of </a:t>
            </a:r>
            <a:r>
              <a:rPr i="1" lang="en-US"/>
              <a:t>P1</a:t>
            </a:r>
            <a:r>
              <a:rPr lang="en-US"/>
              <a:t> and </a:t>
            </a:r>
            <a:r>
              <a:rPr i="1" lang="en-US"/>
              <a:t>P2</a:t>
            </a:r>
            <a:r>
              <a:rPr lang="en-US"/>
              <a:t> using </a:t>
            </a:r>
            <a:r>
              <a:rPr i="1" lang="en-US"/>
              <a:t>A</a:t>
            </a:r>
            <a:r>
              <a:rPr lang="en-US"/>
              <a:t>;” </a:t>
            </a:r>
            <a:br>
              <a:rPr lang="en-US"/>
            </a:br>
            <a:r>
              <a:rPr lang="en-US"/>
              <a:t>      cost = </a:t>
            </a:r>
            <a:r>
              <a:rPr i="1" lang="en-US"/>
              <a:t>P1.cost</a:t>
            </a:r>
            <a:r>
              <a:rPr lang="en-US"/>
              <a:t> + </a:t>
            </a:r>
            <a:r>
              <a:rPr i="1" lang="en-US"/>
              <a:t>P2.cost</a:t>
            </a:r>
            <a:r>
              <a:rPr lang="en-US"/>
              <a:t> + cost of </a:t>
            </a:r>
            <a:r>
              <a:rPr i="1" lang="en-US"/>
              <a:t>A</a:t>
            </a:r>
            <a:endParaRPr/>
          </a:p>
          <a:p>
            <a:pPr indent="-342900" lvl="0" marL="342900" rtl="0" algn="l">
              <a:spcBef>
                <a:spcPts val="595"/>
              </a:spcBef>
              <a:spcAft>
                <a:spcPts val="0"/>
              </a:spcAft>
              <a:buSzPts val="1870"/>
              <a:buFont typeface="Arial"/>
              <a:buNone/>
            </a:pPr>
            <a:r>
              <a:rPr i="1" lang="en-US"/>
              <a:t>     …. See previous page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Left Deep Join Trees</a:t>
            </a:r>
            <a:endParaRPr/>
          </a:p>
        </p:txBody>
      </p:sp>
      <p:sp>
        <p:nvSpPr>
          <p:cNvPr id="299" name="Google Shape;299;p32"/>
          <p:cNvSpPr txBox="1"/>
          <p:nvPr>
            <p:ph idx="1" type="body"/>
          </p:nvPr>
        </p:nvSpPr>
        <p:spPr>
          <a:xfrm>
            <a:off x="673768" y="1093788"/>
            <a:ext cx="7093870" cy="166211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In </a:t>
            </a:r>
            <a:r>
              <a:rPr b="1" lang="en-US"/>
              <a:t>left-deep join trees,</a:t>
            </a:r>
            <a:r>
              <a:rPr lang="en-US"/>
              <a:t> the right-hand-side input for each join is a relation, not the result of an intermediate join.</a:t>
            </a:r>
            <a:endParaRPr/>
          </a:p>
        </p:txBody>
      </p:sp>
      <p:pic>
        <p:nvPicPr>
          <p:cNvPr id="300" name="Google Shape;300;p32"/>
          <p:cNvPicPr preferRelativeResize="0"/>
          <p:nvPr/>
        </p:nvPicPr>
        <p:blipFill rotWithShape="1">
          <a:blip r:embed="rId3">
            <a:alphaModFix/>
          </a:blip>
          <a:srcRect b="0" l="0" r="0" t="0"/>
          <a:stretch/>
        </p:blipFill>
        <p:spPr>
          <a:xfrm>
            <a:off x="1168400" y="2160588"/>
            <a:ext cx="6805613" cy="3216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Cost of Optimization</a:t>
            </a:r>
            <a:endParaRPr/>
          </a:p>
        </p:txBody>
      </p:sp>
      <p:sp>
        <p:nvSpPr>
          <p:cNvPr id="307" name="Google Shape;307;p33"/>
          <p:cNvSpPr txBox="1"/>
          <p:nvPr>
            <p:ph idx="1" type="body"/>
          </p:nvPr>
        </p:nvSpPr>
        <p:spPr>
          <a:xfrm>
            <a:off x="635267" y="1102497"/>
            <a:ext cx="7911968" cy="53679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Char char="▪"/>
            </a:pPr>
            <a:r>
              <a:rPr lang="en-US"/>
              <a:t>With dynamic programming time complexity of optimization with </a:t>
            </a:r>
            <a:r>
              <a:rPr b="1" lang="en-US"/>
              <a:t>bushy trees </a:t>
            </a:r>
            <a:r>
              <a:rPr lang="en-US"/>
              <a:t>is </a:t>
            </a:r>
            <a:r>
              <a:rPr i="1" lang="en-US"/>
              <a:t>O</a:t>
            </a:r>
            <a:r>
              <a:rPr lang="en-US"/>
              <a:t>(3</a:t>
            </a:r>
            <a:r>
              <a:rPr baseline="30000" i="1" lang="en-US"/>
              <a:t>n</a:t>
            </a:r>
            <a:r>
              <a:rPr lang="en-US"/>
              <a:t>).  </a:t>
            </a:r>
            <a:endParaRPr/>
          </a:p>
          <a:p>
            <a:pPr indent="-285750" lvl="1" marL="742950" rtl="0" algn="l">
              <a:lnSpc>
                <a:spcPct val="90000"/>
              </a:lnSpc>
              <a:spcBef>
                <a:spcPts val="595"/>
              </a:spcBef>
              <a:spcAft>
                <a:spcPts val="0"/>
              </a:spcAft>
              <a:buSzPts val="1870"/>
              <a:buChar char="•"/>
            </a:pPr>
            <a:r>
              <a:rPr lang="en-US"/>
              <a:t>With </a:t>
            </a:r>
            <a:r>
              <a:rPr i="1" lang="en-US"/>
              <a:t>n </a:t>
            </a:r>
            <a:r>
              <a:rPr lang="en-US"/>
              <a:t>= 10, this number is 59000 instead of 176 billion!</a:t>
            </a:r>
            <a:endParaRPr/>
          </a:p>
          <a:p>
            <a:pPr indent="-342900" lvl="0" marL="342900" rtl="0" algn="l">
              <a:lnSpc>
                <a:spcPct val="90000"/>
              </a:lnSpc>
              <a:spcBef>
                <a:spcPts val="595"/>
              </a:spcBef>
              <a:spcAft>
                <a:spcPts val="0"/>
              </a:spcAft>
              <a:buSzPts val="1870"/>
              <a:buChar char="▪"/>
            </a:pPr>
            <a:r>
              <a:rPr lang="en-US"/>
              <a:t>Space complexity is </a:t>
            </a:r>
            <a:r>
              <a:rPr i="1" lang="en-US"/>
              <a:t>O</a:t>
            </a:r>
            <a:r>
              <a:rPr lang="en-US"/>
              <a:t>(2</a:t>
            </a:r>
            <a:r>
              <a:rPr baseline="30000" i="1" lang="en-US"/>
              <a:t>n</a:t>
            </a:r>
            <a:r>
              <a:rPr lang="en-US"/>
              <a:t>) </a:t>
            </a:r>
            <a:endParaRPr/>
          </a:p>
          <a:p>
            <a:pPr indent="-342900" lvl="0" marL="342900" rtl="0" algn="l">
              <a:lnSpc>
                <a:spcPct val="90000"/>
              </a:lnSpc>
              <a:spcBef>
                <a:spcPts val="595"/>
              </a:spcBef>
              <a:spcAft>
                <a:spcPts val="0"/>
              </a:spcAft>
              <a:buSzPts val="1870"/>
              <a:buChar char="▪"/>
            </a:pPr>
            <a:r>
              <a:rPr lang="en-US"/>
              <a:t>To find best left-deep join tree for a set of </a:t>
            </a:r>
            <a:r>
              <a:rPr i="1" lang="en-US"/>
              <a:t>n</a:t>
            </a:r>
            <a:r>
              <a:rPr lang="en-US"/>
              <a:t> relations:</a:t>
            </a:r>
            <a:endParaRPr/>
          </a:p>
          <a:p>
            <a:pPr indent="-285750" lvl="1" marL="742950" rtl="0" algn="l">
              <a:lnSpc>
                <a:spcPct val="90000"/>
              </a:lnSpc>
              <a:spcBef>
                <a:spcPts val="595"/>
              </a:spcBef>
              <a:spcAft>
                <a:spcPts val="0"/>
              </a:spcAft>
              <a:buSzPts val="1870"/>
              <a:buChar char="•"/>
            </a:pPr>
            <a:r>
              <a:rPr lang="en-US"/>
              <a:t>Consider </a:t>
            </a:r>
            <a:r>
              <a:rPr i="1" lang="en-US"/>
              <a:t>n </a:t>
            </a:r>
            <a:r>
              <a:rPr lang="en-US"/>
              <a:t>alternatives with one relation as right-hand side input and the other relations as left-hand side input.</a:t>
            </a:r>
            <a:endParaRPr/>
          </a:p>
          <a:p>
            <a:pPr indent="-285750" lvl="1" marL="742950" rtl="0" algn="l">
              <a:lnSpc>
                <a:spcPct val="90000"/>
              </a:lnSpc>
              <a:spcBef>
                <a:spcPts val="595"/>
              </a:spcBef>
              <a:spcAft>
                <a:spcPts val="0"/>
              </a:spcAft>
              <a:buSzPts val="1870"/>
              <a:buChar char="•"/>
            </a:pPr>
            <a:r>
              <a:rPr lang="en-US"/>
              <a:t>Modify optimization algorithm:</a:t>
            </a:r>
            <a:endParaRPr/>
          </a:p>
          <a:p>
            <a:pPr indent="-228600" lvl="2" marL="1085850" rtl="0" algn="l">
              <a:lnSpc>
                <a:spcPct val="90000"/>
              </a:lnSpc>
              <a:spcBef>
                <a:spcPts val="595"/>
              </a:spcBef>
              <a:spcAft>
                <a:spcPts val="0"/>
              </a:spcAft>
              <a:buSzPts val="1700"/>
              <a:buChar char="▪"/>
            </a:pPr>
            <a:r>
              <a:rPr lang="en-US"/>
              <a:t>Replace “</a:t>
            </a:r>
            <a:r>
              <a:rPr b="1" lang="en-US"/>
              <a:t>for each </a:t>
            </a:r>
            <a:r>
              <a:rPr lang="en-US"/>
              <a:t>non-empty subset </a:t>
            </a:r>
            <a:r>
              <a:rPr i="1" lang="en-US"/>
              <a:t>S</a:t>
            </a:r>
            <a:r>
              <a:rPr lang="en-US"/>
              <a:t>1 of </a:t>
            </a:r>
            <a:r>
              <a:rPr i="1" lang="en-US"/>
              <a:t>S </a:t>
            </a:r>
            <a:r>
              <a:rPr lang="en-US"/>
              <a:t>such that </a:t>
            </a:r>
            <a:r>
              <a:rPr i="1" lang="en-US"/>
              <a:t>S</a:t>
            </a:r>
            <a:r>
              <a:rPr lang="en-US"/>
              <a:t>1 ≠ </a:t>
            </a:r>
            <a:r>
              <a:rPr i="1" lang="en-US"/>
              <a:t>S”</a:t>
            </a:r>
            <a:endParaRPr i="1"/>
          </a:p>
          <a:p>
            <a:pPr indent="-228600" lvl="2" marL="1085850" rtl="0" algn="l">
              <a:lnSpc>
                <a:spcPct val="90000"/>
              </a:lnSpc>
              <a:spcBef>
                <a:spcPts val="595"/>
              </a:spcBef>
              <a:spcAft>
                <a:spcPts val="0"/>
              </a:spcAft>
              <a:buSzPts val="1700"/>
              <a:buChar char="▪"/>
            </a:pPr>
            <a:r>
              <a:rPr lang="en-US"/>
              <a:t>By:   </a:t>
            </a:r>
            <a:r>
              <a:rPr b="1" lang="en-US"/>
              <a:t>for each </a:t>
            </a:r>
            <a:r>
              <a:rPr lang="en-US"/>
              <a:t>relation r in S</a:t>
            </a:r>
            <a:br>
              <a:rPr lang="en-US"/>
            </a:br>
            <a:r>
              <a:rPr lang="en-US"/>
              <a:t>               let S1 = S – r .</a:t>
            </a:r>
            <a:endParaRPr/>
          </a:p>
          <a:p>
            <a:pPr indent="-342900" lvl="0" marL="342900" rtl="0" algn="l">
              <a:lnSpc>
                <a:spcPct val="90000"/>
              </a:lnSpc>
              <a:spcBef>
                <a:spcPts val="595"/>
              </a:spcBef>
              <a:spcAft>
                <a:spcPts val="0"/>
              </a:spcAft>
              <a:buSzPts val="1870"/>
              <a:buChar char="▪"/>
            </a:pPr>
            <a:r>
              <a:rPr lang="en-US"/>
              <a:t>If only </a:t>
            </a:r>
            <a:r>
              <a:rPr b="1" lang="en-US"/>
              <a:t>left-deep trees are considered</a:t>
            </a:r>
            <a:r>
              <a:rPr lang="en-US"/>
              <a:t>, time complexity of finding best join order is </a:t>
            </a:r>
            <a:r>
              <a:rPr i="1" lang="en-US"/>
              <a:t>O</a:t>
            </a:r>
            <a:r>
              <a:rPr lang="en-US"/>
              <a:t>(</a:t>
            </a:r>
            <a:r>
              <a:rPr i="1" lang="en-US"/>
              <a:t>n </a:t>
            </a:r>
            <a:r>
              <a:rPr lang="en-US"/>
              <a:t>2</a:t>
            </a:r>
            <a:r>
              <a:rPr baseline="30000" i="1" lang="en-US"/>
              <a:t>n</a:t>
            </a:r>
            <a:r>
              <a:rPr lang="en-US"/>
              <a:t>)</a:t>
            </a:r>
            <a:endParaRPr/>
          </a:p>
          <a:p>
            <a:pPr indent="-285750" lvl="1" marL="742950" rtl="0" algn="l">
              <a:lnSpc>
                <a:spcPct val="90000"/>
              </a:lnSpc>
              <a:spcBef>
                <a:spcPts val="595"/>
              </a:spcBef>
              <a:spcAft>
                <a:spcPts val="0"/>
              </a:spcAft>
              <a:buSzPts val="1870"/>
              <a:buChar char="•"/>
            </a:pPr>
            <a:r>
              <a:rPr lang="en-US"/>
              <a:t>Space complexity remains at </a:t>
            </a:r>
            <a:r>
              <a:rPr i="1" lang="en-US"/>
              <a:t>O</a:t>
            </a:r>
            <a:r>
              <a:rPr lang="en-US"/>
              <a:t>(2</a:t>
            </a:r>
            <a:r>
              <a:rPr baseline="30000" i="1" lang="en-US"/>
              <a:t>n</a:t>
            </a:r>
            <a:r>
              <a:rPr lang="en-US"/>
              <a:t>) </a:t>
            </a:r>
            <a:endParaRPr/>
          </a:p>
          <a:p>
            <a:pPr indent="-342900" lvl="0" marL="342900" rtl="0" algn="l">
              <a:lnSpc>
                <a:spcPct val="90000"/>
              </a:lnSpc>
              <a:spcBef>
                <a:spcPts val="595"/>
              </a:spcBef>
              <a:spcAft>
                <a:spcPts val="0"/>
              </a:spcAft>
              <a:buSzPts val="1870"/>
              <a:buChar char="▪"/>
            </a:pPr>
            <a:r>
              <a:rPr lang="en-US"/>
              <a:t>Cost-based optimization is expensive, but worthwhile for queries on large datasets (typical queries have small n, generally &lt; 10)</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35e064d8fac_0_7"/>
          <p:cNvSpPr txBox="1"/>
          <p:nvPr>
            <p:ph type="title"/>
          </p:nvPr>
        </p:nvSpPr>
        <p:spPr>
          <a:xfrm>
            <a:off x="768350" y="117475"/>
            <a:ext cx="8077200" cy="609600"/>
          </a:xfrm>
          <a:prstGeom prst="rect">
            <a:avLst/>
          </a:prstGeom>
        </p:spPr>
        <p:txBody>
          <a:bodyPr anchorCtr="0" anchor="b" bIns="45700" lIns="91425" spcFirstLastPara="1" rIns="91425" wrap="square" tIns="45700">
            <a:noAutofit/>
          </a:bodyPr>
          <a:lstStyle/>
          <a:p>
            <a:pPr indent="0" lvl="0" marL="342900" rtl="0" algn="ctr">
              <a:lnSpc>
                <a:spcPct val="90000"/>
              </a:lnSpc>
              <a:spcBef>
                <a:spcPts val="0"/>
              </a:spcBef>
              <a:spcAft>
                <a:spcPts val="0"/>
              </a:spcAft>
              <a:buNone/>
            </a:pPr>
            <a:r>
              <a:rPr b="0" i="1" lang="en-US" sz="3000">
                <a:solidFill>
                  <a:schemeClr val="dk1"/>
                </a:solidFill>
              </a:rPr>
              <a:t>Why </a:t>
            </a:r>
            <a:r>
              <a:rPr b="0" i="1" lang="en-US" sz="3000">
                <a:solidFill>
                  <a:schemeClr val="dk1"/>
                </a:solidFill>
              </a:rPr>
              <a:t>O</a:t>
            </a:r>
            <a:r>
              <a:rPr b="0" lang="en-US" sz="3000">
                <a:solidFill>
                  <a:schemeClr val="dk1"/>
                </a:solidFill>
              </a:rPr>
              <a:t>(3</a:t>
            </a:r>
            <a:r>
              <a:rPr b="0" baseline="30000" i="1" lang="en-US" sz="3000">
                <a:solidFill>
                  <a:schemeClr val="dk1"/>
                </a:solidFill>
              </a:rPr>
              <a:t>n</a:t>
            </a:r>
            <a:r>
              <a:rPr b="0" lang="en-US" sz="3000">
                <a:solidFill>
                  <a:schemeClr val="dk1"/>
                </a:solidFill>
              </a:rPr>
              <a:t>)</a:t>
            </a:r>
            <a:endParaRPr sz="3000">
              <a:solidFill>
                <a:schemeClr val="dk1"/>
              </a:solidFill>
            </a:endParaRPr>
          </a:p>
        </p:txBody>
      </p:sp>
      <p:sp>
        <p:nvSpPr>
          <p:cNvPr id="314" name="Google Shape;314;g35e064d8fac_0_7"/>
          <p:cNvSpPr txBox="1"/>
          <p:nvPr>
            <p:ph idx="1" type="body"/>
          </p:nvPr>
        </p:nvSpPr>
        <p:spPr>
          <a:xfrm>
            <a:off x="357375" y="915300"/>
            <a:ext cx="8405700" cy="5367900"/>
          </a:xfrm>
          <a:prstGeom prst="rect">
            <a:avLst/>
          </a:prstGeom>
        </p:spPr>
        <p:txBody>
          <a:bodyPr anchorCtr="0" anchor="t" bIns="45700" lIns="91425" spcFirstLastPara="1" rIns="91425" wrap="square" tIns="45700">
            <a:noAutofit/>
          </a:bodyPr>
          <a:lstStyle/>
          <a:p>
            <a:pPr indent="-347345" lvl="0" marL="457200" rtl="0" algn="l">
              <a:spcBef>
                <a:spcPts val="595"/>
              </a:spcBef>
              <a:spcAft>
                <a:spcPts val="0"/>
              </a:spcAft>
              <a:buSzPts val="1870"/>
              <a:buChar char="-"/>
            </a:pPr>
            <a:r>
              <a:rPr lang="en-US"/>
              <a:t>Let’s say we have a subset of size |S| = N </a:t>
            </a:r>
            <a:endParaRPr/>
          </a:p>
          <a:p>
            <a:pPr indent="-347345" lvl="0" marL="457200" rtl="0" algn="l">
              <a:spcBef>
                <a:spcPts val="0"/>
              </a:spcBef>
              <a:spcAft>
                <a:spcPts val="0"/>
              </a:spcAft>
              <a:buSzPts val="1870"/>
              <a:buChar char="-"/>
            </a:pPr>
            <a:r>
              <a:rPr lang="en-US"/>
              <a:t>We take all possible subsets (2</a:t>
            </a:r>
            <a:r>
              <a:rPr baseline="30000" lang="en-US"/>
              <a:t>N</a:t>
            </a:r>
            <a:r>
              <a:rPr lang="en-US"/>
              <a:t>-2) [Not empty set, not full set]</a:t>
            </a:r>
            <a:endParaRPr/>
          </a:p>
          <a:p>
            <a:pPr indent="-347345" lvl="0" marL="457200" rtl="0" algn="l">
              <a:spcBef>
                <a:spcPts val="0"/>
              </a:spcBef>
              <a:spcAft>
                <a:spcPts val="0"/>
              </a:spcAft>
              <a:buSzPts val="1870"/>
              <a:buChar char="-"/>
            </a:pPr>
            <a:r>
              <a:rPr lang="en-US"/>
              <a:t>The we recursively solve for each subset (more cost)</a:t>
            </a:r>
            <a:endParaRPr/>
          </a:p>
          <a:p>
            <a:pPr indent="0" lvl="0" marL="457200" rtl="0" algn="l">
              <a:spcBef>
                <a:spcPts val="595"/>
              </a:spcBef>
              <a:spcAft>
                <a:spcPts val="0"/>
              </a:spcAft>
              <a:buNone/>
            </a:pPr>
            <a:r>
              <a:t/>
            </a:r>
            <a:endParaRPr/>
          </a:p>
          <a:p>
            <a:pPr indent="0" lvl="0" marL="0" rtl="0" algn="l">
              <a:spcBef>
                <a:spcPts val="595"/>
              </a:spcBef>
              <a:spcAft>
                <a:spcPts val="0"/>
              </a:spcAft>
              <a:buNone/>
            </a:pPr>
            <a:r>
              <a:rPr lang="en-US"/>
              <a:t>What really happens under the hood?</a:t>
            </a:r>
            <a:endParaRPr/>
          </a:p>
          <a:p>
            <a:pPr indent="-347345" lvl="0" marL="457200" rtl="0" algn="l">
              <a:spcBef>
                <a:spcPts val="595"/>
              </a:spcBef>
              <a:spcAft>
                <a:spcPts val="0"/>
              </a:spcAft>
              <a:buSzPts val="1870"/>
              <a:buChar char="-"/>
            </a:pPr>
            <a:r>
              <a:rPr lang="en-US"/>
              <a:t>We actually solve for all possible set sizes, k = 1, 2, 3, …., N </a:t>
            </a:r>
            <a:endParaRPr/>
          </a:p>
          <a:p>
            <a:pPr indent="-347345" lvl="0" marL="457200" rtl="0" algn="l">
              <a:spcBef>
                <a:spcPts val="0"/>
              </a:spcBef>
              <a:spcAft>
                <a:spcPts val="0"/>
              </a:spcAft>
              <a:buSzPts val="1870"/>
              <a:buChar char="-"/>
            </a:pPr>
            <a:r>
              <a:rPr lang="en-US"/>
              <a:t>First we choose which to take C(N,k). Eg, (r1, r2, r3, r4) =&gt; (r1,r2, r4) for K=3</a:t>
            </a:r>
            <a:endParaRPr/>
          </a:p>
          <a:p>
            <a:pPr indent="-347345" lvl="0" marL="457200" rtl="0" algn="l">
              <a:spcBef>
                <a:spcPts val="0"/>
              </a:spcBef>
              <a:spcAft>
                <a:spcPts val="0"/>
              </a:spcAft>
              <a:buSzPts val="1870"/>
              <a:buChar char="-"/>
            </a:pPr>
            <a:r>
              <a:rPr lang="en-US"/>
              <a:t>In this how many splits we can make in each step: 2</a:t>
            </a:r>
            <a:r>
              <a:rPr baseline="30000" lang="en-US"/>
              <a:t>k</a:t>
            </a:r>
            <a:r>
              <a:rPr lang="en-US"/>
              <a:t>-2 </a:t>
            </a:r>
            <a:endParaRPr/>
          </a:p>
          <a:p>
            <a:pPr indent="0" lvl="0" marL="0" rtl="0" algn="l">
              <a:spcBef>
                <a:spcPts val="595"/>
              </a:spcBef>
              <a:spcAft>
                <a:spcPts val="0"/>
              </a:spcAft>
              <a:buNone/>
            </a:pPr>
            <a:r>
              <a:t/>
            </a:r>
            <a:endParaRPr/>
          </a:p>
          <a:p>
            <a:pPr indent="0" lvl="0" marL="0" rtl="0" algn="ctr">
              <a:spcBef>
                <a:spcPts val="595"/>
              </a:spcBef>
              <a:spcAft>
                <a:spcPts val="0"/>
              </a:spcAft>
              <a:buNone/>
            </a:pPr>
            <a:r>
              <a:rPr lang="en-US"/>
              <a:t>∑</a:t>
            </a:r>
            <a:r>
              <a:rPr baseline="-25000" lang="en-US"/>
              <a:t>k=2</a:t>
            </a:r>
            <a:r>
              <a:rPr baseline="30000" lang="en-US"/>
              <a:t>k=n </a:t>
            </a:r>
            <a:r>
              <a:rPr lang="en-US"/>
              <a:t>C(n,k)⋅(2</a:t>
            </a:r>
            <a:r>
              <a:rPr baseline="30000" lang="en-US"/>
              <a:t>K</a:t>
            </a:r>
            <a:r>
              <a:rPr lang="en-US"/>
              <a:t>−2)≈O(3</a:t>
            </a:r>
            <a:r>
              <a:rPr baseline="30000" lang="en-US"/>
              <a:t>n</a:t>
            </a: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5e064d8fac_0_14"/>
          <p:cNvSpPr txBox="1"/>
          <p:nvPr>
            <p:ph type="title"/>
          </p:nvPr>
        </p:nvSpPr>
        <p:spPr>
          <a:xfrm>
            <a:off x="741125" y="267150"/>
            <a:ext cx="8077200" cy="609600"/>
          </a:xfrm>
          <a:prstGeom prst="rect">
            <a:avLst/>
          </a:prstGeom>
        </p:spPr>
        <p:txBody>
          <a:bodyPr anchorCtr="0" anchor="b" bIns="45700" lIns="91425" spcFirstLastPara="1" rIns="91425" wrap="square" tIns="45700">
            <a:noAutofit/>
          </a:bodyPr>
          <a:lstStyle/>
          <a:p>
            <a:pPr indent="0" lvl="0" marL="342900" rtl="0" algn="ctr">
              <a:lnSpc>
                <a:spcPct val="90000"/>
              </a:lnSpc>
              <a:spcBef>
                <a:spcPts val="0"/>
              </a:spcBef>
              <a:spcAft>
                <a:spcPts val="0"/>
              </a:spcAft>
              <a:buClr>
                <a:schemeClr val="dk1"/>
              </a:buClr>
              <a:buSzPts val="1100"/>
              <a:buFont typeface="Arial"/>
              <a:buNone/>
            </a:pPr>
            <a:r>
              <a:rPr b="0" i="1" lang="en-US" sz="3000">
                <a:solidFill>
                  <a:schemeClr val="dk1"/>
                </a:solidFill>
              </a:rPr>
              <a:t>Why O</a:t>
            </a:r>
            <a:r>
              <a:rPr b="0" lang="en-US" sz="3000">
                <a:solidFill>
                  <a:schemeClr val="dk1"/>
                </a:solidFill>
              </a:rPr>
              <a:t>(n2</a:t>
            </a:r>
            <a:r>
              <a:rPr b="0" baseline="30000" i="1" lang="en-US" sz="3000">
                <a:solidFill>
                  <a:schemeClr val="dk1"/>
                </a:solidFill>
              </a:rPr>
              <a:t>n</a:t>
            </a:r>
            <a:r>
              <a:rPr b="0" lang="en-US" sz="3000">
                <a:solidFill>
                  <a:schemeClr val="dk1"/>
                </a:solidFill>
              </a:rPr>
              <a:t>)</a:t>
            </a:r>
            <a:endParaRPr sz="3000">
              <a:solidFill>
                <a:schemeClr val="dk1"/>
              </a:solidFill>
            </a:endParaRPr>
          </a:p>
          <a:p>
            <a:pPr indent="0" lvl="0" marL="0" rtl="0" algn="ctr">
              <a:spcBef>
                <a:spcPts val="0"/>
              </a:spcBef>
              <a:spcAft>
                <a:spcPts val="0"/>
              </a:spcAft>
              <a:buNone/>
            </a:pPr>
            <a:r>
              <a:t/>
            </a:r>
            <a:endParaRPr/>
          </a:p>
        </p:txBody>
      </p:sp>
      <p:sp>
        <p:nvSpPr>
          <p:cNvPr id="321" name="Google Shape;321;g35e064d8fac_0_14"/>
          <p:cNvSpPr txBox="1"/>
          <p:nvPr>
            <p:ph idx="1" type="body"/>
          </p:nvPr>
        </p:nvSpPr>
        <p:spPr>
          <a:xfrm>
            <a:off x="685800" y="639847"/>
            <a:ext cx="7772400" cy="5367900"/>
          </a:xfrm>
          <a:prstGeom prst="rect">
            <a:avLst/>
          </a:prstGeom>
        </p:spPr>
        <p:txBody>
          <a:bodyPr anchorCtr="0" anchor="t" bIns="45700" lIns="91425" spcFirstLastPara="1" rIns="91425" wrap="square" tIns="45700">
            <a:noAutofit/>
          </a:bodyPr>
          <a:lstStyle/>
          <a:p>
            <a:pPr indent="0" lvl="0" marL="0" rtl="0" algn="l">
              <a:spcBef>
                <a:spcPts val="595"/>
              </a:spcBef>
              <a:spcAft>
                <a:spcPts val="0"/>
              </a:spcAft>
              <a:buClr>
                <a:schemeClr val="dk1"/>
              </a:buClr>
              <a:buSzPts val="1100"/>
              <a:buFont typeface="Arial"/>
              <a:buNone/>
            </a:pPr>
            <a:r>
              <a:rPr lang="en-US"/>
              <a:t>What really happens under the hood?</a:t>
            </a:r>
            <a:endParaRPr/>
          </a:p>
          <a:p>
            <a:pPr indent="-347345" lvl="0" marL="457200" rtl="0" algn="l">
              <a:spcBef>
                <a:spcPts val="595"/>
              </a:spcBef>
              <a:spcAft>
                <a:spcPts val="0"/>
              </a:spcAft>
              <a:buSzPts val="1870"/>
              <a:buChar char="-"/>
            </a:pPr>
            <a:r>
              <a:rPr lang="en-US"/>
              <a:t>We actually solve for all possible set sizes, k = 1, 2, 3, …., N </a:t>
            </a:r>
            <a:endParaRPr/>
          </a:p>
          <a:p>
            <a:pPr indent="-347345" lvl="0" marL="457200" rtl="0" algn="l">
              <a:spcBef>
                <a:spcPts val="0"/>
              </a:spcBef>
              <a:spcAft>
                <a:spcPts val="0"/>
              </a:spcAft>
              <a:buSzPts val="1870"/>
              <a:buChar char="-"/>
            </a:pPr>
            <a:r>
              <a:rPr lang="en-US"/>
              <a:t>First we choose which to take C(N,k). Eg, (r1, r2, r3, r4) =&gt; (r1,r2, r4) for K=3</a:t>
            </a:r>
            <a:endParaRPr/>
          </a:p>
          <a:p>
            <a:pPr indent="-347345" lvl="0" marL="457200" rtl="0" algn="l">
              <a:spcBef>
                <a:spcPts val="0"/>
              </a:spcBef>
              <a:spcAft>
                <a:spcPts val="0"/>
              </a:spcAft>
              <a:buSzPts val="1870"/>
              <a:buChar char="-"/>
            </a:pPr>
            <a:r>
              <a:rPr lang="en-US"/>
              <a:t>In this how many splits we can make: k (as the last one will always be a single relation) </a:t>
            </a:r>
            <a:endParaRPr/>
          </a:p>
          <a:p>
            <a:pPr indent="0" lvl="0" marL="0" rtl="0" algn="l">
              <a:spcBef>
                <a:spcPts val="595"/>
              </a:spcBef>
              <a:spcAft>
                <a:spcPts val="0"/>
              </a:spcAft>
              <a:buClr>
                <a:schemeClr val="dk1"/>
              </a:buClr>
              <a:buSzPts val="1100"/>
              <a:buFont typeface="Arial"/>
              <a:buNone/>
            </a:pPr>
            <a:r>
              <a:t/>
            </a:r>
            <a:endParaRPr/>
          </a:p>
          <a:p>
            <a:pPr indent="0" lvl="0" marL="0" rtl="0" algn="ctr">
              <a:spcBef>
                <a:spcPts val="595"/>
              </a:spcBef>
              <a:spcAft>
                <a:spcPts val="0"/>
              </a:spcAft>
              <a:buClr>
                <a:schemeClr val="dk1"/>
              </a:buClr>
              <a:buSzPts val="1100"/>
              <a:buFont typeface="Arial"/>
              <a:buNone/>
            </a:pPr>
            <a:r>
              <a:rPr lang="en-US"/>
              <a:t>∑</a:t>
            </a:r>
            <a:r>
              <a:rPr baseline="-25000" lang="en-US"/>
              <a:t>k=2</a:t>
            </a:r>
            <a:r>
              <a:rPr baseline="30000" lang="en-US"/>
              <a:t>k=n </a:t>
            </a:r>
            <a:r>
              <a:rPr lang="en-US"/>
              <a:t>C(n,k)⋅K≈O(n2</a:t>
            </a:r>
            <a:r>
              <a:rPr baseline="30000" lang="en-US"/>
              <a:t>n</a:t>
            </a:r>
            <a:r>
              <a:rPr lang="en-US"/>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3000"/>
              <a:t>Interesting Sort Orders</a:t>
            </a:r>
            <a:endParaRPr/>
          </a:p>
        </p:txBody>
      </p:sp>
      <p:sp>
        <p:nvSpPr>
          <p:cNvPr id="328" name="Google Shape;328;p34"/>
          <p:cNvSpPr txBox="1"/>
          <p:nvPr>
            <p:ph idx="1" type="body"/>
          </p:nvPr>
        </p:nvSpPr>
        <p:spPr>
          <a:xfrm>
            <a:off x="635268" y="1073622"/>
            <a:ext cx="779646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Consider the expression (</a:t>
            </a:r>
            <a:r>
              <a:rPr i="1" lang="en-US"/>
              <a:t>r</a:t>
            </a:r>
            <a:r>
              <a:rPr baseline="-25000" lang="en-US"/>
              <a:t>1</a:t>
            </a:r>
            <a:r>
              <a:rPr lang="en-US"/>
              <a:t> ⨝ </a:t>
            </a:r>
            <a:r>
              <a:rPr i="1" lang="en-US"/>
              <a:t>r</a:t>
            </a:r>
            <a:r>
              <a:rPr baseline="-25000" lang="en-US"/>
              <a:t>2</a:t>
            </a:r>
            <a:r>
              <a:rPr lang="en-US"/>
              <a:t>) ⨝ </a:t>
            </a:r>
            <a:r>
              <a:rPr i="1" lang="en-US"/>
              <a:t>r</a:t>
            </a:r>
            <a:r>
              <a:rPr baseline="-25000" lang="en-US"/>
              <a:t>3</a:t>
            </a:r>
            <a:r>
              <a:rPr lang="en-US"/>
              <a:t> (with A as common attribute)</a:t>
            </a:r>
            <a:endParaRPr/>
          </a:p>
          <a:p>
            <a:pPr indent="-342900" lvl="0" marL="342900" rtl="0" algn="l">
              <a:spcBef>
                <a:spcPts val="595"/>
              </a:spcBef>
              <a:spcAft>
                <a:spcPts val="0"/>
              </a:spcAft>
              <a:buSzPts val="1870"/>
              <a:buFont typeface="Noto Sans Symbols"/>
              <a:buChar char="▪"/>
            </a:pPr>
            <a:r>
              <a:rPr lang="en-US"/>
              <a:t>An </a:t>
            </a:r>
            <a:r>
              <a:rPr b="1" lang="en-US">
                <a:solidFill>
                  <a:srgbClr val="002060"/>
                </a:solidFill>
              </a:rPr>
              <a:t>interesting sort order </a:t>
            </a:r>
            <a:r>
              <a:rPr lang="en-US">
                <a:solidFill>
                  <a:srgbClr val="002060"/>
                </a:solidFill>
              </a:rPr>
              <a:t> </a:t>
            </a:r>
            <a:r>
              <a:rPr lang="en-US"/>
              <a:t>is a particular sort order of tuples that could make a later operation (join/group by/order by) cheaper</a:t>
            </a:r>
            <a:endParaRPr/>
          </a:p>
          <a:p>
            <a:pPr indent="-285750" lvl="1" marL="742950" rtl="0" algn="l">
              <a:spcBef>
                <a:spcPts val="595"/>
              </a:spcBef>
              <a:spcAft>
                <a:spcPts val="0"/>
              </a:spcAft>
              <a:buSzPts val="1870"/>
              <a:buChar char="•"/>
            </a:pPr>
            <a:r>
              <a:rPr lang="en-US"/>
              <a:t>Using merge-join to compute </a:t>
            </a:r>
            <a:r>
              <a:rPr i="1" lang="en-US"/>
              <a:t>r</a:t>
            </a:r>
            <a:r>
              <a:rPr baseline="-25000" lang="en-US"/>
              <a:t>1</a:t>
            </a:r>
            <a:r>
              <a:rPr lang="en-US"/>
              <a:t> ⨝ </a:t>
            </a:r>
            <a:r>
              <a:rPr i="1" lang="en-US"/>
              <a:t>r</a:t>
            </a:r>
            <a:r>
              <a:rPr baseline="-25000" lang="en-US"/>
              <a:t>2</a:t>
            </a:r>
            <a:r>
              <a:rPr lang="en-US"/>
              <a:t>  may be costlier than hash join but generates result sorted on A</a:t>
            </a:r>
            <a:endParaRPr/>
          </a:p>
          <a:p>
            <a:pPr indent="-285750" lvl="1" marL="742950" rtl="0" algn="l">
              <a:spcBef>
                <a:spcPts val="595"/>
              </a:spcBef>
              <a:spcAft>
                <a:spcPts val="0"/>
              </a:spcAft>
              <a:buSzPts val="1870"/>
              <a:buChar char="•"/>
            </a:pPr>
            <a:r>
              <a:rPr lang="en-US"/>
              <a:t>Which in turn may make merge-join with </a:t>
            </a:r>
            <a:r>
              <a:rPr i="1" lang="en-US"/>
              <a:t>r</a:t>
            </a:r>
            <a:r>
              <a:rPr baseline="-25000" lang="en-US"/>
              <a:t>3</a:t>
            </a:r>
            <a:r>
              <a:rPr lang="en-US"/>
              <a:t> cheaper, which may reduce cost of join with </a:t>
            </a:r>
            <a:r>
              <a:rPr i="1" lang="en-US"/>
              <a:t>r</a:t>
            </a:r>
            <a:r>
              <a:rPr baseline="-25000" lang="en-US"/>
              <a:t>3</a:t>
            </a:r>
            <a:r>
              <a:rPr lang="en-US"/>
              <a:t> and minimizing overall cost </a:t>
            </a:r>
            <a:endParaRPr/>
          </a:p>
          <a:p>
            <a:pPr indent="-342900" lvl="0" marL="342900" rtl="0" algn="l">
              <a:spcBef>
                <a:spcPts val="595"/>
              </a:spcBef>
              <a:spcAft>
                <a:spcPts val="0"/>
              </a:spcAft>
              <a:buSzPts val="1870"/>
              <a:buFont typeface="Noto Sans Symbols"/>
              <a:buChar char="▪"/>
            </a:pPr>
            <a:r>
              <a:rPr b="1" lang="en-US"/>
              <a:t>Not sufficient to find the best join order </a:t>
            </a:r>
            <a:r>
              <a:rPr lang="en-US"/>
              <a:t>for each subset of the set of </a:t>
            </a:r>
            <a:r>
              <a:rPr i="1" lang="en-US"/>
              <a:t>n</a:t>
            </a:r>
            <a:r>
              <a:rPr lang="en-US"/>
              <a:t> given relations</a:t>
            </a:r>
            <a:endParaRPr/>
          </a:p>
          <a:p>
            <a:pPr indent="-285750" lvl="1" marL="742950" rtl="0" algn="l">
              <a:spcBef>
                <a:spcPts val="595"/>
              </a:spcBef>
              <a:spcAft>
                <a:spcPts val="0"/>
              </a:spcAft>
              <a:buSzPts val="1870"/>
              <a:buChar char="•"/>
            </a:pPr>
            <a:r>
              <a:rPr b="1" lang="en-US">
                <a:solidFill>
                  <a:schemeClr val="dk2"/>
                </a:solidFill>
              </a:rPr>
              <a:t>must find the best join order for each subset</a:t>
            </a:r>
            <a:r>
              <a:rPr b="1" lang="en-US"/>
              <a:t>,</a:t>
            </a:r>
            <a:r>
              <a:rPr lang="en-US"/>
              <a:t> </a:t>
            </a:r>
            <a:r>
              <a:rPr b="1" lang="en-US"/>
              <a:t>for each interesting sort order </a:t>
            </a:r>
            <a:r>
              <a:rPr b="1" lang="en-US">
                <a:solidFill>
                  <a:srgbClr val="FF9900"/>
                </a:solidFill>
              </a:rPr>
              <a:t>[possibilities of interesting sorting then best join order]</a:t>
            </a:r>
            <a:endParaRPr>
              <a:solidFill>
                <a:srgbClr val="FF9900"/>
              </a:solidFill>
            </a:endParaRPr>
          </a:p>
          <a:p>
            <a:pPr indent="-285750" lvl="1" marL="742950" rtl="0" algn="l">
              <a:spcBef>
                <a:spcPts val="595"/>
              </a:spcBef>
              <a:spcAft>
                <a:spcPts val="0"/>
              </a:spcAft>
              <a:buSzPts val="1870"/>
              <a:buChar char="•"/>
            </a:pPr>
            <a:r>
              <a:rPr lang="en-US"/>
              <a:t>Simple extension of earlier dynamic programming algorithms</a:t>
            </a:r>
            <a:endParaRPr/>
          </a:p>
          <a:p>
            <a:pPr indent="-285750" lvl="1" marL="742950" rtl="0" algn="l">
              <a:spcBef>
                <a:spcPts val="595"/>
              </a:spcBef>
              <a:spcAft>
                <a:spcPts val="0"/>
              </a:spcAft>
              <a:buSzPts val="1870"/>
              <a:buChar char="•"/>
            </a:pPr>
            <a:r>
              <a:rPr lang="en-US"/>
              <a:t>Usually, number of interesting orders is quite small and doesn’t affect time/space complexity significantly</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35e064d8fac_0_20"/>
          <p:cNvSpPr txBox="1"/>
          <p:nvPr/>
        </p:nvSpPr>
        <p:spPr>
          <a:xfrm>
            <a:off x="396300" y="1037525"/>
            <a:ext cx="81813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procedure findbestplan(S, o):</a:t>
            </a:r>
            <a:endParaRPr/>
          </a:p>
          <a:p>
            <a:pPr indent="0" lvl="0" marL="0" rtl="0" algn="l">
              <a:spcBef>
                <a:spcPts val="0"/>
              </a:spcBef>
              <a:spcAft>
                <a:spcPts val="0"/>
              </a:spcAft>
              <a:buNone/>
            </a:pPr>
            <a:r>
              <a:rPr lang="en-US"/>
              <a:t>	if bestplan[S][o].cost ≠ ∞:</a:t>
            </a:r>
            <a:endParaRPr/>
          </a:p>
          <a:p>
            <a:pPr indent="0" lvl="0" marL="0" rtl="0" algn="l">
              <a:spcBef>
                <a:spcPts val="0"/>
              </a:spcBef>
              <a:spcAft>
                <a:spcPts val="0"/>
              </a:spcAft>
              <a:buNone/>
            </a:pPr>
            <a:r>
              <a:rPr lang="en-US"/>
              <a:t>    		return bestplan[S][o]</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if S contains only 1 relation:</a:t>
            </a:r>
            <a:endParaRPr/>
          </a:p>
          <a:p>
            <a:pPr indent="0" lvl="0" marL="0" rtl="0" algn="l">
              <a:spcBef>
                <a:spcPts val="0"/>
              </a:spcBef>
              <a:spcAft>
                <a:spcPts val="0"/>
              </a:spcAft>
              <a:buNone/>
            </a:pPr>
            <a:r>
              <a:rPr lang="en-US"/>
              <a:t>    		bestplan[S][o] = best way to access S and produce order o (using index scan or sort)</a:t>
            </a:r>
            <a:endParaRPr/>
          </a:p>
          <a:p>
            <a:pPr indent="0" lvl="0" marL="0" rtl="0" algn="l">
              <a:spcBef>
                <a:spcPts val="0"/>
              </a:spcBef>
              <a:spcAft>
                <a:spcPts val="0"/>
              </a:spcAft>
              <a:buNone/>
            </a:pPr>
            <a:r>
              <a:rPr lang="en-US"/>
              <a:t>	else:</a:t>
            </a:r>
            <a:endParaRPr/>
          </a:p>
          <a:p>
            <a:pPr indent="0" lvl="0" marL="0" rtl="0" algn="l">
              <a:spcBef>
                <a:spcPts val="0"/>
              </a:spcBef>
              <a:spcAft>
                <a:spcPts val="0"/>
              </a:spcAft>
              <a:buNone/>
            </a:pPr>
            <a:r>
              <a:rPr lang="en-US"/>
              <a:t>    		for each non-empty subset S1 of S such that S1 ≠ S:</a:t>
            </a:r>
            <a:endParaRPr/>
          </a:p>
          <a:p>
            <a:pPr indent="0" lvl="0" marL="0" rtl="0" algn="l">
              <a:spcBef>
                <a:spcPts val="0"/>
              </a:spcBef>
              <a:spcAft>
                <a:spcPts val="0"/>
              </a:spcAft>
              <a:buNone/>
            </a:pPr>
            <a:r>
              <a:rPr lang="en-US"/>
              <a:t>        			S2 = S − S1</a:t>
            </a:r>
            <a:endParaRPr/>
          </a:p>
          <a:p>
            <a:pPr indent="0" lvl="0" marL="914400" rtl="0" algn="l">
              <a:spcBef>
                <a:spcPts val="0"/>
              </a:spcBef>
              <a:spcAft>
                <a:spcPts val="0"/>
              </a:spcAft>
              <a:buNone/>
            </a:pPr>
            <a:r>
              <a:rPr lang="en-US"/>
              <a:t>        	</a:t>
            </a:r>
            <a:r>
              <a:rPr lang="en-US">
                <a:solidFill>
                  <a:schemeClr val="dk2"/>
                </a:solidFill>
              </a:rPr>
              <a:t>for each interesting order o1 in interesting_orders(S1):</a:t>
            </a:r>
            <a:endParaRPr>
              <a:solidFill>
                <a:schemeClr val="dk2"/>
              </a:solidFill>
            </a:endParaRPr>
          </a:p>
          <a:p>
            <a:pPr indent="0" lvl="0" marL="914400" rtl="0" algn="l">
              <a:spcBef>
                <a:spcPts val="0"/>
              </a:spcBef>
              <a:spcAft>
                <a:spcPts val="0"/>
              </a:spcAft>
              <a:buNone/>
            </a:pPr>
            <a:r>
              <a:rPr lang="en-US">
                <a:solidFill>
                  <a:schemeClr val="dk2"/>
                </a:solidFill>
              </a:rPr>
              <a:t>            	for each interesting order o2 in interesting_orders(S2):</a:t>
            </a:r>
            <a:endParaRPr>
              <a:solidFill>
                <a:schemeClr val="dk2"/>
              </a:solidFill>
            </a:endParaRPr>
          </a:p>
          <a:p>
            <a:pPr indent="0" lvl="0" marL="914400" rtl="0" algn="l">
              <a:spcBef>
                <a:spcPts val="0"/>
              </a:spcBef>
              <a:spcAft>
                <a:spcPts val="0"/>
              </a:spcAft>
              <a:buNone/>
            </a:pPr>
            <a:r>
              <a:rPr lang="en-US"/>
              <a:t>                	P1 = findbestplan(S1, o1)</a:t>
            </a:r>
            <a:endParaRPr/>
          </a:p>
          <a:p>
            <a:pPr indent="0" lvl="0" marL="914400" rtl="0" algn="l">
              <a:spcBef>
                <a:spcPts val="0"/>
              </a:spcBef>
              <a:spcAft>
                <a:spcPts val="0"/>
              </a:spcAft>
              <a:buNone/>
            </a:pPr>
            <a:r>
              <a:rPr lang="en-US"/>
              <a:t>                	P2 = findbestplan(S2, o2)</a:t>
            </a:r>
            <a:endParaRPr/>
          </a:p>
          <a:p>
            <a:pPr indent="0" lvl="0" marL="914400" rtl="0" algn="l">
              <a:spcBef>
                <a:spcPts val="0"/>
              </a:spcBef>
              <a:spcAft>
                <a:spcPts val="0"/>
              </a:spcAft>
              <a:buNone/>
            </a:pPr>
            <a:r>
              <a:rPr lang="en-US"/>
              <a:t>               	 </a:t>
            </a:r>
            <a:endParaRPr/>
          </a:p>
          <a:p>
            <a:pPr indent="0" lvl="0" marL="914400" rtl="0" algn="l">
              <a:spcBef>
                <a:spcPts val="0"/>
              </a:spcBef>
              <a:spcAft>
                <a:spcPts val="0"/>
              </a:spcAft>
              <a:buNone/>
            </a:pPr>
            <a:r>
              <a:rPr lang="en-US"/>
              <a:t>                	for each join algorithm A:</a:t>
            </a:r>
            <a:endParaRPr/>
          </a:p>
          <a:p>
            <a:pPr indent="0" lvl="0" marL="914400" rtl="0" algn="l">
              <a:spcBef>
                <a:spcPts val="0"/>
              </a:spcBef>
              <a:spcAft>
                <a:spcPts val="0"/>
              </a:spcAft>
              <a:buNone/>
            </a:pPr>
            <a:r>
              <a:rPr lang="en-US"/>
              <a:t>                    	if A can use o1 and o2 (e.g., merge join needs compatible orders):</a:t>
            </a:r>
            <a:endParaRPr/>
          </a:p>
          <a:p>
            <a:pPr indent="0" lvl="0" marL="914400" rtl="0" algn="l">
              <a:spcBef>
                <a:spcPts val="0"/>
              </a:spcBef>
              <a:spcAft>
                <a:spcPts val="0"/>
              </a:spcAft>
              <a:buNone/>
            </a:pPr>
            <a:r>
              <a:rPr lang="en-US"/>
              <a:t>                        	plan, cost = compute join plan of P1 and P2 using A</a:t>
            </a:r>
            <a:endParaRPr/>
          </a:p>
          <a:p>
            <a:pPr indent="0" lvl="0" marL="914400" rtl="0" algn="l">
              <a:spcBef>
                <a:spcPts val="0"/>
              </a:spcBef>
              <a:spcAft>
                <a:spcPts val="0"/>
              </a:spcAft>
              <a:buNone/>
            </a:pPr>
            <a:r>
              <a:rPr lang="en-US"/>
              <a:t>                        	if plan.output_order == o:</a:t>
            </a:r>
            <a:endParaRPr/>
          </a:p>
          <a:p>
            <a:pPr indent="0" lvl="0" marL="914400" rtl="0" algn="l">
              <a:spcBef>
                <a:spcPts val="0"/>
              </a:spcBef>
              <a:spcAft>
                <a:spcPts val="0"/>
              </a:spcAft>
              <a:buNone/>
            </a:pPr>
            <a:r>
              <a:rPr lang="en-US"/>
              <a:t>                            	if cost &lt; bestplan[S][o].cost:</a:t>
            </a:r>
            <a:endParaRPr/>
          </a:p>
          <a:p>
            <a:pPr indent="0" lvl="0" marL="914400" rtl="0" algn="l">
              <a:spcBef>
                <a:spcPts val="0"/>
              </a:spcBef>
              <a:spcAft>
                <a:spcPts val="0"/>
              </a:spcAft>
              <a:buNone/>
            </a:pPr>
            <a:r>
              <a:rPr lang="en-US"/>
              <a:t>                                	bestplan[S][o].cost = cost</a:t>
            </a:r>
            <a:endParaRPr/>
          </a:p>
          <a:p>
            <a:pPr indent="0" lvl="0" marL="914400" rtl="0" algn="l">
              <a:spcBef>
                <a:spcPts val="0"/>
              </a:spcBef>
              <a:spcAft>
                <a:spcPts val="0"/>
              </a:spcAft>
              <a:buNone/>
            </a:pPr>
            <a:r>
              <a:rPr lang="en-US"/>
              <a:t>                                	bestplan[S][o].plan = plan</a:t>
            </a:r>
            <a:endParaRPr/>
          </a:p>
          <a:p>
            <a:pPr indent="0" lvl="0" marL="914400" rtl="0" algn="l">
              <a:spcBef>
                <a:spcPts val="0"/>
              </a:spcBef>
              <a:spcAft>
                <a:spcPts val="0"/>
              </a:spcAft>
              <a:buNone/>
            </a:pPr>
            <a:r>
              <a:rPr lang="en-US"/>
              <a:t>	return bestplan[S][o]</a:t>
            </a:r>
            <a:endParaRPr/>
          </a:p>
          <a:p>
            <a:pPr indent="0" lvl="0" marL="0" rtl="0" algn="l">
              <a:spcBef>
                <a:spcPts val="0"/>
              </a:spcBef>
              <a:spcAft>
                <a:spcPts val="0"/>
              </a:spcAft>
              <a:buNone/>
            </a:pPr>
            <a:r>
              <a:t/>
            </a:r>
            <a:endParaRPr/>
          </a:p>
        </p:txBody>
      </p:sp>
      <p:sp>
        <p:nvSpPr>
          <p:cNvPr id="335" name="Google Shape;335;g35e064d8fac_0_20"/>
          <p:cNvSpPr txBox="1"/>
          <p:nvPr/>
        </p:nvSpPr>
        <p:spPr>
          <a:xfrm>
            <a:off x="0" y="0"/>
            <a:ext cx="8759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rgbClr val="002060"/>
                </a:solidFill>
                <a:latin typeface="Helvetica Neue"/>
                <a:ea typeface="Helvetica Neue"/>
                <a:cs typeface="Helvetica Neue"/>
                <a:sym typeface="Helvetica Neue"/>
              </a:rPr>
              <a:t>Interesting Sort Orders</a:t>
            </a:r>
            <a:endParaRPr b="1" sz="2800">
              <a:solidFill>
                <a:srgbClr val="002060"/>
              </a:solidFill>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type="title"/>
          </p:nvPr>
        </p:nvSpPr>
        <p:spPr>
          <a:xfrm>
            <a:off x="592986" y="117474"/>
            <a:ext cx="8500910" cy="68419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Cost Based Optimization with Equivalence Rules</a:t>
            </a:r>
            <a:endParaRPr/>
          </a:p>
        </p:txBody>
      </p:sp>
      <p:sp>
        <p:nvSpPr>
          <p:cNvPr id="341" name="Google Shape;341;p35"/>
          <p:cNvSpPr txBox="1"/>
          <p:nvPr>
            <p:ph idx="1" type="body"/>
          </p:nvPr>
        </p:nvSpPr>
        <p:spPr>
          <a:xfrm>
            <a:off x="631486" y="1073622"/>
            <a:ext cx="7800243"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solidFill>
                  <a:srgbClr val="002060"/>
                </a:solidFill>
              </a:rPr>
              <a:t>Physical equivalence rules</a:t>
            </a:r>
            <a:r>
              <a:rPr lang="en-US">
                <a:solidFill>
                  <a:srgbClr val="002060"/>
                </a:solidFill>
              </a:rPr>
              <a:t> </a:t>
            </a:r>
            <a:r>
              <a:rPr lang="en-US"/>
              <a:t>allow logical query plan (selection, project, ..) to be converted to physical query plan (scanning, looping, sorting, ..) specifying what algorithms are used for each operation.</a:t>
            </a:r>
            <a:endParaRPr/>
          </a:p>
          <a:p>
            <a:pPr indent="-342900" lvl="0" marL="342900" rtl="0" algn="l">
              <a:spcBef>
                <a:spcPts val="595"/>
              </a:spcBef>
              <a:spcAft>
                <a:spcPts val="0"/>
              </a:spcAft>
              <a:buSzPts val="1870"/>
              <a:buFont typeface="Noto Sans Symbols"/>
              <a:buChar char="▪"/>
            </a:pPr>
            <a:r>
              <a:rPr lang="en-US"/>
              <a:t>Efficient optimizer based on equivalent rules depends on</a:t>
            </a:r>
            <a:endParaRPr/>
          </a:p>
          <a:p>
            <a:pPr indent="-285750" lvl="1" marL="742950" rtl="0" algn="l">
              <a:spcBef>
                <a:spcPts val="595"/>
              </a:spcBef>
              <a:spcAft>
                <a:spcPts val="0"/>
              </a:spcAft>
              <a:buSzPts val="1870"/>
              <a:buChar char="•"/>
            </a:pPr>
            <a:r>
              <a:rPr b="1" lang="en-US"/>
              <a:t>A space efficient representation</a:t>
            </a:r>
            <a:r>
              <a:rPr lang="en-US"/>
              <a:t> of expressions which avoids making multiple copies of subexpressions</a:t>
            </a:r>
            <a:endParaRPr/>
          </a:p>
          <a:p>
            <a:pPr indent="-285750" lvl="1" marL="742950" rtl="0" algn="l">
              <a:spcBef>
                <a:spcPts val="595"/>
              </a:spcBef>
              <a:spcAft>
                <a:spcPts val="0"/>
              </a:spcAft>
              <a:buSzPts val="1870"/>
              <a:buChar char="•"/>
            </a:pPr>
            <a:r>
              <a:rPr b="1" lang="en-US"/>
              <a:t>Efficient techniques for detecting duplicate derivations of expressions (R1 ⨝ R2 == </a:t>
            </a:r>
            <a:r>
              <a:rPr b="1" lang="en-US"/>
              <a:t>R2 ⨝ R1)</a:t>
            </a:r>
            <a:endParaRPr b="1"/>
          </a:p>
          <a:p>
            <a:pPr indent="-285750" lvl="1" marL="742950" rtl="0" algn="l">
              <a:spcBef>
                <a:spcPts val="595"/>
              </a:spcBef>
              <a:spcAft>
                <a:spcPts val="0"/>
              </a:spcAft>
              <a:buSzPts val="1870"/>
              <a:buChar char="•"/>
            </a:pPr>
            <a:r>
              <a:rPr lang="en-US"/>
              <a:t>A form of dynamic programming based on </a:t>
            </a:r>
            <a:r>
              <a:rPr b="1" lang="en-US">
                <a:solidFill>
                  <a:srgbClr val="002060"/>
                </a:solidFill>
              </a:rPr>
              <a:t>memoization</a:t>
            </a:r>
            <a:r>
              <a:rPr lang="en-US"/>
              <a:t>, which </a:t>
            </a:r>
            <a:r>
              <a:rPr b="1" lang="en-US">
                <a:solidFill>
                  <a:srgbClr val="0000FF"/>
                </a:solidFill>
              </a:rPr>
              <a:t>stores the best plan for a subexpression the first time it is optimized</a:t>
            </a:r>
            <a:r>
              <a:rPr lang="en-US"/>
              <a:t>, and reuses in on repeated optimization calls on same subexpression. Reuse of </a:t>
            </a:r>
            <a:r>
              <a:rPr b="1" lang="en-US"/>
              <a:t>(repeated use (R1 ⨝ R2))</a:t>
            </a:r>
            <a:endParaRPr/>
          </a:p>
          <a:p>
            <a:pPr indent="-285750" lvl="1" marL="742950" rtl="0" algn="l">
              <a:spcBef>
                <a:spcPts val="595"/>
              </a:spcBef>
              <a:spcAft>
                <a:spcPts val="0"/>
              </a:spcAft>
              <a:buSzPts val="1870"/>
              <a:buChar char="•"/>
            </a:pPr>
            <a:r>
              <a:rPr b="1" lang="en-US"/>
              <a:t>Cost-based pruning techniques </a:t>
            </a:r>
            <a:r>
              <a:rPr lang="en-US"/>
              <a:t>that avoid generating all plans</a:t>
            </a:r>
            <a:endParaRPr/>
          </a:p>
          <a:p>
            <a:pPr indent="-342900" lvl="0" marL="342900" rtl="0" algn="l">
              <a:spcBef>
                <a:spcPts val="595"/>
              </a:spcBef>
              <a:spcAft>
                <a:spcPts val="0"/>
              </a:spcAft>
              <a:buSzPts val="1870"/>
              <a:buFont typeface="Noto Sans Symbols"/>
              <a:buChar char="▪"/>
            </a:pPr>
            <a:r>
              <a:rPr lang="en-US"/>
              <a:t>Pioneered by the Volcano project and implemented in the SQL Server optimizer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Heuristic Optimization</a:t>
            </a:r>
            <a:endParaRPr/>
          </a:p>
        </p:txBody>
      </p:sp>
      <p:sp>
        <p:nvSpPr>
          <p:cNvPr id="348" name="Google Shape;348;p36"/>
          <p:cNvSpPr txBox="1"/>
          <p:nvPr>
            <p:ph idx="1" type="body"/>
          </p:nvPr>
        </p:nvSpPr>
        <p:spPr>
          <a:xfrm>
            <a:off x="635267" y="1073622"/>
            <a:ext cx="7911967"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Cost-based optimization is expensive, even with dynamic programming.</a:t>
            </a:r>
            <a:endParaRPr/>
          </a:p>
          <a:p>
            <a:pPr indent="-342900" lvl="0" marL="342900" rtl="0" algn="l">
              <a:spcBef>
                <a:spcPts val="595"/>
              </a:spcBef>
              <a:spcAft>
                <a:spcPts val="0"/>
              </a:spcAft>
              <a:buSzPts val="1870"/>
              <a:buFont typeface="Noto Sans Symbols"/>
              <a:buChar char="▪"/>
            </a:pPr>
            <a:r>
              <a:rPr b="1" lang="en-US"/>
              <a:t>Systems may use </a:t>
            </a:r>
            <a:r>
              <a:rPr b="1" i="1" lang="en-US"/>
              <a:t>heuristics </a:t>
            </a:r>
            <a:r>
              <a:rPr b="1" lang="en-US"/>
              <a:t>to reduce the number of choices</a:t>
            </a:r>
            <a:r>
              <a:rPr lang="en-US"/>
              <a:t> that must be made in a cost-based fashion.</a:t>
            </a:r>
            <a:endParaRPr/>
          </a:p>
          <a:p>
            <a:pPr indent="-342900" lvl="0" marL="342900" rtl="0" algn="l">
              <a:spcBef>
                <a:spcPts val="595"/>
              </a:spcBef>
              <a:spcAft>
                <a:spcPts val="0"/>
              </a:spcAft>
              <a:buSzPts val="1870"/>
              <a:buFont typeface="Noto Sans Symbols"/>
              <a:buChar char="▪"/>
            </a:pPr>
            <a:r>
              <a:rPr lang="en-US"/>
              <a:t>Heuristic optimization </a:t>
            </a:r>
            <a:r>
              <a:rPr b="1" lang="en-US"/>
              <a:t>transforms the query-tree</a:t>
            </a:r>
            <a:r>
              <a:rPr lang="en-US"/>
              <a:t> by using a set of rules that typically (but not in all cases) improve execution performance:</a:t>
            </a:r>
            <a:endParaRPr/>
          </a:p>
          <a:p>
            <a:pPr indent="-285750" lvl="1" marL="742950" rtl="0" algn="l">
              <a:spcBef>
                <a:spcPts val="595"/>
              </a:spcBef>
              <a:spcAft>
                <a:spcPts val="0"/>
              </a:spcAft>
              <a:buSzPts val="1870"/>
              <a:buChar char="•"/>
            </a:pPr>
            <a:r>
              <a:rPr lang="en-US"/>
              <a:t>Perform selection early (reduces the number of tuples)</a:t>
            </a:r>
            <a:endParaRPr/>
          </a:p>
          <a:p>
            <a:pPr indent="-285750" lvl="1" marL="742950" rtl="0" algn="l">
              <a:spcBef>
                <a:spcPts val="595"/>
              </a:spcBef>
              <a:spcAft>
                <a:spcPts val="0"/>
              </a:spcAft>
              <a:buSzPts val="1870"/>
              <a:buChar char="•"/>
            </a:pPr>
            <a:r>
              <a:rPr lang="en-US"/>
              <a:t>Perform projection early (reduces the number of attributes)</a:t>
            </a:r>
            <a:endParaRPr/>
          </a:p>
          <a:p>
            <a:pPr indent="-285750" lvl="1" marL="742950" rtl="0" algn="l">
              <a:spcBef>
                <a:spcPts val="595"/>
              </a:spcBef>
              <a:spcAft>
                <a:spcPts val="0"/>
              </a:spcAft>
              <a:buSzPts val="1870"/>
              <a:buChar char="•"/>
            </a:pPr>
            <a:r>
              <a:rPr lang="en-US"/>
              <a:t>Perform most restrictive selection and join operations (i.e., with smallest result size) before other similar operations.</a:t>
            </a:r>
            <a:endParaRPr/>
          </a:p>
          <a:p>
            <a:pPr indent="-285750" lvl="1" marL="742950" rtl="0" algn="l">
              <a:spcBef>
                <a:spcPts val="595"/>
              </a:spcBef>
              <a:spcAft>
                <a:spcPts val="0"/>
              </a:spcAft>
              <a:buSzPts val="1870"/>
              <a:buChar char="•"/>
            </a:pPr>
            <a:r>
              <a:rPr lang="en-US"/>
              <a:t>Some systems use only heuristics, others combine heuristics with partial cost-based optimization.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Introduction (Cont.)</a:t>
            </a:r>
            <a:endParaRPr/>
          </a:p>
        </p:txBody>
      </p:sp>
      <p:sp>
        <p:nvSpPr>
          <p:cNvPr id="104" name="Google Shape;104;p4"/>
          <p:cNvSpPr txBox="1"/>
          <p:nvPr>
            <p:ph idx="1" type="body"/>
          </p:nvPr>
        </p:nvSpPr>
        <p:spPr>
          <a:xfrm>
            <a:off x="712267" y="1092872"/>
            <a:ext cx="7816402" cy="449472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An </a:t>
            </a:r>
            <a:r>
              <a:rPr b="1" lang="en-US">
                <a:solidFill>
                  <a:srgbClr val="002060"/>
                </a:solidFill>
              </a:rPr>
              <a:t>evaluation plan</a:t>
            </a:r>
            <a:r>
              <a:rPr lang="en-US">
                <a:solidFill>
                  <a:srgbClr val="002060"/>
                </a:solidFill>
              </a:rPr>
              <a:t> </a:t>
            </a:r>
            <a:r>
              <a:rPr lang="en-US"/>
              <a:t>defines exactly </a:t>
            </a:r>
            <a:r>
              <a:rPr i="1" lang="en-US"/>
              <a:t>what algorithm is used for each operation, and how the execution of the operations is coordinated</a:t>
            </a:r>
            <a:r>
              <a:rPr lang="en-US"/>
              <a:t>.</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a:p>
            <a:pPr indent="-342900" lvl="0" marL="342900" rtl="0" algn="l">
              <a:spcBef>
                <a:spcPts val="595"/>
              </a:spcBef>
              <a:spcAft>
                <a:spcPts val="0"/>
              </a:spcAft>
              <a:buSzPts val="1870"/>
              <a:buFont typeface="Noto Sans Symbols"/>
              <a:buChar char="▪"/>
            </a:pPr>
            <a:r>
              <a:rPr lang="en-US"/>
              <a:t>Find out how to view query execution plans on your favorite database</a:t>
            </a:r>
            <a:endParaRPr/>
          </a:p>
          <a:p>
            <a:pPr indent="-224155" lvl="0" marL="342900" rtl="0" algn="l">
              <a:spcBef>
                <a:spcPts val="595"/>
              </a:spcBef>
              <a:spcAft>
                <a:spcPts val="0"/>
              </a:spcAft>
              <a:buSzPts val="1870"/>
              <a:buFont typeface="Noto Sans Symbols"/>
              <a:buNone/>
            </a:pPr>
            <a:r>
              <a:t/>
            </a:r>
            <a:endParaRPr/>
          </a:p>
          <a:p>
            <a:pPr indent="-224155" lvl="0" marL="342900" rtl="0" algn="l">
              <a:spcBef>
                <a:spcPts val="595"/>
              </a:spcBef>
              <a:spcAft>
                <a:spcPts val="0"/>
              </a:spcAft>
              <a:buSzPts val="1870"/>
              <a:buFont typeface="Noto Sans Symbols"/>
              <a:buNone/>
            </a:pPr>
            <a:r>
              <a:t/>
            </a:r>
            <a:endParaRPr/>
          </a:p>
        </p:txBody>
      </p:sp>
      <p:pic>
        <p:nvPicPr>
          <p:cNvPr id="105" name="Google Shape;105;p4"/>
          <p:cNvPicPr preferRelativeResize="0"/>
          <p:nvPr/>
        </p:nvPicPr>
        <p:blipFill rotWithShape="1">
          <a:blip r:embed="rId3">
            <a:alphaModFix/>
          </a:blip>
          <a:srcRect b="0" l="0" r="0" t="0"/>
          <a:stretch/>
        </p:blipFill>
        <p:spPr>
          <a:xfrm>
            <a:off x="1672045" y="1868075"/>
            <a:ext cx="5407032" cy="3393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Structure of Query Optimizers</a:t>
            </a:r>
            <a:endParaRPr/>
          </a:p>
        </p:txBody>
      </p:sp>
      <p:sp>
        <p:nvSpPr>
          <p:cNvPr id="355" name="Google Shape;355;p37"/>
          <p:cNvSpPr txBox="1"/>
          <p:nvPr>
            <p:ph idx="1" type="body"/>
          </p:nvPr>
        </p:nvSpPr>
        <p:spPr>
          <a:xfrm>
            <a:off x="635268" y="1073622"/>
            <a:ext cx="7690586"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Many optimizers </a:t>
            </a:r>
            <a:r>
              <a:rPr b="1" lang="en-US"/>
              <a:t>considers only left-deep join orders</a:t>
            </a:r>
            <a:r>
              <a:rPr lang="en-US"/>
              <a:t>.</a:t>
            </a:r>
            <a:endParaRPr/>
          </a:p>
          <a:p>
            <a:pPr indent="-285750" lvl="1" marL="742950" rtl="0" algn="l">
              <a:spcBef>
                <a:spcPts val="595"/>
              </a:spcBef>
              <a:spcAft>
                <a:spcPts val="0"/>
              </a:spcAft>
              <a:buSzPts val="1870"/>
              <a:buChar char="•"/>
            </a:pPr>
            <a:r>
              <a:rPr lang="en-US"/>
              <a:t>Plus </a:t>
            </a:r>
            <a:r>
              <a:rPr b="1" lang="en-US"/>
              <a:t>heuristics to push selections and projections down the query tree</a:t>
            </a:r>
            <a:endParaRPr b="1"/>
          </a:p>
          <a:p>
            <a:pPr indent="-285750" lvl="1" marL="742950" rtl="0" algn="l">
              <a:spcBef>
                <a:spcPts val="595"/>
              </a:spcBef>
              <a:spcAft>
                <a:spcPts val="0"/>
              </a:spcAft>
              <a:buSzPts val="1870"/>
              <a:buChar char="•"/>
            </a:pPr>
            <a:r>
              <a:rPr lang="en-US"/>
              <a:t>Reduces optimization complexity and generates plans amenable to pipelined evaluation.</a:t>
            </a:r>
            <a:endParaRPr/>
          </a:p>
          <a:p>
            <a:pPr indent="-342900" lvl="0" marL="342900" rtl="0" algn="l">
              <a:spcBef>
                <a:spcPts val="595"/>
              </a:spcBef>
              <a:spcAft>
                <a:spcPts val="0"/>
              </a:spcAft>
              <a:buSzPts val="1870"/>
              <a:buFont typeface="Noto Sans Symbols"/>
              <a:buChar char="▪"/>
            </a:pPr>
            <a:r>
              <a:rPr lang="en-US"/>
              <a:t>Heuristic optimization used in some versions of Oracle:</a:t>
            </a:r>
            <a:endParaRPr/>
          </a:p>
          <a:p>
            <a:pPr indent="-285750" lvl="1" marL="742950" rtl="0" algn="l">
              <a:spcBef>
                <a:spcPts val="595"/>
              </a:spcBef>
              <a:spcAft>
                <a:spcPts val="0"/>
              </a:spcAft>
              <a:buSzPts val="1870"/>
              <a:buChar char="•"/>
            </a:pPr>
            <a:r>
              <a:rPr lang="en-US"/>
              <a:t>Repeatedly pick “best” relation to join next </a:t>
            </a:r>
            <a:endParaRPr/>
          </a:p>
          <a:p>
            <a:pPr indent="-228600" lvl="2" marL="1085850" rtl="0" algn="l">
              <a:spcBef>
                <a:spcPts val="595"/>
              </a:spcBef>
              <a:spcAft>
                <a:spcPts val="0"/>
              </a:spcAft>
              <a:buSzPts val="1700"/>
              <a:buChar char="▪"/>
            </a:pPr>
            <a:r>
              <a:rPr lang="en-US"/>
              <a:t>Starting from each of n starting points.  Pick best among these</a:t>
            </a:r>
            <a:endParaRPr/>
          </a:p>
          <a:p>
            <a:pPr indent="-342900" lvl="0" marL="342900" rtl="0" algn="l">
              <a:spcBef>
                <a:spcPts val="595"/>
              </a:spcBef>
              <a:spcAft>
                <a:spcPts val="0"/>
              </a:spcAft>
              <a:buSzPts val="1870"/>
              <a:buFont typeface="Noto Sans Symbols"/>
              <a:buChar char="▪"/>
            </a:pPr>
            <a:r>
              <a:rPr lang="en-US"/>
              <a:t>Intricacies of SQL complicates query optimization</a:t>
            </a:r>
            <a:endParaRPr/>
          </a:p>
          <a:p>
            <a:pPr indent="-285750" lvl="1" marL="742950" rtl="0" algn="l">
              <a:spcBef>
                <a:spcPts val="595"/>
              </a:spcBef>
              <a:spcAft>
                <a:spcPts val="0"/>
              </a:spcAft>
              <a:buSzPts val="1870"/>
              <a:buChar char="•"/>
            </a:pPr>
            <a:r>
              <a:rPr lang="en-US"/>
              <a:t>E.g., nested subqueries</a:t>
            </a:r>
            <a:endParaRPr/>
          </a:p>
          <a:p>
            <a:pPr indent="0" lvl="0" marL="342900" rtl="0" algn="l">
              <a:spcBef>
                <a:spcPts val="595"/>
              </a:spcBef>
              <a:spcAft>
                <a:spcPts val="0"/>
              </a:spcAft>
              <a:buNone/>
            </a:pPr>
            <a:r>
              <a:t/>
            </a:r>
            <a:endParaRPr/>
          </a:p>
          <a:p>
            <a:pPr indent="0" lvl="0" marL="0" rtl="0" algn="l">
              <a:spcBef>
                <a:spcPts val="595"/>
              </a:spcBef>
              <a:spcAft>
                <a:spcPts val="0"/>
              </a:spcAft>
              <a:buNone/>
            </a:pPr>
            <a:r>
              <a:rPr i="1" lang="en-US"/>
              <a:t>We studied regarding how selection and projection operations can be distributed + We studied how to order inner-outer relations =&gt; a hint how heuristics might get applied. </a:t>
            </a:r>
            <a:endParaRPr i="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Structure of Query Optimizers (Cont.)</a:t>
            </a:r>
            <a:endParaRPr/>
          </a:p>
        </p:txBody>
      </p:sp>
      <p:sp>
        <p:nvSpPr>
          <p:cNvPr id="362" name="Google Shape;362;p38"/>
          <p:cNvSpPr txBox="1"/>
          <p:nvPr>
            <p:ph idx="1" type="body"/>
          </p:nvPr>
        </p:nvSpPr>
        <p:spPr>
          <a:xfrm>
            <a:off x="625642" y="943276"/>
            <a:ext cx="7786838" cy="55271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Some query optimizers integrate heuristic selection and the generation of alternative access plans.</a:t>
            </a:r>
            <a:endParaRPr/>
          </a:p>
          <a:p>
            <a:pPr indent="-285750" lvl="1" marL="742950" rtl="0" algn="l">
              <a:spcBef>
                <a:spcPts val="595"/>
              </a:spcBef>
              <a:spcAft>
                <a:spcPts val="0"/>
              </a:spcAft>
              <a:buSzPts val="1870"/>
              <a:buChar char="•"/>
            </a:pPr>
            <a:r>
              <a:rPr lang="en-US"/>
              <a:t>Frequently used approach</a:t>
            </a:r>
            <a:endParaRPr/>
          </a:p>
          <a:p>
            <a:pPr indent="-228600" lvl="2" marL="1085850" rtl="0" algn="l">
              <a:spcBef>
                <a:spcPts val="560"/>
              </a:spcBef>
              <a:spcAft>
                <a:spcPts val="0"/>
              </a:spcAft>
              <a:buSzPts val="1600"/>
              <a:buChar char="▪"/>
            </a:pPr>
            <a:r>
              <a:rPr lang="en-US" sz="1600"/>
              <a:t>heuristic rewriting of nested block structure and aggregation</a:t>
            </a:r>
            <a:endParaRPr/>
          </a:p>
          <a:p>
            <a:pPr indent="-228600" lvl="2" marL="1085850" rtl="0" algn="l">
              <a:spcBef>
                <a:spcPts val="560"/>
              </a:spcBef>
              <a:spcAft>
                <a:spcPts val="0"/>
              </a:spcAft>
              <a:buSzPts val="1600"/>
              <a:buChar char="▪"/>
            </a:pPr>
            <a:r>
              <a:rPr lang="en-US" sz="1600"/>
              <a:t>followed by cost-based join-order optimization for each block</a:t>
            </a:r>
            <a:endParaRPr/>
          </a:p>
          <a:p>
            <a:pPr indent="-285750" lvl="1" marL="742950" rtl="0" algn="l">
              <a:spcBef>
                <a:spcPts val="595"/>
              </a:spcBef>
              <a:spcAft>
                <a:spcPts val="0"/>
              </a:spcAft>
              <a:buSzPts val="1870"/>
              <a:buChar char="•"/>
            </a:pPr>
            <a:r>
              <a:rPr lang="en-US"/>
              <a:t>Some optimizers (e.g. SQL Server) apply transformations to entire query and do not depend on block structure</a:t>
            </a:r>
            <a:endParaRPr/>
          </a:p>
          <a:p>
            <a:pPr indent="-285750" lvl="1" marL="742950" rtl="0" algn="l">
              <a:spcBef>
                <a:spcPts val="595"/>
              </a:spcBef>
              <a:spcAft>
                <a:spcPts val="0"/>
              </a:spcAft>
              <a:buSzPts val="1870"/>
              <a:buChar char="•"/>
            </a:pPr>
            <a:r>
              <a:rPr b="1" lang="en-US">
                <a:solidFill>
                  <a:srgbClr val="002060"/>
                </a:solidFill>
              </a:rPr>
              <a:t>Optimization cost budget</a:t>
            </a:r>
            <a:r>
              <a:rPr lang="en-US">
                <a:solidFill>
                  <a:srgbClr val="002060"/>
                </a:solidFill>
              </a:rPr>
              <a:t> </a:t>
            </a:r>
            <a:r>
              <a:rPr lang="en-US"/>
              <a:t>to stop optimization early (if expected budget of a plan exceeds the budget threshold)</a:t>
            </a:r>
            <a:endParaRPr/>
          </a:p>
          <a:p>
            <a:pPr indent="-285750" lvl="1" marL="742950" rtl="0" algn="l">
              <a:spcBef>
                <a:spcPts val="595"/>
              </a:spcBef>
              <a:spcAft>
                <a:spcPts val="0"/>
              </a:spcAft>
              <a:buSzPts val="1870"/>
              <a:buChar char="•"/>
            </a:pPr>
            <a:r>
              <a:rPr b="1" lang="en-US">
                <a:solidFill>
                  <a:srgbClr val="002060"/>
                </a:solidFill>
              </a:rPr>
              <a:t>Plan caching</a:t>
            </a:r>
            <a:r>
              <a:rPr lang="en-US">
                <a:solidFill>
                  <a:srgbClr val="002060"/>
                </a:solidFill>
              </a:rPr>
              <a:t> </a:t>
            </a:r>
            <a:r>
              <a:rPr lang="en-US"/>
              <a:t>to reuse previously computed plan if query is resubmitted</a:t>
            </a:r>
            <a:endParaRPr/>
          </a:p>
          <a:p>
            <a:pPr indent="-228600" lvl="2" marL="1085850" rtl="0" algn="l">
              <a:spcBef>
                <a:spcPts val="560"/>
              </a:spcBef>
              <a:spcAft>
                <a:spcPts val="0"/>
              </a:spcAft>
              <a:buSzPts val="1600"/>
              <a:buChar char="▪"/>
            </a:pPr>
            <a:r>
              <a:rPr lang="en-US" sz="1600"/>
              <a:t>Even with different constants in query  </a:t>
            </a:r>
            <a:endParaRPr/>
          </a:p>
          <a:p>
            <a:pPr indent="-342900" lvl="0" marL="342900" rtl="0" algn="l">
              <a:spcBef>
                <a:spcPts val="595"/>
              </a:spcBef>
              <a:spcAft>
                <a:spcPts val="0"/>
              </a:spcAft>
              <a:buSzPts val="1870"/>
              <a:buFont typeface="Noto Sans Symbols"/>
              <a:buChar char="▪"/>
            </a:pPr>
            <a:r>
              <a:rPr lang="en-US"/>
              <a:t>Even with the use of heuristics, cost-based query optimization imposes a substantial overhead.</a:t>
            </a:r>
            <a:endParaRPr/>
          </a:p>
          <a:p>
            <a:pPr indent="-285750" lvl="1" marL="742950" rtl="0" algn="l">
              <a:spcBef>
                <a:spcPts val="595"/>
              </a:spcBef>
              <a:spcAft>
                <a:spcPts val="0"/>
              </a:spcAft>
              <a:buSzPts val="1870"/>
              <a:buChar char="•"/>
            </a:pPr>
            <a:r>
              <a:rPr lang="en-US"/>
              <a:t>But is worth it for expensive queries</a:t>
            </a:r>
            <a:endParaRPr/>
          </a:p>
          <a:p>
            <a:pPr indent="-285750" lvl="1" marL="742950" rtl="0" algn="l">
              <a:spcBef>
                <a:spcPts val="595"/>
              </a:spcBef>
              <a:spcAft>
                <a:spcPts val="0"/>
              </a:spcAft>
              <a:buSzPts val="1870"/>
              <a:buChar char="•"/>
            </a:pPr>
            <a:r>
              <a:rPr lang="en-US"/>
              <a:t>Optimizers often use simple heuristics for very cheap queries, and perform exhaustive enumeration for more expensive queries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nvSpPr>
        <p:spPr>
          <a:xfrm>
            <a:off x="1880211" y="2770453"/>
            <a:ext cx="7194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Helvetica Neue"/>
                <a:ea typeface="Helvetica Neue"/>
                <a:cs typeface="Helvetica Neue"/>
                <a:sym typeface="Helvetica Neue"/>
              </a:rPr>
              <a:t>Statistics for Cost Estimation</a:t>
            </a:r>
            <a:endParaRPr b="1" sz="2800">
              <a:solidFill>
                <a:srgbClr val="002060"/>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768350" y="117474"/>
            <a:ext cx="8375650" cy="67166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Statistical Information for Cost Estimation</a:t>
            </a:r>
            <a:endParaRPr/>
          </a:p>
        </p:txBody>
      </p:sp>
      <p:sp>
        <p:nvSpPr>
          <p:cNvPr id="375" name="Google Shape;375;p40"/>
          <p:cNvSpPr txBox="1"/>
          <p:nvPr>
            <p:ph idx="1" type="body"/>
          </p:nvPr>
        </p:nvSpPr>
        <p:spPr>
          <a:xfrm>
            <a:off x="654518" y="1102497"/>
            <a:ext cx="7806088"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i="1" lang="en-US"/>
              <a:t>n</a:t>
            </a:r>
            <a:r>
              <a:rPr baseline="-25000" i="1" lang="en-US"/>
              <a:t>r</a:t>
            </a:r>
            <a:r>
              <a:rPr i="1" lang="en-US"/>
              <a:t>:  </a:t>
            </a:r>
            <a:r>
              <a:rPr lang="en-US"/>
              <a:t>number of tuples in a relation </a:t>
            </a:r>
            <a:r>
              <a:rPr i="1" lang="en-US"/>
              <a:t>r.</a:t>
            </a:r>
            <a:endParaRPr/>
          </a:p>
          <a:p>
            <a:pPr indent="-342900" lvl="0" marL="342900" rtl="0" algn="l">
              <a:spcBef>
                <a:spcPts val="595"/>
              </a:spcBef>
              <a:spcAft>
                <a:spcPts val="0"/>
              </a:spcAft>
              <a:buSzPts val="1870"/>
              <a:buFont typeface="Noto Sans Symbols"/>
              <a:buChar char="▪"/>
            </a:pPr>
            <a:r>
              <a:rPr i="1" lang="en-US"/>
              <a:t>b</a:t>
            </a:r>
            <a:r>
              <a:rPr baseline="-25000" i="1" lang="en-US"/>
              <a:t>r</a:t>
            </a:r>
            <a:r>
              <a:rPr lang="en-US"/>
              <a:t>: number of blocks containing tuples of </a:t>
            </a:r>
            <a:r>
              <a:rPr i="1" lang="en-US"/>
              <a:t>r.</a:t>
            </a:r>
            <a:endParaRPr/>
          </a:p>
          <a:p>
            <a:pPr indent="-342900" lvl="0" marL="342900" rtl="0" algn="l">
              <a:spcBef>
                <a:spcPts val="595"/>
              </a:spcBef>
              <a:spcAft>
                <a:spcPts val="0"/>
              </a:spcAft>
              <a:buSzPts val="1870"/>
              <a:buFont typeface="Noto Sans Symbols"/>
              <a:buChar char="▪"/>
            </a:pPr>
            <a:r>
              <a:rPr i="1" lang="en-US"/>
              <a:t>l</a:t>
            </a:r>
            <a:r>
              <a:rPr baseline="-25000" i="1" lang="en-US"/>
              <a:t>r</a:t>
            </a:r>
            <a:r>
              <a:rPr lang="en-US"/>
              <a:t>: size of a tuple of </a:t>
            </a:r>
            <a:r>
              <a:rPr i="1" lang="en-US"/>
              <a:t>r.</a:t>
            </a:r>
            <a:endParaRPr/>
          </a:p>
          <a:p>
            <a:pPr indent="-342900" lvl="0" marL="342900" rtl="0" algn="l">
              <a:spcBef>
                <a:spcPts val="595"/>
              </a:spcBef>
              <a:spcAft>
                <a:spcPts val="0"/>
              </a:spcAft>
              <a:buSzPts val="1870"/>
              <a:buFont typeface="Noto Sans Symbols"/>
              <a:buChar char="▪"/>
            </a:pPr>
            <a:r>
              <a:rPr i="1" lang="en-US"/>
              <a:t>f</a:t>
            </a:r>
            <a:r>
              <a:rPr baseline="-25000" i="1" lang="en-US"/>
              <a:t>r</a:t>
            </a:r>
            <a:r>
              <a:rPr i="1" lang="en-US"/>
              <a:t>: </a:t>
            </a:r>
            <a:r>
              <a:rPr lang="en-US"/>
              <a:t>blocking factor of </a:t>
            </a:r>
            <a:r>
              <a:rPr i="1" lang="en-US"/>
              <a:t>r</a:t>
            </a:r>
            <a:r>
              <a:rPr lang="en-US"/>
              <a:t> — i.e., the number of tuples of </a:t>
            </a:r>
            <a:r>
              <a:rPr i="1" lang="en-US"/>
              <a:t>r </a:t>
            </a:r>
            <a:r>
              <a:rPr lang="en-US"/>
              <a:t>that fit into one block.</a:t>
            </a:r>
            <a:endParaRPr/>
          </a:p>
          <a:p>
            <a:pPr indent="-342900" lvl="0" marL="342900" rtl="0" algn="l">
              <a:spcBef>
                <a:spcPts val="595"/>
              </a:spcBef>
              <a:spcAft>
                <a:spcPts val="0"/>
              </a:spcAft>
              <a:buSzPts val="1870"/>
              <a:buFont typeface="Noto Sans Symbols"/>
              <a:buChar char="▪"/>
            </a:pPr>
            <a:r>
              <a:rPr i="1" lang="en-US"/>
              <a:t>V(A, r):</a:t>
            </a:r>
            <a:r>
              <a:rPr lang="en-US"/>
              <a:t> number of distinct values that appear in </a:t>
            </a:r>
            <a:r>
              <a:rPr i="1" lang="en-US"/>
              <a:t>r</a:t>
            </a:r>
            <a:r>
              <a:rPr lang="en-US"/>
              <a:t> for attribute </a:t>
            </a:r>
            <a:r>
              <a:rPr i="1" lang="en-US"/>
              <a:t>A; </a:t>
            </a:r>
            <a:r>
              <a:rPr lang="en-US"/>
              <a:t>same as the size of ∏</a:t>
            </a:r>
            <a:r>
              <a:rPr baseline="-25000" i="1" lang="en-US"/>
              <a:t>A</a:t>
            </a:r>
            <a:r>
              <a:rPr lang="en-US"/>
              <a:t>(</a:t>
            </a:r>
            <a:r>
              <a:rPr i="1" lang="en-US"/>
              <a:t>r</a:t>
            </a:r>
            <a:r>
              <a:rPr lang="en-US"/>
              <a:t>).</a:t>
            </a:r>
            <a:endParaRPr/>
          </a:p>
          <a:p>
            <a:pPr indent="-342900" lvl="0" marL="342900" rtl="0" algn="l">
              <a:spcBef>
                <a:spcPts val="595"/>
              </a:spcBef>
              <a:spcAft>
                <a:spcPts val="0"/>
              </a:spcAft>
              <a:buSzPts val="1870"/>
              <a:buFont typeface="Noto Sans Symbols"/>
              <a:buChar char="▪"/>
            </a:pPr>
            <a:r>
              <a:rPr lang="en-US"/>
              <a:t>If tuples of </a:t>
            </a:r>
            <a:r>
              <a:rPr i="1" lang="en-US"/>
              <a:t>r</a:t>
            </a:r>
            <a:r>
              <a:rPr lang="en-US"/>
              <a:t> are stored together physically in a file, then: </a:t>
            </a:r>
            <a:br>
              <a:rPr lang="en-US"/>
            </a:br>
            <a:br>
              <a:rPr lang="en-US"/>
            </a:br>
            <a:br>
              <a:rPr lang="en-US"/>
            </a:br>
            <a:br>
              <a:rPr lang="en-US"/>
            </a:br>
            <a:endParaRPr/>
          </a:p>
        </p:txBody>
      </p:sp>
      <p:pic>
        <p:nvPicPr>
          <p:cNvPr id="376" name="Google Shape;376;p40"/>
          <p:cNvPicPr preferRelativeResize="0"/>
          <p:nvPr/>
        </p:nvPicPr>
        <p:blipFill rotWithShape="1">
          <a:blip r:embed="rId3">
            <a:alphaModFix/>
          </a:blip>
          <a:srcRect b="0" l="0" r="0" t="0"/>
          <a:stretch/>
        </p:blipFill>
        <p:spPr>
          <a:xfrm>
            <a:off x="3590642" y="3691271"/>
            <a:ext cx="889000" cy="6604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Histograms</a:t>
            </a:r>
            <a:endParaRPr/>
          </a:p>
        </p:txBody>
      </p:sp>
      <p:sp>
        <p:nvSpPr>
          <p:cNvPr id="383" name="Google Shape;383;p41"/>
          <p:cNvSpPr txBox="1"/>
          <p:nvPr>
            <p:ph idx="1" type="body"/>
          </p:nvPr>
        </p:nvSpPr>
        <p:spPr>
          <a:xfrm>
            <a:off x="664142" y="1102497"/>
            <a:ext cx="7709837"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Histogram on attribute </a:t>
            </a:r>
            <a:r>
              <a:rPr i="1" lang="en-US"/>
              <a:t>age</a:t>
            </a:r>
            <a:r>
              <a:rPr lang="en-US"/>
              <a:t> of relation </a:t>
            </a:r>
            <a:r>
              <a:rPr i="1" lang="en-US"/>
              <a:t>person</a:t>
            </a:r>
            <a:br>
              <a:rPr lang="en-US"/>
            </a:br>
            <a:br>
              <a:rPr lang="en-US"/>
            </a:br>
            <a:br>
              <a:rPr lang="en-US"/>
            </a:br>
            <a:br>
              <a:rPr lang="en-US"/>
            </a:br>
            <a:br>
              <a:rPr lang="en-US"/>
            </a:br>
            <a:br>
              <a:rPr lang="en-US"/>
            </a:br>
            <a:endParaRPr/>
          </a:p>
          <a:p>
            <a:pPr indent="0" lvl="0" marL="0" rtl="0" algn="l">
              <a:spcBef>
                <a:spcPts val="595"/>
              </a:spcBef>
              <a:spcAft>
                <a:spcPts val="0"/>
              </a:spcAft>
              <a:buSzPts val="1870"/>
              <a:buNone/>
            </a:pPr>
            <a:r>
              <a:t/>
            </a:r>
            <a:endParaRPr/>
          </a:p>
          <a:p>
            <a:pPr indent="0" lvl="0" marL="0" rtl="0" algn="l">
              <a:spcBef>
                <a:spcPts val="595"/>
              </a:spcBef>
              <a:spcAft>
                <a:spcPts val="0"/>
              </a:spcAft>
              <a:buSzPts val="1870"/>
              <a:buNone/>
            </a:pPr>
            <a:br>
              <a:rPr lang="en-US"/>
            </a:br>
            <a:br>
              <a:rPr lang="en-US"/>
            </a:br>
            <a:endParaRPr/>
          </a:p>
          <a:p>
            <a:pPr indent="-342900" lvl="0" marL="342900" rtl="0" algn="l">
              <a:spcBef>
                <a:spcPts val="595"/>
              </a:spcBef>
              <a:spcAft>
                <a:spcPts val="0"/>
              </a:spcAft>
              <a:buSzPts val="1870"/>
              <a:buFont typeface="Noto Sans Symbols"/>
              <a:buChar char="▪"/>
            </a:pPr>
            <a:r>
              <a:rPr b="1" lang="en-US">
                <a:solidFill>
                  <a:srgbClr val="002060"/>
                </a:solidFill>
              </a:rPr>
              <a:t>Equi-width</a:t>
            </a:r>
            <a:r>
              <a:rPr lang="en-US"/>
              <a:t> histograms</a:t>
            </a:r>
            <a:endParaRPr/>
          </a:p>
          <a:p>
            <a:pPr indent="-342900" lvl="0" marL="342900" rtl="0" algn="l">
              <a:spcBef>
                <a:spcPts val="595"/>
              </a:spcBef>
              <a:spcAft>
                <a:spcPts val="0"/>
              </a:spcAft>
              <a:buSzPts val="1870"/>
              <a:buFont typeface="Noto Sans Symbols"/>
              <a:buChar char="▪"/>
            </a:pPr>
            <a:r>
              <a:rPr b="1" lang="en-US">
                <a:solidFill>
                  <a:srgbClr val="002060"/>
                </a:solidFill>
              </a:rPr>
              <a:t>Equi-depth</a:t>
            </a:r>
            <a:r>
              <a:rPr lang="en-US"/>
              <a:t> histograms break up range such that each range has (approximately) the same number of tuples</a:t>
            </a:r>
            <a:endParaRPr/>
          </a:p>
          <a:p>
            <a:pPr indent="-285750" lvl="1" marL="742950" rtl="0" algn="l">
              <a:spcBef>
                <a:spcPts val="595"/>
              </a:spcBef>
              <a:spcAft>
                <a:spcPts val="0"/>
              </a:spcAft>
              <a:buSzPts val="1870"/>
              <a:buChar char="•"/>
            </a:pPr>
            <a:r>
              <a:rPr lang="en-US"/>
              <a:t>E.g. (4, 8, 14, 19) </a:t>
            </a:r>
            <a:endParaRPr/>
          </a:p>
          <a:p>
            <a:pPr indent="-342900" lvl="0" marL="342900" rtl="0" algn="l">
              <a:spcBef>
                <a:spcPts val="595"/>
              </a:spcBef>
              <a:spcAft>
                <a:spcPts val="0"/>
              </a:spcAft>
              <a:buSzPts val="1870"/>
              <a:buFont typeface="Noto Sans Symbols"/>
              <a:buChar char="▪"/>
            </a:pPr>
            <a:r>
              <a:rPr lang="en-US"/>
              <a:t>Many databases also store </a:t>
            </a:r>
            <a:r>
              <a:rPr i="1" lang="en-US"/>
              <a:t>n </a:t>
            </a:r>
            <a:r>
              <a:rPr b="1" lang="en-US">
                <a:solidFill>
                  <a:srgbClr val="002060"/>
                </a:solidFill>
              </a:rPr>
              <a:t>most-frequent values </a:t>
            </a:r>
            <a:r>
              <a:rPr lang="en-US"/>
              <a:t>and their counts</a:t>
            </a:r>
            <a:endParaRPr/>
          </a:p>
          <a:p>
            <a:pPr indent="-285750" lvl="1" marL="742950" rtl="0" algn="l">
              <a:spcBef>
                <a:spcPts val="595"/>
              </a:spcBef>
              <a:spcAft>
                <a:spcPts val="0"/>
              </a:spcAft>
              <a:buSzPts val="1870"/>
              <a:buChar char="•"/>
            </a:pPr>
            <a:r>
              <a:rPr lang="en-US"/>
              <a:t>Histogram is built on remaining values only</a:t>
            </a:r>
            <a:endParaRPr/>
          </a:p>
        </p:txBody>
      </p:sp>
      <p:pic>
        <p:nvPicPr>
          <p:cNvPr id="384" name="Google Shape;384;p41"/>
          <p:cNvPicPr preferRelativeResize="0"/>
          <p:nvPr/>
        </p:nvPicPr>
        <p:blipFill rotWithShape="1">
          <a:blip r:embed="rId3">
            <a:alphaModFix/>
          </a:blip>
          <a:srcRect b="0" l="0" r="0" t="0"/>
          <a:stretch/>
        </p:blipFill>
        <p:spPr>
          <a:xfrm>
            <a:off x="3985590" y="1666668"/>
            <a:ext cx="4092575" cy="288391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Histograms (cont.)</a:t>
            </a:r>
            <a:endParaRPr/>
          </a:p>
        </p:txBody>
      </p:sp>
      <p:sp>
        <p:nvSpPr>
          <p:cNvPr id="390" name="Google Shape;390;p42"/>
          <p:cNvSpPr txBox="1"/>
          <p:nvPr>
            <p:ph idx="1" type="body"/>
          </p:nvPr>
        </p:nvSpPr>
        <p:spPr>
          <a:xfrm>
            <a:off x="654518" y="1102497"/>
            <a:ext cx="7748337"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Histograms and other statistics usually computed based on a </a:t>
            </a:r>
            <a:r>
              <a:rPr b="1" lang="en-US">
                <a:solidFill>
                  <a:srgbClr val="002060"/>
                </a:solidFill>
              </a:rPr>
              <a:t>random  sample</a:t>
            </a:r>
            <a:endParaRPr/>
          </a:p>
          <a:p>
            <a:pPr indent="-342900" lvl="0" marL="342900" rtl="0" algn="l">
              <a:spcBef>
                <a:spcPts val="595"/>
              </a:spcBef>
              <a:spcAft>
                <a:spcPts val="0"/>
              </a:spcAft>
              <a:buSzPts val="1870"/>
              <a:buFont typeface="Noto Sans Symbols"/>
              <a:buChar char="▪"/>
            </a:pPr>
            <a:r>
              <a:rPr lang="en-US"/>
              <a:t>Statistics may be out of date</a:t>
            </a:r>
            <a:endParaRPr/>
          </a:p>
          <a:p>
            <a:pPr indent="-285750" lvl="1" marL="742950" rtl="0" algn="l">
              <a:spcBef>
                <a:spcPts val="595"/>
              </a:spcBef>
              <a:spcAft>
                <a:spcPts val="0"/>
              </a:spcAft>
              <a:buSzPts val="1870"/>
              <a:buChar char="•"/>
            </a:pPr>
            <a:r>
              <a:rPr lang="en-US"/>
              <a:t>Some database require a </a:t>
            </a:r>
            <a:r>
              <a:rPr b="1" lang="en-US"/>
              <a:t>analyze </a:t>
            </a:r>
            <a:r>
              <a:rPr lang="en-US"/>
              <a:t> command to be executed to update statistics</a:t>
            </a:r>
            <a:endParaRPr/>
          </a:p>
          <a:p>
            <a:pPr indent="-285750" lvl="1" marL="742950" rtl="0" algn="l">
              <a:spcBef>
                <a:spcPts val="595"/>
              </a:spcBef>
              <a:spcAft>
                <a:spcPts val="0"/>
              </a:spcAft>
              <a:buSzPts val="1870"/>
              <a:buChar char="•"/>
            </a:pPr>
            <a:r>
              <a:rPr lang="en-US"/>
              <a:t>Others automatically recompute statistics </a:t>
            </a:r>
            <a:endParaRPr/>
          </a:p>
          <a:p>
            <a:pPr indent="-228600" lvl="2" marL="1085850" rtl="0" algn="l">
              <a:spcBef>
                <a:spcPts val="595"/>
              </a:spcBef>
              <a:spcAft>
                <a:spcPts val="0"/>
              </a:spcAft>
              <a:buSzPts val="1700"/>
              <a:buChar char="▪"/>
            </a:pPr>
            <a:r>
              <a:rPr lang="en-US"/>
              <a:t>e.g., when number of tuples in a relation changes by some percentage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3"/>
          <p:cNvSpPr txBox="1"/>
          <p:nvPr>
            <p:ph idx="4294967295" type="body"/>
          </p:nvPr>
        </p:nvSpPr>
        <p:spPr>
          <a:xfrm>
            <a:off x="654519" y="1092794"/>
            <a:ext cx="7843762" cy="490378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σ</a:t>
            </a:r>
            <a:r>
              <a:rPr b="1" baseline="-25000" i="1" lang="en-US"/>
              <a:t>A=v</a:t>
            </a:r>
            <a:r>
              <a:rPr b="1" lang="en-US"/>
              <a:t>(</a:t>
            </a:r>
            <a:r>
              <a:rPr b="1" i="1" lang="en-US"/>
              <a:t>r</a:t>
            </a:r>
            <a:r>
              <a:rPr b="1" lang="en-US"/>
              <a:t>)</a:t>
            </a:r>
            <a:endParaRPr/>
          </a:p>
          <a:p>
            <a:pPr indent="-285750" lvl="1" marL="742950" rtl="0" algn="l">
              <a:spcBef>
                <a:spcPts val="595"/>
              </a:spcBef>
              <a:spcAft>
                <a:spcPts val="0"/>
              </a:spcAft>
              <a:buSzPts val="1870"/>
              <a:buFont typeface="Arial"/>
              <a:buChar char="•"/>
            </a:pPr>
            <a:r>
              <a:rPr i="1" lang="en-US"/>
              <a:t>n</a:t>
            </a:r>
            <a:r>
              <a:rPr baseline="-25000" i="1" lang="en-US"/>
              <a:t>r</a:t>
            </a:r>
            <a:r>
              <a:rPr i="1" lang="en-US"/>
              <a:t> / V(A,r) </a:t>
            </a:r>
            <a:r>
              <a:rPr lang="en-US"/>
              <a:t>: number of records that will satisfy the selection</a:t>
            </a:r>
            <a:endParaRPr/>
          </a:p>
          <a:p>
            <a:pPr indent="-285750" lvl="1" marL="742950" rtl="0" algn="l">
              <a:spcBef>
                <a:spcPts val="595"/>
              </a:spcBef>
              <a:spcAft>
                <a:spcPts val="0"/>
              </a:spcAft>
              <a:buSzPts val="1870"/>
              <a:buFont typeface="Arial"/>
              <a:buChar char="•"/>
            </a:pPr>
            <a:r>
              <a:rPr lang="en-US"/>
              <a:t>Equality condition on a key attribute:</a:t>
            </a:r>
            <a:r>
              <a:rPr i="1" lang="en-US"/>
              <a:t> size estimate = </a:t>
            </a:r>
            <a:r>
              <a:rPr lang="en-US"/>
              <a:t>1</a:t>
            </a:r>
            <a:endParaRPr/>
          </a:p>
          <a:p>
            <a:pPr indent="-342900" lvl="0" marL="342900" rtl="0" algn="l">
              <a:spcBef>
                <a:spcPts val="595"/>
              </a:spcBef>
              <a:spcAft>
                <a:spcPts val="0"/>
              </a:spcAft>
              <a:buSzPts val="1870"/>
              <a:buFont typeface="Noto Sans Symbols"/>
              <a:buChar char="▪"/>
            </a:pPr>
            <a:r>
              <a:rPr lang="en-US"/>
              <a:t>σ</a:t>
            </a:r>
            <a:r>
              <a:rPr baseline="-25000" i="1" lang="en-US"/>
              <a:t>A</a:t>
            </a:r>
            <a:r>
              <a:rPr baseline="-25000" lang="en-US"/>
              <a:t>≤</a:t>
            </a:r>
            <a:r>
              <a:rPr baseline="-25000" i="1" lang="en-US"/>
              <a:t>V</a:t>
            </a:r>
            <a:r>
              <a:rPr lang="en-US"/>
              <a:t>(</a:t>
            </a:r>
            <a:r>
              <a:rPr i="1" lang="en-US"/>
              <a:t>r</a:t>
            </a:r>
            <a:r>
              <a:rPr lang="en-US"/>
              <a:t>) (case of σ</a:t>
            </a:r>
            <a:r>
              <a:rPr baseline="-25000" i="1" lang="en-US"/>
              <a:t>A </a:t>
            </a:r>
            <a:r>
              <a:rPr baseline="-25000" lang="en-US"/>
              <a:t>≥ </a:t>
            </a:r>
            <a:r>
              <a:rPr baseline="-25000" i="1" lang="en-US"/>
              <a:t>V</a:t>
            </a:r>
            <a:r>
              <a:rPr lang="en-US"/>
              <a:t>(</a:t>
            </a:r>
            <a:r>
              <a:rPr i="1" lang="en-US"/>
              <a:t>r</a:t>
            </a:r>
            <a:r>
              <a:rPr lang="en-US"/>
              <a:t>) is symmetric)</a:t>
            </a:r>
            <a:endParaRPr/>
          </a:p>
          <a:p>
            <a:pPr indent="-285750" lvl="1" marL="742950" rtl="0" algn="l">
              <a:spcBef>
                <a:spcPts val="595"/>
              </a:spcBef>
              <a:spcAft>
                <a:spcPts val="0"/>
              </a:spcAft>
              <a:buSzPts val="1870"/>
              <a:buFont typeface="Arial"/>
              <a:buChar char="•"/>
            </a:pPr>
            <a:r>
              <a:rPr lang="en-US"/>
              <a:t>Let c denote  the estimated number of tuples satisfying the condition. </a:t>
            </a:r>
            <a:endParaRPr/>
          </a:p>
          <a:p>
            <a:pPr indent="-285750" lvl="1" marL="742950" rtl="0" algn="l">
              <a:spcBef>
                <a:spcPts val="595"/>
              </a:spcBef>
              <a:spcAft>
                <a:spcPts val="0"/>
              </a:spcAft>
              <a:buSzPts val="1870"/>
              <a:buFont typeface="Arial"/>
              <a:buChar char="•"/>
            </a:pPr>
            <a:r>
              <a:rPr lang="en-US"/>
              <a:t>If min(A,r) and max(A,r) are available in catalog</a:t>
            </a:r>
            <a:endParaRPr/>
          </a:p>
          <a:p>
            <a:pPr indent="-228600" lvl="2" marL="1085850" rtl="0" algn="l">
              <a:spcBef>
                <a:spcPts val="595"/>
              </a:spcBef>
              <a:spcAft>
                <a:spcPts val="0"/>
              </a:spcAft>
              <a:buSzPts val="1445"/>
              <a:buFont typeface="Noto Sans Symbols"/>
              <a:buChar char="▪"/>
            </a:pPr>
            <a:r>
              <a:rPr lang="en-US"/>
              <a:t>c = 0 if v &lt; min(A,r)</a:t>
            </a:r>
            <a:br>
              <a:rPr lang="en-US"/>
            </a:br>
            <a:endParaRPr/>
          </a:p>
          <a:p>
            <a:pPr indent="-228600" lvl="2" marL="1085850" rtl="0" algn="l">
              <a:spcBef>
                <a:spcPts val="595"/>
              </a:spcBef>
              <a:spcAft>
                <a:spcPts val="0"/>
              </a:spcAft>
              <a:buSzPts val="1445"/>
              <a:buFont typeface="Noto Sans Symbols"/>
              <a:buChar char="▪"/>
            </a:pPr>
            <a:r>
              <a:rPr lang="en-US"/>
              <a:t>c =</a:t>
            </a:r>
            <a:br>
              <a:rPr lang="en-US"/>
            </a:br>
            <a:endParaRPr/>
          </a:p>
          <a:p>
            <a:pPr indent="-285750" lvl="1" marL="742950" rtl="0" algn="l">
              <a:spcBef>
                <a:spcPts val="595"/>
              </a:spcBef>
              <a:spcAft>
                <a:spcPts val="0"/>
              </a:spcAft>
              <a:buSzPts val="1870"/>
              <a:buFont typeface="Arial"/>
              <a:buChar char="•"/>
            </a:pPr>
            <a:r>
              <a:rPr lang="en-US"/>
              <a:t> If histograms available, can refine above estimate</a:t>
            </a:r>
            <a:endParaRPr/>
          </a:p>
          <a:p>
            <a:pPr indent="-285750" lvl="1" marL="742950" rtl="0" algn="l">
              <a:spcBef>
                <a:spcPts val="595"/>
              </a:spcBef>
              <a:spcAft>
                <a:spcPts val="0"/>
              </a:spcAft>
              <a:buSzPts val="1870"/>
              <a:buFont typeface="Arial"/>
              <a:buChar char="•"/>
            </a:pPr>
            <a:r>
              <a:rPr lang="en-US"/>
              <a:t>In absence of statistical information</a:t>
            </a:r>
            <a:r>
              <a:rPr i="1" lang="en-US"/>
              <a:t> c </a:t>
            </a:r>
            <a:r>
              <a:rPr lang="en-US"/>
              <a:t>is assumed to be</a:t>
            </a:r>
            <a:r>
              <a:rPr i="1" lang="en-US"/>
              <a:t> n</a:t>
            </a:r>
            <a:r>
              <a:rPr baseline="-25000" i="1" lang="en-US"/>
              <a:t>r </a:t>
            </a:r>
            <a:r>
              <a:rPr i="1" lang="en-US"/>
              <a:t>/ </a:t>
            </a:r>
            <a:r>
              <a:rPr lang="en-US"/>
              <a:t>2.</a:t>
            </a:r>
            <a:endParaRPr/>
          </a:p>
          <a:p>
            <a:pPr indent="-142239" lvl="2" marL="1085850" rtl="0" algn="l">
              <a:spcBef>
                <a:spcPts val="560"/>
              </a:spcBef>
              <a:spcAft>
                <a:spcPts val="0"/>
              </a:spcAft>
              <a:buSzPts val="1360"/>
              <a:buNone/>
            </a:pPr>
            <a:r>
              <a:t/>
            </a:r>
            <a:endParaRPr sz="1600"/>
          </a:p>
        </p:txBody>
      </p:sp>
      <p:sp>
        <p:nvSpPr>
          <p:cNvPr id="397" name="Google Shape;397;p4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Selection Size Estimation</a:t>
            </a:r>
            <a:endParaRPr/>
          </a:p>
        </p:txBody>
      </p:sp>
      <p:pic>
        <p:nvPicPr>
          <p:cNvPr id="398" name="Google Shape;398;p43"/>
          <p:cNvPicPr preferRelativeResize="0"/>
          <p:nvPr/>
        </p:nvPicPr>
        <p:blipFill rotWithShape="1">
          <a:blip r:embed="rId3">
            <a:alphaModFix/>
          </a:blip>
          <a:srcRect b="0" l="0" r="0" t="0"/>
          <a:stretch/>
        </p:blipFill>
        <p:spPr>
          <a:xfrm>
            <a:off x="2217019" y="3701147"/>
            <a:ext cx="2167090" cy="59723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Size Estimation of Complex Selections</a:t>
            </a:r>
            <a:endParaRPr/>
          </a:p>
        </p:txBody>
      </p:sp>
      <p:sp>
        <p:nvSpPr>
          <p:cNvPr id="405" name="Google Shape;405;p44"/>
          <p:cNvSpPr txBox="1"/>
          <p:nvPr>
            <p:ph idx="1" type="body"/>
          </p:nvPr>
        </p:nvSpPr>
        <p:spPr>
          <a:xfrm>
            <a:off x="683394" y="1102497"/>
            <a:ext cx="771946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Char char="▪"/>
            </a:pPr>
            <a:r>
              <a:rPr lang="en-US"/>
              <a:t>The </a:t>
            </a:r>
            <a:r>
              <a:rPr b="1" lang="en-US">
                <a:solidFill>
                  <a:srgbClr val="002060"/>
                </a:solidFill>
              </a:rPr>
              <a:t>selectivity </a:t>
            </a:r>
            <a:r>
              <a:rPr lang="en-US"/>
              <a:t>of a condition </a:t>
            </a:r>
            <a:r>
              <a:rPr lang="en-US" sz="2000"/>
              <a:t>θ</a:t>
            </a:r>
            <a:r>
              <a:rPr baseline="-25000" i="1" lang="en-US"/>
              <a:t>i</a:t>
            </a:r>
            <a:r>
              <a:rPr lang="en-US"/>
              <a:t> is the probability that a tuple in the relation </a:t>
            </a:r>
            <a:r>
              <a:rPr i="1" lang="en-US"/>
              <a:t>r</a:t>
            </a:r>
            <a:r>
              <a:rPr lang="en-US"/>
              <a:t> satisfies </a:t>
            </a:r>
            <a:r>
              <a:rPr lang="en-US" sz="2000"/>
              <a:t>θ</a:t>
            </a:r>
            <a:r>
              <a:rPr baseline="-25000" i="1" lang="en-US"/>
              <a:t>i</a:t>
            </a:r>
            <a:r>
              <a:rPr lang="en-US"/>
              <a:t> . </a:t>
            </a:r>
            <a:endParaRPr/>
          </a:p>
          <a:p>
            <a:pPr indent="-285750" lvl="1" marL="742950" rtl="0" algn="l">
              <a:spcBef>
                <a:spcPts val="700"/>
              </a:spcBef>
              <a:spcAft>
                <a:spcPts val="0"/>
              </a:spcAft>
              <a:buSzPts val="1870"/>
              <a:buChar char="•"/>
            </a:pPr>
            <a:r>
              <a:rPr lang="en-US"/>
              <a:t> If </a:t>
            </a:r>
            <a:r>
              <a:rPr i="1" lang="en-US"/>
              <a:t>s</a:t>
            </a:r>
            <a:r>
              <a:rPr baseline="-25000" i="1" lang="en-US"/>
              <a:t>i</a:t>
            </a:r>
            <a:r>
              <a:rPr i="1" lang="en-US"/>
              <a:t> </a:t>
            </a:r>
            <a:r>
              <a:rPr lang="en-US"/>
              <a:t> is the number of satisfying tuples in </a:t>
            </a:r>
            <a:r>
              <a:rPr i="1" lang="en-US"/>
              <a:t>r, </a:t>
            </a:r>
            <a:r>
              <a:rPr lang="en-US"/>
              <a:t>the selectivity of </a:t>
            </a:r>
            <a:r>
              <a:rPr i="1" lang="en-US"/>
              <a:t> </a:t>
            </a:r>
            <a:r>
              <a:rPr lang="en-US" sz="2000"/>
              <a:t>θ</a:t>
            </a:r>
            <a:r>
              <a:rPr baseline="-25000" i="1" lang="en-US"/>
              <a:t>i</a:t>
            </a:r>
            <a:r>
              <a:rPr lang="en-US"/>
              <a:t> is given by </a:t>
            </a:r>
            <a:r>
              <a:rPr i="1" lang="en-US"/>
              <a:t>s</a:t>
            </a:r>
            <a:r>
              <a:rPr baseline="-25000" i="1" lang="en-US"/>
              <a:t>i</a:t>
            </a:r>
            <a:r>
              <a:rPr i="1" lang="en-US"/>
              <a:t> /n</a:t>
            </a:r>
            <a:r>
              <a:rPr baseline="-25000" i="1" lang="en-US"/>
              <a:t>r</a:t>
            </a:r>
            <a:r>
              <a:rPr i="1" lang="en-US"/>
              <a:t>.</a:t>
            </a:r>
            <a:endParaRPr/>
          </a:p>
          <a:p>
            <a:pPr indent="-342900" lvl="0" marL="342900" rtl="0" algn="l">
              <a:spcBef>
                <a:spcPts val="980"/>
              </a:spcBef>
              <a:spcAft>
                <a:spcPts val="0"/>
              </a:spcAft>
              <a:buSzPts val="1870"/>
              <a:buChar char="▪"/>
            </a:pPr>
            <a:r>
              <a:rPr b="1" lang="en-US"/>
              <a:t>Conjunction:  </a:t>
            </a:r>
            <a:r>
              <a:rPr i="1" lang="en-US" sz="2000"/>
              <a:t>σ</a:t>
            </a:r>
            <a:r>
              <a:rPr baseline="-25000" lang="en-US" sz="2400"/>
              <a:t>θ</a:t>
            </a:r>
            <a:r>
              <a:rPr baseline="-25000" lang="en-US" sz="2000"/>
              <a:t>1∧ </a:t>
            </a:r>
            <a:r>
              <a:rPr baseline="-25000" lang="en-US" sz="2400"/>
              <a:t>θ</a:t>
            </a:r>
            <a:r>
              <a:rPr baseline="-25000" lang="en-US" sz="2000"/>
              <a:t>2∧. . . ∧ </a:t>
            </a:r>
            <a:r>
              <a:rPr baseline="-25000" lang="en-US" sz="2400"/>
              <a:t>θ</a:t>
            </a:r>
            <a:r>
              <a:rPr baseline="-25000" i="1" lang="en-US" sz="2000"/>
              <a:t>n</a:t>
            </a:r>
            <a:r>
              <a:rPr lang="en-US" sz="2000"/>
              <a:t> (</a:t>
            </a:r>
            <a:r>
              <a:rPr i="1" lang="en-US"/>
              <a:t>r).  Assuming independence, </a:t>
            </a:r>
            <a:r>
              <a:rPr lang="en-US"/>
              <a:t>estimate of</a:t>
            </a:r>
            <a:r>
              <a:rPr lang="en-US" sz="2000"/>
              <a:t> </a:t>
            </a:r>
            <a:br>
              <a:rPr lang="en-US" sz="2000"/>
            </a:br>
            <a:r>
              <a:rPr lang="en-US" sz="2000"/>
              <a:t> </a:t>
            </a:r>
            <a:br>
              <a:rPr lang="en-US" sz="2000"/>
            </a:br>
            <a:r>
              <a:rPr lang="en-US"/>
              <a:t>tuples in the</a:t>
            </a:r>
            <a:r>
              <a:rPr lang="en-US" sz="2400"/>
              <a:t> </a:t>
            </a:r>
            <a:r>
              <a:rPr lang="en-US"/>
              <a:t>result is:</a:t>
            </a:r>
            <a:br>
              <a:rPr lang="en-US" sz="2800"/>
            </a:br>
            <a:endParaRPr/>
          </a:p>
          <a:p>
            <a:pPr indent="-342900" lvl="0" marL="342900" rtl="0" algn="l">
              <a:spcBef>
                <a:spcPts val="840"/>
              </a:spcBef>
              <a:spcAft>
                <a:spcPts val="0"/>
              </a:spcAft>
              <a:buSzPts val="1870"/>
              <a:buChar char="▪"/>
            </a:pPr>
            <a:r>
              <a:rPr b="1" lang="en-US"/>
              <a:t>Disjunction:</a:t>
            </a:r>
            <a:r>
              <a:rPr i="1" lang="en-US"/>
              <a:t>σ</a:t>
            </a:r>
            <a:r>
              <a:rPr baseline="-25000" lang="en-US" sz="2400"/>
              <a:t>θ</a:t>
            </a:r>
            <a:r>
              <a:rPr baseline="-25000" lang="en-US"/>
              <a:t>1∨</a:t>
            </a:r>
            <a:r>
              <a:rPr lang="en-US"/>
              <a:t> </a:t>
            </a:r>
            <a:r>
              <a:rPr baseline="-25000" lang="en-US" sz="2400"/>
              <a:t>θ</a:t>
            </a:r>
            <a:r>
              <a:rPr baseline="-25000" lang="en-US"/>
              <a:t>2</a:t>
            </a:r>
            <a:r>
              <a:rPr baseline="-25000" lang="en-US" sz="1400"/>
              <a:t> </a:t>
            </a:r>
            <a:r>
              <a:rPr baseline="-25000" lang="en-US"/>
              <a:t>∨. . . ∨</a:t>
            </a:r>
            <a:r>
              <a:rPr lang="en-US"/>
              <a:t> </a:t>
            </a:r>
            <a:r>
              <a:rPr baseline="-25000" lang="en-US" sz="2400"/>
              <a:t>θ</a:t>
            </a:r>
            <a:r>
              <a:rPr baseline="-25000" i="1" lang="en-US"/>
              <a:t>n </a:t>
            </a:r>
            <a:r>
              <a:rPr lang="en-US"/>
              <a:t>(</a:t>
            </a:r>
            <a:r>
              <a:rPr i="1" lang="en-US"/>
              <a:t>r). </a:t>
            </a:r>
            <a:r>
              <a:rPr lang="en-US"/>
              <a:t>  Estimated number of tuples:</a:t>
            </a:r>
            <a:br>
              <a:rPr lang="en-US"/>
            </a:br>
            <a:br>
              <a:rPr lang="en-US"/>
            </a:br>
            <a:br>
              <a:rPr lang="en-US"/>
            </a:br>
            <a:endParaRPr/>
          </a:p>
          <a:p>
            <a:pPr indent="-342900" lvl="0" marL="342900" rtl="0" algn="l">
              <a:spcBef>
                <a:spcPts val="700"/>
              </a:spcBef>
              <a:spcAft>
                <a:spcPts val="0"/>
              </a:spcAft>
              <a:buSzPts val="1870"/>
              <a:buChar char="▪"/>
            </a:pPr>
            <a:r>
              <a:rPr b="1" lang="en-US"/>
              <a:t>Negation:  </a:t>
            </a:r>
            <a:r>
              <a:rPr i="1" lang="en-US"/>
              <a:t>σ</a:t>
            </a:r>
            <a:r>
              <a:rPr baseline="-25000" lang="en-US"/>
              <a:t>¬θ</a:t>
            </a:r>
            <a:r>
              <a:rPr lang="en-US"/>
              <a:t>(</a:t>
            </a:r>
            <a:r>
              <a:rPr i="1" lang="en-US"/>
              <a:t>r). </a:t>
            </a:r>
            <a:r>
              <a:rPr lang="en-US"/>
              <a:t> Estimated number of tuples:</a:t>
            </a:r>
            <a:br>
              <a:rPr lang="en-US"/>
            </a:br>
            <a:r>
              <a:rPr lang="en-US"/>
              <a:t>	</a:t>
            </a:r>
            <a:r>
              <a:rPr i="1" lang="en-US"/>
              <a:t>n</a:t>
            </a:r>
            <a:r>
              <a:rPr baseline="-25000" lang="en-US"/>
              <a:t>r</a:t>
            </a:r>
            <a:r>
              <a:rPr baseline="-25000" i="1" lang="en-US"/>
              <a:t> </a:t>
            </a:r>
            <a:r>
              <a:rPr i="1" lang="en-US"/>
              <a:t>–</a:t>
            </a:r>
            <a:r>
              <a:rPr i="1" lang="en-US" sz="2000"/>
              <a:t> </a:t>
            </a:r>
            <a:r>
              <a:rPr i="1" lang="en-US"/>
              <a:t>size(σ</a:t>
            </a:r>
            <a:r>
              <a:rPr baseline="-25000" i="1" lang="en-US"/>
              <a:t>θ</a:t>
            </a:r>
            <a:r>
              <a:rPr lang="en-US"/>
              <a:t>(</a:t>
            </a:r>
            <a:r>
              <a:rPr i="1" lang="en-US"/>
              <a:t>r))</a:t>
            </a:r>
            <a:endParaRPr/>
          </a:p>
        </p:txBody>
      </p:sp>
      <p:pic>
        <p:nvPicPr>
          <p:cNvPr id="406" name="Google Shape;406;p44"/>
          <p:cNvPicPr preferRelativeResize="0"/>
          <p:nvPr/>
        </p:nvPicPr>
        <p:blipFill rotWithShape="1">
          <a:blip r:embed="rId3">
            <a:alphaModFix/>
          </a:blip>
          <a:srcRect b="0" l="0" r="0" t="0"/>
          <a:stretch/>
        </p:blipFill>
        <p:spPr>
          <a:xfrm>
            <a:off x="3498487" y="3001962"/>
            <a:ext cx="2286000" cy="854075"/>
          </a:xfrm>
          <a:prstGeom prst="rect">
            <a:avLst/>
          </a:prstGeom>
          <a:noFill/>
          <a:ln>
            <a:noFill/>
          </a:ln>
        </p:spPr>
      </p:pic>
      <p:pic>
        <p:nvPicPr>
          <p:cNvPr id="407" name="Google Shape;407;p44"/>
          <p:cNvPicPr preferRelativeResize="0"/>
          <p:nvPr/>
        </p:nvPicPr>
        <p:blipFill rotWithShape="1">
          <a:blip r:embed="rId4">
            <a:alphaModFix/>
          </a:blip>
          <a:srcRect b="0" l="0" r="0" t="0"/>
          <a:stretch/>
        </p:blipFill>
        <p:spPr>
          <a:xfrm>
            <a:off x="2859088" y="4232275"/>
            <a:ext cx="4130675" cy="836613"/>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Operation:  Running Example</a:t>
            </a:r>
            <a:endParaRPr/>
          </a:p>
        </p:txBody>
      </p:sp>
      <p:sp>
        <p:nvSpPr>
          <p:cNvPr id="414" name="Google Shape;414;p45"/>
          <p:cNvSpPr txBox="1"/>
          <p:nvPr>
            <p:ph idx="1" type="body"/>
          </p:nvPr>
        </p:nvSpPr>
        <p:spPr>
          <a:xfrm>
            <a:off x="673768" y="1102497"/>
            <a:ext cx="7873466" cy="53679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None/>
            </a:pPr>
            <a:r>
              <a:rPr lang="en-US"/>
              <a:t>Running example: </a:t>
            </a:r>
            <a:br>
              <a:rPr lang="en-US"/>
            </a:br>
            <a:r>
              <a:rPr lang="en-US"/>
              <a:t>	</a:t>
            </a:r>
            <a:r>
              <a:rPr i="1" lang="en-US"/>
              <a:t>student </a:t>
            </a:r>
            <a:r>
              <a:rPr lang="en-US"/>
              <a:t>⨝ </a:t>
            </a:r>
            <a:r>
              <a:rPr i="1" lang="en-US"/>
              <a:t>takes</a:t>
            </a:r>
            <a:endParaRPr/>
          </a:p>
          <a:p>
            <a:pPr indent="-342900" lvl="0" marL="342900" rtl="0" algn="l">
              <a:lnSpc>
                <a:spcPct val="90000"/>
              </a:lnSpc>
              <a:spcBef>
                <a:spcPts val="595"/>
              </a:spcBef>
              <a:spcAft>
                <a:spcPts val="0"/>
              </a:spcAft>
              <a:buSzPts val="1870"/>
              <a:buFont typeface="Arial"/>
              <a:buNone/>
            </a:pPr>
            <a:r>
              <a:rPr lang="en-US"/>
              <a:t>Catalog information for join examples:</a:t>
            </a:r>
            <a:endParaRPr/>
          </a:p>
          <a:p>
            <a:pPr indent="-342900" lvl="0" marL="342900" rtl="0" algn="l">
              <a:lnSpc>
                <a:spcPct val="90000"/>
              </a:lnSpc>
              <a:spcBef>
                <a:spcPts val="595"/>
              </a:spcBef>
              <a:spcAft>
                <a:spcPts val="0"/>
              </a:spcAft>
              <a:buSzPts val="1870"/>
              <a:buChar char="▪"/>
            </a:pPr>
            <a:r>
              <a:rPr i="1" lang="en-US"/>
              <a:t>n</a:t>
            </a:r>
            <a:r>
              <a:rPr baseline="-25000" i="1" lang="en-US"/>
              <a:t>student</a:t>
            </a:r>
            <a:r>
              <a:rPr i="1" lang="en-US"/>
              <a:t> = 5</a:t>
            </a:r>
            <a:r>
              <a:rPr lang="en-US"/>
              <a:t>,000.</a:t>
            </a:r>
            <a:endParaRPr/>
          </a:p>
          <a:p>
            <a:pPr indent="-342900" lvl="0" marL="342900" rtl="0" algn="l">
              <a:lnSpc>
                <a:spcPct val="90000"/>
              </a:lnSpc>
              <a:spcBef>
                <a:spcPts val="595"/>
              </a:spcBef>
              <a:spcAft>
                <a:spcPts val="0"/>
              </a:spcAft>
              <a:buSzPts val="1870"/>
              <a:buChar char="▪"/>
            </a:pPr>
            <a:r>
              <a:rPr i="1" lang="en-US"/>
              <a:t>f</a:t>
            </a:r>
            <a:r>
              <a:rPr baseline="-25000" i="1" lang="en-US"/>
              <a:t>student</a:t>
            </a:r>
            <a:r>
              <a:rPr i="1" lang="en-US"/>
              <a:t>  = 50, </a:t>
            </a:r>
            <a:r>
              <a:rPr lang="en-US"/>
              <a:t>which implies that </a:t>
            </a:r>
            <a:br>
              <a:rPr lang="en-US"/>
            </a:br>
            <a:r>
              <a:rPr i="1" lang="en-US"/>
              <a:t>	b</a:t>
            </a:r>
            <a:r>
              <a:rPr baseline="-25000" i="1" lang="en-US"/>
              <a:t>student</a:t>
            </a:r>
            <a:r>
              <a:rPr lang="en-US"/>
              <a:t> =5000/50 = 100.</a:t>
            </a:r>
            <a:endParaRPr/>
          </a:p>
          <a:p>
            <a:pPr indent="-342900" lvl="0" marL="342900" rtl="0" algn="l">
              <a:lnSpc>
                <a:spcPct val="90000"/>
              </a:lnSpc>
              <a:spcBef>
                <a:spcPts val="595"/>
              </a:spcBef>
              <a:spcAft>
                <a:spcPts val="0"/>
              </a:spcAft>
              <a:buSzPts val="1870"/>
              <a:buChar char="▪"/>
            </a:pPr>
            <a:r>
              <a:rPr i="1" lang="en-US"/>
              <a:t>n</a:t>
            </a:r>
            <a:r>
              <a:rPr baseline="-25000" i="1" lang="en-US"/>
              <a:t>takes</a:t>
            </a:r>
            <a:r>
              <a:rPr i="1" lang="en-US"/>
              <a:t> = </a:t>
            </a:r>
            <a:r>
              <a:rPr lang="en-US"/>
              <a:t>10000.</a:t>
            </a:r>
            <a:endParaRPr/>
          </a:p>
          <a:p>
            <a:pPr indent="-342900" lvl="0" marL="342900" rtl="0" algn="l">
              <a:lnSpc>
                <a:spcPct val="90000"/>
              </a:lnSpc>
              <a:spcBef>
                <a:spcPts val="595"/>
              </a:spcBef>
              <a:spcAft>
                <a:spcPts val="0"/>
              </a:spcAft>
              <a:buSzPts val="1870"/>
              <a:buChar char="▪"/>
            </a:pPr>
            <a:r>
              <a:rPr i="1" lang="en-US"/>
              <a:t>f</a:t>
            </a:r>
            <a:r>
              <a:rPr baseline="-25000" i="1" lang="en-US"/>
              <a:t>takes</a:t>
            </a:r>
            <a:r>
              <a:rPr baseline="-25000" lang="en-US"/>
              <a:t>   </a:t>
            </a:r>
            <a:r>
              <a:rPr lang="en-US"/>
              <a:t>= 25, which implies that </a:t>
            </a:r>
            <a:br>
              <a:rPr lang="en-US"/>
            </a:br>
            <a:r>
              <a:rPr lang="en-US"/>
              <a:t>	</a:t>
            </a:r>
            <a:r>
              <a:rPr i="1" lang="en-US"/>
              <a:t>b</a:t>
            </a:r>
            <a:r>
              <a:rPr baseline="-25000" i="1" lang="en-US"/>
              <a:t>takes</a:t>
            </a:r>
            <a:r>
              <a:rPr baseline="-25000" lang="en-US"/>
              <a:t> </a:t>
            </a:r>
            <a:r>
              <a:rPr lang="en-US"/>
              <a:t>= 10000/25 = 400.</a:t>
            </a:r>
            <a:endParaRPr/>
          </a:p>
          <a:p>
            <a:pPr indent="-342900" lvl="0" marL="342900" rtl="0" algn="l">
              <a:lnSpc>
                <a:spcPct val="90000"/>
              </a:lnSpc>
              <a:spcBef>
                <a:spcPts val="595"/>
              </a:spcBef>
              <a:spcAft>
                <a:spcPts val="0"/>
              </a:spcAft>
              <a:buSzPts val="1870"/>
              <a:buChar char="▪"/>
            </a:pPr>
            <a:r>
              <a:rPr i="1" lang="en-US"/>
              <a:t>V(ID, takes)</a:t>
            </a:r>
            <a:r>
              <a:rPr lang="en-US"/>
              <a:t> = 2500, which implies that on average, each student who has taken a course has taken 4 courses.</a:t>
            </a:r>
            <a:endParaRPr/>
          </a:p>
          <a:p>
            <a:pPr indent="-285750" lvl="1" marL="742950" rtl="0" algn="l">
              <a:lnSpc>
                <a:spcPct val="90000"/>
              </a:lnSpc>
              <a:spcBef>
                <a:spcPts val="595"/>
              </a:spcBef>
              <a:spcAft>
                <a:spcPts val="0"/>
              </a:spcAft>
              <a:buSzPts val="1870"/>
              <a:buChar char="•"/>
            </a:pPr>
            <a:r>
              <a:rPr lang="en-US"/>
              <a:t>Attribute </a:t>
            </a:r>
            <a:r>
              <a:rPr i="1" lang="en-US"/>
              <a:t>ID</a:t>
            </a:r>
            <a:r>
              <a:rPr lang="en-US"/>
              <a:t> in </a:t>
            </a:r>
            <a:r>
              <a:rPr i="1" lang="en-US"/>
              <a:t>takes </a:t>
            </a:r>
            <a:r>
              <a:rPr lang="en-US"/>
              <a:t>is a foreign key referencing </a:t>
            </a:r>
            <a:r>
              <a:rPr i="1" lang="en-US"/>
              <a:t>student.</a:t>
            </a:r>
            <a:endParaRPr/>
          </a:p>
          <a:p>
            <a:pPr indent="-285750" lvl="1" marL="742950" rtl="0" algn="l">
              <a:lnSpc>
                <a:spcPct val="90000"/>
              </a:lnSpc>
              <a:spcBef>
                <a:spcPts val="595"/>
              </a:spcBef>
              <a:spcAft>
                <a:spcPts val="0"/>
              </a:spcAft>
              <a:buSzPts val="1870"/>
              <a:buChar char="•"/>
            </a:pPr>
            <a:r>
              <a:rPr i="1" lang="en-US"/>
              <a:t>V</a:t>
            </a:r>
            <a:r>
              <a:rPr lang="en-US"/>
              <a:t>(</a:t>
            </a:r>
            <a:r>
              <a:rPr i="1" lang="en-US"/>
              <a:t>ID, student</a:t>
            </a:r>
            <a:r>
              <a:rPr lang="en-US"/>
              <a:t>)</a:t>
            </a:r>
            <a:r>
              <a:rPr i="1" lang="en-US"/>
              <a:t> = </a:t>
            </a:r>
            <a:r>
              <a:rPr lang="en-US"/>
              <a:t>5000 (</a:t>
            </a:r>
            <a:r>
              <a:rPr i="1" lang="en-US"/>
              <a:t>primary key!</a:t>
            </a:r>
            <a:r>
              <a:rPr lang="en-US"/>
              <a:t>)</a:t>
            </a:r>
            <a:endParaRPr/>
          </a:p>
          <a:p>
            <a:pPr indent="-342900" lvl="0" marL="342900" rtl="0" algn="l">
              <a:lnSpc>
                <a:spcPct val="90000"/>
              </a:lnSpc>
              <a:spcBef>
                <a:spcPts val="595"/>
              </a:spcBef>
              <a:spcAft>
                <a:spcPts val="0"/>
              </a:spcAft>
              <a:buSzPts val="1870"/>
              <a:buFont typeface="Arial"/>
              <a:buNone/>
            </a:pPr>
            <a:r>
              <a:rPr i="1" lang="en-US"/>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the Size of Joins</a:t>
            </a:r>
            <a:endParaRPr/>
          </a:p>
        </p:txBody>
      </p:sp>
      <p:sp>
        <p:nvSpPr>
          <p:cNvPr id="421" name="Google Shape;421;p46"/>
          <p:cNvSpPr txBox="1"/>
          <p:nvPr>
            <p:ph idx="1" type="body"/>
          </p:nvPr>
        </p:nvSpPr>
        <p:spPr>
          <a:xfrm>
            <a:off x="673768" y="1102497"/>
            <a:ext cx="779646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The Cartesian product </a:t>
            </a:r>
            <a:r>
              <a:rPr i="1" lang="en-US"/>
              <a:t>r</a:t>
            </a:r>
            <a:r>
              <a:rPr lang="en-US"/>
              <a:t>  x </a:t>
            </a:r>
            <a:r>
              <a:rPr i="1" lang="en-US"/>
              <a:t>s </a:t>
            </a:r>
            <a:r>
              <a:rPr lang="en-US"/>
              <a:t>contains </a:t>
            </a:r>
            <a:r>
              <a:rPr i="1" lang="en-US"/>
              <a:t>n</a:t>
            </a:r>
            <a:r>
              <a:rPr baseline="-25000" i="1" lang="en-US"/>
              <a:t>r </a:t>
            </a:r>
            <a:r>
              <a:rPr i="1" lang="en-US"/>
              <a:t>.n</a:t>
            </a:r>
            <a:r>
              <a:rPr baseline="-25000" i="1" lang="en-US"/>
              <a:t>s</a:t>
            </a:r>
            <a:r>
              <a:rPr i="1" lang="en-US"/>
              <a:t> </a:t>
            </a:r>
            <a:r>
              <a:rPr lang="en-US"/>
              <a:t>tuples; each tuple occupies </a:t>
            </a:r>
            <a:r>
              <a:rPr i="1" lang="en-US"/>
              <a:t>s</a:t>
            </a:r>
            <a:r>
              <a:rPr baseline="-25000" i="1" lang="en-US"/>
              <a:t>r</a:t>
            </a:r>
            <a:r>
              <a:rPr i="1" lang="en-US"/>
              <a:t> + s</a:t>
            </a:r>
            <a:r>
              <a:rPr baseline="-25000" i="1" lang="en-US"/>
              <a:t>s</a:t>
            </a:r>
            <a:r>
              <a:rPr i="1" lang="en-US"/>
              <a:t> </a:t>
            </a:r>
            <a:r>
              <a:rPr lang="en-US"/>
              <a:t>bytes.</a:t>
            </a:r>
            <a:endParaRPr/>
          </a:p>
          <a:p>
            <a:pPr indent="-342900" lvl="0" marL="342900" rtl="0" algn="l">
              <a:spcBef>
                <a:spcPts val="595"/>
              </a:spcBef>
              <a:spcAft>
                <a:spcPts val="0"/>
              </a:spcAft>
              <a:buSzPts val="1870"/>
              <a:buFont typeface="Noto Sans Symbols"/>
              <a:buChar char="▪"/>
            </a:pPr>
            <a:r>
              <a:rPr lang="en-US"/>
              <a:t>If </a:t>
            </a:r>
            <a:r>
              <a:rPr i="1" lang="en-US"/>
              <a:t>R </a:t>
            </a:r>
            <a:r>
              <a:rPr lang="en-US"/>
              <a:t>∩ </a:t>
            </a:r>
            <a:r>
              <a:rPr i="1" lang="en-US"/>
              <a:t>S</a:t>
            </a:r>
            <a:r>
              <a:rPr lang="en-US"/>
              <a:t> = ∅, then </a:t>
            </a:r>
            <a:r>
              <a:rPr i="1" lang="en-US"/>
              <a:t>r</a:t>
            </a:r>
            <a:r>
              <a:rPr lang="en-US"/>
              <a:t> ⋈ </a:t>
            </a:r>
            <a:r>
              <a:rPr i="1" lang="en-US"/>
              <a:t>s</a:t>
            </a:r>
            <a:r>
              <a:rPr lang="en-US"/>
              <a:t> is the same as </a:t>
            </a:r>
            <a:r>
              <a:rPr i="1" lang="en-US"/>
              <a:t>r  </a:t>
            </a:r>
            <a:r>
              <a:rPr lang="en-US"/>
              <a:t>x </a:t>
            </a:r>
            <a:r>
              <a:rPr i="1" lang="en-US"/>
              <a:t>s. </a:t>
            </a:r>
            <a:endParaRPr/>
          </a:p>
          <a:p>
            <a:pPr indent="-342900" lvl="0" marL="342900" rtl="0" algn="l">
              <a:spcBef>
                <a:spcPts val="595"/>
              </a:spcBef>
              <a:spcAft>
                <a:spcPts val="0"/>
              </a:spcAft>
              <a:buSzPts val="1870"/>
              <a:buFont typeface="Noto Sans Symbols"/>
              <a:buChar char="▪"/>
            </a:pPr>
            <a:r>
              <a:rPr lang="en-US"/>
              <a:t>If </a:t>
            </a:r>
            <a:r>
              <a:rPr i="1" lang="en-US"/>
              <a:t>R </a:t>
            </a:r>
            <a:r>
              <a:rPr lang="en-US"/>
              <a:t>∩ </a:t>
            </a:r>
            <a:r>
              <a:rPr i="1" lang="en-US"/>
              <a:t>S</a:t>
            </a:r>
            <a:r>
              <a:rPr lang="en-US"/>
              <a:t> is a key for </a:t>
            </a:r>
            <a:r>
              <a:rPr i="1" lang="en-US"/>
              <a:t>R</a:t>
            </a:r>
            <a:r>
              <a:rPr lang="en-US"/>
              <a:t>, then a tuple of </a:t>
            </a:r>
            <a:r>
              <a:rPr i="1" lang="en-US"/>
              <a:t>s</a:t>
            </a:r>
            <a:r>
              <a:rPr lang="en-US"/>
              <a:t> will join with at most one tuple from </a:t>
            </a:r>
            <a:r>
              <a:rPr i="1" lang="en-US"/>
              <a:t>r</a:t>
            </a:r>
            <a:endParaRPr/>
          </a:p>
          <a:p>
            <a:pPr indent="-285750" lvl="1" marL="742950" rtl="0" algn="l">
              <a:spcBef>
                <a:spcPts val="595"/>
              </a:spcBef>
              <a:spcAft>
                <a:spcPts val="0"/>
              </a:spcAft>
              <a:buSzPts val="1870"/>
              <a:buChar char="•"/>
            </a:pPr>
            <a:r>
              <a:rPr lang="en-US"/>
              <a:t>therefore, the number of tuples in </a:t>
            </a:r>
            <a:r>
              <a:rPr i="1" lang="en-US"/>
              <a:t>r </a:t>
            </a:r>
            <a:r>
              <a:rPr lang="en-US"/>
              <a:t>⋈</a:t>
            </a:r>
            <a:r>
              <a:rPr i="1" lang="en-US"/>
              <a:t> s</a:t>
            </a:r>
            <a:r>
              <a:rPr lang="en-US"/>
              <a:t> is no greater than the number of tuples in </a:t>
            </a:r>
            <a:r>
              <a:rPr i="1" lang="en-US"/>
              <a:t>s.</a:t>
            </a:r>
            <a:endParaRPr/>
          </a:p>
          <a:p>
            <a:pPr indent="-342900" lvl="0" marL="342900" rtl="0" algn="l">
              <a:spcBef>
                <a:spcPts val="595"/>
              </a:spcBef>
              <a:spcAft>
                <a:spcPts val="0"/>
              </a:spcAft>
              <a:buSzPts val="1870"/>
              <a:buFont typeface="Noto Sans Symbols"/>
              <a:buChar char="▪"/>
            </a:pPr>
            <a:r>
              <a:rPr lang="en-US"/>
              <a:t>If </a:t>
            </a:r>
            <a:r>
              <a:rPr i="1" lang="en-US"/>
              <a:t>R </a:t>
            </a:r>
            <a:r>
              <a:rPr lang="en-US"/>
              <a:t>∩ </a:t>
            </a:r>
            <a:r>
              <a:rPr i="1" lang="en-US"/>
              <a:t>S</a:t>
            </a:r>
            <a:r>
              <a:rPr lang="en-US"/>
              <a:t> </a:t>
            </a:r>
            <a:r>
              <a:rPr i="1" lang="en-US"/>
              <a:t>in </a:t>
            </a:r>
            <a:r>
              <a:rPr lang="en-US"/>
              <a:t>S is a foreign key in </a:t>
            </a:r>
            <a:r>
              <a:rPr i="1" lang="en-US"/>
              <a:t>S</a:t>
            </a:r>
            <a:r>
              <a:rPr lang="en-US"/>
              <a:t> referencing </a:t>
            </a:r>
            <a:r>
              <a:rPr i="1" lang="en-US"/>
              <a:t>R, </a:t>
            </a:r>
            <a:r>
              <a:rPr lang="en-US"/>
              <a:t>then the number of tuples in </a:t>
            </a:r>
            <a:r>
              <a:rPr i="1" lang="en-US"/>
              <a:t>r</a:t>
            </a:r>
            <a:r>
              <a:rPr lang="en-US"/>
              <a:t> ⋈ </a:t>
            </a:r>
            <a:r>
              <a:rPr i="1" lang="en-US"/>
              <a:t>s</a:t>
            </a:r>
            <a:r>
              <a:rPr lang="en-US"/>
              <a:t> is exactly the same as the number of tuples in </a:t>
            </a:r>
            <a:r>
              <a:rPr i="1" lang="en-US"/>
              <a:t>s.</a:t>
            </a:r>
            <a:endParaRPr/>
          </a:p>
          <a:p>
            <a:pPr indent="-228600" lvl="2" marL="1085850" rtl="0" algn="l">
              <a:spcBef>
                <a:spcPts val="595"/>
              </a:spcBef>
              <a:spcAft>
                <a:spcPts val="0"/>
              </a:spcAft>
              <a:buSzPts val="1700"/>
              <a:buChar char="▪"/>
            </a:pPr>
            <a:r>
              <a:rPr lang="en-US"/>
              <a:t>The case for </a:t>
            </a:r>
            <a:r>
              <a:rPr i="1" lang="en-US"/>
              <a:t>R </a:t>
            </a:r>
            <a:r>
              <a:rPr lang="en-US"/>
              <a:t>∩ </a:t>
            </a:r>
            <a:r>
              <a:rPr i="1" lang="en-US"/>
              <a:t>S</a:t>
            </a:r>
            <a:r>
              <a:rPr lang="en-US"/>
              <a:t> being a foreign key referencing </a:t>
            </a:r>
            <a:r>
              <a:rPr i="1" lang="en-US"/>
              <a:t>S</a:t>
            </a:r>
            <a:r>
              <a:rPr lang="en-US"/>
              <a:t> is symmetric.</a:t>
            </a:r>
            <a:endParaRPr/>
          </a:p>
          <a:p>
            <a:pPr indent="-342900" lvl="0" marL="342900" rtl="0" algn="l">
              <a:spcBef>
                <a:spcPts val="595"/>
              </a:spcBef>
              <a:spcAft>
                <a:spcPts val="0"/>
              </a:spcAft>
              <a:buSzPts val="1870"/>
              <a:buFont typeface="Noto Sans Symbols"/>
              <a:buChar char="▪"/>
            </a:pPr>
            <a:r>
              <a:rPr lang="en-US"/>
              <a:t>In the example query </a:t>
            </a:r>
            <a:r>
              <a:rPr i="1" lang="en-US"/>
              <a:t>student </a:t>
            </a:r>
            <a:r>
              <a:rPr lang="en-US"/>
              <a:t>⋈</a:t>
            </a:r>
            <a:r>
              <a:rPr i="1" lang="en-US"/>
              <a:t> takes, ID </a:t>
            </a:r>
            <a:r>
              <a:rPr lang="en-US"/>
              <a:t>in </a:t>
            </a:r>
            <a:r>
              <a:rPr i="1" lang="en-US"/>
              <a:t> takes</a:t>
            </a:r>
            <a:r>
              <a:rPr lang="en-US"/>
              <a:t> is a foreign key referencing </a:t>
            </a:r>
            <a:r>
              <a:rPr i="1" lang="en-US"/>
              <a:t>student</a:t>
            </a:r>
            <a:endParaRPr/>
          </a:p>
          <a:p>
            <a:pPr indent="-285750" lvl="1" marL="742950" rtl="0" algn="l">
              <a:spcBef>
                <a:spcPts val="595"/>
              </a:spcBef>
              <a:spcAft>
                <a:spcPts val="0"/>
              </a:spcAft>
              <a:buSzPts val="1870"/>
              <a:buChar char="•"/>
            </a:pPr>
            <a:r>
              <a:rPr i="1" lang="en-US"/>
              <a:t> </a:t>
            </a:r>
            <a:r>
              <a:rPr lang="en-US"/>
              <a:t>hence, the result has exactly </a:t>
            </a:r>
            <a:r>
              <a:rPr i="1" lang="en-US"/>
              <a:t>n</a:t>
            </a:r>
            <a:r>
              <a:rPr baseline="-25000" i="1" lang="en-US"/>
              <a:t>takes </a:t>
            </a:r>
            <a:r>
              <a:rPr lang="en-US"/>
              <a:t>tuples, which is 10000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Introduction (Cont.)</a:t>
            </a:r>
            <a:endParaRPr/>
          </a:p>
        </p:txBody>
      </p:sp>
      <p:sp>
        <p:nvSpPr>
          <p:cNvPr id="112" name="Google Shape;112;p5"/>
          <p:cNvSpPr txBox="1"/>
          <p:nvPr>
            <p:ph idx="1" type="body"/>
          </p:nvPr>
        </p:nvSpPr>
        <p:spPr>
          <a:xfrm>
            <a:off x="712269" y="1121747"/>
            <a:ext cx="7806088" cy="4220272"/>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SzPts val="1870"/>
              <a:buChar char="▪"/>
            </a:pPr>
            <a:r>
              <a:rPr b="1" i="1" lang="en-US"/>
              <a:t>Cost difference</a:t>
            </a:r>
            <a:r>
              <a:rPr lang="en-US"/>
              <a:t> between evaluation plans for a query can be enormous</a:t>
            </a:r>
            <a:endParaRPr/>
          </a:p>
          <a:p>
            <a:pPr indent="-342900" lvl="1" marL="800100" rtl="0" algn="l">
              <a:lnSpc>
                <a:spcPct val="90000"/>
              </a:lnSpc>
              <a:spcBef>
                <a:spcPts val="595"/>
              </a:spcBef>
              <a:spcAft>
                <a:spcPts val="0"/>
              </a:spcAft>
              <a:buSzPts val="1870"/>
              <a:buChar char="•"/>
            </a:pPr>
            <a:r>
              <a:rPr lang="en-US"/>
              <a:t>E.g., seconds vs. days in some cases</a:t>
            </a:r>
            <a:endParaRPr/>
          </a:p>
          <a:p>
            <a:pPr indent="-381000" lvl="0" marL="381000" rtl="0" algn="l">
              <a:lnSpc>
                <a:spcPct val="90000"/>
              </a:lnSpc>
              <a:spcBef>
                <a:spcPts val="595"/>
              </a:spcBef>
              <a:spcAft>
                <a:spcPts val="0"/>
              </a:spcAft>
              <a:buSzPts val="1870"/>
              <a:buChar char="▪"/>
            </a:pPr>
            <a:r>
              <a:rPr lang="en-US"/>
              <a:t>Steps in </a:t>
            </a:r>
            <a:r>
              <a:rPr b="1" lang="en-US">
                <a:solidFill>
                  <a:srgbClr val="002060"/>
                </a:solidFill>
              </a:rPr>
              <a:t>cost-based query optimization</a:t>
            </a:r>
            <a:endParaRPr/>
          </a:p>
          <a:p>
            <a:pPr indent="0" lvl="1" marL="457200" rtl="0" algn="l">
              <a:lnSpc>
                <a:spcPct val="90000"/>
              </a:lnSpc>
              <a:spcBef>
                <a:spcPts val="595"/>
              </a:spcBef>
              <a:spcAft>
                <a:spcPts val="0"/>
              </a:spcAft>
              <a:buSzPts val="1870"/>
              <a:buNone/>
            </a:pPr>
            <a:r>
              <a:rPr lang="en-US">
                <a:solidFill>
                  <a:srgbClr val="FF9900"/>
                </a:solidFill>
              </a:rPr>
              <a:t>1.</a:t>
            </a:r>
            <a:r>
              <a:rPr lang="en-US"/>
              <a:t>   Generate logically equivalent expressions using </a:t>
            </a:r>
            <a:r>
              <a:rPr b="1" lang="en-US">
                <a:solidFill>
                  <a:srgbClr val="002060"/>
                </a:solidFill>
              </a:rPr>
              <a:t>equivalence rules</a:t>
            </a:r>
            <a:endParaRPr>
              <a:solidFill>
                <a:srgbClr val="002060"/>
              </a:solidFill>
            </a:endParaRPr>
          </a:p>
          <a:p>
            <a:pPr indent="0" lvl="1" marL="457200" rtl="0" algn="l">
              <a:lnSpc>
                <a:spcPct val="90000"/>
              </a:lnSpc>
              <a:spcBef>
                <a:spcPts val="595"/>
              </a:spcBef>
              <a:spcAft>
                <a:spcPts val="0"/>
              </a:spcAft>
              <a:buSzPts val="1870"/>
              <a:buNone/>
            </a:pPr>
            <a:r>
              <a:rPr lang="en-US">
                <a:solidFill>
                  <a:srgbClr val="FF9900"/>
                </a:solidFill>
              </a:rPr>
              <a:t>2.   </a:t>
            </a:r>
            <a:r>
              <a:rPr lang="en-US"/>
              <a:t>Annotate resultant expressions to get alternative query plans</a:t>
            </a:r>
            <a:endParaRPr/>
          </a:p>
          <a:p>
            <a:pPr indent="0" lvl="1" marL="457200" rtl="0" algn="l">
              <a:lnSpc>
                <a:spcPct val="90000"/>
              </a:lnSpc>
              <a:spcBef>
                <a:spcPts val="595"/>
              </a:spcBef>
              <a:spcAft>
                <a:spcPts val="0"/>
              </a:spcAft>
              <a:buSzPts val="1870"/>
              <a:buNone/>
            </a:pPr>
            <a:r>
              <a:rPr lang="en-US">
                <a:solidFill>
                  <a:srgbClr val="FF9900"/>
                </a:solidFill>
              </a:rPr>
              <a:t>3.   </a:t>
            </a:r>
            <a:r>
              <a:rPr lang="en-US"/>
              <a:t>Choose the cheapest plan based on </a:t>
            </a:r>
            <a:r>
              <a:rPr b="1" lang="en-US">
                <a:solidFill>
                  <a:srgbClr val="002060"/>
                </a:solidFill>
              </a:rPr>
              <a:t>estimated cost</a:t>
            </a:r>
            <a:endParaRPr>
              <a:solidFill>
                <a:srgbClr val="002060"/>
              </a:solidFill>
            </a:endParaRPr>
          </a:p>
          <a:p>
            <a:pPr indent="-381000" lvl="0" marL="381000" rtl="0" algn="l">
              <a:lnSpc>
                <a:spcPct val="90000"/>
              </a:lnSpc>
              <a:spcBef>
                <a:spcPts val="595"/>
              </a:spcBef>
              <a:spcAft>
                <a:spcPts val="0"/>
              </a:spcAft>
              <a:buSzPts val="1870"/>
              <a:buChar char="▪"/>
            </a:pPr>
            <a:r>
              <a:rPr lang="en-US"/>
              <a:t>Estimation of plan cost based on:</a:t>
            </a:r>
            <a:endParaRPr/>
          </a:p>
          <a:p>
            <a:pPr indent="-342900" lvl="1" marL="800100" rtl="0" algn="l">
              <a:lnSpc>
                <a:spcPct val="90000"/>
              </a:lnSpc>
              <a:spcBef>
                <a:spcPts val="595"/>
              </a:spcBef>
              <a:spcAft>
                <a:spcPts val="0"/>
              </a:spcAft>
              <a:buSzPts val="1870"/>
              <a:buChar char="•"/>
            </a:pPr>
            <a:r>
              <a:rPr b="1" lang="en-US"/>
              <a:t>Statistical information </a:t>
            </a:r>
            <a:r>
              <a:rPr lang="en-US"/>
              <a:t>about relations. Examples:</a:t>
            </a:r>
            <a:endParaRPr/>
          </a:p>
          <a:p>
            <a:pPr indent="-342900" lvl="2" marL="1200150" rtl="0" algn="l">
              <a:lnSpc>
                <a:spcPct val="90000"/>
              </a:lnSpc>
              <a:spcBef>
                <a:spcPts val="595"/>
              </a:spcBef>
              <a:spcAft>
                <a:spcPts val="0"/>
              </a:spcAft>
              <a:buSzPts val="1700"/>
              <a:buChar char="▪"/>
            </a:pPr>
            <a:r>
              <a:rPr lang="en-US"/>
              <a:t>number of tuples, number of distinct values for an attribute</a:t>
            </a:r>
            <a:endParaRPr/>
          </a:p>
          <a:p>
            <a:pPr indent="-342900" lvl="1" marL="800100" rtl="0" algn="l">
              <a:lnSpc>
                <a:spcPct val="90000"/>
              </a:lnSpc>
              <a:spcBef>
                <a:spcPts val="595"/>
              </a:spcBef>
              <a:spcAft>
                <a:spcPts val="0"/>
              </a:spcAft>
              <a:buSzPts val="1870"/>
              <a:buChar char="•"/>
            </a:pPr>
            <a:r>
              <a:rPr b="1" lang="en-US"/>
              <a:t>Statistics estimation</a:t>
            </a:r>
            <a:r>
              <a:rPr lang="en-US"/>
              <a:t> for intermediate results</a:t>
            </a:r>
            <a:endParaRPr/>
          </a:p>
          <a:p>
            <a:pPr indent="-342900" lvl="2" marL="1200150" rtl="0" algn="l">
              <a:lnSpc>
                <a:spcPct val="90000"/>
              </a:lnSpc>
              <a:spcBef>
                <a:spcPts val="595"/>
              </a:spcBef>
              <a:spcAft>
                <a:spcPts val="0"/>
              </a:spcAft>
              <a:buSzPts val="1700"/>
              <a:buChar char="▪"/>
            </a:pPr>
            <a:r>
              <a:rPr lang="en-US"/>
              <a:t>to compute cost of complex expressions</a:t>
            </a:r>
            <a:endParaRPr/>
          </a:p>
          <a:p>
            <a:pPr indent="-342900" lvl="1" marL="800100" rtl="0" algn="l">
              <a:lnSpc>
                <a:spcPct val="90000"/>
              </a:lnSpc>
              <a:spcBef>
                <a:spcPts val="595"/>
              </a:spcBef>
              <a:spcAft>
                <a:spcPts val="0"/>
              </a:spcAft>
              <a:buSzPts val="1870"/>
              <a:buChar char="•"/>
            </a:pPr>
            <a:r>
              <a:rPr lang="en-US"/>
              <a:t>Cost formulae for algorithms, computed using statistics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the Size of Joins (Cont.)</a:t>
            </a:r>
            <a:endParaRPr/>
          </a:p>
        </p:txBody>
      </p:sp>
      <p:sp>
        <p:nvSpPr>
          <p:cNvPr id="428" name="Google Shape;428;p47"/>
          <p:cNvSpPr txBox="1"/>
          <p:nvPr>
            <p:ph idx="1" type="body"/>
          </p:nvPr>
        </p:nvSpPr>
        <p:spPr>
          <a:xfrm>
            <a:off x="693018" y="1102497"/>
            <a:ext cx="7652085"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If </a:t>
            </a:r>
            <a:r>
              <a:rPr i="1" lang="en-US"/>
              <a:t>R </a:t>
            </a:r>
            <a:r>
              <a:rPr lang="en-US"/>
              <a:t>∩ </a:t>
            </a:r>
            <a:r>
              <a:rPr i="1" lang="en-US"/>
              <a:t>S</a:t>
            </a:r>
            <a:r>
              <a:rPr lang="en-US"/>
              <a:t> = {</a:t>
            </a:r>
            <a:r>
              <a:rPr i="1" lang="en-US"/>
              <a:t>A</a:t>
            </a:r>
            <a:r>
              <a:rPr lang="en-US"/>
              <a:t>} is not a key for </a:t>
            </a:r>
            <a:r>
              <a:rPr i="1" lang="en-US"/>
              <a:t>R</a:t>
            </a:r>
            <a:r>
              <a:rPr lang="en-US"/>
              <a:t> or </a:t>
            </a:r>
            <a:r>
              <a:rPr i="1" lang="en-US"/>
              <a:t>S</a:t>
            </a:r>
            <a:r>
              <a:rPr lang="en-US"/>
              <a:t>.</a:t>
            </a:r>
            <a:br>
              <a:rPr lang="en-US"/>
            </a:br>
            <a:r>
              <a:rPr lang="en-US"/>
              <a:t>If we assume that every tuple </a:t>
            </a:r>
            <a:r>
              <a:rPr i="1" lang="en-US"/>
              <a:t>t </a:t>
            </a:r>
            <a:r>
              <a:rPr lang="en-US"/>
              <a:t>in </a:t>
            </a:r>
            <a:r>
              <a:rPr i="1" lang="en-US"/>
              <a:t>R </a:t>
            </a:r>
            <a:r>
              <a:rPr lang="en-US"/>
              <a:t>produces tuples in </a:t>
            </a:r>
            <a:r>
              <a:rPr i="1" lang="en-US"/>
              <a:t>R    S,</a:t>
            </a:r>
            <a:r>
              <a:rPr lang="en-US"/>
              <a:t> the number of tuples in </a:t>
            </a:r>
            <a:r>
              <a:rPr i="1" lang="en-US"/>
              <a:t>R</a:t>
            </a:r>
            <a:r>
              <a:rPr lang="en-US"/>
              <a:t> ⨝ </a:t>
            </a:r>
            <a:r>
              <a:rPr i="1" lang="en-US"/>
              <a:t>S</a:t>
            </a:r>
            <a:r>
              <a:rPr lang="en-US"/>
              <a:t> is estimated to be:</a:t>
            </a:r>
            <a:br>
              <a:rPr lang="en-US"/>
            </a:br>
            <a:br>
              <a:rPr lang="en-US"/>
            </a:br>
            <a:br>
              <a:rPr lang="en-US"/>
            </a:br>
            <a:br>
              <a:rPr lang="en-US"/>
            </a:br>
            <a:r>
              <a:rPr lang="en-US"/>
              <a:t>If the reverse is true, the estimate obtained will be:</a:t>
            </a:r>
            <a:br>
              <a:rPr lang="en-US"/>
            </a:br>
            <a:br>
              <a:rPr lang="en-US"/>
            </a:br>
            <a:br>
              <a:rPr lang="en-US"/>
            </a:br>
            <a:br>
              <a:rPr lang="en-US"/>
            </a:br>
            <a:r>
              <a:rPr lang="en-US"/>
              <a:t>The lower of these two estimates is probably the more accurate one.</a:t>
            </a:r>
            <a:endParaRPr/>
          </a:p>
          <a:p>
            <a:pPr indent="-342900" lvl="0" marL="342900" rtl="0" algn="l">
              <a:spcBef>
                <a:spcPts val="595"/>
              </a:spcBef>
              <a:spcAft>
                <a:spcPts val="0"/>
              </a:spcAft>
              <a:buSzPts val="1870"/>
              <a:buFont typeface="Noto Sans Symbols"/>
              <a:buChar char="▪"/>
            </a:pPr>
            <a:r>
              <a:rPr lang="en-US"/>
              <a:t>Can improve on above if histograms are available</a:t>
            </a:r>
            <a:endParaRPr/>
          </a:p>
          <a:p>
            <a:pPr indent="-285750" lvl="1" marL="742950" rtl="0" algn="l">
              <a:spcBef>
                <a:spcPts val="595"/>
              </a:spcBef>
              <a:spcAft>
                <a:spcPts val="0"/>
              </a:spcAft>
              <a:buSzPts val="1870"/>
              <a:buChar char="•"/>
            </a:pPr>
            <a:r>
              <a:rPr lang="en-US"/>
              <a:t>Use formula similar to above, for each cell of histograms on the two relations </a:t>
            </a:r>
            <a:endParaRPr/>
          </a:p>
        </p:txBody>
      </p:sp>
      <p:pic>
        <p:nvPicPr>
          <p:cNvPr id="429" name="Google Shape;429;p47"/>
          <p:cNvPicPr preferRelativeResize="0"/>
          <p:nvPr/>
        </p:nvPicPr>
        <p:blipFill rotWithShape="1">
          <a:blip r:embed="rId3">
            <a:alphaModFix/>
          </a:blip>
          <a:srcRect b="0" l="0" r="0" t="0"/>
          <a:stretch/>
        </p:blipFill>
        <p:spPr>
          <a:xfrm>
            <a:off x="3300413" y="2013038"/>
            <a:ext cx="722312" cy="609600"/>
          </a:xfrm>
          <a:prstGeom prst="rect">
            <a:avLst/>
          </a:prstGeom>
          <a:noFill/>
          <a:ln>
            <a:noFill/>
          </a:ln>
        </p:spPr>
      </p:pic>
      <p:pic>
        <p:nvPicPr>
          <p:cNvPr id="430" name="Google Shape;430;p47"/>
          <p:cNvPicPr preferRelativeResize="0"/>
          <p:nvPr/>
        </p:nvPicPr>
        <p:blipFill rotWithShape="1">
          <a:blip r:embed="rId4">
            <a:alphaModFix/>
          </a:blip>
          <a:srcRect b="0" l="0" r="0" t="0"/>
          <a:stretch/>
        </p:blipFill>
        <p:spPr>
          <a:xfrm>
            <a:off x="3327300" y="3056004"/>
            <a:ext cx="711200" cy="609600"/>
          </a:xfrm>
          <a:prstGeom prst="rect">
            <a:avLst/>
          </a:prstGeom>
          <a:noFill/>
          <a:ln>
            <a:noFill/>
          </a:ln>
        </p:spPr>
      </p:pic>
      <p:sp>
        <p:nvSpPr>
          <p:cNvPr id="431" name="Google Shape;431;p47"/>
          <p:cNvSpPr/>
          <p:nvPr/>
        </p:nvSpPr>
        <p:spPr>
          <a:xfrm rot="5400000">
            <a:off x="6578881" y="1455531"/>
            <a:ext cx="188912" cy="173037"/>
          </a:xfrm>
          <a:prstGeom prst="flowChartCollat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1600"/>
              <a:buFont typeface="Arial"/>
              <a:buNone/>
            </a:pPr>
            <a:r>
              <a:t/>
            </a: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the Size of Joins (Cont.)</a:t>
            </a:r>
            <a:endParaRPr/>
          </a:p>
        </p:txBody>
      </p:sp>
      <p:sp>
        <p:nvSpPr>
          <p:cNvPr id="438" name="Google Shape;438;p48"/>
          <p:cNvSpPr txBox="1"/>
          <p:nvPr>
            <p:ph idx="1" type="body"/>
          </p:nvPr>
        </p:nvSpPr>
        <p:spPr>
          <a:xfrm>
            <a:off x="683394" y="1102497"/>
            <a:ext cx="7709835"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Compute the size estimates for </a:t>
            </a:r>
            <a:r>
              <a:rPr i="1" lang="en-US"/>
              <a:t>depositor </a:t>
            </a:r>
            <a:r>
              <a:rPr lang="en-US"/>
              <a:t>⨝ </a:t>
            </a:r>
            <a:r>
              <a:rPr i="1" lang="en-US"/>
              <a:t>customer</a:t>
            </a:r>
            <a:r>
              <a:rPr lang="en-US"/>
              <a:t> without using information about foreign keys:</a:t>
            </a:r>
            <a:endParaRPr/>
          </a:p>
          <a:p>
            <a:pPr indent="-285750" lvl="1" marL="742950" rtl="0" algn="l">
              <a:spcBef>
                <a:spcPts val="595"/>
              </a:spcBef>
              <a:spcAft>
                <a:spcPts val="0"/>
              </a:spcAft>
              <a:buSzPts val="1870"/>
              <a:buChar char="•"/>
            </a:pPr>
            <a:r>
              <a:rPr i="1" lang="en-US"/>
              <a:t>V(ID, takes) = </a:t>
            </a:r>
            <a:r>
              <a:rPr lang="en-US"/>
              <a:t>2500, and</a:t>
            </a:r>
            <a:br>
              <a:rPr lang="en-US"/>
            </a:br>
            <a:r>
              <a:rPr i="1" lang="en-US"/>
              <a:t>V(ID, student) </a:t>
            </a:r>
            <a:r>
              <a:rPr lang="en-US"/>
              <a:t>= 5000</a:t>
            </a:r>
            <a:endParaRPr/>
          </a:p>
          <a:p>
            <a:pPr indent="-285750" lvl="1" marL="742950" rtl="0" algn="l">
              <a:spcBef>
                <a:spcPts val="595"/>
              </a:spcBef>
              <a:spcAft>
                <a:spcPts val="0"/>
              </a:spcAft>
              <a:buSzPts val="1870"/>
              <a:buChar char="•"/>
            </a:pPr>
            <a:r>
              <a:rPr lang="en-US"/>
              <a:t>The two estimates are 5000 * 10000/2500 = 20,000 and 5000 * 10000/5000 = 10000</a:t>
            </a:r>
            <a:endParaRPr/>
          </a:p>
          <a:p>
            <a:pPr indent="-285750" lvl="1" marL="742950" rtl="0" algn="l">
              <a:spcBef>
                <a:spcPts val="595"/>
              </a:spcBef>
              <a:spcAft>
                <a:spcPts val="0"/>
              </a:spcAft>
              <a:buSzPts val="1870"/>
              <a:buChar char="•"/>
            </a:pPr>
            <a:r>
              <a:rPr lang="en-US"/>
              <a:t>We choose the lower estimate, which in this case, is the same as our earlier computation using foreign keys.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Size Estimation for Other Operations</a:t>
            </a:r>
            <a:endParaRPr/>
          </a:p>
        </p:txBody>
      </p:sp>
      <p:sp>
        <p:nvSpPr>
          <p:cNvPr id="445" name="Google Shape;445;p49"/>
          <p:cNvSpPr txBox="1"/>
          <p:nvPr>
            <p:ph idx="1" type="body"/>
          </p:nvPr>
        </p:nvSpPr>
        <p:spPr>
          <a:xfrm>
            <a:off x="673768" y="1102497"/>
            <a:ext cx="7738712"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Projection:  estimated size of ∏</a:t>
            </a:r>
            <a:r>
              <a:rPr baseline="-25000" i="1" lang="en-US"/>
              <a:t>A</a:t>
            </a:r>
            <a:r>
              <a:rPr lang="en-US"/>
              <a:t>(</a:t>
            </a:r>
            <a:r>
              <a:rPr i="1" lang="en-US"/>
              <a:t>r</a:t>
            </a:r>
            <a:r>
              <a:rPr lang="en-US"/>
              <a:t>)   =   </a:t>
            </a:r>
            <a:r>
              <a:rPr i="1" lang="en-US"/>
              <a:t>V</a:t>
            </a:r>
            <a:r>
              <a:rPr lang="en-US"/>
              <a:t>(</a:t>
            </a:r>
            <a:r>
              <a:rPr i="1" lang="en-US"/>
              <a:t>A</a:t>
            </a:r>
            <a:r>
              <a:rPr lang="en-US"/>
              <a:t>,</a:t>
            </a:r>
            <a:r>
              <a:rPr i="1" lang="en-US"/>
              <a:t>r</a:t>
            </a:r>
            <a:r>
              <a:rPr lang="en-US"/>
              <a:t>)</a:t>
            </a:r>
            <a:endParaRPr/>
          </a:p>
          <a:p>
            <a:pPr indent="-342900" lvl="0" marL="342900" rtl="0" algn="l">
              <a:spcBef>
                <a:spcPts val="595"/>
              </a:spcBef>
              <a:spcAft>
                <a:spcPts val="0"/>
              </a:spcAft>
              <a:buSzPts val="1870"/>
              <a:buFont typeface="Noto Sans Symbols"/>
              <a:buChar char="▪"/>
            </a:pPr>
            <a:r>
              <a:rPr lang="en-US"/>
              <a:t>Aggregation : estimated size of </a:t>
            </a:r>
            <a:r>
              <a:rPr baseline="-25000" i="1" lang="en-US"/>
              <a:t>G</a:t>
            </a:r>
            <a:r>
              <a:rPr lang="en-US"/>
              <a:t>𝛾</a:t>
            </a:r>
            <a:r>
              <a:rPr baseline="-25000" i="1" lang="en-US"/>
              <a:t>A</a:t>
            </a:r>
            <a:r>
              <a:rPr lang="en-US"/>
              <a:t>(</a:t>
            </a:r>
            <a:r>
              <a:rPr i="1" lang="en-US"/>
              <a:t>r</a:t>
            </a:r>
            <a:r>
              <a:rPr lang="en-US"/>
              <a:t>)   = </a:t>
            </a:r>
            <a:r>
              <a:rPr i="1" lang="en-US"/>
              <a:t>V</a:t>
            </a:r>
            <a:r>
              <a:rPr lang="en-US"/>
              <a:t>(</a:t>
            </a:r>
            <a:r>
              <a:rPr i="1" lang="en-US"/>
              <a:t>G,r</a:t>
            </a:r>
            <a:r>
              <a:rPr lang="en-US"/>
              <a:t>)</a:t>
            </a:r>
            <a:endParaRPr/>
          </a:p>
          <a:p>
            <a:pPr indent="-342900" lvl="0" marL="342900" rtl="0" algn="l">
              <a:spcBef>
                <a:spcPts val="595"/>
              </a:spcBef>
              <a:spcAft>
                <a:spcPts val="0"/>
              </a:spcAft>
              <a:buSzPts val="1870"/>
              <a:buFont typeface="Noto Sans Symbols"/>
              <a:buChar char="▪"/>
            </a:pPr>
            <a:r>
              <a:rPr lang="en-US"/>
              <a:t>Set operations</a:t>
            </a:r>
            <a:endParaRPr/>
          </a:p>
          <a:p>
            <a:pPr indent="-285750" lvl="1" marL="742950" rtl="0" algn="l">
              <a:spcBef>
                <a:spcPts val="595"/>
              </a:spcBef>
              <a:spcAft>
                <a:spcPts val="0"/>
              </a:spcAft>
              <a:buSzPts val="1870"/>
              <a:buChar char="•"/>
            </a:pPr>
            <a:r>
              <a:rPr lang="en-US"/>
              <a:t> For unions/intersections of selections on the same relation: rewrite and use size estimate for selections</a:t>
            </a:r>
            <a:endParaRPr/>
          </a:p>
          <a:p>
            <a:pPr indent="-228600" lvl="2" marL="1085850" rtl="0" algn="l">
              <a:spcBef>
                <a:spcPts val="595"/>
              </a:spcBef>
              <a:spcAft>
                <a:spcPts val="0"/>
              </a:spcAft>
              <a:buSzPts val="1700"/>
              <a:buChar char="▪"/>
            </a:pPr>
            <a:r>
              <a:rPr lang="en-US"/>
              <a:t>E.g., σ</a:t>
            </a:r>
            <a:r>
              <a:rPr baseline="-25000" lang="en-US"/>
              <a:t>θ1</a:t>
            </a:r>
            <a:r>
              <a:rPr lang="en-US"/>
              <a:t> (</a:t>
            </a:r>
            <a:r>
              <a:rPr i="1" lang="en-US"/>
              <a:t>r</a:t>
            </a:r>
            <a:r>
              <a:rPr lang="en-US"/>
              <a:t>) ∪ σ</a:t>
            </a:r>
            <a:r>
              <a:rPr baseline="-25000" lang="en-US"/>
              <a:t>θ2 </a:t>
            </a:r>
            <a:r>
              <a:rPr lang="en-US"/>
              <a:t>(</a:t>
            </a:r>
            <a:r>
              <a:rPr i="1" lang="en-US"/>
              <a:t>r</a:t>
            </a:r>
            <a:r>
              <a:rPr lang="en-US"/>
              <a:t>)  can be rewritten as σ</a:t>
            </a:r>
            <a:r>
              <a:rPr baseline="-25000" lang="en-US"/>
              <a:t>θ1 or  θ2 </a:t>
            </a:r>
            <a:r>
              <a:rPr lang="en-US"/>
              <a:t>(</a:t>
            </a:r>
            <a:r>
              <a:rPr i="1" lang="en-US"/>
              <a:t>r</a:t>
            </a:r>
            <a:r>
              <a:rPr lang="en-US"/>
              <a:t>)</a:t>
            </a:r>
            <a:endParaRPr/>
          </a:p>
          <a:p>
            <a:pPr indent="-285750" lvl="1" marL="742950" rtl="0" algn="l">
              <a:spcBef>
                <a:spcPts val="595"/>
              </a:spcBef>
              <a:spcAft>
                <a:spcPts val="0"/>
              </a:spcAft>
              <a:buSzPts val="1870"/>
              <a:buChar char="•"/>
            </a:pPr>
            <a:r>
              <a:rPr lang="en-US"/>
              <a:t>For operations on different relations:</a:t>
            </a:r>
            <a:endParaRPr/>
          </a:p>
          <a:p>
            <a:pPr indent="-228600" lvl="2" marL="1085850" rtl="0" algn="l">
              <a:spcBef>
                <a:spcPts val="595"/>
              </a:spcBef>
              <a:spcAft>
                <a:spcPts val="0"/>
              </a:spcAft>
              <a:buSzPts val="1700"/>
              <a:buChar char="▪"/>
            </a:pPr>
            <a:r>
              <a:rPr lang="en-US"/>
              <a:t>estimated size of </a:t>
            </a:r>
            <a:r>
              <a:rPr i="1" lang="en-US"/>
              <a:t>r </a:t>
            </a:r>
            <a:r>
              <a:rPr lang="en-US"/>
              <a:t>∪ </a:t>
            </a:r>
            <a:r>
              <a:rPr i="1" lang="en-US"/>
              <a:t>s </a:t>
            </a:r>
            <a:r>
              <a:rPr lang="en-US"/>
              <a:t> = size of </a:t>
            </a:r>
            <a:r>
              <a:rPr i="1" lang="en-US"/>
              <a:t>r</a:t>
            </a:r>
            <a:r>
              <a:rPr lang="en-US"/>
              <a:t> + size of </a:t>
            </a:r>
            <a:r>
              <a:rPr i="1" lang="en-US"/>
              <a:t>s.   </a:t>
            </a:r>
            <a:endParaRPr/>
          </a:p>
          <a:p>
            <a:pPr indent="-228600" lvl="2" marL="1085850" rtl="0" algn="l">
              <a:spcBef>
                <a:spcPts val="595"/>
              </a:spcBef>
              <a:spcAft>
                <a:spcPts val="0"/>
              </a:spcAft>
              <a:buSzPts val="1700"/>
              <a:buChar char="▪"/>
            </a:pPr>
            <a:r>
              <a:rPr lang="en-US"/>
              <a:t>estimated size of </a:t>
            </a:r>
            <a:r>
              <a:rPr i="1" lang="en-US"/>
              <a:t>r </a:t>
            </a:r>
            <a:r>
              <a:rPr lang="en-US"/>
              <a:t>∩ </a:t>
            </a:r>
            <a:r>
              <a:rPr i="1" lang="en-US"/>
              <a:t>s  </a:t>
            </a:r>
            <a:r>
              <a:rPr lang="en-US"/>
              <a:t>= minimum size of</a:t>
            </a:r>
            <a:r>
              <a:rPr i="1" lang="en-US"/>
              <a:t> r</a:t>
            </a:r>
            <a:r>
              <a:rPr lang="en-US"/>
              <a:t> and size of </a:t>
            </a:r>
            <a:r>
              <a:rPr i="1" lang="en-US"/>
              <a:t>s.</a:t>
            </a:r>
            <a:endParaRPr/>
          </a:p>
          <a:p>
            <a:pPr indent="-228600" lvl="2" marL="1085850" rtl="0" algn="l">
              <a:spcBef>
                <a:spcPts val="595"/>
              </a:spcBef>
              <a:spcAft>
                <a:spcPts val="0"/>
              </a:spcAft>
              <a:buSzPts val="1700"/>
              <a:buChar char="▪"/>
            </a:pPr>
            <a:r>
              <a:rPr lang="en-US"/>
              <a:t>estimated size of </a:t>
            </a:r>
            <a:r>
              <a:rPr i="1" lang="en-US"/>
              <a:t>r</a:t>
            </a:r>
            <a:r>
              <a:rPr lang="en-US"/>
              <a:t> – </a:t>
            </a:r>
            <a:r>
              <a:rPr i="1" lang="en-US"/>
              <a:t>s </a:t>
            </a:r>
            <a:r>
              <a:rPr lang="en-US"/>
              <a:t>  = </a:t>
            </a:r>
            <a:r>
              <a:rPr i="1" lang="en-US"/>
              <a:t>r.</a:t>
            </a:r>
            <a:endParaRPr/>
          </a:p>
          <a:p>
            <a:pPr indent="-228600" lvl="2" marL="1085850" rtl="0" algn="l">
              <a:spcBef>
                <a:spcPts val="595"/>
              </a:spcBef>
              <a:spcAft>
                <a:spcPts val="0"/>
              </a:spcAft>
              <a:buSzPts val="1700"/>
              <a:buChar char="▪"/>
            </a:pPr>
            <a:r>
              <a:rPr lang="en-US" u="sng"/>
              <a:t>All the three estimates may be quite inaccurate, but provide upper bounds on the sizes</a:t>
            </a:r>
            <a:r>
              <a:rPr lang="en-US"/>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Size Estimation (Cont.)</a:t>
            </a:r>
            <a:endParaRPr/>
          </a:p>
        </p:txBody>
      </p:sp>
      <p:sp>
        <p:nvSpPr>
          <p:cNvPr id="452" name="Google Shape;452;p50"/>
          <p:cNvSpPr txBox="1"/>
          <p:nvPr>
            <p:ph idx="1" type="body"/>
          </p:nvPr>
        </p:nvSpPr>
        <p:spPr>
          <a:xfrm>
            <a:off x="683394" y="1102497"/>
            <a:ext cx="7680960"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Outer join:  </a:t>
            </a:r>
            <a:endParaRPr/>
          </a:p>
          <a:p>
            <a:pPr indent="-285750" lvl="1" marL="742950" rtl="0" algn="l">
              <a:spcBef>
                <a:spcPts val="595"/>
              </a:spcBef>
              <a:spcAft>
                <a:spcPts val="0"/>
              </a:spcAft>
              <a:buSzPts val="1870"/>
              <a:buChar char="•"/>
            </a:pPr>
            <a:r>
              <a:rPr lang="en-US"/>
              <a:t>Estimated size of </a:t>
            </a:r>
            <a:r>
              <a:rPr i="1" lang="en-US"/>
              <a:t>r </a:t>
            </a:r>
            <a:r>
              <a:rPr lang="en-US"/>
              <a:t>⟕</a:t>
            </a:r>
            <a:r>
              <a:rPr i="1" lang="en-US"/>
              <a:t> s  = size of  r </a:t>
            </a:r>
            <a:r>
              <a:rPr lang="en-US"/>
              <a:t>⨝</a:t>
            </a:r>
            <a:r>
              <a:rPr i="1" lang="en-US"/>
              <a:t> s  + size of r</a:t>
            </a:r>
            <a:endParaRPr/>
          </a:p>
          <a:p>
            <a:pPr indent="-228600" lvl="2" marL="1085850" rtl="0" algn="l">
              <a:spcBef>
                <a:spcPts val="595"/>
              </a:spcBef>
              <a:spcAft>
                <a:spcPts val="0"/>
              </a:spcAft>
              <a:buSzPts val="1700"/>
              <a:buChar char="▪"/>
            </a:pPr>
            <a:r>
              <a:rPr lang="en-US"/>
              <a:t>Case of right outer join is symmetric</a:t>
            </a:r>
            <a:endParaRPr/>
          </a:p>
          <a:p>
            <a:pPr indent="-285750" lvl="1" marL="742950" rtl="0" algn="l">
              <a:spcBef>
                <a:spcPts val="595"/>
              </a:spcBef>
              <a:spcAft>
                <a:spcPts val="0"/>
              </a:spcAft>
              <a:buSzPts val="1870"/>
              <a:buChar char="•"/>
            </a:pPr>
            <a:r>
              <a:rPr lang="en-US"/>
              <a:t>Estimated size of </a:t>
            </a:r>
            <a:r>
              <a:rPr i="1" lang="en-US"/>
              <a:t>r </a:t>
            </a:r>
            <a:r>
              <a:rPr lang="en-US"/>
              <a:t>⟗</a:t>
            </a:r>
            <a:r>
              <a:rPr i="1" lang="en-US"/>
              <a:t> s  = size of r </a:t>
            </a:r>
            <a:r>
              <a:rPr lang="en-US"/>
              <a:t>⨝</a:t>
            </a:r>
            <a:r>
              <a:rPr i="1" lang="en-US"/>
              <a:t> s </a:t>
            </a:r>
            <a:r>
              <a:rPr lang="en-US"/>
              <a:t>+ size of </a:t>
            </a:r>
            <a:r>
              <a:rPr i="1" lang="en-US"/>
              <a:t>r</a:t>
            </a:r>
            <a:r>
              <a:rPr lang="en-US"/>
              <a:t> + size of </a:t>
            </a:r>
            <a:r>
              <a:rPr i="1" lang="en-US"/>
              <a:t>s</a:t>
            </a:r>
            <a:endParaRPr/>
          </a:p>
          <a:p>
            <a:pPr indent="-224155" lvl="0" marL="342900" rtl="0" algn="l">
              <a:spcBef>
                <a:spcPts val="595"/>
              </a:spcBef>
              <a:spcAft>
                <a:spcPts val="0"/>
              </a:spcAft>
              <a:buSzPts val="1870"/>
              <a:buFont typeface="Noto Sans Symbols"/>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Number of Distinct Values</a:t>
            </a:r>
            <a:endParaRPr/>
          </a:p>
        </p:txBody>
      </p:sp>
      <p:sp>
        <p:nvSpPr>
          <p:cNvPr id="459" name="Google Shape;459;p51"/>
          <p:cNvSpPr txBox="1"/>
          <p:nvPr>
            <p:ph idx="1" type="body"/>
          </p:nvPr>
        </p:nvSpPr>
        <p:spPr>
          <a:xfrm>
            <a:off x="664143" y="1102497"/>
            <a:ext cx="7642460"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Arial"/>
              <a:buNone/>
            </a:pPr>
            <a:r>
              <a:rPr lang="en-US"/>
              <a:t>Selections: σ</a:t>
            </a:r>
            <a:r>
              <a:rPr baseline="-25000" lang="en-US"/>
              <a:t>θ </a:t>
            </a:r>
            <a:r>
              <a:rPr lang="en-US"/>
              <a:t>(</a:t>
            </a:r>
            <a:r>
              <a:rPr i="1" lang="en-US"/>
              <a:t>r</a:t>
            </a:r>
            <a:r>
              <a:rPr lang="en-US"/>
              <a:t>) </a:t>
            </a:r>
            <a:endParaRPr/>
          </a:p>
          <a:p>
            <a:pPr indent="-342900" lvl="0" marL="342900" rtl="0" algn="l">
              <a:spcBef>
                <a:spcPts val="595"/>
              </a:spcBef>
              <a:spcAft>
                <a:spcPts val="0"/>
              </a:spcAft>
              <a:buSzPts val="1870"/>
              <a:buFont typeface="Noto Sans Symbols"/>
              <a:buChar char="▪"/>
            </a:pPr>
            <a:r>
              <a:rPr lang="en-US"/>
              <a:t>If θ forces </a:t>
            </a:r>
            <a:r>
              <a:rPr i="1" lang="en-US"/>
              <a:t>A</a:t>
            </a:r>
            <a:r>
              <a:rPr lang="en-US"/>
              <a:t> to take a specified value: </a:t>
            </a:r>
            <a:r>
              <a:rPr i="1" lang="en-US"/>
              <a:t>V</a:t>
            </a:r>
            <a:r>
              <a:rPr lang="en-US"/>
              <a:t>(</a:t>
            </a:r>
            <a:r>
              <a:rPr i="1" lang="en-US"/>
              <a:t>A</a:t>
            </a:r>
            <a:r>
              <a:rPr lang="en-US"/>
              <a:t>,σ</a:t>
            </a:r>
            <a:r>
              <a:rPr baseline="-25000" lang="en-US"/>
              <a:t>θ </a:t>
            </a:r>
            <a:r>
              <a:rPr lang="en-US"/>
              <a:t>(</a:t>
            </a:r>
            <a:r>
              <a:rPr i="1" lang="en-US"/>
              <a:t>r</a:t>
            </a:r>
            <a:r>
              <a:rPr lang="en-US"/>
              <a:t>)) = 1.</a:t>
            </a:r>
            <a:endParaRPr/>
          </a:p>
          <a:p>
            <a:pPr indent="-228600" lvl="2" marL="1085850" rtl="0" algn="l">
              <a:spcBef>
                <a:spcPts val="595"/>
              </a:spcBef>
              <a:spcAft>
                <a:spcPts val="0"/>
              </a:spcAft>
              <a:buSzPts val="1700"/>
              <a:buChar char="▪"/>
            </a:pPr>
            <a:r>
              <a:rPr lang="en-US"/>
              <a:t>e.g., </a:t>
            </a:r>
            <a:r>
              <a:rPr i="1" lang="en-US"/>
              <a:t>A</a:t>
            </a:r>
            <a:r>
              <a:rPr lang="en-US"/>
              <a:t> = 3</a:t>
            </a:r>
            <a:endParaRPr/>
          </a:p>
          <a:p>
            <a:pPr indent="-342900" lvl="0" marL="342900" rtl="0" algn="l">
              <a:spcBef>
                <a:spcPts val="595"/>
              </a:spcBef>
              <a:spcAft>
                <a:spcPts val="0"/>
              </a:spcAft>
              <a:buSzPts val="1870"/>
              <a:buFont typeface="Noto Sans Symbols"/>
              <a:buChar char="▪"/>
            </a:pPr>
            <a:r>
              <a:rPr lang="en-US"/>
              <a:t>If θ forces A to take on one of a specified set of values: </a:t>
            </a:r>
            <a:br>
              <a:rPr lang="en-US"/>
            </a:br>
            <a:r>
              <a:rPr lang="en-US"/>
              <a:t>        </a:t>
            </a:r>
            <a:r>
              <a:rPr i="1" lang="en-US"/>
              <a:t>V</a:t>
            </a:r>
            <a:r>
              <a:rPr lang="en-US"/>
              <a:t>(</a:t>
            </a:r>
            <a:r>
              <a:rPr i="1" lang="en-US"/>
              <a:t>A</a:t>
            </a:r>
            <a:r>
              <a:rPr lang="en-US"/>
              <a:t>,σ</a:t>
            </a:r>
            <a:r>
              <a:rPr baseline="-25000" lang="en-US"/>
              <a:t>θ </a:t>
            </a:r>
            <a:r>
              <a:rPr lang="en-US"/>
              <a:t>(</a:t>
            </a:r>
            <a:r>
              <a:rPr i="1" lang="en-US"/>
              <a:t>r</a:t>
            </a:r>
            <a:r>
              <a:rPr lang="en-US"/>
              <a:t>)) = number of specified values.</a:t>
            </a:r>
            <a:endParaRPr/>
          </a:p>
          <a:p>
            <a:pPr indent="-228600" lvl="2" marL="1085850" rtl="0" algn="l">
              <a:spcBef>
                <a:spcPts val="595"/>
              </a:spcBef>
              <a:spcAft>
                <a:spcPts val="0"/>
              </a:spcAft>
              <a:buSzPts val="1700"/>
              <a:buChar char="▪"/>
            </a:pPr>
            <a:r>
              <a:rPr lang="en-US"/>
              <a:t>(e.g., (</a:t>
            </a:r>
            <a:r>
              <a:rPr i="1" lang="en-US"/>
              <a:t>A</a:t>
            </a:r>
            <a:r>
              <a:rPr lang="en-US"/>
              <a:t> = 1 </a:t>
            </a:r>
            <a:r>
              <a:rPr i="1" lang="en-US"/>
              <a:t>V</a:t>
            </a:r>
            <a:r>
              <a:rPr lang="en-US"/>
              <a:t> </a:t>
            </a:r>
            <a:r>
              <a:rPr i="1" lang="en-US"/>
              <a:t>A</a:t>
            </a:r>
            <a:r>
              <a:rPr lang="en-US"/>
              <a:t> = 3 </a:t>
            </a:r>
            <a:r>
              <a:rPr i="1" lang="en-US"/>
              <a:t>V A</a:t>
            </a:r>
            <a:r>
              <a:rPr lang="en-US"/>
              <a:t> = 4 )), </a:t>
            </a:r>
            <a:endParaRPr/>
          </a:p>
          <a:p>
            <a:pPr indent="-342900" lvl="0" marL="342900" rtl="0" algn="l">
              <a:spcBef>
                <a:spcPts val="595"/>
              </a:spcBef>
              <a:spcAft>
                <a:spcPts val="0"/>
              </a:spcAft>
              <a:buSzPts val="1870"/>
              <a:buFont typeface="Noto Sans Symbols"/>
              <a:buChar char="▪"/>
            </a:pPr>
            <a:r>
              <a:rPr lang="en-US"/>
              <a:t>If the selection condition θ is of the form </a:t>
            </a:r>
            <a:r>
              <a:rPr i="1" lang="en-US"/>
              <a:t>A</a:t>
            </a:r>
            <a:r>
              <a:rPr lang="en-US"/>
              <a:t> </a:t>
            </a:r>
            <a:r>
              <a:rPr i="1" lang="en-US"/>
              <a:t>op r</a:t>
            </a:r>
            <a:br>
              <a:rPr lang="en-US"/>
            </a:br>
            <a:r>
              <a:rPr lang="en-US"/>
              <a:t>	estimated </a:t>
            </a:r>
            <a:r>
              <a:rPr i="1" lang="en-US"/>
              <a:t>V</a:t>
            </a:r>
            <a:r>
              <a:rPr lang="en-US"/>
              <a:t>(</a:t>
            </a:r>
            <a:r>
              <a:rPr i="1" lang="en-US"/>
              <a:t>A</a:t>
            </a:r>
            <a:r>
              <a:rPr lang="en-US"/>
              <a:t>,σ</a:t>
            </a:r>
            <a:r>
              <a:rPr baseline="-25000" lang="en-US"/>
              <a:t>θ </a:t>
            </a:r>
            <a:r>
              <a:rPr lang="en-US"/>
              <a:t>(</a:t>
            </a:r>
            <a:r>
              <a:rPr i="1" lang="en-US"/>
              <a:t>r</a:t>
            </a:r>
            <a:r>
              <a:rPr lang="en-US"/>
              <a:t>)) = </a:t>
            </a:r>
            <a:r>
              <a:rPr i="1" lang="en-US"/>
              <a:t>V</a:t>
            </a:r>
            <a:r>
              <a:rPr lang="en-US"/>
              <a:t>(</a:t>
            </a:r>
            <a:r>
              <a:rPr i="1" lang="en-US"/>
              <a:t>A</a:t>
            </a:r>
            <a:r>
              <a:rPr lang="en-US"/>
              <a:t>.</a:t>
            </a:r>
            <a:r>
              <a:rPr i="1" lang="en-US"/>
              <a:t>r</a:t>
            </a:r>
            <a:r>
              <a:rPr lang="en-US"/>
              <a:t>) * </a:t>
            </a:r>
            <a:r>
              <a:rPr i="1" lang="en-US"/>
              <a:t>s</a:t>
            </a:r>
            <a:endParaRPr/>
          </a:p>
          <a:p>
            <a:pPr indent="-228600" lvl="2" marL="1085850" rtl="0" algn="l">
              <a:spcBef>
                <a:spcPts val="595"/>
              </a:spcBef>
              <a:spcAft>
                <a:spcPts val="0"/>
              </a:spcAft>
              <a:buSzPts val="1700"/>
              <a:buChar char="▪"/>
            </a:pPr>
            <a:r>
              <a:rPr lang="en-US"/>
              <a:t>where </a:t>
            </a:r>
            <a:r>
              <a:rPr i="1" lang="en-US"/>
              <a:t>s</a:t>
            </a:r>
            <a:r>
              <a:rPr lang="en-US"/>
              <a:t> is the selectivity of the selection.</a:t>
            </a:r>
            <a:endParaRPr/>
          </a:p>
          <a:p>
            <a:pPr indent="-342900" lvl="0" marL="342900" rtl="0" algn="l">
              <a:spcBef>
                <a:spcPts val="595"/>
              </a:spcBef>
              <a:spcAft>
                <a:spcPts val="0"/>
              </a:spcAft>
              <a:buSzPts val="1870"/>
              <a:buFont typeface="Noto Sans Symbols"/>
              <a:buChar char="▪"/>
            </a:pPr>
            <a:r>
              <a:rPr lang="en-US"/>
              <a:t>In all the other cases: use approximate estimate of</a:t>
            </a:r>
            <a:br>
              <a:rPr lang="en-US"/>
            </a:br>
            <a:r>
              <a:rPr lang="en-US"/>
              <a:t>	 min(</a:t>
            </a:r>
            <a:r>
              <a:rPr i="1" lang="en-US"/>
              <a:t>V</a:t>
            </a:r>
            <a:r>
              <a:rPr lang="en-US"/>
              <a:t>(</a:t>
            </a:r>
            <a:r>
              <a:rPr i="1" lang="en-US"/>
              <a:t>A</a:t>
            </a:r>
            <a:r>
              <a:rPr lang="en-US"/>
              <a:t>,</a:t>
            </a:r>
            <a:r>
              <a:rPr i="1" lang="en-US"/>
              <a:t>r</a:t>
            </a:r>
            <a:r>
              <a:rPr lang="en-US"/>
              <a:t>), </a:t>
            </a:r>
            <a:r>
              <a:rPr i="1" lang="en-US"/>
              <a:t>n</a:t>
            </a:r>
            <a:r>
              <a:rPr baseline="-25000" lang="en-US"/>
              <a:t>σθ (</a:t>
            </a:r>
            <a:r>
              <a:rPr baseline="-25000" i="1" lang="en-US"/>
              <a:t>r</a:t>
            </a:r>
            <a:r>
              <a:rPr baseline="-25000" lang="en-US"/>
              <a:t>) </a:t>
            </a:r>
            <a:r>
              <a:rPr lang="en-US"/>
              <a:t>)</a:t>
            </a:r>
            <a:endParaRPr/>
          </a:p>
          <a:p>
            <a:pPr indent="-285750" lvl="1" marL="742950" rtl="0" algn="l">
              <a:spcBef>
                <a:spcPts val="595"/>
              </a:spcBef>
              <a:spcAft>
                <a:spcPts val="0"/>
              </a:spcAft>
              <a:buSzPts val="1870"/>
              <a:buChar char="•"/>
            </a:pPr>
            <a:r>
              <a:rPr lang="en-US"/>
              <a:t>More accurate estimate can be got using probability theory, but this one works fine generally</a:t>
            </a:r>
            <a:endParaRPr/>
          </a:p>
          <a:p>
            <a:pPr indent="-342900" lvl="0" marL="342900" rtl="0" algn="l">
              <a:spcBef>
                <a:spcPts val="595"/>
              </a:spcBef>
              <a:spcAft>
                <a:spcPts val="0"/>
              </a:spcAft>
              <a:buSzPts val="1870"/>
              <a:buFont typeface="Arial"/>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Distinct Values (Cont.)</a:t>
            </a:r>
            <a:endParaRPr/>
          </a:p>
        </p:txBody>
      </p:sp>
      <p:sp>
        <p:nvSpPr>
          <p:cNvPr id="466" name="Google Shape;466;p52"/>
          <p:cNvSpPr txBox="1"/>
          <p:nvPr>
            <p:ph idx="1" type="body"/>
          </p:nvPr>
        </p:nvSpPr>
        <p:spPr>
          <a:xfrm>
            <a:off x="654518" y="1102497"/>
            <a:ext cx="7661709"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Arial"/>
              <a:buNone/>
            </a:pPr>
            <a:r>
              <a:rPr lang="en-US"/>
              <a:t>Joins: </a:t>
            </a:r>
            <a:r>
              <a:rPr i="1" lang="en-US"/>
              <a:t>r </a:t>
            </a:r>
            <a:r>
              <a:rPr lang="en-US"/>
              <a:t>⨝</a:t>
            </a:r>
            <a:r>
              <a:rPr i="1" lang="en-US"/>
              <a:t> s</a:t>
            </a:r>
            <a:endParaRPr/>
          </a:p>
          <a:p>
            <a:pPr indent="-342900" lvl="0" marL="342900" rtl="0" algn="l">
              <a:spcBef>
                <a:spcPts val="595"/>
              </a:spcBef>
              <a:spcAft>
                <a:spcPts val="0"/>
              </a:spcAft>
              <a:buSzPts val="1870"/>
              <a:buFont typeface="Noto Sans Symbols"/>
              <a:buChar char="▪"/>
            </a:pPr>
            <a:r>
              <a:rPr lang="en-US"/>
              <a:t>If all attributes in </a:t>
            </a:r>
            <a:r>
              <a:rPr i="1" lang="en-US"/>
              <a:t>A</a:t>
            </a:r>
            <a:r>
              <a:rPr lang="en-US"/>
              <a:t> are from </a:t>
            </a:r>
            <a:r>
              <a:rPr i="1" lang="en-US"/>
              <a:t>r</a:t>
            </a:r>
            <a:br>
              <a:rPr i="1" lang="en-US"/>
            </a:br>
            <a:r>
              <a:rPr i="1" lang="en-US"/>
              <a:t>     </a:t>
            </a:r>
            <a:r>
              <a:rPr lang="en-US"/>
              <a:t>estimated</a:t>
            </a:r>
            <a:r>
              <a:rPr i="1" lang="en-US"/>
              <a:t>  V</a:t>
            </a:r>
            <a:r>
              <a:rPr lang="en-US"/>
              <a:t>(</a:t>
            </a:r>
            <a:r>
              <a:rPr i="1" lang="en-US"/>
              <a:t>A, r </a:t>
            </a:r>
            <a:r>
              <a:rPr lang="en-US"/>
              <a:t>⨝ </a:t>
            </a:r>
            <a:r>
              <a:rPr i="1" lang="en-US"/>
              <a:t>s</a:t>
            </a:r>
            <a:r>
              <a:rPr lang="en-US"/>
              <a:t>) = min (</a:t>
            </a:r>
            <a:r>
              <a:rPr i="1" lang="en-US"/>
              <a:t>V</a:t>
            </a:r>
            <a:r>
              <a:rPr lang="en-US"/>
              <a:t>(</a:t>
            </a:r>
            <a:r>
              <a:rPr i="1" lang="en-US"/>
              <a:t>A</a:t>
            </a:r>
            <a:r>
              <a:rPr lang="en-US"/>
              <a:t>,</a:t>
            </a:r>
            <a:r>
              <a:rPr i="1" lang="en-US"/>
              <a:t>r</a:t>
            </a:r>
            <a:r>
              <a:rPr lang="en-US"/>
              <a:t>), </a:t>
            </a:r>
            <a:r>
              <a:rPr i="1" lang="en-US"/>
              <a:t>n </a:t>
            </a:r>
            <a:r>
              <a:rPr baseline="-25000" i="1" lang="en-US"/>
              <a:t>r </a:t>
            </a:r>
            <a:r>
              <a:rPr baseline="-25000" lang="en-US"/>
              <a:t>⨝</a:t>
            </a:r>
            <a:r>
              <a:rPr baseline="-25000" i="1" lang="en-US"/>
              <a:t> s</a:t>
            </a:r>
            <a:r>
              <a:rPr lang="en-US"/>
              <a:t>)</a:t>
            </a:r>
            <a:endParaRPr/>
          </a:p>
          <a:p>
            <a:pPr indent="-342900" lvl="0" marL="342900" rtl="0" algn="l">
              <a:spcBef>
                <a:spcPts val="595"/>
              </a:spcBef>
              <a:spcAft>
                <a:spcPts val="0"/>
              </a:spcAft>
              <a:buSzPts val="1870"/>
              <a:buFont typeface="Noto Sans Symbols"/>
              <a:buChar char="▪"/>
            </a:pPr>
            <a:r>
              <a:rPr lang="en-US"/>
              <a:t>If </a:t>
            </a:r>
            <a:r>
              <a:rPr i="1" lang="en-US"/>
              <a:t>A</a:t>
            </a:r>
            <a:r>
              <a:rPr lang="en-US"/>
              <a:t> contains attributes </a:t>
            </a:r>
            <a:r>
              <a:rPr i="1" lang="en-US"/>
              <a:t>A</a:t>
            </a:r>
            <a:r>
              <a:rPr lang="en-US"/>
              <a:t>1 from </a:t>
            </a:r>
            <a:r>
              <a:rPr i="1" lang="en-US"/>
              <a:t>r</a:t>
            </a:r>
            <a:r>
              <a:rPr lang="en-US"/>
              <a:t> and </a:t>
            </a:r>
            <a:r>
              <a:rPr i="1" lang="en-US"/>
              <a:t>A</a:t>
            </a:r>
            <a:r>
              <a:rPr lang="en-US"/>
              <a:t>2 from </a:t>
            </a:r>
            <a:r>
              <a:rPr i="1" lang="en-US"/>
              <a:t>s</a:t>
            </a:r>
            <a:r>
              <a:rPr lang="en-US"/>
              <a:t>, then estimated </a:t>
            </a:r>
            <a:br>
              <a:rPr lang="en-US"/>
            </a:br>
            <a:r>
              <a:rPr i="1" lang="en-US"/>
              <a:t>V</a:t>
            </a:r>
            <a:r>
              <a:rPr lang="en-US"/>
              <a:t>(</a:t>
            </a:r>
            <a:r>
              <a:rPr i="1" lang="en-US"/>
              <a:t>A,r </a:t>
            </a:r>
            <a:r>
              <a:rPr lang="en-US"/>
              <a:t>⨝ </a:t>
            </a:r>
            <a:r>
              <a:rPr i="1" lang="en-US"/>
              <a:t>s</a:t>
            </a:r>
            <a:r>
              <a:rPr lang="en-US"/>
              <a:t>) = </a:t>
            </a:r>
            <a:endParaRPr/>
          </a:p>
          <a:p>
            <a:pPr indent="-342900" lvl="0" marL="342900" rtl="0" algn="l">
              <a:spcBef>
                <a:spcPts val="595"/>
              </a:spcBef>
              <a:spcAft>
                <a:spcPts val="0"/>
              </a:spcAft>
              <a:buSzPts val="1870"/>
              <a:buFont typeface="Arial"/>
              <a:buNone/>
            </a:pPr>
            <a:r>
              <a:rPr baseline="-25000" lang="en-US"/>
              <a:t>		</a:t>
            </a:r>
            <a:r>
              <a:rPr lang="en-US"/>
              <a:t>min(</a:t>
            </a:r>
            <a:r>
              <a:rPr i="1" lang="en-US"/>
              <a:t>V</a:t>
            </a:r>
            <a:r>
              <a:rPr lang="en-US"/>
              <a:t>(</a:t>
            </a:r>
            <a:r>
              <a:rPr i="1" lang="en-US"/>
              <a:t>A</a:t>
            </a:r>
            <a:r>
              <a:rPr lang="en-US"/>
              <a:t>1,</a:t>
            </a:r>
            <a:r>
              <a:rPr i="1" lang="en-US"/>
              <a:t>r</a:t>
            </a:r>
            <a:r>
              <a:rPr lang="en-US"/>
              <a:t>)*</a:t>
            </a:r>
            <a:r>
              <a:rPr i="1" lang="en-US"/>
              <a:t>V</a:t>
            </a:r>
            <a:r>
              <a:rPr lang="en-US"/>
              <a:t>(</a:t>
            </a:r>
            <a:r>
              <a:rPr i="1" lang="en-US"/>
              <a:t>A</a:t>
            </a:r>
            <a:r>
              <a:rPr lang="en-US"/>
              <a:t>2 – </a:t>
            </a:r>
            <a:r>
              <a:rPr i="1" lang="en-US"/>
              <a:t>A</a:t>
            </a:r>
            <a:r>
              <a:rPr lang="en-US"/>
              <a:t>1,</a:t>
            </a:r>
            <a:r>
              <a:rPr i="1" lang="en-US"/>
              <a:t>s</a:t>
            </a:r>
            <a:r>
              <a:rPr lang="en-US"/>
              <a:t>), </a:t>
            </a:r>
            <a:r>
              <a:rPr i="1" lang="en-US"/>
              <a:t>V</a:t>
            </a:r>
            <a:r>
              <a:rPr lang="en-US"/>
              <a:t>(</a:t>
            </a:r>
            <a:r>
              <a:rPr i="1" lang="en-US"/>
              <a:t>A</a:t>
            </a:r>
            <a:r>
              <a:rPr lang="en-US"/>
              <a:t>1 – </a:t>
            </a:r>
            <a:r>
              <a:rPr i="1" lang="en-US"/>
              <a:t>A</a:t>
            </a:r>
            <a:r>
              <a:rPr lang="en-US"/>
              <a:t>2,</a:t>
            </a:r>
            <a:r>
              <a:rPr i="1" lang="en-US"/>
              <a:t>r</a:t>
            </a:r>
            <a:r>
              <a:rPr lang="en-US"/>
              <a:t>)*</a:t>
            </a:r>
            <a:r>
              <a:rPr i="1" lang="en-US"/>
              <a:t>V</a:t>
            </a:r>
            <a:r>
              <a:rPr lang="en-US"/>
              <a:t>(</a:t>
            </a:r>
            <a:r>
              <a:rPr i="1" lang="en-US"/>
              <a:t>A</a:t>
            </a:r>
            <a:r>
              <a:rPr lang="en-US"/>
              <a:t>2,</a:t>
            </a:r>
            <a:r>
              <a:rPr i="1" lang="en-US"/>
              <a:t>s</a:t>
            </a:r>
            <a:r>
              <a:rPr lang="en-US"/>
              <a:t>), </a:t>
            </a:r>
            <a:r>
              <a:rPr i="1" lang="en-US"/>
              <a:t>n</a:t>
            </a:r>
            <a:r>
              <a:rPr baseline="-25000" i="1" lang="en-US"/>
              <a:t>r </a:t>
            </a:r>
            <a:r>
              <a:rPr baseline="-25000" lang="en-US"/>
              <a:t>⨝</a:t>
            </a:r>
            <a:r>
              <a:rPr baseline="-25000" i="1" lang="en-US"/>
              <a:t> s</a:t>
            </a:r>
            <a:r>
              <a:rPr lang="en-US"/>
              <a:t>)</a:t>
            </a:r>
            <a:endParaRPr/>
          </a:p>
          <a:p>
            <a:pPr indent="-285750" lvl="1" marL="742950" rtl="0" algn="l">
              <a:spcBef>
                <a:spcPts val="595"/>
              </a:spcBef>
              <a:spcAft>
                <a:spcPts val="0"/>
              </a:spcAft>
              <a:buSzPts val="1870"/>
              <a:buChar char="•"/>
            </a:pPr>
            <a:r>
              <a:rPr lang="en-US"/>
              <a:t> More accurate estimate can be got using probability theory, but this one works fine generally</a:t>
            </a:r>
            <a:endParaRPr/>
          </a:p>
          <a:p>
            <a:pPr indent="-224155" lvl="0" marL="342900" rtl="0" algn="l">
              <a:spcBef>
                <a:spcPts val="595"/>
              </a:spcBef>
              <a:spcAft>
                <a:spcPts val="0"/>
              </a:spcAft>
              <a:buSzPts val="1870"/>
              <a:buFont typeface="Noto Sans Symbols"/>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Estimation of Distinct Values (Cont.)</a:t>
            </a:r>
            <a:endParaRPr/>
          </a:p>
        </p:txBody>
      </p:sp>
      <p:sp>
        <p:nvSpPr>
          <p:cNvPr id="473" name="Google Shape;473;p53"/>
          <p:cNvSpPr txBox="1"/>
          <p:nvPr>
            <p:ph idx="1" type="body"/>
          </p:nvPr>
        </p:nvSpPr>
        <p:spPr>
          <a:xfrm>
            <a:off x="693019" y="1102497"/>
            <a:ext cx="761358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Estimation of distinct values are straightforward for projections.</a:t>
            </a:r>
            <a:endParaRPr/>
          </a:p>
          <a:p>
            <a:pPr indent="-285750" lvl="1" marL="742950" rtl="0" algn="l">
              <a:spcBef>
                <a:spcPts val="595"/>
              </a:spcBef>
              <a:spcAft>
                <a:spcPts val="0"/>
              </a:spcAft>
              <a:buSzPts val="1870"/>
              <a:buChar char="•"/>
            </a:pPr>
            <a:r>
              <a:rPr lang="en-US"/>
              <a:t>They are the same in ∏</a:t>
            </a:r>
            <a:r>
              <a:rPr baseline="-25000" lang="en-US"/>
              <a:t>A (r)</a:t>
            </a:r>
            <a:r>
              <a:rPr lang="en-US"/>
              <a:t> as in </a:t>
            </a:r>
            <a:r>
              <a:rPr i="1" lang="en-US"/>
              <a:t>r</a:t>
            </a:r>
            <a:r>
              <a:rPr lang="en-US"/>
              <a:t>. </a:t>
            </a:r>
            <a:endParaRPr/>
          </a:p>
          <a:p>
            <a:pPr indent="-342900" lvl="0" marL="342900" rtl="0" algn="l">
              <a:spcBef>
                <a:spcPts val="595"/>
              </a:spcBef>
              <a:spcAft>
                <a:spcPts val="0"/>
              </a:spcAft>
              <a:buSzPts val="1870"/>
              <a:buFont typeface="Noto Sans Symbols"/>
              <a:buChar char="▪"/>
            </a:pPr>
            <a:r>
              <a:rPr lang="en-US"/>
              <a:t>The same holds for grouping attributes of aggregation.</a:t>
            </a:r>
            <a:endParaRPr/>
          </a:p>
          <a:p>
            <a:pPr indent="-342900" lvl="0" marL="342900" rtl="0" algn="l">
              <a:spcBef>
                <a:spcPts val="595"/>
              </a:spcBef>
              <a:spcAft>
                <a:spcPts val="0"/>
              </a:spcAft>
              <a:buSzPts val="1870"/>
              <a:buFont typeface="Noto Sans Symbols"/>
              <a:buChar char="▪"/>
            </a:pPr>
            <a:r>
              <a:rPr lang="en-US"/>
              <a:t>For aggregated values </a:t>
            </a:r>
            <a:endParaRPr/>
          </a:p>
          <a:p>
            <a:pPr indent="-285750" lvl="1" marL="742950" rtl="0" algn="l">
              <a:spcBef>
                <a:spcPts val="595"/>
              </a:spcBef>
              <a:spcAft>
                <a:spcPts val="0"/>
              </a:spcAft>
              <a:buSzPts val="1870"/>
              <a:buChar char="•"/>
            </a:pPr>
            <a:r>
              <a:rPr lang="en-US"/>
              <a:t>For min(</a:t>
            </a:r>
            <a:r>
              <a:rPr i="1" lang="en-US"/>
              <a:t>A</a:t>
            </a:r>
            <a:r>
              <a:rPr lang="en-US"/>
              <a:t>) and max(</a:t>
            </a:r>
            <a:r>
              <a:rPr i="1" lang="en-US"/>
              <a:t>A</a:t>
            </a:r>
            <a:r>
              <a:rPr lang="en-US"/>
              <a:t>), the number of distinct values can be estimated as min(V(</a:t>
            </a:r>
            <a:r>
              <a:rPr i="1" lang="en-US"/>
              <a:t>A,r</a:t>
            </a:r>
            <a:r>
              <a:rPr lang="en-US"/>
              <a:t>), </a:t>
            </a:r>
            <a:r>
              <a:rPr i="1" lang="en-US"/>
              <a:t>V</a:t>
            </a:r>
            <a:r>
              <a:rPr lang="en-US"/>
              <a:t>(</a:t>
            </a:r>
            <a:r>
              <a:rPr i="1" lang="en-US"/>
              <a:t>G,r</a:t>
            </a:r>
            <a:r>
              <a:rPr lang="en-US"/>
              <a:t>))  where G denotes grouping attributes</a:t>
            </a:r>
            <a:endParaRPr/>
          </a:p>
          <a:p>
            <a:pPr indent="-285750" lvl="1" marL="742950" rtl="0" algn="l">
              <a:spcBef>
                <a:spcPts val="595"/>
              </a:spcBef>
              <a:spcAft>
                <a:spcPts val="0"/>
              </a:spcAft>
              <a:buSzPts val="1870"/>
              <a:buChar char="•"/>
            </a:pPr>
            <a:r>
              <a:rPr lang="en-US"/>
              <a:t>For other aggregates, assume all values are distinct, and use </a:t>
            </a:r>
            <a:r>
              <a:rPr i="1" lang="en-US"/>
              <a:t>V</a:t>
            </a:r>
            <a:r>
              <a:rPr lang="en-US"/>
              <a:t>(</a:t>
            </a:r>
            <a:r>
              <a:rPr i="1" lang="en-US"/>
              <a:t>G,r</a:t>
            </a:r>
            <a:r>
              <a:rPr lang="en-US"/>
              <a:t>)</a:t>
            </a:r>
            <a:endParaRPr/>
          </a:p>
          <a:p>
            <a:pPr indent="-167005" lvl="1" marL="742950" rtl="0" algn="l">
              <a:spcBef>
                <a:spcPts val="595"/>
              </a:spcBef>
              <a:spcAft>
                <a:spcPts val="0"/>
              </a:spcAft>
              <a:buSzPts val="1870"/>
              <a:buNone/>
            </a:pPr>
            <a:r>
              <a:t/>
            </a:r>
            <a:endParaRPr/>
          </a:p>
          <a:p>
            <a:pPr indent="-224155" lvl="0" marL="342900" rtl="0" algn="l">
              <a:spcBef>
                <a:spcPts val="595"/>
              </a:spcBef>
              <a:spcAft>
                <a:spcPts val="0"/>
              </a:spcAft>
              <a:buSzPts val="1870"/>
              <a:buFont typeface="Noto Sans Symbols"/>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4"/>
          <p:cNvSpPr txBox="1"/>
          <p:nvPr/>
        </p:nvSpPr>
        <p:spPr>
          <a:xfrm>
            <a:off x="1201782" y="2455821"/>
            <a:ext cx="718457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002060"/>
                </a:solidFill>
                <a:latin typeface="Helvetica Neue"/>
                <a:ea typeface="Helvetica Neue"/>
                <a:cs typeface="Helvetica Neue"/>
                <a:sym typeface="Helvetica Neue"/>
              </a:rPr>
              <a:t>Additional Optimization techniques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Optimizing Nested Subqueries**</a:t>
            </a:r>
            <a:endParaRPr/>
          </a:p>
        </p:txBody>
      </p:sp>
      <p:sp>
        <p:nvSpPr>
          <p:cNvPr id="486" name="Google Shape;486;p55"/>
          <p:cNvSpPr txBox="1"/>
          <p:nvPr>
            <p:ph idx="1" type="body"/>
          </p:nvPr>
        </p:nvSpPr>
        <p:spPr>
          <a:xfrm>
            <a:off x="654518" y="962526"/>
            <a:ext cx="8156541" cy="548869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Nested query example:</a:t>
            </a:r>
            <a:br>
              <a:rPr lang="en-US"/>
            </a:br>
            <a:r>
              <a:rPr b="1" lang="en-US" sz="1800"/>
              <a:t>select</a:t>
            </a:r>
            <a:r>
              <a:rPr lang="en-US" sz="1800"/>
              <a:t> </a:t>
            </a:r>
            <a:r>
              <a:rPr i="1" lang="en-US" sz="1800"/>
              <a:t>name</a:t>
            </a:r>
            <a:r>
              <a:rPr i="1" lang="en-US" sz="2400"/>
              <a:t> </a:t>
            </a:r>
            <a:br>
              <a:rPr i="1" lang="en-US" sz="1800"/>
            </a:br>
            <a:r>
              <a:rPr b="1" lang="en-US" sz="1800"/>
              <a:t>from </a:t>
            </a:r>
            <a:r>
              <a:rPr i="1" lang="en-US" sz="1800"/>
              <a:t>instructor</a:t>
            </a:r>
            <a:br>
              <a:rPr i="1" lang="en-US" sz="1800"/>
            </a:br>
            <a:r>
              <a:rPr b="1" lang="en-US" sz="1800"/>
              <a:t>where exists </a:t>
            </a:r>
            <a:r>
              <a:rPr lang="en-US" sz="1800"/>
              <a:t>(</a:t>
            </a:r>
            <a:r>
              <a:rPr b="1" lang="en-US" sz="1800"/>
              <a:t>select </a:t>
            </a:r>
            <a:r>
              <a:rPr lang="en-US" sz="1800"/>
              <a:t>*</a:t>
            </a:r>
            <a:br>
              <a:rPr lang="en-US" sz="1800"/>
            </a:br>
            <a:r>
              <a:rPr lang="en-US" sz="1800"/>
              <a:t>	                </a:t>
            </a:r>
            <a:r>
              <a:rPr b="1" lang="en-US" sz="1800"/>
              <a:t>from </a:t>
            </a:r>
            <a:r>
              <a:rPr i="1" lang="en-US" sz="1800"/>
              <a:t>teaches</a:t>
            </a:r>
            <a:br>
              <a:rPr lang="en-US" sz="1800"/>
            </a:br>
            <a:r>
              <a:rPr lang="en-US" sz="1800"/>
              <a:t>	                </a:t>
            </a:r>
            <a:r>
              <a:rPr b="1" lang="en-US" sz="1800"/>
              <a:t>where </a:t>
            </a:r>
            <a:r>
              <a:rPr i="1" lang="en-US" sz="1800"/>
              <a:t>instructor.ID = teaches.ID </a:t>
            </a:r>
            <a:r>
              <a:rPr b="1" lang="en-US" sz="1800"/>
              <a:t>and</a:t>
            </a:r>
            <a:r>
              <a:rPr i="1" lang="en-US" sz="1800"/>
              <a:t> teaches.year = 2019</a:t>
            </a:r>
            <a:r>
              <a:rPr lang="en-US" sz="1800"/>
              <a:t>)</a:t>
            </a:r>
            <a:endParaRPr/>
          </a:p>
          <a:p>
            <a:pPr indent="-342900" lvl="0" marL="342900" rtl="0" algn="l">
              <a:spcBef>
                <a:spcPts val="595"/>
              </a:spcBef>
              <a:spcAft>
                <a:spcPts val="0"/>
              </a:spcAft>
              <a:buSzPts val="1870"/>
              <a:buFont typeface="Noto Sans Symbols"/>
              <a:buChar char="▪"/>
            </a:pPr>
            <a:r>
              <a:rPr lang="en-US"/>
              <a:t>SQL</a:t>
            </a:r>
            <a:r>
              <a:rPr b="1" lang="en-US"/>
              <a:t> </a:t>
            </a:r>
            <a:r>
              <a:rPr lang="en-US"/>
              <a:t>conceptually treats nested subqueries in the where clause as       </a:t>
            </a:r>
            <a:r>
              <a:rPr b="1" lang="en-US"/>
              <a:t>functions that take parameters and return a single value or set of values</a:t>
            </a:r>
            <a:endParaRPr b="1"/>
          </a:p>
          <a:p>
            <a:pPr indent="-285750" lvl="1" marL="742950" rtl="0" algn="l">
              <a:spcBef>
                <a:spcPts val="595"/>
              </a:spcBef>
              <a:spcAft>
                <a:spcPts val="0"/>
              </a:spcAft>
              <a:buSzPts val="1870"/>
              <a:buChar char="•"/>
            </a:pPr>
            <a:r>
              <a:rPr b="1" lang="en-US"/>
              <a:t>Parameters are variables from outer level query</a:t>
            </a:r>
            <a:r>
              <a:rPr lang="en-US"/>
              <a:t> that are used in the  nested subquery; such variables are called </a:t>
            </a:r>
            <a:r>
              <a:rPr b="1" lang="en-US">
                <a:solidFill>
                  <a:srgbClr val="002060"/>
                </a:solidFill>
              </a:rPr>
              <a:t>correlation variables</a:t>
            </a:r>
            <a:endParaRPr/>
          </a:p>
          <a:p>
            <a:pPr indent="-342900" lvl="0" marL="342900" rtl="0" algn="l">
              <a:spcBef>
                <a:spcPts val="595"/>
              </a:spcBef>
              <a:spcAft>
                <a:spcPts val="0"/>
              </a:spcAft>
              <a:buSzPts val="1870"/>
              <a:buFont typeface="Noto Sans Symbols"/>
              <a:buChar char="▪"/>
            </a:pPr>
            <a:r>
              <a:rPr lang="en-US"/>
              <a:t>Conceptually, n</a:t>
            </a:r>
            <a:r>
              <a:rPr b="1" lang="en-US"/>
              <a:t>ested subquery is executed once for each tuple in the       cross-product generated by the outer level </a:t>
            </a:r>
            <a:r>
              <a:rPr b="1" lang="en-US"/>
              <a:t>from</a:t>
            </a:r>
            <a:r>
              <a:rPr b="1" lang="en-US"/>
              <a:t> clause</a:t>
            </a:r>
            <a:endParaRPr b="1"/>
          </a:p>
          <a:p>
            <a:pPr indent="-285750" lvl="1" marL="742950" rtl="0" algn="l">
              <a:spcBef>
                <a:spcPts val="595"/>
              </a:spcBef>
              <a:spcAft>
                <a:spcPts val="0"/>
              </a:spcAft>
              <a:buSzPts val="1870"/>
              <a:buChar char="•"/>
            </a:pPr>
            <a:r>
              <a:rPr lang="en-US"/>
              <a:t>Such evaluation is called </a:t>
            </a:r>
            <a:r>
              <a:rPr b="1" lang="en-US">
                <a:solidFill>
                  <a:srgbClr val="002060"/>
                </a:solidFill>
              </a:rPr>
              <a:t>correlated evaluation </a:t>
            </a:r>
            <a:endParaRPr/>
          </a:p>
          <a:p>
            <a:pPr indent="-285750" lvl="1" marL="742950" rtl="0" algn="l">
              <a:spcBef>
                <a:spcPts val="595"/>
              </a:spcBef>
              <a:spcAft>
                <a:spcPts val="0"/>
              </a:spcAft>
              <a:buSzPts val="1870"/>
              <a:buChar char="•"/>
            </a:pPr>
            <a:r>
              <a:rPr lang="en-US"/>
              <a:t>Note: other conditions in where clause may be used to compute a join (instead of a cross-product) before executing the nested subquery</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Optimizing Nested Subqueries (Cont.)</a:t>
            </a:r>
            <a:endParaRPr/>
          </a:p>
        </p:txBody>
      </p:sp>
      <p:sp>
        <p:nvSpPr>
          <p:cNvPr id="493" name="Google Shape;493;p56"/>
          <p:cNvSpPr txBox="1"/>
          <p:nvPr>
            <p:ph idx="1" type="body"/>
          </p:nvPr>
        </p:nvSpPr>
        <p:spPr>
          <a:xfrm>
            <a:off x="693018" y="1102497"/>
            <a:ext cx="7652085"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Correlated evaluation </a:t>
            </a:r>
            <a:r>
              <a:rPr b="1" lang="en-US"/>
              <a:t>may be quite inefficient</a:t>
            </a:r>
            <a:r>
              <a:rPr lang="en-US"/>
              <a:t> since </a:t>
            </a:r>
            <a:endParaRPr/>
          </a:p>
          <a:p>
            <a:pPr indent="-285750" lvl="1" marL="742950" rtl="0" algn="l">
              <a:spcBef>
                <a:spcPts val="595"/>
              </a:spcBef>
              <a:spcAft>
                <a:spcPts val="0"/>
              </a:spcAft>
              <a:buSzPts val="1870"/>
              <a:buChar char="•"/>
            </a:pPr>
            <a:r>
              <a:rPr lang="en-US"/>
              <a:t>a large number of calls may be made to the nested query </a:t>
            </a:r>
            <a:endParaRPr/>
          </a:p>
          <a:p>
            <a:pPr indent="-285750" lvl="1" marL="742950" rtl="0" algn="l">
              <a:spcBef>
                <a:spcPts val="595"/>
              </a:spcBef>
              <a:spcAft>
                <a:spcPts val="0"/>
              </a:spcAft>
              <a:buSzPts val="1870"/>
              <a:buChar char="•"/>
            </a:pPr>
            <a:r>
              <a:rPr lang="en-US"/>
              <a:t>there may be unnecessary random I/O as a result</a:t>
            </a:r>
            <a:endParaRPr/>
          </a:p>
          <a:p>
            <a:pPr indent="-342900" lvl="0" marL="342900" rtl="0" algn="l">
              <a:spcBef>
                <a:spcPts val="595"/>
              </a:spcBef>
              <a:spcAft>
                <a:spcPts val="0"/>
              </a:spcAft>
              <a:buSzPts val="1870"/>
              <a:buFont typeface="Noto Sans Symbols"/>
              <a:buChar char="▪"/>
            </a:pPr>
            <a:r>
              <a:rPr lang="en-US"/>
              <a:t>SQL optimizers </a:t>
            </a:r>
            <a:r>
              <a:rPr b="1" lang="en-US"/>
              <a:t>attempt to transform nested subqueries to joins where possible</a:t>
            </a:r>
            <a:r>
              <a:rPr lang="en-US"/>
              <a:t>, enabling </a:t>
            </a:r>
            <a:r>
              <a:rPr b="1" lang="en-US"/>
              <a:t>use of efficient join techniques</a:t>
            </a:r>
            <a:endParaRPr b="1"/>
          </a:p>
          <a:p>
            <a:pPr indent="-342900" lvl="0" marL="342900" rtl="0" algn="l">
              <a:spcBef>
                <a:spcPts val="595"/>
              </a:spcBef>
              <a:spcAft>
                <a:spcPts val="0"/>
              </a:spcAft>
              <a:buSzPts val="1870"/>
              <a:buFont typeface="Noto Sans Symbols"/>
              <a:buChar char="▪"/>
            </a:pPr>
            <a:r>
              <a:rPr lang="en-US"/>
              <a:t>E.g.,: earlier nested query can be rewritten as </a:t>
            </a:r>
            <a:br>
              <a:rPr lang="en-US"/>
            </a:br>
            <a:r>
              <a:rPr lang="en-US"/>
              <a:t> ∏ </a:t>
            </a:r>
            <a:r>
              <a:rPr baseline="-25000" i="1" lang="en-US"/>
              <a:t>name</a:t>
            </a:r>
            <a:r>
              <a:rPr lang="en-US"/>
              <a:t>(</a:t>
            </a:r>
            <a:r>
              <a:rPr i="1" lang="en-US"/>
              <a:t>instructor</a:t>
            </a:r>
            <a:r>
              <a:rPr lang="en-US"/>
              <a:t> ⨝</a:t>
            </a:r>
            <a:r>
              <a:rPr baseline="-25000" i="1" lang="en-US"/>
              <a:t>instructor.ID=teaches.ID </a:t>
            </a:r>
            <a:r>
              <a:rPr baseline="-25000" lang="en-US"/>
              <a:t>∧</a:t>
            </a:r>
            <a:r>
              <a:rPr baseline="-25000" i="1" lang="en-US"/>
              <a:t> teaches.year=2019</a:t>
            </a:r>
            <a:r>
              <a:rPr i="1" lang="en-US"/>
              <a:t> </a:t>
            </a:r>
            <a:r>
              <a:rPr baseline="-25000" lang="en-US"/>
              <a:t> </a:t>
            </a:r>
            <a:r>
              <a:rPr i="1" lang="en-US"/>
              <a:t>teaches</a:t>
            </a:r>
            <a:r>
              <a:rPr lang="en-US"/>
              <a:t>) </a:t>
            </a:r>
            <a:endParaRPr/>
          </a:p>
          <a:p>
            <a:pPr indent="-342900" lvl="0" marL="342900" rtl="0" algn="l">
              <a:spcBef>
                <a:spcPts val="595"/>
              </a:spcBef>
              <a:spcAft>
                <a:spcPts val="0"/>
              </a:spcAft>
              <a:buSzPts val="1870"/>
              <a:buFont typeface="Noto Sans Symbols"/>
              <a:buChar char="▪"/>
            </a:pPr>
            <a:r>
              <a:rPr lang="en-US"/>
              <a:t>Note: the two queries generate different numbers of duplicates (why?)</a:t>
            </a:r>
            <a:endParaRPr/>
          </a:p>
          <a:p>
            <a:pPr indent="-285750" lvl="1" marL="742950" rtl="0" algn="l">
              <a:spcBef>
                <a:spcPts val="595"/>
              </a:spcBef>
              <a:spcAft>
                <a:spcPts val="0"/>
              </a:spcAft>
              <a:buSzPts val="1870"/>
              <a:buChar char="•"/>
            </a:pPr>
            <a:r>
              <a:rPr lang="en-US"/>
              <a:t>Nested one: A single instructor will appear once regardless of the number of courses he took in 2019</a:t>
            </a:r>
            <a:endParaRPr/>
          </a:p>
          <a:p>
            <a:pPr indent="-285750" lvl="1" marL="742950" rtl="0" algn="l">
              <a:spcBef>
                <a:spcPts val="595"/>
              </a:spcBef>
              <a:spcAft>
                <a:spcPts val="0"/>
              </a:spcAft>
              <a:buSzPts val="1870"/>
              <a:buChar char="•"/>
            </a:pPr>
            <a:r>
              <a:rPr lang="en-US"/>
              <a:t>Optimized one: A single instructor can come multiple times if he has taken multiple courses in 2019</a:t>
            </a:r>
            <a:endParaRPr/>
          </a:p>
          <a:p>
            <a:pPr indent="-285750" lvl="1" marL="742950" rtl="0" algn="l">
              <a:spcBef>
                <a:spcPts val="595"/>
              </a:spcBef>
              <a:spcAft>
                <a:spcPts val="0"/>
              </a:spcAft>
              <a:buSzPts val="1870"/>
              <a:buChar char="•"/>
            </a:pPr>
            <a:r>
              <a:rPr lang="en-US"/>
              <a:t>Can be modified to handle duplicates correctly using semijoins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Viewing Query Evaluation Plans</a:t>
            </a:r>
            <a:endParaRPr/>
          </a:p>
        </p:txBody>
      </p:sp>
      <p:sp>
        <p:nvSpPr>
          <p:cNvPr id="118" name="Google Shape;118;p6"/>
          <p:cNvSpPr txBox="1"/>
          <p:nvPr>
            <p:ph idx="1" type="body"/>
          </p:nvPr>
        </p:nvSpPr>
        <p:spPr>
          <a:xfrm>
            <a:off x="712269" y="1092872"/>
            <a:ext cx="7709835" cy="439352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Most database support  </a:t>
            </a:r>
            <a:r>
              <a:rPr b="1" lang="en-US">
                <a:solidFill>
                  <a:srgbClr val="002060"/>
                </a:solidFill>
              </a:rPr>
              <a:t>explain</a:t>
            </a:r>
            <a:r>
              <a:rPr lang="en-US"/>
              <a:t> &lt;query&gt;</a:t>
            </a:r>
            <a:endParaRPr/>
          </a:p>
          <a:p>
            <a:pPr indent="-285750" lvl="1" marL="742950" rtl="0" algn="l">
              <a:spcBef>
                <a:spcPts val="595"/>
              </a:spcBef>
              <a:spcAft>
                <a:spcPts val="0"/>
              </a:spcAft>
              <a:buSzPts val="1870"/>
              <a:buChar char="•"/>
            </a:pPr>
            <a:r>
              <a:rPr lang="en-US"/>
              <a:t>Displays plan chosen by query optimizer, along with cost estimates</a:t>
            </a:r>
            <a:endParaRPr/>
          </a:p>
          <a:p>
            <a:pPr indent="-285750" lvl="1" marL="742950" rtl="0" algn="l">
              <a:spcBef>
                <a:spcPts val="595"/>
              </a:spcBef>
              <a:spcAft>
                <a:spcPts val="0"/>
              </a:spcAft>
              <a:buSzPts val="1870"/>
              <a:buChar char="•"/>
            </a:pPr>
            <a:r>
              <a:rPr lang="en-US"/>
              <a:t>Some syntax variations between databases</a:t>
            </a:r>
            <a:endParaRPr/>
          </a:p>
          <a:p>
            <a:pPr indent="-228600" lvl="2" marL="1085850" rtl="0" algn="l">
              <a:spcBef>
                <a:spcPts val="595"/>
              </a:spcBef>
              <a:spcAft>
                <a:spcPts val="0"/>
              </a:spcAft>
              <a:buSzPts val="1700"/>
              <a:buChar char="▪"/>
            </a:pPr>
            <a:r>
              <a:rPr lang="en-US"/>
              <a:t>Oracle:  </a:t>
            </a:r>
            <a:r>
              <a:rPr b="1" lang="en-US">
                <a:solidFill>
                  <a:srgbClr val="002060"/>
                </a:solidFill>
              </a:rPr>
              <a:t>explain plan for </a:t>
            </a:r>
            <a:r>
              <a:rPr lang="en-US">
                <a:solidFill>
                  <a:srgbClr val="002060"/>
                </a:solidFill>
              </a:rPr>
              <a:t>&lt;query&gt; </a:t>
            </a:r>
            <a:r>
              <a:rPr lang="en-US"/>
              <a:t>followed by </a:t>
            </a:r>
            <a:r>
              <a:rPr b="1" lang="en-US">
                <a:solidFill>
                  <a:srgbClr val="002060"/>
                </a:solidFill>
              </a:rPr>
              <a:t>select</a:t>
            </a:r>
            <a:r>
              <a:rPr lang="en-US"/>
              <a:t> * </a:t>
            </a:r>
            <a:r>
              <a:rPr b="1" lang="en-US">
                <a:solidFill>
                  <a:srgbClr val="002060"/>
                </a:solidFill>
              </a:rPr>
              <a:t>from</a:t>
            </a:r>
            <a:r>
              <a:rPr lang="en-US"/>
              <a:t> table (</a:t>
            </a:r>
            <a:r>
              <a:rPr i="1" lang="en-US"/>
              <a:t>dbms_xplan.display</a:t>
            </a:r>
            <a:r>
              <a:rPr lang="en-US"/>
              <a:t>)</a:t>
            </a:r>
            <a:endParaRPr/>
          </a:p>
          <a:p>
            <a:pPr indent="-228600" lvl="2" marL="1085850" rtl="0" algn="l">
              <a:spcBef>
                <a:spcPts val="595"/>
              </a:spcBef>
              <a:spcAft>
                <a:spcPts val="0"/>
              </a:spcAft>
              <a:buSzPts val="1700"/>
              <a:buChar char="▪"/>
            </a:pPr>
            <a:r>
              <a:rPr lang="en-US"/>
              <a:t>SQL Server:  </a:t>
            </a:r>
            <a:r>
              <a:rPr b="1" lang="en-US">
                <a:solidFill>
                  <a:srgbClr val="002060"/>
                </a:solidFill>
              </a:rPr>
              <a:t>set showplan_text on</a:t>
            </a:r>
            <a:endParaRPr/>
          </a:p>
          <a:p>
            <a:pPr indent="-342900" lvl="0" marL="342900" rtl="0" algn="just">
              <a:spcBef>
                <a:spcPts val="595"/>
              </a:spcBef>
              <a:spcAft>
                <a:spcPts val="0"/>
              </a:spcAft>
              <a:buSzPts val="1870"/>
              <a:buChar char="▪"/>
            </a:pPr>
            <a:r>
              <a:rPr lang="en-US"/>
              <a:t>Some databases (e.g. PostgreSQL) support  </a:t>
            </a:r>
            <a:r>
              <a:rPr b="1" lang="en-US">
                <a:solidFill>
                  <a:srgbClr val="002060"/>
                </a:solidFill>
              </a:rPr>
              <a:t>explain analyse</a:t>
            </a:r>
            <a:r>
              <a:rPr lang="en-US"/>
              <a:t> &lt;query&gt;</a:t>
            </a:r>
            <a:endParaRPr/>
          </a:p>
          <a:p>
            <a:pPr indent="-285750" lvl="1" marL="742950" rtl="0" algn="just">
              <a:spcBef>
                <a:spcPts val="595"/>
              </a:spcBef>
              <a:spcAft>
                <a:spcPts val="0"/>
              </a:spcAft>
              <a:buSzPts val="1870"/>
              <a:buChar char="•"/>
            </a:pPr>
            <a:r>
              <a:rPr lang="en-US"/>
              <a:t>Shows actual runtime statistics found by running the query, in addition to showing the plan </a:t>
            </a:r>
            <a:endParaRPr/>
          </a:p>
          <a:p>
            <a:pPr indent="-342900" lvl="0" marL="342900" rtl="0" algn="l">
              <a:spcBef>
                <a:spcPts val="595"/>
              </a:spcBef>
              <a:spcAft>
                <a:spcPts val="0"/>
              </a:spcAft>
              <a:buSzPts val="1870"/>
              <a:buFont typeface="Noto Sans Symbols"/>
              <a:buChar char="▪"/>
            </a:pPr>
            <a:r>
              <a:rPr lang="en-US"/>
              <a:t>Some databases (e.g. PostgreSQL) show cost as   </a:t>
            </a:r>
            <a:r>
              <a:rPr i="1" lang="en-US">
                <a:solidFill>
                  <a:srgbClr val="002060"/>
                </a:solidFill>
              </a:rPr>
              <a:t>f..l </a:t>
            </a:r>
            <a:endParaRPr/>
          </a:p>
          <a:p>
            <a:pPr indent="-285750" lvl="1" marL="742950" rtl="0" algn="l">
              <a:spcBef>
                <a:spcPts val="595"/>
              </a:spcBef>
              <a:spcAft>
                <a:spcPts val="0"/>
              </a:spcAft>
              <a:buSzPts val="1870"/>
              <a:buChar char="•"/>
            </a:pPr>
            <a:r>
              <a:rPr i="1" lang="en-US"/>
              <a:t>f</a:t>
            </a:r>
            <a:r>
              <a:rPr lang="en-US"/>
              <a:t> is the cost of delivering first tuple and </a:t>
            </a:r>
            <a:r>
              <a:rPr i="1" lang="en-US"/>
              <a:t>l</a:t>
            </a:r>
            <a:r>
              <a:rPr lang="en-US"/>
              <a:t> is cost of delivering all results </a:t>
            </a:r>
            <a:endParaRPr i="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Optimizing Nested Subqueries (Cont.)</a:t>
            </a:r>
            <a:endParaRPr/>
          </a:p>
        </p:txBody>
      </p:sp>
      <p:sp>
        <p:nvSpPr>
          <p:cNvPr id="500" name="Google Shape;500;p57"/>
          <p:cNvSpPr txBox="1"/>
          <p:nvPr>
            <p:ph idx="1" type="body"/>
          </p:nvPr>
        </p:nvSpPr>
        <p:spPr>
          <a:xfrm>
            <a:off x="693019" y="1102497"/>
            <a:ext cx="779646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The </a:t>
            </a:r>
            <a:r>
              <a:rPr b="1" lang="en-US">
                <a:solidFill>
                  <a:srgbClr val="002060"/>
                </a:solidFill>
              </a:rPr>
              <a:t>semijoin</a:t>
            </a:r>
            <a:r>
              <a:rPr lang="en-US"/>
              <a:t> operator ⋉ is defined as follows</a:t>
            </a:r>
            <a:endParaRPr/>
          </a:p>
          <a:p>
            <a:pPr indent="-285750" lvl="1" marL="742950" rtl="0" algn="l">
              <a:spcBef>
                <a:spcPts val="595"/>
              </a:spcBef>
              <a:spcAft>
                <a:spcPts val="0"/>
              </a:spcAft>
              <a:buSzPts val="1870"/>
              <a:buChar char="•"/>
            </a:pPr>
            <a:r>
              <a:rPr lang="en-US"/>
              <a:t>A tuple </a:t>
            </a:r>
            <a:r>
              <a:rPr i="1" lang="en-US"/>
              <a:t>r</a:t>
            </a:r>
            <a:r>
              <a:rPr baseline="-25000" i="1" lang="en-US"/>
              <a:t>i</a:t>
            </a:r>
            <a:r>
              <a:rPr lang="en-US"/>
              <a:t> appears n times in </a:t>
            </a:r>
            <a:r>
              <a:rPr i="1" lang="en-US"/>
              <a:t>r </a:t>
            </a:r>
            <a:r>
              <a:rPr lang="en-US"/>
              <a:t>⋉</a:t>
            </a:r>
            <a:r>
              <a:rPr baseline="-25000" i="1" lang="en-US"/>
              <a:t> </a:t>
            </a:r>
            <a:r>
              <a:rPr baseline="-25000" lang="en-US"/>
              <a:t>θ</a:t>
            </a:r>
            <a:r>
              <a:rPr i="1" lang="en-US"/>
              <a:t> s</a:t>
            </a:r>
            <a:r>
              <a:rPr lang="en-US"/>
              <a:t> if it appears </a:t>
            </a:r>
            <a:r>
              <a:rPr i="1" lang="en-US"/>
              <a:t>n</a:t>
            </a:r>
            <a:r>
              <a:rPr lang="en-US"/>
              <a:t> times in </a:t>
            </a:r>
            <a:r>
              <a:rPr i="1" lang="en-US"/>
              <a:t>r</a:t>
            </a:r>
            <a:r>
              <a:rPr lang="en-US"/>
              <a:t>, and there is at least one matching tuple </a:t>
            </a:r>
            <a:r>
              <a:rPr i="1" lang="en-US"/>
              <a:t>s</a:t>
            </a:r>
            <a:r>
              <a:rPr baseline="-25000" i="1" lang="en-US"/>
              <a:t>i</a:t>
            </a:r>
            <a:r>
              <a:rPr lang="en-US"/>
              <a:t> in </a:t>
            </a:r>
            <a:r>
              <a:rPr i="1" lang="en-US"/>
              <a:t>s</a:t>
            </a:r>
            <a:endParaRPr/>
          </a:p>
          <a:p>
            <a:pPr indent="-342900" lvl="0" marL="342900" rtl="0" algn="l">
              <a:spcBef>
                <a:spcPts val="595"/>
              </a:spcBef>
              <a:spcAft>
                <a:spcPts val="0"/>
              </a:spcAft>
              <a:buSzPts val="1870"/>
              <a:buFont typeface="Noto Sans Symbols"/>
              <a:buChar char="▪"/>
            </a:pPr>
            <a:r>
              <a:rPr lang="en-US"/>
              <a:t>E.g.: earlier nested query can be rewritten as </a:t>
            </a:r>
            <a:br>
              <a:rPr lang="en-US"/>
            </a:br>
            <a:r>
              <a:rPr lang="en-US"/>
              <a:t> ∏ </a:t>
            </a:r>
            <a:r>
              <a:rPr baseline="-25000" i="1" lang="en-US"/>
              <a:t>name</a:t>
            </a:r>
            <a:r>
              <a:rPr lang="en-US"/>
              <a:t>(</a:t>
            </a:r>
            <a:r>
              <a:rPr i="1" lang="en-US"/>
              <a:t>instructor</a:t>
            </a:r>
            <a:r>
              <a:rPr lang="en-US"/>
              <a:t> ⋉ </a:t>
            </a:r>
            <a:r>
              <a:rPr baseline="-25000" i="1" lang="en-US"/>
              <a:t>instructor.ID=teaches.ID </a:t>
            </a:r>
            <a:r>
              <a:rPr baseline="-25000" lang="en-US"/>
              <a:t>∧</a:t>
            </a:r>
            <a:r>
              <a:rPr baseline="-25000" i="1" lang="en-US"/>
              <a:t> teaches.year=2019</a:t>
            </a:r>
            <a:r>
              <a:rPr i="1" lang="en-US"/>
              <a:t> </a:t>
            </a:r>
            <a:r>
              <a:rPr baseline="-25000" lang="en-US"/>
              <a:t> </a:t>
            </a:r>
            <a:r>
              <a:rPr i="1" lang="en-US"/>
              <a:t>teaches</a:t>
            </a:r>
            <a:r>
              <a:rPr lang="en-US"/>
              <a:t>) </a:t>
            </a:r>
            <a:endParaRPr/>
          </a:p>
          <a:p>
            <a:pPr indent="-285750" lvl="1" marL="742950" rtl="0" algn="l">
              <a:spcBef>
                <a:spcPts val="595"/>
              </a:spcBef>
              <a:spcAft>
                <a:spcPts val="0"/>
              </a:spcAft>
              <a:buSzPts val="1870"/>
              <a:buChar char="•"/>
            </a:pPr>
            <a:r>
              <a:rPr lang="en-US"/>
              <a:t>Or even as:   </a:t>
            </a:r>
            <a:r>
              <a:rPr lang="en-US">
                <a:latin typeface="MS PGothic"/>
                <a:ea typeface="MS PGothic"/>
                <a:cs typeface="MS PGothic"/>
                <a:sym typeface="MS PGothic"/>
              </a:rPr>
              <a:t>∏</a:t>
            </a:r>
            <a:r>
              <a:rPr baseline="-25000" i="1" lang="en-US"/>
              <a:t>name</a:t>
            </a:r>
            <a:r>
              <a:rPr lang="en-US"/>
              <a:t>(</a:t>
            </a:r>
            <a:r>
              <a:rPr i="1" lang="en-US"/>
              <a:t>instructor</a:t>
            </a:r>
            <a:r>
              <a:rPr lang="en-US"/>
              <a:t> ⋉</a:t>
            </a:r>
            <a:r>
              <a:rPr baseline="-25000" i="1" lang="en-US"/>
              <a:t>instructor.ID=teaches.ID </a:t>
            </a:r>
            <a:r>
              <a:rPr i="1" lang="en-US"/>
              <a:t>(σ</a:t>
            </a:r>
            <a:r>
              <a:rPr baseline="-25000" lang="en-US"/>
              <a:t>t</a:t>
            </a:r>
            <a:r>
              <a:rPr baseline="-25000" i="1" lang="en-US"/>
              <a:t>eaches.year=2019</a:t>
            </a:r>
            <a:r>
              <a:rPr i="1" lang="en-US"/>
              <a:t> teaches</a:t>
            </a:r>
            <a:r>
              <a:rPr lang="en-US"/>
              <a:t>))</a:t>
            </a:r>
            <a:endParaRPr/>
          </a:p>
          <a:p>
            <a:pPr indent="-285750" lvl="1" marL="742950" rtl="0" algn="l">
              <a:spcBef>
                <a:spcPts val="595"/>
              </a:spcBef>
              <a:spcAft>
                <a:spcPts val="0"/>
              </a:spcAft>
              <a:buSzPts val="1870"/>
              <a:buChar char="•"/>
            </a:pPr>
            <a:r>
              <a:rPr lang="en-US"/>
              <a:t>Now the duplicate count is correct!</a:t>
            </a:r>
            <a:endParaRPr/>
          </a:p>
          <a:p>
            <a:pPr indent="-342900" lvl="0" marL="342900" rtl="0" algn="l">
              <a:spcBef>
                <a:spcPts val="595"/>
              </a:spcBef>
              <a:spcAft>
                <a:spcPts val="0"/>
              </a:spcAft>
              <a:buSzPts val="1870"/>
              <a:buFont typeface="Noto Sans Symbols"/>
              <a:buChar char="▪"/>
            </a:pPr>
            <a:r>
              <a:rPr lang="en-US"/>
              <a:t>The above relational algebra query is also equivalent to</a:t>
            </a:r>
            <a:br>
              <a:rPr lang="en-US"/>
            </a:br>
            <a:r>
              <a:rPr b="1" lang="en-US"/>
              <a:t>from </a:t>
            </a:r>
            <a:r>
              <a:rPr i="1" lang="en-US"/>
              <a:t>instructor</a:t>
            </a:r>
            <a:br>
              <a:rPr i="1" lang="en-US"/>
            </a:br>
            <a:r>
              <a:rPr b="1" lang="en-US"/>
              <a:t>where </a:t>
            </a:r>
            <a:r>
              <a:rPr i="1" lang="en-US"/>
              <a:t>ID </a:t>
            </a:r>
            <a:r>
              <a:rPr b="1" lang="en-US"/>
              <a:t>in </a:t>
            </a:r>
            <a:r>
              <a:rPr lang="en-US"/>
              <a:t>(</a:t>
            </a:r>
            <a:r>
              <a:rPr b="1" lang="en-US"/>
              <a:t>select </a:t>
            </a:r>
            <a:r>
              <a:rPr i="1" lang="en-US"/>
              <a:t>teaches.ID </a:t>
            </a:r>
            <a:br>
              <a:rPr lang="en-US"/>
            </a:br>
            <a:r>
              <a:rPr lang="en-US"/>
              <a:t>	                </a:t>
            </a:r>
            <a:r>
              <a:rPr b="1" lang="en-US"/>
              <a:t>from </a:t>
            </a:r>
            <a:r>
              <a:rPr i="1" lang="en-US"/>
              <a:t>teaches</a:t>
            </a:r>
            <a:br>
              <a:rPr lang="en-US"/>
            </a:br>
            <a:r>
              <a:rPr lang="en-US"/>
              <a:t>	                </a:t>
            </a:r>
            <a:r>
              <a:rPr b="1" lang="en-US"/>
              <a:t>where </a:t>
            </a:r>
            <a:r>
              <a:rPr i="1" lang="en-US"/>
              <a:t>teaches.year = 2019</a:t>
            </a:r>
            <a:r>
              <a:rPr lang="en-US"/>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Optimizing Nested Subqueries (Cont.)</a:t>
            </a:r>
            <a:endParaRPr/>
          </a:p>
        </p:txBody>
      </p:sp>
      <p:sp>
        <p:nvSpPr>
          <p:cNvPr id="507" name="Google Shape;507;p58"/>
          <p:cNvSpPr txBox="1"/>
          <p:nvPr>
            <p:ph idx="1" type="body"/>
          </p:nvPr>
        </p:nvSpPr>
        <p:spPr>
          <a:xfrm>
            <a:off x="693020" y="1102497"/>
            <a:ext cx="7844588" cy="5367972"/>
          </a:xfrm>
          <a:prstGeom prst="rect">
            <a:avLst/>
          </a:prstGeom>
          <a:blipFill rotWithShape="1">
            <a:blip r:embed="rId3">
              <a:alphaModFix/>
            </a:blip>
            <a:stretch>
              <a:fillRect b="0" l="-543" r="0" t="-1022"/>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Optimizing Nested Subqueries (Cont.)</a:t>
            </a:r>
            <a:endParaRPr/>
          </a:p>
        </p:txBody>
      </p:sp>
      <p:sp>
        <p:nvSpPr>
          <p:cNvPr id="514" name="Google Shape;514;p59"/>
          <p:cNvSpPr txBox="1"/>
          <p:nvPr>
            <p:ph idx="1" type="body"/>
          </p:nvPr>
        </p:nvSpPr>
        <p:spPr>
          <a:xfrm>
            <a:off x="673768" y="1102497"/>
            <a:ext cx="7613584" cy="53679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Font typeface="Arial"/>
              <a:buNone/>
            </a:pPr>
            <a:r>
              <a:rPr lang="en-US"/>
              <a:t>In general, SQL queries of the form below can be rewritten as shown</a:t>
            </a:r>
            <a:endParaRPr/>
          </a:p>
          <a:p>
            <a:pPr indent="-342900" lvl="0" marL="342900" rtl="0" algn="l">
              <a:lnSpc>
                <a:spcPct val="90000"/>
              </a:lnSpc>
              <a:spcBef>
                <a:spcPts val="595"/>
              </a:spcBef>
              <a:spcAft>
                <a:spcPts val="0"/>
              </a:spcAft>
              <a:buSzPts val="1870"/>
              <a:buChar char="▪"/>
            </a:pPr>
            <a:r>
              <a:rPr lang="en-US"/>
              <a:t>Rewrite:  </a:t>
            </a:r>
            <a:r>
              <a:rPr b="1" lang="en-US"/>
              <a:t>select </a:t>
            </a:r>
            <a:r>
              <a:rPr i="1" lang="en-US"/>
              <a:t>A</a:t>
            </a:r>
            <a:br>
              <a:rPr lang="en-US"/>
            </a:br>
            <a:r>
              <a:rPr lang="en-US"/>
              <a:t>                </a:t>
            </a:r>
            <a:r>
              <a:rPr b="1" lang="en-US"/>
              <a:t>from</a:t>
            </a:r>
            <a:r>
              <a:rPr lang="en-US"/>
              <a:t> </a:t>
            </a:r>
            <a:r>
              <a:rPr i="1" lang="en-US"/>
              <a:t>r</a:t>
            </a:r>
            <a:r>
              <a:rPr baseline="-25000" lang="en-US"/>
              <a:t>1</a:t>
            </a:r>
            <a:r>
              <a:rPr i="1" lang="en-US"/>
              <a:t>, r</a:t>
            </a:r>
            <a:r>
              <a:rPr baseline="-25000" lang="en-US"/>
              <a:t>2</a:t>
            </a:r>
            <a:r>
              <a:rPr i="1" lang="en-US"/>
              <a:t> ,…, r</a:t>
            </a:r>
            <a:r>
              <a:rPr baseline="-25000" lang="en-US"/>
              <a:t>n </a:t>
            </a:r>
            <a:br>
              <a:rPr baseline="-25000" lang="en-US"/>
            </a:br>
            <a:r>
              <a:rPr baseline="-25000" lang="en-US"/>
              <a:t>                         </a:t>
            </a:r>
            <a:r>
              <a:rPr b="1" lang="en-US"/>
              <a:t>where</a:t>
            </a:r>
            <a:r>
              <a:rPr lang="en-US"/>
              <a:t> </a:t>
            </a:r>
            <a:r>
              <a:rPr i="1" lang="en-US"/>
              <a:t>P</a:t>
            </a:r>
            <a:r>
              <a:rPr baseline="-25000" lang="en-US"/>
              <a:t>1</a:t>
            </a:r>
            <a:r>
              <a:rPr lang="en-US"/>
              <a:t> </a:t>
            </a:r>
            <a:r>
              <a:rPr b="1" lang="en-US"/>
              <a:t>and exists </a:t>
            </a:r>
            <a:r>
              <a:rPr lang="en-US"/>
              <a:t>(</a:t>
            </a:r>
            <a:r>
              <a:rPr b="1" lang="en-US"/>
              <a:t>select </a:t>
            </a:r>
            <a:r>
              <a:rPr lang="en-US"/>
              <a:t>*</a:t>
            </a:r>
            <a:br>
              <a:rPr lang="en-US"/>
            </a:br>
            <a:r>
              <a:rPr lang="en-US"/>
              <a:t>		          		      </a:t>
            </a:r>
            <a:r>
              <a:rPr b="1" lang="en-US"/>
              <a:t>from</a:t>
            </a:r>
            <a:r>
              <a:rPr lang="en-US"/>
              <a:t> </a:t>
            </a:r>
            <a:r>
              <a:rPr i="1" lang="en-US"/>
              <a:t>s</a:t>
            </a:r>
            <a:r>
              <a:rPr baseline="-25000" lang="en-US"/>
              <a:t>1</a:t>
            </a:r>
            <a:r>
              <a:rPr i="1" lang="en-US"/>
              <a:t>, s</a:t>
            </a:r>
            <a:r>
              <a:rPr baseline="-25000" lang="en-US"/>
              <a:t>2</a:t>
            </a:r>
            <a:r>
              <a:rPr i="1" lang="en-US"/>
              <a:t> ,…, s</a:t>
            </a:r>
            <a:r>
              <a:rPr baseline="-25000" lang="en-US"/>
              <a:t>m </a:t>
            </a:r>
            <a:br>
              <a:rPr lang="en-US"/>
            </a:br>
            <a:r>
              <a:rPr lang="en-US"/>
              <a:t>				      </a:t>
            </a:r>
            <a:r>
              <a:rPr b="1" lang="en-US"/>
              <a:t>where</a:t>
            </a:r>
            <a:r>
              <a:rPr lang="en-US"/>
              <a:t> </a:t>
            </a:r>
            <a:r>
              <a:rPr i="1" lang="en-US"/>
              <a:t>P</a:t>
            </a:r>
            <a:r>
              <a:rPr baseline="-25000" lang="en-US"/>
              <a:t>2</a:t>
            </a:r>
            <a:r>
              <a:rPr baseline="30000" lang="en-US"/>
              <a:t>1</a:t>
            </a:r>
            <a:r>
              <a:rPr baseline="-25000" lang="en-US"/>
              <a:t>  </a:t>
            </a:r>
            <a:r>
              <a:rPr b="1" lang="en-US"/>
              <a:t>and</a:t>
            </a:r>
            <a:r>
              <a:rPr i="1" lang="en-US"/>
              <a:t> P</a:t>
            </a:r>
            <a:r>
              <a:rPr baseline="-25000" lang="en-US"/>
              <a:t>2</a:t>
            </a:r>
            <a:r>
              <a:rPr baseline="30000" lang="en-US"/>
              <a:t>2</a:t>
            </a:r>
            <a:r>
              <a:rPr baseline="-25000" lang="en-US"/>
              <a:t> </a:t>
            </a:r>
            <a:r>
              <a:rPr lang="en-US"/>
              <a:t>)</a:t>
            </a:r>
            <a:endParaRPr/>
          </a:p>
          <a:p>
            <a:pPr indent="-342900" lvl="0" marL="342900" rtl="0" algn="l">
              <a:lnSpc>
                <a:spcPct val="90000"/>
              </a:lnSpc>
              <a:spcBef>
                <a:spcPts val="595"/>
              </a:spcBef>
              <a:spcAft>
                <a:spcPts val="0"/>
              </a:spcAft>
              <a:buSzPts val="1870"/>
              <a:buChar char="▪"/>
            </a:pPr>
            <a:r>
              <a:rPr lang="en-US"/>
              <a:t>To: ∏ </a:t>
            </a:r>
            <a:r>
              <a:rPr baseline="-25000" i="1" lang="en-US"/>
              <a:t>A</a:t>
            </a:r>
            <a:r>
              <a:rPr lang="en-US"/>
              <a:t>(σ</a:t>
            </a:r>
            <a:r>
              <a:rPr baseline="-25000" lang="en-US"/>
              <a:t> P1 </a:t>
            </a:r>
            <a:r>
              <a:rPr lang="en-US"/>
              <a:t>(</a:t>
            </a:r>
            <a:r>
              <a:rPr i="1" lang="en-US"/>
              <a:t>r</a:t>
            </a:r>
            <a:r>
              <a:rPr baseline="-25000" lang="en-US"/>
              <a:t>1</a:t>
            </a:r>
            <a:r>
              <a:rPr i="1" lang="en-US"/>
              <a:t> </a:t>
            </a:r>
            <a:r>
              <a:rPr lang="en-US"/>
              <a:t>x</a:t>
            </a:r>
            <a:r>
              <a:rPr i="1" lang="en-US"/>
              <a:t> r</a:t>
            </a:r>
            <a:r>
              <a:rPr baseline="-25000" lang="en-US"/>
              <a:t>2</a:t>
            </a:r>
            <a:r>
              <a:rPr i="1" lang="en-US"/>
              <a:t> </a:t>
            </a:r>
            <a:r>
              <a:rPr lang="en-US"/>
              <a:t>x </a:t>
            </a:r>
            <a:r>
              <a:rPr i="1" lang="en-US"/>
              <a:t>…</a:t>
            </a:r>
            <a:r>
              <a:rPr lang="en-US"/>
              <a:t> x</a:t>
            </a:r>
            <a:r>
              <a:rPr i="1" lang="en-US"/>
              <a:t> r</a:t>
            </a:r>
            <a:r>
              <a:rPr baseline="-25000" lang="en-US"/>
              <a:t>n </a:t>
            </a:r>
            <a:r>
              <a:rPr lang="en-US"/>
              <a:t>) ⋉ </a:t>
            </a:r>
            <a:r>
              <a:rPr baseline="-25000" i="1" lang="en-US"/>
              <a:t>P22</a:t>
            </a:r>
            <a:r>
              <a:rPr i="1" lang="en-US"/>
              <a:t> </a:t>
            </a:r>
            <a:r>
              <a:rPr baseline="-25000" lang="en-US"/>
              <a:t> </a:t>
            </a:r>
            <a:r>
              <a:rPr lang="en-US"/>
              <a:t>σ</a:t>
            </a:r>
            <a:r>
              <a:rPr baseline="-25000" lang="en-US"/>
              <a:t> </a:t>
            </a:r>
            <a:r>
              <a:rPr baseline="-25000" i="1" lang="en-US"/>
              <a:t>P21</a:t>
            </a:r>
            <a:r>
              <a:rPr baseline="-25000" lang="en-US"/>
              <a:t> </a:t>
            </a:r>
            <a:r>
              <a:rPr i="1" lang="en-US"/>
              <a:t>(s</a:t>
            </a:r>
            <a:r>
              <a:rPr baseline="-25000" lang="en-US"/>
              <a:t>1</a:t>
            </a:r>
            <a:r>
              <a:rPr i="1" lang="en-US"/>
              <a:t> </a:t>
            </a:r>
            <a:r>
              <a:rPr lang="en-US"/>
              <a:t>x</a:t>
            </a:r>
            <a:r>
              <a:rPr i="1" lang="en-US"/>
              <a:t> s</a:t>
            </a:r>
            <a:r>
              <a:rPr baseline="-25000" lang="en-US"/>
              <a:t>2</a:t>
            </a:r>
            <a:r>
              <a:rPr i="1" lang="en-US"/>
              <a:t> </a:t>
            </a:r>
            <a:r>
              <a:rPr lang="en-US"/>
              <a:t>x </a:t>
            </a:r>
            <a:r>
              <a:rPr i="1" lang="en-US"/>
              <a:t>…</a:t>
            </a:r>
            <a:r>
              <a:rPr lang="en-US"/>
              <a:t> x</a:t>
            </a:r>
            <a:r>
              <a:rPr i="1" lang="en-US"/>
              <a:t> s</a:t>
            </a:r>
            <a:r>
              <a:rPr baseline="-25000" lang="en-US"/>
              <a:t>m </a:t>
            </a:r>
            <a:r>
              <a:rPr lang="en-US"/>
              <a:t>)</a:t>
            </a:r>
            <a:endParaRPr/>
          </a:p>
          <a:p>
            <a:pPr indent="-285750" lvl="1" marL="742950" rtl="0" algn="l">
              <a:lnSpc>
                <a:spcPct val="90000"/>
              </a:lnSpc>
              <a:spcBef>
                <a:spcPts val="595"/>
              </a:spcBef>
              <a:spcAft>
                <a:spcPts val="0"/>
              </a:spcAft>
              <a:buSzPts val="1870"/>
              <a:buChar char="•"/>
            </a:pPr>
            <a:r>
              <a:rPr i="1" lang="en-US"/>
              <a:t>P</a:t>
            </a:r>
            <a:r>
              <a:rPr baseline="-25000" lang="en-US"/>
              <a:t>2</a:t>
            </a:r>
            <a:r>
              <a:rPr baseline="30000" lang="en-US"/>
              <a:t>1  </a:t>
            </a:r>
            <a:r>
              <a:rPr lang="en-US"/>
              <a:t>contains predicates that do not involve any correlation variables</a:t>
            </a:r>
            <a:endParaRPr/>
          </a:p>
          <a:p>
            <a:pPr indent="-285750" lvl="1" marL="742950" rtl="0" algn="l">
              <a:lnSpc>
                <a:spcPct val="90000"/>
              </a:lnSpc>
              <a:spcBef>
                <a:spcPts val="595"/>
              </a:spcBef>
              <a:spcAft>
                <a:spcPts val="0"/>
              </a:spcAft>
              <a:buSzPts val="1870"/>
              <a:buChar char="•"/>
            </a:pPr>
            <a:r>
              <a:rPr i="1" lang="en-US"/>
              <a:t>P</a:t>
            </a:r>
            <a:r>
              <a:rPr baseline="-25000" lang="en-US"/>
              <a:t>2</a:t>
            </a:r>
            <a:r>
              <a:rPr baseline="30000" lang="en-US"/>
              <a:t>2</a:t>
            </a:r>
            <a:r>
              <a:rPr lang="en-US"/>
              <a:t> contains predicates involving correlation variables</a:t>
            </a:r>
            <a:endParaRPr/>
          </a:p>
          <a:p>
            <a:pPr indent="-342900" lvl="0" marL="342900" rtl="0" algn="l">
              <a:lnSpc>
                <a:spcPct val="90000"/>
              </a:lnSpc>
              <a:spcBef>
                <a:spcPts val="595"/>
              </a:spcBef>
              <a:spcAft>
                <a:spcPts val="0"/>
              </a:spcAft>
              <a:buSzPts val="1870"/>
              <a:buChar char="▪"/>
            </a:pPr>
            <a:r>
              <a:rPr lang="en-US"/>
              <a:t>The process of replacing a nested query by a query with a join/semijoin (possibly with a temporary relation) is called </a:t>
            </a:r>
            <a:r>
              <a:rPr b="1" lang="en-US">
                <a:solidFill>
                  <a:srgbClr val="002060"/>
                </a:solidFill>
              </a:rPr>
              <a:t>decorrelation</a:t>
            </a:r>
            <a:r>
              <a:rPr lang="en-US">
                <a:solidFill>
                  <a:schemeClr val="dk2"/>
                </a:solidFill>
              </a:rPr>
              <a:t>.</a:t>
            </a:r>
            <a:endParaRPr/>
          </a:p>
          <a:p>
            <a:pPr indent="-342900" lvl="0" marL="342900" rtl="0" algn="l">
              <a:lnSpc>
                <a:spcPct val="90000"/>
              </a:lnSpc>
              <a:spcBef>
                <a:spcPts val="595"/>
              </a:spcBef>
              <a:spcAft>
                <a:spcPts val="0"/>
              </a:spcAft>
              <a:buSzPts val="1870"/>
              <a:buChar char="▪"/>
            </a:pPr>
            <a:r>
              <a:rPr lang="en-US"/>
              <a:t>Decorrelation is more complicated in several cases, e.g.</a:t>
            </a:r>
            <a:endParaRPr/>
          </a:p>
          <a:p>
            <a:pPr indent="-228600" lvl="2" marL="1085850" rtl="0" algn="l">
              <a:lnSpc>
                <a:spcPct val="90000"/>
              </a:lnSpc>
              <a:spcBef>
                <a:spcPts val="595"/>
              </a:spcBef>
              <a:spcAft>
                <a:spcPts val="0"/>
              </a:spcAft>
              <a:buSzPts val="1700"/>
              <a:buChar char="▪"/>
            </a:pPr>
            <a:r>
              <a:rPr lang="en-US"/>
              <a:t>The nested subquery uses aggregation, or</a:t>
            </a:r>
            <a:endParaRPr/>
          </a:p>
          <a:p>
            <a:pPr indent="-228600" lvl="2" marL="1085850" rtl="0" algn="l">
              <a:lnSpc>
                <a:spcPct val="90000"/>
              </a:lnSpc>
              <a:spcBef>
                <a:spcPts val="595"/>
              </a:spcBef>
              <a:spcAft>
                <a:spcPts val="0"/>
              </a:spcAft>
              <a:buSzPts val="1700"/>
              <a:buChar char="▪"/>
            </a:pPr>
            <a:r>
              <a:rPr lang="en-US"/>
              <a:t>The nested subquery is a scalar subquery</a:t>
            </a:r>
            <a:endParaRPr/>
          </a:p>
          <a:p>
            <a:pPr indent="-285750" lvl="1" marL="742950" rtl="0" algn="l">
              <a:lnSpc>
                <a:spcPct val="90000"/>
              </a:lnSpc>
              <a:spcBef>
                <a:spcPts val="595"/>
              </a:spcBef>
              <a:spcAft>
                <a:spcPts val="0"/>
              </a:spcAft>
              <a:buSzPts val="1870"/>
              <a:buChar char="•"/>
            </a:pPr>
            <a:r>
              <a:rPr lang="en-US"/>
              <a:t>Correlated evaluation used in these cases</a:t>
            </a:r>
            <a:endParaRPr/>
          </a:p>
          <a:p>
            <a:pPr indent="-224155" lvl="0" marL="342900" rtl="0" algn="l">
              <a:lnSpc>
                <a:spcPct val="90000"/>
              </a:lnSpc>
              <a:spcBef>
                <a:spcPts val="595"/>
              </a:spcBef>
              <a:spcAft>
                <a:spcPts val="0"/>
              </a:spcAft>
              <a:buSzPts val="187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Decorrelation (Cont.)</a:t>
            </a:r>
            <a:endParaRPr/>
          </a:p>
        </p:txBody>
      </p:sp>
      <p:sp>
        <p:nvSpPr>
          <p:cNvPr id="520" name="Google Shape;520;p60"/>
          <p:cNvSpPr txBox="1"/>
          <p:nvPr>
            <p:ph idx="1" type="body"/>
          </p:nvPr>
        </p:nvSpPr>
        <p:spPr>
          <a:xfrm>
            <a:off x="693018" y="1102497"/>
            <a:ext cx="815253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Decorrelation of scalar aggregate subqueries can be done using groupby/aggregation in some cases</a:t>
            </a:r>
            <a:endParaRPr/>
          </a:p>
          <a:p>
            <a:pPr indent="-342900" lvl="0" marL="342900" rtl="0" algn="l">
              <a:spcBef>
                <a:spcPts val="595"/>
              </a:spcBef>
              <a:spcAft>
                <a:spcPts val="0"/>
              </a:spcAft>
              <a:buSzPts val="1870"/>
              <a:buFont typeface="Noto Sans Symbols"/>
              <a:buChar char="▪"/>
            </a:pPr>
            <a:r>
              <a:rPr b="1" lang="en-US"/>
              <a:t>select </a:t>
            </a:r>
            <a:r>
              <a:rPr i="1" lang="en-US"/>
              <a:t>name</a:t>
            </a:r>
            <a:br>
              <a:rPr b="1" lang="en-US"/>
            </a:br>
            <a:r>
              <a:rPr b="1" lang="en-US"/>
              <a:t>from </a:t>
            </a:r>
            <a:r>
              <a:rPr i="1" lang="en-US"/>
              <a:t>instructor</a:t>
            </a:r>
            <a:br>
              <a:rPr i="1" lang="en-US"/>
            </a:br>
            <a:r>
              <a:rPr b="1" lang="en-US"/>
              <a:t>where </a:t>
            </a:r>
            <a:r>
              <a:rPr b="1" i="1" lang="en-US"/>
              <a:t> </a:t>
            </a:r>
            <a:r>
              <a:rPr lang="en-US"/>
              <a:t>1 &lt;</a:t>
            </a:r>
            <a:r>
              <a:rPr b="1" lang="en-US"/>
              <a:t> </a:t>
            </a:r>
            <a:r>
              <a:rPr lang="en-US"/>
              <a:t>(</a:t>
            </a:r>
            <a:r>
              <a:rPr b="1" lang="en-US"/>
              <a:t>select count</a:t>
            </a:r>
            <a:r>
              <a:rPr lang="en-US"/>
              <a:t>(*)</a:t>
            </a:r>
            <a:r>
              <a:rPr i="1" lang="en-US"/>
              <a:t> </a:t>
            </a:r>
            <a:br>
              <a:rPr lang="en-US"/>
            </a:br>
            <a:r>
              <a:rPr lang="en-US"/>
              <a:t>	                </a:t>
            </a:r>
            <a:r>
              <a:rPr b="1" lang="en-US"/>
              <a:t>from </a:t>
            </a:r>
            <a:r>
              <a:rPr i="1" lang="en-US"/>
              <a:t>teaches</a:t>
            </a:r>
            <a:br>
              <a:rPr lang="en-US"/>
            </a:br>
            <a:r>
              <a:rPr lang="en-US"/>
              <a:t>	                </a:t>
            </a:r>
            <a:r>
              <a:rPr b="1" lang="en-US"/>
              <a:t>where </a:t>
            </a:r>
            <a:r>
              <a:rPr i="1" lang="en-US"/>
              <a:t>instructor.ID = teaches.ID </a:t>
            </a:r>
            <a:br>
              <a:rPr i="1" lang="en-US"/>
            </a:br>
            <a:r>
              <a:rPr i="1" lang="en-US"/>
              <a:t>                                    </a:t>
            </a:r>
            <a:r>
              <a:rPr b="1" lang="en-US"/>
              <a:t>and </a:t>
            </a:r>
            <a:r>
              <a:rPr i="1" lang="en-US"/>
              <a:t>teaches.year = 2019</a:t>
            </a:r>
            <a:r>
              <a:rPr lang="en-US"/>
              <a:t>)</a:t>
            </a:r>
            <a:endParaRPr/>
          </a:p>
          <a:p>
            <a:pPr indent="-342900" lvl="0" marL="342900" rtl="0" algn="l">
              <a:spcBef>
                <a:spcPts val="595"/>
              </a:spcBef>
              <a:spcAft>
                <a:spcPts val="0"/>
              </a:spcAft>
              <a:buSzPts val="1870"/>
              <a:buFont typeface="Noto Sans Symbols"/>
              <a:buChar char="▪"/>
            </a:pPr>
            <a:r>
              <a:rPr lang="en-US"/>
              <a:t> </a:t>
            </a:r>
            <a:r>
              <a:rPr lang="en-US" sz="1600">
                <a:latin typeface="MS PGothic"/>
                <a:ea typeface="MS PGothic"/>
                <a:cs typeface="MS PGothic"/>
                <a:sym typeface="MS PGothic"/>
              </a:rPr>
              <a:t>∏</a:t>
            </a:r>
            <a:r>
              <a:rPr lang="en-US"/>
              <a:t> </a:t>
            </a:r>
            <a:r>
              <a:rPr baseline="-25000" i="1" lang="en-US"/>
              <a:t>name</a:t>
            </a:r>
            <a:r>
              <a:rPr lang="en-US"/>
              <a:t>(</a:t>
            </a:r>
            <a:r>
              <a:rPr i="1" lang="en-US"/>
              <a:t>instructor</a:t>
            </a:r>
            <a:r>
              <a:rPr lang="en-US"/>
              <a:t> ⋉ </a:t>
            </a:r>
            <a:r>
              <a:rPr baseline="-25000" i="1" lang="en-US"/>
              <a:t>instructor.ID=TID </a:t>
            </a:r>
            <a:r>
              <a:rPr baseline="-25000" lang="en-US"/>
              <a:t>∧ 1 &lt; </a:t>
            </a:r>
            <a:r>
              <a:rPr baseline="-25000" i="1" lang="en-US"/>
              <a:t>cnt </a:t>
            </a:r>
            <a:r>
              <a:rPr lang="en-US"/>
              <a:t>( </a:t>
            </a:r>
            <a:br>
              <a:rPr lang="en-US"/>
            </a:br>
            <a:r>
              <a:rPr lang="en-US"/>
              <a:t>        </a:t>
            </a:r>
            <a:r>
              <a:rPr baseline="-25000" i="1" lang="en-US"/>
              <a:t>ID as TID </a:t>
            </a:r>
            <a:r>
              <a:rPr lang="en-US"/>
              <a:t>𝛾</a:t>
            </a:r>
            <a:r>
              <a:rPr b="1" baseline="-25000" lang="en-US"/>
              <a:t>count</a:t>
            </a:r>
            <a:r>
              <a:rPr baseline="-25000" i="1" lang="en-US"/>
              <a:t>(*) as cnt </a:t>
            </a:r>
            <a:r>
              <a:rPr lang="en-US"/>
              <a:t>(σ </a:t>
            </a:r>
            <a:r>
              <a:rPr baseline="-25000" i="1" lang="en-US"/>
              <a:t>teaches.year=2019</a:t>
            </a:r>
            <a:r>
              <a:rPr i="1" lang="en-US"/>
              <a:t> </a:t>
            </a:r>
            <a:r>
              <a:rPr baseline="-25000" lang="en-US"/>
              <a:t> </a:t>
            </a:r>
            <a:r>
              <a:rPr lang="en-US"/>
              <a:t>(</a:t>
            </a:r>
            <a:r>
              <a:rPr i="1" lang="en-US"/>
              <a:t>teaches</a:t>
            </a:r>
            <a:r>
              <a:rPr lang="en-US"/>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Materialized Views</a:t>
            </a:r>
            <a:endParaRPr/>
          </a:p>
        </p:txBody>
      </p:sp>
      <p:sp>
        <p:nvSpPr>
          <p:cNvPr id="527" name="Google Shape;527;p61"/>
          <p:cNvSpPr txBox="1"/>
          <p:nvPr>
            <p:ph idx="1" type="body"/>
          </p:nvPr>
        </p:nvSpPr>
        <p:spPr>
          <a:xfrm>
            <a:off x="683394" y="1102497"/>
            <a:ext cx="771946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A </a:t>
            </a:r>
            <a:r>
              <a:rPr b="1" lang="en-US">
                <a:solidFill>
                  <a:srgbClr val="002060"/>
                </a:solidFill>
              </a:rPr>
              <a:t>materialized view </a:t>
            </a:r>
            <a:r>
              <a:rPr lang="en-US"/>
              <a:t>is a view whose </a:t>
            </a:r>
            <a:r>
              <a:rPr b="1" lang="en-US"/>
              <a:t>contents are computed and stored.</a:t>
            </a:r>
            <a:endParaRPr b="1"/>
          </a:p>
          <a:p>
            <a:pPr indent="-342900" lvl="0" marL="342900" rtl="0" algn="l">
              <a:spcBef>
                <a:spcPts val="595"/>
              </a:spcBef>
              <a:spcAft>
                <a:spcPts val="0"/>
              </a:spcAft>
              <a:buSzPts val="1870"/>
              <a:buFont typeface="Noto Sans Symbols"/>
              <a:buChar char="▪"/>
            </a:pPr>
            <a:r>
              <a:rPr lang="en-US"/>
              <a:t>Consider the view</a:t>
            </a:r>
            <a:br>
              <a:rPr lang="en-US"/>
            </a:br>
            <a:r>
              <a:rPr lang="en-US"/>
              <a:t>c</a:t>
            </a:r>
            <a:r>
              <a:rPr b="1" lang="en-US"/>
              <a:t>reate view </a:t>
            </a:r>
            <a:r>
              <a:rPr i="1" lang="en-US"/>
              <a:t>department_total_salary</a:t>
            </a:r>
            <a:r>
              <a:rPr lang="en-US"/>
              <a:t>(</a:t>
            </a:r>
            <a:r>
              <a:rPr i="1" lang="en-US"/>
              <a:t>dept_name, total_salary</a:t>
            </a:r>
            <a:r>
              <a:rPr lang="en-US"/>
              <a:t>)</a:t>
            </a:r>
            <a:r>
              <a:rPr i="1" lang="en-US"/>
              <a:t> </a:t>
            </a:r>
            <a:r>
              <a:rPr b="1" lang="en-US"/>
              <a:t>as</a:t>
            </a:r>
            <a:br>
              <a:rPr b="1" lang="en-US"/>
            </a:br>
            <a:r>
              <a:rPr b="1" lang="en-US"/>
              <a:t>select </a:t>
            </a:r>
            <a:r>
              <a:rPr i="1" lang="en-US"/>
              <a:t>dept_name</a:t>
            </a:r>
            <a:r>
              <a:rPr lang="en-US"/>
              <a:t>, </a:t>
            </a:r>
            <a:r>
              <a:rPr b="1" lang="en-US"/>
              <a:t>sum</a:t>
            </a:r>
            <a:r>
              <a:rPr lang="en-US"/>
              <a:t>(</a:t>
            </a:r>
            <a:r>
              <a:rPr i="1" lang="en-US"/>
              <a:t>salary</a:t>
            </a:r>
            <a:r>
              <a:rPr lang="en-US"/>
              <a:t>)</a:t>
            </a:r>
            <a:br>
              <a:rPr lang="en-US"/>
            </a:br>
            <a:r>
              <a:rPr b="1" lang="en-US"/>
              <a:t>from </a:t>
            </a:r>
            <a:r>
              <a:rPr i="1" lang="en-US"/>
              <a:t>instructor</a:t>
            </a:r>
            <a:br>
              <a:rPr i="1" lang="en-US"/>
            </a:br>
            <a:r>
              <a:rPr b="1" lang="en-US"/>
              <a:t>group by </a:t>
            </a:r>
            <a:r>
              <a:rPr i="1" lang="en-US"/>
              <a:t>dept_name</a:t>
            </a:r>
            <a:endParaRPr i="1"/>
          </a:p>
          <a:p>
            <a:pPr indent="-342900" lvl="0" marL="342900" rtl="0" algn="l">
              <a:spcBef>
                <a:spcPts val="595"/>
              </a:spcBef>
              <a:spcAft>
                <a:spcPts val="0"/>
              </a:spcAft>
              <a:buSzPts val="1870"/>
              <a:buFont typeface="Noto Sans Symbols"/>
              <a:buChar char="▪"/>
            </a:pPr>
            <a:r>
              <a:rPr lang="en-US"/>
              <a:t>Materializing the above view would be very useful if the total salary by department is required frequently</a:t>
            </a:r>
            <a:endParaRPr/>
          </a:p>
          <a:p>
            <a:pPr indent="-285750" lvl="1" marL="742950" rtl="0" algn="l">
              <a:spcBef>
                <a:spcPts val="595"/>
              </a:spcBef>
              <a:spcAft>
                <a:spcPts val="0"/>
              </a:spcAft>
              <a:buSzPts val="1870"/>
              <a:buChar char="•"/>
            </a:pPr>
            <a:r>
              <a:rPr lang="en-US"/>
              <a:t>Saves the effort of finding multiple tuples and adding up their amounts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Materialized View Maintenance</a:t>
            </a:r>
            <a:endParaRPr/>
          </a:p>
        </p:txBody>
      </p:sp>
      <p:sp>
        <p:nvSpPr>
          <p:cNvPr id="534" name="Google Shape;534;p62"/>
          <p:cNvSpPr txBox="1"/>
          <p:nvPr>
            <p:ph idx="1" type="body"/>
          </p:nvPr>
        </p:nvSpPr>
        <p:spPr>
          <a:xfrm>
            <a:off x="673768" y="1102497"/>
            <a:ext cx="7709836"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The task of keeping a materialized view up-to-date with the underlying data is known as </a:t>
            </a:r>
            <a:r>
              <a:rPr b="1" lang="en-US">
                <a:solidFill>
                  <a:srgbClr val="002060"/>
                </a:solidFill>
              </a:rPr>
              <a:t>materialized view maintenance</a:t>
            </a:r>
            <a:endParaRPr/>
          </a:p>
          <a:p>
            <a:pPr indent="-342900" lvl="0" marL="342900" rtl="0" algn="l">
              <a:spcBef>
                <a:spcPts val="595"/>
              </a:spcBef>
              <a:spcAft>
                <a:spcPts val="0"/>
              </a:spcAft>
              <a:buSzPts val="1870"/>
              <a:buFont typeface="Noto Sans Symbols"/>
              <a:buChar char="▪"/>
            </a:pPr>
            <a:r>
              <a:rPr lang="en-US"/>
              <a:t>Materialized views c</a:t>
            </a:r>
            <a:r>
              <a:rPr b="1" lang="en-US"/>
              <a:t>an be maintained by recomputation on every update</a:t>
            </a:r>
            <a:endParaRPr b="1"/>
          </a:p>
          <a:p>
            <a:pPr indent="-342900" lvl="0" marL="342900" rtl="0" algn="l">
              <a:spcBef>
                <a:spcPts val="595"/>
              </a:spcBef>
              <a:spcAft>
                <a:spcPts val="0"/>
              </a:spcAft>
              <a:buSzPts val="1870"/>
              <a:buFont typeface="Noto Sans Symbols"/>
              <a:buChar char="▪"/>
            </a:pPr>
            <a:r>
              <a:rPr lang="en-US"/>
              <a:t>A better option is to use </a:t>
            </a:r>
            <a:r>
              <a:rPr b="1" lang="en-US">
                <a:solidFill>
                  <a:srgbClr val="002060"/>
                </a:solidFill>
              </a:rPr>
              <a:t>incremental view maintenance</a:t>
            </a:r>
            <a:endParaRPr/>
          </a:p>
          <a:p>
            <a:pPr indent="-285750" lvl="1" marL="742950" rtl="0" algn="l">
              <a:spcBef>
                <a:spcPts val="595"/>
              </a:spcBef>
              <a:spcAft>
                <a:spcPts val="0"/>
              </a:spcAft>
              <a:buSzPts val="1870"/>
              <a:buChar char="•"/>
            </a:pPr>
            <a:r>
              <a:rPr b="1" lang="en-US"/>
              <a:t>Changes to database relations are used to compute changes to the materialized view, which is then updated</a:t>
            </a:r>
            <a:endParaRPr/>
          </a:p>
          <a:p>
            <a:pPr indent="-342900" lvl="0" marL="342900" rtl="0" algn="l">
              <a:spcBef>
                <a:spcPts val="595"/>
              </a:spcBef>
              <a:spcAft>
                <a:spcPts val="0"/>
              </a:spcAft>
              <a:buSzPts val="1870"/>
              <a:buFont typeface="Noto Sans Symbols"/>
              <a:buChar char="▪"/>
            </a:pPr>
            <a:r>
              <a:rPr lang="en-US"/>
              <a:t>View maintenance can be done by</a:t>
            </a:r>
            <a:endParaRPr/>
          </a:p>
          <a:p>
            <a:pPr indent="-285750" lvl="1" marL="742950" rtl="0" algn="l">
              <a:spcBef>
                <a:spcPts val="595"/>
              </a:spcBef>
              <a:spcAft>
                <a:spcPts val="0"/>
              </a:spcAft>
              <a:buSzPts val="1870"/>
              <a:buChar char="•"/>
            </a:pPr>
            <a:r>
              <a:rPr b="1" lang="en-US"/>
              <a:t>Manually defining triggers </a:t>
            </a:r>
            <a:r>
              <a:rPr lang="en-US"/>
              <a:t>on insert, delete, and update of each relation in the view definition</a:t>
            </a:r>
            <a:endParaRPr/>
          </a:p>
          <a:p>
            <a:pPr indent="-285750" lvl="1" marL="742950" rtl="0" algn="l">
              <a:spcBef>
                <a:spcPts val="595"/>
              </a:spcBef>
              <a:spcAft>
                <a:spcPts val="0"/>
              </a:spcAft>
              <a:buSzPts val="1870"/>
              <a:buChar char="•"/>
            </a:pPr>
            <a:r>
              <a:rPr b="1" lang="en-US"/>
              <a:t>Manually written code </a:t>
            </a:r>
            <a:r>
              <a:rPr lang="en-US"/>
              <a:t>to update the view whenever database relations are updated</a:t>
            </a:r>
            <a:endParaRPr/>
          </a:p>
          <a:p>
            <a:pPr indent="-285750" lvl="1" marL="742950" rtl="0" algn="l">
              <a:lnSpc>
                <a:spcPct val="90000"/>
              </a:lnSpc>
              <a:spcBef>
                <a:spcPts val="595"/>
              </a:spcBef>
              <a:spcAft>
                <a:spcPts val="0"/>
              </a:spcAft>
              <a:buSzPts val="1870"/>
              <a:buChar char="•"/>
            </a:pPr>
            <a:r>
              <a:rPr b="1" lang="en-US"/>
              <a:t>Periodic recomputation </a:t>
            </a:r>
            <a:r>
              <a:rPr lang="en-US"/>
              <a:t>(e.g. nightly)</a:t>
            </a:r>
            <a:endParaRPr/>
          </a:p>
          <a:p>
            <a:pPr indent="-285750" lvl="1" marL="742950" rtl="0" algn="l">
              <a:spcBef>
                <a:spcPts val="595"/>
              </a:spcBef>
              <a:spcAft>
                <a:spcPts val="0"/>
              </a:spcAft>
              <a:buSzPts val="1870"/>
              <a:buChar char="•"/>
            </a:pPr>
            <a:r>
              <a:rPr lang="en-US"/>
              <a:t>Incremental maintenance supported by many database systems</a:t>
            </a:r>
            <a:endParaRPr/>
          </a:p>
          <a:p>
            <a:pPr indent="-228600" lvl="2" marL="1085850" rtl="0" algn="l">
              <a:spcBef>
                <a:spcPts val="595"/>
              </a:spcBef>
              <a:spcAft>
                <a:spcPts val="0"/>
              </a:spcAft>
              <a:buSzPts val="1700"/>
              <a:buChar char="▪"/>
            </a:pPr>
            <a:r>
              <a:rPr lang="en-US"/>
              <a:t>Avoids manual effort/correctness issues</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Incremental View Maintenance</a:t>
            </a:r>
            <a:endParaRPr/>
          </a:p>
        </p:txBody>
      </p:sp>
      <p:sp>
        <p:nvSpPr>
          <p:cNvPr id="541" name="Google Shape;541;p63"/>
          <p:cNvSpPr txBox="1"/>
          <p:nvPr>
            <p:ph idx="1" type="body"/>
          </p:nvPr>
        </p:nvSpPr>
        <p:spPr>
          <a:xfrm>
            <a:off x="673768" y="1102497"/>
            <a:ext cx="770021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The changes (inserts and deletes) to a relation or expressions are referred to as its </a:t>
            </a:r>
            <a:r>
              <a:rPr b="1" lang="en-US">
                <a:solidFill>
                  <a:srgbClr val="002060"/>
                </a:solidFill>
              </a:rPr>
              <a:t>differential</a:t>
            </a:r>
            <a:endParaRPr>
              <a:solidFill>
                <a:srgbClr val="002060"/>
              </a:solidFill>
            </a:endParaRPr>
          </a:p>
          <a:p>
            <a:pPr indent="-285750" lvl="1" marL="742950" rtl="0" algn="l">
              <a:spcBef>
                <a:spcPts val="595"/>
              </a:spcBef>
              <a:spcAft>
                <a:spcPts val="0"/>
              </a:spcAft>
              <a:buSzPts val="1870"/>
              <a:buChar char="•"/>
            </a:pPr>
            <a:r>
              <a:rPr lang="en-US"/>
              <a:t>Set of tuples inserted to and deleted from r are denoted </a:t>
            </a:r>
            <a:r>
              <a:rPr b="1" lang="en-US"/>
              <a:t>i</a:t>
            </a:r>
            <a:r>
              <a:rPr b="1" baseline="-25000" lang="en-US"/>
              <a:t>r</a:t>
            </a:r>
            <a:r>
              <a:rPr lang="en-US"/>
              <a:t> and </a:t>
            </a:r>
            <a:r>
              <a:rPr b="1" lang="en-US"/>
              <a:t>d</a:t>
            </a:r>
            <a:r>
              <a:rPr b="1" baseline="-25000" lang="en-US"/>
              <a:t>r</a:t>
            </a:r>
            <a:endParaRPr b="1" baseline="-25000"/>
          </a:p>
          <a:p>
            <a:pPr indent="-342900" lvl="0" marL="342900" rtl="0" algn="l">
              <a:spcBef>
                <a:spcPts val="595"/>
              </a:spcBef>
              <a:spcAft>
                <a:spcPts val="0"/>
              </a:spcAft>
              <a:buSzPts val="1870"/>
              <a:buFont typeface="Noto Sans Symbols"/>
              <a:buChar char="▪"/>
            </a:pPr>
            <a:r>
              <a:rPr lang="en-US"/>
              <a:t>To simplify our description, we only consider inserts and deletes</a:t>
            </a:r>
            <a:endParaRPr/>
          </a:p>
          <a:p>
            <a:pPr indent="-285750" lvl="1" marL="742950" rtl="0" algn="l">
              <a:spcBef>
                <a:spcPts val="595"/>
              </a:spcBef>
              <a:spcAft>
                <a:spcPts val="0"/>
              </a:spcAft>
              <a:buSzPts val="1870"/>
              <a:buChar char="•"/>
            </a:pPr>
            <a:r>
              <a:rPr lang="en-US"/>
              <a:t>We replace updates to a tuple by deletion of the tuple followed by insertion of the update tuple </a:t>
            </a:r>
            <a:endParaRPr/>
          </a:p>
          <a:p>
            <a:pPr indent="-342900" lvl="0" marL="342900" rtl="0" algn="l">
              <a:spcBef>
                <a:spcPts val="595"/>
              </a:spcBef>
              <a:spcAft>
                <a:spcPts val="0"/>
              </a:spcAft>
              <a:buSzPts val="1870"/>
              <a:buFont typeface="Noto Sans Symbols"/>
              <a:buChar char="▪"/>
            </a:pPr>
            <a:r>
              <a:rPr lang="en-US"/>
              <a:t>We describe how to compute the change to the result of each relational operation, given changes to its inputs</a:t>
            </a:r>
            <a:endParaRPr/>
          </a:p>
          <a:p>
            <a:pPr indent="-342900" lvl="0" marL="342900" rtl="0" algn="l">
              <a:spcBef>
                <a:spcPts val="595"/>
              </a:spcBef>
              <a:spcAft>
                <a:spcPts val="0"/>
              </a:spcAft>
              <a:buSzPts val="1870"/>
              <a:buFont typeface="Noto Sans Symbols"/>
              <a:buChar char="▪"/>
            </a:pPr>
            <a:r>
              <a:rPr lang="en-US"/>
              <a:t>We then outline how to handle relational algebra expressions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500"/>
              <a:t>Join Operation (over incremental view maintenance)</a:t>
            </a:r>
            <a:endParaRPr sz="2500"/>
          </a:p>
        </p:txBody>
      </p:sp>
      <p:sp>
        <p:nvSpPr>
          <p:cNvPr id="548" name="Google Shape;548;p64"/>
          <p:cNvSpPr txBox="1"/>
          <p:nvPr>
            <p:ph idx="1" type="body"/>
          </p:nvPr>
        </p:nvSpPr>
        <p:spPr>
          <a:xfrm>
            <a:off x="683394" y="1102497"/>
            <a:ext cx="8162100" cy="53679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Consider the materialized view </a:t>
            </a:r>
            <a:r>
              <a:rPr i="1" lang="en-US"/>
              <a:t>v</a:t>
            </a:r>
            <a:r>
              <a:rPr lang="en-US"/>
              <a:t> = </a:t>
            </a:r>
            <a:r>
              <a:rPr i="1" lang="en-US"/>
              <a:t>r </a:t>
            </a:r>
            <a:r>
              <a:rPr lang="en-US"/>
              <a:t> ⨝</a:t>
            </a:r>
            <a:r>
              <a:rPr i="1" lang="en-US"/>
              <a:t> s </a:t>
            </a:r>
            <a:r>
              <a:rPr lang="en-US"/>
              <a:t> and an update to </a:t>
            </a:r>
            <a:r>
              <a:rPr i="1" lang="en-US"/>
              <a:t>r</a:t>
            </a:r>
            <a:endParaRPr/>
          </a:p>
          <a:p>
            <a:pPr indent="-342900" lvl="0" marL="342900" rtl="0" algn="l">
              <a:spcBef>
                <a:spcPts val="595"/>
              </a:spcBef>
              <a:spcAft>
                <a:spcPts val="0"/>
              </a:spcAft>
              <a:buSzPts val="1870"/>
              <a:buFont typeface="Noto Sans Symbols"/>
              <a:buChar char="▪"/>
            </a:pPr>
            <a:r>
              <a:rPr lang="en-US"/>
              <a:t>Let </a:t>
            </a:r>
            <a:r>
              <a:rPr i="1" lang="en-US"/>
              <a:t>r</a:t>
            </a:r>
            <a:r>
              <a:rPr baseline="30000" i="1" lang="en-US"/>
              <a:t>old</a:t>
            </a:r>
            <a:r>
              <a:rPr lang="en-US"/>
              <a:t> and </a:t>
            </a:r>
            <a:r>
              <a:rPr i="1" lang="en-US"/>
              <a:t>r</a:t>
            </a:r>
            <a:r>
              <a:rPr baseline="30000" i="1" lang="en-US"/>
              <a:t>new </a:t>
            </a:r>
            <a:r>
              <a:rPr lang="en-US"/>
              <a:t>denote the old and new states of relation </a:t>
            </a:r>
            <a:r>
              <a:rPr i="1" lang="en-US"/>
              <a:t>r</a:t>
            </a:r>
            <a:endParaRPr/>
          </a:p>
          <a:p>
            <a:pPr indent="-342900" lvl="0" marL="342900" rtl="0" algn="l">
              <a:spcBef>
                <a:spcPts val="595"/>
              </a:spcBef>
              <a:spcAft>
                <a:spcPts val="0"/>
              </a:spcAft>
              <a:buSzPts val="1870"/>
              <a:buFont typeface="Noto Sans Symbols"/>
              <a:buChar char="▪"/>
            </a:pPr>
            <a:r>
              <a:rPr lang="en-US"/>
              <a:t>Consider the case of an insert to r:  </a:t>
            </a:r>
            <a:endParaRPr/>
          </a:p>
          <a:p>
            <a:pPr indent="-285750" lvl="1" marL="742950" rtl="0" algn="l">
              <a:spcBef>
                <a:spcPts val="595"/>
              </a:spcBef>
              <a:spcAft>
                <a:spcPts val="0"/>
              </a:spcAft>
              <a:buSzPts val="1870"/>
              <a:buChar char="•"/>
            </a:pPr>
            <a:r>
              <a:rPr lang="en-US"/>
              <a:t>We can write </a:t>
            </a:r>
            <a:r>
              <a:rPr i="1" lang="en-US"/>
              <a:t>r</a:t>
            </a:r>
            <a:r>
              <a:rPr baseline="30000" i="1" lang="en-US"/>
              <a:t>new </a:t>
            </a:r>
            <a:r>
              <a:rPr lang="en-US"/>
              <a:t>⨝</a:t>
            </a:r>
            <a:r>
              <a:rPr baseline="30000" i="1" lang="en-US"/>
              <a:t> </a:t>
            </a:r>
            <a:r>
              <a:rPr i="1" lang="en-US"/>
              <a:t>s </a:t>
            </a:r>
            <a:r>
              <a:rPr lang="en-US"/>
              <a:t>as (</a:t>
            </a:r>
            <a:r>
              <a:rPr i="1" lang="en-US"/>
              <a:t>r</a:t>
            </a:r>
            <a:r>
              <a:rPr baseline="30000" i="1" lang="en-US"/>
              <a:t>old</a:t>
            </a:r>
            <a:r>
              <a:rPr i="1" lang="en-US"/>
              <a:t> </a:t>
            </a:r>
            <a:r>
              <a:rPr lang="en-US"/>
              <a:t>∪ </a:t>
            </a:r>
            <a:r>
              <a:rPr i="1" lang="en-US"/>
              <a:t>i</a:t>
            </a:r>
            <a:r>
              <a:rPr baseline="-25000" i="1" lang="en-US"/>
              <a:t>r</a:t>
            </a:r>
            <a:r>
              <a:rPr lang="en-US"/>
              <a:t>) ⨝ </a:t>
            </a:r>
            <a:r>
              <a:rPr i="1" lang="en-US"/>
              <a:t>s</a:t>
            </a:r>
            <a:endParaRPr/>
          </a:p>
          <a:p>
            <a:pPr indent="-285750" lvl="1" marL="742950" rtl="0" algn="l">
              <a:spcBef>
                <a:spcPts val="595"/>
              </a:spcBef>
              <a:spcAft>
                <a:spcPts val="0"/>
              </a:spcAft>
              <a:buSzPts val="1870"/>
              <a:buChar char="•"/>
            </a:pPr>
            <a:r>
              <a:rPr lang="en-US"/>
              <a:t>And rewrite the above to  (</a:t>
            </a:r>
            <a:r>
              <a:rPr i="1" lang="en-US"/>
              <a:t>r</a:t>
            </a:r>
            <a:r>
              <a:rPr baseline="30000" lang="en-US"/>
              <a:t>old</a:t>
            </a:r>
            <a:r>
              <a:rPr baseline="-25000" lang="en-US"/>
              <a:t> </a:t>
            </a:r>
            <a:r>
              <a:rPr lang="en-US"/>
              <a:t>⨝</a:t>
            </a:r>
            <a:r>
              <a:rPr baseline="-25000" lang="en-US"/>
              <a:t> </a:t>
            </a:r>
            <a:r>
              <a:rPr i="1" lang="en-US"/>
              <a:t>s</a:t>
            </a:r>
            <a:r>
              <a:rPr lang="en-US"/>
              <a:t>) ∪ (</a:t>
            </a:r>
            <a:r>
              <a:rPr i="1" lang="en-US"/>
              <a:t>i</a:t>
            </a:r>
            <a:r>
              <a:rPr baseline="-25000" i="1" lang="en-US"/>
              <a:t>r </a:t>
            </a:r>
            <a:r>
              <a:rPr lang="en-US"/>
              <a:t>⨝ </a:t>
            </a:r>
            <a:r>
              <a:rPr i="1" lang="en-US"/>
              <a:t>s</a:t>
            </a:r>
            <a:r>
              <a:rPr lang="en-US"/>
              <a:t>)</a:t>
            </a:r>
            <a:endParaRPr/>
          </a:p>
          <a:p>
            <a:pPr indent="-285750" lvl="1" marL="742950" rtl="0" algn="l">
              <a:spcBef>
                <a:spcPts val="595"/>
              </a:spcBef>
              <a:spcAft>
                <a:spcPts val="0"/>
              </a:spcAft>
              <a:buSzPts val="1870"/>
              <a:buChar char="•"/>
            </a:pPr>
            <a:r>
              <a:rPr lang="en-US"/>
              <a:t>But (</a:t>
            </a:r>
            <a:r>
              <a:rPr i="1" lang="en-US"/>
              <a:t>r</a:t>
            </a:r>
            <a:r>
              <a:rPr baseline="30000" lang="en-US"/>
              <a:t>old</a:t>
            </a:r>
            <a:r>
              <a:rPr baseline="-25000" lang="en-US"/>
              <a:t> </a:t>
            </a:r>
            <a:r>
              <a:rPr lang="en-US"/>
              <a:t>⨝</a:t>
            </a:r>
            <a:r>
              <a:rPr baseline="-25000" lang="en-US"/>
              <a:t> </a:t>
            </a:r>
            <a:r>
              <a:rPr i="1" lang="en-US"/>
              <a:t>s</a:t>
            </a:r>
            <a:r>
              <a:rPr lang="en-US"/>
              <a:t>) is simply the old value of the materialized view, so the incremental change to the view is just      </a:t>
            </a:r>
            <a:r>
              <a:rPr i="1" lang="en-US"/>
              <a:t>i</a:t>
            </a:r>
            <a:r>
              <a:rPr baseline="-25000" i="1" lang="en-US"/>
              <a:t>r </a:t>
            </a:r>
            <a:r>
              <a:rPr lang="en-US"/>
              <a:t>⨝ </a:t>
            </a:r>
            <a:r>
              <a:rPr i="1" lang="en-US"/>
              <a:t>s</a:t>
            </a:r>
            <a:endParaRPr/>
          </a:p>
          <a:p>
            <a:pPr indent="-342900" lvl="0" marL="342900" rtl="0" algn="l">
              <a:spcBef>
                <a:spcPts val="595"/>
              </a:spcBef>
              <a:spcAft>
                <a:spcPts val="0"/>
              </a:spcAft>
              <a:buSzPts val="1870"/>
              <a:buFont typeface="Noto Sans Symbols"/>
              <a:buChar char="▪"/>
            </a:pPr>
            <a:r>
              <a:rPr lang="en-US"/>
              <a:t>Thus, for inserts     </a:t>
            </a:r>
            <a:r>
              <a:rPr i="1" lang="en-US"/>
              <a:t>v</a:t>
            </a:r>
            <a:r>
              <a:rPr baseline="30000" i="1" lang="en-US"/>
              <a:t>new </a:t>
            </a:r>
            <a:r>
              <a:rPr i="1" lang="en-US"/>
              <a:t>= v</a:t>
            </a:r>
            <a:r>
              <a:rPr baseline="30000" i="1" lang="en-US"/>
              <a:t>old </a:t>
            </a:r>
            <a:r>
              <a:rPr lang="en-US"/>
              <a:t>∪(</a:t>
            </a:r>
            <a:r>
              <a:rPr i="1" lang="en-US"/>
              <a:t>i</a:t>
            </a:r>
            <a:r>
              <a:rPr baseline="-25000" i="1" lang="en-US"/>
              <a:t>r </a:t>
            </a:r>
            <a:r>
              <a:rPr lang="en-US"/>
              <a:t>⨝ </a:t>
            </a:r>
            <a:r>
              <a:rPr i="1" lang="en-US"/>
              <a:t>s</a:t>
            </a:r>
            <a:r>
              <a:rPr lang="en-US"/>
              <a:t>)</a:t>
            </a:r>
            <a:r>
              <a:rPr baseline="-25000" i="1" lang="en-US"/>
              <a:t> </a:t>
            </a:r>
            <a:endParaRPr/>
          </a:p>
          <a:p>
            <a:pPr indent="-342900" lvl="0" marL="342900" rtl="0" algn="l">
              <a:spcBef>
                <a:spcPts val="595"/>
              </a:spcBef>
              <a:spcAft>
                <a:spcPts val="0"/>
              </a:spcAft>
              <a:buSzPts val="1870"/>
              <a:buFont typeface="Noto Sans Symbols"/>
              <a:buChar char="▪"/>
            </a:pPr>
            <a:r>
              <a:rPr lang="en-US"/>
              <a:t>Similarly for deletes    </a:t>
            </a:r>
            <a:r>
              <a:rPr i="1" lang="en-US"/>
              <a:t>v</a:t>
            </a:r>
            <a:r>
              <a:rPr baseline="30000" i="1" lang="en-US"/>
              <a:t>new </a:t>
            </a:r>
            <a:r>
              <a:rPr i="1" lang="en-US"/>
              <a:t>= v</a:t>
            </a:r>
            <a:r>
              <a:rPr baseline="30000" i="1" lang="en-US"/>
              <a:t>old </a:t>
            </a:r>
            <a:r>
              <a:rPr i="1" lang="en-US"/>
              <a:t>–</a:t>
            </a:r>
            <a:r>
              <a:rPr baseline="30000" i="1" lang="en-US"/>
              <a:t> </a:t>
            </a:r>
            <a:r>
              <a:rPr lang="en-US"/>
              <a:t>(</a:t>
            </a:r>
            <a:r>
              <a:rPr i="1" lang="en-US"/>
              <a:t>d</a:t>
            </a:r>
            <a:r>
              <a:rPr baseline="-25000" i="1" lang="en-US"/>
              <a:t>r </a:t>
            </a:r>
            <a:r>
              <a:rPr lang="en-US"/>
              <a:t>⨝</a:t>
            </a:r>
            <a:r>
              <a:rPr baseline="-25000" i="1" lang="en-US"/>
              <a:t> </a:t>
            </a:r>
            <a:r>
              <a:rPr i="1" lang="en-US"/>
              <a:t>s</a:t>
            </a:r>
            <a:r>
              <a:rPr lang="en-US"/>
              <a:t>)</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Selection and Projection Operations</a:t>
            </a:r>
            <a:endParaRPr/>
          </a:p>
        </p:txBody>
      </p:sp>
      <p:sp>
        <p:nvSpPr>
          <p:cNvPr id="555" name="Google Shape;555;p65"/>
          <p:cNvSpPr txBox="1"/>
          <p:nvPr>
            <p:ph idx="1" type="body"/>
          </p:nvPr>
        </p:nvSpPr>
        <p:spPr>
          <a:xfrm>
            <a:off x="683394" y="1102497"/>
            <a:ext cx="7738711" cy="536797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Char char="▪"/>
            </a:pPr>
            <a:r>
              <a:rPr lang="en-US"/>
              <a:t>Selection: Consider a view </a:t>
            </a:r>
            <a:r>
              <a:rPr i="1" lang="en-US"/>
              <a:t>v</a:t>
            </a:r>
            <a:r>
              <a:rPr lang="en-US"/>
              <a:t> = σ</a:t>
            </a:r>
            <a:r>
              <a:rPr baseline="-25000" lang="en-US"/>
              <a:t>θ</a:t>
            </a:r>
            <a:r>
              <a:rPr lang="en-US"/>
              <a:t>(</a:t>
            </a:r>
            <a:r>
              <a:rPr i="1" lang="en-US"/>
              <a:t>r</a:t>
            </a:r>
            <a:r>
              <a:rPr lang="en-US"/>
              <a:t>).</a:t>
            </a:r>
            <a:endParaRPr/>
          </a:p>
          <a:p>
            <a:pPr indent="-285750" lvl="1" marL="742950" rtl="0" algn="l">
              <a:lnSpc>
                <a:spcPct val="90000"/>
              </a:lnSpc>
              <a:spcBef>
                <a:spcPts val="595"/>
              </a:spcBef>
              <a:spcAft>
                <a:spcPts val="0"/>
              </a:spcAft>
              <a:buSzPts val="1870"/>
              <a:buChar char="•"/>
            </a:pPr>
            <a:r>
              <a:rPr i="1" lang="en-US"/>
              <a:t>v</a:t>
            </a:r>
            <a:r>
              <a:rPr baseline="30000" i="1" lang="en-US"/>
              <a:t>new </a:t>
            </a:r>
            <a:r>
              <a:rPr i="1" lang="en-US"/>
              <a:t>= v</a:t>
            </a:r>
            <a:r>
              <a:rPr baseline="30000" i="1" lang="en-US"/>
              <a:t>old </a:t>
            </a:r>
            <a:r>
              <a:rPr lang="en-US"/>
              <a:t>∪σ</a:t>
            </a:r>
            <a:r>
              <a:rPr baseline="-25000" lang="en-US"/>
              <a:t>θ</a:t>
            </a:r>
            <a:r>
              <a:rPr lang="en-US"/>
              <a:t>(</a:t>
            </a:r>
            <a:r>
              <a:rPr i="1" lang="en-US"/>
              <a:t>i</a:t>
            </a:r>
            <a:r>
              <a:rPr baseline="-25000" i="1" lang="en-US"/>
              <a:t>r</a:t>
            </a:r>
            <a:r>
              <a:rPr lang="en-US"/>
              <a:t>)</a:t>
            </a:r>
            <a:endParaRPr/>
          </a:p>
          <a:p>
            <a:pPr indent="-285750" lvl="1" marL="742950" rtl="0" algn="l">
              <a:lnSpc>
                <a:spcPct val="90000"/>
              </a:lnSpc>
              <a:spcBef>
                <a:spcPts val="595"/>
              </a:spcBef>
              <a:spcAft>
                <a:spcPts val="0"/>
              </a:spcAft>
              <a:buSzPts val="1870"/>
              <a:buChar char="•"/>
            </a:pPr>
            <a:r>
              <a:rPr i="1" lang="en-US"/>
              <a:t>v</a:t>
            </a:r>
            <a:r>
              <a:rPr baseline="30000" i="1" lang="en-US"/>
              <a:t>new </a:t>
            </a:r>
            <a:r>
              <a:rPr i="1" lang="en-US"/>
              <a:t>= v</a:t>
            </a:r>
            <a:r>
              <a:rPr baseline="30000" i="1" lang="en-US"/>
              <a:t>old</a:t>
            </a:r>
            <a:r>
              <a:rPr i="1" lang="en-US"/>
              <a:t> - </a:t>
            </a:r>
            <a:r>
              <a:rPr lang="en-US"/>
              <a:t>σ</a:t>
            </a:r>
            <a:r>
              <a:rPr baseline="-25000" lang="en-US"/>
              <a:t>θ</a:t>
            </a:r>
            <a:r>
              <a:rPr lang="en-US"/>
              <a:t>(</a:t>
            </a:r>
            <a:r>
              <a:rPr i="1" lang="en-US"/>
              <a:t>d</a:t>
            </a:r>
            <a:r>
              <a:rPr baseline="-25000" i="1" lang="en-US"/>
              <a:t>r</a:t>
            </a:r>
            <a:r>
              <a:rPr lang="en-US"/>
              <a:t>)</a:t>
            </a:r>
            <a:endParaRPr/>
          </a:p>
          <a:p>
            <a:pPr indent="-342900" lvl="0" marL="342900" rtl="0" algn="l">
              <a:lnSpc>
                <a:spcPct val="90000"/>
              </a:lnSpc>
              <a:spcBef>
                <a:spcPts val="595"/>
              </a:spcBef>
              <a:spcAft>
                <a:spcPts val="0"/>
              </a:spcAft>
              <a:buSzPts val="1870"/>
              <a:buChar char="▪"/>
            </a:pPr>
            <a:r>
              <a:rPr lang="en-US"/>
              <a:t>Projection is a more difficult operation </a:t>
            </a:r>
            <a:endParaRPr/>
          </a:p>
          <a:p>
            <a:pPr indent="-285750" lvl="1" marL="742950" rtl="0" algn="l">
              <a:lnSpc>
                <a:spcPct val="90000"/>
              </a:lnSpc>
              <a:spcBef>
                <a:spcPts val="595"/>
              </a:spcBef>
              <a:spcAft>
                <a:spcPts val="0"/>
              </a:spcAft>
              <a:buSzPts val="1870"/>
              <a:buChar char="•"/>
            </a:pPr>
            <a:r>
              <a:rPr i="1" lang="en-US"/>
              <a:t>R </a:t>
            </a:r>
            <a:r>
              <a:rPr lang="en-US"/>
              <a:t>= (</a:t>
            </a:r>
            <a:r>
              <a:rPr i="1" lang="en-US"/>
              <a:t>A,B</a:t>
            </a:r>
            <a:r>
              <a:rPr lang="en-US"/>
              <a:t>), and r(R) = { (</a:t>
            </a:r>
            <a:r>
              <a:rPr i="1" lang="en-US"/>
              <a:t>a</a:t>
            </a:r>
            <a:r>
              <a:rPr lang="en-US"/>
              <a:t>,2), (</a:t>
            </a:r>
            <a:r>
              <a:rPr i="1" lang="en-US"/>
              <a:t>a</a:t>
            </a:r>
            <a:r>
              <a:rPr lang="en-US"/>
              <a:t>,3)}</a:t>
            </a:r>
            <a:endParaRPr/>
          </a:p>
          <a:p>
            <a:pPr indent="-285750" lvl="1" marL="742950" rtl="0" algn="l">
              <a:lnSpc>
                <a:spcPct val="90000"/>
              </a:lnSpc>
              <a:spcBef>
                <a:spcPts val="595"/>
              </a:spcBef>
              <a:spcAft>
                <a:spcPts val="0"/>
              </a:spcAft>
              <a:buSzPts val="1870"/>
              <a:buChar char="•"/>
            </a:pPr>
            <a:r>
              <a:rPr lang="en-US"/>
              <a:t> ∏</a:t>
            </a:r>
            <a:r>
              <a:rPr baseline="-25000" lang="en-US"/>
              <a:t>A</a:t>
            </a:r>
            <a:r>
              <a:rPr lang="en-US"/>
              <a:t>(</a:t>
            </a:r>
            <a:r>
              <a:rPr i="1" lang="en-US"/>
              <a:t>r</a:t>
            </a:r>
            <a:r>
              <a:rPr lang="en-US"/>
              <a:t>) has a single tuple (</a:t>
            </a:r>
            <a:r>
              <a:rPr i="1" lang="en-US"/>
              <a:t>a</a:t>
            </a:r>
            <a:r>
              <a:rPr lang="en-US"/>
              <a:t>). </a:t>
            </a:r>
            <a:endParaRPr/>
          </a:p>
          <a:p>
            <a:pPr indent="-285750" lvl="1" marL="742950" rtl="0" algn="l">
              <a:lnSpc>
                <a:spcPct val="90000"/>
              </a:lnSpc>
              <a:spcBef>
                <a:spcPts val="595"/>
              </a:spcBef>
              <a:spcAft>
                <a:spcPts val="0"/>
              </a:spcAft>
              <a:buSzPts val="1870"/>
              <a:buChar char="•"/>
            </a:pPr>
            <a:r>
              <a:rPr lang="en-US"/>
              <a:t>If we delete the tuple (</a:t>
            </a:r>
            <a:r>
              <a:rPr i="1" lang="en-US"/>
              <a:t>a</a:t>
            </a:r>
            <a:r>
              <a:rPr lang="en-US"/>
              <a:t>,2) from </a:t>
            </a:r>
            <a:r>
              <a:rPr i="1" lang="en-US"/>
              <a:t>r, </a:t>
            </a:r>
            <a:r>
              <a:rPr lang="en-US"/>
              <a:t>we should not delete the tuple (</a:t>
            </a:r>
            <a:r>
              <a:rPr i="1" lang="en-US"/>
              <a:t>a</a:t>
            </a:r>
            <a:r>
              <a:rPr lang="en-US"/>
              <a:t>) from ∏</a:t>
            </a:r>
            <a:r>
              <a:rPr baseline="-25000" lang="en-US"/>
              <a:t>A</a:t>
            </a:r>
            <a:r>
              <a:rPr lang="en-US"/>
              <a:t>(</a:t>
            </a:r>
            <a:r>
              <a:rPr i="1" lang="en-US"/>
              <a:t>r</a:t>
            </a:r>
            <a:r>
              <a:rPr lang="en-US"/>
              <a:t>), but if we then delete (</a:t>
            </a:r>
            <a:r>
              <a:rPr i="1" lang="en-US"/>
              <a:t>a,</a:t>
            </a:r>
            <a:r>
              <a:rPr lang="en-US"/>
              <a:t>3) as well, we should delete the tuple</a:t>
            </a:r>
            <a:endParaRPr/>
          </a:p>
          <a:p>
            <a:pPr indent="-342900" lvl="0" marL="342900" rtl="0" algn="l">
              <a:lnSpc>
                <a:spcPct val="90000"/>
              </a:lnSpc>
              <a:spcBef>
                <a:spcPts val="595"/>
              </a:spcBef>
              <a:spcAft>
                <a:spcPts val="0"/>
              </a:spcAft>
              <a:buSzPts val="1870"/>
              <a:buChar char="▪"/>
            </a:pPr>
            <a:r>
              <a:rPr lang="en-US"/>
              <a:t>For each tuple in a projection ∏</a:t>
            </a:r>
            <a:r>
              <a:rPr baseline="-25000" lang="en-US"/>
              <a:t>A</a:t>
            </a:r>
            <a:r>
              <a:rPr lang="en-US"/>
              <a:t>(</a:t>
            </a:r>
            <a:r>
              <a:rPr i="1" lang="en-US"/>
              <a:t>r</a:t>
            </a:r>
            <a:r>
              <a:rPr lang="en-US"/>
              <a:t>) , </a:t>
            </a:r>
            <a:r>
              <a:rPr b="1" lang="en-US"/>
              <a:t>we will keep a count </a:t>
            </a:r>
            <a:r>
              <a:rPr lang="en-US"/>
              <a:t>of how many times it was derived</a:t>
            </a:r>
            <a:endParaRPr/>
          </a:p>
          <a:p>
            <a:pPr indent="-285750" lvl="1" marL="742950" rtl="0" algn="l">
              <a:lnSpc>
                <a:spcPct val="90000"/>
              </a:lnSpc>
              <a:spcBef>
                <a:spcPts val="595"/>
              </a:spcBef>
              <a:spcAft>
                <a:spcPts val="0"/>
              </a:spcAft>
              <a:buSzPts val="1870"/>
              <a:buChar char="•"/>
            </a:pPr>
            <a:r>
              <a:rPr lang="en-US"/>
              <a:t>On insert of a tuple to </a:t>
            </a:r>
            <a:r>
              <a:rPr i="1" lang="en-US"/>
              <a:t>r</a:t>
            </a:r>
            <a:r>
              <a:rPr lang="en-US"/>
              <a:t>, if the resultant tuple is already in ∏</a:t>
            </a:r>
            <a:r>
              <a:rPr baseline="-25000" lang="en-US"/>
              <a:t>A</a:t>
            </a:r>
            <a:r>
              <a:rPr lang="en-US"/>
              <a:t>(</a:t>
            </a:r>
            <a:r>
              <a:rPr i="1" lang="en-US"/>
              <a:t>r</a:t>
            </a:r>
            <a:r>
              <a:rPr lang="en-US"/>
              <a:t>) we increment its count, else we add a new tuple with count = 1</a:t>
            </a:r>
            <a:endParaRPr/>
          </a:p>
          <a:p>
            <a:pPr indent="-285750" lvl="1" marL="742950" rtl="0" algn="l">
              <a:lnSpc>
                <a:spcPct val="90000"/>
              </a:lnSpc>
              <a:spcBef>
                <a:spcPts val="595"/>
              </a:spcBef>
              <a:spcAft>
                <a:spcPts val="0"/>
              </a:spcAft>
              <a:buSzPts val="1870"/>
              <a:buChar char="•"/>
            </a:pPr>
            <a:r>
              <a:rPr lang="en-US"/>
              <a:t>On delete of a tuple from r, we decrement the count of the corresponding tuple in ∏</a:t>
            </a:r>
            <a:r>
              <a:rPr baseline="-25000" lang="en-US"/>
              <a:t>A</a:t>
            </a:r>
            <a:r>
              <a:rPr lang="en-US"/>
              <a:t>(</a:t>
            </a:r>
            <a:r>
              <a:rPr i="1" lang="en-US"/>
              <a:t>r</a:t>
            </a:r>
            <a:r>
              <a:rPr lang="en-US"/>
              <a:t>) </a:t>
            </a:r>
            <a:endParaRPr/>
          </a:p>
          <a:p>
            <a:pPr indent="-228600" lvl="2" marL="1085850" rtl="0" algn="l">
              <a:lnSpc>
                <a:spcPct val="90000"/>
              </a:lnSpc>
              <a:spcBef>
                <a:spcPts val="595"/>
              </a:spcBef>
              <a:spcAft>
                <a:spcPts val="0"/>
              </a:spcAft>
              <a:buSzPts val="1700"/>
              <a:buChar char="▪"/>
            </a:pPr>
            <a:r>
              <a:rPr lang="en-US"/>
              <a:t>if the count becomes 0, we delete the tuple from ∏</a:t>
            </a:r>
            <a:r>
              <a:rPr baseline="-25000" lang="en-US"/>
              <a:t>A</a:t>
            </a:r>
            <a:r>
              <a:rPr lang="en-US"/>
              <a:t>(</a:t>
            </a:r>
            <a:r>
              <a:rPr i="1" lang="en-US"/>
              <a:t>r</a:t>
            </a:r>
            <a:r>
              <a:rPr lang="en-US"/>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Aggregation Operations</a:t>
            </a:r>
            <a:endParaRPr/>
          </a:p>
        </p:txBody>
      </p:sp>
      <p:sp>
        <p:nvSpPr>
          <p:cNvPr id="562" name="Google Shape;562;p66"/>
          <p:cNvSpPr txBox="1"/>
          <p:nvPr>
            <p:ph idx="1" type="body"/>
          </p:nvPr>
        </p:nvSpPr>
        <p:spPr>
          <a:xfrm>
            <a:off x="673768" y="991402"/>
            <a:ext cx="7911967" cy="535979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Count</a:t>
            </a:r>
            <a:r>
              <a:rPr lang="en-US"/>
              <a:t> : </a:t>
            </a:r>
            <a:r>
              <a:rPr i="1" lang="en-US"/>
              <a:t>v</a:t>
            </a:r>
            <a:r>
              <a:rPr lang="en-US"/>
              <a:t> = </a:t>
            </a:r>
            <a:r>
              <a:rPr baseline="-25000" i="1" lang="en-US"/>
              <a:t>A</a:t>
            </a:r>
            <a:r>
              <a:rPr b="1" lang="en-US"/>
              <a:t> </a:t>
            </a:r>
            <a:r>
              <a:rPr lang="en-US"/>
              <a:t>𝛾</a:t>
            </a:r>
            <a:r>
              <a:rPr b="1" lang="en-US"/>
              <a:t> </a:t>
            </a:r>
            <a:r>
              <a:rPr baseline="-25000" i="1" lang="en-US"/>
              <a:t>count</a:t>
            </a:r>
            <a:r>
              <a:rPr baseline="-25000" lang="en-US"/>
              <a:t>(</a:t>
            </a:r>
            <a:r>
              <a:rPr baseline="-25000" i="1" lang="en-US"/>
              <a:t>B</a:t>
            </a:r>
            <a:r>
              <a:rPr baseline="-25000" lang="en-US"/>
              <a:t>)</a:t>
            </a:r>
            <a:r>
              <a:rPr baseline="30000" lang="en-US"/>
              <a:t>(</a:t>
            </a:r>
            <a:r>
              <a:rPr baseline="30000" i="1" lang="en-US"/>
              <a:t>r</a:t>
            </a:r>
            <a:r>
              <a:rPr baseline="30000" lang="en-US"/>
              <a:t>)</a:t>
            </a:r>
            <a:r>
              <a:rPr lang="en-US"/>
              <a:t>. [Group by A, then number of tuple count for B values]</a:t>
            </a:r>
            <a:endParaRPr/>
          </a:p>
          <a:p>
            <a:pPr indent="-285750" lvl="1" marL="742950" rtl="0" algn="l">
              <a:spcBef>
                <a:spcPts val="595"/>
              </a:spcBef>
              <a:spcAft>
                <a:spcPts val="0"/>
              </a:spcAft>
              <a:buSzPts val="1870"/>
              <a:buChar char="•"/>
            </a:pPr>
            <a:r>
              <a:rPr lang="en-US"/>
              <a:t>When a set of tuples i</a:t>
            </a:r>
            <a:r>
              <a:rPr baseline="-25000" lang="en-US"/>
              <a:t>r</a:t>
            </a:r>
            <a:r>
              <a:rPr lang="en-US"/>
              <a:t> is inserted </a:t>
            </a:r>
            <a:endParaRPr/>
          </a:p>
          <a:p>
            <a:pPr indent="-228600" lvl="2" marL="1085850" rtl="0" algn="l">
              <a:spcBef>
                <a:spcPts val="595"/>
              </a:spcBef>
              <a:spcAft>
                <a:spcPts val="0"/>
              </a:spcAft>
              <a:buSzPts val="1700"/>
              <a:buChar char="▪"/>
            </a:pPr>
            <a:r>
              <a:rPr lang="en-US"/>
              <a:t>For each tuple r in i</a:t>
            </a:r>
            <a:r>
              <a:rPr baseline="-25000" lang="en-US"/>
              <a:t>r</a:t>
            </a:r>
            <a:r>
              <a:rPr lang="en-US"/>
              <a:t>, if the corresponding group is already present in v, we increment its count, else we add a new tuple with count = 1</a:t>
            </a:r>
            <a:endParaRPr/>
          </a:p>
          <a:p>
            <a:pPr indent="-285750" lvl="1" marL="742950" rtl="0" algn="l">
              <a:spcBef>
                <a:spcPts val="595"/>
              </a:spcBef>
              <a:spcAft>
                <a:spcPts val="0"/>
              </a:spcAft>
              <a:buSzPts val="1870"/>
              <a:buChar char="•"/>
            </a:pPr>
            <a:r>
              <a:rPr lang="en-US"/>
              <a:t>When a set of tuples d</a:t>
            </a:r>
            <a:r>
              <a:rPr baseline="-25000" lang="en-US"/>
              <a:t>r</a:t>
            </a:r>
            <a:r>
              <a:rPr lang="en-US"/>
              <a:t> is deleted</a:t>
            </a:r>
            <a:endParaRPr/>
          </a:p>
          <a:p>
            <a:pPr indent="-228600" lvl="2" marL="1085850" rtl="0" algn="l">
              <a:spcBef>
                <a:spcPts val="595"/>
              </a:spcBef>
              <a:spcAft>
                <a:spcPts val="0"/>
              </a:spcAft>
              <a:buSzPts val="1700"/>
              <a:buChar char="▪"/>
            </a:pPr>
            <a:r>
              <a:rPr lang="en-US"/>
              <a:t>for each tuple t in i</a:t>
            </a:r>
            <a:r>
              <a:rPr baseline="-25000" lang="en-US"/>
              <a:t>r.</a:t>
            </a:r>
            <a:r>
              <a:rPr lang="en-US"/>
              <a:t>we look for the group </a:t>
            </a:r>
            <a:r>
              <a:rPr i="1" lang="en-US"/>
              <a:t>t</a:t>
            </a:r>
            <a:r>
              <a:rPr lang="en-US"/>
              <a:t>.</a:t>
            </a:r>
            <a:r>
              <a:rPr i="1" lang="en-US"/>
              <a:t>A </a:t>
            </a:r>
            <a:r>
              <a:rPr lang="en-US"/>
              <a:t>in </a:t>
            </a:r>
            <a:r>
              <a:rPr i="1" lang="en-US"/>
              <a:t>v</a:t>
            </a:r>
            <a:r>
              <a:rPr lang="en-US"/>
              <a:t>, and subtract 1 from the count for the group. </a:t>
            </a:r>
            <a:endParaRPr/>
          </a:p>
          <a:p>
            <a:pPr indent="-228600" lvl="3" marL="1428750" rtl="0" algn="l">
              <a:spcBef>
                <a:spcPts val="595"/>
              </a:spcBef>
              <a:spcAft>
                <a:spcPts val="0"/>
              </a:spcAft>
              <a:buSzPts val="1700"/>
              <a:buChar char="•"/>
            </a:pPr>
            <a:r>
              <a:rPr lang="en-US"/>
              <a:t>If the count becomes 0, we delete from </a:t>
            </a:r>
            <a:r>
              <a:rPr i="1" lang="en-US"/>
              <a:t>v</a:t>
            </a:r>
            <a:r>
              <a:rPr lang="en-US"/>
              <a:t> the tuple for the group </a:t>
            </a:r>
            <a:r>
              <a:rPr i="1" lang="en-US"/>
              <a:t>t</a:t>
            </a:r>
            <a:r>
              <a:rPr lang="en-US"/>
              <a:t>.</a:t>
            </a:r>
            <a:r>
              <a:rPr i="1" lang="en-US"/>
              <a:t>A</a:t>
            </a:r>
            <a:endParaRPr i="1"/>
          </a:p>
          <a:p>
            <a:pPr indent="-342900" lvl="0" marL="342900" rtl="0" algn="l">
              <a:spcBef>
                <a:spcPts val="595"/>
              </a:spcBef>
              <a:spcAft>
                <a:spcPts val="0"/>
              </a:spcAft>
              <a:buSzPts val="1870"/>
              <a:buFont typeface="Noto Sans Symbols"/>
              <a:buChar char="▪"/>
            </a:pPr>
            <a:r>
              <a:rPr b="1" lang="en-US"/>
              <a:t>Sum</a:t>
            </a:r>
            <a:r>
              <a:rPr lang="en-US"/>
              <a:t>: </a:t>
            </a:r>
            <a:r>
              <a:rPr i="1" lang="en-US"/>
              <a:t>v</a:t>
            </a:r>
            <a:r>
              <a:rPr lang="en-US"/>
              <a:t> = </a:t>
            </a:r>
            <a:r>
              <a:rPr baseline="-25000" i="1" lang="en-US"/>
              <a:t>A</a:t>
            </a:r>
            <a:r>
              <a:rPr b="1" lang="en-US"/>
              <a:t> </a:t>
            </a:r>
            <a:r>
              <a:rPr lang="en-US"/>
              <a:t>𝛾</a:t>
            </a:r>
            <a:r>
              <a:rPr b="1" lang="en-US"/>
              <a:t> </a:t>
            </a:r>
            <a:r>
              <a:rPr baseline="-25000" i="1" lang="en-US"/>
              <a:t>sum </a:t>
            </a:r>
            <a:r>
              <a:rPr baseline="-25000" lang="en-US"/>
              <a:t>(</a:t>
            </a:r>
            <a:r>
              <a:rPr baseline="-25000" i="1" lang="en-US"/>
              <a:t>B</a:t>
            </a:r>
            <a:r>
              <a:rPr baseline="-25000" lang="en-US"/>
              <a:t>)</a:t>
            </a:r>
            <a:r>
              <a:rPr baseline="30000" lang="en-US"/>
              <a:t>(</a:t>
            </a:r>
            <a:r>
              <a:rPr baseline="30000" i="1" lang="en-US"/>
              <a:t>r</a:t>
            </a:r>
            <a:r>
              <a:rPr baseline="30000" lang="en-US"/>
              <a:t>) </a:t>
            </a:r>
            <a:endParaRPr/>
          </a:p>
          <a:p>
            <a:pPr indent="-285750" lvl="1" marL="742950" rtl="0" algn="l">
              <a:spcBef>
                <a:spcPts val="595"/>
              </a:spcBef>
              <a:spcAft>
                <a:spcPts val="0"/>
              </a:spcAft>
              <a:buSzPts val="1870"/>
              <a:buChar char="•"/>
            </a:pPr>
            <a:r>
              <a:rPr lang="en-US"/>
              <a:t>We maintain the sum in a manner similar to count, except we add (insertion)/subtract (deletion) the B value instead of adding/subtracting 1 for the count</a:t>
            </a:r>
            <a:endParaRPr/>
          </a:p>
          <a:p>
            <a:pPr indent="-285750" lvl="1" marL="742950" rtl="0" algn="l">
              <a:spcBef>
                <a:spcPts val="595"/>
              </a:spcBef>
              <a:spcAft>
                <a:spcPts val="0"/>
              </a:spcAft>
              <a:buSzPts val="1870"/>
              <a:buChar char="•"/>
            </a:pPr>
            <a:r>
              <a:rPr b="1" lang="en-US"/>
              <a:t>Additionally we maintain the count in order to detect groups with no tuples</a:t>
            </a:r>
            <a:r>
              <a:rPr lang="en-US"/>
              <a:t>.  Such groups are deleted from v</a:t>
            </a:r>
            <a:endParaRPr/>
          </a:p>
          <a:p>
            <a:pPr indent="-228600" lvl="2" marL="1085850" rtl="0" algn="l">
              <a:spcBef>
                <a:spcPts val="595"/>
              </a:spcBef>
              <a:spcAft>
                <a:spcPts val="0"/>
              </a:spcAft>
              <a:buSzPts val="1700"/>
              <a:buChar char="▪"/>
            </a:pPr>
            <a:r>
              <a:rPr lang="en-US"/>
              <a:t>Cannot simply test for sum = 0 (why?) [Total sum can be 0 with many tuples]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56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5" st="5"/>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6" st="6"/>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7" st="7"/>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8" st="8"/>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nvSpPr>
        <p:spPr>
          <a:xfrm>
            <a:off x="1486919" y="2632801"/>
            <a:ext cx="719496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Helvetica Neue"/>
                <a:ea typeface="Helvetica Neue"/>
                <a:cs typeface="Helvetica Neue"/>
                <a:sym typeface="Helvetica Neue"/>
              </a:rPr>
              <a:t>Generating Equivalent Expressions</a:t>
            </a:r>
            <a:endParaRPr b="1" sz="2800">
              <a:solidFill>
                <a:srgbClr val="002060"/>
              </a:solidFill>
              <a:latin typeface="Helvetica Neue"/>
              <a:ea typeface="Helvetica Neue"/>
              <a:cs typeface="Helvetica Neue"/>
              <a:sym typeface="Helvetica Neu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Aggregate Operations (Cont.)</a:t>
            </a:r>
            <a:endParaRPr/>
          </a:p>
        </p:txBody>
      </p:sp>
      <p:sp>
        <p:nvSpPr>
          <p:cNvPr id="569" name="Google Shape;569;p67"/>
          <p:cNvSpPr txBox="1"/>
          <p:nvPr>
            <p:ph idx="1" type="body"/>
          </p:nvPr>
        </p:nvSpPr>
        <p:spPr>
          <a:xfrm>
            <a:off x="664142" y="1102497"/>
            <a:ext cx="7815715"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Avg</a:t>
            </a:r>
            <a:r>
              <a:rPr lang="en-US"/>
              <a:t>: How to handle average?</a:t>
            </a:r>
            <a:endParaRPr/>
          </a:p>
          <a:p>
            <a:pPr indent="-285750" lvl="1" marL="742950" rtl="0" algn="l">
              <a:spcBef>
                <a:spcPts val="595"/>
              </a:spcBef>
              <a:spcAft>
                <a:spcPts val="0"/>
              </a:spcAft>
              <a:buSzPts val="1870"/>
              <a:buChar char="•"/>
            </a:pPr>
            <a:r>
              <a:rPr lang="en-US"/>
              <a:t> Maintain </a:t>
            </a:r>
            <a:r>
              <a:rPr b="1" lang="en-US"/>
              <a:t>sum </a:t>
            </a:r>
            <a:r>
              <a:rPr lang="en-US"/>
              <a:t>and </a:t>
            </a:r>
            <a:r>
              <a:rPr b="1" lang="en-US"/>
              <a:t>count </a:t>
            </a:r>
            <a:r>
              <a:rPr lang="en-US"/>
              <a:t>separately, and divide at the end</a:t>
            </a:r>
            <a:endParaRPr/>
          </a:p>
          <a:p>
            <a:pPr indent="-342900" lvl="0" marL="342900" rtl="0" algn="l">
              <a:spcBef>
                <a:spcPts val="595"/>
              </a:spcBef>
              <a:spcAft>
                <a:spcPts val="0"/>
              </a:spcAft>
              <a:buSzPts val="1870"/>
              <a:buFont typeface="Noto Sans Symbols"/>
              <a:buChar char="▪"/>
            </a:pPr>
            <a:r>
              <a:rPr b="1" lang="en-US"/>
              <a:t>min</a:t>
            </a:r>
            <a:r>
              <a:rPr lang="en-US"/>
              <a:t>, </a:t>
            </a:r>
            <a:r>
              <a:rPr b="1" lang="en-US"/>
              <a:t>max</a:t>
            </a:r>
            <a:r>
              <a:rPr lang="en-US"/>
              <a:t>: </a:t>
            </a:r>
            <a:r>
              <a:rPr i="1" lang="en-US"/>
              <a:t>v</a:t>
            </a:r>
            <a:r>
              <a:rPr lang="en-US"/>
              <a:t> = </a:t>
            </a:r>
            <a:r>
              <a:rPr baseline="-25000" i="1" lang="en-US"/>
              <a:t>A</a:t>
            </a:r>
            <a:r>
              <a:rPr b="1" lang="en-US"/>
              <a:t> 𝛾 </a:t>
            </a:r>
            <a:r>
              <a:rPr baseline="-25000" i="1" lang="en-US"/>
              <a:t>min </a:t>
            </a:r>
            <a:r>
              <a:rPr baseline="-25000" lang="en-US"/>
              <a:t>(</a:t>
            </a:r>
            <a:r>
              <a:rPr baseline="-25000" i="1" lang="en-US"/>
              <a:t>B</a:t>
            </a:r>
            <a:r>
              <a:rPr baseline="-25000" lang="en-US"/>
              <a:t>) </a:t>
            </a:r>
            <a:r>
              <a:rPr lang="en-US"/>
              <a:t>(</a:t>
            </a:r>
            <a:r>
              <a:rPr i="1" lang="en-US"/>
              <a:t>r</a:t>
            </a:r>
            <a:r>
              <a:rPr lang="en-US"/>
              <a:t>).  </a:t>
            </a:r>
            <a:endParaRPr/>
          </a:p>
          <a:p>
            <a:pPr indent="-285750" lvl="1" marL="742950" rtl="0" algn="l">
              <a:spcBef>
                <a:spcPts val="595"/>
              </a:spcBef>
              <a:spcAft>
                <a:spcPts val="0"/>
              </a:spcAft>
              <a:buSzPts val="1870"/>
              <a:buChar char="•"/>
            </a:pPr>
            <a:r>
              <a:rPr lang="en-US"/>
              <a:t>Handling insertions on r is straightforward.</a:t>
            </a:r>
            <a:endParaRPr/>
          </a:p>
          <a:p>
            <a:pPr indent="-285750" lvl="1" marL="742950" rtl="0" algn="l">
              <a:spcBef>
                <a:spcPts val="595"/>
              </a:spcBef>
              <a:spcAft>
                <a:spcPts val="0"/>
              </a:spcAft>
              <a:buSzPts val="1870"/>
              <a:buChar char="•"/>
            </a:pPr>
            <a:r>
              <a:rPr lang="en-US">
                <a:solidFill>
                  <a:schemeClr val="dk2"/>
                </a:solidFill>
              </a:rPr>
              <a:t>Maintaining the aggregate values </a:t>
            </a:r>
            <a:r>
              <a:rPr b="1" lang="en-US"/>
              <a:t>min</a:t>
            </a:r>
            <a:r>
              <a:rPr b="1" lang="en-US">
                <a:solidFill>
                  <a:schemeClr val="dk2"/>
                </a:solidFill>
              </a:rPr>
              <a:t> </a:t>
            </a:r>
            <a:r>
              <a:rPr lang="en-US">
                <a:solidFill>
                  <a:schemeClr val="dk2"/>
                </a:solidFill>
              </a:rPr>
              <a:t>and </a:t>
            </a:r>
            <a:r>
              <a:rPr b="1" lang="en-US"/>
              <a:t>max</a:t>
            </a:r>
            <a:r>
              <a:rPr b="1" lang="en-US">
                <a:solidFill>
                  <a:schemeClr val="dk2"/>
                </a:solidFill>
              </a:rPr>
              <a:t> </a:t>
            </a:r>
            <a:r>
              <a:rPr lang="en-US">
                <a:solidFill>
                  <a:schemeClr val="dk2"/>
                </a:solidFill>
              </a:rPr>
              <a:t>on deletions may be more expensive</a:t>
            </a:r>
            <a:r>
              <a:rPr lang="en-US"/>
              <a:t>.</a:t>
            </a:r>
            <a:r>
              <a:rPr baseline="30000" lang="en-US"/>
              <a:t>  </a:t>
            </a:r>
            <a:r>
              <a:rPr lang="en-US"/>
              <a:t>We have to look at the other tuples of </a:t>
            </a:r>
            <a:r>
              <a:rPr i="1" lang="en-US"/>
              <a:t>r</a:t>
            </a:r>
            <a:r>
              <a:rPr lang="en-US"/>
              <a:t> that are in the same group to find the new minimum</a:t>
            </a:r>
            <a:endParaRPr/>
          </a:p>
          <a:p>
            <a:pPr indent="-224155" lvl="0" marL="342900" rtl="0" algn="l">
              <a:spcBef>
                <a:spcPts val="595"/>
              </a:spcBef>
              <a:spcAft>
                <a:spcPts val="0"/>
              </a:spcAft>
              <a:buSzPts val="1870"/>
              <a:buFont typeface="Noto Sans Symbols"/>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Other Operations</a:t>
            </a:r>
            <a:endParaRPr/>
          </a:p>
        </p:txBody>
      </p:sp>
      <p:sp>
        <p:nvSpPr>
          <p:cNvPr id="576" name="Google Shape;576;p68"/>
          <p:cNvSpPr txBox="1"/>
          <p:nvPr>
            <p:ph idx="1" type="body"/>
          </p:nvPr>
        </p:nvSpPr>
        <p:spPr>
          <a:xfrm>
            <a:off x="693019" y="1102497"/>
            <a:ext cx="7777214"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Set intersection: </a:t>
            </a:r>
            <a:r>
              <a:rPr i="1" lang="en-US"/>
              <a:t>v</a:t>
            </a:r>
            <a:r>
              <a:rPr lang="en-US"/>
              <a:t> = </a:t>
            </a:r>
            <a:r>
              <a:rPr i="1" lang="en-US"/>
              <a:t>r </a:t>
            </a:r>
            <a:r>
              <a:rPr lang="en-US"/>
              <a:t>∩ </a:t>
            </a:r>
            <a:r>
              <a:rPr i="1" lang="en-US"/>
              <a:t>s</a:t>
            </a:r>
            <a:endParaRPr/>
          </a:p>
          <a:p>
            <a:pPr indent="-285750" lvl="1" marL="742950" rtl="0" algn="l">
              <a:spcBef>
                <a:spcPts val="595"/>
              </a:spcBef>
              <a:spcAft>
                <a:spcPts val="0"/>
              </a:spcAft>
              <a:buSzPts val="1870"/>
              <a:buChar char="•"/>
            </a:pPr>
            <a:r>
              <a:rPr lang="en-US"/>
              <a:t>When a tuple is inserted in </a:t>
            </a:r>
            <a:r>
              <a:rPr i="1" lang="en-US"/>
              <a:t>r</a:t>
            </a:r>
            <a:r>
              <a:rPr lang="en-US"/>
              <a:t> we check if it is present in </a:t>
            </a:r>
            <a:r>
              <a:rPr i="1" lang="en-US"/>
              <a:t>s</a:t>
            </a:r>
            <a:r>
              <a:rPr lang="en-US"/>
              <a:t>, and if so we add it to </a:t>
            </a:r>
            <a:r>
              <a:rPr i="1" lang="en-US"/>
              <a:t>v</a:t>
            </a:r>
            <a:r>
              <a:rPr lang="en-US"/>
              <a:t>. </a:t>
            </a:r>
            <a:endParaRPr/>
          </a:p>
          <a:p>
            <a:pPr indent="-285750" lvl="1" marL="742950" rtl="0" algn="l">
              <a:spcBef>
                <a:spcPts val="595"/>
              </a:spcBef>
              <a:spcAft>
                <a:spcPts val="0"/>
              </a:spcAft>
              <a:buSzPts val="1870"/>
              <a:buChar char="•"/>
            </a:pPr>
            <a:r>
              <a:rPr lang="en-US"/>
              <a:t>If the tuple is deleted from r, we delete it from the intersection if it is present. </a:t>
            </a:r>
            <a:endParaRPr/>
          </a:p>
          <a:p>
            <a:pPr indent="-285750" lvl="1" marL="742950" rtl="0" algn="l">
              <a:spcBef>
                <a:spcPts val="595"/>
              </a:spcBef>
              <a:spcAft>
                <a:spcPts val="0"/>
              </a:spcAft>
              <a:buSzPts val="1870"/>
              <a:buChar char="•"/>
            </a:pPr>
            <a:r>
              <a:rPr lang="en-US"/>
              <a:t>Updates to </a:t>
            </a:r>
            <a:r>
              <a:rPr i="1" lang="en-US"/>
              <a:t>s</a:t>
            </a:r>
            <a:r>
              <a:rPr lang="en-US"/>
              <a:t> are symmetric</a:t>
            </a:r>
            <a:endParaRPr/>
          </a:p>
          <a:p>
            <a:pPr indent="-285750" lvl="1" marL="742950" rtl="0" algn="l">
              <a:spcBef>
                <a:spcPts val="595"/>
              </a:spcBef>
              <a:spcAft>
                <a:spcPts val="0"/>
              </a:spcAft>
              <a:buSzPts val="1870"/>
              <a:buChar char="•"/>
            </a:pPr>
            <a:r>
              <a:rPr lang="en-US"/>
              <a:t>The other set operations, </a:t>
            </a:r>
            <a:r>
              <a:rPr i="1" lang="en-US"/>
              <a:t>union </a:t>
            </a:r>
            <a:r>
              <a:rPr lang="en-US"/>
              <a:t>and </a:t>
            </a:r>
            <a:r>
              <a:rPr i="1" lang="en-US"/>
              <a:t>set difference </a:t>
            </a:r>
            <a:r>
              <a:rPr lang="en-US"/>
              <a:t>are handled in a similar fashion.</a:t>
            </a:r>
            <a:endParaRPr/>
          </a:p>
          <a:p>
            <a:pPr indent="-342900" lvl="0" marL="342900" rtl="0" algn="l">
              <a:spcBef>
                <a:spcPts val="595"/>
              </a:spcBef>
              <a:spcAft>
                <a:spcPts val="0"/>
              </a:spcAft>
              <a:buSzPts val="1870"/>
              <a:buFont typeface="Noto Sans Symbols"/>
              <a:buChar char="▪"/>
            </a:pPr>
            <a:r>
              <a:rPr lang="en-US"/>
              <a:t>Outer joins are handled in much the same way as joins but with some extra work </a:t>
            </a:r>
            <a:endParaRPr/>
          </a:p>
          <a:p>
            <a:pPr indent="-285750" lvl="1" marL="742950" rtl="0" algn="l">
              <a:spcBef>
                <a:spcPts val="595"/>
              </a:spcBef>
              <a:spcAft>
                <a:spcPts val="0"/>
              </a:spcAft>
              <a:buSzPts val="1870"/>
              <a:buChar char="•"/>
            </a:pPr>
            <a:r>
              <a:rPr lang="en-US"/>
              <a:t>we leave details to you.</a:t>
            </a:r>
            <a:endParaRPr i="1"/>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Handling Expressions</a:t>
            </a:r>
            <a:endParaRPr/>
          </a:p>
        </p:txBody>
      </p:sp>
      <p:sp>
        <p:nvSpPr>
          <p:cNvPr id="583" name="Google Shape;583;p69"/>
          <p:cNvSpPr txBox="1"/>
          <p:nvPr>
            <p:ph idx="1" type="body"/>
          </p:nvPr>
        </p:nvSpPr>
        <p:spPr>
          <a:xfrm>
            <a:off x="673768" y="1102497"/>
            <a:ext cx="7738712"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To handle an entire expression, </a:t>
            </a:r>
            <a:r>
              <a:rPr b="1" lang="en-US"/>
              <a:t>we derive expressions for computing the incremental change to the result of each sub-expressions</a:t>
            </a:r>
            <a:r>
              <a:rPr lang="en-US"/>
              <a:t>, starting from the smallest sub-expressions.</a:t>
            </a:r>
            <a:endParaRPr/>
          </a:p>
          <a:p>
            <a:pPr indent="-342900" lvl="0" marL="342900" rtl="0" algn="l">
              <a:spcBef>
                <a:spcPts val="595"/>
              </a:spcBef>
              <a:spcAft>
                <a:spcPts val="0"/>
              </a:spcAft>
              <a:buSzPts val="1870"/>
              <a:buFont typeface="Noto Sans Symbols"/>
              <a:buChar char="▪"/>
            </a:pPr>
            <a:r>
              <a:rPr lang="en-US"/>
              <a:t>E.g., consider  </a:t>
            </a:r>
            <a:r>
              <a:rPr i="1" lang="en-US"/>
              <a:t>E</a:t>
            </a:r>
            <a:r>
              <a:rPr baseline="-25000" lang="en-US"/>
              <a:t>1</a:t>
            </a:r>
            <a:r>
              <a:rPr lang="en-US"/>
              <a:t> ⨝ </a:t>
            </a:r>
            <a:r>
              <a:rPr i="1" lang="en-US"/>
              <a:t>E</a:t>
            </a:r>
            <a:r>
              <a:rPr baseline="-25000" lang="en-US"/>
              <a:t>2</a:t>
            </a:r>
            <a:r>
              <a:rPr lang="en-US"/>
              <a:t> where each of </a:t>
            </a:r>
            <a:r>
              <a:rPr i="1" lang="en-US"/>
              <a:t>E</a:t>
            </a:r>
            <a:r>
              <a:rPr baseline="-25000" lang="en-US"/>
              <a:t>1</a:t>
            </a:r>
            <a:r>
              <a:rPr lang="en-US"/>
              <a:t> and </a:t>
            </a:r>
            <a:r>
              <a:rPr i="1" lang="en-US"/>
              <a:t>E</a:t>
            </a:r>
            <a:r>
              <a:rPr baseline="-25000" lang="en-US"/>
              <a:t>2</a:t>
            </a:r>
            <a:r>
              <a:rPr lang="en-US"/>
              <a:t> may be a complex expression</a:t>
            </a:r>
            <a:endParaRPr/>
          </a:p>
          <a:p>
            <a:pPr indent="-285750" lvl="1" marL="742950" rtl="0" algn="l">
              <a:spcBef>
                <a:spcPts val="595"/>
              </a:spcBef>
              <a:spcAft>
                <a:spcPts val="0"/>
              </a:spcAft>
              <a:buSzPts val="1870"/>
              <a:buChar char="•"/>
            </a:pPr>
            <a:r>
              <a:rPr lang="en-US"/>
              <a:t>Suppose the set of tuples to be inserted into </a:t>
            </a:r>
            <a:r>
              <a:rPr i="1" lang="en-US"/>
              <a:t>E</a:t>
            </a:r>
            <a:r>
              <a:rPr baseline="-25000" lang="en-US"/>
              <a:t>1 </a:t>
            </a:r>
            <a:r>
              <a:rPr lang="en-US"/>
              <a:t>is given by </a:t>
            </a:r>
            <a:r>
              <a:rPr i="1" lang="en-US"/>
              <a:t>D</a:t>
            </a:r>
            <a:r>
              <a:rPr baseline="-25000" lang="en-US"/>
              <a:t>1 </a:t>
            </a:r>
            <a:endParaRPr/>
          </a:p>
          <a:p>
            <a:pPr indent="-228600" lvl="2" marL="1085850" rtl="0" algn="l">
              <a:spcBef>
                <a:spcPts val="595"/>
              </a:spcBef>
              <a:spcAft>
                <a:spcPts val="0"/>
              </a:spcAft>
              <a:buSzPts val="1700"/>
              <a:buChar char="▪"/>
            </a:pPr>
            <a:r>
              <a:rPr lang="en-US"/>
              <a:t>Computed earlier, since smaller sub-expressions are handled first</a:t>
            </a:r>
            <a:endParaRPr/>
          </a:p>
          <a:p>
            <a:pPr indent="-285750" lvl="1" marL="742950" rtl="0" algn="l">
              <a:spcBef>
                <a:spcPts val="595"/>
              </a:spcBef>
              <a:spcAft>
                <a:spcPts val="0"/>
              </a:spcAft>
              <a:buSzPts val="1870"/>
              <a:buChar char="•"/>
            </a:pPr>
            <a:r>
              <a:rPr lang="en-US"/>
              <a:t>Then  the set of tuples to be inserted into </a:t>
            </a:r>
            <a:r>
              <a:rPr i="1" lang="en-US"/>
              <a:t>E</a:t>
            </a:r>
            <a:r>
              <a:rPr baseline="-25000" lang="en-US"/>
              <a:t>1</a:t>
            </a:r>
            <a:r>
              <a:rPr lang="en-US"/>
              <a:t> ⨝ </a:t>
            </a:r>
            <a:r>
              <a:rPr i="1" lang="en-US"/>
              <a:t>E</a:t>
            </a:r>
            <a:r>
              <a:rPr baseline="-25000" lang="en-US"/>
              <a:t>2</a:t>
            </a:r>
            <a:r>
              <a:rPr lang="en-US"/>
              <a:t> is given by</a:t>
            </a:r>
            <a:br>
              <a:rPr lang="en-US"/>
            </a:br>
            <a:r>
              <a:rPr lang="en-US"/>
              <a:t> </a:t>
            </a:r>
            <a:r>
              <a:rPr i="1" lang="en-US"/>
              <a:t>D</a:t>
            </a:r>
            <a:r>
              <a:rPr baseline="-25000" lang="en-US"/>
              <a:t>1 </a:t>
            </a:r>
            <a:r>
              <a:rPr lang="en-US"/>
              <a:t>⨝ </a:t>
            </a:r>
            <a:r>
              <a:rPr i="1" lang="en-US"/>
              <a:t>E</a:t>
            </a:r>
            <a:r>
              <a:rPr baseline="-25000" lang="en-US"/>
              <a:t>2</a:t>
            </a:r>
            <a:r>
              <a:rPr lang="en-US"/>
              <a:t> (Δ (</a:t>
            </a:r>
            <a:r>
              <a:rPr i="1" lang="en-US"/>
              <a:t>E</a:t>
            </a:r>
            <a:r>
              <a:rPr baseline="-25000" lang="en-US"/>
              <a:t>1</a:t>
            </a:r>
            <a:r>
              <a:rPr lang="en-US"/>
              <a:t> ⨝ </a:t>
            </a:r>
            <a:r>
              <a:rPr i="1" lang="en-US"/>
              <a:t>E</a:t>
            </a:r>
            <a:r>
              <a:rPr baseline="-25000" lang="en-US"/>
              <a:t>2 </a:t>
            </a:r>
            <a:r>
              <a:rPr lang="en-US"/>
              <a:t>) = </a:t>
            </a:r>
            <a:r>
              <a:rPr i="1" lang="en-US"/>
              <a:t>D</a:t>
            </a:r>
            <a:r>
              <a:rPr baseline="-25000" lang="en-US"/>
              <a:t>1 </a:t>
            </a:r>
            <a:r>
              <a:rPr lang="en-US"/>
              <a:t>⨝ </a:t>
            </a:r>
            <a:r>
              <a:rPr i="1" lang="en-US"/>
              <a:t>E</a:t>
            </a:r>
            <a:r>
              <a:rPr baseline="-25000" lang="en-US"/>
              <a:t>2</a:t>
            </a:r>
            <a:r>
              <a:rPr lang="en-US"/>
              <a:t> ) </a:t>
            </a:r>
            <a:endParaRPr/>
          </a:p>
          <a:p>
            <a:pPr indent="-228600" lvl="2" marL="1085850" rtl="0" algn="l">
              <a:spcBef>
                <a:spcPts val="595"/>
              </a:spcBef>
              <a:spcAft>
                <a:spcPts val="0"/>
              </a:spcAft>
              <a:buSzPts val="1700"/>
              <a:buChar char="▪"/>
            </a:pPr>
            <a:r>
              <a:rPr lang="en-US"/>
              <a:t>This is just the usual way of maintaining joins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0"/>
          <p:cNvSpPr txBox="1"/>
          <p:nvPr>
            <p:ph type="title"/>
          </p:nvPr>
        </p:nvSpPr>
        <p:spPr>
          <a:xfrm>
            <a:off x="636104" y="117475"/>
            <a:ext cx="8507896" cy="68759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Query Optimization and Materialized Views</a:t>
            </a:r>
            <a:endParaRPr/>
          </a:p>
        </p:txBody>
      </p:sp>
      <p:sp>
        <p:nvSpPr>
          <p:cNvPr id="590" name="Google Shape;590;p70"/>
          <p:cNvSpPr txBox="1"/>
          <p:nvPr>
            <p:ph idx="1" type="body"/>
          </p:nvPr>
        </p:nvSpPr>
        <p:spPr>
          <a:xfrm>
            <a:off x="636104" y="1102497"/>
            <a:ext cx="7891879"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Rewriting queries to use materialized views:</a:t>
            </a:r>
            <a:endParaRPr/>
          </a:p>
          <a:p>
            <a:pPr indent="-285750" lvl="1" marL="742950" rtl="0" algn="l">
              <a:spcBef>
                <a:spcPts val="595"/>
              </a:spcBef>
              <a:spcAft>
                <a:spcPts val="0"/>
              </a:spcAft>
              <a:buSzPts val="1870"/>
              <a:buChar char="•"/>
            </a:pPr>
            <a:r>
              <a:rPr lang="en-US"/>
              <a:t>A materialized view </a:t>
            </a:r>
            <a:r>
              <a:rPr i="1" lang="en-US"/>
              <a:t>v = r </a:t>
            </a:r>
            <a:r>
              <a:rPr lang="en-US"/>
              <a:t>⨝</a:t>
            </a:r>
            <a:r>
              <a:rPr i="1" lang="en-US"/>
              <a:t> s </a:t>
            </a:r>
            <a:r>
              <a:rPr lang="en-US"/>
              <a:t>is available </a:t>
            </a:r>
            <a:endParaRPr/>
          </a:p>
          <a:p>
            <a:pPr indent="-285750" lvl="1" marL="742950" rtl="0" algn="l">
              <a:spcBef>
                <a:spcPts val="595"/>
              </a:spcBef>
              <a:spcAft>
                <a:spcPts val="0"/>
              </a:spcAft>
              <a:buSzPts val="1870"/>
              <a:buChar char="•"/>
            </a:pPr>
            <a:r>
              <a:rPr lang="en-US"/>
              <a:t>A user submits a query    </a:t>
            </a:r>
            <a:r>
              <a:rPr i="1" lang="en-US"/>
              <a:t>r </a:t>
            </a:r>
            <a:r>
              <a:rPr lang="en-US"/>
              <a:t>⨝ </a:t>
            </a:r>
            <a:r>
              <a:rPr i="1" lang="en-US"/>
              <a:t>s </a:t>
            </a:r>
            <a:r>
              <a:rPr lang="en-US"/>
              <a:t>⨝</a:t>
            </a:r>
            <a:r>
              <a:rPr i="1" lang="en-US"/>
              <a:t> t</a:t>
            </a:r>
            <a:endParaRPr/>
          </a:p>
          <a:p>
            <a:pPr indent="-285750" lvl="1" marL="742950" rtl="0" algn="l">
              <a:spcBef>
                <a:spcPts val="595"/>
              </a:spcBef>
              <a:spcAft>
                <a:spcPts val="0"/>
              </a:spcAft>
              <a:buSzPts val="1870"/>
              <a:buChar char="•"/>
            </a:pPr>
            <a:r>
              <a:rPr lang="en-US"/>
              <a:t>We can rewrite the query as </a:t>
            </a:r>
            <a:r>
              <a:rPr i="1" lang="en-US"/>
              <a:t>v </a:t>
            </a:r>
            <a:r>
              <a:rPr lang="en-US"/>
              <a:t>⨝</a:t>
            </a:r>
            <a:r>
              <a:rPr i="1" lang="en-US"/>
              <a:t> t</a:t>
            </a:r>
            <a:r>
              <a:rPr lang="en-US"/>
              <a:t> </a:t>
            </a:r>
            <a:endParaRPr/>
          </a:p>
          <a:p>
            <a:pPr indent="-228600" lvl="2" marL="1085850" rtl="0" algn="l">
              <a:spcBef>
                <a:spcPts val="595"/>
              </a:spcBef>
              <a:spcAft>
                <a:spcPts val="0"/>
              </a:spcAft>
              <a:buSzPts val="1700"/>
              <a:buChar char="▪"/>
            </a:pPr>
            <a:r>
              <a:rPr lang="en-US"/>
              <a:t>Whether to do so depends on cost estimates for the two alternative</a:t>
            </a:r>
            <a:endParaRPr/>
          </a:p>
          <a:p>
            <a:pPr indent="-342900" lvl="0" marL="342900" rtl="0" algn="l">
              <a:spcBef>
                <a:spcPts val="595"/>
              </a:spcBef>
              <a:spcAft>
                <a:spcPts val="0"/>
              </a:spcAft>
              <a:buSzPts val="1870"/>
              <a:buFont typeface="Noto Sans Symbols"/>
              <a:buChar char="▪"/>
            </a:pPr>
            <a:r>
              <a:rPr lang="en-US"/>
              <a:t>Replacing a use of a materialized view by the view definition:</a:t>
            </a:r>
            <a:endParaRPr/>
          </a:p>
          <a:p>
            <a:pPr indent="-285750" lvl="1" marL="742950" rtl="0" algn="l">
              <a:spcBef>
                <a:spcPts val="595"/>
              </a:spcBef>
              <a:spcAft>
                <a:spcPts val="0"/>
              </a:spcAft>
              <a:buSzPts val="1870"/>
              <a:buChar char="•"/>
            </a:pPr>
            <a:r>
              <a:rPr lang="en-US"/>
              <a:t>A materialized view v = r ⨝ s is available, but without any index on it</a:t>
            </a:r>
            <a:endParaRPr/>
          </a:p>
          <a:p>
            <a:pPr indent="-285750" lvl="1" marL="742950" rtl="0" algn="l">
              <a:spcBef>
                <a:spcPts val="595"/>
              </a:spcBef>
              <a:spcAft>
                <a:spcPts val="0"/>
              </a:spcAft>
              <a:buSzPts val="1870"/>
              <a:buChar char="•"/>
            </a:pPr>
            <a:r>
              <a:rPr lang="en-US"/>
              <a:t>User submits a query σ</a:t>
            </a:r>
            <a:r>
              <a:rPr baseline="-25000" lang="en-US"/>
              <a:t>A=10</a:t>
            </a:r>
            <a:r>
              <a:rPr lang="en-US"/>
              <a:t>(v). </a:t>
            </a:r>
            <a:endParaRPr/>
          </a:p>
          <a:p>
            <a:pPr indent="-285750" lvl="1" marL="742950" rtl="0" algn="l">
              <a:spcBef>
                <a:spcPts val="595"/>
              </a:spcBef>
              <a:spcAft>
                <a:spcPts val="0"/>
              </a:spcAft>
              <a:buSzPts val="1870"/>
              <a:buChar char="•"/>
            </a:pPr>
            <a:r>
              <a:rPr lang="en-US"/>
              <a:t>Suppose also that </a:t>
            </a:r>
            <a:r>
              <a:rPr i="1" lang="en-US"/>
              <a:t>s</a:t>
            </a:r>
            <a:r>
              <a:rPr lang="en-US"/>
              <a:t> has an index on the common attribute B, and r has an index on attribute A. </a:t>
            </a:r>
            <a:endParaRPr/>
          </a:p>
          <a:p>
            <a:pPr indent="-285750" lvl="1" marL="742950" rtl="0" algn="l">
              <a:spcBef>
                <a:spcPts val="595"/>
              </a:spcBef>
              <a:spcAft>
                <a:spcPts val="0"/>
              </a:spcAft>
              <a:buSzPts val="1870"/>
              <a:buChar char="•"/>
            </a:pPr>
            <a:r>
              <a:rPr lang="en-US"/>
              <a:t>The best plan for this query may be to replace</a:t>
            </a:r>
            <a:r>
              <a:rPr i="1" lang="en-US"/>
              <a:t> v</a:t>
            </a:r>
            <a:r>
              <a:rPr lang="en-US"/>
              <a:t> by </a:t>
            </a:r>
            <a:r>
              <a:rPr i="1" lang="en-US"/>
              <a:t>r </a:t>
            </a:r>
            <a:r>
              <a:rPr lang="en-US"/>
              <a:t>⨝ </a:t>
            </a:r>
            <a:r>
              <a:rPr i="1" lang="en-US"/>
              <a:t>s, </a:t>
            </a:r>
            <a:r>
              <a:rPr lang="en-US"/>
              <a:t>which can lead to the query plan σ</a:t>
            </a:r>
            <a:r>
              <a:rPr baseline="-25000" lang="en-US"/>
              <a:t>A=10</a:t>
            </a:r>
            <a:r>
              <a:rPr lang="en-US"/>
              <a:t>(r) ⨝ s </a:t>
            </a:r>
            <a:endParaRPr/>
          </a:p>
          <a:p>
            <a:pPr indent="0" lvl="0" marL="342900" rtl="0" algn="l">
              <a:spcBef>
                <a:spcPts val="595"/>
              </a:spcBef>
              <a:spcAft>
                <a:spcPts val="0"/>
              </a:spcAft>
              <a:buNone/>
            </a:pPr>
            <a:r>
              <a:t/>
            </a:r>
            <a:endParaRPr/>
          </a:p>
          <a:p>
            <a:pPr indent="-342900" lvl="0" marL="342900" rtl="0" algn="l">
              <a:spcBef>
                <a:spcPts val="595"/>
              </a:spcBef>
              <a:spcAft>
                <a:spcPts val="0"/>
              </a:spcAft>
              <a:buSzPts val="1870"/>
              <a:buFont typeface="Noto Sans Symbols"/>
              <a:buChar char="▪"/>
            </a:pPr>
            <a:r>
              <a:rPr lang="en-US"/>
              <a:t>Query optimizer should be extended to consider all above </a:t>
            </a:r>
            <a:br>
              <a:rPr lang="en-US"/>
            </a:br>
            <a:r>
              <a:rPr lang="en-US"/>
              <a:t>alternatives and  choose the best overall plan </a:t>
            </a:r>
            <a:r>
              <a:rPr baseline="30000" lang="en-US"/>
              <a:t> </a:t>
            </a:r>
            <a:endParaRPr/>
          </a:p>
        </p:txBody>
      </p:sp>
      <p:sp>
        <p:nvSpPr>
          <p:cNvPr id="591" name="Google Shape;591;p70"/>
          <p:cNvSpPr/>
          <p:nvPr/>
        </p:nvSpPr>
        <p:spPr>
          <a:xfrm>
            <a:off x="5156275" y="1905950"/>
            <a:ext cx="29100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595"/>
              </a:spcBef>
              <a:spcAft>
                <a:spcPts val="0"/>
              </a:spcAft>
              <a:buNone/>
            </a:pPr>
            <a:r>
              <a:rPr i="1" lang="en-US" sz="1700">
                <a:solidFill>
                  <a:schemeClr val="dk1"/>
                </a:solidFill>
                <a:latin typeface="Helvetica Neue"/>
                <a:ea typeface="Helvetica Neue"/>
                <a:cs typeface="Helvetica Neue"/>
                <a:sym typeface="Helvetica Neue"/>
              </a:rPr>
              <a:t>s </a:t>
            </a:r>
            <a:r>
              <a:rPr lang="en-US" sz="1700">
                <a:solidFill>
                  <a:schemeClr val="dk1"/>
                </a:solidFill>
                <a:latin typeface="Helvetica Neue"/>
                <a:ea typeface="Helvetica Neue"/>
                <a:cs typeface="Helvetica Neue"/>
                <a:sym typeface="Helvetica Neue"/>
              </a:rPr>
              <a:t>⨝</a:t>
            </a:r>
            <a:r>
              <a:rPr i="1" lang="en-US" sz="1700">
                <a:solidFill>
                  <a:schemeClr val="dk1"/>
                </a:solidFill>
                <a:latin typeface="Helvetica Neue"/>
                <a:ea typeface="Helvetica Neue"/>
                <a:cs typeface="Helvetica Neue"/>
                <a:sym typeface="Helvetica Neue"/>
              </a:rPr>
              <a:t> t </a:t>
            </a:r>
            <a:r>
              <a:rPr lang="en-US" sz="1700">
                <a:solidFill>
                  <a:schemeClr val="dk1"/>
                </a:solidFill>
                <a:latin typeface="Helvetica Neue"/>
                <a:ea typeface="Helvetica Neue"/>
                <a:cs typeface="Helvetica Neue"/>
                <a:sym typeface="Helvetica Neue"/>
              </a:rPr>
              <a:t>might reduce cost !</a:t>
            </a:r>
            <a:endParaRPr>
              <a:latin typeface="Helvetica Neue"/>
              <a:ea typeface="Helvetica Neue"/>
              <a:cs typeface="Helvetica Neue"/>
              <a:sym typeface="Helvetica Neue"/>
            </a:endParaRPr>
          </a:p>
        </p:txBody>
      </p:sp>
      <p:sp>
        <p:nvSpPr>
          <p:cNvPr id="592" name="Google Shape;592;p70"/>
          <p:cNvSpPr/>
          <p:nvPr/>
        </p:nvSpPr>
        <p:spPr>
          <a:xfrm>
            <a:off x="4355700" y="5070425"/>
            <a:ext cx="2910000" cy="425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595"/>
              </a:spcBef>
              <a:spcAft>
                <a:spcPts val="0"/>
              </a:spcAft>
              <a:buNone/>
            </a:pPr>
            <a:r>
              <a:rPr i="1" lang="en-US" sz="1700">
                <a:solidFill>
                  <a:schemeClr val="dk1"/>
                </a:solidFill>
                <a:latin typeface="Helvetica Neue"/>
                <a:ea typeface="Helvetica Neue"/>
                <a:cs typeface="Helvetica Neue"/>
                <a:sym typeface="Helvetica Neue"/>
              </a:rPr>
              <a:t>Reduce size then join</a:t>
            </a:r>
            <a:endParaRPr>
              <a:latin typeface="Helvetica Neue"/>
              <a:ea typeface="Helvetica Neue"/>
              <a:cs typeface="Helvetica Neue"/>
              <a:sym typeface="Helvetica Neu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Materialized View Selection</a:t>
            </a:r>
            <a:endParaRPr/>
          </a:p>
        </p:txBody>
      </p:sp>
      <p:sp>
        <p:nvSpPr>
          <p:cNvPr id="599" name="Google Shape;599;p71"/>
          <p:cNvSpPr txBox="1"/>
          <p:nvPr>
            <p:ph idx="1" type="body"/>
          </p:nvPr>
        </p:nvSpPr>
        <p:spPr>
          <a:xfrm>
            <a:off x="654518" y="1112123"/>
            <a:ext cx="790234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solidFill>
                  <a:srgbClr val="002060"/>
                </a:solidFill>
              </a:rPr>
              <a:t>Materialized view selection</a:t>
            </a:r>
            <a:r>
              <a:rPr lang="en-US"/>
              <a:t>: “What is the best set of views to materialize?” </a:t>
            </a:r>
            <a:endParaRPr/>
          </a:p>
          <a:p>
            <a:pPr indent="-342900" lvl="0" marL="342900" rtl="0" algn="l">
              <a:spcBef>
                <a:spcPts val="595"/>
              </a:spcBef>
              <a:spcAft>
                <a:spcPts val="0"/>
              </a:spcAft>
              <a:buSzPts val="1870"/>
              <a:buFont typeface="Noto Sans Symbols"/>
              <a:buChar char="▪"/>
            </a:pPr>
            <a:r>
              <a:rPr b="1" lang="en-US">
                <a:solidFill>
                  <a:srgbClr val="002060"/>
                </a:solidFill>
              </a:rPr>
              <a:t>Index selection</a:t>
            </a:r>
            <a:r>
              <a:rPr lang="en-US"/>
              <a:t>:</a:t>
            </a:r>
            <a:r>
              <a:rPr b="1" lang="en-US">
                <a:solidFill>
                  <a:schemeClr val="dk2"/>
                </a:solidFill>
              </a:rPr>
              <a:t> </a:t>
            </a:r>
            <a:r>
              <a:rPr b="1" lang="en-US"/>
              <a:t> </a:t>
            </a:r>
            <a:r>
              <a:rPr lang="en-US"/>
              <a:t>“what is the best set of indices to create”</a:t>
            </a:r>
            <a:endParaRPr/>
          </a:p>
          <a:p>
            <a:pPr indent="-285750" lvl="1" marL="742950" rtl="0" algn="l">
              <a:spcBef>
                <a:spcPts val="595"/>
              </a:spcBef>
              <a:spcAft>
                <a:spcPts val="0"/>
              </a:spcAft>
              <a:buSzPts val="1870"/>
              <a:buChar char="•"/>
            </a:pPr>
            <a:r>
              <a:rPr lang="en-US"/>
              <a:t>closely related, to materialized view selection</a:t>
            </a:r>
            <a:endParaRPr/>
          </a:p>
          <a:p>
            <a:pPr indent="-228600" lvl="2" marL="1085850" rtl="0" algn="l">
              <a:lnSpc>
                <a:spcPct val="90000"/>
              </a:lnSpc>
              <a:spcBef>
                <a:spcPts val="595"/>
              </a:spcBef>
              <a:spcAft>
                <a:spcPts val="0"/>
              </a:spcAft>
              <a:buSzPts val="1700"/>
              <a:buChar char="▪"/>
            </a:pPr>
            <a:r>
              <a:rPr lang="en-US"/>
              <a:t>but simpler</a:t>
            </a:r>
            <a:endParaRPr/>
          </a:p>
          <a:p>
            <a:pPr indent="-342900" lvl="0" marL="342900" rtl="0" algn="l">
              <a:lnSpc>
                <a:spcPct val="90000"/>
              </a:lnSpc>
              <a:spcBef>
                <a:spcPts val="595"/>
              </a:spcBef>
              <a:spcAft>
                <a:spcPts val="0"/>
              </a:spcAft>
              <a:buSzPts val="1870"/>
              <a:buChar char="▪"/>
            </a:pPr>
            <a:r>
              <a:rPr lang="en-US"/>
              <a:t>Materialized view selection and index selection based on typical system </a:t>
            </a:r>
            <a:r>
              <a:rPr b="1" lang="en-US">
                <a:solidFill>
                  <a:srgbClr val="002060"/>
                </a:solidFill>
              </a:rPr>
              <a:t>workload</a:t>
            </a:r>
            <a:r>
              <a:rPr lang="en-US">
                <a:solidFill>
                  <a:srgbClr val="002060"/>
                </a:solidFill>
              </a:rPr>
              <a:t> </a:t>
            </a:r>
            <a:r>
              <a:rPr lang="en-US"/>
              <a:t>(queries and updates)</a:t>
            </a:r>
            <a:endParaRPr/>
          </a:p>
          <a:p>
            <a:pPr indent="-285750" lvl="1" marL="742950" rtl="0" algn="l">
              <a:spcBef>
                <a:spcPts val="595"/>
              </a:spcBef>
              <a:spcAft>
                <a:spcPts val="0"/>
              </a:spcAft>
              <a:buSzPts val="1870"/>
              <a:buChar char="•"/>
            </a:pPr>
            <a:r>
              <a:rPr lang="en-US"/>
              <a:t>Typical goal: minimize time to execute workload , subject to constraints on space and time taken for some critical queries/updates</a:t>
            </a:r>
            <a:endParaRPr/>
          </a:p>
          <a:p>
            <a:pPr indent="-285750" lvl="1" marL="742950" rtl="0" algn="l">
              <a:lnSpc>
                <a:spcPct val="90000"/>
              </a:lnSpc>
              <a:spcBef>
                <a:spcPts val="595"/>
              </a:spcBef>
              <a:spcAft>
                <a:spcPts val="0"/>
              </a:spcAft>
              <a:buSzPts val="1870"/>
              <a:buChar char="•"/>
            </a:pPr>
            <a:r>
              <a:rPr lang="en-US"/>
              <a:t>One of the steps in database tuning </a:t>
            </a:r>
            <a:endParaRPr/>
          </a:p>
          <a:p>
            <a:pPr indent="-228600" lvl="2" marL="1085850" rtl="0" algn="l">
              <a:spcBef>
                <a:spcPts val="595"/>
              </a:spcBef>
              <a:spcAft>
                <a:spcPts val="0"/>
              </a:spcAft>
              <a:buSzPts val="1700"/>
              <a:buChar char="▪"/>
            </a:pPr>
            <a:r>
              <a:rPr lang="en-US"/>
              <a:t>more on tuning in later chapters</a:t>
            </a:r>
            <a:endParaRPr/>
          </a:p>
          <a:p>
            <a:pPr indent="-342900" lvl="0" marL="342900" rtl="0" algn="l">
              <a:spcBef>
                <a:spcPts val="595"/>
              </a:spcBef>
              <a:spcAft>
                <a:spcPts val="0"/>
              </a:spcAft>
              <a:buSzPts val="1870"/>
              <a:buFont typeface="Noto Sans Symbols"/>
              <a:buChar char="▪"/>
            </a:pPr>
            <a:r>
              <a:rPr lang="en-US"/>
              <a:t>Commercial database systems provide tools (called “tuning assistants” or “wizards”) to help the database administrator choose what indices and materialized views to create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Top-K Queries		</a:t>
            </a:r>
            <a:endParaRPr/>
          </a:p>
        </p:txBody>
      </p:sp>
      <p:sp>
        <p:nvSpPr>
          <p:cNvPr id="606" name="Google Shape;606;p72"/>
          <p:cNvSpPr txBox="1"/>
          <p:nvPr>
            <p:ph idx="1" type="body"/>
          </p:nvPr>
        </p:nvSpPr>
        <p:spPr>
          <a:xfrm>
            <a:off x="693018" y="1102497"/>
            <a:ext cx="8152531"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solidFill>
                  <a:srgbClr val="002060"/>
                </a:solidFill>
              </a:rPr>
              <a:t>Top-K queries</a:t>
            </a:r>
            <a:endParaRPr/>
          </a:p>
          <a:p>
            <a:pPr indent="-285750" lvl="1" marL="742950" rtl="0" algn="l">
              <a:spcBef>
                <a:spcPts val="595"/>
              </a:spcBef>
              <a:spcAft>
                <a:spcPts val="0"/>
              </a:spcAft>
              <a:buSzPts val="1870"/>
              <a:buFont typeface="Arial"/>
              <a:buNone/>
            </a:pPr>
            <a:r>
              <a:rPr lang="en-US"/>
              <a:t>    </a:t>
            </a:r>
            <a:r>
              <a:rPr b="1" lang="en-US"/>
              <a:t>select</a:t>
            </a:r>
            <a:r>
              <a:rPr lang="en-US"/>
              <a:t> * </a:t>
            </a:r>
            <a:br>
              <a:rPr lang="en-US"/>
            </a:br>
            <a:r>
              <a:rPr b="1" lang="en-US"/>
              <a:t>from</a:t>
            </a:r>
            <a:r>
              <a:rPr lang="en-US"/>
              <a:t> r, s</a:t>
            </a:r>
            <a:br>
              <a:rPr lang="en-US"/>
            </a:br>
            <a:r>
              <a:rPr b="1" lang="en-US"/>
              <a:t>where</a:t>
            </a:r>
            <a:r>
              <a:rPr lang="en-US"/>
              <a:t> r.B = s.B</a:t>
            </a:r>
            <a:br>
              <a:rPr lang="en-US"/>
            </a:br>
            <a:r>
              <a:rPr b="1" lang="en-US"/>
              <a:t>order by</a:t>
            </a:r>
            <a:r>
              <a:rPr lang="en-US"/>
              <a:t> r.A </a:t>
            </a:r>
            <a:r>
              <a:rPr b="1" lang="en-US"/>
              <a:t>ascending</a:t>
            </a:r>
            <a:br>
              <a:rPr lang="en-US"/>
            </a:br>
            <a:r>
              <a:rPr b="1" lang="en-US"/>
              <a:t>limit</a:t>
            </a:r>
            <a:r>
              <a:rPr lang="en-US"/>
              <a:t> 10</a:t>
            </a:r>
            <a:endParaRPr/>
          </a:p>
          <a:p>
            <a:pPr indent="-285750" lvl="1" marL="742950" rtl="0" algn="l">
              <a:spcBef>
                <a:spcPts val="595"/>
              </a:spcBef>
              <a:spcAft>
                <a:spcPts val="0"/>
              </a:spcAft>
              <a:buSzPts val="1870"/>
              <a:buChar char="•"/>
            </a:pPr>
            <a:r>
              <a:rPr lang="en-US"/>
              <a:t>Alternative 1: Indexed nested loops join with r as outer</a:t>
            </a:r>
            <a:endParaRPr/>
          </a:p>
          <a:p>
            <a:pPr indent="-285750" lvl="1" marL="742950" rtl="0" algn="l">
              <a:spcBef>
                <a:spcPts val="595"/>
              </a:spcBef>
              <a:spcAft>
                <a:spcPts val="0"/>
              </a:spcAft>
              <a:buSzPts val="1870"/>
              <a:buChar char="•"/>
            </a:pPr>
            <a:r>
              <a:rPr lang="en-US"/>
              <a:t>Alternative 2: estimate highest r.A value in result and add selection (</a:t>
            </a:r>
            <a:r>
              <a:rPr b="1" lang="en-US"/>
              <a:t>and </a:t>
            </a:r>
            <a:r>
              <a:rPr lang="en-US"/>
              <a:t>r.A &lt;= H) to where clause  </a:t>
            </a:r>
            <a:endParaRPr/>
          </a:p>
          <a:p>
            <a:pPr indent="-228600" lvl="2" marL="1085850" rtl="0" algn="l">
              <a:spcBef>
                <a:spcPts val="595"/>
              </a:spcBef>
              <a:spcAft>
                <a:spcPts val="0"/>
              </a:spcAft>
              <a:buSzPts val="1700"/>
              <a:buChar char="▪"/>
            </a:pPr>
            <a:r>
              <a:rPr lang="en-US"/>
              <a:t>If &lt; 10 results, retry with larger 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Optimization of Updates</a:t>
            </a:r>
            <a:endParaRPr/>
          </a:p>
        </p:txBody>
      </p:sp>
      <p:sp>
        <p:nvSpPr>
          <p:cNvPr id="613" name="Google Shape;613;p73"/>
          <p:cNvSpPr txBox="1"/>
          <p:nvPr>
            <p:ph idx="1" type="body"/>
          </p:nvPr>
        </p:nvSpPr>
        <p:spPr>
          <a:xfrm>
            <a:off x="654518" y="1102497"/>
            <a:ext cx="7806088"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solidFill>
                  <a:srgbClr val="002060"/>
                </a:solidFill>
              </a:rPr>
              <a:t>Halloween problem</a:t>
            </a:r>
            <a:endParaRPr/>
          </a:p>
          <a:p>
            <a:pPr indent="-285750" lvl="1" marL="742950" rtl="0" algn="l">
              <a:spcBef>
                <a:spcPts val="595"/>
              </a:spcBef>
              <a:spcAft>
                <a:spcPts val="0"/>
              </a:spcAft>
              <a:buSzPts val="1870"/>
              <a:buFont typeface="Arial"/>
              <a:buNone/>
            </a:pPr>
            <a:r>
              <a:rPr lang="en-US"/>
              <a:t>    </a:t>
            </a:r>
            <a:r>
              <a:rPr b="1" lang="en-US"/>
              <a:t>update</a:t>
            </a:r>
            <a:r>
              <a:rPr lang="en-US"/>
              <a:t> R </a:t>
            </a:r>
            <a:r>
              <a:rPr b="1" lang="en-US"/>
              <a:t>set</a:t>
            </a:r>
            <a:r>
              <a:rPr lang="en-US"/>
              <a:t> A = 5 * A </a:t>
            </a:r>
            <a:br>
              <a:rPr lang="en-US"/>
            </a:br>
            <a:r>
              <a:rPr b="1" lang="en-US"/>
              <a:t>where</a:t>
            </a:r>
            <a:r>
              <a:rPr lang="en-US"/>
              <a:t> A &gt; 10</a:t>
            </a:r>
            <a:endParaRPr/>
          </a:p>
          <a:p>
            <a:pPr indent="-285750" lvl="1" marL="742950" rtl="0" algn="l">
              <a:spcBef>
                <a:spcPts val="595"/>
              </a:spcBef>
              <a:spcAft>
                <a:spcPts val="0"/>
              </a:spcAft>
              <a:buSzPts val="1870"/>
              <a:buChar char="•"/>
            </a:pPr>
            <a:r>
              <a:rPr lang="en-US"/>
              <a:t>If index on A is used to find tuples satisfying A &gt; 10, and   tuples updated immediately, same tuple may be found (and updated) multiple times</a:t>
            </a:r>
            <a:endParaRPr/>
          </a:p>
          <a:p>
            <a:pPr indent="-285750" lvl="1" marL="742950" rtl="0" algn="l">
              <a:spcBef>
                <a:spcPts val="595"/>
              </a:spcBef>
              <a:spcAft>
                <a:spcPts val="0"/>
              </a:spcAft>
              <a:buSzPts val="1870"/>
              <a:buChar char="•"/>
            </a:pPr>
            <a:r>
              <a:rPr lang="en-US"/>
              <a:t>Solution 1: </a:t>
            </a:r>
            <a:r>
              <a:rPr i="1" lang="en-US">
                <a:solidFill>
                  <a:srgbClr val="002060"/>
                </a:solidFill>
              </a:rPr>
              <a:t>Always defer updates</a:t>
            </a:r>
            <a:endParaRPr/>
          </a:p>
          <a:p>
            <a:pPr indent="-228600" lvl="2" marL="1085850" rtl="0" algn="l">
              <a:spcBef>
                <a:spcPts val="595"/>
              </a:spcBef>
              <a:spcAft>
                <a:spcPts val="0"/>
              </a:spcAft>
              <a:buSzPts val="1700"/>
              <a:buChar char="▪"/>
            </a:pPr>
            <a:r>
              <a:rPr lang="en-US"/>
              <a:t>collect the updates (old and new values of tuples) and update relation and indices in second pass</a:t>
            </a:r>
            <a:endParaRPr/>
          </a:p>
          <a:p>
            <a:pPr indent="-228600" lvl="2" marL="1085850" rtl="0" algn="l">
              <a:spcBef>
                <a:spcPts val="595"/>
              </a:spcBef>
              <a:spcAft>
                <a:spcPts val="0"/>
              </a:spcAft>
              <a:buSzPts val="1700"/>
              <a:buChar char="▪"/>
            </a:pPr>
            <a:r>
              <a:rPr lang="en-US"/>
              <a:t>Drawback: extra overhead even if e.g. update is only on R.B, not on attributes in selection condition</a:t>
            </a:r>
            <a:endParaRPr/>
          </a:p>
          <a:p>
            <a:pPr indent="-285750" lvl="1" marL="742950" rtl="0" algn="l">
              <a:spcBef>
                <a:spcPts val="595"/>
              </a:spcBef>
              <a:spcAft>
                <a:spcPts val="0"/>
              </a:spcAft>
              <a:buSzPts val="1870"/>
              <a:buChar char="•"/>
            </a:pPr>
            <a:r>
              <a:rPr lang="en-US"/>
              <a:t>Solution 2: </a:t>
            </a:r>
            <a:r>
              <a:rPr i="1" lang="en-US">
                <a:solidFill>
                  <a:srgbClr val="002060"/>
                </a:solidFill>
              </a:rPr>
              <a:t>Defer only if required</a:t>
            </a:r>
            <a:endParaRPr/>
          </a:p>
          <a:p>
            <a:pPr indent="-228600" lvl="2" marL="1085850" rtl="0" algn="l">
              <a:spcBef>
                <a:spcPts val="595"/>
              </a:spcBef>
              <a:spcAft>
                <a:spcPts val="0"/>
              </a:spcAft>
              <a:buSzPts val="1700"/>
              <a:buChar char="▪"/>
            </a:pPr>
            <a:r>
              <a:rPr lang="en-US"/>
              <a:t>Perform immediate update if update does not affect attributes in where clause, and deferred updates otherwise.</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Join Minimization</a:t>
            </a:r>
            <a:endParaRPr/>
          </a:p>
        </p:txBody>
      </p:sp>
      <p:sp>
        <p:nvSpPr>
          <p:cNvPr id="620" name="Google Shape;620;p74"/>
          <p:cNvSpPr txBox="1"/>
          <p:nvPr>
            <p:ph idx="1" type="body"/>
          </p:nvPr>
        </p:nvSpPr>
        <p:spPr>
          <a:xfrm>
            <a:off x="693018" y="1102497"/>
            <a:ext cx="7806089"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solidFill>
                  <a:srgbClr val="002060"/>
                </a:solidFill>
              </a:rPr>
              <a:t>Join minimization</a:t>
            </a:r>
            <a:endParaRPr/>
          </a:p>
          <a:p>
            <a:pPr indent="-285750" lvl="1" marL="742950" rtl="0" algn="l">
              <a:spcBef>
                <a:spcPts val="595"/>
              </a:spcBef>
              <a:spcAft>
                <a:spcPts val="0"/>
              </a:spcAft>
              <a:buSzPts val="1870"/>
              <a:buFont typeface="Arial"/>
              <a:buNone/>
            </a:pPr>
            <a:r>
              <a:rPr lang="en-US"/>
              <a:t>    </a:t>
            </a:r>
            <a:r>
              <a:rPr b="1" lang="en-US"/>
              <a:t>select</a:t>
            </a:r>
            <a:r>
              <a:rPr lang="en-US"/>
              <a:t> r.A, r.B </a:t>
            </a:r>
            <a:br>
              <a:rPr lang="en-US"/>
            </a:br>
            <a:r>
              <a:rPr b="1" lang="en-US"/>
              <a:t>from</a:t>
            </a:r>
            <a:r>
              <a:rPr lang="en-US"/>
              <a:t> r, s</a:t>
            </a:r>
            <a:br>
              <a:rPr lang="en-US"/>
            </a:br>
            <a:r>
              <a:rPr b="1" lang="en-US"/>
              <a:t>where</a:t>
            </a:r>
            <a:r>
              <a:rPr lang="en-US"/>
              <a:t> r.B = s.B</a:t>
            </a:r>
            <a:endParaRPr/>
          </a:p>
          <a:p>
            <a:pPr indent="-342900" lvl="0" marL="342900" rtl="0" algn="l">
              <a:spcBef>
                <a:spcPts val="595"/>
              </a:spcBef>
              <a:spcAft>
                <a:spcPts val="0"/>
              </a:spcAft>
              <a:buSzPts val="1870"/>
              <a:buFont typeface="Noto Sans Symbols"/>
              <a:buChar char="▪"/>
            </a:pPr>
            <a:r>
              <a:rPr lang="en-US"/>
              <a:t>Check if join with s is redundant, drop it </a:t>
            </a:r>
            <a:endParaRPr/>
          </a:p>
          <a:p>
            <a:pPr indent="-285750" lvl="1" marL="742950" rtl="0" algn="l">
              <a:spcBef>
                <a:spcPts val="595"/>
              </a:spcBef>
              <a:spcAft>
                <a:spcPts val="0"/>
              </a:spcAft>
              <a:buSzPts val="1870"/>
              <a:buChar char="•"/>
            </a:pPr>
            <a:r>
              <a:rPr lang="en-US"/>
              <a:t>E.g., join condition is on foreign key from r to s, r.B is declared as not null, and no selection on s</a:t>
            </a:r>
            <a:endParaRPr/>
          </a:p>
          <a:p>
            <a:pPr indent="-285750" lvl="1" marL="742950" rtl="0" algn="l">
              <a:spcBef>
                <a:spcPts val="595"/>
              </a:spcBef>
              <a:spcAft>
                <a:spcPts val="0"/>
              </a:spcAft>
              <a:buSzPts val="1870"/>
              <a:buChar char="•"/>
            </a:pPr>
            <a:r>
              <a:rPr lang="en-US"/>
              <a:t>Other sufficient conditions possible</a:t>
            </a:r>
            <a:br>
              <a:rPr lang="en-US"/>
            </a:br>
            <a:r>
              <a:rPr lang="en-US"/>
              <a:t>	</a:t>
            </a:r>
            <a:r>
              <a:rPr b="1" lang="en-US"/>
              <a:t>select</a:t>
            </a:r>
            <a:r>
              <a:rPr lang="en-US"/>
              <a:t> r.A, s2.B </a:t>
            </a:r>
            <a:br>
              <a:rPr lang="en-US"/>
            </a:br>
            <a:r>
              <a:rPr lang="en-US"/>
              <a:t>	</a:t>
            </a:r>
            <a:r>
              <a:rPr b="1" lang="en-US"/>
              <a:t>from</a:t>
            </a:r>
            <a:r>
              <a:rPr lang="en-US"/>
              <a:t> r, s </a:t>
            </a:r>
            <a:r>
              <a:rPr b="1" lang="en-US"/>
              <a:t>as</a:t>
            </a:r>
            <a:r>
              <a:rPr lang="en-US"/>
              <a:t> s1, s </a:t>
            </a:r>
            <a:r>
              <a:rPr b="1" lang="en-US"/>
              <a:t>as</a:t>
            </a:r>
            <a:r>
              <a:rPr lang="en-US"/>
              <a:t> s2</a:t>
            </a:r>
            <a:br>
              <a:rPr lang="en-US"/>
            </a:br>
            <a:r>
              <a:rPr lang="en-US"/>
              <a:t>   </a:t>
            </a:r>
            <a:r>
              <a:rPr b="1" lang="en-US"/>
              <a:t>where</a:t>
            </a:r>
            <a:r>
              <a:rPr lang="en-US"/>
              <a:t> r.B=s1.B </a:t>
            </a:r>
            <a:r>
              <a:rPr b="1" lang="en-US"/>
              <a:t>and</a:t>
            </a:r>
            <a:r>
              <a:rPr lang="en-US"/>
              <a:t> r.B = s2.B </a:t>
            </a:r>
            <a:r>
              <a:rPr b="1" lang="en-US"/>
              <a:t>and</a:t>
            </a:r>
            <a:r>
              <a:rPr lang="en-US"/>
              <a:t> s1.A &lt; 20 </a:t>
            </a:r>
            <a:r>
              <a:rPr b="1" lang="en-US"/>
              <a:t>and</a:t>
            </a:r>
            <a:r>
              <a:rPr lang="en-US"/>
              <a:t> s2.A &lt; 10</a:t>
            </a:r>
            <a:endParaRPr/>
          </a:p>
          <a:p>
            <a:pPr indent="-228600" lvl="2" marL="1085850" rtl="0" algn="l">
              <a:spcBef>
                <a:spcPts val="595"/>
              </a:spcBef>
              <a:spcAft>
                <a:spcPts val="0"/>
              </a:spcAft>
              <a:buSzPts val="1700"/>
              <a:buChar char="▪"/>
            </a:pPr>
            <a:r>
              <a:rPr lang="en-US"/>
              <a:t>join with s1 is redundant and can be dropped (along with selection on s1)</a:t>
            </a:r>
            <a:endParaRPr/>
          </a:p>
          <a:p>
            <a:pPr indent="-285750" lvl="1" marL="742950" rtl="0" algn="l">
              <a:spcBef>
                <a:spcPts val="595"/>
              </a:spcBef>
              <a:spcAft>
                <a:spcPts val="0"/>
              </a:spcAft>
              <a:buSzPts val="1870"/>
              <a:buChar char="•"/>
            </a:pPr>
            <a:r>
              <a:rPr lang="en-US"/>
              <a:t>Lots of research in this area since 70s/80s!</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Multiquery Optimization</a:t>
            </a:r>
            <a:endParaRPr/>
          </a:p>
        </p:txBody>
      </p:sp>
      <p:sp>
        <p:nvSpPr>
          <p:cNvPr id="627" name="Google Shape;627;p75"/>
          <p:cNvSpPr txBox="1"/>
          <p:nvPr>
            <p:ph idx="1" type="body"/>
          </p:nvPr>
        </p:nvSpPr>
        <p:spPr>
          <a:xfrm>
            <a:off x="693018" y="1102497"/>
            <a:ext cx="7786839"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Example</a:t>
            </a:r>
            <a:endParaRPr/>
          </a:p>
          <a:p>
            <a:pPr indent="-342900" lvl="0" marL="342900" rtl="0" algn="l">
              <a:spcBef>
                <a:spcPts val="595"/>
              </a:spcBef>
              <a:spcAft>
                <a:spcPts val="0"/>
              </a:spcAft>
              <a:buSzPts val="1870"/>
              <a:buFont typeface="Arial"/>
              <a:buNone/>
            </a:pPr>
            <a:r>
              <a:rPr lang="en-US"/>
              <a:t>		Q1: </a:t>
            </a:r>
            <a:r>
              <a:rPr b="1" lang="en-US"/>
              <a:t>select</a:t>
            </a:r>
            <a:r>
              <a:rPr lang="en-US"/>
              <a:t> * </a:t>
            </a:r>
            <a:r>
              <a:rPr b="1" lang="en-US"/>
              <a:t>from</a:t>
            </a:r>
            <a:r>
              <a:rPr lang="en-US"/>
              <a:t> (r </a:t>
            </a:r>
            <a:r>
              <a:rPr b="1" lang="en-US"/>
              <a:t>natural join</a:t>
            </a:r>
            <a:r>
              <a:rPr lang="en-US"/>
              <a:t> t) </a:t>
            </a:r>
            <a:r>
              <a:rPr b="1" lang="en-US"/>
              <a:t>natural join</a:t>
            </a:r>
            <a:r>
              <a:rPr lang="en-US"/>
              <a:t> s</a:t>
            </a:r>
            <a:endParaRPr/>
          </a:p>
          <a:p>
            <a:pPr indent="-342900" lvl="0" marL="342900" rtl="0" algn="l">
              <a:spcBef>
                <a:spcPts val="595"/>
              </a:spcBef>
              <a:spcAft>
                <a:spcPts val="0"/>
              </a:spcAft>
              <a:buSzPts val="1870"/>
              <a:buFont typeface="Arial"/>
              <a:buNone/>
            </a:pPr>
            <a:r>
              <a:rPr lang="en-US"/>
              <a:t>		Q2: </a:t>
            </a:r>
            <a:r>
              <a:rPr b="1" lang="en-US"/>
              <a:t>select</a:t>
            </a:r>
            <a:r>
              <a:rPr lang="en-US"/>
              <a:t> * </a:t>
            </a:r>
            <a:r>
              <a:rPr b="1" lang="en-US"/>
              <a:t>from</a:t>
            </a:r>
            <a:r>
              <a:rPr lang="en-US"/>
              <a:t> (r </a:t>
            </a:r>
            <a:r>
              <a:rPr b="1" lang="en-US"/>
              <a:t>natural join</a:t>
            </a:r>
            <a:r>
              <a:rPr lang="en-US"/>
              <a:t> u) </a:t>
            </a:r>
            <a:r>
              <a:rPr b="1" lang="en-US"/>
              <a:t>natural join</a:t>
            </a:r>
            <a:r>
              <a:rPr lang="en-US"/>
              <a:t> s</a:t>
            </a:r>
            <a:endParaRPr/>
          </a:p>
          <a:p>
            <a:pPr indent="-285750" lvl="1" marL="742950" rtl="0" algn="l">
              <a:spcBef>
                <a:spcPts val="595"/>
              </a:spcBef>
              <a:spcAft>
                <a:spcPts val="0"/>
              </a:spcAft>
              <a:buSzPts val="1870"/>
              <a:buChar char="•"/>
            </a:pPr>
            <a:r>
              <a:rPr lang="en-US"/>
              <a:t>Both queries share common subexpression (r natural join s)</a:t>
            </a:r>
            <a:endParaRPr/>
          </a:p>
          <a:p>
            <a:pPr indent="-285750" lvl="1" marL="742950" rtl="0" algn="l">
              <a:spcBef>
                <a:spcPts val="595"/>
              </a:spcBef>
              <a:spcAft>
                <a:spcPts val="0"/>
              </a:spcAft>
              <a:buSzPts val="1870"/>
              <a:buChar char="•"/>
            </a:pPr>
            <a:r>
              <a:rPr lang="en-US"/>
              <a:t>May be useful to compute (r natural join s) once and use it in both queries</a:t>
            </a:r>
            <a:endParaRPr/>
          </a:p>
          <a:p>
            <a:pPr indent="-228600" lvl="2" marL="1085850" rtl="0" algn="l">
              <a:spcBef>
                <a:spcPts val="595"/>
              </a:spcBef>
              <a:spcAft>
                <a:spcPts val="0"/>
              </a:spcAft>
              <a:buSzPts val="1700"/>
              <a:buChar char="▪"/>
            </a:pPr>
            <a:r>
              <a:rPr lang="en-US"/>
              <a:t>But this may be more expensive in some situations</a:t>
            </a:r>
            <a:endParaRPr/>
          </a:p>
          <a:p>
            <a:pPr indent="-228600" lvl="3" marL="1428750" rtl="0" algn="l">
              <a:spcBef>
                <a:spcPts val="595"/>
              </a:spcBef>
              <a:spcAft>
                <a:spcPts val="0"/>
              </a:spcAft>
              <a:buSzPts val="1700"/>
              <a:buChar char="•"/>
            </a:pPr>
            <a:r>
              <a:rPr lang="en-US"/>
              <a:t>e.g. (r natural join s) may be expensive, plans as shown in queries may be cheaper</a:t>
            </a:r>
            <a:endParaRPr/>
          </a:p>
          <a:p>
            <a:pPr indent="-342900" lvl="0" marL="342900" rtl="0" algn="l">
              <a:spcBef>
                <a:spcPts val="595"/>
              </a:spcBef>
              <a:spcAft>
                <a:spcPts val="0"/>
              </a:spcAft>
              <a:buSzPts val="1870"/>
              <a:buFont typeface="Noto Sans Symbols"/>
              <a:buChar char="▪"/>
            </a:pPr>
            <a:r>
              <a:rPr b="1" lang="en-US">
                <a:solidFill>
                  <a:srgbClr val="002060"/>
                </a:solidFill>
              </a:rPr>
              <a:t>Multiquery optimization</a:t>
            </a:r>
            <a:r>
              <a:rPr lang="en-US"/>
              <a:t>: find best overall plan for a set of queries, expoiting sharing of common subexpressions between queries where it is useful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7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Multiquery Optimization (Cont.)</a:t>
            </a:r>
            <a:endParaRPr/>
          </a:p>
        </p:txBody>
      </p:sp>
      <p:sp>
        <p:nvSpPr>
          <p:cNvPr id="634" name="Google Shape;634;p76"/>
          <p:cNvSpPr txBox="1"/>
          <p:nvPr>
            <p:ph idx="1" type="body"/>
          </p:nvPr>
        </p:nvSpPr>
        <p:spPr>
          <a:xfrm>
            <a:off x="693019" y="1102497"/>
            <a:ext cx="7748338"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Simple heuristic used in some database systems:</a:t>
            </a:r>
            <a:endParaRPr/>
          </a:p>
          <a:p>
            <a:pPr indent="-285750" lvl="1" marL="742950" rtl="0" algn="l">
              <a:spcBef>
                <a:spcPts val="595"/>
              </a:spcBef>
              <a:spcAft>
                <a:spcPts val="0"/>
              </a:spcAft>
              <a:buSzPts val="1870"/>
              <a:buChar char="•"/>
            </a:pPr>
            <a:r>
              <a:rPr lang="en-US"/>
              <a:t>optimize each query separately</a:t>
            </a:r>
            <a:endParaRPr/>
          </a:p>
          <a:p>
            <a:pPr indent="-285750" lvl="1" marL="742950" rtl="0" algn="l">
              <a:spcBef>
                <a:spcPts val="595"/>
              </a:spcBef>
              <a:spcAft>
                <a:spcPts val="0"/>
              </a:spcAft>
              <a:buSzPts val="1870"/>
              <a:buChar char="•"/>
            </a:pPr>
            <a:r>
              <a:rPr lang="en-US"/>
              <a:t>detect and exploiting common subexpressions in the individual optimal query plans</a:t>
            </a:r>
            <a:endParaRPr/>
          </a:p>
          <a:p>
            <a:pPr indent="-228600" lvl="2" marL="1085850" rtl="0" algn="l">
              <a:spcBef>
                <a:spcPts val="595"/>
              </a:spcBef>
              <a:spcAft>
                <a:spcPts val="0"/>
              </a:spcAft>
              <a:buSzPts val="1700"/>
              <a:buChar char="▪"/>
            </a:pPr>
            <a:r>
              <a:rPr lang="en-US"/>
              <a:t>May not always give best plan, but is cheap to implement</a:t>
            </a:r>
            <a:endParaRPr/>
          </a:p>
          <a:p>
            <a:pPr indent="-285750" lvl="1" marL="742950" rtl="0" algn="l">
              <a:spcBef>
                <a:spcPts val="595"/>
              </a:spcBef>
              <a:spcAft>
                <a:spcPts val="0"/>
              </a:spcAft>
              <a:buSzPts val="1870"/>
              <a:buChar char="•"/>
            </a:pPr>
            <a:r>
              <a:rPr b="1" lang="en-US">
                <a:solidFill>
                  <a:srgbClr val="002060"/>
                </a:solidFill>
              </a:rPr>
              <a:t>Shared scans</a:t>
            </a:r>
            <a:r>
              <a:rPr lang="en-US"/>
              <a:t>: widely used special case of multiquery optimization</a:t>
            </a:r>
            <a:endParaRPr/>
          </a:p>
          <a:p>
            <a:pPr indent="-342900" lvl="0" marL="342900" rtl="0" algn="l">
              <a:spcBef>
                <a:spcPts val="595"/>
              </a:spcBef>
              <a:spcAft>
                <a:spcPts val="0"/>
              </a:spcAft>
              <a:buSzPts val="1870"/>
              <a:buFont typeface="Noto Sans Symbols"/>
              <a:buChar char="▪"/>
            </a:pPr>
            <a:r>
              <a:rPr lang="en-US"/>
              <a:t>Set of materialized views may share common subexpressions</a:t>
            </a:r>
            <a:endParaRPr/>
          </a:p>
          <a:p>
            <a:pPr indent="-285750" lvl="1" marL="742950" rtl="0" algn="l">
              <a:spcBef>
                <a:spcPts val="595"/>
              </a:spcBef>
              <a:spcAft>
                <a:spcPts val="0"/>
              </a:spcAft>
              <a:buSzPts val="1870"/>
              <a:buChar char="•"/>
            </a:pPr>
            <a:r>
              <a:rPr lang="en-US"/>
              <a:t>As a result, view maintenance plans may share subexpressions</a:t>
            </a:r>
            <a:endParaRPr/>
          </a:p>
          <a:p>
            <a:pPr indent="-285750" lvl="1" marL="742950" rtl="0" algn="l">
              <a:spcBef>
                <a:spcPts val="595"/>
              </a:spcBef>
              <a:spcAft>
                <a:spcPts val="0"/>
              </a:spcAft>
              <a:buSzPts val="1870"/>
              <a:buChar char="•"/>
            </a:pPr>
            <a:r>
              <a:rPr lang="en-US"/>
              <a:t>Multiquery optimization can be useful in such situations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8"/>
          <p:cNvSpPr txBox="1"/>
          <p:nvPr>
            <p:ph type="title"/>
          </p:nvPr>
        </p:nvSpPr>
        <p:spPr>
          <a:xfrm>
            <a:off x="602887" y="82731"/>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Transformation of Relational Expressions</a:t>
            </a:r>
            <a:endParaRPr/>
          </a:p>
        </p:txBody>
      </p:sp>
      <p:sp>
        <p:nvSpPr>
          <p:cNvPr id="131" name="Google Shape;131;p8"/>
          <p:cNvSpPr txBox="1"/>
          <p:nvPr>
            <p:ph idx="1" type="body"/>
          </p:nvPr>
        </p:nvSpPr>
        <p:spPr>
          <a:xfrm>
            <a:off x="693019" y="1102497"/>
            <a:ext cx="7700210" cy="394114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b="1" lang="en-US"/>
              <a:t>Definition: </a:t>
            </a:r>
            <a:r>
              <a:rPr b="1" lang="en-US"/>
              <a:t>T</a:t>
            </a:r>
            <a:r>
              <a:rPr b="1" i="1" lang="en-US"/>
              <a:t>wo relational algebra expressions are said to be </a:t>
            </a:r>
            <a:r>
              <a:rPr b="1" i="1" lang="en-US">
                <a:solidFill>
                  <a:srgbClr val="002060"/>
                </a:solidFill>
              </a:rPr>
              <a:t>equivalent</a:t>
            </a:r>
            <a:r>
              <a:rPr b="1" i="1" lang="en-US"/>
              <a:t> if the two expressions generate the same set of tuples on every legal database instance</a:t>
            </a:r>
            <a:endParaRPr b="1" i="1"/>
          </a:p>
          <a:p>
            <a:pPr indent="-285750" lvl="1" marL="742950" rtl="0" algn="l">
              <a:spcBef>
                <a:spcPts val="595"/>
              </a:spcBef>
              <a:spcAft>
                <a:spcPts val="0"/>
              </a:spcAft>
              <a:buSzPts val="1870"/>
              <a:buChar char="•"/>
            </a:pPr>
            <a:r>
              <a:rPr lang="en-US"/>
              <a:t>Note: order of tuples is irrelevant</a:t>
            </a:r>
            <a:endParaRPr/>
          </a:p>
          <a:p>
            <a:pPr indent="-285750" lvl="1" marL="742950" rtl="0" algn="l">
              <a:spcBef>
                <a:spcPts val="595"/>
              </a:spcBef>
              <a:spcAft>
                <a:spcPts val="0"/>
              </a:spcAft>
              <a:buSzPts val="1870"/>
              <a:buChar char="•"/>
            </a:pPr>
            <a:r>
              <a:rPr lang="en-US"/>
              <a:t>we don’t care if they generate different results on databases that violate integrity constraints</a:t>
            </a:r>
            <a:endParaRPr/>
          </a:p>
          <a:p>
            <a:pPr indent="-342900" lvl="0" marL="342900" rtl="0" algn="l">
              <a:spcBef>
                <a:spcPts val="595"/>
              </a:spcBef>
              <a:spcAft>
                <a:spcPts val="0"/>
              </a:spcAft>
              <a:buSzPts val="1870"/>
              <a:buFont typeface="Noto Sans Symbols"/>
              <a:buChar char="▪"/>
            </a:pPr>
            <a:r>
              <a:rPr lang="en-US"/>
              <a:t>In SQL, inputs and outputs are multisets of tuples (</a:t>
            </a:r>
            <a:r>
              <a:rPr lang="en-US"/>
              <a:t>repetition</a:t>
            </a:r>
            <a:r>
              <a:rPr lang="en-US"/>
              <a:t> allowed)</a:t>
            </a:r>
            <a:endParaRPr/>
          </a:p>
          <a:p>
            <a:pPr indent="-285750" lvl="1" marL="742950" rtl="0" algn="l">
              <a:spcBef>
                <a:spcPts val="595"/>
              </a:spcBef>
              <a:spcAft>
                <a:spcPts val="0"/>
              </a:spcAft>
              <a:buSzPts val="1870"/>
              <a:buChar char="•"/>
            </a:pPr>
            <a:r>
              <a:rPr lang="en-US"/>
              <a:t>Two expressions in the multiset version of the relational algebra are said to be </a:t>
            </a:r>
            <a:r>
              <a:rPr lang="en-US">
                <a:solidFill>
                  <a:schemeClr val="dk2"/>
                </a:solidFill>
              </a:rPr>
              <a:t>equivalent </a:t>
            </a:r>
            <a:r>
              <a:rPr lang="en-US"/>
              <a:t>if the two expressions generate the same multiset of tuples on every legal database instance. </a:t>
            </a:r>
            <a:endParaRPr/>
          </a:p>
          <a:p>
            <a:pPr indent="-342900" lvl="0" marL="342900" rtl="0" algn="l">
              <a:spcBef>
                <a:spcPts val="595"/>
              </a:spcBef>
              <a:spcAft>
                <a:spcPts val="0"/>
              </a:spcAft>
              <a:buSzPts val="1870"/>
              <a:buFont typeface="Noto Sans Symbols"/>
              <a:buChar char="▪"/>
            </a:pPr>
            <a:r>
              <a:rPr lang="en-US"/>
              <a:t>An </a:t>
            </a:r>
            <a:r>
              <a:rPr b="1" lang="en-US">
                <a:solidFill>
                  <a:srgbClr val="002060"/>
                </a:solidFill>
              </a:rPr>
              <a:t>equivalence rule</a:t>
            </a:r>
            <a:r>
              <a:rPr lang="en-US">
                <a:solidFill>
                  <a:srgbClr val="002060"/>
                </a:solidFill>
              </a:rPr>
              <a:t> </a:t>
            </a:r>
            <a:r>
              <a:rPr lang="en-US"/>
              <a:t>says that expressions of two forms are equivalent</a:t>
            </a:r>
            <a:endParaRPr/>
          </a:p>
          <a:p>
            <a:pPr indent="-285750" lvl="1" marL="742950" rtl="0" algn="l">
              <a:spcBef>
                <a:spcPts val="595"/>
              </a:spcBef>
              <a:spcAft>
                <a:spcPts val="0"/>
              </a:spcAft>
              <a:buSzPts val="1870"/>
              <a:buChar char="•"/>
            </a:pPr>
            <a:r>
              <a:rPr lang="en-US"/>
              <a:t>Can replace expression of first form by second, or vice versa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Parametric Query Optimization</a:t>
            </a:r>
            <a:endParaRPr/>
          </a:p>
        </p:txBody>
      </p:sp>
      <p:sp>
        <p:nvSpPr>
          <p:cNvPr id="641" name="Google Shape;641;p77"/>
          <p:cNvSpPr txBox="1"/>
          <p:nvPr>
            <p:ph idx="1" type="body"/>
          </p:nvPr>
        </p:nvSpPr>
        <p:spPr>
          <a:xfrm>
            <a:off x="673768" y="943276"/>
            <a:ext cx="7950468" cy="552719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870"/>
              <a:buChar char="▪"/>
            </a:pPr>
            <a:r>
              <a:rPr lang="en-US"/>
              <a:t>Example </a:t>
            </a:r>
            <a:br>
              <a:rPr lang="en-US"/>
            </a:br>
            <a:r>
              <a:rPr b="1" lang="en-US"/>
              <a:t>select</a:t>
            </a:r>
            <a:r>
              <a:rPr lang="en-US"/>
              <a:t> * </a:t>
            </a:r>
            <a:br>
              <a:rPr lang="en-US"/>
            </a:br>
            <a:r>
              <a:rPr b="1" lang="en-US"/>
              <a:t>from</a:t>
            </a:r>
            <a:r>
              <a:rPr lang="en-US"/>
              <a:t> r </a:t>
            </a:r>
            <a:r>
              <a:rPr b="1" lang="en-US"/>
              <a:t>natural join</a:t>
            </a:r>
            <a:r>
              <a:rPr lang="en-US"/>
              <a:t> s</a:t>
            </a:r>
            <a:br>
              <a:rPr lang="en-US"/>
            </a:br>
            <a:r>
              <a:rPr b="1" lang="en-US"/>
              <a:t>where</a:t>
            </a:r>
            <a:r>
              <a:rPr lang="en-US"/>
              <a:t> r.a &lt; $1</a:t>
            </a:r>
            <a:endParaRPr/>
          </a:p>
          <a:p>
            <a:pPr indent="-285750" lvl="1" marL="742950" rtl="0" algn="l">
              <a:lnSpc>
                <a:spcPct val="90000"/>
              </a:lnSpc>
              <a:spcBef>
                <a:spcPts val="595"/>
              </a:spcBef>
              <a:spcAft>
                <a:spcPts val="0"/>
              </a:spcAft>
              <a:buSzPts val="1870"/>
              <a:buChar char="•"/>
            </a:pPr>
            <a:r>
              <a:rPr lang="en-US"/>
              <a:t>value of parameter $1 not known at compile time</a:t>
            </a:r>
            <a:endParaRPr/>
          </a:p>
          <a:p>
            <a:pPr indent="-228600" lvl="2" marL="1085850" rtl="0" algn="l">
              <a:lnSpc>
                <a:spcPct val="90000"/>
              </a:lnSpc>
              <a:spcBef>
                <a:spcPts val="595"/>
              </a:spcBef>
              <a:spcAft>
                <a:spcPts val="0"/>
              </a:spcAft>
              <a:buSzPts val="1700"/>
              <a:buChar char="▪"/>
            </a:pPr>
            <a:r>
              <a:rPr lang="en-US"/>
              <a:t>known only at run time</a:t>
            </a:r>
            <a:endParaRPr/>
          </a:p>
          <a:p>
            <a:pPr indent="-285750" lvl="1" marL="742950" rtl="0" algn="l">
              <a:lnSpc>
                <a:spcPct val="90000"/>
              </a:lnSpc>
              <a:spcBef>
                <a:spcPts val="595"/>
              </a:spcBef>
              <a:spcAft>
                <a:spcPts val="0"/>
              </a:spcAft>
              <a:buSzPts val="1870"/>
              <a:buChar char="•"/>
            </a:pPr>
            <a:r>
              <a:rPr lang="en-US"/>
              <a:t>different plans may be optimal for different values of $1</a:t>
            </a:r>
            <a:endParaRPr/>
          </a:p>
          <a:p>
            <a:pPr indent="-342900" lvl="0" marL="342900" rtl="0" algn="l">
              <a:lnSpc>
                <a:spcPct val="90000"/>
              </a:lnSpc>
              <a:spcBef>
                <a:spcPts val="595"/>
              </a:spcBef>
              <a:spcAft>
                <a:spcPts val="0"/>
              </a:spcAft>
              <a:buSzPts val="1870"/>
              <a:buChar char="▪"/>
            </a:pPr>
            <a:r>
              <a:rPr lang="en-US"/>
              <a:t>Solution 1: optimize at run time, each time query is submitted</a:t>
            </a:r>
            <a:endParaRPr/>
          </a:p>
          <a:p>
            <a:pPr indent="-228600" lvl="2" marL="1085850" rtl="0" algn="l">
              <a:lnSpc>
                <a:spcPct val="90000"/>
              </a:lnSpc>
              <a:spcBef>
                <a:spcPts val="595"/>
              </a:spcBef>
              <a:spcAft>
                <a:spcPts val="0"/>
              </a:spcAft>
              <a:buSzPts val="1700"/>
              <a:buChar char="▪"/>
            </a:pPr>
            <a:r>
              <a:rPr lang="en-US"/>
              <a:t> can be expensive </a:t>
            </a:r>
            <a:endParaRPr/>
          </a:p>
          <a:p>
            <a:pPr indent="-342900" lvl="0" marL="342900" rtl="0" algn="l">
              <a:lnSpc>
                <a:spcPct val="90000"/>
              </a:lnSpc>
              <a:spcBef>
                <a:spcPts val="595"/>
              </a:spcBef>
              <a:spcAft>
                <a:spcPts val="0"/>
              </a:spcAft>
              <a:buSzPts val="1870"/>
              <a:buChar char="▪"/>
            </a:pPr>
            <a:r>
              <a:rPr lang="en-US"/>
              <a:t>Solution 2: </a:t>
            </a:r>
            <a:r>
              <a:rPr b="1" lang="en-US">
                <a:solidFill>
                  <a:srgbClr val="002060"/>
                </a:solidFill>
              </a:rPr>
              <a:t>Parametric Query Optimization</a:t>
            </a:r>
            <a:r>
              <a:rPr lang="en-US"/>
              <a:t>:</a:t>
            </a:r>
            <a:endParaRPr/>
          </a:p>
          <a:p>
            <a:pPr indent="-285750" lvl="1" marL="742950" rtl="0" algn="l">
              <a:lnSpc>
                <a:spcPct val="90000"/>
              </a:lnSpc>
              <a:spcBef>
                <a:spcPts val="595"/>
              </a:spcBef>
              <a:spcAft>
                <a:spcPts val="0"/>
              </a:spcAft>
              <a:buSzPts val="1870"/>
              <a:buChar char="•"/>
            </a:pPr>
            <a:r>
              <a:rPr lang="en-US"/>
              <a:t>optimizer generates a set of plans, optimal for different values of $1</a:t>
            </a:r>
            <a:endParaRPr/>
          </a:p>
          <a:p>
            <a:pPr indent="-228600" lvl="2" marL="1085850" rtl="0" algn="l">
              <a:lnSpc>
                <a:spcPct val="90000"/>
              </a:lnSpc>
              <a:spcBef>
                <a:spcPts val="595"/>
              </a:spcBef>
              <a:spcAft>
                <a:spcPts val="0"/>
              </a:spcAft>
              <a:buSzPts val="1700"/>
              <a:buChar char="▪"/>
            </a:pPr>
            <a:r>
              <a:rPr lang="en-US"/>
              <a:t>Set of optimal plans usually small for 1 to 3 parameters</a:t>
            </a:r>
            <a:endParaRPr/>
          </a:p>
          <a:p>
            <a:pPr indent="-228600" lvl="2" marL="1085850" rtl="0" algn="l">
              <a:lnSpc>
                <a:spcPct val="90000"/>
              </a:lnSpc>
              <a:spcBef>
                <a:spcPts val="595"/>
              </a:spcBef>
              <a:spcAft>
                <a:spcPts val="0"/>
              </a:spcAft>
              <a:buSzPts val="1700"/>
              <a:buChar char="▪"/>
            </a:pPr>
            <a:r>
              <a:rPr lang="en-US"/>
              <a:t>Key issue: how to do find set of optimal plans efficiently</a:t>
            </a:r>
            <a:endParaRPr/>
          </a:p>
          <a:p>
            <a:pPr indent="-285750" lvl="1" marL="742950" rtl="0" algn="l">
              <a:lnSpc>
                <a:spcPct val="90000"/>
              </a:lnSpc>
              <a:spcBef>
                <a:spcPts val="595"/>
              </a:spcBef>
              <a:spcAft>
                <a:spcPts val="0"/>
              </a:spcAft>
              <a:buSzPts val="1870"/>
              <a:buChar char="•"/>
            </a:pPr>
            <a:r>
              <a:rPr lang="en-US"/>
              <a:t>best one from this set is chosen at run time when $1 is known</a:t>
            </a:r>
            <a:endParaRPr/>
          </a:p>
          <a:p>
            <a:pPr indent="-342900" lvl="0" marL="342900" rtl="0" algn="l">
              <a:lnSpc>
                <a:spcPct val="90000"/>
              </a:lnSpc>
              <a:spcBef>
                <a:spcPts val="595"/>
              </a:spcBef>
              <a:spcAft>
                <a:spcPts val="0"/>
              </a:spcAft>
              <a:buSzPts val="1870"/>
              <a:buChar char="▪"/>
            </a:pPr>
            <a:r>
              <a:rPr lang="en-US"/>
              <a:t>Solution 3: </a:t>
            </a:r>
            <a:r>
              <a:rPr b="1" lang="en-US">
                <a:solidFill>
                  <a:srgbClr val="002060"/>
                </a:solidFill>
              </a:rPr>
              <a:t>Query Plan Caching</a:t>
            </a:r>
            <a:endParaRPr/>
          </a:p>
          <a:p>
            <a:pPr indent="-285750" lvl="1" marL="742950" rtl="0" algn="l">
              <a:lnSpc>
                <a:spcPct val="90000"/>
              </a:lnSpc>
              <a:spcBef>
                <a:spcPts val="595"/>
              </a:spcBef>
              <a:spcAft>
                <a:spcPts val="0"/>
              </a:spcAft>
              <a:buSzPts val="1870"/>
              <a:buChar char="•"/>
            </a:pPr>
            <a:r>
              <a:rPr lang="en-US"/>
              <a:t>If optimizer decides that same plan is likely to be optimal for all parameter values, it caches plan and reuses it, else reoptimize each time</a:t>
            </a:r>
            <a:endParaRPr/>
          </a:p>
          <a:p>
            <a:pPr indent="-285750" lvl="1" marL="742950" rtl="0" algn="l">
              <a:lnSpc>
                <a:spcPct val="90000"/>
              </a:lnSpc>
              <a:spcBef>
                <a:spcPts val="595"/>
              </a:spcBef>
              <a:spcAft>
                <a:spcPts val="0"/>
              </a:spcAft>
              <a:buSzPts val="1870"/>
              <a:buChar char="•"/>
            </a:pPr>
            <a:r>
              <a:rPr lang="en-US"/>
              <a:t>Implemented in many database systems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Plan Stability Across Optimizer Changes</a:t>
            </a:r>
            <a:endParaRPr/>
          </a:p>
        </p:txBody>
      </p:sp>
      <p:sp>
        <p:nvSpPr>
          <p:cNvPr id="647" name="Google Shape;647;p78"/>
          <p:cNvSpPr txBox="1"/>
          <p:nvPr>
            <p:ph idx="1" type="body"/>
          </p:nvPr>
        </p:nvSpPr>
        <p:spPr>
          <a:xfrm>
            <a:off x="683394" y="1102497"/>
            <a:ext cx="7729086"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What if 95% of plans are faster on database/optimizer version N+1 than on N, but 5% are slower?</a:t>
            </a:r>
            <a:endParaRPr/>
          </a:p>
          <a:p>
            <a:pPr indent="-285750" lvl="1" marL="742950" rtl="0" algn="l">
              <a:spcBef>
                <a:spcPts val="595"/>
              </a:spcBef>
              <a:spcAft>
                <a:spcPts val="0"/>
              </a:spcAft>
              <a:buSzPts val="1870"/>
              <a:buChar char="•"/>
            </a:pPr>
            <a:r>
              <a:rPr lang="en-US"/>
              <a:t>Why should plans be slower on new improved optimizer?  </a:t>
            </a:r>
            <a:endParaRPr/>
          </a:p>
          <a:p>
            <a:pPr indent="-228600" lvl="2" marL="1085850" rtl="0" algn="l">
              <a:spcBef>
                <a:spcPts val="595"/>
              </a:spcBef>
              <a:spcAft>
                <a:spcPts val="0"/>
              </a:spcAft>
              <a:buSzPts val="1700"/>
              <a:buChar char="▪"/>
            </a:pPr>
            <a:r>
              <a:rPr lang="en-US"/>
              <a:t>Answer: Two wrongs can make a right, fixing one wrong can make things worse!</a:t>
            </a:r>
            <a:endParaRPr/>
          </a:p>
          <a:p>
            <a:pPr indent="-342900" lvl="0" marL="342900" rtl="0" algn="l">
              <a:spcBef>
                <a:spcPts val="595"/>
              </a:spcBef>
              <a:spcAft>
                <a:spcPts val="0"/>
              </a:spcAft>
              <a:buSzPts val="1870"/>
              <a:buFont typeface="Noto Sans Symbols"/>
              <a:buChar char="▪"/>
            </a:pPr>
            <a:r>
              <a:rPr lang="en-US"/>
              <a:t>Approaches:</a:t>
            </a:r>
            <a:endParaRPr/>
          </a:p>
          <a:p>
            <a:pPr indent="-285750" lvl="1" marL="742950" rtl="0" algn="l">
              <a:spcBef>
                <a:spcPts val="595"/>
              </a:spcBef>
              <a:spcAft>
                <a:spcPts val="0"/>
              </a:spcAft>
              <a:buSzPts val="1870"/>
              <a:buChar char="•"/>
            </a:pPr>
            <a:r>
              <a:rPr lang="en-US"/>
              <a:t>Allow hints for tuning queries</a:t>
            </a:r>
            <a:endParaRPr/>
          </a:p>
          <a:p>
            <a:pPr indent="-228600" lvl="2" marL="1085850" rtl="0" algn="l">
              <a:spcBef>
                <a:spcPts val="595"/>
              </a:spcBef>
              <a:spcAft>
                <a:spcPts val="0"/>
              </a:spcAft>
              <a:buSzPts val="1700"/>
              <a:buChar char="▪"/>
            </a:pPr>
            <a:r>
              <a:rPr lang="en-US"/>
              <a:t>Not practical for migrating large systems with no access to source code</a:t>
            </a:r>
            <a:endParaRPr/>
          </a:p>
          <a:p>
            <a:pPr indent="-285750" lvl="1" marL="742950" rtl="0" algn="l">
              <a:spcBef>
                <a:spcPts val="595"/>
              </a:spcBef>
              <a:spcAft>
                <a:spcPts val="0"/>
              </a:spcAft>
              <a:buSzPts val="1870"/>
              <a:buChar char="•"/>
            </a:pPr>
            <a:r>
              <a:rPr lang="en-US"/>
              <a:t>Set optimization level, default to version N (Oracle)</a:t>
            </a:r>
            <a:endParaRPr/>
          </a:p>
          <a:p>
            <a:pPr indent="-228600" lvl="2" marL="1085850" rtl="0" algn="l">
              <a:spcBef>
                <a:spcPts val="595"/>
              </a:spcBef>
              <a:spcAft>
                <a:spcPts val="0"/>
              </a:spcAft>
              <a:buSzPts val="1700"/>
              <a:buChar char="▪"/>
            </a:pPr>
            <a:r>
              <a:rPr lang="en-US"/>
              <a:t>And migrate one query at a time after testing both plans on new optimizer</a:t>
            </a:r>
            <a:endParaRPr/>
          </a:p>
          <a:p>
            <a:pPr indent="-285750" lvl="1" marL="742950" rtl="0" algn="l">
              <a:spcBef>
                <a:spcPts val="595"/>
              </a:spcBef>
              <a:spcAft>
                <a:spcPts val="0"/>
              </a:spcAft>
              <a:buSzPts val="1870"/>
              <a:buChar char="•"/>
            </a:pPr>
            <a:r>
              <a:rPr lang="en-US"/>
              <a:t>Save plan from version N, and give it to optimizer version N+1</a:t>
            </a:r>
            <a:endParaRPr/>
          </a:p>
          <a:p>
            <a:pPr indent="-228600" lvl="2" marL="1085850" rtl="0" algn="l">
              <a:spcBef>
                <a:spcPts val="595"/>
              </a:spcBef>
              <a:spcAft>
                <a:spcPts val="0"/>
              </a:spcAft>
              <a:buSzPts val="1700"/>
              <a:buChar char="▪"/>
            </a:pPr>
            <a:r>
              <a:rPr lang="en-US"/>
              <a:t>Sybase, XML representation of plans (SQL Server)</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Adaptive Query Processing</a:t>
            </a:r>
            <a:endParaRPr/>
          </a:p>
        </p:txBody>
      </p:sp>
      <p:sp>
        <p:nvSpPr>
          <p:cNvPr id="653" name="Google Shape;653;p79"/>
          <p:cNvSpPr txBox="1"/>
          <p:nvPr>
            <p:ph idx="1" type="body"/>
          </p:nvPr>
        </p:nvSpPr>
        <p:spPr>
          <a:xfrm>
            <a:off x="673768" y="1102497"/>
            <a:ext cx="7767588" cy="5367972"/>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870"/>
              <a:buFont typeface="Noto Sans Symbols"/>
              <a:buChar char="▪"/>
            </a:pPr>
            <a:r>
              <a:rPr lang="en-US"/>
              <a:t>Some systems support adaptive operators that change execution algorithm on the fly</a:t>
            </a:r>
            <a:endParaRPr/>
          </a:p>
          <a:p>
            <a:pPr indent="-285750" lvl="1" marL="742950" rtl="0" algn="l">
              <a:spcBef>
                <a:spcPts val="595"/>
              </a:spcBef>
              <a:spcAft>
                <a:spcPts val="0"/>
              </a:spcAft>
              <a:buSzPts val="1870"/>
              <a:buChar char="•"/>
            </a:pPr>
            <a:r>
              <a:rPr lang="en-US"/>
              <a:t>E.g., (indexed) nested loops join or hash join chosen at run time, depending on size of outer input</a:t>
            </a:r>
            <a:endParaRPr/>
          </a:p>
          <a:p>
            <a:pPr indent="-342900" lvl="0" marL="342900" rtl="0" algn="l">
              <a:spcBef>
                <a:spcPts val="595"/>
              </a:spcBef>
              <a:spcAft>
                <a:spcPts val="0"/>
              </a:spcAft>
              <a:buSzPts val="1870"/>
              <a:buFont typeface="Noto Sans Symbols"/>
              <a:buChar char="▪"/>
            </a:pPr>
            <a:r>
              <a:rPr lang="en-US"/>
              <a:t>Other systems allow monitoring of behavior of plan at run time and adapt plan</a:t>
            </a:r>
            <a:endParaRPr/>
          </a:p>
          <a:p>
            <a:pPr indent="-285750" lvl="1" marL="742950" rtl="0" algn="l">
              <a:spcBef>
                <a:spcPts val="595"/>
              </a:spcBef>
              <a:spcAft>
                <a:spcPts val="0"/>
              </a:spcAft>
              <a:buSzPts val="1870"/>
              <a:buChar char="•"/>
            </a:pPr>
            <a:r>
              <a:rPr lang="en-US"/>
              <a:t>E.g., if statistics such as number of rows is found to be very different in reality from what optimizer estimated</a:t>
            </a:r>
            <a:endParaRPr/>
          </a:p>
          <a:p>
            <a:pPr indent="-285750" lvl="1" marL="742950" rtl="0" algn="l">
              <a:spcBef>
                <a:spcPts val="595"/>
              </a:spcBef>
              <a:spcAft>
                <a:spcPts val="0"/>
              </a:spcAft>
              <a:buSzPts val="1870"/>
              <a:buChar char="•"/>
            </a:pPr>
            <a:r>
              <a:rPr lang="en-US"/>
              <a:t>Can stop execution, compute fresh plan, and restart</a:t>
            </a:r>
            <a:endParaRPr/>
          </a:p>
          <a:p>
            <a:pPr indent="-228600" lvl="2" marL="1085850" rtl="0" algn="l">
              <a:spcBef>
                <a:spcPts val="595"/>
              </a:spcBef>
              <a:spcAft>
                <a:spcPts val="0"/>
              </a:spcAft>
              <a:buSzPts val="1700"/>
              <a:buChar char="▪"/>
            </a:pPr>
            <a:r>
              <a:rPr lang="en-US"/>
              <a:t>But must avoid too many such restarts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0"/>
          <p:cNvSpPr txBox="1"/>
          <p:nvPr/>
        </p:nvSpPr>
        <p:spPr>
          <a:xfrm>
            <a:off x="2921976" y="3015003"/>
            <a:ext cx="4169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002060"/>
                </a:solidFill>
                <a:latin typeface="Helvetica Neue"/>
                <a:ea typeface="Helvetica Neue"/>
                <a:cs typeface="Helvetica Neue"/>
                <a:sym typeface="Helvetica Neue"/>
              </a:rPr>
              <a:t>End of Chapter</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8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13.01</a:t>
            </a:r>
            <a:endParaRPr/>
          </a:p>
        </p:txBody>
      </p:sp>
      <p:pic>
        <p:nvPicPr>
          <p:cNvPr id="666" name="Google Shape;666;p81"/>
          <p:cNvPicPr preferRelativeResize="0"/>
          <p:nvPr/>
        </p:nvPicPr>
        <p:blipFill rotWithShape="1">
          <a:blip r:embed="rId3">
            <a:alphaModFix/>
          </a:blip>
          <a:srcRect b="0" l="0" r="0" t="0"/>
          <a:stretch/>
        </p:blipFill>
        <p:spPr>
          <a:xfrm>
            <a:off x="349250" y="917575"/>
            <a:ext cx="8470900" cy="4122738"/>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13.02</a:t>
            </a:r>
            <a:endParaRPr/>
          </a:p>
        </p:txBody>
      </p:sp>
      <p:pic>
        <p:nvPicPr>
          <p:cNvPr id="673" name="Google Shape;673;p82"/>
          <p:cNvPicPr preferRelativeResize="0"/>
          <p:nvPr/>
        </p:nvPicPr>
        <p:blipFill rotWithShape="1">
          <a:blip r:embed="rId3">
            <a:alphaModFix/>
          </a:blip>
          <a:srcRect b="0" l="0" r="0" t="0"/>
          <a:stretch/>
        </p:blipFill>
        <p:spPr>
          <a:xfrm>
            <a:off x="714375" y="862013"/>
            <a:ext cx="7669213" cy="5614987"/>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13.03</a:t>
            </a:r>
            <a:endParaRPr/>
          </a:p>
        </p:txBody>
      </p:sp>
      <p:pic>
        <p:nvPicPr>
          <p:cNvPr id="680" name="Google Shape;680;p83"/>
          <p:cNvPicPr preferRelativeResize="0"/>
          <p:nvPr/>
        </p:nvPicPr>
        <p:blipFill rotWithShape="1">
          <a:blip r:embed="rId3">
            <a:alphaModFix/>
          </a:blip>
          <a:srcRect b="0" l="0" r="0" t="0"/>
          <a:stretch/>
        </p:blipFill>
        <p:spPr>
          <a:xfrm>
            <a:off x="768350" y="827088"/>
            <a:ext cx="7694613" cy="573405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13.04</a:t>
            </a:r>
            <a:endParaRPr/>
          </a:p>
        </p:txBody>
      </p:sp>
      <p:pic>
        <p:nvPicPr>
          <p:cNvPr id="687" name="Google Shape;687;p84"/>
          <p:cNvPicPr preferRelativeResize="0"/>
          <p:nvPr/>
        </p:nvPicPr>
        <p:blipFill rotWithShape="1">
          <a:blip r:embed="rId3">
            <a:alphaModFix/>
          </a:blip>
          <a:srcRect b="0" l="0" r="0" t="0"/>
          <a:stretch/>
        </p:blipFill>
        <p:spPr>
          <a:xfrm>
            <a:off x="300038" y="928688"/>
            <a:ext cx="8753475" cy="3830637"/>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8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13.06</a:t>
            </a:r>
            <a:endParaRPr/>
          </a:p>
        </p:txBody>
      </p:sp>
      <p:pic>
        <p:nvPicPr>
          <p:cNvPr id="694" name="Google Shape;694;p85"/>
          <p:cNvPicPr preferRelativeResize="0"/>
          <p:nvPr/>
        </p:nvPicPr>
        <p:blipFill rotWithShape="1">
          <a:blip r:embed="rId3">
            <a:alphaModFix/>
          </a:blip>
          <a:srcRect b="0" l="0" r="0" t="0"/>
          <a:stretch/>
        </p:blipFill>
        <p:spPr>
          <a:xfrm>
            <a:off x="520700" y="881063"/>
            <a:ext cx="7721600" cy="544036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8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Figure 13.08</a:t>
            </a:r>
            <a:endParaRPr/>
          </a:p>
        </p:txBody>
      </p:sp>
      <p:pic>
        <p:nvPicPr>
          <p:cNvPr id="701" name="Google Shape;701;p86"/>
          <p:cNvPicPr preferRelativeResize="0"/>
          <p:nvPr/>
        </p:nvPicPr>
        <p:blipFill rotWithShape="1">
          <a:blip r:embed="rId3">
            <a:alphaModFix/>
          </a:blip>
          <a:srcRect b="0" l="0" r="0" t="0"/>
          <a:stretch/>
        </p:blipFill>
        <p:spPr>
          <a:xfrm>
            <a:off x="207963" y="990600"/>
            <a:ext cx="8531225" cy="3684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Equivalence Rules</a:t>
            </a:r>
            <a:endParaRPr/>
          </a:p>
        </p:txBody>
      </p:sp>
      <p:sp>
        <p:nvSpPr>
          <p:cNvPr id="138" name="Google Shape;138;p9"/>
          <p:cNvSpPr txBox="1"/>
          <p:nvPr>
            <p:ph idx="1" type="body"/>
          </p:nvPr>
        </p:nvSpPr>
        <p:spPr>
          <a:xfrm>
            <a:off x="683394" y="1102497"/>
            <a:ext cx="7777212" cy="3729385"/>
          </a:xfrm>
          <a:prstGeom prst="rect">
            <a:avLst/>
          </a:prstGeom>
          <a:noFill/>
          <a:ln>
            <a:noFill/>
          </a:ln>
        </p:spPr>
        <p:txBody>
          <a:bodyPr anchorCtr="0" anchor="t" bIns="45700" lIns="91425" spcFirstLastPara="1" rIns="91425" wrap="square" tIns="45700">
            <a:noAutofit/>
          </a:bodyPr>
          <a:lstStyle/>
          <a:p>
            <a:pPr indent="-381000" lvl="0" marL="381000" rtl="0" algn="l">
              <a:spcBef>
                <a:spcPts val="0"/>
              </a:spcBef>
              <a:spcAft>
                <a:spcPts val="0"/>
              </a:spcAft>
              <a:buSzPts val="1870"/>
              <a:buFont typeface="Arial"/>
              <a:buNone/>
            </a:pPr>
            <a:r>
              <a:rPr lang="en-US"/>
              <a:t>1.	Conjunctive selection operations can be deconstructed into a sequence of individual selections.</a:t>
            </a:r>
            <a:br>
              <a:rPr lang="en-US"/>
            </a:br>
            <a:r>
              <a:rPr lang="en-US"/>
              <a:t>                 σ</a:t>
            </a:r>
            <a:r>
              <a:rPr baseline="-25000" lang="en-US"/>
              <a:t>θ1 ∧ θ</a:t>
            </a:r>
            <a:r>
              <a:rPr baseline="-25000" i="1" lang="en-US"/>
              <a:t>2 </a:t>
            </a:r>
            <a:r>
              <a:rPr lang="en-US"/>
              <a:t>(E) </a:t>
            </a:r>
            <a:r>
              <a:rPr baseline="-25000" lang="en-US"/>
              <a:t>    </a:t>
            </a:r>
            <a:r>
              <a:rPr lang="en-US"/>
              <a:t>≡  σ</a:t>
            </a:r>
            <a:r>
              <a:rPr baseline="-25000" lang="en-US"/>
              <a:t>θ1 </a:t>
            </a:r>
            <a:r>
              <a:rPr lang="en-US"/>
              <a:t>(σ</a:t>
            </a:r>
            <a:r>
              <a:rPr baseline="-25000" lang="en-US"/>
              <a:t>θ</a:t>
            </a:r>
            <a:r>
              <a:rPr baseline="-25000" i="1" lang="en-US"/>
              <a:t>2 </a:t>
            </a:r>
            <a:r>
              <a:rPr lang="en-US"/>
              <a:t>(E))</a:t>
            </a:r>
            <a:r>
              <a:rPr baseline="-25000" lang="en-US"/>
              <a:t> </a:t>
            </a:r>
            <a:endParaRPr/>
          </a:p>
          <a:p>
            <a:pPr indent="-381000" lvl="0" marL="381000" rtl="0" algn="l">
              <a:spcBef>
                <a:spcPts val="595"/>
              </a:spcBef>
              <a:spcAft>
                <a:spcPts val="0"/>
              </a:spcAft>
              <a:buSzPts val="1870"/>
              <a:buFont typeface="Arial"/>
              <a:buNone/>
            </a:pPr>
            <a:r>
              <a:rPr lang="en-US"/>
              <a:t>2.	Selection operations are commutative.</a:t>
            </a:r>
            <a:br>
              <a:rPr lang="en-US"/>
            </a:br>
            <a:r>
              <a:rPr lang="en-US"/>
              <a:t>                 σ</a:t>
            </a:r>
            <a:r>
              <a:rPr baseline="-25000" lang="en-US"/>
              <a:t>θ1</a:t>
            </a:r>
            <a:r>
              <a:rPr lang="en-US"/>
              <a:t>(σ</a:t>
            </a:r>
            <a:r>
              <a:rPr baseline="-25000" lang="en-US"/>
              <a:t>θ</a:t>
            </a:r>
            <a:r>
              <a:rPr baseline="-25000" i="1" lang="en-US"/>
              <a:t>2</a:t>
            </a:r>
            <a:r>
              <a:rPr lang="en-US"/>
              <a:t>(E))</a:t>
            </a:r>
            <a:r>
              <a:rPr baseline="-25000" lang="en-US"/>
              <a:t>    </a:t>
            </a:r>
            <a:r>
              <a:rPr lang="en-US"/>
              <a:t>≡   σ</a:t>
            </a:r>
            <a:r>
              <a:rPr baseline="-25000" lang="en-US"/>
              <a:t>θ2 </a:t>
            </a:r>
            <a:r>
              <a:rPr lang="en-US"/>
              <a:t>(σ</a:t>
            </a:r>
            <a:r>
              <a:rPr baseline="-25000" lang="en-US"/>
              <a:t>θ</a:t>
            </a:r>
            <a:r>
              <a:rPr baseline="-25000" i="1" lang="en-US"/>
              <a:t>1</a:t>
            </a:r>
            <a:r>
              <a:rPr lang="en-US"/>
              <a:t>(E))</a:t>
            </a:r>
            <a:endParaRPr/>
          </a:p>
          <a:p>
            <a:pPr indent="-381000" lvl="0" marL="381000" rtl="0" algn="l">
              <a:spcBef>
                <a:spcPts val="595"/>
              </a:spcBef>
              <a:spcAft>
                <a:spcPts val="0"/>
              </a:spcAft>
              <a:buSzPts val="1870"/>
              <a:buNone/>
            </a:pPr>
            <a:r>
              <a:rPr lang="en-US"/>
              <a:t>3.	Only the last in a sequence of projection operations is needed, the others can be omitted.</a:t>
            </a:r>
            <a:br>
              <a:rPr lang="en-US"/>
            </a:br>
            <a:r>
              <a:rPr lang="en-US"/>
              <a:t> ∏ </a:t>
            </a:r>
            <a:r>
              <a:rPr baseline="-25000" lang="en-US"/>
              <a:t>L1</a:t>
            </a:r>
            <a:r>
              <a:rPr lang="en-US"/>
              <a:t>(∏ </a:t>
            </a:r>
            <a:r>
              <a:rPr baseline="-25000" lang="en-US"/>
              <a:t>L2</a:t>
            </a:r>
            <a:r>
              <a:rPr lang="en-US"/>
              <a:t>(…(∏ </a:t>
            </a:r>
            <a:r>
              <a:rPr baseline="-25000" lang="en-US"/>
              <a:t>Ln</a:t>
            </a:r>
            <a:r>
              <a:rPr lang="en-US"/>
              <a:t>(E))…))     ≡     ∏ </a:t>
            </a:r>
            <a:r>
              <a:rPr baseline="-25000" lang="en-US"/>
              <a:t>L1</a:t>
            </a:r>
            <a:r>
              <a:rPr lang="en-US"/>
              <a:t>(E)</a:t>
            </a:r>
            <a:br>
              <a:rPr lang="en-US"/>
            </a:br>
            <a:r>
              <a:rPr lang="en-US"/>
              <a:t>where </a:t>
            </a:r>
            <a:r>
              <a:rPr i="1" lang="en-US"/>
              <a:t>L</a:t>
            </a:r>
            <a:r>
              <a:rPr baseline="-25000" i="1" lang="en-US"/>
              <a:t>1</a:t>
            </a:r>
            <a:r>
              <a:rPr lang="en-US"/>
              <a:t> ⊆ </a:t>
            </a:r>
            <a:r>
              <a:rPr i="1" lang="en-US"/>
              <a:t>L</a:t>
            </a:r>
            <a:r>
              <a:rPr baseline="-25000" i="1" lang="en-US"/>
              <a:t>2</a:t>
            </a:r>
            <a:r>
              <a:rPr lang="en-US"/>
              <a:t> … ⊆ </a:t>
            </a:r>
            <a:r>
              <a:rPr i="1" lang="en-US"/>
              <a:t>L</a:t>
            </a:r>
            <a:r>
              <a:rPr baseline="-25000" i="1" lang="en-US"/>
              <a:t>n</a:t>
            </a:r>
            <a:endParaRPr/>
          </a:p>
          <a:p>
            <a:pPr indent="0" lvl="0" marL="0" rtl="0" algn="l">
              <a:spcBef>
                <a:spcPts val="595"/>
              </a:spcBef>
              <a:spcAft>
                <a:spcPts val="0"/>
              </a:spcAft>
              <a:buSzPts val="1870"/>
              <a:buNone/>
            </a:pPr>
            <a:r>
              <a:rPr lang="en-US"/>
              <a:t>4.    Selections can be combined with Cartesian products and theta joins.</a:t>
            </a:r>
            <a:endParaRPr/>
          </a:p>
          <a:p>
            <a:pPr indent="-342900" lvl="1" marL="800100" rtl="0" algn="l">
              <a:spcBef>
                <a:spcPts val="595"/>
              </a:spcBef>
              <a:spcAft>
                <a:spcPts val="0"/>
              </a:spcAft>
              <a:buSzPts val="1870"/>
              <a:buFont typeface="Arial"/>
              <a:buAutoNum type="alphaLcPeriod"/>
            </a:pPr>
            <a:r>
              <a:rPr lang="en-US"/>
              <a:t> σ</a:t>
            </a:r>
            <a:r>
              <a:rPr baseline="-25000" lang="en-US"/>
              <a:t>θ </a:t>
            </a:r>
            <a:r>
              <a:rPr lang="en-US"/>
              <a:t>(E</a:t>
            </a:r>
            <a:r>
              <a:rPr baseline="-25000" lang="en-US"/>
              <a:t>1</a:t>
            </a:r>
            <a:r>
              <a:rPr lang="en-US"/>
              <a:t> x E</a:t>
            </a:r>
            <a:r>
              <a:rPr baseline="-25000" lang="en-US"/>
              <a:t>2</a:t>
            </a:r>
            <a:r>
              <a:rPr lang="en-US"/>
              <a:t>)</a:t>
            </a:r>
            <a:r>
              <a:rPr baseline="-25000" lang="en-US"/>
              <a:t>     </a:t>
            </a:r>
            <a:r>
              <a:rPr lang="en-US"/>
              <a:t>≡    E</a:t>
            </a:r>
            <a:r>
              <a:rPr baseline="-25000" lang="en-US"/>
              <a:t>1</a:t>
            </a:r>
            <a:r>
              <a:rPr lang="en-US"/>
              <a:t> ⨝</a:t>
            </a:r>
            <a:r>
              <a:rPr i="1" lang="en-US"/>
              <a:t> </a:t>
            </a:r>
            <a:r>
              <a:rPr baseline="-25000" lang="en-US"/>
              <a:t>θ</a:t>
            </a:r>
            <a:r>
              <a:rPr lang="en-US"/>
              <a:t> E</a:t>
            </a:r>
            <a:r>
              <a:rPr baseline="-25000" lang="en-US"/>
              <a:t>2</a:t>
            </a:r>
            <a:endParaRPr baseline="-25000"/>
          </a:p>
          <a:p>
            <a:pPr indent="-342900" lvl="1" marL="800100" rtl="0" algn="l">
              <a:spcBef>
                <a:spcPts val="595"/>
              </a:spcBef>
              <a:spcAft>
                <a:spcPts val="0"/>
              </a:spcAft>
              <a:buSzPts val="1870"/>
              <a:buFont typeface="Arial"/>
              <a:buAutoNum type="alphaLcPeriod"/>
            </a:pPr>
            <a:r>
              <a:rPr lang="en-US"/>
              <a:t> σ</a:t>
            </a:r>
            <a:r>
              <a:rPr baseline="-25000" lang="en-US"/>
              <a:t> θ1 </a:t>
            </a:r>
            <a:r>
              <a:rPr lang="en-US"/>
              <a:t>(E</a:t>
            </a:r>
            <a:r>
              <a:rPr baseline="-25000" lang="en-US"/>
              <a:t>1</a:t>
            </a:r>
            <a:r>
              <a:rPr lang="en-US"/>
              <a:t> ⨝</a:t>
            </a:r>
            <a:r>
              <a:rPr baseline="-25000" lang="en-US"/>
              <a:t>θ2</a:t>
            </a:r>
            <a:r>
              <a:rPr lang="en-US"/>
              <a:t> E</a:t>
            </a:r>
            <a:r>
              <a:rPr baseline="-25000" lang="en-US"/>
              <a:t>2</a:t>
            </a:r>
            <a:r>
              <a:rPr lang="en-US"/>
              <a:t>)</a:t>
            </a:r>
            <a:r>
              <a:rPr baseline="-25000" lang="en-US"/>
              <a:t>     </a:t>
            </a:r>
            <a:r>
              <a:rPr lang="en-US"/>
              <a:t>≡    E</a:t>
            </a:r>
            <a:r>
              <a:rPr baseline="-25000" lang="en-US"/>
              <a:t>1</a:t>
            </a:r>
            <a:r>
              <a:rPr lang="en-US"/>
              <a:t> ⨝</a:t>
            </a:r>
            <a:r>
              <a:rPr i="1" lang="en-US"/>
              <a:t> </a:t>
            </a:r>
            <a:r>
              <a:rPr baseline="-25000" lang="en-US"/>
              <a:t>θ1∧θ2</a:t>
            </a:r>
            <a:r>
              <a:rPr lang="en-US"/>
              <a:t> E</a:t>
            </a:r>
            <a:r>
              <a:rPr baseline="-25000" lang="en-US"/>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2000-02-23T18:58:38Z</dcterms:created>
  <dc:creator>Silberschatz;Korth;Sudarshan</dc:creator>
</cp:coreProperties>
</file>