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ae70c475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ae70c47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ae70c475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ae70c475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ae70c475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ae70c475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ae70c475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ae70c475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ae70c475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ae70c475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5ae70c475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5ae70c475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ae70c475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ae70c475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59838efd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59838efd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59838efd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59838efd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9838efd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9838efd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9838efd2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9838efd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9838efd2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9838efd2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9838efd2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9838efd2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9838efd2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9838efd2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ae70c475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ae70c475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Comic Sans MS"/>
              <a:buNone/>
              <a:defRPr sz="5200">
                <a:latin typeface="Comic Sans MS"/>
                <a:ea typeface="Comic Sans MS"/>
                <a:cs typeface="Comic Sans MS"/>
                <a:sym typeface="Comic Sans MS"/>
              </a:defRPr>
            </a:lvl1pPr>
            <a:lvl2pPr lvl="1" algn="ctr">
              <a:spcBef>
                <a:spcPts val="0"/>
              </a:spcBef>
              <a:spcAft>
                <a:spcPts val="0"/>
              </a:spcAft>
              <a:buSzPts val="5200"/>
              <a:buFont typeface="Comic Sans MS"/>
              <a:buNone/>
              <a:defRPr sz="5200">
                <a:latin typeface="Comic Sans MS"/>
                <a:ea typeface="Comic Sans MS"/>
                <a:cs typeface="Comic Sans MS"/>
                <a:sym typeface="Comic Sans MS"/>
              </a:defRPr>
            </a:lvl2pPr>
            <a:lvl3pPr lvl="2" algn="ctr">
              <a:spcBef>
                <a:spcPts val="0"/>
              </a:spcBef>
              <a:spcAft>
                <a:spcPts val="0"/>
              </a:spcAft>
              <a:buSzPts val="5200"/>
              <a:buFont typeface="Comic Sans MS"/>
              <a:buNone/>
              <a:defRPr sz="5200">
                <a:latin typeface="Comic Sans MS"/>
                <a:ea typeface="Comic Sans MS"/>
                <a:cs typeface="Comic Sans MS"/>
                <a:sym typeface="Comic Sans MS"/>
              </a:defRPr>
            </a:lvl3pPr>
            <a:lvl4pPr lvl="3" algn="ctr">
              <a:spcBef>
                <a:spcPts val="0"/>
              </a:spcBef>
              <a:spcAft>
                <a:spcPts val="0"/>
              </a:spcAft>
              <a:buSzPts val="5200"/>
              <a:buFont typeface="Comic Sans MS"/>
              <a:buNone/>
              <a:defRPr sz="5200">
                <a:latin typeface="Comic Sans MS"/>
                <a:ea typeface="Comic Sans MS"/>
                <a:cs typeface="Comic Sans MS"/>
                <a:sym typeface="Comic Sans MS"/>
              </a:defRPr>
            </a:lvl4pPr>
            <a:lvl5pPr lvl="4" algn="ctr">
              <a:spcBef>
                <a:spcPts val="0"/>
              </a:spcBef>
              <a:spcAft>
                <a:spcPts val="0"/>
              </a:spcAft>
              <a:buSzPts val="5200"/>
              <a:buFont typeface="Comic Sans MS"/>
              <a:buNone/>
              <a:defRPr sz="5200">
                <a:latin typeface="Comic Sans MS"/>
                <a:ea typeface="Comic Sans MS"/>
                <a:cs typeface="Comic Sans MS"/>
                <a:sym typeface="Comic Sans MS"/>
              </a:defRPr>
            </a:lvl5pPr>
            <a:lvl6pPr lvl="5" algn="ctr">
              <a:spcBef>
                <a:spcPts val="0"/>
              </a:spcBef>
              <a:spcAft>
                <a:spcPts val="0"/>
              </a:spcAft>
              <a:buSzPts val="5200"/>
              <a:buFont typeface="Comic Sans MS"/>
              <a:buNone/>
              <a:defRPr sz="5200">
                <a:latin typeface="Comic Sans MS"/>
                <a:ea typeface="Comic Sans MS"/>
                <a:cs typeface="Comic Sans MS"/>
                <a:sym typeface="Comic Sans MS"/>
              </a:defRPr>
            </a:lvl6pPr>
            <a:lvl7pPr lvl="6" algn="ctr">
              <a:spcBef>
                <a:spcPts val="0"/>
              </a:spcBef>
              <a:spcAft>
                <a:spcPts val="0"/>
              </a:spcAft>
              <a:buSzPts val="5200"/>
              <a:buFont typeface="Comic Sans MS"/>
              <a:buNone/>
              <a:defRPr sz="5200">
                <a:latin typeface="Comic Sans MS"/>
                <a:ea typeface="Comic Sans MS"/>
                <a:cs typeface="Comic Sans MS"/>
                <a:sym typeface="Comic Sans MS"/>
              </a:defRPr>
            </a:lvl7pPr>
            <a:lvl8pPr lvl="7" algn="ctr">
              <a:spcBef>
                <a:spcPts val="0"/>
              </a:spcBef>
              <a:spcAft>
                <a:spcPts val="0"/>
              </a:spcAft>
              <a:buSzPts val="5200"/>
              <a:buFont typeface="Comic Sans MS"/>
              <a:buNone/>
              <a:defRPr sz="5200">
                <a:latin typeface="Comic Sans MS"/>
                <a:ea typeface="Comic Sans MS"/>
                <a:cs typeface="Comic Sans MS"/>
                <a:sym typeface="Comic Sans MS"/>
              </a:defRPr>
            </a:lvl8pPr>
            <a:lvl9pPr lvl="8" algn="ctr">
              <a:spcBef>
                <a:spcPts val="0"/>
              </a:spcBef>
              <a:spcAft>
                <a:spcPts val="0"/>
              </a:spcAft>
              <a:buSzPts val="5200"/>
              <a:buFont typeface="Comic Sans MS"/>
              <a:buNone/>
              <a:defRPr sz="5200">
                <a:latin typeface="Comic Sans MS"/>
                <a:ea typeface="Comic Sans MS"/>
                <a:cs typeface="Comic Sans MS"/>
                <a:sym typeface="Comic Sans MS"/>
              </a:defRPr>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1pPr>
            <a:lvl2pPr lvl="1"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2pPr>
            <a:lvl3pPr lvl="2"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3pPr>
            <a:lvl4pPr lvl="3"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4pPr>
            <a:lvl5pPr lvl="4"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5pPr>
            <a:lvl6pPr lvl="5"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6pPr>
            <a:lvl7pPr lvl="6"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7pPr>
            <a:lvl8pPr lvl="7"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8pPr>
            <a:lvl9pPr lvl="8" algn="ctr">
              <a:lnSpc>
                <a:spcPct val="100000"/>
              </a:lnSpc>
              <a:spcBef>
                <a:spcPts val="0"/>
              </a:spcBef>
              <a:spcAft>
                <a:spcPts val="0"/>
              </a:spcAft>
              <a:buSzPts val="2800"/>
              <a:buFont typeface="Comic Sans MS"/>
              <a:buNone/>
              <a:defRPr sz="2800">
                <a:latin typeface="Comic Sans MS"/>
                <a:ea typeface="Comic Sans MS"/>
                <a:cs typeface="Comic Sans MS"/>
                <a:sym typeface="Comic Sans MS"/>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mplate"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1pPr>
            <a:lvl2pPr lvl="1">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2pPr>
            <a:lvl3pPr lvl="2">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3pPr>
            <a:lvl4pPr lvl="3">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4pPr>
            <a:lvl5pPr lvl="4">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5pPr>
            <a:lvl6pPr lvl="5">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6pPr>
            <a:lvl7pPr lvl="6">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7pPr>
            <a:lvl8pPr lvl="7">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8pPr>
            <a:lvl9pPr lvl="8">
              <a:spcBef>
                <a:spcPts val="0"/>
              </a:spcBef>
              <a:spcAft>
                <a:spcPts val="0"/>
              </a:spcAft>
              <a:buClr>
                <a:schemeClr val="dk1"/>
              </a:buClr>
              <a:buSzPts val="2800"/>
              <a:buFont typeface="Comic Sans MS"/>
              <a:buNone/>
              <a:defRPr sz="2800">
                <a:solidFill>
                  <a:schemeClr val="dk1"/>
                </a:solidFill>
                <a:latin typeface="Comic Sans MS"/>
                <a:ea typeface="Comic Sans MS"/>
                <a:cs typeface="Comic Sans MS"/>
                <a:sym typeface="Comic Sans M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Comic Sans MS"/>
              <a:buChar char="●"/>
              <a:defRPr sz="1800">
                <a:solidFill>
                  <a:schemeClr val="dk1"/>
                </a:solidFill>
                <a:latin typeface="Comic Sans MS"/>
                <a:ea typeface="Comic Sans MS"/>
                <a:cs typeface="Comic Sans MS"/>
                <a:sym typeface="Comic Sans MS"/>
              </a:defRPr>
            </a:lvl1pPr>
            <a:lvl2pPr indent="-317500" lvl="1" marL="9144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2pPr>
            <a:lvl3pPr indent="-317500" lvl="2" marL="13716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3pPr>
            <a:lvl4pPr indent="-317500" lvl="3" marL="18288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4pPr>
            <a:lvl5pPr indent="-317500" lvl="4" marL="22860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5pPr>
            <a:lvl6pPr indent="-317500" lvl="5" marL="27432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6pPr>
            <a:lvl7pPr indent="-317500" lvl="6" marL="32004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7pPr>
            <a:lvl8pPr indent="-317500" lvl="7" marL="36576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8pPr>
            <a:lvl9pPr indent="-317500" lvl="8" marL="4114800">
              <a:lnSpc>
                <a:spcPct val="115000"/>
              </a:lnSpc>
              <a:spcBef>
                <a:spcPts val="0"/>
              </a:spcBef>
              <a:spcAft>
                <a:spcPts val="0"/>
              </a:spcAft>
              <a:buClr>
                <a:schemeClr val="dk1"/>
              </a:buClr>
              <a:buSzPts val="1400"/>
              <a:buFont typeface="Comic Sans MS"/>
              <a:buChar char="■"/>
              <a:defRPr>
                <a:solidFill>
                  <a:schemeClr val="dk1"/>
                </a:solidFill>
                <a:latin typeface="Comic Sans MS"/>
                <a:ea typeface="Comic Sans MS"/>
                <a:cs typeface="Comic Sans MS"/>
                <a:sym typeface="Comic Sans M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hyperlink" Target="https://drive.google.com/drive/folders/1Hp7nRv0erYJhU6XK6uQpNP_xVLt1dvTB?usp=shar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Observer Design Pattern</a:t>
            </a:r>
            <a:endParaRPr/>
          </a:p>
        </p:txBody>
      </p:sp>
      <p:sp>
        <p:nvSpPr>
          <p:cNvPr id="55" name="Google Shape;55;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(Behavioral Design Pattern)</a:t>
            </a:r>
            <a:endParaRPr/>
          </a:p>
          <a:p>
            <a:pPr indent="0" lvl="0" marL="0" rtl="0" algn="ctr">
              <a:spcBef>
                <a:spcPts val="0"/>
              </a:spcBef>
              <a:spcAft>
                <a:spcPts val="0"/>
              </a:spcAft>
              <a:buNone/>
            </a:pPr>
            <a:r>
              <a:t/>
            </a:r>
            <a:endParaRPr/>
          </a:p>
        </p:txBody>
      </p:sp>
      <p:sp>
        <p:nvSpPr>
          <p:cNvPr id="57" name="Google Shape;57;p13"/>
          <p:cNvSpPr txBox="1"/>
          <p:nvPr/>
        </p:nvSpPr>
        <p:spPr>
          <a:xfrm>
            <a:off x="95050" y="4690675"/>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Comic Sans MS"/>
                <a:ea typeface="Comic Sans MS"/>
                <a:cs typeface="Comic Sans MS"/>
                <a:sym typeface="Comic Sans MS"/>
              </a:rPr>
              <a:t>Page-75</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8" name="Google Shape;128;p22"/>
          <p:cNvPicPr preferRelativeResize="0"/>
          <p:nvPr/>
        </p:nvPicPr>
        <p:blipFill>
          <a:blip r:embed="rId3">
            <a:alphaModFix/>
          </a:blip>
          <a:stretch>
            <a:fillRect/>
          </a:stretch>
        </p:blipFill>
        <p:spPr>
          <a:xfrm>
            <a:off x="152400" y="119538"/>
            <a:ext cx="5773067" cy="4904425"/>
          </a:xfrm>
          <a:prstGeom prst="rect">
            <a:avLst/>
          </a:prstGeom>
          <a:noFill/>
          <a:ln>
            <a:noFill/>
          </a:ln>
        </p:spPr>
      </p:pic>
      <p:sp>
        <p:nvSpPr>
          <p:cNvPr id="129" name="Google Shape;129;p22"/>
          <p:cNvSpPr txBox="1"/>
          <p:nvPr/>
        </p:nvSpPr>
        <p:spPr>
          <a:xfrm>
            <a:off x="5739825" y="313600"/>
            <a:ext cx="29340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A possible solution of the problem</a:t>
            </a:r>
            <a:endParaRPr>
              <a:latin typeface="Comic Sans MS"/>
              <a:ea typeface="Comic Sans MS"/>
              <a:cs typeface="Comic Sans MS"/>
              <a:sym typeface="Comic Sans MS"/>
            </a:endParaRPr>
          </a:p>
        </p:txBody>
      </p:sp>
      <p:sp>
        <p:nvSpPr>
          <p:cNvPr id="130" name="Google Shape;130;p22"/>
          <p:cNvSpPr txBox="1"/>
          <p:nvPr/>
        </p:nvSpPr>
        <p:spPr>
          <a:xfrm>
            <a:off x="5787325" y="1335175"/>
            <a:ext cx="2744100" cy="8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All the observers has a “subject” to hook upon </a:t>
            </a:r>
            <a:endParaRPr>
              <a:latin typeface="Comic Sans MS"/>
              <a:ea typeface="Comic Sans MS"/>
              <a:cs typeface="Comic Sans MS"/>
              <a:sym typeface="Comic Sans MS"/>
            </a:endParaRPr>
          </a:p>
          <a:p>
            <a:pPr indent="0" lvl="0" marL="0" rtl="0" algn="l">
              <a:spcBef>
                <a:spcPts val="0"/>
              </a:spcBef>
              <a:spcAft>
                <a:spcPts val="0"/>
              </a:spcAft>
              <a:buNone/>
            </a:pPr>
            <a:r>
              <a:t/>
            </a:r>
            <a:endParaRPr>
              <a:latin typeface="Comic Sans MS"/>
              <a:ea typeface="Comic Sans MS"/>
              <a:cs typeface="Comic Sans MS"/>
              <a:sym typeface="Comic Sans MS"/>
            </a:endParaRPr>
          </a:p>
          <a:p>
            <a:pPr indent="0" lvl="0" marL="0" rtl="0" algn="l">
              <a:spcBef>
                <a:spcPts val="0"/>
              </a:spcBef>
              <a:spcAft>
                <a:spcPts val="0"/>
              </a:spcAft>
              <a:buNone/>
            </a:pPr>
            <a:r>
              <a:rPr lang="en">
                <a:latin typeface="Comic Sans MS"/>
                <a:ea typeface="Comic Sans MS"/>
                <a:cs typeface="Comic Sans MS"/>
                <a:sym typeface="Comic Sans MS"/>
              </a:rPr>
              <a:t>The subject “observes” all the observers</a:t>
            </a:r>
            <a:endParaRPr>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6" name="Google Shape;136;p23"/>
          <p:cNvPicPr preferRelativeResize="0"/>
          <p:nvPr/>
        </p:nvPicPr>
        <p:blipFill rotWithShape="1">
          <a:blip r:embed="rId3">
            <a:alphaModFix/>
          </a:blip>
          <a:srcRect b="9958" l="0" r="5873" t="0"/>
          <a:stretch/>
        </p:blipFill>
        <p:spPr>
          <a:xfrm>
            <a:off x="128675" y="766050"/>
            <a:ext cx="8343774" cy="4189241"/>
          </a:xfrm>
          <a:prstGeom prst="rect">
            <a:avLst/>
          </a:prstGeom>
          <a:noFill/>
          <a:ln>
            <a:noFill/>
          </a:ln>
        </p:spPr>
      </p:pic>
      <p:sp>
        <p:nvSpPr>
          <p:cNvPr id="137" name="Google Shape;137;p23"/>
          <p:cNvSpPr txBox="1"/>
          <p:nvPr/>
        </p:nvSpPr>
        <p:spPr>
          <a:xfrm>
            <a:off x="7147675" y="206700"/>
            <a:ext cx="1639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Implementation</a:t>
            </a:r>
            <a:endParaRPr>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4"/>
          <p:cNvPicPr preferRelativeResize="0"/>
          <p:nvPr/>
        </p:nvPicPr>
        <p:blipFill>
          <a:blip r:embed="rId3">
            <a:alphaModFix/>
          </a:blip>
          <a:stretch>
            <a:fillRect/>
          </a:stretch>
        </p:blipFill>
        <p:spPr>
          <a:xfrm>
            <a:off x="152400" y="152400"/>
            <a:ext cx="7176862" cy="4838699"/>
          </a:xfrm>
          <a:prstGeom prst="rect">
            <a:avLst/>
          </a:prstGeom>
          <a:noFill/>
          <a:ln>
            <a:noFill/>
          </a:ln>
        </p:spPr>
      </p:pic>
      <p:sp>
        <p:nvSpPr>
          <p:cNvPr id="144" name="Google Shape;144;p24"/>
          <p:cNvSpPr txBox="1"/>
          <p:nvPr/>
        </p:nvSpPr>
        <p:spPr>
          <a:xfrm>
            <a:off x="6144000" y="95025"/>
            <a:ext cx="287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ic Sans MS"/>
                <a:ea typeface="Comic Sans MS"/>
                <a:cs typeface="Comic Sans MS"/>
                <a:sym typeface="Comic Sans MS"/>
              </a:rPr>
              <a:t>Implementing the Subject interface in WeatherData - 1</a:t>
            </a:r>
            <a:endParaRPr>
              <a:latin typeface="Comic Sans MS"/>
              <a:ea typeface="Comic Sans MS"/>
              <a:cs typeface="Comic Sans MS"/>
              <a:sym typeface="Comic Sans MS"/>
            </a:endParaRPr>
          </a:p>
        </p:txBody>
      </p:sp>
      <p:sp>
        <p:nvSpPr>
          <p:cNvPr id="145" name="Google Shape;145;p24"/>
          <p:cNvSpPr/>
          <p:nvPr/>
        </p:nvSpPr>
        <p:spPr>
          <a:xfrm>
            <a:off x="881400" y="468025"/>
            <a:ext cx="819600" cy="61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txBox="1"/>
          <p:nvPr/>
        </p:nvSpPr>
        <p:spPr>
          <a:xfrm>
            <a:off x="23225" y="13725"/>
            <a:ext cx="1366200" cy="34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Private elements</a:t>
            </a:r>
            <a:endParaRPr>
              <a:latin typeface="Comic Sans MS"/>
              <a:ea typeface="Comic Sans MS"/>
              <a:cs typeface="Comic Sans MS"/>
              <a:sym typeface="Comic Sans MS"/>
            </a:endParaRPr>
          </a:p>
        </p:txBody>
      </p:sp>
      <p:sp>
        <p:nvSpPr>
          <p:cNvPr id="147" name="Google Shape;147;p24"/>
          <p:cNvSpPr txBox="1"/>
          <p:nvPr/>
        </p:nvSpPr>
        <p:spPr>
          <a:xfrm>
            <a:off x="6552750" y="934225"/>
            <a:ext cx="2352600" cy="7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Comic Sans MS"/>
                <a:ea typeface="Comic Sans MS"/>
                <a:cs typeface="Comic Sans MS"/>
                <a:sym typeface="Comic Sans MS"/>
              </a:rPr>
              <a:t>Without being specific to a particular observer, we can directly work on each.</a:t>
            </a:r>
            <a:endParaRPr sz="1300">
              <a:solidFill>
                <a:schemeClr val="dk1"/>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5"/>
          <p:cNvPicPr preferRelativeResize="0"/>
          <p:nvPr/>
        </p:nvPicPr>
        <p:blipFill rotWithShape="1">
          <a:blip r:embed="rId3">
            <a:alphaModFix/>
          </a:blip>
          <a:srcRect b="12268" l="8059" r="4336" t="3236"/>
          <a:stretch/>
        </p:blipFill>
        <p:spPr>
          <a:xfrm>
            <a:off x="168675" y="1406475"/>
            <a:ext cx="7813349" cy="3432950"/>
          </a:xfrm>
          <a:prstGeom prst="rect">
            <a:avLst/>
          </a:prstGeom>
          <a:noFill/>
          <a:ln>
            <a:noFill/>
          </a:ln>
        </p:spPr>
      </p:pic>
      <p:sp>
        <p:nvSpPr>
          <p:cNvPr id="154" name="Google Shape;154;p25"/>
          <p:cNvSpPr txBox="1"/>
          <p:nvPr/>
        </p:nvSpPr>
        <p:spPr>
          <a:xfrm>
            <a:off x="6144000" y="95025"/>
            <a:ext cx="287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ic Sans MS"/>
                <a:ea typeface="Comic Sans MS"/>
                <a:cs typeface="Comic Sans MS"/>
                <a:sym typeface="Comic Sans MS"/>
              </a:rPr>
              <a:t>Implementing the Subject interface in WeatherData - 2</a:t>
            </a:r>
            <a:endParaRPr>
              <a:latin typeface="Comic Sans MS"/>
              <a:ea typeface="Comic Sans MS"/>
              <a:cs typeface="Comic Sans MS"/>
              <a:sym typeface="Comic Sans MS"/>
            </a:endParaRPr>
          </a:p>
        </p:txBody>
      </p:sp>
      <p:sp>
        <p:nvSpPr>
          <p:cNvPr id="155" name="Google Shape;155;p25"/>
          <p:cNvSpPr txBox="1"/>
          <p:nvPr/>
        </p:nvSpPr>
        <p:spPr>
          <a:xfrm>
            <a:off x="358750" y="230450"/>
            <a:ext cx="3623100" cy="7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Remaining portion of the previous class</a:t>
            </a:r>
            <a:endParaRPr>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26"/>
          <p:cNvPicPr preferRelativeResize="0"/>
          <p:nvPr/>
        </p:nvPicPr>
        <p:blipFill>
          <a:blip r:embed="rId3">
            <a:alphaModFix/>
          </a:blip>
          <a:stretch>
            <a:fillRect/>
          </a:stretch>
        </p:blipFill>
        <p:spPr>
          <a:xfrm>
            <a:off x="69250" y="152400"/>
            <a:ext cx="7625155" cy="4838700"/>
          </a:xfrm>
          <a:prstGeom prst="rect">
            <a:avLst/>
          </a:prstGeom>
          <a:noFill/>
          <a:ln>
            <a:noFill/>
          </a:ln>
        </p:spPr>
      </p:pic>
      <p:sp>
        <p:nvSpPr>
          <p:cNvPr id="162" name="Google Shape;162;p26"/>
          <p:cNvSpPr txBox="1"/>
          <p:nvPr/>
        </p:nvSpPr>
        <p:spPr>
          <a:xfrm>
            <a:off x="239950" y="194800"/>
            <a:ext cx="35043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Implementing the observers</a:t>
            </a:r>
            <a:endParaRPr>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8" name="Google Shape;168;p27"/>
          <p:cNvPicPr preferRelativeResize="0"/>
          <p:nvPr/>
        </p:nvPicPr>
        <p:blipFill>
          <a:blip r:embed="rId3">
            <a:alphaModFix/>
          </a:blip>
          <a:stretch>
            <a:fillRect/>
          </a:stretch>
        </p:blipFill>
        <p:spPr>
          <a:xfrm>
            <a:off x="152400" y="1269000"/>
            <a:ext cx="8582025" cy="3609975"/>
          </a:xfrm>
          <a:prstGeom prst="rect">
            <a:avLst/>
          </a:prstGeom>
          <a:noFill/>
          <a:ln>
            <a:noFill/>
          </a:ln>
        </p:spPr>
      </p:pic>
      <p:sp>
        <p:nvSpPr>
          <p:cNvPr id="169" name="Google Shape;169;p27"/>
          <p:cNvSpPr txBox="1"/>
          <p:nvPr/>
        </p:nvSpPr>
        <p:spPr>
          <a:xfrm>
            <a:off x="477525" y="432375"/>
            <a:ext cx="2553900" cy="5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The Main Code</a:t>
            </a:r>
            <a:endParaRPr>
              <a:latin typeface="Comic Sans MS"/>
              <a:ea typeface="Comic Sans MS"/>
              <a:cs typeface="Comic Sans MS"/>
              <a:sym typeface="Comic Sans MS"/>
            </a:endParaRPr>
          </a:p>
        </p:txBody>
      </p:sp>
      <p:sp>
        <p:nvSpPr>
          <p:cNvPr id="170" name="Google Shape;170;p27"/>
          <p:cNvSpPr txBox="1"/>
          <p:nvPr/>
        </p:nvSpPr>
        <p:spPr>
          <a:xfrm>
            <a:off x="6357500" y="277975"/>
            <a:ext cx="2553900" cy="5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Comic Sans MS"/>
                <a:ea typeface="Comic Sans MS"/>
                <a:cs typeface="Comic Sans MS"/>
                <a:sym typeface="Comic Sans MS"/>
                <a:hlinkClick r:id="rId4"/>
              </a:rPr>
              <a:t>Link</a:t>
            </a:r>
            <a:endParaRPr>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8"/>
          <p:cNvSpPr txBox="1"/>
          <p:nvPr/>
        </p:nvSpPr>
        <p:spPr>
          <a:xfrm>
            <a:off x="144925" y="159175"/>
            <a:ext cx="1579800" cy="51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Summary</a:t>
            </a:r>
            <a:endParaRPr>
              <a:latin typeface="Comic Sans MS"/>
              <a:ea typeface="Comic Sans MS"/>
              <a:cs typeface="Comic Sans MS"/>
              <a:sym typeface="Comic Sans MS"/>
            </a:endParaRPr>
          </a:p>
        </p:txBody>
      </p:sp>
      <p:pic>
        <p:nvPicPr>
          <p:cNvPr id="177" name="Google Shape;177;p28"/>
          <p:cNvPicPr preferRelativeResize="0"/>
          <p:nvPr/>
        </p:nvPicPr>
        <p:blipFill>
          <a:blip r:embed="rId3">
            <a:alphaModFix/>
          </a:blip>
          <a:stretch>
            <a:fillRect/>
          </a:stretch>
        </p:blipFill>
        <p:spPr>
          <a:xfrm>
            <a:off x="1309025" y="159175"/>
            <a:ext cx="5962650" cy="2219325"/>
          </a:xfrm>
          <a:prstGeom prst="rect">
            <a:avLst/>
          </a:prstGeom>
          <a:noFill/>
          <a:ln>
            <a:noFill/>
          </a:ln>
        </p:spPr>
      </p:pic>
      <p:pic>
        <p:nvPicPr>
          <p:cNvPr id="178" name="Google Shape;178;p28"/>
          <p:cNvPicPr preferRelativeResize="0"/>
          <p:nvPr/>
        </p:nvPicPr>
        <p:blipFill>
          <a:blip r:embed="rId4">
            <a:alphaModFix/>
          </a:blip>
          <a:stretch>
            <a:fillRect/>
          </a:stretch>
        </p:blipFill>
        <p:spPr>
          <a:xfrm>
            <a:off x="2641700" y="2235950"/>
            <a:ext cx="3860600" cy="2373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3" name="Google Shape;63;p14"/>
          <p:cNvPicPr preferRelativeResize="0"/>
          <p:nvPr/>
        </p:nvPicPr>
        <p:blipFill>
          <a:blip r:embed="rId3">
            <a:alphaModFix/>
          </a:blip>
          <a:stretch>
            <a:fillRect/>
          </a:stretch>
        </p:blipFill>
        <p:spPr>
          <a:xfrm>
            <a:off x="193825" y="0"/>
            <a:ext cx="6346603" cy="3780175"/>
          </a:xfrm>
          <a:prstGeom prst="rect">
            <a:avLst/>
          </a:prstGeom>
          <a:noFill/>
          <a:ln>
            <a:noFill/>
          </a:ln>
        </p:spPr>
      </p:pic>
      <p:sp>
        <p:nvSpPr>
          <p:cNvPr id="64" name="Google Shape;64;p14"/>
          <p:cNvSpPr txBox="1"/>
          <p:nvPr/>
        </p:nvSpPr>
        <p:spPr>
          <a:xfrm>
            <a:off x="193825" y="3780175"/>
            <a:ext cx="8550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mic Sans MS"/>
                <a:ea typeface="Comic Sans MS"/>
                <a:cs typeface="Comic Sans MS"/>
                <a:sym typeface="Comic Sans MS"/>
              </a:rPr>
              <a:t>The three players in the system are the weather station (the physical device that acquires the actual weather data), the WeatherData object (that tracks the data coming from the Weather Station and updates the displays), and the display that shows users the current weather conditions.</a:t>
            </a:r>
            <a:endParaRPr>
              <a:latin typeface="Comic Sans MS"/>
              <a:ea typeface="Comic Sans MS"/>
              <a:cs typeface="Comic Sans MS"/>
              <a:sym typeface="Comic Sans MS"/>
            </a:endParaRPr>
          </a:p>
        </p:txBody>
      </p:sp>
      <p:sp>
        <p:nvSpPr>
          <p:cNvPr id="65" name="Google Shape;65;p14"/>
          <p:cNvSpPr txBox="1"/>
          <p:nvPr/>
        </p:nvSpPr>
        <p:spPr>
          <a:xfrm>
            <a:off x="6421050" y="103500"/>
            <a:ext cx="2600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Weather Monitoring application 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1" name="Google Shape;71;p15"/>
          <p:cNvPicPr preferRelativeResize="0"/>
          <p:nvPr/>
        </p:nvPicPr>
        <p:blipFill>
          <a:blip r:embed="rId3">
            <a:alphaModFix/>
          </a:blip>
          <a:stretch>
            <a:fillRect/>
          </a:stretch>
        </p:blipFill>
        <p:spPr>
          <a:xfrm>
            <a:off x="152400" y="152400"/>
            <a:ext cx="5040824" cy="4838701"/>
          </a:xfrm>
          <a:prstGeom prst="rect">
            <a:avLst/>
          </a:prstGeom>
          <a:noFill/>
          <a:ln>
            <a:noFill/>
          </a:ln>
        </p:spPr>
      </p:pic>
      <p:sp>
        <p:nvSpPr>
          <p:cNvPr id="72" name="Google Shape;72;p15"/>
          <p:cNvSpPr txBox="1"/>
          <p:nvPr/>
        </p:nvSpPr>
        <p:spPr>
          <a:xfrm>
            <a:off x="4472875" y="200775"/>
            <a:ext cx="41397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Current Code Structure and Display Format</a:t>
            </a:r>
            <a:endParaRPr>
              <a:latin typeface="Comic Sans MS"/>
              <a:ea typeface="Comic Sans MS"/>
              <a:cs typeface="Comic Sans MS"/>
              <a:sym typeface="Comic Sans MS"/>
            </a:endParaRPr>
          </a:p>
        </p:txBody>
      </p:sp>
      <p:pic>
        <p:nvPicPr>
          <p:cNvPr id="73" name="Google Shape;73;p15"/>
          <p:cNvPicPr preferRelativeResize="0"/>
          <p:nvPr/>
        </p:nvPicPr>
        <p:blipFill>
          <a:blip r:embed="rId4">
            <a:alphaModFix/>
          </a:blip>
          <a:stretch>
            <a:fillRect/>
          </a:stretch>
        </p:blipFill>
        <p:spPr>
          <a:xfrm>
            <a:off x="5366324" y="677138"/>
            <a:ext cx="1953774" cy="3872025"/>
          </a:xfrm>
          <a:prstGeom prst="rect">
            <a:avLst/>
          </a:prstGeom>
          <a:noFill/>
          <a:ln cap="flat" cmpd="sng" w="9525">
            <a:solidFill>
              <a:schemeClr val="dk2"/>
            </a:solidFill>
            <a:prstDash val="solid"/>
            <a:round/>
            <a:headEnd len="sm" w="sm" type="none"/>
            <a:tailEnd len="sm" w="sm" type="none"/>
          </a:ln>
        </p:spPr>
      </p:pic>
      <p:sp>
        <p:nvSpPr>
          <p:cNvPr id="74" name="Google Shape;74;p15"/>
          <p:cNvSpPr txBox="1"/>
          <p:nvPr/>
        </p:nvSpPr>
        <p:spPr>
          <a:xfrm>
            <a:off x="7484475" y="1121850"/>
            <a:ext cx="1200600" cy="9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We want to make the system expendable</a:t>
            </a: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6"/>
          <p:cNvPicPr preferRelativeResize="0"/>
          <p:nvPr/>
        </p:nvPicPr>
        <p:blipFill rotWithShape="1">
          <a:blip r:embed="rId3">
            <a:alphaModFix/>
          </a:blip>
          <a:srcRect b="10289" l="4282" r="7049" t="0"/>
          <a:stretch/>
        </p:blipFill>
        <p:spPr>
          <a:xfrm>
            <a:off x="183675" y="1199675"/>
            <a:ext cx="6747601" cy="3358075"/>
          </a:xfrm>
          <a:prstGeom prst="rect">
            <a:avLst/>
          </a:prstGeom>
          <a:noFill/>
          <a:ln>
            <a:noFill/>
          </a:ln>
        </p:spPr>
      </p:pic>
      <p:sp>
        <p:nvSpPr>
          <p:cNvPr id="81" name="Google Shape;81;p16"/>
          <p:cNvSpPr txBox="1"/>
          <p:nvPr/>
        </p:nvSpPr>
        <p:spPr>
          <a:xfrm>
            <a:off x="5269750" y="283575"/>
            <a:ext cx="3694500" cy="6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Current Code status</a:t>
            </a:r>
            <a:endParaRPr>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7"/>
          <p:cNvPicPr preferRelativeResize="0"/>
          <p:nvPr/>
        </p:nvPicPr>
        <p:blipFill rotWithShape="1">
          <a:blip r:embed="rId3">
            <a:alphaModFix/>
          </a:blip>
          <a:srcRect b="0" l="12861" r="4901" t="0"/>
          <a:stretch/>
        </p:blipFill>
        <p:spPr>
          <a:xfrm>
            <a:off x="105575" y="1180150"/>
            <a:ext cx="6250850" cy="3876675"/>
          </a:xfrm>
          <a:prstGeom prst="rect">
            <a:avLst/>
          </a:prstGeom>
          <a:noFill/>
          <a:ln>
            <a:noFill/>
          </a:ln>
        </p:spPr>
      </p:pic>
      <p:sp>
        <p:nvSpPr>
          <p:cNvPr id="88" name="Google Shape;88;p17"/>
          <p:cNvSpPr txBox="1"/>
          <p:nvPr/>
        </p:nvSpPr>
        <p:spPr>
          <a:xfrm>
            <a:off x="219400" y="324950"/>
            <a:ext cx="49158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Current Issues &amp; Applicability of design principles</a:t>
            </a:r>
            <a:endParaRPr>
              <a:latin typeface="Comic Sans MS"/>
              <a:ea typeface="Comic Sans MS"/>
              <a:cs typeface="Comic Sans MS"/>
              <a:sym typeface="Comic Sans MS"/>
            </a:endParaRPr>
          </a:p>
        </p:txBody>
      </p:sp>
      <p:pic>
        <p:nvPicPr>
          <p:cNvPr id="89" name="Google Shape;89;p17"/>
          <p:cNvPicPr preferRelativeResize="0"/>
          <p:nvPr/>
        </p:nvPicPr>
        <p:blipFill rotWithShape="1">
          <a:blip r:embed="rId4">
            <a:alphaModFix/>
          </a:blip>
          <a:srcRect b="0" l="9670" r="4676" t="0"/>
          <a:stretch/>
        </p:blipFill>
        <p:spPr>
          <a:xfrm>
            <a:off x="5845825" y="164600"/>
            <a:ext cx="2961282" cy="1129400"/>
          </a:xfrm>
          <a:prstGeom prst="rect">
            <a:avLst/>
          </a:prstGeom>
          <a:noFill/>
          <a:ln>
            <a:noFill/>
          </a:ln>
        </p:spPr>
      </p:pic>
      <p:pic>
        <p:nvPicPr>
          <p:cNvPr id="90" name="Google Shape;90;p17"/>
          <p:cNvPicPr preferRelativeResize="0"/>
          <p:nvPr/>
        </p:nvPicPr>
        <p:blipFill rotWithShape="1">
          <a:blip r:embed="rId5">
            <a:alphaModFix/>
          </a:blip>
          <a:srcRect b="0" l="8231" r="0" t="11995"/>
          <a:stretch/>
        </p:blipFill>
        <p:spPr>
          <a:xfrm>
            <a:off x="5663225" y="3332825"/>
            <a:ext cx="3288250" cy="1007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8"/>
          <p:cNvPicPr preferRelativeResize="0"/>
          <p:nvPr/>
        </p:nvPicPr>
        <p:blipFill rotWithShape="1">
          <a:blip r:embed="rId3">
            <a:alphaModFix/>
          </a:blip>
          <a:srcRect b="0" l="0" r="0" t="5446"/>
          <a:stretch/>
        </p:blipFill>
        <p:spPr>
          <a:xfrm>
            <a:off x="45150" y="117975"/>
            <a:ext cx="6283725" cy="4429424"/>
          </a:xfrm>
          <a:prstGeom prst="rect">
            <a:avLst/>
          </a:prstGeom>
          <a:noFill/>
          <a:ln>
            <a:noFill/>
          </a:ln>
        </p:spPr>
      </p:pic>
      <p:sp>
        <p:nvSpPr>
          <p:cNvPr id="97" name="Google Shape;97;p18"/>
          <p:cNvSpPr txBox="1"/>
          <p:nvPr/>
        </p:nvSpPr>
        <p:spPr>
          <a:xfrm>
            <a:off x="6459900" y="169725"/>
            <a:ext cx="2561400" cy="10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Publisher (Subject) + Subscriber (Observer) = Observer Pattern</a:t>
            </a:r>
            <a:endParaRPr>
              <a:latin typeface="Comic Sans MS"/>
              <a:ea typeface="Comic Sans MS"/>
              <a:cs typeface="Comic Sans MS"/>
              <a:sym typeface="Comic Sans MS"/>
            </a:endParaRPr>
          </a:p>
        </p:txBody>
      </p:sp>
      <p:sp>
        <p:nvSpPr>
          <p:cNvPr id="98" name="Google Shape;98;p18"/>
          <p:cNvSpPr txBox="1"/>
          <p:nvPr/>
        </p:nvSpPr>
        <p:spPr>
          <a:xfrm>
            <a:off x="400000" y="2032550"/>
            <a:ext cx="8901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mic Sans MS"/>
                <a:ea typeface="Comic Sans MS"/>
                <a:cs typeface="Comic Sans MS"/>
                <a:sym typeface="Comic Sans MS"/>
              </a:rPr>
              <a:t>(Publisher)</a:t>
            </a:r>
            <a:endParaRPr sz="1000">
              <a:latin typeface="Comic Sans MS"/>
              <a:ea typeface="Comic Sans MS"/>
              <a:cs typeface="Comic Sans MS"/>
              <a:sym typeface="Comic Sans MS"/>
            </a:endParaRPr>
          </a:p>
        </p:txBody>
      </p:sp>
      <p:sp>
        <p:nvSpPr>
          <p:cNvPr id="99" name="Google Shape;99;p18"/>
          <p:cNvSpPr txBox="1"/>
          <p:nvPr/>
        </p:nvSpPr>
        <p:spPr>
          <a:xfrm>
            <a:off x="3981400" y="3632750"/>
            <a:ext cx="10917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omic Sans MS"/>
                <a:ea typeface="Comic Sans MS"/>
                <a:cs typeface="Comic Sans MS"/>
                <a:sym typeface="Comic Sans MS"/>
              </a:rPr>
              <a:t>(Subscribers)</a:t>
            </a:r>
            <a:endParaRPr sz="1000">
              <a:latin typeface="Comic Sans MS"/>
              <a:ea typeface="Comic Sans MS"/>
              <a:cs typeface="Comic Sans MS"/>
              <a:sym typeface="Comic Sans MS"/>
            </a:endParaRPr>
          </a:p>
        </p:txBody>
      </p:sp>
      <p:sp>
        <p:nvSpPr>
          <p:cNvPr id="100" name="Google Shape;100;p18"/>
          <p:cNvSpPr txBox="1"/>
          <p:nvPr/>
        </p:nvSpPr>
        <p:spPr>
          <a:xfrm>
            <a:off x="5725125" y="1484050"/>
            <a:ext cx="3104700" cy="26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Basic operations</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Subscribe/register an observer </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Notify the observers of an update </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Unsubscribe/unregister an observer</a:t>
            </a:r>
            <a:endParaRPr>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6" name="Google Shape;106;p19"/>
          <p:cNvPicPr preferRelativeResize="0"/>
          <p:nvPr/>
        </p:nvPicPr>
        <p:blipFill>
          <a:blip r:embed="rId3">
            <a:alphaModFix/>
          </a:blip>
          <a:stretch>
            <a:fillRect/>
          </a:stretch>
        </p:blipFill>
        <p:spPr>
          <a:xfrm>
            <a:off x="183475" y="90300"/>
            <a:ext cx="4649956" cy="4838700"/>
          </a:xfrm>
          <a:prstGeom prst="rect">
            <a:avLst/>
          </a:prstGeom>
          <a:noFill/>
          <a:ln>
            <a:noFill/>
          </a:ln>
        </p:spPr>
      </p:pic>
      <p:sp>
        <p:nvSpPr>
          <p:cNvPr id="107" name="Google Shape;107;p19"/>
          <p:cNvSpPr txBox="1"/>
          <p:nvPr/>
        </p:nvSpPr>
        <p:spPr>
          <a:xfrm>
            <a:off x="5124875" y="190425"/>
            <a:ext cx="3498000" cy="8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Purpose of Observer Pattern</a:t>
            </a:r>
            <a:endParaRPr>
              <a:latin typeface="Comic Sans MS"/>
              <a:ea typeface="Comic Sans MS"/>
              <a:cs typeface="Comic Sans MS"/>
              <a:sym typeface="Comic Sans MS"/>
            </a:endParaRPr>
          </a:p>
        </p:txBody>
      </p:sp>
      <p:pic>
        <p:nvPicPr>
          <p:cNvPr id="108" name="Google Shape;108;p19"/>
          <p:cNvPicPr preferRelativeResize="0"/>
          <p:nvPr/>
        </p:nvPicPr>
        <p:blipFill>
          <a:blip r:embed="rId4">
            <a:alphaModFix/>
          </a:blip>
          <a:stretch>
            <a:fillRect/>
          </a:stretch>
        </p:blipFill>
        <p:spPr>
          <a:xfrm>
            <a:off x="5128944" y="1396150"/>
            <a:ext cx="3048000" cy="3267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4" name="Google Shape;114;p20"/>
          <p:cNvPicPr preferRelativeResize="0"/>
          <p:nvPr/>
        </p:nvPicPr>
        <p:blipFill>
          <a:blip r:embed="rId3">
            <a:alphaModFix/>
          </a:blip>
          <a:stretch>
            <a:fillRect/>
          </a:stretch>
        </p:blipFill>
        <p:spPr>
          <a:xfrm>
            <a:off x="121350" y="100650"/>
            <a:ext cx="6263142" cy="4838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1"/>
          <p:cNvSpPr txBox="1"/>
          <p:nvPr/>
        </p:nvSpPr>
        <p:spPr>
          <a:xfrm>
            <a:off x="5134000" y="254200"/>
            <a:ext cx="3836700" cy="5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The power of loose coupling</a:t>
            </a:r>
            <a:endParaRPr>
              <a:latin typeface="Comic Sans MS"/>
              <a:ea typeface="Comic Sans MS"/>
              <a:cs typeface="Comic Sans MS"/>
              <a:sym typeface="Comic Sans MS"/>
            </a:endParaRPr>
          </a:p>
        </p:txBody>
      </p:sp>
      <p:sp>
        <p:nvSpPr>
          <p:cNvPr id="121" name="Google Shape;121;p21"/>
          <p:cNvSpPr txBox="1"/>
          <p:nvPr/>
        </p:nvSpPr>
        <p:spPr>
          <a:xfrm>
            <a:off x="118800" y="71250"/>
            <a:ext cx="4528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The Observer Pattern provides an object design where </a:t>
            </a:r>
            <a:r>
              <a:rPr b="1" lang="en">
                <a:latin typeface="Comic Sans MS"/>
                <a:ea typeface="Comic Sans MS"/>
                <a:cs typeface="Comic Sans MS"/>
                <a:sym typeface="Comic Sans MS"/>
              </a:rPr>
              <a:t>subjects and observers are loosely coupled</a:t>
            </a:r>
            <a:r>
              <a:rPr lang="en">
                <a:latin typeface="Comic Sans MS"/>
                <a:ea typeface="Comic Sans MS"/>
                <a:cs typeface="Comic Sans MS"/>
                <a:sym typeface="Comic Sans MS"/>
              </a:rPr>
              <a:t>.</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Char char="-"/>
            </a:pPr>
            <a:r>
              <a:rPr lang="en">
                <a:latin typeface="Comic Sans MS"/>
                <a:ea typeface="Comic Sans MS"/>
                <a:cs typeface="Comic Sans MS"/>
                <a:sym typeface="Comic Sans MS"/>
              </a:rPr>
              <a:t>When two objects </a:t>
            </a:r>
            <a:r>
              <a:rPr b="1" lang="en">
                <a:latin typeface="Comic Sans MS"/>
                <a:ea typeface="Comic Sans MS"/>
                <a:cs typeface="Comic Sans MS"/>
                <a:sym typeface="Comic Sans MS"/>
              </a:rPr>
              <a:t>are loosely coupled</a:t>
            </a:r>
            <a:r>
              <a:rPr lang="en">
                <a:latin typeface="Comic Sans MS"/>
                <a:ea typeface="Comic Sans MS"/>
                <a:cs typeface="Comic Sans MS"/>
                <a:sym typeface="Comic Sans MS"/>
              </a:rPr>
              <a:t>, t</a:t>
            </a:r>
            <a:r>
              <a:rPr b="1" lang="en">
                <a:latin typeface="Comic Sans MS"/>
                <a:ea typeface="Comic Sans MS"/>
                <a:cs typeface="Comic Sans MS"/>
                <a:sym typeface="Comic Sans MS"/>
              </a:rPr>
              <a:t>hey can interact</a:t>
            </a:r>
            <a:r>
              <a:rPr lang="en">
                <a:latin typeface="Comic Sans MS"/>
                <a:ea typeface="Comic Sans MS"/>
                <a:cs typeface="Comic Sans MS"/>
                <a:sym typeface="Comic Sans MS"/>
              </a:rPr>
              <a:t>, but </a:t>
            </a:r>
            <a:r>
              <a:rPr b="1" lang="en">
                <a:latin typeface="Comic Sans MS"/>
                <a:ea typeface="Comic Sans MS"/>
                <a:cs typeface="Comic Sans MS"/>
                <a:sym typeface="Comic Sans MS"/>
              </a:rPr>
              <a:t>have very little knowledge</a:t>
            </a:r>
            <a:r>
              <a:rPr lang="en">
                <a:latin typeface="Comic Sans MS"/>
                <a:ea typeface="Comic Sans MS"/>
                <a:cs typeface="Comic Sans MS"/>
                <a:sym typeface="Comic Sans MS"/>
              </a:rPr>
              <a:t> of each other</a:t>
            </a:r>
            <a:endParaRPr>
              <a:latin typeface="Comic Sans MS"/>
              <a:ea typeface="Comic Sans MS"/>
              <a:cs typeface="Comic Sans MS"/>
              <a:sym typeface="Comic Sans MS"/>
            </a:endParaRPr>
          </a:p>
        </p:txBody>
      </p:sp>
      <p:pic>
        <p:nvPicPr>
          <p:cNvPr id="122" name="Google Shape;122;p21"/>
          <p:cNvPicPr preferRelativeResize="0"/>
          <p:nvPr/>
        </p:nvPicPr>
        <p:blipFill>
          <a:blip r:embed="rId3">
            <a:alphaModFix/>
          </a:blip>
          <a:stretch>
            <a:fillRect/>
          </a:stretch>
        </p:blipFill>
        <p:spPr>
          <a:xfrm>
            <a:off x="118800" y="1618000"/>
            <a:ext cx="5962650" cy="2219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