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daf9dc7f5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5daf9dc7f5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d2ffefc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d2ffefc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5d2ffefc2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5d2ffefc2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daf9dc7f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daf9dc7f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d2ffefc2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d2ffefc2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daf9dc7f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5daf9dc7f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5daf9dc7f5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5daf9dc7f5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daf9dc7f5_1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5daf9dc7f5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daf9dc7f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daf9dc7f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omic Sans MS"/>
              <a:buNone/>
              <a:defRPr sz="52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omic Sans MS"/>
              <a:buNone/>
              <a:defRPr sz="2800"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plate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ic Sans MS"/>
              <a:buNone/>
              <a:defRPr sz="2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mic Sans MS"/>
              <a:buChar char="●"/>
              <a:defRPr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●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○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mic Sans MS"/>
              <a:buChar char="■"/>
              <a:defRPr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Singleton Pattern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Creational Design Pattern</a:t>
            </a:r>
            <a:endParaRPr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180550" y="4637475"/>
            <a:ext cx="1639200" cy="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Page 211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165951" cy="348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/>
        </p:nvSpPr>
        <p:spPr>
          <a:xfrm>
            <a:off x="6403875" y="320550"/>
            <a:ext cx="23094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Summary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709189" cy="45108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5632900" y="206700"/>
            <a:ext cx="3388200" cy="2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AutoNum type="arabicPeriod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Can not create an object of this class with a new operator 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outside</a:t>
            </a: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 this class due to private constructor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AutoNum type="arabicPeriod"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Use case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highlight>
                  <a:srgbClr val="FF9900"/>
                </a:highlight>
                <a:latin typeface="Comic Sans MS"/>
                <a:ea typeface="Comic Sans MS"/>
                <a:cs typeface="Comic Sans MS"/>
                <a:sym typeface="Comic Sans MS"/>
              </a:rPr>
              <a:t>Singleton Obj = Singleton.getInstance( )</a:t>
            </a:r>
            <a:endParaRPr sz="1300">
              <a:highlight>
                <a:srgbClr val="FF9900"/>
              </a:highlight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088675" y="1584625"/>
            <a:ext cx="1544100" cy="987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15"/>
          <p:cNvPicPr preferRelativeResize="0"/>
          <p:nvPr/>
        </p:nvPicPr>
        <p:blipFill rotWithShape="1">
          <a:blip r:embed="rId3">
            <a:alphaModFix/>
          </a:blip>
          <a:srcRect b="0" l="13173" r="6304" t="0"/>
          <a:stretch/>
        </p:blipFill>
        <p:spPr>
          <a:xfrm>
            <a:off x="144900" y="93000"/>
            <a:ext cx="3658675" cy="105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 rotWithShape="1">
          <a:blip r:embed="rId4">
            <a:alphaModFix/>
          </a:blip>
          <a:srcRect b="0" l="0" r="0" t="13239"/>
          <a:stretch/>
        </p:blipFill>
        <p:spPr>
          <a:xfrm>
            <a:off x="1126450" y="1477700"/>
            <a:ext cx="6296025" cy="247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9239" r="0" t="0"/>
          <a:stretch/>
        </p:blipFill>
        <p:spPr>
          <a:xfrm>
            <a:off x="174850" y="176125"/>
            <a:ext cx="8022651" cy="423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7"/>
          <p:cNvSpPr txBox="1"/>
          <p:nvPr/>
        </p:nvSpPr>
        <p:spPr>
          <a:xfrm>
            <a:off x="5903725" y="1188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Dealing with multithreading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b="0" l="10203" r="9578" t="0"/>
          <a:stretch/>
        </p:blipFill>
        <p:spPr>
          <a:xfrm>
            <a:off x="3993625" y="1990675"/>
            <a:ext cx="4910100" cy="2672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3688826" cy="29145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7" name="Google Shape;87;p17"/>
          <p:cNvSpPr txBox="1"/>
          <p:nvPr/>
        </p:nvSpPr>
        <p:spPr>
          <a:xfrm>
            <a:off x="4038250" y="1471650"/>
            <a:ext cx="1228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Vs.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21175" y="3209100"/>
            <a:ext cx="3147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No Thread consistency considered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4953800" y="885750"/>
            <a:ext cx="3147900" cy="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Thread consistency has been considered though “syncronized” operation is time consuming 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501500" y="2543425"/>
            <a:ext cx="3001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Problem 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91" name="Google Shape;91;p17"/>
          <p:cNvSpPr txBox="1"/>
          <p:nvPr/>
        </p:nvSpPr>
        <p:spPr>
          <a:xfrm>
            <a:off x="6258175" y="3606275"/>
            <a:ext cx="3001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Problem ?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7" name="Google Shape;9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3688826" cy="29145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p18"/>
          <p:cNvSpPr txBox="1"/>
          <p:nvPr/>
        </p:nvSpPr>
        <p:spPr>
          <a:xfrm>
            <a:off x="4120850" y="600925"/>
            <a:ext cx="4694400" cy="39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Let us consider two threads.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-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Thread1 is checking this line (</a:t>
            </a:r>
            <a:r>
              <a:rPr lang="en" sz="1200">
                <a:latin typeface="Courier New"/>
                <a:ea typeface="Courier New"/>
                <a:cs typeface="Courier New"/>
                <a:sym typeface="Courier New"/>
              </a:rPr>
              <a:t>if uniqueInstance == null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) then context switching happens to Thread2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-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Thread2 also finds this statement true. Then again context switching appears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-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Now Thread1 executes its following lines which results in the creation of the object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-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And after context switching, Thread2 also creates another copy of the object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The main goal of the Singleton Pattern violates.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4413775" y="212100"/>
            <a:ext cx="3001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Problem ?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19"/>
          <p:cNvPicPr preferRelativeResize="0"/>
          <p:nvPr/>
        </p:nvPicPr>
        <p:blipFill rotWithShape="1">
          <a:blip r:embed="rId3">
            <a:alphaModFix/>
          </a:blip>
          <a:srcRect b="0" l="10203" r="9578" t="0"/>
          <a:stretch/>
        </p:blipFill>
        <p:spPr>
          <a:xfrm>
            <a:off x="292625" y="402475"/>
            <a:ext cx="4910100" cy="26725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7" name="Google Shape;107;p19"/>
          <p:cNvSpPr txBox="1"/>
          <p:nvPr/>
        </p:nvSpPr>
        <p:spPr>
          <a:xfrm>
            <a:off x="5856300" y="233975"/>
            <a:ext cx="3001500" cy="7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Problem</a:t>
            </a: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 ?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-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Solves the concurrency issue 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-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But, if repeatedly this block is called in a thread based application, it slows down the average parallel execution due to the prioritization over the synchronization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50" y="160275"/>
            <a:ext cx="4124124" cy="2146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297125"/>
            <a:ext cx="4124126" cy="109197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5" name="Google Shape;115;p20"/>
          <p:cNvSpPr txBox="1"/>
          <p:nvPr/>
        </p:nvSpPr>
        <p:spPr>
          <a:xfrm>
            <a:off x="5770050" y="225850"/>
            <a:ext cx="3191100" cy="6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ic Sans MS"/>
                <a:ea typeface="Comic Sans MS"/>
                <a:cs typeface="Comic Sans MS"/>
                <a:sym typeface="Comic Sans MS"/>
              </a:rPr>
              <a:t>Possible Two Improvements</a:t>
            </a:r>
            <a:endParaRPr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1" name="Google Shape;1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900" y="2280350"/>
            <a:ext cx="4124124" cy="21466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75050" y="1896400"/>
            <a:ext cx="3688826" cy="2914537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21"/>
          <p:cNvSpPr txBox="1"/>
          <p:nvPr/>
        </p:nvSpPr>
        <p:spPr>
          <a:xfrm>
            <a:off x="5114350" y="269550"/>
            <a:ext cx="3519000" cy="14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-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Each time when we need a reference of the Singleton Object, we call this function with a synchronization feature.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Comic Sans MS"/>
              <a:buChar char="-"/>
            </a:pPr>
            <a:r>
              <a:rPr lang="en" sz="1200">
                <a:latin typeface="Comic Sans MS"/>
                <a:ea typeface="Comic Sans MS"/>
                <a:cs typeface="Comic Sans MS"/>
                <a:sym typeface="Comic Sans MS"/>
              </a:rPr>
              <a:t>All the parallel executables/code fragments synchronize resulting in slower performance</a:t>
            </a:r>
            <a:endParaRPr sz="1200"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247700" y="276850"/>
            <a:ext cx="4021500" cy="16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omic Sans MS"/>
              <a:buChar char="-"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Each time when we need a reference of the Singleton Object, we call this function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-"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But, only when we need to create a new reference, only then, we synchronize the blocks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omic Sans MS"/>
              <a:buChar char="-"/>
            </a:pPr>
            <a:r>
              <a:rPr lang="en" sz="12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Other times, no synchronization, just direct reference nullity check and return</a:t>
            </a:r>
            <a:endParaRPr sz="12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