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9c0cab43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9c0cab43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9c0cab43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39c0cab43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9c0cab43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39c0cab43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9c0cab43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9c0cab43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39c0cab43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39c0cab43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39c0cab43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39c0cab43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9c0cab43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39c0cab43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9c0cab43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39c0cab43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39c0cab43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39c0cab43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9c0cab432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39c0cab43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39c0cab4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39c0cab4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39c0cab432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39c0cab432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39c0cab432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39c0cab432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39c0cab432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39c0cab432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39c0cab432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39c0cab43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39c0cab432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39c0cab432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39c0cab432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39c0cab432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39c0cab432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39c0cab432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39c0cab432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39c0cab432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39c0cab432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39c0cab432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39c0cab432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39c0cab432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9c0cab43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39c0cab43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39c0cab432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39c0cab432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39c0cab432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39c0cab432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9c0cab43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9c0cab43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9c0cab43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9c0cab43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9c0cab43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9c0cab43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9c0cab43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9c0cab43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9c0cab43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9c0cab43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9c0cab43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39c0cab43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plate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●"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○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■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●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○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■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●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○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■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5.png"/><Relationship Id="rId4" Type="http://schemas.openxmlformats.org/officeDocument/2006/relationships/image" Target="../media/image33.png"/><Relationship Id="rId5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4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Relationship Id="rId4" Type="http://schemas.openxmlformats.org/officeDocument/2006/relationships/image" Target="../media/image34.png"/><Relationship Id="rId5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png"/><Relationship Id="rId4" Type="http://schemas.openxmlformats.org/officeDocument/2006/relationships/image" Target="../media/image4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8.png"/><Relationship Id="rId4" Type="http://schemas.openxmlformats.org/officeDocument/2006/relationships/image" Target="../media/image4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Adapter and Facade Pattern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Structural Design Pattern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39950" y="4649350"/>
            <a:ext cx="16035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ic Sans MS"/>
                <a:ea typeface="Comic Sans MS"/>
                <a:cs typeface="Comic Sans MS"/>
                <a:sym typeface="Comic Sans MS"/>
              </a:rPr>
              <a:t>P-273</a:t>
            </a:r>
            <a:endParaRPr sz="1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 rotWithShape="1">
          <a:blip r:embed="rId3">
            <a:alphaModFix/>
          </a:blip>
          <a:srcRect b="0" l="4897" r="0" t="0"/>
          <a:stretch/>
        </p:blipFill>
        <p:spPr>
          <a:xfrm>
            <a:off x="96525" y="152400"/>
            <a:ext cx="6313801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95575"/>
            <a:ext cx="5784723" cy="2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6333750" y="159175"/>
            <a:ext cx="23046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Class Adapter vs Object Adapter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 rotWithShape="1">
          <a:blip r:embed="rId3">
            <a:alphaModFix/>
          </a:blip>
          <a:srcRect b="0" l="6015" r="0" t="0"/>
          <a:stretch/>
        </p:blipFill>
        <p:spPr>
          <a:xfrm>
            <a:off x="204300" y="965250"/>
            <a:ext cx="7676225" cy="387777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6987075" y="87900"/>
            <a:ext cx="19245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Adapting classes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25" y="627550"/>
            <a:ext cx="8553450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5870475" y="194800"/>
            <a:ext cx="31242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Real World Adapters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4400"/>
            <a:ext cx="4724400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/>
          <p:nvPr/>
        </p:nvSpPr>
        <p:spPr>
          <a:xfrm>
            <a:off x="213825" y="37180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Old world Enumerators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0050" y="1092063"/>
            <a:ext cx="3962400" cy="251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/>
        </p:nvSpPr>
        <p:spPr>
          <a:xfrm>
            <a:off x="4876800" y="36056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New world Iterators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6"/>
          <p:cNvSpPr txBox="1"/>
          <p:nvPr/>
        </p:nvSpPr>
        <p:spPr>
          <a:xfrm>
            <a:off x="3875250" y="106900"/>
            <a:ext cx="514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Adapting an Enumeration to an Iterator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413" y="612000"/>
            <a:ext cx="6867525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/>
          <p:nvPr/>
        </p:nvSpPr>
        <p:spPr>
          <a:xfrm>
            <a:off x="3162125" y="3850500"/>
            <a:ext cx="3931800" cy="1013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something to mimic the behaviour of Target using the behaviour of Adaptee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75" y="1708500"/>
            <a:ext cx="8167658" cy="287724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/>
          <p:nvPr/>
        </p:nvSpPr>
        <p:spPr>
          <a:xfrm>
            <a:off x="6021150" y="1306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Designing the Adapter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 rotWithShape="1">
          <a:blip r:embed="rId3">
            <a:alphaModFix/>
          </a:blip>
          <a:srcRect b="5892" l="5288" r="7298" t="3313"/>
          <a:stretch/>
        </p:blipFill>
        <p:spPr>
          <a:xfrm>
            <a:off x="299325" y="907525"/>
            <a:ext cx="7139149" cy="4086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1" name="Google Shape;171;p28"/>
          <p:cNvSpPr txBox="1"/>
          <p:nvPr/>
        </p:nvSpPr>
        <p:spPr>
          <a:xfrm>
            <a:off x="2663550" y="154425"/>
            <a:ext cx="63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Writing the EnumerationIterator adapter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4753875" y="3722800"/>
            <a:ext cx="3254700" cy="1271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7070225" y="1954050"/>
            <a:ext cx="17937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Adaptee has no function to implement this behavior, that’s why this exception lies there </a:t>
            </a:r>
            <a:endParaRPr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9"/>
          <p:cNvSpPr txBox="1"/>
          <p:nvPr>
            <p:ph type="title"/>
          </p:nvPr>
        </p:nvSpPr>
        <p:spPr>
          <a:xfrm>
            <a:off x="74125" y="9001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Decorator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74125" y="1829125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Doesn’t alter the interface, but adds responsibility</a:t>
            </a:r>
            <a:endParaRPr sz="1800"/>
          </a:p>
        </p:txBody>
      </p:sp>
      <p:sp>
        <p:nvSpPr>
          <p:cNvPr id="181" name="Google Shape;181;p29"/>
          <p:cNvSpPr txBox="1"/>
          <p:nvPr>
            <p:ph type="title"/>
          </p:nvPr>
        </p:nvSpPr>
        <p:spPr>
          <a:xfrm>
            <a:off x="3029900" y="9001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Adapter	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029888" y="1829125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Converts one interface to another</a:t>
            </a:r>
            <a:endParaRPr sz="1800"/>
          </a:p>
        </p:txBody>
      </p:sp>
      <p:sp>
        <p:nvSpPr>
          <p:cNvPr id="183" name="Google Shape;183;p29"/>
          <p:cNvSpPr txBox="1"/>
          <p:nvPr>
            <p:ph type="title"/>
          </p:nvPr>
        </p:nvSpPr>
        <p:spPr>
          <a:xfrm>
            <a:off x="5914425" y="9001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Facade</a:t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5914425" y="1829125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Makes an interface simpler</a:t>
            </a:r>
            <a:endParaRPr sz="1800"/>
          </a:p>
        </p:txBody>
      </p:sp>
      <p:sp>
        <p:nvSpPr>
          <p:cNvPr id="185" name="Google Shape;185;p29"/>
          <p:cNvSpPr txBox="1"/>
          <p:nvPr/>
        </p:nvSpPr>
        <p:spPr>
          <a:xfrm>
            <a:off x="2188075" y="194800"/>
            <a:ext cx="63432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Head to Head comparison among Decorator, Adapter and Facade Design Pattern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378794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0"/>
          <p:cNvSpPr txBox="1"/>
          <p:nvPr/>
        </p:nvSpPr>
        <p:spPr>
          <a:xfrm>
            <a:off x="5383450" y="147300"/>
            <a:ext cx="35874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Home Sweet Home Theater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3" name="Google Shape;193;p30"/>
          <p:cNvSpPr txBox="1"/>
          <p:nvPr/>
        </p:nvSpPr>
        <p:spPr>
          <a:xfrm>
            <a:off x="6060550" y="1525225"/>
            <a:ext cx="1401600" cy="1449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345475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1"/>
          <p:cNvSpPr txBox="1"/>
          <p:nvPr/>
        </p:nvSpPr>
        <p:spPr>
          <a:xfrm>
            <a:off x="5927500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Watching a movie (the hard way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681250"/>
            <a:ext cx="4341326" cy="2720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450" y="378100"/>
            <a:ext cx="7458075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7" name="Google Shape;207;p32"/>
          <p:cNvPicPr preferRelativeResize="0"/>
          <p:nvPr/>
        </p:nvPicPr>
        <p:blipFill rotWithShape="1">
          <a:blip r:embed="rId3">
            <a:alphaModFix/>
          </a:blip>
          <a:srcRect b="0" l="3836" r="0" t="0"/>
          <a:stretch/>
        </p:blipFill>
        <p:spPr>
          <a:xfrm>
            <a:off x="168675" y="152400"/>
            <a:ext cx="7841851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2"/>
          <p:cNvSpPr txBox="1"/>
          <p:nvPr/>
        </p:nvSpPr>
        <p:spPr>
          <a:xfrm>
            <a:off x="430000" y="4257350"/>
            <a:ext cx="29340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But not limited to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62133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3"/>
          <p:cNvSpPr txBox="1"/>
          <p:nvPr/>
        </p:nvSpPr>
        <p:spPr>
          <a:xfrm>
            <a:off x="5977400" y="135425"/>
            <a:ext cx="3043800" cy="9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Light, Camera, Facade!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16" name="Google Shape;216;p33"/>
          <p:cNvPicPr preferRelativeResize="0"/>
          <p:nvPr/>
        </p:nvPicPr>
        <p:blipFill rotWithShape="1">
          <a:blip r:embed="rId4">
            <a:alphaModFix/>
          </a:blip>
          <a:srcRect b="21036" l="13730" r="8605" t="0"/>
          <a:stretch/>
        </p:blipFill>
        <p:spPr>
          <a:xfrm>
            <a:off x="5977400" y="2305275"/>
            <a:ext cx="2565900" cy="11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7399" y="772925"/>
            <a:ext cx="2123850" cy="13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3" name="Google Shape;2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857500" cy="47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2300" y="152400"/>
            <a:ext cx="2876550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4"/>
          <p:cNvSpPr txBox="1"/>
          <p:nvPr/>
        </p:nvSpPr>
        <p:spPr>
          <a:xfrm>
            <a:off x="465650" y="2071650"/>
            <a:ext cx="2173800" cy="689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6" name="Google Shape;226;p34"/>
          <p:cNvSpPr txBox="1"/>
          <p:nvPr/>
        </p:nvSpPr>
        <p:spPr>
          <a:xfrm>
            <a:off x="560675" y="2796250"/>
            <a:ext cx="1591800" cy="1817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35"/>
          <p:cNvSpPr txBox="1"/>
          <p:nvPr/>
        </p:nvSpPr>
        <p:spPr>
          <a:xfrm>
            <a:off x="6021150" y="712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Constructing your home theater facade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33" name="Google Shape;23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716350" cy="474853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5"/>
          <p:cNvSpPr txBox="1"/>
          <p:nvPr/>
        </p:nvSpPr>
        <p:spPr>
          <a:xfrm>
            <a:off x="3019575" y="396750"/>
            <a:ext cx="1758000" cy="615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5" name="Google Shape;235;p35"/>
          <p:cNvSpPr txBox="1"/>
          <p:nvPr/>
        </p:nvSpPr>
        <p:spPr>
          <a:xfrm>
            <a:off x="3067125" y="995625"/>
            <a:ext cx="16629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Composition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6" name="Google Shape;236;p35"/>
          <p:cNvSpPr txBox="1"/>
          <p:nvPr/>
        </p:nvSpPr>
        <p:spPr>
          <a:xfrm>
            <a:off x="3364075" y="2047900"/>
            <a:ext cx="2447100" cy="1259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7" name="Google Shape;237;p35"/>
          <p:cNvSpPr txBox="1"/>
          <p:nvPr/>
        </p:nvSpPr>
        <p:spPr>
          <a:xfrm>
            <a:off x="5929875" y="2178575"/>
            <a:ext cx="2542500" cy="12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The habit of storing references of different classes !!!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36"/>
          <p:cNvSpPr txBox="1"/>
          <p:nvPr/>
        </p:nvSpPr>
        <p:spPr>
          <a:xfrm>
            <a:off x="6021150" y="1069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Implementing the simplified interface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44" name="Google Shape;2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25" y="827400"/>
            <a:ext cx="6253737" cy="411620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6"/>
          <p:cNvSpPr txBox="1"/>
          <p:nvPr/>
        </p:nvSpPr>
        <p:spPr>
          <a:xfrm>
            <a:off x="3589750" y="1477725"/>
            <a:ext cx="2708400" cy="1094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6" name="Google Shape;246;p36"/>
          <p:cNvSpPr txBox="1"/>
          <p:nvPr/>
        </p:nvSpPr>
        <p:spPr>
          <a:xfrm>
            <a:off x="3566000" y="3556500"/>
            <a:ext cx="1971900" cy="1306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7" name="Google Shape;247;p36"/>
          <p:cNvSpPr txBox="1"/>
          <p:nvPr/>
        </p:nvSpPr>
        <p:spPr>
          <a:xfrm>
            <a:off x="5894225" y="2760625"/>
            <a:ext cx="26490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Single component single responsibility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3" name="Google Shape;25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67657" cy="453967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7"/>
          <p:cNvSpPr txBox="1"/>
          <p:nvPr/>
        </p:nvSpPr>
        <p:spPr>
          <a:xfrm>
            <a:off x="6072425" y="2701225"/>
            <a:ext cx="2090700" cy="879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0" name="Google Shape;260;p38"/>
          <p:cNvPicPr preferRelativeResize="0"/>
          <p:nvPr/>
        </p:nvPicPr>
        <p:blipFill rotWithShape="1">
          <a:blip r:embed="rId3">
            <a:alphaModFix/>
          </a:blip>
          <a:srcRect b="12970" l="6967" r="5390" t="6011"/>
          <a:stretch/>
        </p:blipFill>
        <p:spPr>
          <a:xfrm>
            <a:off x="418125" y="277975"/>
            <a:ext cx="4240726" cy="121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8"/>
          <p:cNvPicPr preferRelativeResize="0"/>
          <p:nvPr/>
        </p:nvPicPr>
        <p:blipFill rotWithShape="1">
          <a:blip r:embed="rId4">
            <a:alphaModFix/>
          </a:blip>
          <a:srcRect b="0" l="5883" r="7204" t="0"/>
          <a:stretch/>
        </p:blipFill>
        <p:spPr>
          <a:xfrm>
            <a:off x="228075" y="1489600"/>
            <a:ext cx="5678050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8"/>
          <p:cNvSpPr txBox="1"/>
          <p:nvPr/>
        </p:nvSpPr>
        <p:spPr>
          <a:xfrm>
            <a:off x="5134000" y="76050"/>
            <a:ext cx="34806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Summary of 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Facade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Pattern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63" name="Google Shape;263;p38"/>
          <p:cNvPicPr preferRelativeResize="0"/>
          <p:nvPr/>
        </p:nvPicPr>
        <p:blipFill rotWithShape="1">
          <a:blip r:embed="rId5">
            <a:alphaModFix/>
          </a:blip>
          <a:srcRect b="0" l="8167" r="7628" t="0"/>
          <a:stretch/>
        </p:blipFill>
        <p:spPr>
          <a:xfrm>
            <a:off x="5206850" y="2429225"/>
            <a:ext cx="386587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39"/>
          <p:cNvSpPr txBox="1"/>
          <p:nvPr/>
        </p:nvSpPr>
        <p:spPr>
          <a:xfrm>
            <a:off x="5514125" y="99775"/>
            <a:ext cx="35070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Application on the Principle of Least Knowledge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70" name="Google Shape;270;p39"/>
          <p:cNvPicPr preferRelativeResize="0"/>
          <p:nvPr/>
        </p:nvPicPr>
        <p:blipFill rotWithShape="1">
          <a:blip r:embed="rId3">
            <a:alphaModFix/>
          </a:blip>
          <a:srcRect b="0" l="11741" r="9081" t="0"/>
          <a:stretch/>
        </p:blipFill>
        <p:spPr>
          <a:xfrm>
            <a:off x="216200" y="99775"/>
            <a:ext cx="3634901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9"/>
          <p:cNvPicPr preferRelativeResize="0"/>
          <p:nvPr/>
        </p:nvPicPr>
        <p:blipFill rotWithShape="1">
          <a:blip r:embed="rId4">
            <a:alphaModFix/>
          </a:blip>
          <a:srcRect b="8844" l="3126" r="7034" t="9181"/>
          <a:stretch/>
        </p:blipFill>
        <p:spPr>
          <a:xfrm>
            <a:off x="311200" y="1786550"/>
            <a:ext cx="7281675" cy="1936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2" name="Google Shape;272;p39"/>
          <p:cNvSpPr txBox="1"/>
          <p:nvPr/>
        </p:nvSpPr>
        <p:spPr>
          <a:xfrm>
            <a:off x="4302475" y="848150"/>
            <a:ext cx="41700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Among an object O of a class, which object’s functions should be invoked.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73" name="Google Shape;273;p39"/>
          <p:cNvCxnSpPr>
            <a:stCxn id="272" idx="2"/>
          </p:cNvCxnSpPr>
          <p:nvPr/>
        </p:nvCxnSpPr>
        <p:spPr>
          <a:xfrm flipH="1">
            <a:off x="2081275" y="1442150"/>
            <a:ext cx="43062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9" name="Google Shape;27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25" y="698825"/>
            <a:ext cx="8610600" cy="42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0"/>
          <p:cNvSpPr txBox="1"/>
          <p:nvPr/>
        </p:nvSpPr>
        <p:spPr>
          <a:xfrm>
            <a:off x="4017400" y="111650"/>
            <a:ext cx="47991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The Principle of Least Knowledge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6" name="Google Shape;28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75" y="152400"/>
            <a:ext cx="782648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1"/>
          <p:cNvSpPr txBox="1"/>
          <p:nvPr/>
        </p:nvSpPr>
        <p:spPr>
          <a:xfrm>
            <a:off x="5098350" y="1715300"/>
            <a:ext cx="1876800" cy="64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8" name="Google Shape;288;p41"/>
          <p:cNvSpPr txBox="1"/>
          <p:nvPr/>
        </p:nvSpPr>
        <p:spPr>
          <a:xfrm>
            <a:off x="5264675" y="2416150"/>
            <a:ext cx="2173800" cy="641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9" name="Google Shape;289;p41"/>
          <p:cNvSpPr txBox="1"/>
          <p:nvPr/>
        </p:nvSpPr>
        <p:spPr>
          <a:xfrm>
            <a:off x="5145875" y="3604025"/>
            <a:ext cx="2292600" cy="712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064750" cy="187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00" y="2205875"/>
            <a:ext cx="4681276" cy="215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5">
            <a:alphaModFix/>
          </a:blip>
          <a:srcRect b="0" l="8867" r="0" t="0"/>
          <a:stretch/>
        </p:blipFill>
        <p:spPr>
          <a:xfrm>
            <a:off x="4277650" y="1680388"/>
            <a:ext cx="4681274" cy="16401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5654275" y="285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Object oriented adapters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5" name="Google Shape;29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00" y="152400"/>
            <a:ext cx="491401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2"/>
          <p:cNvSpPr txBox="1"/>
          <p:nvPr/>
        </p:nvSpPr>
        <p:spPr>
          <a:xfrm>
            <a:off x="5300300" y="266075"/>
            <a:ext cx="34449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The Facade Design Pattern and The Principle of Least Knowledge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2" name="Google Shape;302;p43"/>
          <p:cNvPicPr preferRelativeResize="0"/>
          <p:nvPr/>
        </p:nvPicPr>
        <p:blipFill rotWithShape="1">
          <a:blip r:embed="rId3">
            <a:alphaModFix/>
          </a:blip>
          <a:srcRect b="0" l="0" r="0" t="2037"/>
          <a:stretch/>
        </p:blipFill>
        <p:spPr>
          <a:xfrm>
            <a:off x="152400" y="1026325"/>
            <a:ext cx="4762500" cy="376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4900" y="1423425"/>
            <a:ext cx="3924301" cy="27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3"/>
          <p:cNvSpPr txBox="1"/>
          <p:nvPr/>
        </p:nvSpPr>
        <p:spPr>
          <a:xfrm>
            <a:off x="4825150" y="277975"/>
            <a:ext cx="40140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Summary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44317" l="0" r="24362" t="0"/>
          <a:stretch/>
        </p:blipFill>
        <p:spPr>
          <a:xfrm>
            <a:off x="4906700" y="81125"/>
            <a:ext cx="4028499" cy="101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 b="0" l="9909" r="0" t="0"/>
          <a:stretch/>
        </p:blipFill>
        <p:spPr>
          <a:xfrm>
            <a:off x="228050" y="3212025"/>
            <a:ext cx="5238526" cy="16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5">
            <a:alphaModFix/>
          </a:blip>
          <a:srcRect b="17891" l="11609" r="8326" t="0"/>
          <a:stretch/>
        </p:blipFill>
        <p:spPr>
          <a:xfrm>
            <a:off x="287475" y="1725150"/>
            <a:ext cx="4537701" cy="14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655725" y="525275"/>
            <a:ext cx="3231000" cy="11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Previously in Chapter 1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10325" r="13303" t="0"/>
          <a:stretch/>
        </p:blipFill>
        <p:spPr>
          <a:xfrm>
            <a:off x="370625" y="128650"/>
            <a:ext cx="4692099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 rotWithShape="1">
          <a:blip r:embed="rId4">
            <a:alphaModFix/>
          </a:blip>
          <a:srcRect b="0" l="7225" r="7566" t="0"/>
          <a:stretch/>
        </p:blipFill>
        <p:spPr>
          <a:xfrm>
            <a:off x="430025" y="2205100"/>
            <a:ext cx="6355126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5704175" y="301725"/>
            <a:ext cx="32193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Now, we have new Turkey Interface and concrete class implementation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75" y="152400"/>
            <a:ext cx="7093974" cy="433865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7153375" y="349225"/>
            <a:ext cx="15798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Adapter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0" l="3309" r="7245" t="0"/>
          <a:stretch/>
        </p:blipFill>
        <p:spPr>
          <a:xfrm>
            <a:off x="180550" y="152400"/>
            <a:ext cx="7186649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5003325" y="1358925"/>
            <a:ext cx="2233200" cy="736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b="0" l="5287" r="5554" t="4734"/>
          <a:stretch/>
        </p:blipFill>
        <p:spPr>
          <a:xfrm>
            <a:off x="61750" y="479900"/>
            <a:ext cx="7281699" cy="440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6021150" y="797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The Adapter Pattern explained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 rotWithShape="1">
          <a:blip r:embed="rId3">
            <a:alphaModFix/>
          </a:blip>
          <a:srcRect b="0" l="8293" r="7083" t="0"/>
          <a:stretch/>
        </p:blipFill>
        <p:spPr>
          <a:xfrm>
            <a:off x="572550" y="152400"/>
            <a:ext cx="4288225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 rotWithShape="1">
          <a:blip r:embed="rId4">
            <a:alphaModFix/>
          </a:blip>
          <a:srcRect b="0" l="4914" r="8871" t="0"/>
          <a:stretch/>
        </p:blipFill>
        <p:spPr>
          <a:xfrm>
            <a:off x="513150" y="1685925"/>
            <a:ext cx="6331375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6021150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Adapter Pattern defined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