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434" r:id="rId3"/>
    <p:sldId id="493" r:id="rId4"/>
    <p:sldId id="496" r:id="rId5"/>
    <p:sldId id="497" r:id="rId6"/>
    <p:sldId id="498" r:id="rId7"/>
    <p:sldId id="499" r:id="rId8"/>
    <p:sldId id="390" r:id="rId9"/>
    <p:sldId id="506" r:id="rId10"/>
    <p:sldId id="50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9"/>
    <p:restoredTop sz="75646"/>
  </p:normalViewPr>
  <p:slideViewPr>
    <p:cSldViewPr snapToGrid="0" snapToObjects="1">
      <p:cViewPr>
        <p:scale>
          <a:sx n="80" d="100"/>
          <a:sy n="80" d="100"/>
        </p:scale>
        <p:origin x="256" y="14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D2192-C6E2-8148-8E9B-A747BDFD9A9E}" type="datetimeFigureOut">
              <a:rPr lang="en-US" smtClean="0"/>
              <a:t>10/4/21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1B141-0340-A847-AE9D-37BDA5A55236}" type="slidenum">
              <a:rPr lang="en-US" smtClean="0"/>
              <a:t>‹#›</a:t>
            </a:fld>
            <a:endParaRPr lang="en-US"/>
          </a:p>
        </p:txBody>
      </p:sp>
    </p:spTree>
    <p:extLst>
      <p:ext uri="{BB962C8B-B14F-4D97-AF65-F5344CB8AC3E}">
        <p14:creationId xmlns:p14="http://schemas.microsoft.com/office/powerpoint/2010/main" val="26884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Ev1, This is Rizwan from UCLA, and welcome to my presentation on the paper “</a:t>
            </a:r>
            <a:r>
              <a:rPr lang="en-US" sz="1200" dirty="0">
                <a:latin typeface="Times New Roman" panose="02020603050405020304" pitchFamily="18" charset="0"/>
                <a:cs typeface="Times New Roman" panose="02020603050405020304" pitchFamily="18" charset="0"/>
              </a:rPr>
              <a:t>Retrieval Augmented Code Generation and Summarization”. This is a joint work by me, and my </a:t>
            </a:r>
            <a:r>
              <a:rPr lang="en-US" sz="1200" dirty="0" err="1">
                <a:latin typeface="Times New Roman" panose="02020603050405020304" pitchFamily="18" charset="0"/>
                <a:cs typeface="Times New Roman" panose="02020603050405020304" pitchFamily="18" charset="0"/>
              </a:rPr>
              <a:t>colaborators</a:t>
            </a:r>
            <a:r>
              <a:rPr lang="en-US" sz="1200" dirty="0">
                <a:latin typeface="Times New Roman" panose="02020603050405020304" pitchFamily="18" charset="0"/>
                <a:cs typeface="Times New Roman" panose="02020603050405020304" pitchFamily="18" charset="0"/>
              </a:rPr>
              <a:t> from UCLA and Columbia University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a:t>
            </a:fld>
            <a:endParaRPr lang="en-US"/>
          </a:p>
        </p:txBody>
      </p:sp>
    </p:spTree>
    <p:extLst>
      <p:ext uri="{BB962C8B-B14F-4D97-AF65-F5344CB8AC3E}">
        <p14:creationId xmlns:p14="http://schemas.microsoft.com/office/powerpoint/2010/main" val="706371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27b2f75f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27b2f75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Short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a long cherished human dream to build a platform that can perform code automation like in code generation where we want to generate source code given a natural language description and in code summarization where a code is given and the task is to express in a short natural language summary. In this presentation I will be focused on code gen task for time limits. </a:t>
            </a:r>
          </a:p>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2</a:t>
            </a:fld>
            <a:endParaRPr lang="en-US"/>
          </a:p>
        </p:txBody>
      </p:sp>
    </p:spTree>
    <p:extLst>
      <p:ext uri="{BB962C8B-B14F-4D97-AF65-F5344CB8AC3E}">
        <p14:creationId xmlns:p14="http://schemas.microsoft.com/office/powerpoint/2010/main" val="410946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challenging problems like code gen, we first draw our motivation we developers write our code. Studies show that often we search API guidelines in opensource platforms or QA forums like </a:t>
            </a:r>
            <a:r>
              <a:rPr lang="en-US" dirty="0" err="1"/>
              <a:t>github</a:t>
            </a:r>
            <a:r>
              <a:rPr lang="en-US" dirty="0"/>
              <a:t> or </a:t>
            </a:r>
            <a:r>
              <a:rPr lang="en-US" dirty="0" err="1"/>
              <a:t>stackoverfow</a:t>
            </a:r>
            <a:r>
              <a:rPr lang="en-US" dirty="0"/>
              <a:t> and then we customize it in our context. And this is quite an effective way there are many studies on this too. </a:t>
            </a:r>
          </a:p>
        </p:txBody>
      </p:sp>
      <p:sp>
        <p:nvSpPr>
          <p:cNvPr id="4" name="Slide Number Placeholder 3"/>
          <p:cNvSpPr>
            <a:spLocks noGrp="1"/>
          </p:cNvSpPr>
          <p:nvPr>
            <p:ph type="sldNum" sz="quarter" idx="5"/>
          </p:nvPr>
        </p:nvSpPr>
        <p:spPr/>
        <p:txBody>
          <a:bodyPr/>
          <a:lstStyle/>
          <a:p>
            <a:fld id="{8B41B141-0340-A847-AE9D-37BDA5A55236}" type="slidenum">
              <a:rPr lang="en-US" smtClean="0"/>
              <a:t>3</a:t>
            </a:fld>
            <a:endParaRPr lang="en-US"/>
          </a:p>
        </p:txBody>
      </p:sp>
    </p:spTree>
    <p:extLst>
      <p:ext uri="{BB962C8B-B14F-4D97-AF65-F5344CB8AC3E}">
        <p14:creationId xmlns:p14="http://schemas.microsoft.com/office/powerpoint/2010/main" val="296220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 this paper, we develop a </a:t>
            </a:r>
            <a:r>
              <a:rPr lang="en-US" sz="1200" b="1" dirty="0">
                <a:solidFill>
                  <a:srgbClr val="0070C0"/>
                </a:solidFill>
              </a:rPr>
              <a:t>R</a:t>
            </a:r>
            <a:r>
              <a:rPr lang="en-US" sz="1200" dirty="0"/>
              <a:t>etrieval </a:t>
            </a:r>
            <a:r>
              <a:rPr lang="en-US" sz="1200" dirty="0" err="1"/>
              <a:t>augment</a:t>
            </a:r>
            <a:r>
              <a:rPr lang="en-US" sz="1200" b="1" dirty="0" err="1">
                <a:solidFill>
                  <a:srgbClr val="0070C0"/>
                </a:solidFill>
              </a:rPr>
              <a:t>ED</a:t>
            </a:r>
            <a:r>
              <a:rPr lang="en-US" sz="1200" dirty="0">
                <a:solidFill>
                  <a:srgbClr val="0070C0"/>
                </a:solidFill>
              </a:rPr>
              <a:t> </a:t>
            </a:r>
            <a:r>
              <a:rPr lang="en-US" sz="1200" b="1" dirty="0" err="1">
                <a:solidFill>
                  <a:srgbClr val="0070C0"/>
                </a:solidFill>
              </a:rPr>
              <a:t>COD</a:t>
            </a:r>
            <a:r>
              <a:rPr lang="en-US" sz="1200" dirty="0" err="1"/>
              <a:t>e</a:t>
            </a:r>
            <a:r>
              <a:rPr lang="en-US" sz="1200" dirty="0"/>
              <a:t> </a:t>
            </a:r>
            <a:r>
              <a:rPr lang="en-US" sz="1200" dirty="0" err="1"/>
              <a:t>g</a:t>
            </a:r>
            <a:r>
              <a:rPr lang="en-US" sz="1200" b="1" dirty="0" err="1">
                <a:solidFill>
                  <a:srgbClr val="0070C0"/>
                </a:solidFill>
              </a:rPr>
              <a:t>E</a:t>
            </a:r>
            <a:r>
              <a:rPr lang="en-US" sz="1200" dirty="0" err="1"/>
              <a:t>neration</a:t>
            </a:r>
            <a:r>
              <a:rPr lang="en-US" sz="1200" dirty="0"/>
              <a:t> and </a:t>
            </a:r>
            <a:r>
              <a:rPr lang="en-US" sz="1200" dirty="0" err="1"/>
              <a:t>summa</a:t>
            </a:r>
            <a:r>
              <a:rPr lang="en-US" sz="1200" b="1" dirty="0" err="1">
                <a:solidFill>
                  <a:srgbClr val="0070C0"/>
                </a:solidFill>
              </a:rPr>
              <a:t>R</a:t>
            </a:r>
            <a:r>
              <a:rPr lang="en-US" sz="1200" dirty="0" err="1"/>
              <a:t>ization</a:t>
            </a:r>
            <a:r>
              <a:rPr lang="en-US" sz="1200" dirty="0"/>
              <a:t> framework. We call it as </a:t>
            </a:r>
            <a:r>
              <a:rPr lang="en-US" sz="1200" dirty="0" err="1"/>
              <a:t>REDcoder</a:t>
            </a:r>
            <a:r>
              <a:rPr lang="en-US" sz="1200" dirty="0"/>
              <a:t>. The high level idea </a:t>
            </a:r>
            <a:r>
              <a:rPr lang="en-US" sz="1200" dirty="0" err="1"/>
              <a:t>behid</a:t>
            </a:r>
            <a:r>
              <a:rPr lang="en-US" sz="1200" dirty="0"/>
              <a:t> </a:t>
            </a:r>
            <a:r>
              <a:rPr lang="en-US" sz="1200" dirty="0" err="1"/>
              <a:t>redocder</a:t>
            </a:r>
            <a:r>
              <a:rPr lang="en-US" sz="1200" dirty="0"/>
              <a:t> is very </a:t>
            </a:r>
            <a:r>
              <a:rPr lang="en-US" sz="1200" dirty="0" err="1"/>
              <a:t>strieghtforward</a:t>
            </a:r>
            <a:r>
              <a:rPr lang="en-US" sz="1200" dirty="0"/>
              <a:t>. It has two modules or steps. The first one is a retriever. Given an input sequence it `retrieves relevant </a:t>
            </a:r>
            <a:r>
              <a:rPr lang="en-US" sz="1200" dirty="0" err="1"/>
              <a:t>candidstaes</a:t>
            </a:r>
            <a:r>
              <a:rPr lang="en-US" sz="1200" dirty="0"/>
              <a:t> from open-source repositories. And then it augments the input sequence with the top-k retrieved candidates and passes to a generative module such as PLBART. We call them  as SCODE-R and SCODE-G respectively. Next we will discuss how can build our </a:t>
            </a:r>
            <a:r>
              <a:rPr lang="en-US" sz="1200" dirty="0" err="1"/>
              <a:t>componenets</a:t>
            </a:r>
            <a:r>
              <a:rPr lang="en-US" sz="1200" dirty="0"/>
              <a:t>  SCODE-R and SCODE-G.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4</a:t>
            </a:fld>
            <a:endParaRPr lang="en-US"/>
          </a:p>
        </p:txBody>
      </p:sp>
    </p:spTree>
    <p:extLst>
      <p:ext uri="{BB962C8B-B14F-4D97-AF65-F5344CB8AC3E}">
        <p14:creationId xmlns:p14="http://schemas.microsoft.com/office/powerpoint/2010/main" val="68369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retrieve from a large pool, the retriever must be fast. A naïve solution wd be to use sparse retrievers like BM25.</a:t>
            </a:r>
          </a:p>
          <a:p>
            <a:r>
              <a:rPr lang="en-US" dirty="0"/>
              <a:t>However, Due to the complexity of our target tasks, we need to understand query, docs in  both natural and p Ls which may be achievable by the naïve one. In this context we propose to use a dense retriever and In our paper we validate the claim that our dense SCODE-R does significantly better retrieval than sparse BM25. </a:t>
            </a:r>
          </a:p>
        </p:txBody>
      </p:sp>
      <p:sp>
        <p:nvSpPr>
          <p:cNvPr id="4" name="Slide Number Placeholder 3"/>
          <p:cNvSpPr>
            <a:spLocks noGrp="1"/>
          </p:cNvSpPr>
          <p:nvPr>
            <p:ph type="sldNum" sz="quarter" idx="5"/>
          </p:nvPr>
        </p:nvSpPr>
        <p:spPr/>
        <p:txBody>
          <a:bodyPr/>
          <a:lstStyle/>
          <a:p>
            <a:fld id="{8B41B141-0340-A847-AE9D-37BDA5A55236}" type="slidenum">
              <a:rPr lang="en-US" smtClean="0"/>
              <a:t>5</a:t>
            </a:fld>
            <a:endParaRPr lang="en-US"/>
          </a:p>
        </p:txBody>
      </p:sp>
    </p:spTree>
    <p:extLst>
      <p:ext uri="{BB962C8B-B14F-4D97-AF65-F5344CB8AC3E}">
        <p14:creationId xmlns:p14="http://schemas.microsoft.com/office/powerpoint/2010/main" val="194190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 our </a:t>
            </a:r>
            <a:r>
              <a:rPr lang="en-US" dirty="0" err="1"/>
              <a:t>retrievr</a:t>
            </a:r>
            <a:r>
              <a:rPr lang="en-US" dirty="0"/>
              <a:t> as a binary classification problem, </a:t>
            </a:r>
          </a:p>
          <a:p>
            <a:endParaRPr lang="en-US" dirty="0"/>
          </a:p>
          <a:p>
            <a:r>
              <a:rPr lang="en-US" dirty="0"/>
              <a:t>We use the same &lt;summary, code&gt; training set in our </a:t>
            </a:r>
            <a:r>
              <a:rPr lang="en-US" dirty="0" err="1"/>
              <a:t>inten</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6</a:t>
            </a:fld>
            <a:endParaRPr lang="en-US"/>
          </a:p>
        </p:txBody>
      </p:sp>
    </p:spTree>
    <p:extLst>
      <p:ext uri="{BB962C8B-B14F-4D97-AF65-F5344CB8AC3E}">
        <p14:creationId xmlns:p14="http://schemas.microsoft.com/office/powerpoint/2010/main" val="414548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for the SSCODE-G, we consider a pretrained generative model PLBART but we only modify in the input </a:t>
            </a:r>
            <a:r>
              <a:rPr lang="en-US" sz="1200" dirty="0" err="1"/>
              <a:t>leyer</a:t>
            </a:r>
            <a:r>
              <a:rPr lang="en-US" sz="1200" dirty="0"/>
              <a:t> it which makes it generic to any other off-the-shelf generative models/architecture. We augment the top-k retrieved candidates with the input sequence with a special separator tokens. In addition to candidate code, whenever a candidate code  has its paired summary, in a variation of framework, </a:t>
            </a:r>
            <a:r>
              <a:rPr lang="en-US" sz="1200" dirty="0" err="1"/>
              <a:t>redcoder-ext</a:t>
            </a:r>
            <a:r>
              <a:rPr lang="en-US" sz="1200" dirty="0"/>
              <a:t>, we also </a:t>
            </a:r>
            <a:r>
              <a:rPr lang="en-US" sz="1200" dirty="0" err="1"/>
              <a:t>algument</a:t>
            </a:r>
            <a:r>
              <a:rPr lang="en-US" sz="1200" dirty="0"/>
              <a:t> using another </a:t>
            </a:r>
            <a:r>
              <a:rPr lang="en-US" sz="1200" dirty="0" err="1"/>
              <a:t>sep</a:t>
            </a:r>
            <a:r>
              <a:rPr lang="en-US" sz="1200" dirty="0"/>
              <a:t> token</a:t>
            </a:r>
            <a:r>
              <a:rPr lang="en-US" sz="1200"/>
              <a:t>.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7</a:t>
            </a:fld>
            <a:endParaRPr lang="en-US"/>
          </a:p>
        </p:txBody>
      </p:sp>
    </p:spTree>
    <p:extLst>
      <p:ext uri="{BB962C8B-B14F-4D97-AF65-F5344CB8AC3E}">
        <p14:creationId xmlns:p14="http://schemas.microsoft.com/office/powerpoint/2010/main" val="63496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on CODEXGLUE (JAVA and </a:t>
            </a:r>
            <a:r>
              <a:rPr lang="en-US" dirty="0" err="1"/>
              <a:t>Pythn</a:t>
            </a:r>
            <a:r>
              <a:rPr lang="en-US" dirty="0"/>
              <a:t> </a:t>
            </a:r>
            <a:r>
              <a:rPr lang="en-US" dirty="0" err="1"/>
              <a:t>becj</a:t>
            </a:r>
            <a:r>
              <a:rPr lang="en-US" dirty="0"/>
              <a:t>=mark). We report the performance on test set. We </a:t>
            </a:r>
            <a:r>
              <a:rPr lang="en-US" dirty="0" err="1"/>
              <a:t>reteive</a:t>
            </a:r>
            <a:r>
              <a:rPr lang="en-US" dirty="0"/>
              <a:t> candidates from the CSNET released monolingual and paired database. </a:t>
            </a:r>
          </a:p>
        </p:txBody>
      </p:sp>
      <p:sp>
        <p:nvSpPr>
          <p:cNvPr id="4" name="Slide Number Placeholder 3"/>
          <p:cNvSpPr>
            <a:spLocks noGrp="1"/>
          </p:cNvSpPr>
          <p:nvPr>
            <p:ph type="sldNum" sz="quarter" idx="5"/>
          </p:nvPr>
        </p:nvSpPr>
        <p:spPr/>
        <p:txBody>
          <a:bodyPr/>
          <a:lstStyle/>
          <a:p>
            <a:fld id="{8B41B141-0340-A847-AE9D-37BDA5A55236}" type="slidenum">
              <a:rPr lang="en-US" smtClean="0"/>
              <a:t>8</a:t>
            </a:fld>
            <a:endParaRPr lang="en-US"/>
          </a:p>
        </p:txBody>
      </p:sp>
    </p:spTree>
    <p:extLst>
      <p:ext uri="{BB962C8B-B14F-4D97-AF65-F5344CB8AC3E}">
        <p14:creationId xmlns:p14="http://schemas.microsoft.com/office/powerpoint/2010/main" val="3005286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9</a:t>
            </a:fld>
            <a:endParaRPr lang="en-US"/>
          </a:p>
        </p:txBody>
      </p:sp>
    </p:spTree>
    <p:extLst>
      <p:ext uri="{BB962C8B-B14F-4D97-AF65-F5344CB8AC3E}">
        <p14:creationId xmlns:p14="http://schemas.microsoft.com/office/powerpoint/2010/main" val="333305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64CD-D633-2547-9783-584B22768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E6278-575F-C143-B7C4-1E8083FE7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9FFE0E-A667-5F44-B9FB-2F6383290F4E}"/>
              </a:ext>
            </a:extLst>
          </p:cNvPr>
          <p:cNvSpPr>
            <a:spLocks noGrp="1"/>
          </p:cNvSpPr>
          <p:nvPr>
            <p:ph type="dt" sz="half" idx="10"/>
          </p:nvPr>
        </p:nvSpPr>
        <p:spPr/>
        <p:txBody>
          <a:bodyPr/>
          <a:lstStyle/>
          <a:p>
            <a:fld id="{418F2702-4D27-AC4B-B754-3E07CCCE7DA1}" type="datetime1">
              <a:rPr lang="en-US" smtClean="0"/>
              <a:t>10/4/21</a:t>
            </a:fld>
            <a:endParaRPr lang="en-US"/>
          </a:p>
        </p:txBody>
      </p:sp>
      <p:sp>
        <p:nvSpPr>
          <p:cNvPr id="5" name="Footer Placeholder 4">
            <a:extLst>
              <a:ext uri="{FF2B5EF4-FFF2-40B4-BE49-F238E27FC236}">
                <a16:creationId xmlns:a16="http://schemas.microsoft.com/office/drawing/2014/main" id="{83792062-DBE0-B144-A715-586381542744}"/>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14B5679-4235-DD40-A482-8D11FA9FEE8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7437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3D97-726E-B84F-8E1C-123475362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19747-A3BC-0E44-88DA-966FB55146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82B40-5BD0-4248-A1CF-E880154AF76E}"/>
              </a:ext>
            </a:extLst>
          </p:cNvPr>
          <p:cNvSpPr>
            <a:spLocks noGrp="1"/>
          </p:cNvSpPr>
          <p:nvPr>
            <p:ph type="dt" sz="half" idx="10"/>
          </p:nvPr>
        </p:nvSpPr>
        <p:spPr/>
        <p:txBody>
          <a:bodyPr/>
          <a:lstStyle/>
          <a:p>
            <a:fld id="{B963FFE6-A09F-314C-BE8B-44B666636410}" type="datetime1">
              <a:rPr lang="en-US" smtClean="0"/>
              <a:t>10/4/21</a:t>
            </a:fld>
            <a:endParaRPr lang="en-US"/>
          </a:p>
        </p:txBody>
      </p:sp>
      <p:sp>
        <p:nvSpPr>
          <p:cNvPr id="5" name="Footer Placeholder 4">
            <a:extLst>
              <a:ext uri="{FF2B5EF4-FFF2-40B4-BE49-F238E27FC236}">
                <a16:creationId xmlns:a16="http://schemas.microsoft.com/office/drawing/2014/main" id="{2ECA6E0C-2E9B-BA47-B1E1-4C3AAD835FBB}"/>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7BF704B-509E-C74D-9CA2-09DD42952EEF}"/>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402866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8B620-C1BD-8D4D-89FD-88D473306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FC93-474D-BD44-9C8D-5ED196C07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3BC94-FCEB-BF48-A31E-5431C983DE24}"/>
              </a:ext>
            </a:extLst>
          </p:cNvPr>
          <p:cNvSpPr>
            <a:spLocks noGrp="1"/>
          </p:cNvSpPr>
          <p:nvPr>
            <p:ph type="dt" sz="half" idx="10"/>
          </p:nvPr>
        </p:nvSpPr>
        <p:spPr/>
        <p:txBody>
          <a:bodyPr/>
          <a:lstStyle/>
          <a:p>
            <a:fld id="{4CF10B93-8792-D847-9A4A-186B249ABC41}" type="datetime1">
              <a:rPr lang="en-US" smtClean="0"/>
              <a:t>10/4/21</a:t>
            </a:fld>
            <a:endParaRPr lang="en-US"/>
          </a:p>
        </p:txBody>
      </p:sp>
      <p:sp>
        <p:nvSpPr>
          <p:cNvPr id="5" name="Footer Placeholder 4">
            <a:extLst>
              <a:ext uri="{FF2B5EF4-FFF2-40B4-BE49-F238E27FC236}">
                <a16:creationId xmlns:a16="http://schemas.microsoft.com/office/drawing/2014/main" id="{C55CE546-619A-7C48-920F-443527E9540E}"/>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C37C19AC-2C17-5142-8A49-511BC244065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55076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A700-DF5F-4A43-99E1-A788EDA46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3F68A-3EC3-724C-9FD5-662716BCA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0232A-D454-9649-8804-491A8E880A26}"/>
              </a:ext>
            </a:extLst>
          </p:cNvPr>
          <p:cNvSpPr>
            <a:spLocks noGrp="1"/>
          </p:cNvSpPr>
          <p:nvPr>
            <p:ph type="dt" sz="half" idx="10"/>
          </p:nvPr>
        </p:nvSpPr>
        <p:spPr/>
        <p:txBody>
          <a:bodyPr/>
          <a:lstStyle/>
          <a:p>
            <a:fld id="{0B363327-9A00-104A-B5B0-4ACEB33B369A}" type="datetime1">
              <a:rPr lang="en-US" smtClean="0"/>
              <a:t>10/4/21</a:t>
            </a:fld>
            <a:endParaRPr lang="en-US"/>
          </a:p>
        </p:txBody>
      </p:sp>
      <p:sp>
        <p:nvSpPr>
          <p:cNvPr id="5" name="Footer Placeholder 4">
            <a:extLst>
              <a:ext uri="{FF2B5EF4-FFF2-40B4-BE49-F238E27FC236}">
                <a16:creationId xmlns:a16="http://schemas.microsoft.com/office/drawing/2014/main" id="{0AA27FDB-4A74-0B48-8319-E6EAA5EF55B5}"/>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BA7C04D-289D-5244-8183-4EF36B15E9A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30085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E74D-3105-7947-A388-C85A9CA5B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21665-F66D-4745-AD85-35A2972F8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53C0F7-5A8B-7043-95A1-AED71773C490}"/>
              </a:ext>
            </a:extLst>
          </p:cNvPr>
          <p:cNvSpPr>
            <a:spLocks noGrp="1"/>
          </p:cNvSpPr>
          <p:nvPr>
            <p:ph type="dt" sz="half" idx="10"/>
          </p:nvPr>
        </p:nvSpPr>
        <p:spPr/>
        <p:txBody>
          <a:bodyPr/>
          <a:lstStyle/>
          <a:p>
            <a:fld id="{E01977E1-64F9-1F48-ACDA-61C52BF34175}" type="datetime1">
              <a:rPr lang="en-US" smtClean="0"/>
              <a:t>10/4/21</a:t>
            </a:fld>
            <a:endParaRPr lang="en-US"/>
          </a:p>
        </p:txBody>
      </p:sp>
      <p:sp>
        <p:nvSpPr>
          <p:cNvPr id="5" name="Footer Placeholder 4">
            <a:extLst>
              <a:ext uri="{FF2B5EF4-FFF2-40B4-BE49-F238E27FC236}">
                <a16:creationId xmlns:a16="http://schemas.microsoft.com/office/drawing/2014/main" id="{7DCAA899-DEED-FF45-A585-A85F8076FDCA}"/>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27D26257-7EC6-1D47-A3DE-D5AF49C79C2B}"/>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68271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9BB4-3CBF-4F47-9E2D-E4D1A7C8F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B95FB-69DD-7048-B7CF-CBB4F1A07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1C497-B869-B84F-805E-0CA882CD4D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26F7C-F6FD-6444-9432-6AE722C77DF0}"/>
              </a:ext>
            </a:extLst>
          </p:cNvPr>
          <p:cNvSpPr>
            <a:spLocks noGrp="1"/>
          </p:cNvSpPr>
          <p:nvPr>
            <p:ph type="dt" sz="half" idx="10"/>
          </p:nvPr>
        </p:nvSpPr>
        <p:spPr/>
        <p:txBody>
          <a:bodyPr/>
          <a:lstStyle/>
          <a:p>
            <a:fld id="{35A94031-BBE5-7F48-8A7E-E743CA6608EC}" type="datetime1">
              <a:rPr lang="en-US" smtClean="0"/>
              <a:t>10/4/21</a:t>
            </a:fld>
            <a:endParaRPr lang="en-US"/>
          </a:p>
        </p:txBody>
      </p:sp>
      <p:sp>
        <p:nvSpPr>
          <p:cNvPr id="6" name="Footer Placeholder 5">
            <a:extLst>
              <a:ext uri="{FF2B5EF4-FFF2-40B4-BE49-F238E27FC236}">
                <a16:creationId xmlns:a16="http://schemas.microsoft.com/office/drawing/2014/main" id="{E01D53B9-910F-914F-AC55-74BD12006F43}"/>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EAF3CCA8-7EB8-664C-8C19-17760646F29A}"/>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24555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E412-9BC1-D941-8456-37944ED826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9C6B3-9226-AA4F-933F-0AD6D8969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C1BFB2-179D-0D44-9231-6584DA5581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07425-52E8-674A-B17E-33EF6ADCA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AD3652-1CAA-7B4D-BB13-8458F71403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6D64D-7167-464E-98E2-6BF064EC6753}"/>
              </a:ext>
            </a:extLst>
          </p:cNvPr>
          <p:cNvSpPr>
            <a:spLocks noGrp="1"/>
          </p:cNvSpPr>
          <p:nvPr>
            <p:ph type="dt" sz="half" idx="10"/>
          </p:nvPr>
        </p:nvSpPr>
        <p:spPr/>
        <p:txBody>
          <a:bodyPr/>
          <a:lstStyle/>
          <a:p>
            <a:fld id="{2120E52F-8672-7045-A846-FE3F2BF2ABC2}" type="datetime1">
              <a:rPr lang="en-US" smtClean="0"/>
              <a:t>10/4/21</a:t>
            </a:fld>
            <a:endParaRPr lang="en-US"/>
          </a:p>
        </p:txBody>
      </p:sp>
      <p:sp>
        <p:nvSpPr>
          <p:cNvPr id="8" name="Footer Placeholder 7">
            <a:extLst>
              <a:ext uri="{FF2B5EF4-FFF2-40B4-BE49-F238E27FC236}">
                <a16:creationId xmlns:a16="http://schemas.microsoft.com/office/drawing/2014/main" id="{1C5F0DF1-1C21-1249-A529-6D2CFAA88EC3}"/>
              </a:ext>
            </a:extLst>
          </p:cNvPr>
          <p:cNvSpPr>
            <a:spLocks noGrp="1"/>
          </p:cNvSpPr>
          <p:nvPr>
            <p:ph type="ftr" sz="quarter" idx="11"/>
          </p:nvPr>
        </p:nvSpPr>
        <p:spPr/>
        <p:txBody>
          <a:bodyPr/>
          <a:lstStyle/>
          <a:p>
            <a:r>
              <a:rPr lang="en-US"/>
              <a:t>https://wasiahmad.github.io</a:t>
            </a:r>
          </a:p>
        </p:txBody>
      </p:sp>
      <p:sp>
        <p:nvSpPr>
          <p:cNvPr id="9" name="Slide Number Placeholder 8">
            <a:extLst>
              <a:ext uri="{FF2B5EF4-FFF2-40B4-BE49-F238E27FC236}">
                <a16:creationId xmlns:a16="http://schemas.microsoft.com/office/drawing/2014/main" id="{5A0DB564-CFCD-6B4F-B59F-1866008B38F2}"/>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282827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25EE-5642-D041-89A1-CA85D989F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2E9F9-731C-484D-A916-100499ECBAF8}"/>
              </a:ext>
            </a:extLst>
          </p:cNvPr>
          <p:cNvSpPr>
            <a:spLocks noGrp="1"/>
          </p:cNvSpPr>
          <p:nvPr>
            <p:ph type="dt" sz="half" idx="10"/>
          </p:nvPr>
        </p:nvSpPr>
        <p:spPr/>
        <p:txBody>
          <a:bodyPr/>
          <a:lstStyle/>
          <a:p>
            <a:fld id="{67D192DD-6306-B047-9B9C-E75DACD4E6DA}" type="datetime1">
              <a:rPr lang="en-US" smtClean="0"/>
              <a:t>10/4/21</a:t>
            </a:fld>
            <a:endParaRPr lang="en-US"/>
          </a:p>
        </p:txBody>
      </p:sp>
      <p:sp>
        <p:nvSpPr>
          <p:cNvPr id="4" name="Footer Placeholder 3">
            <a:extLst>
              <a:ext uri="{FF2B5EF4-FFF2-40B4-BE49-F238E27FC236}">
                <a16:creationId xmlns:a16="http://schemas.microsoft.com/office/drawing/2014/main" id="{58581A43-F105-6C4A-8680-EE8E1364A9D0}"/>
              </a:ext>
            </a:extLst>
          </p:cNvPr>
          <p:cNvSpPr>
            <a:spLocks noGrp="1"/>
          </p:cNvSpPr>
          <p:nvPr>
            <p:ph type="ftr" sz="quarter" idx="11"/>
          </p:nvPr>
        </p:nvSpPr>
        <p:spPr/>
        <p:txBody>
          <a:bodyPr/>
          <a:lstStyle/>
          <a:p>
            <a:r>
              <a:rPr lang="en-US"/>
              <a:t>https://wasiahmad.github.io</a:t>
            </a:r>
          </a:p>
        </p:txBody>
      </p:sp>
      <p:sp>
        <p:nvSpPr>
          <p:cNvPr id="5" name="Slide Number Placeholder 4">
            <a:extLst>
              <a:ext uri="{FF2B5EF4-FFF2-40B4-BE49-F238E27FC236}">
                <a16:creationId xmlns:a16="http://schemas.microsoft.com/office/drawing/2014/main" id="{1CFC5F41-68BE-FD4C-9C59-91A5BF1CA728}"/>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56101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EFE7D-C4DF-5048-BBB4-67D997D1CBDB}"/>
              </a:ext>
            </a:extLst>
          </p:cNvPr>
          <p:cNvSpPr>
            <a:spLocks noGrp="1"/>
          </p:cNvSpPr>
          <p:nvPr>
            <p:ph type="dt" sz="half" idx="10"/>
          </p:nvPr>
        </p:nvSpPr>
        <p:spPr/>
        <p:txBody>
          <a:bodyPr/>
          <a:lstStyle/>
          <a:p>
            <a:fld id="{5C4BBF3B-D484-2340-A0A6-B9221DCF00A9}" type="datetime1">
              <a:rPr lang="en-US" smtClean="0"/>
              <a:t>10/4/21</a:t>
            </a:fld>
            <a:endParaRPr lang="en-US"/>
          </a:p>
        </p:txBody>
      </p:sp>
      <p:sp>
        <p:nvSpPr>
          <p:cNvPr id="3" name="Footer Placeholder 2">
            <a:extLst>
              <a:ext uri="{FF2B5EF4-FFF2-40B4-BE49-F238E27FC236}">
                <a16:creationId xmlns:a16="http://schemas.microsoft.com/office/drawing/2014/main" id="{1C601A5E-8C68-814E-AA7D-D423CCB75910}"/>
              </a:ext>
            </a:extLst>
          </p:cNvPr>
          <p:cNvSpPr>
            <a:spLocks noGrp="1"/>
          </p:cNvSpPr>
          <p:nvPr>
            <p:ph type="ftr" sz="quarter" idx="11"/>
          </p:nvPr>
        </p:nvSpPr>
        <p:spPr/>
        <p:txBody>
          <a:bodyPr/>
          <a:lstStyle/>
          <a:p>
            <a:r>
              <a:rPr lang="en-US"/>
              <a:t>https://wasiahmad.github.io</a:t>
            </a:r>
          </a:p>
        </p:txBody>
      </p:sp>
      <p:sp>
        <p:nvSpPr>
          <p:cNvPr id="4" name="Slide Number Placeholder 3">
            <a:extLst>
              <a:ext uri="{FF2B5EF4-FFF2-40B4-BE49-F238E27FC236}">
                <a16:creationId xmlns:a16="http://schemas.microsoft.com/office/drawing/2014/main" id="{77A5C152-09EB-3A43-9F14-7499BB71B16E}"/>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23690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5AC6-60A7-A84B-B4DE-92ECA2103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549494-241B-8045-952B-D1A7BB77F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F3F05-0FF1-D84D-9D46-2B23F7B9D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42EB59-D66E-A140-9157-B001ADF01F04}"/>
              </a:ext>
            </a:extLst>
          </p:cNvPr>
          <p:cNvSpPr>
            <a:spLocks noGrp="1"/>
          </p:cNvSpPr>
          <p:nvPr>
            <p:ph type="dt" sz="half" idx="10"/>
          </p:nvPr>
        </p:nvSpPr>
        <p:spPr/>
        <p:txBody>
          <a:bodyPr/>
          <a:lstStyle/>
          <a:p>
            <a:fld id="{E8C627EF-C3F1-414D-B577-32D055BDB90C}" type="datetime1">
              <a:rPr lang="en-US" smtClean="0"/>
              <a:t>10/4/21</a:t>
            </a:fld>
            <a:endParaRPr lang="en-US"/>
          </a:p>
        </p:txBody>
      </p:sp>
      <p:sp>
        <p:nvSpPr>
          <p:cNvPr id="6" name="Footer Placeholder 5">
            <a:extLst>
              <a:ext uri="{FF2B5EF4-FFF2-40B4-BE49-F238E27FC236}">
                <a16:creationId xmlns:a16="http://schemas.microsoft.com/office/drawing/2014/main" id="{6513A8DC-3355-5149-8F08-FA258180498E}"/>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DF6F71D1-456C-6543-A9A8-E4A7E060B8FB}"/>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20068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2C08-072E-CD40-A6ED-1B7E5F3ED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A5A58-DA6F-1F41-BD27-B504E1177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A47416-BCC8-FD47-8428-46C006FF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83FDF-F241-6B4C-9578-FF7ADCD0565B}"/>
              </a:ext>
            </a:extLst>
          </p:cNvPr>
          <p:cNvSpPr>
            <a:spLocks noGrp="1"/>
          </p:cNvSpPr>
          <p:nvPr>
            <p:ph type="dt" sz="half" idx="10"/>
          </p:nvPr>
        </p:nvSpPr>
        <p:spPr/>
        <p:txBody>
          <a:bodyPr/>
          <a:lstStyle/>
          <a:p>
            <a:fld id="{5C092946-7257-694D-9B75-AAE3D42F5682}" type="datetime1">
              <a:rPr lang="en-US" smtClean="0"/>
              <a:t>10/4/21</a:t>
            </a:fld>
            <a:endParaRPr lang="en-US"/>
          </a:p>
        </p:txBody>
      </p:sp>
      <p:sp>
        <p:nvSpPr>
          <p:cNvPr id="6" name="Footer Placeholder 5">
            <a:extLst>
              <a:ext uri="{FF2B5EF4-FFF2-40B4-BE49-F238E27FC236}">
                <a16:creationId xmlns:a16="http://schemas.microsoft.com/office/drawing/2014/main" id="{6D7D3868-EC56-5049-8053-CB95448125E4}"/>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C88158A4-4860-2F43-A82D-B5BC93BC3903}"/>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260148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3234B-9644-464F-B194-D2AD10E9E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24F9B-B31A-094D-89D1-E6D703CEE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16E87-5A07-484D-86AE-D326494B0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B61E2-B80B-7845-9DB5-982E3F598D3D}" type="datetime1">
              <a:rPr lang="en-US" smtClean="0"/>
              <a:t>10/4/21</a:t>
            </a:fld>
            <a:endParaRPr lang="en-US"/>
          </a:p>
        </p:txBody>
      </p:sp>
      <p:sp>
        <p:nvSpPr>
          <p:cNvPr id="5" name="Footer Placeholder 4">
            <a:extLst>
              <a:ext uri="{FF2B5EF4-FFF2-40B4-BE49-F238E27FC236}">
                <a16:creationId xmlns:a16="http://schemas.microsoft.com/office/drawing/2014/main" id="{B0372FA3-96B9-DB4F-A404-3EBEDEF73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https://wasiahmad.github.io</a:t>
            </a:r>
          </a:p>
        </p:txBody>
      </p:sp>
      <p:sp>
        <p:nvSpPr>
          <p:cNvPr id="6" name="Slide Number Placeholder 5">
            <a:extLst>
              <a:ext uri="{FF2B5EF4-FFF2-40B4-BE49-F238E27FC236}">
                <a16:creationId xmlns:a16="http://schemas.microsoft.com/office/drawing/2014/main" id="{602F80E3-4188-1D4D-87CF-2CAAC5DCD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DB2E-92AC-464F-8154-8268F184F26C}" type="slidenum">
              <a:rPr lang="en-US" smtClean="0"/>
              <a:t>‹#›</a:t>
            </a:fld>
            <a:endParaRPr lang="en-US"/>
          </a:p>
        </p:txBody>
      </p:sp>
    </p:spTree>
    <p:extLst>
      <p:ext uri="{BB962C8B-B14F-4D97-AF65-F5344CB8AC3E}">
        <p14:creationId xmlns:p14="http://schemas.microsoft.com/office/powerpoint/2010/main" val="401475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rizwan09/REDCODER" TargetMode="External"/><Relationship Id="rId5" Type="http://schemas.openxmlformats.org/officeDocument/2006/relationships/image" Target="../media/image30.tiff"/><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tif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C43B-9042-CC40-AE47-48B1D9942183}"/>
              </a:ext>
            </a:extLst>
          </p:cNvPr>
          <p:cNvSpPr>
            <a:spLocks noGrp="1"/>
          </p:cNvSpPr>
          <p:nvPr>
            <p:ph type="ctrTitle"/>
          </p:nvPr>
        </p:nvSpPr>
        <p:spPr/>
        <p:txBody>
          <a:bodyPr>
            <a:normAutofit/>
          </a:bodyPr>
          <a:lstStyle/>
          <a:p>
            <a:r>
              <a:rPr lang="en-US" sz="4000" dirty="0">
                <a:solidFill>
                  <a:srgbClr val="0070C0"/>
                </a:solidFill>
                <a:latin typeface="Times New Roman" panose="02020603050405020304" pitchFamily="18" charset="0"/>
                <a:cs typeface="Times New Roman" panose="02020603050405020304" pitchFamily="18" charset="0"/>
              </a:rPr>
              <a:t>Retrieval Augmented Code Generation and Summarization </a:t>
            </a:r>
          </a:p>
        </p:txBody>
      </p:sp>
      <p:sp>
        <p:nvSpPr>
          <p:cNvPr id="3" name="Subtitle 2">
            <a:extLst>
              <a:ext uri="{FF2B5EF4-FFF2-40B4-BE49-F238E27FC236}">
                <a16:creationId xmlns:a16="http://schemas.microsoft.com/office/drawing/2014/main" id="{77661505-F4FE-E641-AA23-ECB91D471346}"/>
              </a:ext>
            </a:extLst>
          </p:cNvPr>
          <p:cNvSpPr>
            <a:spLocks noGrp="1"/>
          </p:cNvSpPr>
          <p:nvPr>
            <p:ph type="subTitle" idx="1"/>
          </p:nvPr>
        </p:nvSpPr>
        <p:spPr>
          <a:xfrm>
            <a:off x="4410636" y="5270008"/>
            <a:ext cx="3101788" cy="465629"/>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EMNLP-Findings 2021</a:t>
            </a:r>
          </a:p>
        </p:txBody>
      </p:sp>
      <p:pic>
        <p:nvPicPr>
          <p:cNvPr id="4"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2BA5749D-4D7A-E940-B688-D57953E25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F19480C-36CC-A445-873C-0D6ACDF4939D}"/>
              </a:ext>
            </a:extLst>
          </p:cNvPr>
          <p:cNvSpPr>
            <a:spLocks noGrp="1"/>
          </p:cNvSpPr>
          <p:nvPr>
            <p:ph type="sldNum" sz="quarter" idx="12"/>
          </p:nvPr>
        </p:nvSpPr>
        <p:spPr/>
        <p:txBody>
          <a:bodyPr/>
          <a:lstStyle/>
          <a:p>
            <a:fld id="{976BDB2E-92AC-464F-8154-8268F184F26C}" type="slidenum">
              <a:rPr lang="en-US" smtClean="0"/>
              <a:t>1</a:t>
            </a:fld>
            <a:endParaRPr lang="en-US"/>
          </a:p>
        </p:txBody>
      </p:sp>
      <p:pic>
        <p:nvPicPr>
          <p:cNvPr id="8" name="Picture 2">
            <a:extLst>
              <a:ext uri="{FF2B5EF4-FFF2-40B4-BE49-F238E27FC236}">
                <a16:creationId xmlns:a16="http://schemas.microsoft.com/office/drawing/2014/main" id="{D0DB2EE3-7160-384D-B270-DBAA75769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56282"/>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F41FF90D-7791-DB43-B50B-2F21D43FA62A}"/>
              </a:ext>
            </a:extLst>
          </p:cNvPr>
          <p:cNvPicPr>
            <a:picLocks noChangeAspect="1"/>
          </p:cNvPicPr>
          <p:nvPr/>
        </p:nvPicPr>
        <p:blipFill>
          <a:blip r:embed="rId5"/>
          <a:stretch>
            <a:fillRect/>
          </a:stretch>
        </p:blipFill>
        <p:spPr>
          <a:xfrm>
            <a:off x="2908674" y="3821416"/>
            <a:ext cx="6278791" cy="1005756"/>
          </a:xfrm>
          <a:prstGeom prst="rect">
            <a:avLst/>
          </a:prstGeom>
        </p:spPr>
      </p:pic>
    </p:spTree>
    <p:extLst>
      <p:ext uri="{BB962C8B-B14F-4D97-AF65-F5344CB8AC3E}">
        <p14:creationId xmlns:p14="http://schemas.microsoft.com/office/powerpoint/2010/main" val="97467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 email&#10;&#10;Description automatically generated">
            <a:extLst>
              <a:ext uri="{FF2B5EF4-FFF2-40B4-BE49-F238E27FC236}">
                <a16:creationId xmlns:a16="http://schemas.microsoft.com/office/drawing/2014/main" id="{FE3D0402-F767-FF42-8F5A-72BC9322F440}"/>
              </a:ext>
            </a:extLst>
          </p:cNvPr>
          <p:cNvPicPr>
            <a:picLocks noChangeAspect="1"/>
          </p:cNvPicPr>
          <p:nvPr/>
        </p:nvPicPr>
        <p:blipFill rotWithShape="1">
          <a:blip r:embed="rId2"/>
          <a:srcRect t="63984"/>
          <a:stretch/>
        </p:blipFill>
        <p:spPr>
          <a:xfrm>
            <a:off x="2099194" y="5445047"/>
            <a:ext cx="10164171" cy="1321672"/>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A79E988F-BE3E-2C42-BAB0-BE9DFE9B57D7}"/>
              </a:ext>
            </a:extLst>
          </p:cNvPr>
          <p:cNvPicPr>
            <a:picLocks noChangeAspect="1"/>
          </p:cNvPicPr>
          <p:nvPr/>
        </p:nvPicPr>
        <p:blipFill>
          <a:blip r:embed="rId3"/>
          <a:stretch>
            <a:fillRect/>
          </a:stretch>
        </p:blipFill>
        <p:spPr>
          <a:xfrm>
            <a:off x="142964" y="3447462"/>
            <a:ext cx="6568732" cy="1933141"/>
          </a:xfrm>
          <a:prstGeom prst="rect">
            <a:avLst/>
          </a:prstGeom>
        </p:spPr>
      </p:pic>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10</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8C9113B2-B24E-E34D-A1DE-37538D782B7E}"/>
              </a:ext>
            </a:extLst>
          </p:cNvPr>
          <p:cNvPicPr>
            <a:picLocks noChangeAspect="1"/>
          </p:cNvPicPr>
          <p:nvPr/>
        </p:nvPicPr>
        <p:blipFill rotWithShape="1">
          <a:blip r:embed="rId6"/>
          <a:srcRect t="28019"/>
          <a:stretch/>
        </p:blipFill>
        <p:spPr>
          <a:xfrm>
            <a:off x="-18397" y="2232777"/>
            <a:ext cx="9919696" cy="1309571"/>
          </a:xfrm>
          <a:prstGeom prst="rect">
            <a:avLst/>
          </a:prstGeom>
        </p:spPr>
      </p:pic>
      <p:sp>
        <p:nvSpPr>
          <p:cNvPr id="42" name="Rectangle 41">
            <a:extLst>
              <a:ext uri="{FF2B5EF4-FFF2-40B4-BE49-F238E27FC236}">
                <a16:creationId xmlns:a16="http://schemas.microsoft.com/office/drawing/2014/main" id="{64893DEA-429D-4D41-8234-A675195C28DE}"/>
              </a:ext>
            </a:extLst>
          </p:cNvPr>
          <p:cNvSpPr/>
          <p:nvPr/>
        </p:nvSpPr>
        <p:spPr>
          <a:xfrm>
            <a:off x="1235140" y="2750690"/>
            <a:ext cx="5892682" cy="2471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15365CF-B8A2-CC44-8DE9-06868E99999C}"/>
              </a:ext>
            </a:extLst>
          </p:cNvPr>
          <p:cNvSpPr/>
          <p:nvPr/>
        </p:nvSpPr>
        <p:spPr>
          <a:xfrm>
            <a:off x="657814" y="2544012"/>
            <a:ext cx="7527843" cy="1781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AAFB2D-BF96-BF47-83D8-092D1EE946C5}"/>
              </a:ext>
            </a:extLst>
          </p:cNvPr>
          <p:cNvSpPr/>
          <p:nvPr/>
        </p:nvSpPr>
        <p:spPr>
          <a:xfrm>
            <a:off x="1564897" y="3018360"/>
            <a:ext cx="2346062" cy="16991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32E1765-D48A-1245-B953-CA92EE173CC5}"/>
              </a:ext>
            </a:extLst>
          </p:cNvPr>
          <p:cNvSpPr txBox="1"/>
          <p:nvPr/>
        </p:nvSpPr>
        <p:spPr>
          <a:xfrm>
            <a:off x="4537017" y="5012715"/>
            <a:ext cx="3035353" cy="400110"/>
          </a:xfrm>
          <a:prstGeom prst="rect">
            <a:avLst/>
          </a:prstGeom>
          <a:noFill/>
          <a:ln>
            <a:noFill/>
          </a:ln>
        </p:spPr>
        <p:txBody>
          <a:bodyPr wrap="square" rtlCol="0">
            <a:spAutoFit/>
          </a:bodyPr>
          <a:lstStyle/>
          <a:p>
            <a:r>
              <a:rPr lang="en-US" sz="2000" u="sng" dirty="0" err="1"/>
              <a:t>Redcoder-ext</a:t>
            </a:r>
            <a:r>
              <a:rPr lang="en-US" sz="2000" u="sng" dirty="0"/>
              <a:t> Prediction</a:t>
            </a:r>
          </a:p>
        </p:txBody>
      </p:sp>
      <p:sp>
        <p:nvSpPr>
          <p:cNvPr id="17" name="Rectangle 16">
            <a:extLst>
              <a:ext uri="{FF2B5EF4-FFF2-40B4-BE49-F238E27FC236}">
                <a16:creationId xmlns:a16="http://schemas.microsoft.com/office/drawing/2014/main" id="{DDF67569-F4A9-1444-9541-27AAC3D6F430}"/>
              </a:ext>
            </a:extLst>
          </p:cNvPr>
          <p:cNvSpPr/>
          <p:nvPr/>
        </p:nvSpPr>
        <p:spPr>
          <a:xfrm>
            <a:off x="7303781" y="5044937"/>
            <a:ext cx="1306819" cy="400110"/>
          </a:xfrm>
          <a:prstGeom prst="rect">
            <a:avLst/>
          </a:prstGeom>
        </p:spPr>
        <p:txBody>
          <a:bodyPr wrap="square">
            <a:spAutoFit/>
          </a:bodyPr>
          <a:lstStyle/>
          <a:p>
            <a:r>
              <a:rPr lang="en-US" sz="2000" b="1" dirty="0"/>
              <a:t>BLEU: 80.6</a:t>
            </a:r>
          </a:p>
        </p:txBody>
      </p:sp>
      <p:sp>
        <p:nvSpPr>
          <p:cNvPr id="29" name="Rectangle 28">
            <a:extLst>
              <a:ext uri="{FF2B5EF4-FFF2-40B4-BE49-F238E27FC236}">
                <a16:creationId xmlns:a16="http://schemas.microsoft.com/office/drawing/2014/main" id="{C58AA44C-9E77-7E40-B8E1-BC1BB33B1904}"/>
              </a:ext>
            </a:extLst>
          </p:cNvPr>
          <p:cNvSpPr/>
          <p:nvPr/>
        </p:nvSpPr>
        <p:spPr>
          <a:xfrm>
            <a:off x="8119767" y="2767754"/>
            <a:ext cx="1607819" cy="2394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C96AEF3-D984-BF4E-8004-FD90802D2C4C}"/>
              </a:ext>
            </a:extLst>
          </p:cNvPr>
          <p:cNvSpPr/>
          <p:nvPr/>
        </p:nvSpPr>
        <p:spPr>
          <a:xfrm>
            <a:off x="6444103" y="3006371"/>
            <a:ext cx="683719" cy="2471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89B9435-9E14-1E4B-B6AB-0450A78263D9}"/>
              </a:ext>
            </a:extLst>
          </p:cNvPr>
          <p:cNvSpPr txBox="1"/>
          <p:nvPr/>
        </p:nvSpPr>
        <p:spPr>
          <a:xfrm>
            <a:off x="7127822" y="3447462"/>
            <a:ext cx="4987979" cy="1200329"/>
          </a:xfrm>
          <a:prstGeom prst="rect">
            <a:avLst/>
          </a:prstGeom>
          <a:noFill/>
          <a:ln w="19050">
            <a:noFill/>
          </a:ln>
        </p:spPr>
        <p:txBody>
          <a:bodyPr wrap="square" rtlCol="0">
            <a:spAutoFit/>
          </a:bodyPr>
          <a:lstStyle/>
          <a:p>
            <a:pPr algn="ctr"/>
            <a:r>
              <a:rPr lang="en-US" sz="2400" dirty="0">
                <a:solidFill>
                  <a:srgbClr val="0000FF"/>
                </a:solidFill>
                <a:latin typeface="Comic Sans MS" panose="030F0902030302020204" pitchFamily="66" charset="0"/>
                <a:cs typeface="Times New Roman" panose="02020603050405020304" pitchFamily="18" charset="0"/>
              </a:rPr>
              <a:t>PLBART fails to predict the diverse identifiers (</a:t>
            </a:r>
            <a:r>
              <a:rPr lang="en-US" sz="2400" dirty="0">
                <a:solidFill>
                  <a:srgbClr val="FF0000"/>
                </a:solidFill>
                <a:latin typeface="Comic Sans MS" panose="030F0902030302020204" pitchFamily="66" charset="0"/>
                <a:cs typeface="Times New Roman" panose="02020603050405020304" pitchFamily="18" charset="0"/>
              </a:rPr>
              <a:t>in red color</a:t>
            </a:r>
            <a:r>
              <a:rPr lang="en-US" sz="2400" dirty="0">
                <a:solidFill>
                  <a:srgbClr val="0000FF"/>
                </a:solidFill>
                <a:latin typeface="Comic Sans MS" panose="030F0902030302020204" pitchFamily="66" charset="0"/>
                <a:cs typeface="Times New Roman" panose="02020603050405020304" pitchFamily="18" charset="0"/>
              </a:rPr>
              <a:t>) whereas REDCODER succeeds </a:t>
            </a:r>
          </a:p>
        </p:txBody>
      </p:sp>
      <p:pic>
        <p:nvPicPr>
          <p:cNvPr id="35" name="Picture 34">
            <a:extLst>
              <a:ext uri="{FF2B5EF4-FFF2-40B4-BE49-F238E27FC236}">
                <a16:creationId xmlns:a16="http://schemas.microsoft.com/office/drawing/2014/main" id="{2059B237-0618-894C-AA86-E0FBD74435DE}"/>
              </a:ext>
            </a:extLst>
          </p:cNvPr>
          <p:cNvPicPr>
            <a:picLocks noChangeAspect="1"/>
          </p:cNvPicPr>
          <p:nvPr/>
        </p:nvPicPr>
        <p:blipFill>
          <a:blip r:embed="rId7"/>
          <a:stretch>
            <a:fillRect/>
          </a:stretch>
        </p:blipFill>
        <p:spPr>
          <a:xfrm>
            <a:off x="4181481" y="1777641"/>
            <a:ext cx="7307521" cy="403731"/>
          </a:xfrm>
          <a:prstGeom prst="rect">
            <a:avLst/>
          </a:prstGeom>
        </p:spPr>
      </p:pic>
      <p:pic>
        <p:nvPicPr>
          <p:cNvPr id="37" name="Picture 36" descr="Text&#10;&#10;Description automatically generated">
            <a:extLst>
              <a:ext uri="{FF2B5EF4-FFF2-40B4-BE49-F238E27FC236}">
                <a16:creationId xmlns:a16="http://schemas.microsoft.com/office/drawing/2014/main" id="{269CC81C-EE7F-9B4D-AEC1-400FF4CF4BFC}"/>
              </a:ext>
            </a:extLst>
          </p:cNvPr>
          <p:cNvPicPr>
            <a:picLocks noChangeAspect="1"/>
          </p:cNvPicPr>
          <p:nvPr/>
        </p:nvPicPr>
        <p:blipFill rotWithShape="1">
          <a:blip r:embed="rId6"/>
          <a:srcRect l="37361" t="1625" r="34517" b="78126"/>
          <a:stretch/>
        </p:blipFill>
        <p:spPr>
          <a:xfrm>
            <a:off x="838200" y="1818732"/>
            <a:ext cx="2789544" cy="368360"/>
          </a:xfrm>
          <a:prstGeom prst="rect">
            <a:avLst/>
          </a:prstGeom>
        </p:spPr>
      </p:pic>
      <p:sp>
        <p:nvSpPr>
          <p:cNvPr id="38" name="Title 1">
            <a:extLst>
              <a:ext uri="{FF2B5EF4-FFF2-40B4-BE49-F238E27FC236}">
                <a16:creationId xmlns:a16="http://schemas.microsoft.com/office/drawing/2014/main" id="{16ECA741-4029-3E41-8460-7BBCC0FFD311}"/>
              </a:ext>
            </a:extLst>
          </p:cNvPr>
          <p:cNvSpPr txBox="1">
            <a:spLocks/>
          </p:cNvSpPr>
          <p:nvPr/>
        </p:nvSpPr>
        <p:spPr>
          <a:xfrm>
            <a:off x="19195" y="313953"/>
            <a:ext cx="8493507" cy="104963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Qualitative Example </a:t>
            </a:r>
            <a:endParaRPr lang="en-US" sz="6000" dirty="0">
              <a:solidFill>
                <a:schemeClr val="accent2"/>
              </a:solidFill>
              <a:latin typeface="Oriya MN" pitchFamily="2" charset="0"/>
              <a:cs typeface="Oriya MN" pitchFamily="2" charset="0"/>
            </a:endParaRPr>
          </a:p>
        </p:txBody>
      </p:sp>
    </p:spTree>
    <p:extLst>
      <p:ext uri="{BB962C8B-B14F-4D97-AF65-F5344CB8AC3E}">
        <p14:creationId xmlns:p14="http://schemas.microsoft.com/office/powerpoint/2010/main" val="58949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20"/>
          <p:cNvSpPr txBox="1">
            <a:spLocks noGrp="1"/>
          </p:cNvSpPr>
          <p:nvPr>
            <p:ph type="ctrTitle"/>
          </p:nvPr>
        </p:nvSpPr>
        <p:spPr>
          <a:xfrm>
            <a:off x="1094095" y="851517"/>
            <a:ext cx="5238466" cy="2991416"/>
          </a:xfrm>
          <a:prstGeom prst="rect">
            <a:avLst/>
          </a:prstGeom>
        </p:spPr>
        <p:txBody>
          <a:bodyPr spcFirstLastPara="1" vert="horz" lIns="121900" tIns="121900" rIns="121900" bIns="121900" rtlCol="0" anchor="b" anchorCtr="0">
            <a:normAutofit/>
          </a:bodyPr>
          <a:lstStyle/>
          <a:p>
            <a:pPr algn="l">
              <a:spcBef>
                <a:spcPts val="0"/>
              </a:spcBef>
            </a:pPr>
            <a:r>
              <a:rPr lang="en-US"/>
              <a:t>Thank You!</a:t>
            </a:r>
          </a:p>
        </p:txBody>
      </p:sp>
      <p:sp>
        <p:nvSpPr>
          <p:cNvPr id="4" name="Subtitle 3">
            <a:extLst>
              <a:ext uri="{FF2B5EF4-FFF2-40B4-BE49-F238E27FC236}">
                <a16:creationId xmlns:a16="http://schemas.microsoft.com/office/drawing/2014/main" id="{688FF136-2C64-9840-B1A4-5DE6A91F98F2}"/>
              </a:ext>
            </a:extLst>
          </p:cNvPr>
          <p:cNvSpPr>
            <a:spLocks noGrp="1"/>
          </p:cNvSpPr>
          <p:nvPr>
            <p:ph type="subTitle" idx="1"/>
          </p:nvPr>
        </p:nvSpPr>
        <p:spPr>
          <a:xfrm>
            <a:off x="1094096" y="3842932"/>
            <a:ext cx="4167115" cy="2163551"/>
          </a:xfrm>
        </p:spPr>
        <p:txBody>
          <a:bodyPr anchor="t">
            <a:normAutofit/>
          </a:bodyPr>
          <a:lstStyle/>
          <a:p>
            <a:pPr algn="l"/>
            <a:r>
              <a:rPr lang="en-US"/>
              <a:t>Questions?</a:t>
            </a:r>
          </a:p>
        </p:txBody>
      </p:sp>
      <p:sp>
        <p:nvSpPr>
          <p:cNvPr id="156" name="Freeform: Shape 15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Picture 23" descr="Qr code&#10;&#10;Description automatically generated">
            <a:extLst>
              <a:ext uri="{FF2B5EF4-FFF2-40B4-BE49-F238E27FC236}">
                <a16:creationId xmlns:a16="http://schemas.microsoft.com/office/drawing/2014/main" id="{1FB65B0A-AB4D-1742-9BDF-2A69055D9E82}"/>
              </a:ext>
            </a:extLst>
          </p:cNvPr>
          <p:cNvPicPr>
            <a:picLocks noChangeAspect="1"/>
          </p:cNvPicPr>
          <p:nvPr/>
        </p:nvPicPr>
        <p:blipFill>
          <a:blip r:embed="rId3"/>
          <a:stretch>
            <a:fillRect/>
          </a:stretch>
        </p:blipFill>
        <p:spPr>
          <a:xfrm>
            <a:off x="7531503" y="2129307"/>
            <a:ext cx="3217333" cy="3217333"/>
          </a:xfrm>
          <a:prstGeom prst="rect">
            <a:avLst/>
          </a:prstGeom>
        </p:spPr>
      </p:pic>
      <p:pic>
        <p:nvPicPr>
          <p:cNvPr id="125" name="Google Shape;125;p20" descr="Rectangle&#10;&#10;Description automatically generated with low confidence"/>
          <p:cNvPicPr preferRelativeResize="0"/>
          <p:nvPr/>
        </p:nvPicPr>
        <p:blipFill>
          <a:blip r:embed="rId4">
            <a:alphaModFix/>
          </a:blip>
          <a:stretch>
            <a:fillRect/>
          </a:stretch>
        </p:blipFill>
        <p:spPr>
          <a:xfrm>
            <a:off x="0" y="6347568"/>
            <a:ext cx="2435867" cy="510433"/>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E7FAB148-302B-A842-8553-02598A58FAD8}"/>
              </a:ext>
            </a:extLst>
          </p:cNvPr>
          <p:cNvPicPr>
            <a:picLocks noChangeAspect="1"/>
          </p:cNvPicPr>
          <p:nvPr/>
        </p:nvPicPr>
        <p:blipFill>
          <a:blip r:embed="rId5"/>
          <a:stretch>
            <a:fillRect/>
          </a:stretch>
        </p:blipFill>
        <p:spPr>
          <a:xfrm>
            <a:off x="10636388" y="122231"/>
            <a:ext cx="1429488" cy="1056800"/>
          </a:xfrm>
          <a:prstGeom prst="rect">
            <a:avLst/>
          </a:prstGeom>
        </p:spPr>
      </p:pic>
      <p:sp>
        <p:nvSpPr>
          <p:cNvPr id="28" name="TextBox 27">
            <a:extLst>
              <a:ext uri="{FF2B5EF4-FFF2-40B4-BE49-F238E27FC236}">
                <a16:creationId xmlns:a16="http://schemas.microsoft.com/office/drawing/2014/main" id="{897FF7E1-0708-394B-A33D-BA31387347BC}"/>
              </a:ext>
            </a:extLst>
          </p:cNvPr>
          <p:cNvSpPr txBox="1"/>
          <p:nvPr/>
        </p:nvSpPr>
        <p:spPr>
          <a:xfrm>
            <a:off x="7189694" y="5509825"/>
            <a:ext cx="4177553" cy="371022"/>
          </a:xfrm>
          <a:prstGeom prst="rect">
            <a:avLst/>
          </a:prstGeom>
          <a:noFill/>
        </p:spPr>
        <p:txBody>
          <a:bodyPr wrap="square">
            <a:spAutoFit/>
          </a:bodyPr>
          <a:lstStyle/>
          <a:p>
            <a:r>
              <a:rPr lang="en-US" dirty="0">
                <a:hlinkClick r:id="rId6"/>
              </a:rPr>
              <a:t>https://</a:t>
            </a:r>
            <a:r>
              <a:rPr lang="en-US" dirty="0" err="1">
                <a:hlinkClick r:id="rId6"/>
              </a:rPr>
              <a:t>github.com</a:t>
            </a:r>
            <a:r>
              <a:rPr lang="en-US" dirty="0">
                <a:hlinkClick r:id="rId6"/>
              </a:rPr>
              <a:t>/rizwan09/REDCODER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Text&#10;&#10;Description automatically generated">
            <a:extLst>
              <a:ext uri="{FF2B5EF4-FFF2-40B4-BE49-F238E27FC236}">
                <a16:creationId xmlns:a16="http://schemas.microsoft.com/office/drawing/2014/main" id="{86E1EE60-EABB-EB4B-AB14-88F02E98AD8B}"/>
              </a:ext>
            </a:extLst>
          </p:cNvPr>
          <p:cNvPicPr>
            <a:picLocks noChangeAspect="1"/>
          </p:cNvPicPr>
          <p:nvPr/>
        </p:nvPicPr>
        <p:blipFill>
          <a:blip r:embed="rId3"/>
          <a:stretch>
            <a:fillRect/>
          </a:stretch>
        </p:blipFill>
        <p:spPr>
          <a:xfrm>
            <a:off x="5541870" y="4511318"/>
            <a:ext cx="3367118" cy="1207401"/>
          </a:xfrm>
          <a:prstGeom prst="rect">
            <a:avLst/>
          </a:prstGeom>
        </p:spPr>
      </p:pic>
      <p:sp>
        <p:nvSpPr>
          <p:cNvPr id="2" name="Title 1">
            <a:extLst>
              <a:ext uri="{FF2B5EF4-FFF2-40B4-BE49-F238E27FC236}">
                <a16:creationId xmlns:a16="http://schemas.microsoft.com/office/drawing/2014/main" id="{386BC43C-968F-B54C-94E1-04E7CAAD22E9}"/>
              </a:ext>
            </a:extLst>
          </p:cNvPr>
          <p:cNvSpPr>
            <a:spLocks noGrp="1"/>
          </p:cNvSpPr>
          <p:nvPr>
            <p:ph type="title"/>
          </p:nvPr>
        </p:nvSpPr>
        <p:spPr>
          <a:xfrm>
            <a:off x="0" y="110841"/>
            <a:ext cx="4228109" cy="1025124"/>
          </a:xfrm>
          <a:ln>
            <a:noFill/>
          </a:ln>
        </p:spPr>
        <p:txBody>
          <a:bodyPr>
            <a:noAutofit/>
          </a:bodyPr>
          <a:lstStyle/>
          <a:p>
            <a:r>
              <a:rPr lang="en-US" sz="6000" dirty="0">
                <a:latin typeface="Oriya MN" pitchFamily="2" charset="0"/>
                <a:cs typeface="Oriya MN" pitchFamily="2" charset="0"/>
              </a:rPr>
              <a:t>Motivation</a:t>
            </a:r>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D2BD27E7-F74E-0547-B83D-9E541F886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0551" y="8984"/>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56" name="Curved Left Arrow 55">
            <a:extLst>
              <a:ext uri="{FF2B5EF4-FFF2-40B4-BE49-F238E27FC236}">
                <a16:creationId xmlns:a16="http://schemas.microsoft.com/office/drawing/2014/main" id="{9C6B4A7C-57A1-0C4E-9BB0-AB1215DBF6A0}"/>
              </a:ext>
            </a:extLst>
          </p:cNvPr>
          <p:cNvSpPr/>
          <p:nvPr/>
        </p:nvSpPr>
        <p:spPr>
          <a:xfrm>
            <a:off x="7655854" y="1950763"/>
            <a:ext cx="589808" cy="10247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urved Right Arrow 57">
            <a:extLst>
              <a:ext uri="{FF2B5EF4-FFF2-40B4-BE49-F238E27FC236}">
                <a16:creationId xmlns:a16="http://schemas.microsoft.com/office/drawing/2014/main" id="{FF258901-7372-874A-A711-D29B5CF69FCF}"/>
              </a:ext>
            </a:extLst>
          </p:cNvPr>
          <p:cNvSpPr/>
          <p:nvPr/>
        </p:nvSpPr>
        <p:spPr>
          <a:xfrm>
            <a:off x="5629765" y="3366180"/>
            <a:ext cx="819802" cy="11666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Lightbulb and gear with solid fill">
            <a:extLst>
              <a:ext uri="{FF2B5EF4-FFF2-40B4-BE49-F238E27FC236}">
                <a16:creationId xmlns:a16="http://schemas.microsoft.com/office/drawing/2014/main" id="{96FCD21E-59AB-3042-8B09-36C8CBA842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5259" y="2816047"/>
            <a:ext cx="914400" cy="914400"/>
          </a:xfrm>
          <a:prstGeom prst="rect">
            <a:avLst/>
          </a:prstGeom>
        </p:spPr>
      </p:pic>
      <p:pic>
        <p:nvPicPr>
          <p:cNvPr id="8" name="Graphic 7" descr="Programmer male with solid fill">
            <a:extLst>
              <a:ext uri="{FF2B5EF4-FFF2-40B4-BE49-F238E27FC236}">
                <a16:creationId xmlns:a16="http://schemas.microsoft.com/office/drawing/2014/main" id="{6C85E4BF-FC7E-894B-8284-CAC34E9DD0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6079" y="2014545"/>
            <a:ext cx="3367118" cy="3367118"/>
          </a:xfrm>
          <a:prstGeom prst="rect">
            <a:avLst/>
          </a:prstGeom>
        </p:spPr>
      </p:pic>
      <p:sp>
        <p:nvSpPr>
          <p:cNvPr id="21" name="TextBox 20">
            <a:extLst>
              <a:ext uri="{FF2B5EF4-FFF2-40B4-BE49-F238E27FC236}">
                <a16:creationId xmlns:a16="http://schemas.microsoft.com/office/drawing/2014/main" id="{FF7CE225-E434-4F4D-978B-2B1521F0A800}"/>
              </a:ext>
            </a:extLst>
          </p:cNvPr>
          <p:cNvSpPr txBox="1"/>
          <p:nvPr/>
        </p:nvSpPr>
        <p:spPr>
          <a:xfrm>
            <a:off x="5657108" y="1184566"/>
            <a:ext cx="2655086" cy="954107"/>
          </a:xfrm>
          <a:prstGeom prst="rect">
            <a:avLst/>
          </a:prstGeom>
          <a:noFill/>
          <a:ln>
            <a:solidFill>
              <a:schemeClr val="accent1">
                <a:shade val="50000"/>
              </a:schemeClr>
            </a:solidFill>
            <a:prstDash val="dash"/>
          </a:ln>
        </p:spPr>
        <p:txBody>
          <a:bodyPr wrap="square" rtlCol="0">
            <a:spAutoFit/>
          </a:bodyPr>
          <a:lstStyle/>
          <a:p>
            <a:r>
              <a:rPr lang="en-US" sz="2800" b="1" dirty="0">
                <a:latin typeface="Bradley Hand ITC" panose="020F0502020204030204" pitchFamily="34" charset="0"/>
                <a:cs typeface="Bradley Hand ITC" panose="020F0502020204030204" pitchFamily="34" charset="0"/>
              </a:rPr>
              <a:t>Find the median of an array</a:t>
            </a:r>
          </a:p>
        </p:txBody>
      </p:sp>
      <p:cxnSp>
        <p:nvCxnSpPr>
          <p:cNvPr id="15" name="Straight Arrow Connector 14">
            <a:extLst>
              <a:ext uri="{FF2B5EF4-FFF2-40B4-BE49-F238E27FC236}">
                <a16:creationId xmlns:a16="http://schemas.microsoft.com/office/drawing/2014/main" id="{EDAD3B70-9AF4-C84B-8663-3534E9FA0BB6}"/>
              </a:ext>
            </a:extLst>
          </p:cNvPr>
          <p:cNvCxnSpPr>
            <a:cxnSpLocks/>
          </p:cNvCxnSpPr>
          <p:nvPr/>
        </p:nvCxnSpPr>
        <p:spPr>
          <a:xfrm flipV="1">
            <a:off x="3961882" y="2019291"/>
            <a:ext cx="1362629" cy="694707"/>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B62518-1EA4-B242-A3A2-90AEA28B411D}"/>
              </a:ext>
            </a:extLst>
          </p:cNvPr>
          <p:cNvSpPr txBox="1"/>
          <p:nvPr/>
        </p:nvSpPr>
        <p:spPr>
          <a:xfrm rot="20061515">
            <a:off x="3621458" y="1753718"/>
            <a:ext cx="1642253" cy="523220"/>
          </a:xfrm>
          <a:prstGeom prst="rect">
            <a:avLst/>
          </a:prstGeom>
          <a:noFill/>
        </p:spPr>
        <p:txBody>
          <a:bodyPr wrap="square" rtlCol="0">
            <a:spAutoFit/>
          </a:bodyPr>
          <a:lstStyle/>
          <a:p>
            <a:r>
              <a:rPr lang="en-US" sz="2800" dirty="0">
                <a:latin typeface="Comic Sans MS" panose="030F0902030302020204" pitchFamily="66" charset="0"/>
              </a:rPr>
              <a:t>Concept</a:t>
            </a:r>
          </a:p>
        </p:txBody>
      </p:sp>
      <p:sp>
        <p:nvSpPr>
          <p:cNvPr id="36" name="Slide Number Placeholder 8">
            <a:extLst>
              <a:ext uri="{FF2B5EF4-FFF2-40B4-BE49-F238E27FC236}">
                <a16:creationId xmlns:a16="http://schemas.microsoft.com/office/drawing/2014/main" id="{CB8D43DF-F64F-3842-B776-B62F8E04F447}"/>
              </a:ext>
            </a:extLst>
          </p:cNvPr>
          <p:cNvSpPr>
            <a:spLocks noGrp="1"/>
          </p:cNvSpPr>
          <p:nvPr>
            <p:ph type="sldNum" sz="quarter" idx="12"/>
          </p:nvPr>
        </p:nvSpPr>
        <p:spPr>
          <a:xfrm>
            <a:off x="8610600" y="6356350"/>
            <a:ext cx="2743200" cy="365125"/>
          </a:xfrm>
        </p:spPr>
        <p:txBody>
          <a:bodyPr/>
          <a:lstStyle/>
          <a:p>
            <a:fld id="{19987A8C-529E-284D-A722-7DA0E23B5F1B}" type="slidenum">
              <a:rPr lang="en-US" smtClean="0"/>
              <a:t>2</a:t>
            </a:fld>
            <a:endParaRPr lang="en-US" dirty="0"/>
          </a:p>
        </p:txBody>
      </p:sp>
      <p:sp>
        <p:nvSpPr>
          <p:cNvPr id="44" name="TextBox 43">
            <a:extLst>
              <a:ext uri="{FF2B5EF4-FFF2-40B4-BE49-F238E27FC236}">
                <a16:creationId xmlns:a16="http://schemas.microsoft.com/office/drawing/2014/main" id="{772792BF-E41E-E14C-8D0E-4FCF8163BD60}"/>
              </a:ext>
            </a:extLst>
          </p:cNvPr>
          <p:cNvSpPr txBox="1"/>
          <p:nvPr/>
        </p:nvSpPr>
        <p:spPr>
          <a:xfrm>
            <a:off x="0" y="5999286"/>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
        <p:nvSpPr>
          <p:cNvPr id="28" name="TextBox 27">
            <a:extLst>
              <a:ext uri="{FF2B5EF4-FFF2-40B4-BE49-F238E27FC236}">
                <a16:creationId xmlns:a16="http://schemas.microsoft.com/office/drawing/2014/main" id="{04CD3A12-CBB5-7947-938D-9CA7812D23A8}"/>
              </a:ext>
            </a:extLst>
          </p:cNvPr>
          <p:cNvSpPr txBox="1"/>
          <p:nvPr/>
        </p:nvSpPr>
        <p:spPr>
          <a:xfrm>
            <a:off x="6788874" y="5744955"/>
            <a:ext cx="667170" cy="369332"/>
          </a:xfrm>
          <a:prstGeom prst="rect">
            <a:avLst/>
          </a:prstGeom>
          <a:noFill/>
        </p:spPr>
        <p:txBody>
          <a:bodyPr wrap="none" rtlCol="0">
            <a:spAutoFit/>
          </a:bodyPr>
          <a:lstStyle/>
          <a:p>
            <a:r>
              <a:rPr lang="en-US" dirty="0"/>
              <a:t>Code</a:t>
            </a:r>
          </a:p>
        </p:txBody>
      </p:sp>
      <p:sp>
        <p:nvSpPr>
          <p:cNvPr id="46" name="TextBox 45">
            <a:extLst>
              <a:ext uri="{FF2B5EF4-FFF2-40B4-BE49-F238E27FC236}">
                <a16:creationId xmlns:a16="http://schemas.microsoft.com/office/drawing/2014/main" id="{AD5CF0DE-CEC2-054D-9E29-AC58AE08B48F}"/>
              </a:ext>
            </a:extLst>
          </p:cNvPr>
          <p:cNvSpPr txBox="1"/>
          <p:nvPr/>
        </p:nvSpPr>
        <p:spPr>
          <a:xfrm>
            <a:off x="6440675" y="2130474"/>
            <a:ext cx="1077090" cy="369332"/>
          </a:xfrm>
          <a:prstGeom prst="rect">
            <a:avLst/>
          </a:prstGeom>
          <a:noFill/>
        </p:spPr>
        <p:txBody>
          <a:bodyPr wrap="none" rtlCol="0">
            <a:spAutoFit/>
          </a:bodyPr>
          <a:lstStyle/>
          <a:p>
            <a:r>
              <a:rPr lang="en-US" dirty="0"/>
              <a:t>Summary</a:t>
            </a:r>
          </a:p>
        </p:txBody>
      </p:sp>
    </p:spTree>
    <p:extLst>
      <p:ext uri="{BB962C8B-B14F-4D97-AF65-F5344CB8AC3E}">
        <p14:creationId xmlns:p14="http://schemas.microsoft.com/office/powerpoint/2010/main" val="4024932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a:extLst>
              <a:ext uri="{FF2B5EF4-FFF2-40B4-BE49-F238E27FC236}">
                <a16:creationId xmlns:a16="http://schemas.microsoft.com/office/drawing/2014/main" id="{61809D0B-5829-8C46-A2C9-44138AB44A42}"/>
              </a:ext>
            </a:extLst>
          </p:cNvPr>
          <p:cNvSpPr/>
          <p:nvPr/>
        </p:nvSpPr>
        <p:spPr>
          <a:xfrm>
            <a:off x="6653184" y="855338"/>
            <a:ext cx="4184709" cy="7953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latin typeface="Bradley Hand ITC" panose="03070402050302030203" pitchFamily="66" charset="77"/>
              </a:rPr>
              <a:t>Sort </a:t>
            </a:r>
            <a:r>
              <a:rPr lang="en-US" sz="2000" b="1" i="1" dirty="0" err="1">
                <a:solidFill>
                  <a:schemeClr val="tx1"/>
                </a:solidFill>
                <a:latin typeface="Bradley Hand ITC" panose="03070402050302030203" pitchFamily="66" charset="77"/>
              </a:rPr>
              <a:t>my_tensor</a:t>
            </a:r>
            <a:r>
              <a:rPr lang="en-US" sz="2000" b="1" i="1" dirty="0">
                <a:solidFill>
                  <a:schemeClr val="tx1"/>
                </a:solidFill>
                <a:latin typeface="Bradley Hand ITC" panose="03070402050302030203" pitchFamily="66" charset="77"/>
              </a:rPr>
              <a:t> in descending order </a:t>
            </a:r>
            <a:r>
              <a:rPr lang="en-US" sz="2000" b="1" i="1" dirty="0">
                <a:latin typeface="Bradley Hand ITC" panose="03070402050302030203" pitchFamily="66" charset="77"/>
              </a:rPr>
              <a:t> </a:t>
            </a:r>
          </a:p>
        </p:txBody>
      </p:sp>
      <p:sp>
        <p:nvSpPr>
          <p:cNvPr id="35" name="TextBox 34">
            <a:extLst>
              <a:ext uri="{FF2B5EF4-FFF2-40B4-BE49-F238E27FC236}">
                <a16:creationId xmlns:a16="http://schemas.microsoft.com/office/drawing/2014/main" id="{0CB1F6FD-90A6-8942-9E01-5FEECC346F10}"/>
              </a:ext>
            </a:extLst>
          </p:cNvPr>
          <p:cNvSpPr txBox="1"/>
          <p:nvPr/>
        </p:nvSpPr>
        <p:spPr>
          <a:xfrm>
            <a:off x="3046973" y="994796"/>
            <a:ext cx="1669405" cy="461665"/>
          </a:xfrm>
          <a:prstGeom prst="rect">
            <a:avLst/>
          </a:prstGeom>
          <a:noFill/>
        </p:spPr>
        <p:txBody>
          <a:bodyPr wrap="square" rtlCol="0">
            <a:spAutoFit/>
          </a:bodyPr>
          <a:lstStyle/>
          <a:p>
            <a:r>
              <a:rPr lang="en-US" sz="2400" b="1" dirty="0">
                <a:latin typeface="Comic Sans MS" panose="030F0902030302020204" pitchFamily="66" charset="0"/>
              </a:rPr>
              <a:t>Concept</a:t>
            </a:r>
          </a:p>
        </p:txBody>
      </p:sp>
      <p:sp>
        <p:nvSpPr>
          <p:cNvPr id="36" name="Down Arrow 35">
            <a:extLst>
              <a:ext uri="{FF2B5EF4-FFF2-40B4-BE49-F238E27FC236}">
                <a16:creationId xmlns:a16="http://schemas.microsoft.com/office/drawing/2014/main" id="{8702242B-C824-AF4F-AE50-93FD1CA02133}"/>
              </a:ext>
            </a:extLst>
          </p:cNvPr>
          <p:cNvSpPr/>
          <p:nvPr/>
        </p:nvSpPr>
        <p:spPr>
          <a:xfrm>
            <a:off x="8446125" y="1689890"/>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BF4127-B855-7844-AD77-54AEB3783385}"/>
              </a:ext>
            </a:extLst>
          </p:cNvPr>
          <p:cNvSpPr txBox="1"/>
          <p:nvPr/>
        </p:nvSpPr>
        <p:spPr>
          <a:xfrm>
            <a:off x="2977868" y="2275216"/>
            <a:ext cx="2695900" cy="830997"/>
          </a:xfrm>
          <a:prstGeom prst="rect">
            <a:avLst/>
          </a:prstGeom>
          <a:noFill/>
        </p:spPr>
        <p:txBody>
          <a:bodyPr wrap="square" rtlCol="0">
            <a:spAutoFit/>
          </a:bodyPr>
          <a:lstStyle/>
          <a:p>
            <a:r>
              <a:rPr lang="en-US" sz="2400" b="1" dirty="0">
                <a:latin typeface="Comic Sans MS" panose="030F0902030302020204" pitchFamily="66" charset="0"/>
              </a:rPr>
              <a:t>Search API guidelines </a:t>
            </a:r>
          </a:p>
        </p:txBody>
      </p:sp>
      <p:grpSp>
        <p:nvGrpSpPr>
          <p:cNvPr id="46" name="Group 45">
            <a:extLst>
              <a:ext uri="{FF2B5EF4-FFF2-40B4-BE49-F238E27FC236}">
                <a16:creationId xmlns:a16="http://schemas.microsoft.com/office/drawing/2014/main" id="{E1A3C158-BCAC-4D4D-8F89-43D2BF73C602}"/>
              </a:ext>
            </a:extLst>
          </p:cNvPr>
          <p:cNvGrpSpPr/>
          <p:nvPr/>
        </p:nvGrpSpPr>
        <p:grpSpPr>
          <a:xfrm>
            <a:off x="6628097" y="1933202"/>
            <a:ext cx="4209796" cy="1481882"/>
            <a:chOff x="7666631" y="2933484"/>
            <a:chExt cx="4209796" cy="1481882"/>
          </a:xfrm>
        </p:grpSpPr>
        <p:sp>
          <p:nvSpPr>
            <p:cNvPr id="38" name="Rounded Rectangle 37">
              <a:extLst>
                <a:ext uri="{FF2B5EF4-FFF2-40B4-BE49-F238E27FC236}">
                  <a16:creationId xmlns:a16="http://schemas.microsoft.com/office/drawing/2014/main" id="{3DA1A6F8-8F28-F84A-816F-89CFD5605C21}"/>
                </a:ext>
              </a:extLst>
            </p:cNvPr>
            <p:cNvSpPr/>
            <p:nvPr/>
          </p:nvSpPr>
          <p:spPr>
            <a:xfrm>
              <a:off x="7666631" y="2933484"/>
              <a:ext cx="4209796" cy="795348"/>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Times New Roman" panose="02020603050405020304" pitchFamily="18" charset="0"/>
                  <a:cs typeface="Times New Roman" panose="02020603050405020304" pitchFamily="18" charset="0"/>
                </a:rPr>
                <a:t>Python sorted in descending order   </a:t>
              </a:r>
              <a:endParaRPr lang="en-US" sz="2000" i="1" dirty="0">
                <a:latin typeface="Times New Roman" panose="02020603050405020304" pitchFamily="18" charset="0"/>
                <a:cs typeface="Times New Roman" panose="02020603050405020304" pitchFamily="18" charset="0"/>
              </a:endParaRPr>
            </a:p>
          </p:txBody>
        </p:sp>
        <p:pic>
          <p:nvPicPr>
            <p:cNvPr id="2050" name="Picture 2" descr="Google logo - Wikipedia">
              <a:extLst>
                <a:ext uri="{FF2B5EF4-FFF2-40B4-BE49-F238E27FC236}">
                  <a16:creationId xmlns:a16="http://schemas.microsoft.com/office/drawing/2014/main" id="{50F6E788-E223-444D-BF08-8CDBB564A2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831" y="3661410"/>
              <a:ext cx="724891" cy="2442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62E764-34C5-0F40-83EF-31FA189F5A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1796" y="3673650"/>
              <a:ext cx="984723" cy="2442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Everything you need to know about TensorFlow 2.0 | by Thalles Silva |  Towards Data Science">
              <a:extLst>
                <a:ext uri="{FF2B5EF4-FFF2-40B4-BE49-F238E27FC236}">
                  <a16:creationId xmlns:a16="http://schemas.microsoft.com/office/drawing/2014/main" id="{F01F2046-0EF8-9543-89FA-E61320E5E1F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5920"/>
            <a:stretch/>
          </p:blipFill>
          <p:spPr bwMode="auto">
            <a:xfrm>
              <a:off x="10297507" y="3543899"/>
              <a:ext cx="1467057" cy="35504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Logo - Stacks">
              <a:extLst>
                <a:ext uri="{FF2B5EF4-FFF2-40B4-BE49-F238E27FC236}">
                  <a16:creationId xmlns:a16="http://schemas.microsoft.com/office/drawing/2014/main" id="{DF43ADD8-A54F-6E42-80E3-57A86BE1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5746" y="3938161"/>
              <a:ext cx="1781022" cy="35504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GitHub Logo, history, meaning, symbol, PNG">
              <a:extLst>
                <a:ext uri="{FF2B5EF4-FFF2-40B4-BE49-F238E27FC236}">
                  <a16:creationId xmlns:a16="http://schemas.microsoft.com/office/drawing/2014/main" id="{8998478D-132A-F448-A7FC-A3C361FC82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60718" y="3901016"/>
              <a:ext cx="914400" cy="514350"/>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a:extLst>
                <a:ext uri="{FF2B5EF4-FFF2-40B4-BE49-F238E27FC236}">
                  <a16:creationId xmlns:a16="http://schemas.microsoft.com/office/drawing/2014/main" id="{F12EF94F-D156-1541-978D-34D253CC614A}"/>
                </a:ext>
              </a:extLst>
            </p:cNvPr>
            <p:cNvSpPr/>
            <p:nvPr/>
          </p:nvSpPr>
          <p:spPr>
            <a:xfrm>
              <a:off x="7691718" y="3083860"/>
              <a:ext cx="4184709" cy="1296684"/>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Down Arrow 60">
            <a:extLst>
              <a:ext uri="{FF2B5EF4-FFF2-40B4-BE49-F238E27FC236}">
                <a16:creationId xmlns:a16="http://schemas.microsoft.com/office/drawing/2014/main" id="{B034E9F2-0C12-B447-99EB-60721C6C0FDB}"/>
              </a:ext>
            </a:extLst>
          </p:cNvPr>
          <p:cNvSpPr/>
          <p:nvPr/>
        </p:nvSpPr>
        <p:spPr>
          <a:xfrm>
            <a:off x="8493514" y="3405279"/>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975F1CEA-2FD8-5345-828D-8A55964B50C4}"/>
              </a:ext>
            </a:extLst>
          </p:cNvPr>
          <p:cNvGrpSpPr/>
          <p:nvPr/>
        </p:nvGrpSpPr>
        <p:grpSpPr>
          <a:xfrm>
            <a:off x="5457030" y="3786448"/>
            <a:ext cx="6572109" cy="1571900"/>
            <a:chOff x="7656330" y="4441978"/>
            <a:chExt cx="4220096" cy="1587248"/>
          </a:xfrm>
        </p:grpSpPr>
        <p:grpSp>
          <p:nvGrpSpPr>
            <p:cNvPr id="63" name="Group 62">
              <a:extLst>
                <a:ext uri="{FF2B5EF4-FFF2-40B4-BE49-F238E27FC236}">
                  <a16:creationId xmlns:a16="http://schemas.microsoft.com/office/drawing/2014/main" id="{6A0D61DB-2009-FF44-9167-E5AD57A51E04}"/>
                </a:ext>
              </a:extLst>
            </p:cNvPr>
            <p:cNvGrpSpPr/>
            <p:nvPr/>
          </p:nvGrpSpPr>
          <p:grpSpPr>
            <a:xfrm>
              <a:off x="7656330" y="4533297"/>
              <a:ext cx="4220096" cy="1433262"/>
              <a:chOff x="1763759" y="2986094"/>
              <a:chExt cx="8766111" cy="2492072"/>
            </a:xfrm>
          </p:grpSpPr>
          <p:pic>
            <p:nvPicPr>
              <p:cNvPr id="64" name="Picture 63">
                <a:extLst>
                  <a:ext uri="{FF2B5EF4-FFF2-40B4-BE49-F238E27FC236}">
                    <a16:creationId xmlns:a16="http://schemas.microsoft.com/office/drawing/2014/main" id="{070EAAF7-56AB-904E-AD85-FFEDC6214059}"/>
                  </a:ext>
                </a:extLst>
              </p:cNvPr>
              <p:cNvPicPr>
                <a:picLocks noChangeAspect="1"/>
              </p:cNvPicPr>
              <p:nvPr/>
            </p:nvPicPr>
            <p:blipFill>
              <a:blip r:embed="rId10"/>
              <a:stretch>
                <a:fillRect/>
              </a:stretch>
            </p:blipFill>
            <p:spPr>
              <a:xfrm>
                <a:off x="1785156" y="2986094"/>
                <a:ext cx="8744714" cy="936013"/>
              </a:xfrm>
              <a:prstGeom prst="rect">
                <a:avLst/>
              </a:prstGeom>
            </p:spPr>
          </p:pic>
          <p:pic>
            <p:nvPicPr>
              <p:cNvPr id="65" name="Picture 64" descr="Graphical user interface, text, application&#10;&#10;Description automatically generated">
                <a:extLst>
                  <a:ext uri="{FF2B5EF4-FFF2-40B4-BE49-F238E27FC236}">
                    <a16:creationId xmlns:a16="http://schemas.microsoft.com/office/drawing/2014/main" id="{20354979-AD33-FA4B-82D1-5564D148EA74}"/>
                  </a:ext>
                </a:extLst>
              </p:cNvPr>
              <p:cNvPicPr>
                <a:picLocks noChangeAspect="1"/>
              </p:cNvPicPr>
              <p:nvPr/>
            </p:nvPicPr>
            <p:blipFill rotWithShape="1">
              <a:blip r:embed="rId11"/>
              <a:srcRect r="835" b="28097"/>
              <a:stretch/>
            </p:blipFill>
            <p:spPr>
              <a:xfrm>
                <a:off x="1763759" y="3761398"/>
                <a:ext cx="8744714" cy="1716768"/>
              </a:xfrm>
              <a:prstGeom prst="rect">
                <a:avLst/>
              </a:prstGeom>
            </p:spPr>
          </p:pic>
        </p:grpSp>
        <p:sp>
          <p:nvSpPr>
            <p:cNvPr id="66" name="Rounded Rectangle 65">
              <a:extLst>
                <a:ext uri="{FF2B5EF4-FFF2-40B4-BE49-F238E27FC236}">
                  <a16:creationId xmlns:a16="http://schemas.microsoft.com/office/drawing/2014/main" id="{43223ED3-5DD7-9145-83D5-C19D169FBE71}"/>
                </a:ext>
              </a:extLst>
            </p:cNvPr>
            <p:cNvSpPr/>
            <p:nvPr/>
          </p:nvSpPr>
          <p:spPr>
            <a:xfrm>
              <a:off x="7666631" y="4441978"/>
              <a:ext cx="4209795" cy="15872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Down Arrow 67">
            <a:extLst>
              <a:ext uri="{FF2B5EF4-FFF2-40B4-BE49-F238E27FC236}">
                <a16:creationId xmlns:a16="http://schemas.microsoft.com/office/drawing/2014/main" id="{32F8D69D-2E47-8444-82C4-B76CCFEBD188}"/>
              </a:ext>
            </a:extLst>
          </p:cNvPr>
          <p:cNvSpPr/>
          <p:nvPr/>
        </p:nvSpPr>
        <p:spPr>
          <a:xfrm>
            <a:off x="8546172" y="5390116"/>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57010CC6-2B52-744A-995F-EBED63EA7AD3}"/>
              </a:ext>
            </a:extLst>
          </p:cNvPr>
          <p:cNvSpPr/>
          <p:nvPr/>
        </p:nvSpPr>
        <p:spPr>
          <a:xfrm>
            <a:off x="6576983" y="5787010"/>
            <a:ext cx="4260910" cy="7953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latin typeface="Geeza Pro" panose="02000400000000000000" pitchFamily="2" charset="-78"/>
                <a:cs typeface="Geeza Pro" panose="02000400000000000000" pitchFamily="2" charset="-78"/>
              </a:rPr>
              <a:t>my_tensor.sort</a:t>
            </a:r>
            <a:r>
              <a:rPr lang="en-US" sz="2000" b="1" i="1" dirty="0">
                <a:solidFill>
                  <a:schemeClr val="tx1"/>
                </a:solidFill>
                <a:latin typeface="Geeza Pro" panose="02000400000000000000" pitchFamily="2" charset="-78"/>
                <a:cs typeface="Geeza Pro" panose="02000400000000000000" pitchFamily="2" charset="-78"/>
              </a:rPr>
              <a:t>(descending=True)</a:t>
            </a:r>
            <a:endParaRPr lang="en-US" sz="2000" b="1" i="1" dirty="0">
              <a:latin typeface="Geeza Pro" panose="02000400000000000000" pitchFamily="2" charset="-78"/>
              <a:cs typeface="Geeza Pro" panose="02000400000000000000" pitchFamily="2" charset="-78"/>
            </a:endParaRPr>
          </a:p>
        </p:txBody>
      </p:sp>
      <p:sp>
        <p:nvSpPr>
          <p:cNvPr id="71" name="Slide Number Placeholder 8">
            <a:extLst>
              <a:ext uri="{FF2B5EF4-FFF2-40B4-BE49-F238E27FC236}">
                <a16:creationId xmlns:a16="http://schemas.microsoft.com/office/drawing/2014/main" id="{4C0A4A8D-11B0-A847-AEF1-B7D5EB55AC5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987A8C-529E-284D-A722-7DA0E23B5F1B}" type="slidenum">
              <a:rPr lang="en-US" smtClean="0"/>
              <a:pPr/>
              <a:t>3</a:t>
            </a:fld>
            <a:endParaRPr lang="en-US" dirty="0"/>
          </a:p>
        </p:txBody>
      </p:sp>
      <p:sp>
        <p:nvSpPr>
          <p:cNvPr id="74" name="TextBox 73">
            <a:extLst>
              <a:ext uri="{FF2B5EF4-FFF2-40B4-BE49-F238E27FC236}">
                <a16:creationId xmlns:a16="http://schemas.microsoft.com/office/drawing/2014/main" id="{0E054BE4-CFC5-F84D-9FB9-57ADEFA6B393}"/>
              </a:ext>
            </a:extLst>
          </p:cNvPr>
          <p:cNvSpPr txBox="1"/>
          <p:nvPr/>
        </p:nvSpPr>
        <p:spPr>
          <a:xfrm>
            <a:off x="2960858" y="4143445"/>
            <a:ext cx="2480130" cy="830997"/>
          </a:xfrm>
          <a:prstGeom prst="rect">
            <a:avLst/>
          </a:prstGeom>
          <a:noFill/>
        </p:spPr>
        <p:txBody>
          <a:bodyPr wrap="square" rtlCol="0">
            <a:spAutoFit/>
          </a:bodyPr>
          <a:lstStyle/>
          <a:p>
            <a:r>
              <a:rPr lang="en-US" sz="2400" b="1" dirty="0">
                <a:latin typeface="Comic Sans MS" panose="030F0902030302020204" pitchFamily="66" charset="0"/>
              </a:rPr>
              <a:t>Browse thru. top few results</a:t>
            </a:r>
          </a:p>
        </p:txBody>
      </p:sp>
      <p:sp>
        <p:nvSpPr>
          <p:cNvPr id="75" name="TextBox 74">
            <a:extLst>
              <a:ext uri="{FF2B5EF4-FFF2-40B4-BE49-F238E27FC236}">
                <a16:creationId xmlns:a16="http://schemas.microsoft.com/office/drawing/2014/main" id="{6C218D48-9561-CB4F-96AD-B545E0F0E19E}"/>
              </a:ext>
            </a:extLst>
          </p:cNvPr>
          <p:cNvSpPr txBox="1"/>
          <p:nvPr/>
        </p:nvSpPr>
        <p:spPr>
          <a:xfrm>
            <a:off x="3095380" y="5921375"/>
            <a:ext cx="2847245" cy="461665"/>
          </a:xfrm>
          <a:prstGeom prst="rect">
            <a:avLst/>
          </a:prstGeom>
          <a:noFill/>
        </p:spPr>
        <p:txBody>
          <a:bodyPr wrap="square" rtlCol="0">
            <a:spAutoFit/>
          </a:bodyPr>
          <a:lstStyle/>
          <a:p>
            <a:r>
              <a:rPr lang="en-US" sz="2400" b="1" dirty="0">
                <a:latin typeface="Comic Sans MS" panose="030F0902030302020204" pitchFamily="66" charset="0"/>
              </a:rPr>
              <a:t>Adapt the results</a:t>
            </a:r>
          </a:p>
        </p:txBody>
      </p:sp>
      <p:sp>
        <p:nvSpPr>
          <p:cNvPr id="81" name="Title 1">
            <a:extLst>
              <a:ext uri="{FF2B5EF4-FFF2-40B4-BE49-F238E27FC236}">
                <a16:creationId xmlns:a16="http://schemas.microsoft.com/office/drawing/2014/main" id="{BBEBE8AD-4EDC-E347-A8AA-B9FB2D6F5453}"/>
              </a:ext>
            </a:extLst>
          </p:cNvPr>
          <p:cNvSpPr>
            <a:spLocks noGrp="1"/>
          </p:cNvSpPr>
          <p:nvPr>
            <p:ph type="title"/>
          </p:nvPr>
        </p:nvSpPr>
        <p:spPr>
          <a:xfrm>
            <a:off x="0" y="110841"/>
            <a:ext cx="4228109" cy="1025124"/>
          </a:xfrm>
          <a:ln>
            <a:noFill/>
          </a:ln>
        </p:spPr>
        <p:txBody>
          <a:bodyPr>
            <a:noAutofit/>
          </a:bodyPr>
          <a:lstStyle/>
          <a:p>
            <a:r>
              <a:rPr lang="en-US" sz="6000" dirty="0">
                <a:latin typeface="Oriya MN" pitchFamily="2" charset="0"/>
                <a:cs typeface="Oriya MN" pitchFamily="2" charset="0"/>
              </a:rPr>
              <a:t>Motivation</a:t>
            </a:r>
          </a:p>
        </p:txBody>
      </p:sp>
      <p:sp>
        <p:nvSpPr>
          <p:cNvPr id="82" name="TextBox 81">
            <a:extLst>
              <a:ext uri="{FF2B5EF4-FFF2-40B4-BE49-F238E27FC236}">
                <a16:creationId xmlns:a16="http://schemas.microsoft.com/office/drawing/2014/main" id="{BB1EA1DC-5827-4D42-97C6-B5AC8ED0C146}"/>
              </a:ext>
            </a:extLst>
          </p:cNvPr>
          <p:cNvSpPr txBox="1"/>
          <p:nvPr/>
        </p:nvSpPr>
        <p:spPr>
          <a:xfrm>
            <a:off x="0" y="5999286"/>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Tree>
    <p:extLst>
      <p:ext uri="{BB962C8B-B14F-4D97-AF65-F5344CB8AC3E}">
        <p14:creationId xmlns:p14="http://schemas.microsoft.com/office/powerpoint/2010/main" val="384646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4</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02A3E8AC-83C6-4040-977B-929390091AC4}"/>
              </a:ext>
            </a:extLst>
          </p:cNvPr>
          <p:cNvPicPr>
            <a:picLocks noChangeAspect="1"/>
          </p:cNvPicPr>
          <p:nvPr/>
        </p:nvPicPr>
        <p:blipFill>
          <a:blip r:embed="rId5"/>
          <a:stretch>
            <a:fillRect/>
          </a:stretch>
        </p:blipFill>
        <p:spPr>
          <a:xfrm>
            <a:off x="139700" y="1875998"/>
            <a:ext cx="11912600" cy="2806700"/>
          </a:xfrm>
          <a:prstGeom prst="rect">
            <a:avLst/>
          </a:prstGeom>
        </p:spPr>
      </p:pic>
      <p:sp>
        <p:nvSpPr>
          <p:cNvPr id="3" name="TextBox 2">
            <a:extLst>
              <a:ext uri="{FF2B5EF4-FFF2-40B4-BE49-F238E27FC236}">
                <a16:creationId xmlns:a16="http://schemas.microsoft.com/office/drawing/2014/main" id="{59ECA760-375E-3441-9362-A63384B04D55}"/>
              </a:ext>
            </a:extLst>
          </p:cNvPr>
          <p:cNvSpPr txBox="1"/>
          <p:nvPr/>
        </p:nvSpPr>
        <p:spPr>
          <a:xfrm>
            <a:off x="433137" y="5163681"/>
            <a:ext cx="11619163" cy="892552"/>
          </a:xfrm>
          <a:prstGeom prst="rect">
            <a:avLst/>
          </a:prstGeom>
          <a:noFill/>
        </p:spPr>
        <p:txBody>
          <a:bodyPr wrap="square" rtlCol="0">
            <a:spAutoFit/>
          </a:bodyPr>
          <a:lstStyle/>
          <a:p>
            <a:r>
              <a:rPr lang="en-US" sz="2600" dirty="0">
                <a:latin typeface="Comic Sans MS" panose="030F0902030302020204" pitchFamily="66" charset="0"/>
                <a:cs typeface="Times New Roman" panose="02020603050405020304" pitchFamily="18" charset="0"/>
              </a:rPr>
              <a:t>Fig: </a:t>
            </a:r>
            <a:r>
              <a:rPr lang="en-US" sz="2600" b="1" dirty="0">
                <a:solidFill>
                  <a:srgbClr val="FF0000"/>
                </a:solidFill>
                <a:latin typeface="Comic Sans MS" panose="030F0902030302020204" pitchFamily="66" charset="0"/>
                <a:cs typeface="Times New Roman" panose="02020603050405020304" pitchFamily="18" charset="0"/>
              </a:rPr>
              <a:t>R</a:t>
            </a:r>
            <a:r>
              <a:rPr lang="en-US" sz="2600" dirty="0">
                <a:latin typeface="Comic Sans MS" panose="030F0902030302020204" pitchFamily="66" charset="0"/>
                <a:cs typeface="Times New Roman" panose="02020603050405020304" pitchFamily="18" charset="0"/>
              </a:rPr>
              <a:t>etrieval </a:t>
            </a:r>
            <a:r>
              <a:rPr lang="en-US" sz="2600" dirty="0" err="1">
                <a:latin typeface="Comic Sans MS" panose="030F0902030302020204" pitchFamily="66" charset="0"/>
                <a:cs typeface="Times New Roman" panose="02020603050405020304" pitchFamily="18" charset="0"/>
              </a:rPr>
              <a:t>augment</a:t>
            </a:r>
            <a:r>
              <a:rPr lang="en-US" sz="2600" b="1" dirty="0" err="1">
                <a:solidFill>
                  <a:srgbClr val="FF0000"/>
                </a:solidFill>
                <a:latin typeface="Comic Sans MS" panose="030F0902030302020204" pitchFamily="66" charset="0"/>
                <a:cs typeface="Times New Roman" panose="02020603050405020304" pitchFamily="18" charset="0"/>
              </a:rPr>
              <a:t>ED</a:t>
            </a:r>
            <a:r>
              <a:rPr lang="en-US" sz="2600" dirty="0">
                <a:latin typeface="Comic Sans MS" panose="030F0902030302020204" pitchFamily="66" charset="0"/>
                <a:cs typeface="Times New Roman" panose="02020603050405020304" pitchFamily="18" charset="0"/>
              </a:rPr>
              <a:t> </a:t>
            </a:r>
            <a:r>
              <a:rPr lang="en-US" sz="2600" b="1" dirty="0" err="1">
                <a:solidFill>
                  <a:srgbClr val="FF0000"/>
                </a:solidFill>
                <a:latin typeface="Comic Sans MS" panose="030F0902030302020204" pitchFamily="66" charset="0"/>
                <a:cs typeface="Times New Roman" panose="02020603050405020304" pitchFamily="18" charset="0"/>
              </a:rPr>
              <a:t>COD</a:t>
            </a:r>
            <a:r>
              <a:rPr lang="en-US" sz="2600" dirty="0" err="1">
                <a:latin typeface="Comic Sans MS" panose="030F0902030302020204" pitchFamily="66" charset="0"/>
                <a:cs typeface="Times New Roman" panose="02020603050405020304" pitchFamily="18" charset="0"/>
              </a:rPr>
              <a:t>e</a:t>
            </a:r>
            <a:r>
              <a:rPr lang="en-US" sz="2600" dirty="0">
                <a:latin typeface="Comic Sans MS" panose="030F0902030302020204" pitchFamily="66" charset="0"/>
                <a:cs typeface="Times New Roman" panose="02020603050405020304" pitchFamily="18" charset="0"/>
              </a:rPr>
              <a:t> </a:t>
            </a:r>
            <a:r>
              <a:rPr lang="en-US" sz="2600" dirty="0" err="1">
                <a:latin typeface="Comic Sans MS" panose="030F0902030302020204" pitchFamily="66" charset="0"/>
                <a:cs typeface="Times New Roman" panose="02020603050405020304" pitchFamily="18" charset="0"/>
              </a:rPr>
              <a:t>g</a:t>
            </a:r>
            <a:r>
              <a:rPr lang="en-US" sz="2600" b="1" dirty="0" err="1">
                <a:solidFill>
                  <a:srgbClr val="FF0000"/>
                </a:solidFill>
                <a:latin typeface="Comic Sans MS" panose="030F0902030302020204" pitchFamily="66" charset="0"/>
                <a:cs typeface="Times New Roman" panose="02020603050405020304" pitchFamily="18" charset="0"/>
              </a:rPr>
              <a:t>E</a:t>
            </a:r>
            <a:r>
              <a:rPr lang="en-US" sz="2600" dirty="0" err="1">
                <a:latin typeface="Comic Sans MS" panose="030F0902030302020204" pitchFamily="66" charset="0"/>
                <a:cs typeface="Times New Roman" panose="02020603050405020304" pitchFamily="18" charset="0"/>
              </a:rPr>
              <a:t>neration</a:t>
            </a:r>
            <a:r>
              <a:rPr lang="en-US" sz="2600" dirty="0">
                <a:latin typeface="Comic Sans MS" panose="030F0902030302020204" pitchFamily="66" charset="0"/>
                <a:cs typeface="Times New Roman" panose="02020603050405020304" pitchFamily="18" charset="0"/>
              </a:rPr>
              <a:t> and </a:t>
            </a:r>
            <a:r>
              <a:rPr lang="en-US" sz="2600" dirty="0" err="1">
                <a:latin typeface="Comic Sans MS" panose="030F0902030302020204" pitchFamily="66" charset="0"/>
                <a:cs typeface="Times New Roman" panose="02020603050405020304" pitchFamily="18" charset="0"/>
              </a:rPr>
              <a:t>summa</a:t>
            </a:r>
            <a:r>
              <a:rPr lang="en-US" sz="2600" b="1" dirty="0" err="1">
                <a:solidFill>
                  <a:srgbClr val="FF0000"/>
                </a:solidFill>
                <a:latin typeface="Comic Sans MS" panose="030F0902030302020204" pitchFamily="66" charset="0"/>
                <a:cs typeface="Times New Roman" panose="02020603050405020304" pitchFamily="18" charset="0"/>
              </a:rPr>
              <a:t>R</a:t>
            </a:r>
            <a:r>
              <a:rPr lang="en-US" sz="2600" dirty="0" err="1">
                <a:latin typeface="Comic Sans MS" panose="030F0902030302020204" pitchFamily="66" charset="0"/>
                <a:cs typeface="Times New Roman" panose="02020603050405020304" pitchFamily="18" charset="0"/>
              </a:rPr>
              <a:t>ization</a:t>
            </a:r>
            <a:r>
              <a:rPr lang="en-US" sz="2600" dirty="0">
                <a:latin typeface="Comic Sans MS" panose="030F0902030302020204" pitchFamily="66" charset="0"/>
                <a:cs typeface="Times New Roman" panose="02020603050405020304" pitchFamily="18" charset="0"/>
              </a:rPr>
              <a:t> framework      				           (</a:t>
            </a:r>
            <a:r>
              <a:rPr lang="en-US" sz="2600" b="1" dirty="0">
                <a:solidFill>
                  <a:srgbClr val="FF0000"/>
                </a:solidFill>
                <a:latin typeface="Comic Sans MS" panose="030F0902030302020204" pitchFamily="66" charset="0"/>
                <a:cs typeface="Times New Roman" panose="02020603050405020304" pitchFamily="18" charset="0"/>
              </a:rPr>
              <a:t>RED</a:t>
            </a:r>
            <a:r>
              <a:rPr lang="en-US" sz="2600" b="1" dirty="0">
                <a:latin typeface="Comic Sans MS" panose="030F0902030302020204" pitchFamily="66" charset="0"/>
                <a:cs typeface="Times New Roman" panose="02020603050405020304" pitchFamily="18" charset="0"/>
              </a:rPr>
              <a:t>CODER</a:t>
            </a:r>
            <a:r>
              <a:rPr lang="en-US" sz="2600" dirty="0">
                <a:latin typeface="Comic Sans MS" panose="030F0902030302020204" pitchFamily="66" charset="0"/>
                <a:cs typeface="Times New Roman" panose="02020603050405020304" pitchFamily="18" charset="0"/>
              </a:rPr>
              <a:t>)</a:t>
            </a:r>
          </a:p>
        </p:txBody>
      </p:sp>
      <p:sp>
        <p:nvSpPr>
          <p:cNvPr id="7" name="TextBox 6">
            <a:extLst>
              <a:ext uri="{FF2B5EF4-FFF2-40B4-BE49-F238E27FC236}">
                <a16:creationId xmlns:a16="http://schemas.microsoft.com/office/drawing/2014/main" id="{1FFA80B9-88E8-C647-8A82-381483FE78EA}"/>
              </a:ext>
            </a:extLst>
          </p:cNvPr>
          <p:cNvSpPr txBox="1"/>
          <p:nvPr/>
        </p:nvSpPr>
        <p:spPr>
          <a:xfrm>
            <a:off x="2296415" y="1471037"/>
            <a:ext cx="4477407" cy="338554"/>
          </a:xfrm>
          <a:prstGeom prst="rect">
            <a:avLst/>
          </a:prstGeom>
          <a:noFill/>
        </p:spPr>
        <p:txBody>
          <a:bodyPr wrap="square" rtlCol="0">
            <a:spAutoFit/>
          </a:bodyPr>
          <a:lstStyle/>
          <a:p>
            <a:r>
              <a:rPr lang="en-US" sz="1600" b="1" dirty="0">
                <a:solidFill>
                  <a:schemeClr val="accent2"/>
                </a:solidFill>
                <a:latin typeface="Comic Sans MS" panose="030F0902030302020204" pitchFamily="66" charset="0"/>
              </a:rPr>
              <a:t>S</a:t>
            </a:r>
            <a:r>
              <a:rPr lang="en-US" sz="1600" dirty="0">
                <a:latin typeface="Comic Sans MS" panose="030F0902030302020204" pitchFamily="66" charset="0"/>
              </a:rPr>
              <a:t>ummary and </a:t>
            </a:r>
            <a:r>
              <a:rPr lang="en-US" sz="1600" b="1" dirty="0">
                <a:solidFill>
                  <a:schemeClr val="accent2"/>
                </a:solidFill>
                <a:latin typeface="Comic Sans MS" panose="030F0902030302020204" pitchFamily="66" charset="0"/>
              </a:rPr>
              <a:t>CODE</a:t>
            </a:r>
            <a:r>
              <a:rPr lang="en-US" sz="1600" dirty="0">
                <a:latin typeface="Comic Sans MS" panose="030F0902030302020204" pitchFamily="66" charset="0"/>
              </a:rPr>
              <a:t> </a:t>
            </a:r>
            <a:r>
              <a:rPr lang="en-US" sz="1600" b="1" dirty="0">
                <a:solidFill>
                  <a:schemeClr val="accent2"/>
                </a:solidFill>
                <a:latin typeface="Comic Sans MS" panose="030F0902030302020204" pitchFamily="66" charset="0"/>
              </a:rPr>
              <a:t>R</a:t>
            </a:r>
            <a:r>
              <a:rPr lang="en-US" sz="1600" dirty="0">
                <a:latin typeface="Comic Sans MS" panose="030F0902030302020204" pitchFamily="66" charset="0"/>
              </a:rPr>
              <a:t>etriever  (</a:t>
            </a:r>
            <a:r>
              <a:rPr lang="en-US" sz="1600" b="1" dirty="0">
                <a:solidFill>
                  <a:schemeClr val="accent2"/>
                </a:solidFill>
                <a:latin typeface="Comic Sans MS" panose="030F0902030302020204" pitchFamily="66" charset="0"/>
              </a:rPr>
              <a:t>SCODE-R</a:t>
            </a:r>
            <a:r>
              <a:rPr lang="en-US" sz="1600" dirty="0">
                <a:latin typeface="Comic Sans MS" panose="030F0902030302020204" pitchFamily="66" charset="0"/>
              </a:rPr>
              <a:t>)</a:t>
            </a:r>
          </a:p>
        </p:txBody>
      </p:sp>
      <p:sp>
        <p:nvSpPr>
          <p:cNvPr id="13" name="TextBox 12">
            <a:extLst>
              <a:ext uri="{FF2B5EF4-FFF2-40B4-BE49-F238E27FC236}">
                <a16:creationId xmlns:a16="http://schemas.microsoft.com/office/drawing/2014/main" id="{A64648D8-6F6B-B04E-A2BF-3D3A15978E16}"/>
              </a:ext>
            </a:extLst>
          </p:cNvPr>
          <p:cNvSpPr txBox="1"/>
          <p:nvPr/>
        </p:nvSpPr>
        <p:spPr>
          <a:xfrm>
            <a:off x="7935215" y="1399530"/>
            <a:ext cx="4477407" cy="338554"/>
          </a:xfrm>
          <a:prstGeom prst="rect">
            <a:avLst/>
          </a:prstGeom>
          <a:noFill/>
        </p:spPr>
        <p:txBody>
          <a:bodyPr wrap="square" rtlCol="0">
            <a:spAutoFit/>
          </a:bodyPr>
          <a:lstStyle/>
          <a:p>
            <a:r>
              <a:rPr lang="en-US" sz="1600" b="1" dirty="0">
                <a:solidFill>
                  <a:srgbClr val="C00000"/>
                </a:solidFill>
                <a:latin typeface="Comic Sans MS" panose="030F0902030302020204" pitchFamily="66" charset="0"/>
              </a:rPr>
              <a:t>S</a:t>
            </a:r>
            <a:r>
              <a:rPr lang="en-US" sz="1600" dirty="0">
                <a:latin typeface="Comic Sans MS" panose="030F0902030302020204" pitchFamily="66" charset="0"/>
              </a:rPr>
              <a:t>ummary and </a:t>
            </a:r>
            <a:r>
              <a:rPr lang="en-US" sz="1600" b="1" dirty="0">
                <a:solidFill>
                  <a:srgbClr val="C00000"/>
                </a:solidFill>
                <a:latin typeface="Comic Sans MS" panose="030F0902030302020204" pitchFamily="66" charset="0"/>
              </a:rPr>
              <a:t>CODE</a:t>
            </a:r>
            <a:r>
              <a:rPr lang="en-US" sz="1600" dirty="0">
                <a:solidFill>
                  <a:srgbClr val="C00000"/>
                </a:solidFill>
                <a:latin typeface="Comic Sans MS" panose="030F0902030302020204" pitchFamily="66" charset="0"/>
              </a:rPr>
              <a:t> </a:t>
            </a:r>
            <a:r>
              <a:rPr lang="en-US" sz="1600" b="1" dirty="0">
                <a:solidFill>
                  <a:srgbClr val="C00000"/>
                </a:solidFill>
                <a:latin typeface="Comic Sans MS" panose="030F0902030302020204" pitchFamily="66" charset="0"/>
              </a:rPr>
              <a:t>G</a:t>
            </a:r>
            <a:r>
              <a:rPr lang="en-US" sz="1600" dirty="0">
                <a:latin typeface="Comic Sans MS" panose="030F0902030302020204" pitchFamily="66" charset="0"/>
              </a:rPr>
              <a:t>enerator (</a:t>
            </a:r>
            <a:r>
              <a:rPr lang="en-US" sz="1600" b="1" dirty="0">
                <a:solidFill>
                  <a:srgbClr val="C00000"/>
                </a:solidFill>
                <a:latin typeface="Comic Sans MS" panose="030F0902030302020204" pitchFamily="66" charset="0"/>
              </a:rPr>
              <a:t>SCODE-G</a:t>
            </a:r>
            <a:r>
              <a:rPr lang="en-US" sz="1600" dirty="0">
                <a:latin typeface="Comic Sans MS" panose="030F0902030302020204" pitchFamily="66" charset="0"/>
              </a:rPr>
              <a:t>)</a:t>
            </a:r>
          </a:p>
        </p:txBody>
      </p:sp>
      <p:sp>
        <p:nvSpPr>
          <p:cNvPr id="8" name="TextBox 7">
            <a:extLst>
              <a:ext uri="{FF2B5EF4-FFF2-40B4-BE49-F238E27FC236}">
                <a16:creationId xmlns:a16="http://schemas.microsoft.com/office/drawing/2014/main" id="{68886450-068B-B748-83AB-5E209C387B87}"/>
              </a:ext>
            </a:extLst>
          </p:cNvPr>
          <p:cNvSpPr txBox="1"/>
          <p:nvPr/>
        </p:nvSpPr>
        <p:spPr>
          <a:xfrm>
            <a:off x="9143999" y="4638783"/>
            <a:ext cx="3424518" cy="338554"/>
          </a:xfrm>
          <a:prstGeom prst="rect">
            <a:avLst/>
          </a:prstGeom>
          <a:noFill/>
        </p:spPr>
        <p:txBody>
          <a:bodyPr wrap="square" rtlCol="0">
            <a:spAutoFit/>
          </a:bodyPr>
          <a:lstStyle/>
          <a:p>
            <a:r>
              <a:rPr lang="en-US" sz="1600" dirty="0">
                <a:latin typeface="Comic Sans MS" panose="030F0902030302020204" pitchFamily="66" charset="0"/>
              </a:rPr>
              <a:t>PLBART, Ahmad et al., 2021</a:t>
            </a:r>
          </a:p>
        </p:txBody>
      </p:sp>
      <p:sp>
        <p:nvSpPr>
          <p:cNvPr id="20" name="Title 1">
            <a:extLst>
              <a:ext uri="{FF2B5EF4-FFF2-40B4-BE49-F238E27FC236}">
                <a16:creationId xmlns:a16="http://schemas.microsoft.com/office/drawing/2014/main" id="{894945F8-BE7D-2848-B264-42DA00C7F9F0}"/>
              </a:ext>
            </a:extLst>
          </p:cNvPr>
          <p:cNvSpPr>
            <a:spLocks noGrp="1"/>
          </p:cNvSpPr>
          <p:nvPr>
            <p:ph type="title"/>
          </p:nvPr>
        </p:nvSpPr>
        <p:spPr>
          <a:xfrm>
            <a:off x="0" y="110841"/>
            <a:ext cx="4748463" cy="1025124"/>
          </a:xfrm>
          <a:ln>
            <a:noFill/>
          </a:ln>
        </p:spPr>
        <p:txBody>
          <a:bodyPr>
            <a:noAutofit/>
          </a:bodyPr>
          <a:lstStyle/>
          <a:p>
            <a:r>
              <a:rPr lang="en-US" sz="6000" dirty="0">
                <a:solidFill>
                  <a:srgbClr val="FF0000"/>
                </a:solidFill>
                <a:latin typeface="Oriya MN" pitchFamily="2" charset="0"/>
                <a:cs typeface="Oriya MN" pitchFamily="2" charset="0"/>
              </a:rPr>
              <a:t>RED</a:t>
            </a:r>
            <a:r>
              <a:rPr lang="en-US" sz="6000" dirty="0">
                <a:latin typeface="Oriya MN" pitchFamily="2" charset="0"/>
                <a:cs typeface="Oriya MN" pitchFamily="2" charset="0"/>
              </a:rPr>
              <a:t>CODER</a:t>
            </a:r>
            <a:endParaRPr lang="en-US" sz="6000" dirty="0">
              <a:solidFill>
                <a:schemeClr val="accent2"/>
              </a:solidFill>
              <a:latin typeface="Oriya MN" pitchFamily="2" charset="0"/>
              <a:cs typeface="Oriya MN" pitchFamily="2" charset="0"/>
            </a:endParaRPr>
          </a:p>
        </p:txBody>
      </p:sp>
    </p:spTree>
    <p:extLst>
      <p:ext uri="{BB962C8B-B14F-4D97-AF65-F5344CB8AC3E}">
        <p14:creationId xmlns:p14="http://schemas.microsoft.com/office/powerpoint/2010/main" val="29921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5</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6DE0008-247C-A749-8FF8-0176E7BD45C5}"/>
              </a:ext>
            </a:extLst>
          </p:cNvPr>
          <p:cNvSpPr txBox="1"/>
          <p:nvPr/>
        </p:nvSpPr>
        <p:spPr>
          <a:xfrm>
            <a:off x="698250" y="1356609"/>
            <a:ext cx="4106759" cy="2308324"/>
          </a:xfrm>
          <a:prstGeom prst="rect">
            <a:avLst/>
          </a:prstGeom>
          <a:noFill/>
        </p:spPr>
        <p:txBody>
          <a:bodyPr wrap="square" rtlCol="0">
            <a:spAutoFit/>
          </a:bodyPr>
          <a:lstStyle/>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Must be fast</a:t>
            </a:r>
          </a:p>
          <a:p>
            <a:endParaRPr lang="en-US" sz="2400" dirty="0">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Needs understanding of both natural and programming languages </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p:txBody>
      </p:sp>
      <p:sp>
        <p:nvSpPr>
          <p:cNvPr id="25" name="Title 1">
            <a:extLst>
              <a:ext uri="{FF2B5EF4-FFF2-40B4-BE49-F238E27FC236}">
                <a16:creationId xmlns:a16="http://schemas.microsoft.com/office/drawing/2014/main" id="{DCC6BA12-D427-7848-9E8A-07B86831981E}"/>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solidFill>
                  <a:srgbClr val="FF0000"/>
                </a:solidFill>
                <a:latin typeface="Oriya MN" pitchFamily="2" charset="0"/>
                <a:cs typeface="Oriya MN" pitchFamily="2" charset="0"/>
              </a:rPr>
              <a:t>Sparse</a:t>
            </a:r>
            <a:r>
              <a:rPr lang="en-US" sz="6000" dirty="0">
                <a:latin typeface="Oriya MN" pitchFamily="2" charset="0"/>
                <a:cs typeface="Oriya MN" pitchFamily="2" charset="0"/>
              </a:rPr>
              <a:t> Vs </a:t>
            </a:r>
            <a:r>
              <a:rPr lang="en-US" sz="6000" dirty="0">
                <a:solidFill>
                  <a:srgbClr val="00B050"/>
                </a:solidFill>
                <a:latin typeface="Oriya MN" pitchFamily="2" charset="0"/>
                <a:cs typeface="Oriya MN" pitchFamily="2" charset="0"/>
              </a:rPr>
              <a:t>Dense</a:t>
            </a:r>
            <a:r>
              <a:rPr lang="en-US" sz="6000" dirty="0">
                <a:latin typeface="Oriya MN" pitchFamily="2" charset="0"/>
                <a:cs typeface="Oriya MN" pitchFamily="2" charset="0"/>
              </a:rPr>
              <a:t> SCODE-R </a:t>
            </a:r>
            <a:endParaRPr lang="en-US" sz="6000" dirty="0">
              <a:solidFill>
                <a:schemeClr val="accent2"/>
              </a:solidFill>
              <a:latin typeface="Oriya MN" pitchFamily="2" charset="0"/>
              <a:cs typeface="Oriya MN" pitchFamily="2" charset="0"/>
            </a:endParaRPr>
          </a:p>
        </p:txBody>
      </p:sp>
      <p:pic>
        <p:nvPicPr>
          <p:cNvPr id="28" name="Picture 27" descr="Diagram&#10;&#10;Description automatically generated">
            <a:extLst>
              <a:ext uri="{FF2B5EF4-FFF2-40B4-BE49-F238E27FC236}">
                <a16:creationId xmlns:a16="http://schemas.microsoft.com/office/drawing/2014/main" id="{55888629-0CF7-674A-998B-A98DA1D4DB94}"/>
              </a:ext>
            </a:extLst>
          </p:cNvPr>
          <p:cNvPicPr>
            <a:picLocks noChangeAspect="1"/>
          </p:cNvPicPr>
          <p:nvPr/>
        </p:nvPicPr>
        <p:blipFill rotWithShape="1">
          <a:blip r:embed="rId5"/>
          <a:srcRect l="1" t="3283" r="73012" b="55179"/>
          <a:stretch/>
        </p:blipFill>
        <p:spPr>
          <a:xfrm>
            <a:off x="6096000" y="1905359"/>
            <a:ext cx="1556084" cy="2057041"/>
          </a:xfrm>
          <a:prstGeom prst="rect">
            <a:avLst/>
          </a:prstGeom>
        </p:spPr>
      </p:pic>
      <p:grpSp>
        <p:nvGrpSpPr>
          <p:cNvPr id="46" name="Group 45">
            <a:extLst>
              <a:ext uri="{FF2B5EF4-FFF2-40B4-BE49-F238E27FC236}">
                <a16:creationId xmlns:a16="http://schemas.microsoft.com/office/drawing/2014/main" id="{1F4C5359-5B1D-EF43-84E1-7FDDC400D73E}"/>
              </a:ext>
            </a:extLst>
          </p:cNvPr>
          <p:cNvGrpSpPr/>
          <p:nvPr/>
        </p:nvGrpSpPr>
        <p:grpSpPr>
          <a:xfrm>
            <a:off x="8862866" y="1710980"/>
            <a:ext cx="2823409" cy="4502839"/>
            <a:chOff x="9111917" y="1163675"/>
            <a:chExt cx="2823409" cy="4502839"/>
          </a:xfrm>
        </p:grpSpPr>
        <p:pic>
          <p:nvPicPr>
            <p:cNvPr id="38" name="Picture 37" descr="Diagram&#10;&#10;Description automatically generated">
              <a:extLst>
                <a:ext uri="{FF2B5EF4-FFF2-40B4-BE49-F238E27FC236}">
                  <a16:creationId xmlns:a16="http://schemas.microsoft.com/office/drawing/2014/main" id="{F858E6B0-2BC1-EE41-A7FA-88FF75FBA903}"/>
                </a:ext>
              </a:extLst>
            </p:cNvPr>
            <p:cNvPicPr>
              <a:picLocks noChangeAspect="1"/>
            </p:cNvPicPr>
            <p:nvPr/>
          </p:nvPicPr>
          <p:blipFill rotWithShape="1">
            <a:blip r:embed="rId5"/>
            <a:srcRect l="50219" t="-2355" r="2205" b="21870"/>
            <a:stretch/>
          </p:blipFill>
          <p:spPr>
            <a:xfrm>
              <a:off x="9192126" y="1163675"/>
              <a:ext cx="2743200" cy="3985841"/>
            </a:xfrm>
            <a:prstGeom prst="rect">
              <a:avLst/>
            </a:prstGeom>
          </p:spPr>
        </p:pic>
        <p:sp>
          <p:nvSpPr>
            <p:cNvPr id="39" name="TextBox 38">
              <a:extLst>
                <a:ext uri="{FF2B5EF4-FFF2-40B4-BE49-F238E27FC236}">
                  <a16:creationId xmlns:a16="http://schemas.microsoft.com/office/drawing/2014/main" id="{D763F18F-4FF6-5E42-816B-9F63243E76B3}"/>
                </a:ext>
              </a:extLst>
            </p:cNvPr>
            <p:cNvSpPr txBox="1"/>
            <p:nvPr/>
          </p:nvSpPr>
          <p:spPr>
            <a:xfrm>
              <a:off x="9192126" y="1163675"/>
              <a:ext cx="385011" cy="1467230"/>
            </a:xfrm>
            <a:prstGeom prst="rect">
              <a:avLst/>
            </a:prstGeom>
            <a:solidFill>
              <a:schemeClr val="bg1"/>
            </a:solidFill>
          </p:spPr>
          <p:txBody>
            <a:bodyPr wrap="square" rtlCol="0">
              <a:spAutoFit/>
            </a:bodyPr>
            <a:lstStyle/>
            <a:p>
              <a:endParaRPr lang="en-US" dirty="0"/>
            </a:p>
          </p:txBody>
        </p:sp>
        <p:sp>
          <p:nvSpPr>
            <p:cNvPr id="40" name="TextBox 39">
              <a:extLst>
                <a:ext uri="{FF2B5EF4-FFF2-40B4-BE49-F238E27FC236}">
                  <a16:creationId xmlns:a16="http://schemas.microsoft.com/office/drawing/2014/main" id="{15188D57-B928-4A42-9A83-79E480756615}"/>
                </a:ext>
              </a:extLst>
            </p:cNvPr>
            <p:cNvSpPr txBox="1"/>
            <p:nvPr/>
          </p:nvSpPr>
          <p:spPr>
            <a:xfrm>
              <a:off x="9160042" y="3260868"/>
              <a:ext cx="898358" cy="1900315"/>
            </a:xfrm>
            <a:prstGeom prst="rect">
              <a:avLst/>
            </a:prstGeom>
            <a:solidFill>
              <a:schemeClr val="bg1"/>
            </a:solidFill>
          </p:spPr>
          <p:txBody>
            <a:bodyPr wrap="square" rtlCol="0">
              <a:spAutoFit/>
            </a:bodyPr>
            <a:lstStyle/>
            <a:p>
              <a:endParaRPr lang="en-US" dirty="0"/>
            </a:p>
          </p:txBody>
        </p:sp>
        <p:sp>
          <p:nvSpPr>
            <p:cNvPr id="41" name="TextBox 40">
              <a:extLst>
                <a:ext uri="{FF2B5EF4-FFF2-40B4-BE49-F238E27FC236}">
                  <a16:creationId xmlns:a16="http://schemas.microsoft.com/office/drawing/2014/main" id="{8D6E1C13-3784-2E44-B8BF-3D3632F550F6}"/>
                </a:ext>
              </a:extLst>
            </p:cNvPr>
            <p:cNvSpPr txBox="1"/>
            <p:nvPr/>
          </p:nvSpPr>
          <p:spPr>
            <a:xfrm>
              <a:off x="9248274" y="3766199"/>
              <a:ext cx="898358" cy="1900315"/>
            </a:xfrm>
            <a:prstGeom prst="rect">
              <a:avLst/>
            </a:prstGeom>
            <a:solidFill>
              <a:schemeClr val="bg1"/>
            </a:solidFill>
          </p:spPr>
          <p:txBody>
            <a:bodyPr wrap="square" rtlCol="0">
              <a:spAutoFit/>
            </a:bodyPr>
            <a:lstStyle/>
            <a:p>
              <a:endParaRPr lang="en-US" dirty="0"/>
            </a:p>
          </p:txBody>
        </p:sp>
        <p:sp>
          <p:nvSpPr>
            <p:cNvPr id="42" name="TextBox 41">
              <a:extLst>
                <a:ext uri="{FF2B5EF4-FFF2-40B4-BE49-F238E27FC236}">
                  <a16:creationId xmlns:a16="http://schemas.microsoft.com/office/drawing/2014/main" id="{5C3BD038-C8FA-074F-B51A-E82FD0A78E63}"/>
                </a:ext>
              </a:extLst>
            </p:cNvPr>
            <p:cNvSpPr txBox="1"/>
            <p:nvPr/>
          </p:nvSpPr>
          <p:spPr>
            <a:xfrm>
              <a:off x="9697453" y="4972888"/>
              <a:ext cx="625643" cy="365125"/>
            </a:xfrm>
            <a:prstGeom prst="rect">
              <a:avLst/>
            </a:prstGeom>
            <a:solidFill>
              <a:schemeClr val="bg1"/>
            </a:solidFill>
          </p:spPr>
          <p:txBody>
            <a:bodyPr wrap="square" rtlCol="0">
              <a:spAutoFit/>
            </a:bodyPr>
            <a:lstStyle/>
            <a:p>
              <a:endParaRPr lang="en-US" dirty="0"/>
            </a:p>
          </p:txBody>
        </p:sp>
        <p:sp>
          <p:nvSpPr>
            <p:cNvPr id="43" name="TextBox 42">
              <a:extLst>
                <a:ext uri="{FF2B5EF4-FFF2-40B4-BE49-F238E27FC236}">
                  <a16:creationId xmlns:a16="http://schemas.microsoft.com/office/drawing/2014/main" id="{13AAD652-8981-FC4A-936D-FBB7AC4AEA37}"/>
                </a:ext>
              </a:extLst>
            </p:cNvPr>
            <p:cNvSpPr txBox="1"/>
            <p:nvPr/>
          </p:nvSpPr>
          <p:spPr>
            <a:xfrm>
              <a:off x="9737559" y="5029036"/>
              <a:ext cx="625643" cy="365125"/>
            </a:xfrm>
            <a:prstGeom prst="rect">
              <a:avLst/>
            </a:prstGeom>
            <a:solidFill>
              <a:schemeClr val="bg1"/>
            </a:solidFill>
          </p:spPr>
          <p:txBody>
            <a:bodyPr wrap="square" rtlCol="0">
              <a:spAutoFit/>
            </a:bodyPr>
            <a:lstStyle/>
            <a:p>
              <a:endParaRPr lang="en-US" dirty="0"/>
            </a:p>
          </p:txBody>
        </p:sp>
        <p:sp>
          <p:nvSpPr>
            <p:cNvPr id="44" name="TextBox 43">
              <a:extLst>
                <a:ext uri="{FF2B5EF4-FFF2-40B4-BE49-F238E27FC236}">
                  <a16:creationId xmlns:a16="http://schemas.microsoft.com/office/drawing/2014/main" id="{F4531B65-B29B-0743-82E5-D7B7BC174F3B}"/>
                </a:ext>
              </a:extLst>
            </p:cNvPr>
            <p:cNvSpPr txBox="1"/>
            <p:nvPr/>
          </p:nvSpPr>
          <p:spPr>
            <a:xfrm>
              <a:off x="9809749" y="5117268"/>
              <a:ext cx="625643" cy="365125"/>
            </a:xfrm>
            <a:prstGeom prst="rect">
              <a:avLst/>
            </a:prstGeom>
            <a:solidFill>
              <a:schemeClr val="bg1"/>
            </a:solidFill>
          </p:spPr>
          <p:txBody>
            <a:bodyPr wrap="square" rtlCol="0">
              <a:spAutoFit/>
            </a:bodyPr>
            <a:lstStyle/>
            <a:p>
              <a:endParaRPr lang="en-US" dirty="0"/>
            </a:p>
          </p:txBody>
        </p:sp>
        <p:sp>
          <p:nvSpPr>
            <p:cNvPr id="45" name="TextBox 44">
              <a:extLst>
                <a:ext uri="{FF2B5EF4-FFF2-40B4-BE49-F238E27FC236}">
                  <a16:creationId xmlns:a16="http://schemas.microsoft.com/office/drawing/2014/main" id="{2658A676-72EF-914E-B79C-20C1615E4844}"/>
                </a:ext>
              </a:extLst>
            </p:cNvPr>
            <p:cNvSpPr txBox="1"/>
            <p:nvPr/>
          </p:nvSpPr>
          <p:spPr>
            <a:xfrm>
              <a:off x="9111917" y="1966007"/>
              <a:ext cx="625643" cy="365125"/>
            </a:xfrm>
            <a:prstGeom prst="rect">
              <a:avLst/>
            </a:prstGeom>
            <a:solidFill>
              <a:schemeClr val="bg1"/>
            </a:solidFill>
          </p:spPr>
          <p:txBody>
            <a:bodyPr wrap="square" rtlCol="0">
              <a:spAutoFit/>
            </a:bodyPr>
            <a:lstStyle/>
            <a:p>
              <a:endParaRPr lang="en-US" dirty="0"/>
            </a:p>
          </p:txBody>
        </p:sp>
      </p:grpSp>
      <p:sp>
        <p:nvSpPr>
          <p:cNvPr id="47" name="Rounded Rectangle 46">
            <a:extLst>
              <a:ext uri="{FF2B5EF4-FFF2-40B4-BE49-F238E27FC236}">
                <a16:creationId xmlns:a16="http://schemas.microsoft.com/office/drawing/2014/main" id="{33DCE3E1-5E30-2849-9DF8-855D33CDD7A2}"/>
              </a:ext>
            </a:extLst>
          </p:cNvPr>
          <p:cNvSpPr/>
          <p:nvPr/>
        </p:nvSpPr>
        <p:spPr>
          <a:xfrm>
            <a:off x="7652084" y="1831953"/>
            <a:ext cx="1676002" cy="494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eeza Pro" panose="02000400000000000000" pitchFamily="2" charset="-78"/>
                <a:cs typeface="Geeza Pro" panose="02000400000000000000" pitchFamily="2" charset="-78"/>
              </a:rPr>
              <a:t>Similarity</a:t>
            </a:r>
          </a:p>
        </p:txBody>
      </p:sp>
      <p:sp>
        <p:nvSpPr>
          <p:cNvPr id="48" name="TextBox 47">
            <a:extLst>
              <a:ext uri="{FF2B5EF4-FFF2-40B4-BE49-F238E27FC236}">
                <a16:creationId xmlns:a16="http://schemas.microsoft.com/office/drawing/2014/main" id="{13606A83-BF77-CF46-91F6-118122E88F25}"/>
              </a:ext>
            </a:extLst>
          </p:cNvPr>
          <p:cNvSpPr txBox="1"/>
          <p:nvPr/>
        </p:nvSpPr>
        <p:spPr>
          <a:xfrm>
            <a:off x="3126567" y="5016141"/>
            <a:ext cx="4544086" cy="830997"/>
          </a:xfrm>
          <a:prstGeom prst="rect">
            <a:avLst/>
          </a:prstGeom>
          <a:noFill/>
          <a:ln w="19050">
            <a:noFill/>
          </a:ln>
        </p:spPr>
        <p:txBody>
          <a:bodyPr wrap="square" rtlCol="0">
            <a:spAutoFit/>
          </a:bodyPr>
          <a:lstStyle/>
          <a:p>
            <a:pPr algn="ctr"/>
            <a:r>
              <a:rPr lang="en-US" sz="2400" dirty="0">
                <a:solidFill>
                  <a:srgbClr val="0000FF"/>
                </a:solidFill>
                <a:latin typeface="Comic Sans MS" panose="030F0902030302020204" pitchFamily="66" charset="0"/>
                <a:cs typeface="Times New Roman" panose="02020603050405020304" pitchFamily="18" charset="0"/>
              </a:rPr>
              <a:t>SCODE-R is based on</a:t>
            </a:r>
          </a:p>
          <a:p>
            <a:pPr algn="ctr"/>
            <a:r>
              <a:rPr lang="en-US" sz="2400" dirty="0">
                <a:solidFill>
                  <a:srgbClr val="0000FF"/>
                </a:solidFill>
                <a:latin typeface="Comic Sans MS" panose="030F0902030302020204" pitchFamily="66" charset="0"/>
                <a:cs typeface="Times New Roman" panose="02020603050405020304" pitchFamily="18" charset="0"/>
              </a:rPr>
              <a:t>DPR (</a:t>
            </a:r>
            <a:r>
              <a:rPr lang="en-US" sz="2400" dirty="0" err="1">
                <a:solidFill>
                  <a:srgbClr val="0000FF"/>
                </a:solidFill>
                <a:latin typeface="Comic Sans MS" panose="030F0902030302020204" pitchFamily="66" charset="0"/>
              </a:rPr>
              <a:t>Karpukhin</a:t>
            </a:r>
            <a:r>
              <a:rPr lang="en-US" sz="2400" dirty="0">
                <a:solidFill>
                  <a:srgbClr val="0000FF"/>
                </a:solidFill>
                <a:latin typeface="Comic Sans MS" panose="030F0902030302020204" pitchFamily="66" charset="0"/>
                <a:cs typeface="Times New Roman" panose="02020603050405020304" pitchFamily="18" charset="0"/>
              </a:rPr>
              <a:t> et al., 2020)</a:t>
            </a:r>
          </a:p>
        </p:txBody>
      </p:sp>
      <p:sp>
        <p:nvSpPr>
          <p:cNvPr id="49" name="TextBox 48">
            <a:extLst>
              <a:ext uri="{FF2B5EF4-FFF2-40B4-BE49-F238E27FC236}">
                <a16:creationId xmlns:a16="http://schemas.microsoft.com/office/drawing/2014/main" id="{C24ED873-2DD4-5A4E-9EAE-9322B059A356}"/>
              </a:ext>
            </a:extLst>
          </p:cNvPr>
          <p:cNvSpPr txBox="1"/>
          <p:nvPr/>
        </p:nvSpPr>
        <p:spPr>
          <a:xfrm>
            <a:off x="4341495" y="3913394"/>
            <a:ext cx="3509010" cy="400110"/>
          </a:xfrm>
          <a:prstGeom prst="rect">
            <a:avLst/>
          </a:prstGeom>
          <a:noFill/>
        </p:spPr>
        <p:txBody>
          <a:bodyPr wrap="square" rtlCol="0">
            <a:spAutoFit/>
          </a:bodyPr>
          <a:lstStyle/>
          <a:p>
            <a:r>
              <a:rPr lang="en-US" sz="2000" dirty="0">
                <a:latin typeface="Comic Sans MS" panose="030F0902030302020204" pitchFamily="66" charset="0"/>
              </a:rPr>
              <a:t>Input summary (i.e., query)</a:t>
            </a:r>
          </a:p>
        </p:txBody>
      </p:sp>
      <p:sp>
        <p:nvSpPr>
          <p:cNvPr id="50" name="TextBox 49">
            <a:extLst>
              <a:ext uri="{FF2B5EF4-FFF2-40B4-BE49-F238E27FC236}">
                <a16:creationId xmlns:a16="http://schemas.microsoft.com/office/drawing/2014/main" id="{2CEBEE11-E730-3A48-8F55-F013C2BA2CC0}"/>
              </a:ext>
            </a:extLst>
          </p:cNvPr>
          <p:cNvSpPr txBox="1"/>
          <p:nvPr/>
        </p:nvSpPr>
        <p:spPr>
          <a:xfrm>
            <a:off x="8521371" y="5796876"/>
            <a:ext cx="3353597" cy="400110"/>
          </a:xfrm>
          <a:prstGeom prst="rect">
            <a:avLst/>
          </a:prstGeom>
          <a:noFill/>
        </p:spPr>
        <p:txBody>
          <a:bodyPr wrap="square" rtlCol="0">
            <a:spAutoFit/>
          </a:bodyPr>
          <a:lstStyle/>
          <a:p>
            <a:r>
              <a:rPr lang="en-US" sz="2000" dirty="0">
                <a:latin typeface="Comic Sans MS" panose="030F0902030302020204" pitchFamily="66" charset="0"/>
              </a:rPr>
              <a:t>Candidate code (i.e., docs)</a:t>
            </a:r>
          </a:p>
        </p:txBody>
      </p:sp>
      <p:sp>
        <p:nvSpPr>
          <p:cNvPr id="51" name="TextBox 50">
            <a:extLst>
              <a:ext uri="{FF2B5EF4-FFF2-40B4-BE49-F238E27FC236}">
                <a16:creationId xmlns:a16="http://schemas.microsoft.com/office/drawing/2014/main" id="{5AA7822A-22B8-7D44-9009-294FD3120782}"/>
              </a:ext>
            </a:extLst>
          </p:cNvPr>
          <p:cNvSpPr txBox="1"/>
          <p:nvPr/>
        </p:nvSpPr>
        <p:spPr>
          <a:xfrm>
            <a:off x="1668379" y="-38501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752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6</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ext, application&#10;&#10;Description automatically generated">
            <a:extLst>
              <a:ext uri="{FF2B5EF4-FFF2-40B4-BE49-F238E27FC236}">
                <a16:creationId xmlns:a16="http://schemas.microsoft.com/office/drawing/2014/main" id="{BD18BA78-EFD7-1942-AE73-EFD99FB3CBD8}"/>
              </a:ext>
            </a:extLst>
          </p:cNvPr>
          <p:cNvPicPr>
            <a:picLocks noChangeAspect="1"/>
          </p:cNvPicPr>
          <p:nvPr/>
        </p:nvPicPr>
        <p:blipFill>
          <a:blip r:embed="rId5"/>
          <a:stretch>
            <a:fillRect/>
          </a:stretch>
        </p:blipFill>
        <p:spPr>
          <a:xfrm>
            <a:off x="6144126" y="1298579"/>
            <a:ext cx="5826125" cy="1471863"/>
          </a:xfrm>
          <a:prstGeom prst="rect">
            <a:avLst/>
          </a:prstGeom>
        </p:spPr>
      </p:pic>
      <p:sp>
        <p:nvSpPr>
          <p:cNvPr id="3" name="TextBox 2">
            <a:extLst>
              <a:ext uri="{FF2B5EF4-FFF2-40B4-BE49-F238E27FC236}">
                <a16:creationId xmlns:a16="http://schemas.microsoft.com/office/drawing/2014/main" id="{D1B0F723-8B9A-144E-ABED-C4B77739DD89}"/>
              </a:ext>
            </a:extLst>
          </p:cNvPr>
          <p:cNvSpPr txBox="1"/>
          <p:nvPr/>
        </p:nvSpPr>
        <p:spPr>
          <a:xfrm>
            <a:off x="6622230" y="2949032"/>
            <a:ext cx="5458896" cy="369332"/>
          </a:xfrm>
          <a:prstGeom prst="rect">
            <a:avLst/>
          </a:prstGeom>
          <a:noFill/>
        </p:spPr>
        <p:txBody>
          <a:bodyPr wrap="square" rtlCol="0">
            <a:spAutoFit/>
          </a:bodyPr>
          <a:lstStyle/>
          <a:p>
            <a:r>
              <a:rPr lang="en-US" dirty="0">
                <a:latin typeface="Comic Sans MS" panose="030F0902030302020204" pitchFamily="66" charset="0"/>
                <a:cs typeface="Arial" panose="020B0604020202020204" pitchFamily="34" charset="0"/>
              </a:rPr>
              <a:t>Example: A </a:t>
            </a:r>
            <a:r>
              <a:rPr lang="en-US" dirty="0">
                <a:solidFill>
                  <a:srgbClr val="FF0000"/>
                </a:solidFill>
                <a:latin typeface="Comic Sans MS" panose="030F0902030302020204" pitchFamily="66" charset="0"/>
                <a:cs typeface="Arial" panose="020B0604020202020204" pitchFamily="34" charset="0"/>
              </a:rPr>
              <a:t>relevant yet not same </a:t>
            </a:r>
            <a:r>
              <a:rPr lang="en-US" dirty="0">
                <a:latin typeface="Comic Sans MS" panose="030F0902030302020204" pitchFamily="66" charset="0"/>
                <a:cs typeface="Arial" panose="020B0604020202020204" pitchFamily="34" charset="0"/>
              </a:rPr>
              <a:t>retrieved code</a:t>
            </a:r>
          </a:p>
        </p:txBody>
      </p:sp>
      <p:sp>
        <p:nvSpPr>
          <p:cNvPr id="17" name="Title 1">
            <a:extLst>
              <a:ext uri="{FF2B5EF4-FFF2-40B4-BE49-F238E27FC236}">
                <a16:creationId xmlns:a16="http://schemas.microsoft.com/office/drawing/2014/main" id="{1F767ABC-E7D5-0E4E-9FC8-BAEA4704E4C8}"/>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SCODE-R Training</a:t>
            </a:r>
            <a:endParaRPr lang="en-US" sz="6000" dirty="0">
              <a:solidFill>
                <a:schemeClr val="accent2"/>
              </a:solidFill>
              <a:latin typeface="Oriya MN" pitchFamily="2" charset="0"/>
              <a:cs typeface="Oriya MN" pitchFamily="2" charset="0"/>
            </a:endParaRPr>
          </a:p>
        </p:txBody>
      </p:sp>
      <p:sp>
        <p:nvSpPr>
          <p:cNvPr id="20" name="TextBox 19">
            <a:extLst>
              <a:ext uri="{FF2B5EF4-FFF2-40B4-BE49-F238E27FC236}">
                <a16:creationId xmlns:a16="http://schemas.microsoft.com/office/drawing/2014/main" id="{5D6E95FF-F393-3C40-B5F2-6248AC108B7D}"/>
              </a:ext>
            </a:extLst>
          </p:cNvPr>
          <p:cNvSpPr txBox="1"/>
          <p:nvPr/>
        </p:nvSpPr>
        <p:spPr>
          <a:xfrm>
            <a:off x="168864" y="1356609"/>
            <a:ext cx="6034854" cy="2677656"/>
          </a:xfrm>
          <a:prstGeom prst="rect">
            <a:avLst/>
          </a:prstGeom>
          <a:noFill/>
        </p:spPr>
        <p:txBody>
          <a:bodyPr wrap="square" rtlCol="0">
            <a:spAutoFit/>
          </a:bodyPr>
          <a:lstStyle/>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As a binary classification problem</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Using the same ＜summary, code＞ training set in our final gen/sum task</a:t>
            </a:r>
          </a:p>
          <a:p>
            <a:endParaRPr lang="en-US" sz="2400" dirty="0">
              <a:solidFill>
                <a:srgbClr val="0070C0"/>
              </a:solidFill>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solidFill>
                  <a:srgbClr val="0070C0"/>
                </a:solidFill>
                <a:latin typeface="Comic Sans MS" panose="030F0902030302020204" pitchFamily="66" charset="0"/>
                <a:cs typeface="Arial" panose="020B0604020202020204" pitchFamily="34" charset="0"/>
              </a:rPr>
              <a:t>No hard-negatives</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p:txBody>
      </p:sp>
      <p:sp>
        <p:nvSpPr>
          <p:cNvPr id="21" name="Rectangle 20">
            <a:extLst>
              <a:ext uri="{FF2B5EF4-FFF2-40B4-BE49-F238E27FC236}">
                <a16:creationId xmlns:a16="http://schemas.microsoft.com/office/drawing/2014/main" id="{3751D3F7-AC8B-AE42-B38D-C62C68498DBF}"/>
              </a:ext>
            </a:extLst>
          </p:cNvPr>
          <p:cNvSpPr/>
          <p:nvPr/>
        </p:nvSpPr>
        <p:spPr>
          <a:xfrm>
            <a:off x="5502442" y="3924145"/>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1</a:t>
            </a:r>
          </a:p>
        </p:txBody>
      </p:sp>
      <p:sp>
        <p:nvSpPr>
          <p:cNvPr id="22" name="Rectangle 21">
            <a:extLst>
              <a:ext uri="{FF2B5EF4-FFF2-40B4-BE49-F238E27FC236}">
                <a16:creationId xmlns:a16="http://schemas.microsoft.com/office/drawing/2014/main" id="{80B8380B-B920-3B42-A22F-3820E27CBC67}"/>
              </a:ext>
            </a:extLst>
          </p:cNvPr>
          <p:cNvSpPr/>
          <p:nvPr/>
        </p:nvSpPr>
        <p:spPr>
          <a:xfrm>
            <a:off x="5502440" y="4560539"/>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2</a:t>
            </a:r>
          </a:p>
        </p:txBody>
      </p:sp>
      <p:sp>
        <p:nvSpPr>
          <p:cNvPr id="23" name="Rectangle 22">
            <a:extLst>
              <a:ext uri="{FF2B5EF4-FFF2-40B4-BE49-F238E27FC236}">
                <a16:creationId xmlns:a16="http://schemas.microsoft.com/office/drawing/2014/main" id="{744B572B-E5F6-8A41-A782-CC37FE0A21DE}"/>
              </a:ext>
            </a:extLst>
          </p:cNvPr>
          <p:cNvSpPr/>
          <p:nvPr/>
        </p:nvSpPr>
        <p:spPr>
          <a:xfrm>
            <a:off x="5502439" y="5194517"/>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3</a:t>
            </a:r>
          </a:p>
        </p:txBody>
      </p:sp>
      <p:sp>
        <p:nvSpPr>
          <p:cNvPr id="24" name="Rectangle 23">
            <a:extLst>
              <a:ext uri="{FF2B5EF4-FFF2-40B4-BE49-F238E27FC236}">
                <a16:creationId xmlns:a16="http://schemas.microsoft.com/office/drawing/2014/main" id="{D20F5923-8898-5041-AC81-A16A84ABA8EA}"/>
              </a:ext>
            </a:extLst>
          </p:cNvPr>
          <p:cNvSpPr/>
          <p:nvPr/>
        </p:nvSpPr>
        <p:spPr>
          <a:xfrm>
            <a:off x="5502438" y="5828495"/>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4</a:t>
            </a:r>
          </a:p>
        </p:txBody>
      </p:sp>
      <p:sp>
        <p:nvSpPr>
          <p:cNvPr id="25" name="Rectangle 24">
            <a:extLst>
              <a:ext uri="{FF2B5EF4-FFF2-40B4-BE49-F238E27FC236}">
                <a16:creationId xmlns:a16="http://schemas.microsoft.com/office/drawing/2014/main" id="{18A0D4DC-33ED-7C42-AA91-A34183697755}"/>
              </a:ext>
            </a:extLst>
          </p:cNvPr>
          <p:cNvSpPr/>
          <p:nvPr/>
        </p:nvSpPr>
        <p:spPr>
          <a:xfrm>
            <a:off x="9480890" y="3924145"/>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1</a:t>
            </a:r>
          </a:p>
        </p:txBody>
      </p:sp>
      <p:sp>
        <p:nvSpPr>
          <p:cNvPr id="26" name="Rectangle 25">
            <a:extLst>
              <a:ext uri="{FF2B5EF4-FFF2-40B4-BE49-F238E27FC236}">
                <a16:creationId xmlns:a16="http://schemas.microsoft.com/office/drawing/2014/main" id="{F9BDB8C4-1097-1D48-AD92-99E7F68B056C}"/>
              </a:ext>
            </a:extLst>
          </p:cNvPr>
          <p:cNvSpPr/>
          <p:nvPr/>
        </p:nvSpPr>
        <p:spPr>
          <a:xfrm>
            <a:off x="9480888" y="4560539"/>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2</a:t>
            </a:r>
          </a:p>
        </p:txBody>
      </p:sp>
      <p:sp>
        <p:nvSpPr>
          <p:cNvPr id="27" name="Rectangle 26">
            <a:extLst>
              <a:ext uri="{FF2B5EF4-FFF2-40B4-BE49-F238E27FC236}">
                <a16:creationId xmlns:a16="http://schemas.microsoft.com/office/drawing/2014/main" id="{0F6E0989-AF36-0D48-AC6C-6E78435957F6}"/>
              </a:ext>
            </a:extLst>
          </p:cNvPr>
          <p:cNvSpPr/>
          <p:nvPr/>
        </p:nvSpPr>
        <p:spPr>
          <a:xfrm>
            <a:off x="9480887" y="5194517"/>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3</a:t>
            </a:r>
          </a:p>
        </p:txBody>
      </p:sp>
      <p:sp>
        <p:nvSpPr>
          <p:cNvPr id="28" name="Rectangle 27">
            <a:extLst>
              <a:ext uri="{FF2B5EF4-FFF2-40B4-BE49-F238E27FC236}">
                <a16:creationId xmlns:a16="http://schemas.microsoft.com/office/drawing/2014/main" id="{000B1004-A6BF-ED49-AA91-2CACD8A28757}"/>
              </a:ext>
            </a:extLst>
          </p:cNvPr>
          <p:cNvSpPr/>
          <p:nvPr/>
        </p:nvSpPr>
        <p:spPr>
          <a:xfrm>
            <a:off x="9480886" y="5828495"/>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4</a:t>
            </a:r>
          </a:p>
        </p:txBody>
      </p:sp>
      <p:cxnSp>
        <p:nvCxnSpPr>
          <p:cNvPr id="30" name="Straight Arrow Connector 29">
            <a:extLst>
              <a:ext uri="{FF2B5EF4-FFF2-40B4-BE49-F238E27FC236}">
                <a16:creationId xmlns:a16="http://schemas.microsoft.com/office/drawing/2014/main" id="{603DC4A6-FA94-3043-B198-86CC7A8B5706}"/>
              </a:ext>
            </a:extLst>
          </p:cNvPr>
          <p:cNvCxnSpPr>
            <a:cxnSpLocks/>
            <a:stCxn id="22" idx="3"/>
          </p:cNvCxnSpPr>
          <p:nvPr/>
        </p:nvCxnSpPr>
        <p:spPr>
          <a:xfrm>
            <a:off x="6849977" y="4817213"/>
            <a:ext cx="263090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B2B190-19EC-454A-90FB-6EF6D55CA659}"/>
              </a:ext>
            </a:extLst>
          </p:cNvPr>
          <p:cNvCxnSpPr>
            <a:cxnSpLocks/>
            <a:stCxn id="22" idx="3"/>
            <a:endCxn id="25" idx="1"/>
          </p:cNvCxnSpPr>
          <p:nvPr/>
        </p:nvCxnSpPr>
        <p:spPr>
          <a:xfrm flipV="1">
            <a:off x="6849977" y="4195008"/>
            <a:ext cx="2630913" cy="6222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A5630D-9612-4C4C-9D4A-13A5BB65ED9F}"/>
              </a:ext>
            </a:extLst>
          </p:cNvPr>
          <p:cNvCxnSpPr>
            <a:cxnSpLocks/>
            <a:stCxn id="22" idx="3"/>
            <a:endCxn id="27" idx="1"/>
          </p:cNvCxnSpPr>
          <p:nvPr/>
        </p:nvCxnSpPr>
        <p:spPr>
          <a:xfrm>
            <a:off x="6849977" y="4817213"/>
            <a:ext cx="2630910" cy="648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BAAC7C-B1F8-0740-BA25-817340F6544C}"/>
              </a:ext>
            </a:extLst>
          </p:cNvPr>
          <p:cNvCxnSpPr>
            <a:cxnSpLocks/>
            <a:endCxn id="28" idx="1"/>
          </p:cNvCxnSpPr>
          <p:nvPr/>
        </p:nvCxnSpPr>
        <p:spPr>
          <a:xfrm>
            <a:off x="6849975" y="4814795"/>
            <a:ext cx="2630911" cy="1284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CEB73AE-5A79-734F-ABA9-BD3A9E2C2EB8}"/>
              </a:ext>
            </a:extLst>
          </p:cNvPr>
          <p:cNvSpPr txBox="1"/>
          <p:nvPr/>
        </p:nvSpPr>
        <p:spPr>
          <a:xfrm>
            <a:off x="8550442" y="4494347"/>
            <a:ext cx="1232083" cy="369332"/>
          </a:xfrm>
          <a:prstGeom prst="rect">
            <a:avLst/>
          </a:prstGeom>
          <a:noFill/>
        </p:spPr>
        <p:txBody>
          <a:bodyPr wrap="square" rtlCol="0">
            <a:spAutoFit/>
          </a:bodyPr>
          <a:lstStyle/>
          <a:p>
            <a:r>
              <a:rPr lang="en-US" dirty="0">
                <a:solidFill>
                  <a:schemeClr val="accent1">
                    <a:lumMod val="75000"/>
                  </a:schemeClr>
                </a:solidFill>
              </a:rPr>
              <a:t>positive</a:t>
            </a:r>
          </a:p>
        </p:txBody>
      </p:sp>
      <p:sp>
        <p:nvSpPr>
          <p:cNvPr id="42" name="TextBox 41">
            <a:extLst>
              <a:ext uri="{FF2B5EF4-FFF2-40B4-BE49-F238E27FC236}">
                <a16:creationId xmlns:a16="http://schemas.microsoft.com/office/drawing/2014/main" id="{A84C0CCC-3F77-9B40-9621-C57A7F35165C}"/>
              </a:ext>
            </a:extLst>
          </p:cNvPr>
          <p:cNvSpPr txBox="1"/>
          <p:nvPr/>
        </p:nvSpPr>
        <p:spPr>
          <a:xfrm>
            <a:off x="8479834" y="3924549"/>
            <a:ext cx="1232083" cy="369332"/>
          </a:xfrm>
          <a:prstGeom prst="rect">
            <a:avLst/>
          </a:prstGeom>
          <a:noFill/>
        </p:spPr>
        <p:txBody>
          <a:bodyPr wrap="square" rtlCol="0">
            <a:spAutoFit/>
          </a:bodyPr>
          <a:lstStyle/>
          <a:p>
            <a:r>
              <a:rPr lang="en-US" dirty="0">
                <a:solidFill>
                  <a:srgbClr val="FF0000"/>
                </a:solidFill>
              </a:rPr>
              <a:t>negative</a:t>
            </a:r>
          </a:p>
        </p:txBody>
      </p:sp>
      <p:sp>
        <p:nvSpPr>
          <p:cNvPr id="43" name="TextBox 42">
            <a:extLst>
              <a:ext uri="{FF2B5EF4-FFF2-40B4-BE49-F238E27FC236}">
                <a16:creationId xmlns:a16="http://schemas.microsoft.com/office/drawing/2014/main" id="{78E375B3-2644-A74D-8881-5C9BFC42ECDB}"/>
              </a:ext>
            </a:extLst>
          </p:cNvPr>
          <p:cNvSpPr txBox="1"/>
          <p:nvPr/>
        </p:nvSpPr>
        <p:spPr>
          <a:xfrm>
            <a:off x="8563267" y="5338531"/>
            <a:ext cx="1232083" cy="369332"/>
          </a:xfrm>
          <a:prstGeom prst="rect">
            <a:avLst/>
          </a:prstGeom>
          <a:noFill/>
        </p:spPr>
        <p:txBody>
          <a:bodyPr wrap="square" rtlCol="0">
            <a:spAutoFit/>
          </a:bodyPr>
          <a:lstStyle/>
          <a:p>
            <a:r>
              <a:rPr lang="en-US" dirty="0">
                <a:solidFill>
                  <a:srgbClr val="FF0000"/>
                </a:solidFill>
              </a:rPr>
              <a:t>negative</a:t>
            </a:r>
          </a:p>
        </p:txBody>
      </p:sp>
      <p:sp>
        <p:nvSpPr>
          <p:cNvPr id="44" name="TextBox 43">
            <a:extLst>
              <a:ext uri="{FF2B5EF4-FFF2-40B4-BE49-F238E27FC236}">
                <a16:creationId xmlns:a16="http://schemas.microsoft.com/office/drawing/2014/main" id="{D1F2C677-9D73-264C-AFB8-CC58444F9E03}"/>
              </a:ext>
            </a:extLst>
          </p:cNvPr>
          <p:cNvSpPr txBox="1"/>
          <p:nvPr/>
        </p:nvSpPr>
        <p:spPr>
          <a:xfrm>
            <a:off x="8473398" y="6000888"/>
            <a:ext cx="1232083" cy="369332"/>
          </a:xfrm>
          <a:prstGeom prst="rect">
            <a:avLst/>
          </a:prstGeom>
          <a:noFill/>
        </p:spPr>
        <p:txBody>
          <a:bodyPr wrap="square" rtlCol="0">
            <a:spAutoFit/>
          </a:bodyPr>
          <a:lstStyle/>
          <a:p>
            <a:r>
              <a:rPr lang="en-US" dirty="0">
                <a:solidFill>
                  <a:srgbClr val="FF0000"/>
                </a:solidFill>
              </a:rPr>
              <a:t>negative</a:t>
            </a:r>
          </a:p>
        </p:txBody>
      </p:sp>
      <p:sp>
        <p:nvSpPr>
          <p:cNvPr id="46" name="TextBox 45">
            <a:extLst>
              <a:ext uri="{FF2B5EF4-FFF2-40B4-BE49-F238E27FC236}">
                <a16:creationId xmlns:a16="http://schemas.microsoft.com/office/drawing/2014/main" id="{19CA911B-FCC4-FD49-AEFB-920228E1042E}"/>
              </a:ext>
            </a:extLst>
          </p:cNvPr>
          <p:cNvSpPr txBox="1"/>
          <p:nvPr/>
        </p:nvSpPr>
        <p:spPr>
          <a:xfrm>
            <a:off x="7026444" y="6466532"/>
            <a:ext cx="2454442" cy="369332"/>
          </a:xfrm>
          <a:prstGeom prst="rect">
            <a:avLst/>
          </a:prstGeom>
          <a:noFill/>
        </p:spPr>
        <p:txBody>
          <a:bodyPr wrap="square" rtlCol="0">
            <a:spAutoFit/>
          </a:bodyPr>
          <a:lstStyle/>
          <a:p>
            <a:r>
              <a:rPr lang="en-US" dirty="0">
                <a:latin typeface="Comic Sans MS" panose="030F0902030302020204" pitchFamily="66" charset="0"/>
              </a:rPr>
              <a:t>Training minibatch </a:t>
            </a:r>
          </a:p>
        </p:txBody>
      </p:sp>
      <p:sp>
        <p:nvSpPr>
          <p:cNvPr id="57" name="Rectangle 56">
            <a:extLst>
              <a:ext uri="{FF2B5EF4-FFF2-40B4-BE49-F238E27FC236}">
                <a16:creationId xmlns:a16="http://schemas.microsoft.com/office/drawing/2014/main" id="{D8FF76C4-75F5-D944-B633-7F7076C8B799}"/>
              </a:ext>
            </a:extLst>
          </p:cNvPr>
          <p:cNvSpPr/>
          <p:nvPr/>
        </p:nvSpPr>
        <p:spPr>
          <a:xfrm>
            <a:off x="1995598" y="4560539"/>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Negative D</a:t>
            </a:r>
            <a:r>
              <a:rPr lang="en-US" baseline="-25000" dirty="0">
                <a:solidFill>
                  <a:schemeClr val="tx1"/>
                </a:solidFill>
              </a:rPr>
              <a:t>2</a:t>
            </a:r>
          </a:p>
        </p:txBody>
      </p:sp>
      <p:sp>
        <p:nvSpPr>
          <p:cNvPr id="58" name="Rounded Rectangle 57">
            <a:extLst>
              <a:ext uri="{FF2B5EF4-FFF2-40B4-BE49-F238E27FC236}">
                <a16:creationId xmlns:a16="http://schemas.microsoft.com/office/drawing/2014/main" id="{F2895553-5AC7-BE4F-ABA3-E7A3541B8852}"/>
              </a:ext>
            </a:extLst>
          </p:cNvPr>
          <p:cNvSpPr/>
          <p:nvPr/>
        </p:nvSpPr>
        <p:spPr>
          <a:xfrm>
            <a:off x="24481" y="4543321"/>
            <a:ext cx="1347538" cy="576160"/>
          </a:xfrm>
          <a:prstGeom prst="roundRect">
            <a:avLst/>
          </a:pr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Retriever</a:t>
            </a:r>
          </a:p>
        </p:txBody>
      </p:sp>
      <p:sp>
        <p:nvSpPr>
          <p:cNvPr id="67" name="Right Arrow 66">
            <a:extLst>
              <a:ext uri="{FF2B5EF4-FFF2-40B4-BE49-F238E27FC236}">
                <a16:creationId xmlns:a16="http://schemas.microsoft.com/office/drawing/2014/main" id="{CE31AD5D-239B-9D46-AF2B-9C49487C03C6}"/>
              </a:ext>
            </a:extLst>
          </p:cNvPr>
          <p:cNvSpPr/>
          <p:nvPr/>
        </p:nvSpPr>
        <p:spPr>
          <a:xfrm>
            <a:off x="1588168" y="4633964"/>
            <a:ext cx="256674" cy="394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lose with solid fill">
            <a:extLst>
              <a:ext uri="{FF2B5EF4-FFF2-40B4-BE49-F238E27FC236}">
                <a16:creationId xmlns:a16="http://schemas.microsoft.com/office/drawing/2014/main" id="{3FC6227B-B973-5248-A2F1-AEE11130C3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80016" y="4396580"/>
            <a:ext cx="914400" cy="914400"/>
          </a:xfrm>
          <a:prstGeom prst="rect">
            <a:avLst/>
          </a:prstGeom>
        </p:spPr>
      </p:pic>
      <p:sp>
        <p:nvSpPr>
          <p:cNvPr id="72" name="TextBox 71">
            <a:extLst>
              <a:ext uri="{FF2B5EF4-FFF2-40B4-BE49-F238E27FC236}">
                <a16:creationId xmlns:a16="http://schemas.microsoft.com/office/drawing/2014/main" id="{62FD8B56-5701-9449-AD5E-2EFDC2EDB7AC}"/>
              </a:ext>
            </a:extLst>
          </p:cNvPr>
          <p:cNvSpPr txBox="1"/>
          <p:nvPr/>
        </p:nvSpPr>
        <p:spPr>
          <a:xfrm>
            <a:off x="24481" y="6047054"/>
            <a:ext cx="1971117" cy="276999"/>
          </a:xfrm>
          <a:prstGeom prst="rect">
            <a:avLst/>
          </a:prstGeom>
          <a:noFill/>
        </p:spPr>
        <p:txBody>
          <a:bodyPr wrap="none" rtlCol="0">
            <a:spAutoFit/>
          </a:bodyPr>
          <a:lstStyle/>
          <a:p>
            <a:r>
              <a:rPr lang="en-US" sz="1200" dirty="0"/>
              <a:t>Slide idea: </a:t>
            </a:r>
            <a:r>
              <a:rPr lang="en-US" sz="1200" dirty="0" err="1"/>
              <a:t>facebookresearch</a:t>
            </a:r>
            <a:endParaRPr lang="en-US" sz="1200" dirty="0"/>
          </a:p>
        </p:txBody>
      </p:sp>
      <p:cxnSp>
        <p:nvCxnSpPr>
          <p:cNvPr id="73" name="Straight Arrow Connector 72">
            <a:extLst>
              <a:ext uri="{FF2B5EF4-FFF2-40B4-BE49-F238E27FC236}">
                <a16:creationId xmlns:a16="http://schemas.microsoft.com/office/drawing/2014/main" id="{21D20FF1-32DC-6B42-A939-A79FA8CC9AB8}"/>
              </a:ext>
            </a:extLst>
          </p:cNvPr>
          <p:cNvCxnSpPr>
            <a:cxnSpLocks/>
          </p:cNvCxnSpPr>
          <p:nvPr/>
        </p:nvCxnSpPr>
        <p:spPr>
          <a:xfrm>
            <a:off x="4254442" y="4826374"/>
            <a:ext cx="505196" cy="50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2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7</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7FA732FD-DABD-0240-A4BF-A262E904409F}"/>
              </a:ext>
            </a:extLst>
          </p:cNvPr>
          <p:cNvPicPr>
            <a:picLocks noChangeAspect="1"/>
          </p:cNvPicPr>
          <p:nvPr/>
        </p:nvPicPr>
        <p:blipFill>
          <a:blip r:embed="rId5"/>
          <a:stretch>
            <a:fillRect/>
          </a:stretch>
        </p:blipFill>
        <p:spPr>
          <a:xfrm>
            <a:off x="542693" y="2367401"/>
            <a:ext cx="7893050" cy="3373417"/>
          </a:xfrm>
          <a:prstGeom prst="rect">
            <a:avLst/>
          </a:prstGeom>
        </p:spPr>
      </p:pic>
      <p:sp>
        <p:nvSpPr>
          <p:cNvPr id="23" name="Title 1">
            <a:extLst>
              <a:ext uri="{FF2B5EF4-FFF2-40B4-BE49-F238E27FC236}">
                <a16:creationId xmlns:a16="http://schemas.microsoft.com/office/drawing/2014/main" id="{BE8830DC-97C1-C749-9785-2A931FEF8C4D}"/>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SCODE-G</a:t>
            </a:r>
            <a:endParaRPr lang="en-US" sz="6000" dirty="0">
              <a:solidFill>
                <a:schemeClr val="accent2"/>
              </a:solidFill>
              <a:latin typeface="Oriya MN" pitchFamily="2" charset="0"/>
              <a:cs typeface="Oriya MN" pitchFamily="2" charset="0"/>
            </a:endParaRPr>
          </a:p>
        </p:txBody>
      </p:sp>
      <p:sp>
        <p:nvSpPr>
          <p:cNvPr id="16" name="TextBox 15">
            <a:extLst>
              <a:ext uri="{FF2B5EF4-FFF2-40B4-BE49-F238E27FC236}">
                <a16:creationId xmlns:a16="http://schemas.microsoft.com/office/drawing/2014/main" id="{B6335C93-97C2-B34A-A78A-F730F819344C}"/>
              </a:ext>
            </a:extLst>
          </p:cNvPr>
          <p:cNvSpPr txBox="1"/>
          <p:nvPr/>
        </p:nvSpPr>
        <p:spPr>
          <a:xfrm>
            <a:off x="8683328" y="2567498"/>
            <a:ext cx="3364629" cy="369332"/>
          </a:xfrm>
          <a:prstGeom prst="rect">
            <a:avLst/>
          </a:prstGeom>
          <a:solidFill>
            <a:schemeClr val="bg1"/>
          </a:solidFill>
          <a:ln w="19050">
            <a:noFill/>
          </a:ln>
        </p:spPr>
        <p:txBody>
          <a:bodyPr wrap="square" rtlCol="0">
            <a:spAutoFit/>
          </a:bodyPr>
          <a:lstStyle/>
          <a:p>
            <a:pPr algn="ctr"/>
            <a:endParaRPr lang="en-US" dirty="0">
              <a:solidFill>
                <a:srgbClr val="0000FF"/>
              </a:solidFill>
              <a:latin typeface="Comic Sans MS" panose="030F0902030302020204" pitchFamily="66" charset="0"/>
              <a:cs typeface="Times New Roman" panose="02020603050405020304" pitchFamily="18" charset="0"/>
            </a:endParaRPr>
          </a:p>
        </p:txBody>
      </p:sp>
      <p:sp>
        <p:nvSpPr>
          <p:cNvPr id="24" name="Rectangle 23">
            <a:extLst>
              <a:ext uri="{FF2B5EF4-FFF2-40B4-BE49-F238E27FC236}">
                <a16:creationId xmlns:a16="http://schemas.microsoft.com/office/drawing/2014/main" id="{27BC18DF-66A3-A142-98CD-14795031F499}"/>
              </a:ext>
            </a:extLst>
          </p:cNvPr>
          <p:cNvSpPr/>
          <p:nvPr/>
        </p:nvSpPr>
        <p:spPr>
          <a:xfrm>
            <a:off x="4251160" y="3609471"/>
            <a:ext cx="2422358" cy="1764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710C21F-2FAA-EF47-A6BA-23D51F7640B8}"/>
              </a:ext>
            </a:extLst>
          </p:cNvPr>
          <p:cNvSpPr txBox="1"/>
          <p:nvPr/>
        </p:nvSpPr>
        <p:spPr>
          <a:xfrm>
            <a:off x="5604578" y="4561571"/>
            <a:ext cx="3170992" cy="338554"/>
          </a:xfrm>
          <a:prstGeom prst="rect">
            <a:avLst/>
          </a:prstGeom>
          <a:solidFill>
            <a:schemeClr val="bg1"/>
          </a:solidFill>
          <a:ln w="19050">
            <a:noFill/>
          </a:ln>
        </p:spPr>
        <p:txBody>
          <a:bodyPr wrap="square" rtlCol="0">
            <a:spAutoFit/>
          </a:bodyPr>
          <a:lstStyle/>
          <a:p>
            <a:pPr algn="ctr"/>
            <a:endParaRPr lang="en-US" sz="1600" dirty="0">
              <a:solidFill>
                <a:srgbClr val="0000FF"/>
              </a:solidFill>
              <a:latin typeface="Comic Sans MS" panose="030F0902030302020204" pitchFamily="66" charset="0"/>
              <a:cs typeface="Times New Roman" panose="02020603050405020304" pitchFamily="18" charset="0"/>
            </a:endParaRPr>
          </a:p>
        </p:txBody>
      </p:sp>
      <p:sp>
        <p:nvSpPr>
          <p:cNvPr id="29" name="Curved Up Arrow 28">
            <a:extLst>
              <a:ext uri="{FF2B5EF4-FFF2-40B4-BE49-F238E27FC236}">
                <a16:creationId xmlns:a16="http://schemas.microsoft.com/office/drawing/2014/main" id="{C0471F35-0D32-E946-8D0E-923B94B40B0A}"/>
              </a:ext>
            </a:extLst>
          </p:cNvPr>
          <p:cNvSpPr/>
          <p:nvPr/>
        </p:nvSpPr>
        <p:spPr>
          <a:xfrm>
            <a:off x="6167252" y="3813782"/>
            <a:ext cx="4092613" cy="126732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792A2389-6F2C-2540-BDF4-752D27D17FCD}"/>
              </a:ext>
            </a:extLst>
          </p:cNvPr>
          <p:cNvSpPr txBox="1"/>
          <p:nvPr/>
        </p:nvSpPr>
        <p:spPr>
          <a:xfrm>
            <a:off x="8353928" y="1855145"/>
            <a:ext cx="3694030" cy="1477328"/>
          </a:xfrm>
          <a:prstGeom prst="rect">
            <a:avLst/>
          </a:prstGeom>
          <a:solidFill>
            <a:schemeClr val="bg1"/>
          </a:solidFill>
          <a:ln w="19050">
            <a:noFill/>
          </a:ln>
        </p:spPr>
        <p:txBody>
          <a:bodyPr wrap="square" rtlCol="0">
            <a:spAutoFit/>
          </a:bodyPr>
          <a:lstStyle/>
          <a:p>
            <a:pPr marL="285750" indent="-285750" algn="ctr">
              <a:buFont typeface="Wingdings" pitchFamily="2" charset="2"/>
              <a:buChar char="ü"/>
            </a:pPr>
            <a:r>
              <a:rPr lang="en-US" dirty="0">
                <a:solidFill>
                  <a:srgbClr val="0000FF"/>
                </a:solidFill>
                <a:latin typeface="Comic Sans MS" panose="030F0902030302020204" pitchFamily="66" charset="0"/>
                <a:cs typeface="Times New Roman" panose="02020603050405020304" pitchFamily="18" charset="0"/>
              </a:rPr>
              <a:t>SCODE-G in  </a:t>
            </a:r>
            <a:r>
              <a:rPr lang="en-US" dirty="0">
                <a:solidFill>
                  <a:srgbClr val="FF0000"/>
                </a:solidFill>
                <a:latin typeface="Comic Sans MS" panose="030F0902030302020204" pitchFamily="66" charset="0"/>
                <a:cs typeface="Times New Roman" panose="02020603050405020304" pitchFamily="18" charset="0"/>
              </a:rPr>
              <a:t>RED</a:t>
            </a:r>
            <a:r>
              <a:rPr lang="en-US" dirty="0">
                <a:solidFill>
                  <a:srgbClr val="0000FF"/>
                </a:solidFill>
                <a:latin typeface="Comic Sans MS" panose="030F0902030302020204" pitchFamily="66" charset="0"/>
                <a:cs typeface="Times New Roman" panose="02020603050405020304" pitchFamily="18" charset="0"/>
              </a:rPr>
              <a:t>CODER uses retrieved candidate code only</a:t>
            </a:r>
          </a:p>
          <a:p>
            <a:pPr marL="285750" indent="-285750" algn="ctr">
              <a:buFont typeface="Wingdings" pitchFamily="2" charset="2"/>
              <a:buChar char="ü"/>
            </a:pPr>
            <a:endParaRPr lang="en-US" dirty="0">
              <a:solidFill>
                <a:srgbClr val="0000FF"/>
              </a:solidFill>
              <a:latin typeface="Comic Sans MS" panose="030F0902030302020204" pitchFamily="66" charset="0"/>
              <a:cs typeface="Times New Roman" panose="02020603050405020304" pitchFamily="18" charset="0"/>
            </a:endParaRPr>
          </a:p>
          <a:p>
            <a:pPr marL="285750" indent="-285750" algn="ctr">
              <a:buFont typeface="Wingdings" pitchFamily="2" charset="2"/>
              <a:buChar char="ü"/>
            </a:pPr>
            <a:r>
              <a:rPr lang="en-US" dirty="0">
                <a:solidFill>
                  <a:srgbClr val="0000FF"/>
                </a:solidFill>
                <a:latin typeface="Comic Sans MS" panose="030F0902030302020204" pitchFamily="66" charset="0"/>
                <a:cs typeface="Times New Roman" panose="02020603050405020304" pitchFamily="18" charset="0"/>
              </a:rPr>
              <a:t>Available paired summaries are used in (</a:t>
            </a:r>
            <a:r>
              <a:rPr lang="en-US" dirty="0">
                <a:solidFill>
                  <a:srgbClr val="FF0000"/>
                </a:solidFill>
                <a:latin typeface="Comic Sans MS" panose="030F0902030302020204" pitchFamily="66" charset="0"/>
                <a:cs typeface="Times New Roman" panose="02020603050405020304" pitchFamily="18" charset="0"/>
              </a:rPr>
              <a:t>RED</a:t>
            </a:r>
            <a:r>
              <a:rPr lang="en-US" dirty="0">
                <a:solidFill>
                  <a:srgbClr val="0000FF"/>
                </a:solidFill>
                <a:latin typeface="Comic Sans MS" panose="030F0902030302020204" pitchFamily="66" charset="0"/>
                <a:cs typeface="Times New Roman" panose="02020603050405020304" pitchFamily="18" charset="0"/>
              </a:rPr>
              <a:t>CODER</a:t>
            </a:r>
            <a:r>
              <a:rPr lang="en-US" dirty="0">
                <a:solidFill>
                  <a:srgbClr val="00B050"/>
                </a:solidFill>
                <a:latin typeface="Comic Sans MS" panose="030F0902030302020204" pitchFamily="66" charset="0"/>
                <a:cs typeface="Times New Roman" panose="02020603050405020304" pitchFamily="18" charset="0"/>
              </a:rPr>
              <a:t>-</a:t>
            </a:r>
            <a:r>
              <a:rPr lang="en-US" dirty="0" err="1">
                <a:solidFill>
                  <a:srgbClr val="00B050"/>
                </a:solidFill>
                <a:latin typeface="Comic Sans MS" panose="030F0902030302020204" pitchFamily="66" charset="0"/>
                <a:cs typeface="Times New Roman" panose="02020603050405020304" pitchFamily="18" charset="0"/>
              </a:rPr>
              <a:t>ext</a:t>
            </a:r>
            <a:r>
              <a:rPr lang="en-US" dirty="0">
                <a:solidFill>
                  <a:srgbClr val="0000FF"/>
                </a:solidFill>
                <a:latin typeface="Comic Sans MS" panose="030F0902030302020204" pitchFamily="66" charset="0"/>
                <a:cs typeface="Times New Roman" panose="02020603050405020304" pitchFamily="18" charset="0"/>
              </a:rPr>
              <a:t>)</a:t>
            </a:r>
          </a:p>
        </p:txBody>
      </p:sp>
      <p:sp>
        <p:nvSpPr>
          <p:cNvPr id="32" name="Rectangle 31">
            <a:extLst>
              <a:ext uri="{FF2B5EF4-FFF2-40B4-BE49-F238E27FC236}">
                <a16:creationId xmlns:a16="http://schemas.microsoft.com/office/drawing/2014/main" id="{95B83E62-7D8F-4440-8D15-70276569A1B0}"/>
              </a:ext>
            </a:extLst>
          </p:cNvPr>
          <p:cNvSpPr/>
          <p:nvPr/>
        </p:nvSpPr>
        <p:spPr>
          <a:xfrm>
            <a:off x="2232247" y="2839453"/>
            <a:ext cx="1682027" cy="465221"/>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9C92FB21-1410-1F41-9A58-102897136ED4}"/>
              </a:ext>
            </a:extLst>
          </p:cNvPr>
          <p:cNvSpPr/>
          <p:nvPr/>
        </p:nvSpPr>
        <p:spPr>
          <a:xfrm rot="18846149">
            <a:off x="3858301" y="3314700"/>
            <a:ext cx="387146" cy="330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03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8</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8DCCD6F-C70F-844E-AA2B-2958C0446443}"/>
              </a:ext>
            </a:extLst>
          </p:cNvPr>
          <p:cNvSpPr txBox="1"/>
          <p:nvPr/>
        </p:nvSpPr>
        <p:spPr>
          <a:xfrm>
            <a:off x="5043943" y="2212244"/>
            <a:ext cx="3139001" cy="400110"/>
          </a:xfrm>
          <a:prstGeom prst="rect">
            <a:avLst/>
          </a:prstGeom>
          <a:noFill/>
          <a:ln w="19050">
            <a:solidFill>
              <a:schemeClr val="tx1"/>
            </a:solidFill>
          </a:ln>
        </p:spPr>
        <p:txBody>
          <a:bodyPr wrap="none" rtlCol="0">
            <a:spAutoFit/>
          </a:bodyPr>
          <a:lstStyle/>
          <a:p>
            <a:pPr algn="ctr"/>
            <a:r>
              <a:rPr lang="en-US" sz="2000" dirty="0" err="1">
                <a:solidFill>
                  <a:srgbClr val="0000FF"/>
                </a:solidFill>
                <a:latin typeface="Times New Roman" panose="02020603050405020304" pitchFamily="18" charset="0"/>
                <a:cs typeface="Times New Roman" panose="02020603050405020304" pitchFamily="18" charset="0"/>
              </a:rPr>
              <a:t>CodeXGlue</a:t>
            </a:r>
            <a:r>
              <a:rPr lang="en-US" sz="2000" dirty="0">
                <a:solidFill>
                  <a:srgbClr val="0000FF"/>
                </a:solidFill>
                <a:latin typeface="Times New Roman" panose="02020603050405020304" pitchFamily="18" charset="0"/>
                <a:cs typeface="Times New Roman" panose="02020603050405020304" pitchFamily="18" charset="0"/>
              </a:rPr>
              <a:t>: Lu et al. (2021)</a:t>
            </a:r>
          </a:p>
        </p:txBody>
      </p:sp>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B0C3E270-2D20-C748-9FBB-B1DC06D30336}"/>
              </a:ext>
            </a:extLst>
          </p:cNvPr>
          <p:cNvPicPr>
            <a:picLocks noChangeAspect="1"/>
          </p:cNvPicPr>
          <p:nvPr/>
        </p:nvPicPr>
        <p:blipFill rotWithShape="1">
          <a:blip r:embed="rId5"/>
          <a:srcRect t="18605" r="64631" b="63602"/>
          <a:stretch/>
        </p:blipFill>
        <p:spPr>
          <a:xfrm>
            <a:off x="915928" y="2068612"/>
            <a:ext cx="3512671" cy="646331"/>
          </a:xfrm>
          <a:prstGeom prst="rect">
            <a:avLst/>
          </a:prstGeom>
        </p:spPr>
      </p:pic>
      <p:sp>
        <p:nvSpPr>
          <p:cNvPr id="20" name="TextBox 19">
            <a:extLst>
              <a:ext uri="{FF2B5EF4-FFF2-40B4-BE49-F238E27FC236}">
                <a16:creationId xmlns:a16="http://schemas.microsoft.com/office/drawing/2014/main" id="{6D9F29A5-B82B-F54D-9F05-3EA3257B4090}"/>
              </a:ext>
            </a:extLst>
          </p:cNvPr>
          <p:cNvSpPr txBox="1"/>
          <p:nvPr/>
        </p:nvSpPr>
        <p:spPr>
          <a:xfrm>
            <a:off x="8182944" y="3635120"/>
            <a:ext cx="2187387" cy="646331"/>
          </a:xfrm>
          <a:prstGeom prst="rect">
            <a:avLst/>
          </a:prstGeom>
          <a:noFill/>
        </p:spPr>
        <p:txBody>
          <a:bodyPr wrap="square" rtlCol="0">
            <a:spAutoFit/>
          </a:bodyPr>
          <a:lstStyle/>
          <a:p>
            <a:r>
              <a:rPr lang="en-US" dirty="0">
                <a:latin typeface="Comic Sans MS" panose="030F0902030302020204" pitchFamily="66" charset="0"/>
              </a:rPr>
              <a:t>Monolingual: </a:t>
            </a:r>
          </a:p>
          <a:p>
            <a:r>
              <a:rPr lang="en-US" dirty="0">
                <a:latin typeface="Comic Sans MS" panose="030F0902030302020204" pitchFamily="66" charset="0"/>
              </a:rPr>
              <a:t>   Code</a:t>
            </a:r>
          </a:p>
        </p:txBody>
      </p:sp>
      <p:sp>
        <p:nvSpPr>
          <p:cNvPr id="26" name="TextBox 25">
            <a:extLst>
              <a:ext uri="{FF2B5EF4-FFF2-40B4-BE49-F238E27FC236}">
                <a16:creationId xmlns:a16="http://schemas.microsoft.com/office/drawing/2014/main" id="{5A98FAEF-58F2-0E45-AA35-44DBAB3958AA}"/>
              </a:ext>
            </a:extLst>
          </p:cNvPr>
          <p:cNvSpPr txBox="1"/>
          <p:nvPr/>
        </p:nvSpPr>
        <p:spPr>
          <a:xfrm>
            <a:off x="5203991" y="3017545"/>
            <a:ext cx="2139544" cy="1569660"/>
          </a:xfrm>
          <a:prstGeom prst="rect">
            <a:avLst/>
          </a:prstGeom>
          <a:noFill/>
        </p:spPr>
        <p:txBody>
          <a:bodyPr wrap="square" rtlCol="0">
            <a:spAutoFit/>
          </a:bodyPr>
          <a:lstStyle/>
          <a:p>
            <a:r>
              <a:rPr lang="en-US" sz="2400" dirty="0">
                <a:latin typeface="Comic Sans MS" panose="030F0902030302020204" pitchFamily="66" charset="0"/>
              </a:rPr>
              <a:t>Metrics</a:t>
            </a:r>
          </a:p>
          <a:p>
            <a:pPr marL="285750" indent="-285750">
              <a:buFont typeface="Wingdings" pitchFamily="2" charset="2"/>
              <a:buChar char="ü"/>
            </a:pPr>
            <a:r>
              <a:rPr lang="en-US" sz="2400" dirty="0">
                <a:solidFill>
                  <a:srgbClr val="00B050"/>
                </a:solidFill>
                <a:latin typeface="Comic Sans MS" panose="030F0902030302020204" pitchFamily="66" charset="0"/>
              </a:rPr>
              <a:t>BLEU</a:t>
            </a:r>
          </a:p>
          <a:p>
            <a:pPr marL="285750" indent="-285750">
              <a:buFont typeface="Wingdings" pitchFamily="2" charset="2"/>
              <a:buChar char="ü"/>
            </a:pPr>
            <a:r>
              <a:rPr lang="en-US" sz="2400" dirty="0" err="1">
                <a:solidFill>
                  <a:srgbClr val="00B050"/>
                </a:solidFill>
                <a:latin typeface="Comic Sans MS" panose="030F0902030302020204" pitchFamily="66" charset="0"/>
              </a:rPr>
              <a:t>CodeBLEU</a:t>
            </a:r>
            <a:endParaRPr lang="en-US" sz="2400" dirty="0">
              <a:solidFill>
                <a:srgbClr val="00B050"/>
              </a:solidFill>
              <a:latin typeface="Comic Sans MS" panose="030F0902030302020204" pitchFamily="66" charset="0"/>
            </a:endParaRPr>
          </a:p>
          <a:p>
            <a:pPr marL="285750" indent="-285750">
              <a:buFont typeface="Wingdings" pitchFamily="2" charset="2"/>
              <a:buChar char="ü"/>
            </a:pPr>
            <a:r>
              <a:rPr lang="en-US" sz="2400" dirty="0">
                <a:solidFill>
                  <a:srgbClr val="00B050"/>
                </a:solidFill>
                <a:latin typeface="Comic Sans MS" panose="030F0902030302020204" pitchFamily="66" charset="0"/>
              </a:rPr>
              <a:t>EM</a:t>
            </a:r>
          </a:p>
        </p:txBody>
      </p:sp>
      <p:sp>
        <p:nvSpPr>
          <p:cNvPr id="32" name="TextBox 31">
            <a:extLst>
              <a:ext uri="{FF2B5EF4-FFF2-40B4-BE49-F238E27FC236}">
                <a16:creationId xmlns:a16="http://schemas.microsoft.com/office/drawing/2014/main" id="{E2BD4B0F-D95D-D940-B521-8B60CAB3B974}"/>
              </a:ext>
            </a:extLst>
          </p:cNvPr>
          <p:cNvSpPr txBox="1"/>
          <p:nvPr/>
        </p:nvSpPr>
        <p:spPr>
          <a:xfrm>
            <a:off x="1221847" y="1406592"/>
            <a:ext cx="2526615"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Baselines</a:t>
            </a:r>
          </a:p>
        </p:txBody>
      </p:sp>
      <p:pic>
        <p:nvPicPr>
          <p:cNvPr id="56" name="Picture 55" descr="Table&#10;&#10;Description automatically generated">
            <a:extLst>
              <a:ext uri="{FF2B5EF4-FFF2-40B4-BE49-F238E27FC236}">
                <a16:creationId xmlns:a16="http://schemas.microsoft.com/office/drawing/2014/main" id="{301CADB1-6AFF-684F-B50E-343DF3E36999}"/>
              </a:ext>
            </a:extLst>
          </p:cNvPr>
          <p:cNvPicPr>
            <a:picLocks noChangeAspect="1"/>
          </p:cNvPicPr>
          <p:nvPr/>
        </p:nvPicPr>
        <p:blipFill rotWithShape="1">
          <a:blip r:embed="rId5"/>
          <a:srcRect t="35017" r="64631" b="29338"/>
          <a:stretch/>
        </p:blipFill>
        <p:spPr>
          <a:xfrm>
            <a:off x="924819" y="3297377"/>
            <a:ext cx="3512671" cy="1294865"/>
          </a:xfrm>
          <a:prstGeom prst="rect">
            <a:avLst/>
          </a:prstGeom>
        </p:spPr>
      </p:pic>
      <p:pic>
        <p:nvPicPr>
          <p:cNvPr id="58" name="Picture 57" descr="Table&#10;&#10;Description automatically generated">
            <a:extLst>
              <a:ext uri="{FF2B5EF4-FFF2-40B4-BE49-F238E27FC236}">
                <a16:creationId xmlns:a16="http://schemas.microsoft.com/office/drawing/2014/main" id="{5CC0885B-415A-194D-9832-76FD0A5B11B3}"/>
              </a:ext>
            </a:extLst>
          </p:cNvPr>
          <p:cNvPicPr>
            <a:picLocks noChangeAspect="1"/>
          </p:cNvPicPr>
          <p:nvPr/>
        </p:nvPicPr>
        <p:blipFill rotWithShape="1">
          <a:blip r:embed="rId5"/>
          <a:srcRect t="67574" r="64631" b="3531"/>
          <a:stretch/>
        </p:blipFill>
        <p:spPr>
          <a:xfrm>
            <a:off x="924474" y="5034828"/>
            <a:ext cx="3512671" cy="1049634"/>
          </a:xfrm>
          <a:prstGeom prst="rect">
            <a:avLst/>
          </a:prstGeom>
        </p:spPr>
      </p:pic>
      <p:sp>
        <p:nvSpPr>
          <p:cNvPr id="59" name="TextBox 58">
            <a:extLst>
              <a:ext uri="{FF2B5EF4-FFF2-40B4-BE49-F238E27FC236}">
                <a16:creationId xmlns:a16="http://schemas.microsoft.com/office/drawing/2014/main" id="{B1B20996-ACF1-2049-9147-8F22596491D3}"/>
              </a:ext>
            </a:extLst>
          </p:cNvPr>
          <p:cNvSpPr txBox="1"/>
          <p:nvPr/>
        </p:nvSpPr>
        <p:spPr>
          <a:xfrm>
            <a:off x="5203991" y="1410272"/>
            <a:ext cx="2766737"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Benchmark</a:t>
            </a:r>
          </a:p>
        </p:txBody>
      </p:sp>
      <p:sp>
        <p:nvSpPr>
          <p:cNvPr id="60" name="TextBox 59">
            <a:extLst>
              <a:ext uri="{FF2B5EF4-FFF2-40B4-BE49-F238E27FC236}">
                <a16:creationId xmlns:a16="http://schemas.microsoft.com/office/drawing/2014/main" id="{58A6858C-3726-FD42-BBC1-3F1A1F62073B}"/>
              </a:ext>
            </a:extLst>
          </p:cNvPr>
          <p:cNvSpPr txBox="1"/>
          <p:nvPr/>
        </p:nvSpPr>
        <p:spPr>
          <a:xfrm>
            <a:off x="8610600" y="1417521"/>
            <a:ext cx="3038178"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Retrieval DB</a:t>
            </a:r>
          </a:p>
        </p:txBody>
      </p:sp>
      <p:cxnSp>
        <p:nvCxnSpPr>
          <p:cNvPr id="61" name="Straight Arrow Connector 60">
            <a:extLst>
              <a:ext uri="{FF2B5EF4-FFF2-40B4-BE49-F238E27FC236}">
                <a16:creationId xmlns:a16="http://schemas.microsoft.com/office/drawing/2014/main" id="{87276E16-B234-0041-8588-2CA0AB5D552E}"/>
              </a:ext>
            </a:extLst>
          </p:cNvPr>
          <p:cNvCxnSpPr>
            <a:cxnSpLocks/>
            <a:stCxn id="65" idx="2"/>
          </p:cNvCxnSpPr>
          <p:nvPr/>
        </p:nvCxnSpPr>
        <p:spPr>
          <a:xfrm flipH="1">
            <a:off x="9276637" y="2612358"/>
            <a:ext cx="705563" cy="10053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152DB42-6D58-DA47-BB90-4196C74F14DC}"/>
              </a:ext>
            </a:extLst>
          </p:cNvPr>
          <p:cNvCxnSpPr>
            <a:cxnSpLocks/>
            <a:stCxn id="65" idx="2"/>
          </p:cNvCxnSpPr>
          <p:nvPr/>
        </p:nvCxnSpPr>
        <p:spPr>
          <a:xfrm>
            <a:off x="9982200" y="2612358"/>
            <a:ext cx="738138" cy="1049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3889B9B-E706-E841-B073-EFB5A450B9BC}"/>
              </a:ext>
            </a:extLst>
          </p:cNvPr>
          <p:cNvSpPr txBox="1"/>
          <p:nvPr/>
        </p:nvSpPr>
        <p:spPr>
          <a:xfrm>
            <a:off x="9836932" y="3621676"/>
            <a:ext cx="2187387" cy="646331"/>
          </a:xfrm>
          <a:prstGeom prst="rect">
            <a:avLst/>
          </a:prstGeom>
          <a:noFill/>
        </p:spPr>
        <p:txBody>
          <a:bodyPr wrap="square" rtlCol="0">
            <a:spAutoFit/>
          </a:bodyPr>
          <a:lstStyle/>
          <a:p>
            <a:r>
              <a:rPr lang="en-US" dirty="0">
                <a:latin typeface="Comic Sans MS" panose="030F0902030302020204" pitchFamily="66" charset="0"/>
              </a:rPr>
              <a:t>Bilingual: </a:t>
            </a:r>
          </a:p>
          <a:p>
            <a:r>
              <a:rPr lang="en-US" dirty="0">
                <a:latin typeface="Comic Sans MS" panose="030F0902030302020204" pitchFamily="66" charset="0"/>
              </a:rPr>
              <a:t>(Code, Summary)</a:t>
            </a:r>
          </a:p>
        </p:txBody>
      </p:sp>
      <p:sp>
        <p:nvSpPr>
          <p:cNvPr id="64" name="TextBox 63">
            <a:extLst>
              <a:ext uri="{FF2B5EF4-FFF2-40B4-BE49-F238E27FC236}">
                <a16:creationId xmlns:a16="http://schemas.microsoft.com/office/drawing/2014/main" id="{F317F6C0-855D-3E4A-BBAB-F860D6AD7A29}"/>
              </a:ext>
            </a:extLst>
          </p:cNvPr>
          <p:cNvSpPr txBox="1"/>
          <p:nvPr/>
        </p:nvSpPr>
        <p:spPr>
          <a:xfrm>
            <a:off x="8302068" y="4769493"/>
            <a:ext cx="3512671" cy="1015663"/>
          </a:xfrm>
          <a:prstGeom prst="rect">
            <a:avLst/>
          </a:prstGeom>
          <a:noFill/>
        </p:spPr>
        <p:txBody>
          <a:bodyPr wrap="square" rtlCol="0">
            <a:spAutoFit/>
          </a:bodyPr>
          <a:lstStyle/>
          <a:p>
            <a:r>
              <a:rPr lang="en-US" sz="3000" dirty="0">
                <a:solidFill>
                  <a:srgbClr val="C00000"/>
                </a:solidFill>
                <a:latin typeface="Comic Sans MS" panose="030F0902030302020204" pitchFamily="66" charset="0"/>
              </a:rPr>
              <a:t>By default, target output is removed </a:t>
            </a:r>
          </a:p>
        </p:txBody>
      </p:sp>
      <p:sp>
        <p:nvSpPr>
          <p:cNvPr id="65" name="TextBox 64">
            <a:extLst>
              <a:ext uri="{FF2B5EF4-FFF2-40B4-BE49-F238E27FC236}">
                <a16:creationId xmlns:a16="http://schemas.microsoft.com/office/drawing/2014/main" id="{4DD56E1D-5A93-B743-88F4-0C0ED16EE2DB}"/>
              </a:ext>
            </a:extLst>
          </p:cNvPr>
          <p:cNvSpPr txBox="1"/>
          <p:nvPr/>
        </p:nvSpPr>
        <p:spPr>
          <a:xfrm>
            <a:off x="8404652" y="2212248"/>
            <a:ext cx="3155095" cy="400110"/>
          </a:xfrm>
          <a:prstGeom prst="rect">
            <a:avLst/>
          </a:prstGeom>
          <a:noFill/>
          <a:ln w="19050">
            <a:solidFill>
              <a:schemeClr val="tx1"/>
            </a:solidFill>
          </a:ln>
        </p:spPr>
        <p:txBody>
          <a:bodyPr wrap="none" rtlCol="0">
            <a:spAutoFit/>
          </a:bodyPr>
          <a:lstStyle/>
          <a:p>
            <a:pPr algn="ctr"/>
            <a:r>
              <a:rPr lang="en-US" sz="2000" dirty="0">
                <a:solidFill>
                  <a:srgbClr val="0000FF"/>
                </a:solidFill>
                <a:latin typeface="Times New Roman" panose="02020603050405020304" pitchFamily="18" charset="0"/>
                <a:cs typeface="Times New Roman" panose="02020603050405020304" pitchFamily="18" charset="0"/>
              </a:rPr>
              <a:t>CSNET: Husain et al. (2019)</a:t>
            </a:r>
          </a:p>
        </p:txBody>
      </p:sp>
      <p:sp>
        <p:nvSpPr>
          <p:cNvPr id="67" name="Title 1">
            <a:extLst>
              <a:ext uri="{FF2B5EF4-FFF2-40B4-BE49-F238E27FC236}">
                <a16:creationId xmlns:a16="http://schemas.microsoft.com/office/drawing/2014/main" id="{67F228F7-BB47-F245-8A4C-395BCBCDAC14}"/>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Evaluation Settings</a:t>
            </a:r>
            <a:endParaRPr lang="en-US" sz="6000" dirty="0">
              <a:solidFill>
                <a:schemeClr val="accent2"/>
              </a:solidFill>
              <a:latin typeface="Oriya MN" pitchFamily="2" charset="0"/>
              <a:cs typeface="Oriya MN" pitchFamily="2" charset="0"/>
            </a:endParaRPr>
          </a:p>
        </p:txBody>
      </p:sp>
      <p:sp>
        <p:nvSpPr>
          <p:cNvPr id="68" name="Rounded Rectangle 67">
            <a:extLst>
              <a:ext uri="{FF2B5EF4-FFF2-40B4-BE49-F238E27FC236}">
                <a16:creationId xmlns:a16="http://schemas.microsoft.com/office/drawing/2014/main" id="{8E7BA58D-EF87-5D48-9B68-FDD0FBEC157E}"/>
              </a:ext>
            </a:extLst>
          </p:cNvPr>
          <p:cNvSpPr/>
          <p:nvPr/>
        </p:nvSpPr>
        <p:spPr>
          <a:xfrm>
            <a:off x="8203611" y="3621676"/>
            <a:ext cx="3585882" cy="839664"/>
          </a:xfrm>
          <a:prstGeom prst="roundRect">
            <a:avLst/>
          </a:prstGeom>
          <a:solidFill>
            <a:srgbClr val="C00000">
              <a:alpha val="4836"/>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073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9</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9B614053-A6DD-9B4F-9D7F-97350618E08C}"/>
              </a:ext>
            </a:extLst>
          </p:cNvPr>
          <p:cNvSpPr txBox="1">
            <a:spLocks/>
          </p:cNvSpPr>
          <p:nvPr/>
        </p:nvSpPr>
        <p:spPr>
          <a:xfrm>
            <a:off x="0" y="110841"/>
            <a:ext cx="41388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Evaluation</a:t>
            </a:r>
            <a:endParaRPr lang="en-US" sz="6000" dirty="0">
              <a:solidFill>
                <a:schemeClr val="accent2"/>
              </a:solidFill>
              <a:latin typeface="Oriya MN" pitchFamily="2" charset="0"/>
              <a:cs typeface="Oriya MN" pitchFamily="2" charset="0"/>
            </a:endParaRPr>
          </a:p>
        </p:txBody>
      </p:sp>
      <p:pic>
        <p:nvPicPr>
          <p:cNvPr id="33" name="Picture 32">
            <a:extLst>
              <a:ext uri="{FF2B5EF4-FFF2-40B4-BE49-F238E27FC236}">
                <a16:creationId xmlns:a16="http://schemas.microsoft.com/office/drawing/2014/main" id="{D813B78C-25AC-3E4B-A8EB-88E21C314985}"/>
              </a:ext>
            </a:extLst>
          </p:cNvPr>
          <p:cNvPicPr>
            <a:picLocks noChangeAspect="1"/>
          </p:cNvPicPr>
          <p:nvPr/>
        </p:nvPicPr>
        <p:blipFill>
          <a:blip r:embed="rId5"/>
          <a:stretch>
            <a:fillRect/>
          </a:stretch>
        </p:blipFill>
        <p:spPr>
          <a:xfrm>
            <a:off x="1559295" y="1173583"/>
            <a:ext cx="8755778" cy="5399396"/>
          </a:xfrm>
          <a:prstGeom prst="rect">
            <a:avLst/>
          </a:prstGeom>
        </p:spPr>
      </p:pic>
      <p:sp>
        <p:nvSpPr>
          <p:cNvPr id="34" name="TextBox 33">
            <a:extLst>
              <a:ext uri="{FF2B5EF4-FFF2-40B4-BE49-F238E27FC236}">
                <a16:creationId xmlns:a16="http://schemas.microsoft.com/office/drawing/2014/main" id="{79F242F3-11D2-414F-AC51-A1DD4872E09F}"/>
              </a:ext>
            </a:extLst>
          </p:cNvPr>
          <p:cNvSpPr txBox="1"/>
          <p:nvPr/>
        </p:nvSpPr>
        <p:spPr>
          <a:xfrm>
            <a:off x="2457997" y="1155913"/>
            <a:ext cx="2000235" cy="369332"/>
          </a:xfrm>
          <a:prstGeom prst="rect">
            <a:avLst/>
          </a:prstGeom>
          <a:noFill/>
        </p:spPr>
        <p:txBody>
          <a:bodyPr wrap="square" rtlCol="0">
            <a:spAutoFit/>
          </a:bodyPr>
          <a:lstStyle/>
          <a:p>
            <a:r>
              <a:rPr lang="en-US" b="1" dirty="0">
                <a:latin typeface="Comic Sans MS" panose="030F0902030302020204" pitchFamily="66" charset="0"/>
              </a:rPr>
              <a:t>Retrieval based </a:t>
            </a:r>
          </a:p>
        </p:txBody>
      </p:sp>
      <p:sp>
        <p:nvSpPr>
          <p:cNvPr id="35" name="Left Brace 34">
            <a:extLst>
              <a:ext uri="{FF2B5EF4-FFF2-40B4-BE49-F238E27FC236}">
                <a16:creationId xmlns:a16="http://schemas.microsoft.com/office/drawing/2014/main" id="{928317CF-FB30-7E43-BACE-0D0B9C4FF55A}"/>
              </a:ext>
            </a:extLst>
          </p:cNvPr>
          <p:cNvSpPr/>
          <p:nvPr/>
        </p:nvSpPr>
        <p:spPr>
          <a:xfrm rot="5400000">
            <a:off x="3045437" y="1032934"/>
            <a:ext cx="417979" cy="151219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A6A787D1-3171-6945-AFBE-545C65FAEC02}"/>
              </a:ext>
            </a:extLst>
          </p:cNvPr>
          <p:cNvSpPr txBox="1"/>
          <p:nvPr/>
        </p:nvSpPr>
        <p:spPr>
          <a:xfrm>
            <a:off x="5038018" y="3248056"/>
            <a:ext cx="1707288" cy="369332"/>
          </a:xfrm>
          <a:prstGeom prst="rect">
            <a:avLst/>
          </a:prstGeom>
          <a:noFill/>
        </p:spPr>
        <p:txBody>
          <a:bodyPr wrap="square" rtlCol="0">
            <a:spAutoFit/>
          </a:bodyPr>
          <a:lstStyle/>
          <a:p>
            <a:r>
              <a:rPr lang="en-US" b="1" dirty="0">
                <a:latin typeface="Comic Sans MS" panose="030F0902030302020204" pitchFamily="66" charset="0"/>
              </a:rPr>
              <a:t>Generative</a:t>
            </a:r>
          </a:p>
        </p:txBody>
      </p:sp>
      <p:sp>
        <p:nvSpPr>
          <p:cNvPr id="37" name="Left Brace 36">
            <a:extLst>
              <a:ext uri="{FF2B5EF4-FFF2-40B4-BE49-F238E27FC236}">
                <a16:creationId xmlns:a16="http://schemas.microsoft.com/office/drawing/2014/main" id="{F37320E9-3B02-8349-B9A0-E395ABB4AF53}"/>
              </a:ext>
            </a:extLst>
          </p:cNvPr>
          <p:cNvSpPr/>
          <p:nvPr/>
        </p:nvSpPr>
        <p:spPr>
          <a:xfrm rot="5400000">
            <a:off x="5645475" y="2146263"/>
            <a:ext cx="294229" cy="319522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1227CCAC-B668-D846-B46F-65752487EA4F}"/>
              </a:ext>
            </a:extLst>
          </p:cNvPr>
          <p:cNvSpPr/>
          <p:nvPr/>
        </p:nvSpPr>
        <p:spPr>
          <a:xfrm rot="5400000">
            <a:off x="8495337" y="357045"/>
            <a:ext cx="294232" cy="228646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497F896A-2E4B-FA41-9638-4CC12E55937E}"/>
              </a:ext>
            </a:extLst>
          </p:cNvPr>
          <p:cNvSpPr txBox="1"/>
          <p:nvPr/>
        </p:nvSpPr>
        <p:spPr>
          <a:xfrm>
            <a:off x="6924711" y="971247"/>
            <a:ext cx="4138863" cy="369332"/>
          </a:xfrm>
          <a:prstGeom prst="rect">
            <a:avLst/>
          </a:prstGeom>
          <a:noFill/>
        </p:spPr>
        <p:txBody>
          <a:bodyPr wrap="square" rtlCol="0">
            <a:spAutoFit/>
          </a:bodyPr>
          <a:lstStyle/>
          <a:p>
            <a:r>
              <a:rPr lang="en-US" b="1" dirty="0">
                <a:latin typeface="Comic Sans MS" panose="030F0902030302020204" pitchFamily="66" charset="0"/>
              </a:rPr>
              <a:t>Retrieval Augmented Generative</a:t>
            </a:r>
          </a:p>
        </p:txBody>
      </p:sp>
      <p:cxnSp>
        <p:nvCxnSpPr>
          <p:cNvPr id="40" name="Straight Arrow Connector 39">
            <a:extLst>
              <a:ext uri="{FF2B5EF4-FFF2-40B4-BE49-F238E27FC236}">
                <a16:creationId xmlns:a16="http://schemas.microsoft.com/office/drawing/2014/main" id="{48CBD61C-259A-C54E-8BF8-F11E5A396B5D}"/>
              </a:ext>
            </a:extLst>
          </p:cNvPr>
          <p:cNvCxnSpPr/>
          <p:nvPr/>
        </p:nvCxnSpPr>
        <p:spPr>
          <a:xfrm>
            <a:off x="10315073" y="1525245"/>
            <a:ext cx="0" cy="63657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97F947-3FAF-EA4D-A30C-FE8DF5CBE2A7}"/>
              </a:ext>
            </a:extLst>
          </p:cNvPr>
          <p:cNvCxnSpPr>
            <a:cxnSpLocks/>
          </p:cNvCxnSpPr>
          <p:nvPr/>
        </p:nvCxnSpPr>
        <p:spPr>
          <a:xfrm>
            <a:off x="10142620" y="1516318"/>
            <a:ext cx="0" cy="22436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0ADACFB-F441-7643-A205-5F6A471602A9}"/>
              </a:ext>
            </a:extLst>
          </p:cNvPr>
          <p:cNvSpPr txBox="1"/>
          <p:nvPr/>
        </p:nvSpPr>
        <p:spPr>
          <a:xfrm>
            <a:off x="10142620" y="2772858"/>
            <a:ext cx="1363579" cy="369332"/>
          </a:xfrm>
          <a:prstGeom prst="rect">
            <a:avLst/>
          </a:prstGeom>
          <a:noFill/>
        </p:spPr>
        <p:txBody>
          <a:bodyPr wrap="square" rtlCol="0">
            <a:spAutoFit/>
          </a:bodyPr>
          <a:lstStyle/>
          <a:p>
            <a:r>
              <a:rPr lang="en-US" dirty="0">
                <a:latin typeface="Comic Sans MS" panose="030F0902030302020204" pitchFamily="66" charset="0"/>
              </a:rPr>
              <a:t>+18% </a:t>
            </a:r>
          </a:p>
        </p:txBody>
      </p:sp>
      <p:sp>
        <p:nvSpPr>
          <p:cNvPr id="43" name="TextBox 42">
            <a:extLst>
              <a:ext uri="{FF2B5EF4-FFF2-40B4-BE49-F238E27FC236}">
                <a16:creationId xmlns:a16="http://schemas.microsoft.com/office/drawing/2014/main" id="{9D3133F6-2979-4B47-977C-D259526829AE}"/>
              </a:ext>
            </a:extLst>
          </p:cNvPr>
          <p:cNvSpPr txBox="1"/>
          <p:nvPr/>
        </p:nvSpPr>
        <p:spPr>
          <a:xfrm>
            <a:off x="10381784" y="1628689"/>
            <a:ext cx="1363579" cy="369332"/>
          </a:xfrm>
          <a:prstGeom prst="rect">
            <a:avLst/>
          </a:prstGeom>
          <a:noFill/>
        </p:spPr>
        <p:txBody>
          <a:bodyPr wrap="square" rtlCol="0">
            <a:spAutoFit/>
          </a:bodyPr>
          <a:lstStyle/>
          <a:p>
            <a:r>
              <a:rPr lang="en-US" dirty="0">
                <a:latin typeface="Comic Sans MS" panose="030F0902030302020204" pitchFamily="66" charset="0"/>
              </a:rPr>
              <a:t>+4% </a:t>
            </a:r>
          </a:p>
        </p:txBody>
      </p:sp>
      <p:sp>
        <p:nvSpPr>
          <p:cNvPr id="44" name="TextBox 43">
            <a:extLst>
              <a:ext uri="{FF2B5EF4-FFF2-40B4-BE49-F238E27FC236}">
                <a16:creationId xmlns:a16="http://schemas.microsoft.com/office/drawing/2014/main" id="{6F212BCA-7C8B-D64E-93A4-75A338AE78C9}"/>
              </a:ext>
            </a:extLst>
          </p:cNvPr>
          <p:cNvSpPr txBox="1"/>
          <p:nvPr/>
        </p:nvSpPr>
        <p:spPr>
          <a:xfrm>
            <a:off x="3978440" y="6472738"/>
            <a:ext cx="5458896" cy="400110"/>
          </a:xfrm>
          <a:prstGeom prst="rect">
            <a:avLst/>
          </a:prstGeom>
          <a:noFill/>
        </p:spPr>
        <p:txBody>
          <a:bodyPr wrap="square" rtlCol="0">
            <a:spAutoFit/>
          </a:bodyPr>
          <a:lstStyle/>
          <a:p>
            <a:r>
              <a:rPr lang="en-US" sz="2000" b="1" dirty="0">
                <a:latin typeface="Comic Sans MS" panose="030F0902030302020204" pitchFamily="66" charset="0"/>
                <a:cs typeface="Arial" panose="020B0604020202020204" pitchFamily="34" charset="0"/>
              </a:rPr>
              <a:t>Table: Code gen. performances</a:t>
            </a:r>
          </a:p>
        </p:txBody>
      </p:sp>
      <p:sp>
        <p:nvSpPr>
          <p:cNvPr id="45" name="TextBox 44">
            <a:extLst>
              <a:ext uri="{FF2B5EF4-FFF2-40B4-BE49-F238E27FC236}">
                <a16:creationId xmlns:a16="http://schemas.microsoft.com/office/drawing/2014/main" id="{A3214AB1-4046-564A-AF96-2EEFFADB34A0}"/>
              </a:ext>
            </a:extLst>
          </p:cNvPr>
          <p:cNvSpPr txBox="1"/>
          <p:nvPr/>
        </p:nvSpPr>
        <p:spPr>
          <a:xfrm>
            <a:off x="838201" y="2534653"/>
            <a:ext cx="1038726" cy="646331"/>
          </a:xfrm>
          <a:prstGeom prst="rect">
            <a:avLst/>
          </a:prstGeom>
          <a:noFill/>
        </p:spPr>
        <p:txBody>
          <a:bodyPr wrap="square" rtlCol="0">
            <a:spAutoFit/>
          </a:bodyPr>
          <a:lstStyle/>
          <a:p>
            <a:r>
              <a:rPr lang="en-US" b="1" dirty="0">
                <a:latin typeface="Comic Sans MS" panose="030F0902030302020204" pitchFamily="66" charset="0"/>
                <a:cs typeface="Arial" panose="020B0604020202020204" pitchFamily="34" charset="0"/>
              </a:rPr>
              <a:t>BLEU scores</a:t>
            </a:r>
            <a:endParaRPr lang="en-US" dirty="0"/>
          </a:p>
        </p:txBody>
      </p:sp>
      <p:sp>
        <p:nvSpPr>
          <p:cNvPr id="47" name="TextBox 46">
            <a:extLst>
              <a:ext uri="{FF2B5EF4-FFF2-40B4-BE49-F238E27FC236}">
                <a16:creationId xmlns:a16="http://schemas.microsoft.com/office/drawing/2014/main" id="{184D2274-3DBF-AF49-A6D9-46422FC563D8}"/>
              </a:ext>
            </a:extLst>
          </p:cNvPr>
          <p:cNvSpPr txBox="1"/>
          <p:nvPr/>
        </p:nvSpPr>
        <p:spPr>
          <a:xfrm rot="18952006">
            <a:off x="7353867" y="5602379"/>
            <a:ext cx="1611862" cy="369332"/>
          </a:xfrm>
          <a:prstGeom prst="rect">
            <a:avLst/>
          </a:prstGeom>
          <a:solidFill>
            <a:schemeClr val="bg1"/>
          </a:solidFill>
        </p:spPr>
        <p:txBody>
          <a:bodyPr wrap="square" rtlCol="0">
            <a:spAutoFit/>
          </a:bodyPr>
          <a:lstStyle/>
          <a:p>
            <a:r>
              <a:rPr lang="en-US" b="1" dirty="0">
                <a:solidFill>
                  <a:srgbClr val="FF0000"/>
                </a:solidFill>
                <a:latin typeface="Comic Sans MS" panose="030F0902030302020204" pitchFamily="66" charset="0"/>
                <a:cs typeface="Arial" panose="020B0604020202020204" pitchFamily="34" charset="0"/>
              </a:rPr>
              <a:t>RED</a:t>
            </a:r>
            <a:r>
              <a:rPr lang="en-US" b="1" dirty="0">
                <a:latin typeface="Comic Sans MS" panose="030F0902030302020204" pitchFamily="66" charset="0"/>
                <a:cs typeface="Arial" panose="020B0604020202020204" pitchFamily="34" charset="0"/>
              </a:rPr>
              <a:t>CODER</a:t>
            </a:r>
            <a:endParaRPr lang="en-US" dirty="0"/>
          </a:p>
        </p:txBody>
      </p:sp>
      <p:sp>
        <p:nvSpPr>
          <p:cNvPr id="48" name="TextBox 47">
            <a:extLst>
              <a:ext uri="{FF2B5EF4-FFF2-40B4-BE49-F238E27FC236}">
                <a16:creationId xmlns:a16="http://schemas.microsoft.com/office/drawing/2014/main" id="{6A0F8FF5-EF47-C848-8607-62AB7C6056AF}"/>
              </a:ext>
            </a:extLst>
          </p:cNvPr>
          <p:cNvSpPr txBox="1"/>
          <p:nvPr/>
        </p:nvSpPr>
        <p:spPr>
          <a:xfrm rot="18952006">
            <a:off x="8002062" y="5686747"/>
            <a:ext cx="1896302" cy="369332"/>
          </a:xfrm>
          <a:prstGeom prst="rect">
            <a:avLst/>
          </a:prstGeom>
          <a:solidFill>
            <a:schemeClr val="bg1"/>
          </a:solidFill>
        </p:spPr>
        <p:txBody>
          <a:bodyPr wrap="square" rtlCol="0">
            <a:spAutoFit/>
          </a:bodyPr>
          <a:lstStyle/>
          <a:p>
            <a:r>
              <a:rPr lang="en-US" b="1" dirty="0">
                <a:solidFill>
                  <a:srgbClr val="FF0000"/>
                </a:solidFill>
                <a:latin typeface="Comic Sans MS" panose="030F0902030302020204" pitchFamily="66" charset="0"/>
                <a:cs typeface="Arial" panose="020B0604020202020204" pitchFamily="34" charset="0"/>
              </a:rPr>
              <a:t>RED</a:t>
            </a:r>
            <a:r>
              <a:rPr lang="en-US" b="1" dirty="0">
                <a:latin typeface="Comic Sans MS" panose="030F0902030302020204" pitchFamily="66" charset="0"/>
                <a:cs typeface="Arial" panose="020B0604020202020204" pitchFamily="34" charset="0"/>
              </a:rPr>
              <a:t>CODER-</a:t>
            </a:r>
            <a:r>
              <a:rPr lang="en-US" b="1" dirty="0" err="1">
                <a:latin typeface="Comic Sans MS" panose="030F0902030302020204" pitchFamily="66" charset="0"/>
                <a:cs typeface="Arial" panose="020B0604020202020204" pitchFamily="34" charset="0"/>
              </a:rPr>
              <a:t>ext</a:t>
            </a:r>
            <a:endParaRPr lang="en-US" dirty="0"/>
          </a:p>
        </p:txBody>
      </p:sp>
    </p:spTree>
    <p:extLst>
      <p:ext uri="{BB962C8B-B14F-4D97-AF65-F5344CB8AC3E}">
        <p14:creationId xmlns:p14="http://schemas.microsoft.com/office/powerpoint/2010/main" val="107437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24091</TotalTime>
  <Words>857</Words>
  <Application>Microsoft Macintosh PowerPoint</Application>
  <PresentationFormat>Widescreen</PresentationFormat>
  <Paragraphs>121</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Bradley Hand ITC</vt:lpstr>
      <vt:lpstr>Calibri</vt:lpstr>
      <vt:lpstr>Calibri Light</vt:lpstr>
      <vt:lpstr>Comic Sans MS</vt:lpstr>
      <vt:lpstr>Geeza Pro</vt:lpstr>
      <vt:lpstr>Oriya MN</vt:lpstr>
      <vt:lpstr>Times New Roman</vt:lpstr>
      <vt:lpstr>Wingdings</vt:lpstr>
      <vt:lpstr>Office Theme</vt:lpstr>
      <vt:lpstr>Retrieval Augmented Code Generation and Summarization </vt:lpstr>
      <vt:lpstr>Motivation</vt:lpstr>
      <vt:lpstr>Motivation</vt:lpstr>
      <vt:lpstr>REDCODER</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Wasi Ahmad</dc:creator>
  <cp:lastModifiedBy>Md Rizwan Parvez</cp:lastModifiedBy>
  <cp:revision>2022</cp:revision>
  <dcterms:created xsi:type="dcterms:W3CDTF">2021-04-06T12:33:54Z</dcterms:created>
  <dcterms:modified xsi:type="dcterms:W3CDTF">2021-10-08T08:50:13Z</dcterms:modified>
</cp:coreProperties>
</file>