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472" r:id="rId3"/>
    <p:sldId id="512" r:id="rId4"/>
    <p:sldId id="476" r:id="rId5"/>
    <p:sldId id="501" r:id="rId6"/>
    <p:sldId id="344" r:id="rId7"/>
    <p:sldId id="507" r:id="rId8"/>
    <p:sldId id="434" r:id="rId9"/>
    <p:sldId id="493" r:id="rId10"/>
    <p:sldId id="496" r:id="rId11"/>
    <p:sldId id="508" r:id="rId12"/>
    <p:sldId id="497" r:id="rId13"/>
    <p:sldId id="498" r:id="rId14"/>
    <p:sldId id="499" r:id="rId15"/>
    <p:sldId id="390" r:id="rId16"/>
    <p:sldId id="506" r:id="rId17"/>
    <p:sldId id="505" r:id="rId18"/>
    <p:sldId id="513" r:id="rId19"/>
    <p:sldId id="514" r:id="rId20"/>
    <p:sldId id="454" r:id="rId21"/>
    <p:sldId id="26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84"/>
    <p:restoredTop sz="75596"/>
  </p:normalViewPr>
  <p:slideViewPr>
    <p:cSldViewPr snapToGrid="0" snapToObjects="1">
      <p:cViewPr varScale="1">
        <p:scale>
          <a:sx n="80" d="100"/>
          <a:sy n="80" d="100"/>
        </p:scale>
        <p:origin x="1592" y="184"/>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3D2192-C6E2-8148-8E9B-A747BDFD9A9E}" type="datetimeFigureOut">
              <a:rPr lang="en-US" smtClean="0"/>
              <a:t>10/31/21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41B141-0340-A847-AE9D-37BDA5A55236}" type="slidenum">
              <a:rPr lang="en-US" smtClean="0"/>
              <a:t>‹#›</a:t>
            </a:fld>
            <a:endParaRPr lang="en-US"/>
          </a:p>
        </p:txBody>
      </p:sp>
    </p:spTree>
    <p:extLst>
      <p:ext uri="{BB962C8B-B14F-4D97-AF65-F5344CB8AC3E}">
        <p14:creationId xmlns:p14="http://schemas.microsoft.com/office/powerpoint/2010/main" val="268842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Ev1, This is Rizwan from UCLA, and welcome to my presentation on the paper “</a:t>
            </a:r>
            <a:r>
              <a:rPr lang="en-US" sz="1200" dirty="0">
                <a:latin typeface="Times New Roman" panose="02020603050405020304" pitchFamily="18" charset="0"/>
                <a:cs typeface="Times New Roman" panose="02020603050405020304" pitchFamily="18" charset="0"/>
              </a:rPr>
              <a:t>Retrieval Augmented Code Generation and Summarization”. This is a joint work by me, and my </a:t>
            </a:r>
            <a:r>
              <a:rPr lang="en-US" sz="1200" dirty="0" err="1">
                <a:latin typeface="Times New Roman" panose="02020603050405020304" pitchFamily="18" charset="0"/>
                <a:cs typeface="Times New Roman" panose="02020603050405020304" pitchFamily="18" charset="0"/>
              </a:rPr>
              <a:t>colaborators</a:t>
            </a:r>
            <a:r>
              <a:rPr lang="en-US" sz="1200" dirty="0">
                <a:latin typeface="Times New Roman" panose="02020603050405020304" pitchFamily="18" charset="0"/>
                <a:cs typeface="Times New Roman" panose="02020603050405020304" pitchFamily="18" charset="0"/>
              </a:rPr>
              <a:t> from UCLA and Columbia University </a:t>
            </a:r>
            <a:endParaRPr lang="en-US" dirty="0"/>
          </a:p>
        </p:txBody>
      </p:sp>
      <p:sp>
        <p:nvSpPr>
          <p:cNvPr id="4" name="Slide Number Placeholder 3"/>
          <p:cNvSpPr>
            <a:spLocks noGrp="1"/>
          </p:cNvSpPr>
          <p:nvPr>
            <p:ph type="sldNum" sz="quarter" idx="5"/>
          </p:nvPr>
        </p:nvSpPr>
        <p:spPr/>
        <p:txBody>
          <a:bodyPr/>
          <a:lstStyle/>
          <a:p>
            <a:fld id="{8B41B141-0340-A847-AE9D-37BDA5A55236}" type="slidenum">
              <a:rPr lang="en-US" smtClean="0"/>
              <a:t>1</a:t>
            </a:fld>
            <a:endParaRPr lang="en-US"/>
          </a:p>
        </p:txBody>
      </p:sp>
    </p:spTree>
    <p:extLst>
      <p:ext uri="{BB962C8B-B14F-4D97-AF65-F5344CB8AC3E}">
        <p14:creationId xmlns:p14="http://schemas.microsoft.com/office/powerpoint/2010/main" val="7063713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Therefore, in this paper, we develop a </a:t>
            </a:r>
            <a:r>
              <a:rPr lang="en-US" sz="1200" b="1" dirty="0">
                <a:solidFill>
                  <a:srgbClr val="0070C0"/>
                </a:solidFill>
              </a:rPr>
              <a:t>R</a:t>
            </a:r>
            <a:r>
              <a:rPr lang="en-US" sz="1200" dirty="0"/>
              <a:t>etrieval </a:t>
            </a:r>
            <a:r>
              <a:rPr lang="en-US" sz="1200" dirty="0" err="1"/>
              <a:t>augment</a:t>
            </a:r>
            <a:r>
              <a:rPr lang="en-US" sz="1200" b="1" dirty="0" err="1">
                <a:solidFill>
                  <a:srgbClr val="0070C0"/>
                </a:solidFill>
              </a:rPr>
              <a:t>ED</a:t>
            </a:r>
            <a:r>
              <a:rPr lang="en-US" sz="1200" dirty="0">
                <a:solidFill>
                  <a:srgbClr val="0070C0"/>
                </a:solidFill>
              </a:rPr>
              <a:t> </a:t>
            </a:r>
            <a:r>
              <a:rPr lang="en-US" sz="1200" b="1" dirty="0" err="1">
                <a:solidFill>
                  <a:srgbClr val="0070C0"/>
                </a:solidFill>
              </a:rPr>
              <a:t>COD</a:t>
            </a:r>
            <a:r>
              <a:rPr lang="en-US" sz="1200" dirty="0" err="1"/>
              <a:t>e</a:t>
            </a:r>
            <a:r>
              <a:rPr lang="en-US" sz="1200" dirty="0"/>
              <a:t> </a:t>
            </a:r>
            <a:r>
              <a:rPr lang="en-US" sz="1200" dirty="0" err="1"/>
              <a:t>g</a:t>
            </a:r>
            <a:r>
              <a:rPr lang="en-US" sz="1200" b="1" dirty="0" err="1">
                <a:solidFill>
                  <a:srgbClr val="0070C0"/>
                </a:solidFill>
              </a:rPr>
              <a:t>E</a:t>
            </a:r>
            <a:r>
              <a:rPr lang="en-US" sz="1200" dirty="0" err="1"/>
              <a:t>neration</a:t>
            </a:r>
            <a:r>
              <a:rPr lang="en-US" sz="1200" dirty="0"/>
              <a:t> and </a:t>
            </a:r>
            <a:r>
              <a:rPr lang="en-US" sz="1200" dirty="0" err="1"/>
              <a:t>summa</a:t>
            </a:r>
            <a:r>
              <a:rPr lang="en-US" sz="1200" b="1" dirty="0" err="1">
                <a:solidFill>
                  <a:srgbClr val="0070C0"/>
                </a:solidFill>
              </a:rPr>
              <a:t>R</a:t>
            </a:r>
            <a:r>
              <a:rPr lang="en-US" sz="1200" dirty="0" err="1"/>
              <a:t>ization</a:t>
            </a:r>
            <a:r>
              <a:rPr lang="en-US" sz="1200" dirty="0"/>
              <a:t> framework. We call it as </a:t>
            </a:r>
            <a:r>
              <a:rPr lang="en-US" sz="1200" dirty="0" err="1"/>
              <a:t>REDcoder</a:t>
            </a:r>
            <a:r>
              <a:rPr lang="en-US" sz="1200" dirty="0"/>
              <a:t>. The high level idea </a:t>
            </a:r>
            <a:r>
              <a:rPr lang="en-US" sz="1200" dirty="0" err="1"/>
              <a:t>behid</a:t>
            </a:r>
            <a:r>
              <a:rPr lang="en-US" sz="1200" dirty="0"/>
              <a:t> </a:t>
            </a:r>
            <a:r>
              <a:rPr lang="en-US" sz="1200" dirty="0" err="1"/>
              <a:t>redocder</a:t>
            </a:r>
            <a:r>
              <a:rPr lang="en-US" sz="1200" dirty="0"/>
              <a:t> is very </a:t>
            </a:r>
            <a:r>
              <a:rPr lang="en-US" sz="1200" dirty="0" err="1"/>
              <a:t>strieghtforward</a:t>
            </a:r>
            <a:r>
              <a:rPr lang="en-US" sz="1200" dirty="0"/>
              <a:t>. It has two modules or steps. The first one is a retriever. Given an input sequence it `retrieves relevant </a:t>
            </a:r>
            <a:r>
              <a:rPr lang="en-US" sz="1200" dirty="0" err="1"/>
              <a:t>candidstaes</a:t>
            </a:r>
            <a:r>
              <a:rPr lang="en-US" sz="1200" dirty="0"/>
              <a:t> from open-source repositories. And then it augments the input sequence with the top-k retrieved candidates and passes to a generative module such as PLBART. We call them  as SCODE-R and SCODE-G respectively. Next we will discuss how can build our </a:t>
            </a:r>
            <a:r>
              <a:rPr lang="en-US" sz="1200" dirty="0" err="1"/>
              <a:t>componenets</a:t>
            </a:r>
            <a:r>
              <a:rPr lang="en-US" sz="1200" dirty="0"/>
              <a:t>  SCODE-R and SCODE-G. </a:t>
            </a:r>
            <a:endParaRPr lang="en-US" dirty="0"/>
          </a:p>
        </p:txBody>
      </p:sp>
      <p:sp>
        <p:nvSpPr>
          <p:cNvPr id="4" name="Slide Number Placeholder 3"/>
          <p:cNvSpPr>
            <a:spLocks noGrp="1"/>
          </p:cNvSpPr>
          <p:nvPr>
            <p:ph type="sldNum" sz="quarter" idx="5"/>
          </p:nvPr>
        </p:nvSpPr>
        <p:spPr/>
        <p:txBody>
          <a:bodyPr/>
          <a:lstStyle/>
          <a:p>
            <a:fld id="{8B41B141-0340-A847-AE9D-37BDA5A55236}" type="slidenum">
              <a:rPr lang="en-US" smtClean="0"/>
              <a:t>10</a:t>
            </a:fld>
            <a:endParaRPr lang="en-US"/>
          </a:p>
        </p:txBody>
      </p:sp>
    </p:spTree>
    <p:extLst>
      <p:ext uri="{BB962C8B-B14F-4D97-AF65-F5344CB8AC3E}">
        <p14:creationId xmlns:p14="http://schemas.microsoft.com/office/powerpoint/2010/main" val="6836948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Therefore, in this paper, we develop a </a:t>
            </a:r>
            <a:r>
              <a:rPr lang="en-US" sz="1200" b="1" dirty="0">
                <a:solidFill>
                  <a:srgbClr val="0070C0"/>
                </a:solidFill>
              </a:rPr>
              <a:t>R</a:t>
            </a:r>
            <a:r>
              <a:rPr lang="en-US" sz="1200" dirty="0"/>
              <a:t>etrieval </a:t>
            </a:r>
            <a:r>
              <a:rPr lang="en-US" sz="1200" dirty="0" err="1"/>
              <a:t>augment</a:t>
            </a:r>
            <a:r>
              <a:rPr lang="en-US" sz="1200" b="1" dirty="0" err="1">
                <a:solidFill>
                  <a:srgbClr val="0070C0"/>
                </a:solidFill>
              </a:rPr>
              <a:t>ED</a:t>
            </a:r>
            <a:r>
              <a:rPr lang="en-US" sz="1200" dirty="0">
                <a:solidFill>
                  <a:srgbClr val="0070C0"/>
                </a:solidFill>
              </a:rPr>
              <a:t> </a:t>
            </a:r>
            <a:r>
              <a:rPr lang="en-US" sz="1200" b="1" dirty="0" err="1">
                <a:solidFill>
                  <a:srgbClr val="0070C0"/>
                </a:solidFill>
              </a:rPr>
              <a:t>COD</a:t>
            </a:r>
            <a:r>
              <a:rPr lang="en-US" sz="1200" dirty="0" err="1"/>
              <a:t>e</a:t>
            </a:r>
            <a:r>
              <a:rPr lang="en-US" sz="1200" dirty="0"/>
              <a:t> </a:t>
            </a:r>
            <a:r>
              <a:rPr lang="en-US" sz="1200" dirty="0" err="1"/>
              <a:t>g</a:t>
            </a:r>
            <a:r>
              <a:rPr lang="en-US" sz="1200" b="1" dirty="0" err="1">
                <a:solidFill>
                  <a:srgbClr val="0070C0"/>
                </a:solidFill>
              </a:rPr>
              <a:t>E</a:t>
            </a:r>
            <a:r>
              <a:rPr lang="en-US" sz="1200" dirty="0" err="1"/>
              <a:t>neration</a:t>
            </a:r>
            <a:r>
              <a:rPr lang="en-US" sz="1200" dirty="0"/>
              <a:t> and </a:t>
            </a:r>
            <a:r>
              <a:rPr lang="en-US" sz="1200" dirty="0" err="1"/>
              <a:t>summa</a:t>
            </a:r>
            <a:r>
              <a:rPr lang="en-US" sz="1200" b="1" dirty="0" err="1">
                <a:solidFill>
                  <a:srgbClr val="0070C0"/>
                </a:solidFill>
              </a:rPr>
              <a:t>R</a:t>
            </a:r>
            <a:r>
              <a:rPr lang="en-US" sz="1200" dirty="0" err="1"/>
              <a:t>ization</a:t>
            </a:r>
            <a:r>
              <a:rPr lang="en-US" sz="1200" dirty="0"/>
              <a:t> framework. We call it as </a:t>
            </a:r>
            <a:r>
              <a:rPr lang="en-US" sz="1200" dirty="0" err="1"/>
              <a:t>REDcoder</a:t>
            </a:r>
            <a:r>
              <a:rPr lang="en-US" sz="1200" dirty="0"/>
              <a:t>. The high level idea </a:t>
            </a:r>
            <a:r>
              <a:rPr lang="en-US" sz="1200" dirty="0" err="1"/>
              <a:t>behid</a:t>
            </a:r>
            <a:r>
              <a:rPr lang="en-US" sz="1200" dirty="0"/>
              <a:t> </a:t>
            </a:r>
            <a:r>
              <a:rPr lang="en-US" sz="1200" dirty="0" err="1"/>
              <a:t>redocder</a:t>
            </a:r>
            <a:r>
              <a:rPr lang="en-US" sz="1200" dirty="0"/>
              <a:t> is very </a:t>
            </a:r>
            <a:r>
              <a:rPr lang="en-US" sz="1200" dirty="0" err="1"/>
              <a:t>strieghtforward</a:t>
            </a:r>
            <a:r>
              <a:rPr lang="en-US" sz="1200" dirty="0"/>
              <a:t>. It has two modules or steps. The first one is a retriever. Given an input sequence it `retrieves relevant </a:t>
            </a:r>
            <a:r>
              <a:rPr lang="en-US" sz="1200" dirty="0" err="1"/>
              <a:t>candidstaes</a:t>
            </a:r>
            <a:r>
              <a:rPr lang="en-US" sz="1200" dirty="0"/>
              <a:t> from open-source repositories. And then it augments the input sequence with the top-k retrieved candidates and passes to a generative module such as PLBART. We call them  as SCODE-R and SCODE-G respectively. Next we will discuss how can build our </a:t>
            </a:r>
            <a:r>
              <a:rPr lang="en-US" sz="1200" dirty="0" err="1"/>
              <a:t>componenets</a:t>
            </a:r>
            <a:r>
              <a:rPr lang="en-US" sz="1200" dirty="0"/>
              <a:t>  SCODE-R and SCODE-G. </a:t>
            </a:r>
            <a:endParaRPr lang="en-US" dirty="0"/>
          </a:p>
        </p:txBody>
      </p:sp>
      <p:sp>
        <p:nvSpPr>
          <p:cNvPr id="4" name="Slide Number Placeholder 3"/>
          <p:cNvSpPr>
            <a:spLocks noGrp="1"/>
          </p:cNvSpPr>
          <p:nvPr>
            <p:ph type="sldNum" sz="quarter" idx="5"/>
          </p:nvPr>
        </p:nvSpPr>
        <p:spPr/>
        <p:txBody>
          <a:bodyPr/>
          <a:lstStyle/>
          <a:p>
            <a:fld id="{8B41B141-0340-A847-AE9D-37BDA5A55236}" type="slidenum">
              <a:rPr lang="en-US" smtClean="0"/>
              <a:t>11</a:t>
            </a:fld>
            <a:endParaRPr lang="en-US"/>
          </a:p>
        </p:txBody>
      </p:sp>
    </p:spTree>
    <p:extLst>
      <p:ext uri="{BB962C8B-B14F-4D97-AF65-F5344CB8AC3E}">
        <p14:creationId xmlns:p14="http://schemas.microsoft.com/office/powerpoint/2010/main" val="15278192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to retrieve from a large pool, the retriever must be fast. A naïve solution wd be to use sparse retrievers like BM25.</a:t>
            </a:r>
          </a:p>
          <a:p>
            <a:r>
              <a:rPr lang="en-US" dirty="0"/>
              <a:t>However, Due to the complexity of our target tasks, we need to understand query, docs in  both natural and p Ls which may be achievable by the naïve one. In this context we propose to use a dense retriever and In our paper we validate the claim that our dense SCODE-R does significantly better retrieval than sparse BM25. </a:t>
            </a:r>
          </a:p>
        </p:txBody>
      </p:sp>
      <p:sp>
        <p:nvSpPr>
          <p:cNvPr id="4" name="Slide Number Placeholder 3"/>
          <p:cNvSpPr>
            <a:spLocks noGrp="1"/>
          </p:cNvSpPr>
          <p:nvPr>
            <p:ph type="sldNum" sz="quarter" idx="5"/>
          </p:nvPr>
        </p:nvSpPr>
        <p:spPr/>
        <p:txBody>
          <a:bodyPr/>
          <a:lstStyle/>
          <a:p>
            <a:fld id="{8B41B141-0340-A847-AE9D-37BDA5A55236}" type="slidenum">
              <a:rPr lang="en-US" smtClean="0"/>
              <a:t>12</a:t>
            </a:fld>
            <a:endParaRPr lang="en-US"/>
          </a:p>
        </p:txBody>
      </p:sp>
    </p:spTree>
    <p:extLst>
      <p:ext uri="{BB962C8B-B14F-4D97-AF65-F5344CB8AC3E}">
        <p14:creationId xmlns:p14="http://schemas.microsoft.com/office/powerpoint/2010/main" val="19419056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train our </a:t>
            </a:r>
            <a:r>
              <a:rPr lang="en-US" dirty="0" err="1"/>
              <a:t>retrievr</a:t>
            </a:r>
            <a:r>
              <a:rPr lang="en-US" dirty="0"/>
              <a:t> as a binary classification problem, </a:t>
            </a:r>
          </a:p>
          <a:p>
            <a:endParaRPr lang="en-US" dirty="0"/>
          </a:p>
          <a:p>
            <a:r>
              <a:rPr lang="en-US" dirty="0"/>
              <a:t>We use the same &lt;summary, code&gt; training set in our </a:t>
            </a:r>
            <a:r>
              <a:rPr lang="en-US" dirty="0" err="1"/>
              <a:t>inten</a:t>
            </a:r>
            <a:endParaRPr lang="en-US" dirty="0"/>
          </a:p>
        </p:txBody>
      </p:sp>
      <p:sp>
        <p:nvSpPr>
          <p:cNvPr id="4" name="Slide Number Placeholder 3"/>
          <p:cNvSpPr>
            <a:spLocks noGrp="1"/>
          </p:cNvSpPr>
          <p:nvPr>
            <p:ph type="sldNum" sz="quarter" idx="5"/>
          </p:nvPr>
        </p:nvSpPr>
        <p:spPr/>
        <p:txBody>
          <a:bodyPr/>
          <a:lstStyle/>
          <a:p>
            <a:fld id="{8B41B141-0340-A847-AE9D-37BDA5A55236}" type="slidenum">
              <a:rPr lang="en-US" smtClean="0"/>
              <a:t>13</a:t>
            </a:fld>
            <a:endParaRPr lang="en-US"/>
          </a:p>
        </p:txBody>
      </p:sp>
    </p:spTree>
    <p:extLst>
      <p:ext uri="{BB962C8B-B14F-4D97-AF65-F5344CB8AC3E}">
        <p14:creationId xmlns:p14="http://schemas.microsoft.com/office/powerpoint/2010/main" val="41454862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As for the SSCODE-G, we consider a pretrained generative model PLBART but we only modify in the input </a:t>
            </a:r>
            <a:r>
              <a:rPr lang="en-US" sz="1200" dirty="0" err="1"/>
              <a:t>leyer</a:t>
            </a:r>
            <a:r>
              <a:rPr lang="en-US" sz="1200" dirty="0"/>
              <a:t> it which makes it generic to any other off-the-shelf generative models/architecture. We augment the top-k retrieved candidates with the input sequence with a special separator tokens. In addition to candidate code, whenever a candidate code  has its paired summary, in a variation of framework, </a:t>
            </a:r>
            <a:r>
              <a:rPr lang="en-US" sz="1200" dirty="0" err="1"/>
              <a:t>redcoder-ext</a:t>
            </a:r>
            <a:r>
              <a:rPr lang="en-US" sz="1200" dirty="0"/>
              <a:t>, we also </a:t>
            </a:r>
            <a:r>
              <a:rPr lang="en-US" sz="1200" dirty="0" err="1"/>
              <a:t>algument</a:t>
            </a:r>
            <a:r>
              <a:rPr lang="en-US" sz="1200" dirty="0"/>
              <a:t> using another </a:t>
            </a:r>
            <a:r>
              <a:rPr lang="en-US" sz="1200" dirty="0" err="1"/>
              <a:t>sep</a:t>
            </a:r>
            <a:r>
              <a:rPr lang="en-US" sz="1200" dirty="0"/>
              <a:t> token</a:t>
            </a:r>
            <a:r>
              <a:rPr lang="en-US" sz="1200"/>
              <a:t>. </a:t>
            </a:r>
            <a:endParaRPr lang="en-US" dirty="0"/>
          </a:p>
        </p:txBody>
      </p:sp>
      <p:sp>
        <p:nvSpPr>
          <p:cNvPr id="4" name="Slide Number Placeholder 3"/>
          <p:cNvSpPr>
            <a:spLocks noGrp="1"/>
          </p:cNvSpPr>
          <p:nvPr>
            <p:ph type="sldNum" sz="quarter" idx="5"/>
          </p:nvPr>
        </p:nvSpPr>
        <p:spPr/>
        <p:txBody>
          <a:bodyPr/>
          <a:lstStyle/>
          <a:p>
            <a:fld id="{8B41B141-0340-A847-AE9D-37BDA5A55236}" type="slidenum">
              <a:rPr lang="en-US" smtClean="0"/>
              <a:t>14</a:t>
            </a:fld>
            <a:endParaRPr lang="en-US"/>
          </a:p>
        </p:txBody>
      </p:sp>
    </p:spTree>
    <p:extLst>
      <p:ext uri="{BB962C8B-B14F-4D97-AF65-F5344CB8AC3E}">
        <p14:creationId xmlns:p14="http://schemas.microsoft.com/office/powerpoint/2010/main" val="6349688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evaluate on CODEXGLUE (JAVA and </a:t>
            </a:r>
            <a:r>
              <a:rPr lang="en-US" dirty="0" err="1"/>
              <a:t>Pythn</a:t>
            </a:r>
            <a:r>
              <a:rPr lang="en-US" dirty="0"/>
              <a:t> </a:t>
            </a:r>
            <a:r>
              <a:rPr lang="en-US" dirty="0" err="1"/>
              <a:t>becj</a:t>
            </a:r>
            <a:r>
              <a:rPr lang="en-US" dirty="0"/>
              <a:t>=mark). We report the performance on test set. We </a:t>
            </a:r>
            <a:r>
              <a:rPr lang="en-US" dirty="0" err="1"/>
              <a:t>reteive</a:t>
            </a:r>
            <a:r>
              <a:rPr lang="en-US" dirty="0"/>
              <a:t> candidates from the CSNET released monolingual and paired database. </a:t>
            </a:r>
          </a:p>
        </p:txBody>
      </p:sp>
      <p:sp>
        <p:nvSpPr>
          <p:cNvPr id="4" name="Slide Number Placeholder 3"/>
          <p:cNvSpPr>
            <a:spLocks noGrp="1"/>
          </p:cNvSpPr>
          <p:nvPr>
            <p:ph type="sldNum" sz="quarter" idx="5"/>
          </p:nvPr>
        </p:nvSpPr>
        <p:spPr/>
        <p:txBody>
          <a:bodyPr/>
          <a:lstStyle/>
          <a:p>
            <a:fld id="{8B41B141-0340-A847-AE9D-37BDA5A55236}" type="slidenum">
              <a:rPr lang="en-US" smtClean="0"/>
              <a:t>15</a:t>
            </a:fld>
            <a:endParaRPr lang="en-US"/>
          </a:p>
        </p:txBody>
      </p:sp>
    </p:spTree>
    <p:extLst>
      <p:ext uri="{BB962C8B-B14F-4D97-AF65-F5344CB8AC3E}">
        <p14:creationId xmlns:p14="http://schemas.microsoft.com/office/powerpoint/2010/main" val="30052864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41B141-0340-A847-AE9D-37BDA5A55236}" type="slidenum">
              <a:rPr lang="en-US" smtClean="0"/>
              <a:t>16</a:t>
            </a:fld>
            <a:endParaRPr lang="en-US"/>
          </a:p>
        </p:txBody>
      </p:sp>
    </p:spTree>
    <p:extLst>
      <p:ext uri="{BB962C8B-B14F-4D97-AF65-F5344CB8AC3E}">
        <p14:creationId xmlns:p14="http://schemas.microsoft.com/office/powerpoint/2010/main" val="33330507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5027b2f75f_0_4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5027b2f75f_0_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Short</a:t>
            </a:r>
            <a:endParaRPr dirty="0"/>
          </a:p>
        </p:txBody>
      </p:sp>
    </p:spTree>
    <p:extLst>
      <p:ext uri="{BB962C8B-B14F-4D97-AF65-F5344CB8AC3E}">
        <p14:creationId xmlns:p14="http://schemas.microsoft.com/office/powerpoint/2010/main" val="36449997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CA99D1-313B-447B-B1F7-051EC4AE5B8B}" type="slidenum">
              <a:rPr lang="en-US" smtClean="0"/>
              <a:t>19</a:t>
            </a:fld>
            <a:endParaRPr lang="en-US"/>
          </a:p>
        </p:txBody>
      </p:sp>
    </p:spTree>
    <p:extLst>
      <p:ext uri="{BB962C8B-B14F-4D97-AF65-F5344CB8AC3E}">
        <p14:creationId xmlns:p14="http://schemas.microsoft.com/office/powerpoint/2010/main" val="5189502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CA99D1-313B-447B-B1F7-051EC4AE5B8B}" type="slidenum">
              <a:rPr lang="en-US" smtClean="0"/>
              <a:t>20</a:t>
            </a:fld>
            <a:endParaRPr lang="en-US"/>
          </a:p>
        </p:txBody>
      </p:sp>
    </p:spTree>
    <p:extLst>
      <p:ext uri="{BB962C8B-B14F-4D97-AF65-F5344CB8AC3E}">
        <p14:creationId xmlns:p14="http://schemas.microsoft.com/office/powerpoint/2010/main" val="1248859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41B141-0340-A847-AE9D-37BDA5A55236}" type="slidenum">
              <a:rPr lang="en-US" smtClean="0"/>
              <a:t>2</a:t>
            </a:fld>
            <a:endParaRPr lang="en-US"/>
          </a:p>
        </p:txBody>
      </p:sp>
    </p:spTree>
    <p:extLst>
      <p:ext uri="{BB962C8B-B14F-4D97-AF65-F5344CB8AC3E}">
        <p14:creationId xmlns:p14="http://schemas.microsoft.com/office/powerpoint/2010/main" val="41790215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5027b2f75f_0_4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5027b2f75f_0_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Short</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has been a long cherished human dream to build a platform that can perform code automation like in code generation where we want to generate source code given a natural language description and in code summarization where a code is given and the task is to express in a short natural language summary. In this presentation I will be focused on code gen task for time limits. </a:t>
            </a:r>
          </a:p>
          <a:p>
            <a:endParaRPr lang="en-US" dirty="0"/>
          </a:p>
        </p:txBody>
      </p:sp>
      <p:sp>
        <p:nvSpPr>
          <p:cNvPr id="4" name="Slide Number Placeholder 3"/>
          <p:cNvSpPr>
            <a:spLocks noGrp="1"/>
          </p:cNvSpPr>
          <p:nvPr>
            <p:ph type="sldNum" sz="quarter" idx="5"/>
          </p:nvPr>
        </p:nvSpPr>
        <p:spPr/>
        <p:txBody>
          <a:bodyPr/>
          <a:lstStyle/>
          <a:p>
            <a:fld id="{8B41B141-0340-A847-AE9D-37BDA5A55236}" type="slidenum">
              <a:rPr lang="en-US" smtClean="0"/>
              <a:t>3</a:t>
            </a:fld>
            <a:endParaRPr lang="en-US"/>
          </a:p>
        </p:txBody>
      </p:sp>
    </p:spTree>
    <p:extLst>
      <p:ext uri="{BB962C8B-B14F-4D97-AF65-F5344CB8AC3E}">
        <p14:creationId xmlns:p14="http://schemas.microsoft.com/office/powerpoint/2010/main" val="1587307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ML needs </a:t>
            </a:r>
          </a:p>
        </p:txBody>
      </p:sp>
      <p:sp>
        <p:nvSpPr>
          <p:cNvPr id="4" name="Slide Number Placeholder 3"/>
          <p:cNvSpPr>
            <a:spLocks noGrp="1"/>
          </p:cNvSpPr>
          <p:nvPr>
            <p:ph type="sldNum" sz="quarter" idx="5"/>
          </p:nvPr>
        </p:nvSpPr>
        <p:spPr/>
        <p:txBody>
          <a:bodyPr/>
          <a:lstStyle/>
          <a:p>
            <a:fld id="{8B41B141-0340-A847-AE9D-37BDA5A55236}" type="slidenum">
              <a:rPr lang="en-US" smtClean="0"/>
              <a:t>4</a:t>
            </a:fld>
            <a:endParaRPr lang="en-US"/>
          </a:p>
        </p:txBody>
      </p:sp>
    </p:spTree>
    <p:extLst>
      <p:ext uri="{BB962C8B-B14F-4D97-AF65-F5344CB8AC3E}">
        <p14:creationId xmlns:p14="http://schemas.microsoft.com/office/powerpoint/2010/main" val="2887682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35398977-77CC-874D-95DF-36A6A9EDFDD7}" type="slidenum">
              <a:rPr lang="en-US" smtClean="0"/>
              <a:pPr/>
              <a:t>5</a:t>
            </a:fld>
            <a:endParaRPr lang="en-US"/>
          </a:p>
        </p:txBody>
      </p:sp>
    </p:spTree>
    <p:extLst>
      <p:ext uri="{BB962C8B-B14F-4D97-AF65-F5344CB8AC3E}">
        <p14:creationId xmlns:p14="http://schemas.microsoft.com/office/powerpoint/2010/main" val="19667842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14A192C8-4EB9-4A20-9BF1-A069982117B6}" type="slidenum">
              <a:rPr lang="zh-TW" altLang="en-US" smtClean="0"/>
              <a:pPr/>
              <a:t>6</a:t>
            </a:fld>
            <a:endParaRPr lang="zh-TW" altLang="en-US"/>
          </a:p>
        </p:txBody>
      </p:sp>
    </p:spTree>
    <p:extLst>
      <p:ext uri="{BB962C8B-B14F-4D97-AF65-F5344CB8AC3E}">
        <p14:creationId xmlns:p14="http://schemas.microsoft.com/office/powerpoint/2010/main" val="16351095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Ev1, This is Rizwan from UCLA, and welcome to my presentation on the paper “</a:t>
            </a:r>
            <a:r>
              <a:rPr lang="en-US" sz="1200" dirty="0">
                <a:latin typeface="Times New Roman" panose="02020603050405020304" pitchFamily="18" charset="0"/>
                <a:cs typeface="Times New Roman" panose="02020603050405020304" pitchFamily="18" charset="0"/>
              </a:rPr>
              <a:t>Retrieval Augmented Code Generation and Summarization”. This is a joint work by me, and my </a:t>
            </a:r>
            <a:r>
              <a:rPr lang="en-US" sz="1200" dirty="0" err="1">
                <a:latin typeface="Times New Roman" panose="02020603050405020304" pitchFamily="18" charset="0"/>
                <a:cs typeface="Times New Roman" panose="02020603050405020304" pitchFamily="18" charset="0"/>
              </a:rPr>
              <a:t>colaborators</a:t>
            </a:r>
            <a:r>
              <a:rPr lang="en-US" sz="1200" dirty="0">
                <a:latin typeface="Times New Roman" panose="02020603050405020304" pitchFamily="18" charset="0"/>
                <a:cs typeface="Times New Roman" panose="02020603050405020304" pitchFamily="18" charset="0"/>
              </a:rPr>
              <a:t> from UCLA and Columbia University </a:t>
            </a:r>
            <a:endParaRPr lang="en-US" dirty="0"/>
          </a:p>
        </p:txBody>
      </p:sp>
      <p:sp>
        <p:nvSpPr>
          <p:cNvPr id="4" name="Slide Number Placeholder 3"/>
          <p:cNvSpPr>
            <a:spLocks noGrp="1"/>
          </p:cNvSpPr>
          <p:nvPr>
            <p:ph type="sldNum" sz="quarter" idx="5"/>
          </p:nvPr>
        </p:nvSpPr>
        <p:spPr/>
        <p:txBody>
          <a:bodyPr/>
          <a:lstStyle/>
          <a:p>
            <a:fld id="{8B41B141-0340-A847-AE9D-37BDA5A55236}" type="slidenum">
              <a:rPr lang="en-US" smtClean="0"/>
              <a:t>7</a:t>
            </a:fld>
            <a:endParaRPr lang="en-US"/>
          </a:p>
        </p:txBody>
      </p:sp>
    </p:spTree>
    <p:extLst>
      <p:ext uri="{BB962C8B-B14F-4D97-AF65-F5344CB8AC3E}">
        <p14:creationId xmlns:p14="http://schemas.microsoft.com/office/powerpoint/2010/main" val="1699415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has been a long cherished human dream to build a platform that can perform code automation like in code generation where we want to generate source code given a natural language description and in code summarization where a code is given and the task is to express in a short natural language summary. In this presentation I will be focused on code gen task for time limits. </a:t>
            </a:r>
          </a:p>
          <a:p>
            <a:endParaRPr lang="en-US" dirty="0"/>
          </a:p>
        </p:txBody>
      </p:sp>
      <p:sp>
        <p:nvSpPr>
          <p:cNvPr id="4" name="Slide Number Placeholder 3"/>
          <p:cNvSpPr>
            <a:spLocks noGrp="1"/>
          </p:cNvSpPr>
          <p:nvPr>
            <p:ph type="sldNum" sz="quarter" idx="5"/>
          </p:nvPr>
        </p:nvSpPr>
        <p:spPr/>
        <p:txBody>
          <a:bodyPr/>
          <a:lstStyle/>
          <a:p>
            <a:fld id="{8B41B141-0340-A847-AE9D-37BDA5A55236}" type="slidenum">
              <a:rPr lang="en-US" smtClean="0"/>
              <a:t>8</a:t>
            </a:fld>
            <a:endParaRPr lang="en-US"/>
          </a:p>
        </p:txBody>
      </p:sp>
    </p:spTree>
    <p:extLst>
      <p:ext uri="{BB962C8B-B14F-4D97-AF65-F5344CB8AC3E}">
        <p14:creationId xmlns:p14="http://schemas.microsoft.com/office/powerpoint/2010/main" val="41094668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address this challenging problems like code gen, we first draw our motivation we developers write our code. Studies show that often we search API guidelines in opensource platforms or QA forums like </a:t>
            </a:r>
            <a:r>
              <a:rPr lang="en-US" dirty="0" err="1"/>
              <a:t>github</a:t>
            </a:r>
            <a:r>
              <a:rPr lang="en-US" dirty="0"/>
              <a:t> or </a:t>
            </a:r>
            <a:r>
              <a:rPr lang="en-US" dirty="0" err="1"/>
              <a:t>stackoverfow</a:t>
            </a:r>
            <a:r>
              <a:rPr lang="en-US" dirty="0"/>
              <a:t> and then we customize it in our context. And this is quite an effective way there are many studies on this too. </a:t>
            </a:r>
          </a:p>
        </p:txBody>
      </p:sp>
      <p:sp>
        <p:nvSpPr>
          <p:cNvPr id="4" name="Slide Number Placeholder 3"/>
          <p:cNvSpPr>
            <a:spLocks noGrp="1"/>
          </p:cNvSpPr>
          <p:nvPr>
            <p:ph type="sldNum" sz="quarter" idx="5"/>
          </p:nvPr>
        </p:nvSpPr>
        <p:spPr/>
        <p:txBody>
          <a:bodyPr/>
          <a:lstStyle/>
          <a:p>
            <a:fld id="{8B41B141-0340-A847-AE9D-37BDA5A55236}" type="slidenum">
              <a:rPr lang="en-US" smtClean="0"/>
              <a:t>9</a:t>
            </a:fld>
            <a:endParaRPr lang="en-US"/>
          </a:p>
        </p:txBody>
      </p:sp>
    </p:spTree>
    <p:extLst>
      <p:ext uri="{BB962C8B-B14F-4D97-AF65-F5344CB8AC3E}">
        <p14:creationId xmlns:p14="http://schemas.microsoft.com/office/powerpoint/2010/main" val="2962206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C64CD-D633-2547-9783-584B227688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8E6278-575F-C143-B7C4-1E8083FE77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D9FFE0E-A667-5F44-B9FB-2F6383290F4E}"/>
              </a:ext>
            </a:extLst>
          </p:cNvPr>
          <p:cNvSpPr>
            <a:spLocks noGrp="1"/>
          </p:cNvSpPr>
          <p:nvPr>
            <p:ph type="dt" sz="half" idx="10"/>
          </p:nvPr>
        </p:nvSpPr>
        <p:spPr/>
        <p:txBody>
          <a:bodyPr/>
          <a:lstStyle/>
          <a:p>
            <a:fld id="{418F2702-4D27-AC4B-B754-3E07CCCE7DA1}" type="datetime1">
              <a:rPr lang="en-US" smtClean="0"/>
              <a:t>10/31/21</a:t>
            </a:fld>
            <a:endParaRPr lang="en-US"/>
          </a:p>
        </p:txBody>
      </p:sp>
      <p:sp>
        <p:nvSpPr>
          <p:cNvPr id="5" name="Footer Placeholder 4">
            <a:extLst>
              <a:ext uri="{FF2B5EF4-FFF2-40B4-BE49-F238E27FC236}">
                <a16:creationId xmlns:a16="http://schemas.microsoft.com/office/drawing/2014/main" id="{83792062-DBE0-B144-A715-586381542744}"/>
              </a:ext>
            </a:extLst>
          </p:cNvPr>
          <p:cNvSpPr>
            <a:spLocks noGrp="1"/>
          </p:cNvSpPr>
          <p:nvPr>
            <p:ph type="ftr" sz="quarter" idx="11"/>
          </p:nvPr>
        </p:nvSpPr>
        <p:spPr/>
        <p:txBody>
          <a:bodyPr/>
          <a:lstStyle/>
          <a:p>
            <a:r>
              <a:rPr lang="en-US"/>
              <a:t>https://wasiahmad.github.io</a:t>
            </a:r>
          </a:p>
        </p:txBody>
      </p:sp>
      <p:sp>
        <p:nvSpPr>
          <p:cNvPr id="6" name="Slide Number Placeholder 5">
            <a:extLst>
              <a:ext uri="{FF2B5EF4-FFF2-40B4-BE49-F238E27FC236}">
                <a16:creationId xmlns:a16="http://schemas.microsoft.com/office/drawing/2014/main" id="{514B5679-4235-DD40-A482-8D11FA9FEE86}"/>
              </a:ext>
            </a:extLst>
          </p:cNvPr>
          <p:cNvSpPr>
            <a:spLocks noGrp="1"/>
          </p:cNvSpPr>
          <p:nvPr>
            <p:ph type="sldNum" sz="quarter" idx="12"/>
          </p:nvPr>
        </p:nvSpPr>
        <p:spPr/>
        <p:txBody>
          <a:bodyPr/>
          <a:lstStyle/>
          <a:p>
            <a:fld id="{976BDB2E-92AC-464F-8154-8268F184F26C}" type="slidenum">
              <a:rPr lang="en-US" smtClean="0"/>
              <a:t>‹#›</a:t>
            </a:fld>
            <a:endParaRPr lang="en-US"/>
          </a:p>
        </p:txBody>
      </p:sp>
    </p:spTree>
    <p:extLst>
      <p:ext uri="{BB962C8B-B14F-4D97-AF65-F5344CB8AC3E}">
        <p14:creationId xmlns:p14="http://schemas.microsoft.com/office/powerpoint/2010/main" val="174373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3D97-726E-B84F-8E1C-1234753624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419747-A3BC-0E44-88DA-966FB551465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382B40-5BD0-4248-A1CF-E880154AF76E}"/>
              </a:ext>
            </a:extLst>
          </p:cNvPr>
          <p:cNvSpPr>
            <a:spLocks noGrp="1"/>
          </p:cNvSpPr>
          <p:nvPr>
            <p:ph type="dt" sz="half" idx="10"/>
          </p:nvPr>
        </p:nvSpPr>
        <p:spPr/>
        <p:txBody>
          <a:bodyPr/>
          <a:lstStyle/>
          <a:p>
            <a:fld id="{B963FFE6-A09F-314C-BE8B-44B666636410}" type="datetime1">
              <a:rPr lang="en-US" smtClean="0"/>
              <a:t>10/31/21</a:t>
            </a:fld>
            <a:endParaRPr lang="en-US"/>
          </a:p>
        </p:txBody>
      </p:sp>
      <p:sp>
        <p:nvSpPr>
          <p:cNvPr id="5" name="Footer Placeholder 4">
            <a:extLst>
              <a:ext uri="{FF2B5EF4-FFF2-40B4-BE49-F238E27FC236}">
                <a16:creationId xmlns:a16="http://schemas.microsoft.com/office/drawing/2014/main" id="{2ECA6E0C-2E9B-BA47-B1E1-4C3AAD835FBB}"/>
              </a:ext>
            </a:extLst>
          </p:cNvPr>
          <p:cNvSpPr>
            <a:spLocks noGrp="1"/>
          </p:cNvSpPr>
          <p:nvPr>
            <p:ph type="ftr" sz="quarter" idx="11"/>
          </p:nvPr>
        </p:nvSpPr>
        <p:spPr/>
        <p:txBody>
          <a:bodyPr/>
          <a:lstStyle/>
          <a:p>
            <a:r>
              <a:rPr lang="en-US"/>
              <a:t>https://wasiahmad.github.io</a:t>
            </a:r>
          </a:p>
        </p:txBody>
      </p:sp>
      <p:sp>
        <p:nvSpPr>
          <p:cNvPr id="6" name="Slide Number Placeholder 5">
            <a:extLst>
              <a:ext uri="{FF2B5EF4-FFF2-40B4-BE49-F238E27FC236}">
                <a16:creationId xmlns:a16="http://schemas.microsoft.com/office/drawing/2014/main" id="{57BF704B-509E-C74D-9CA2-09DD42952EEF}"/>
              </a:ext>
            </a:extLst>
          </p:cNvPr>
          <p:cNvSpPr>
            <a:spLocks noGrp="1"/>
          </p:cNvSpPr>
          <p:nvPr>
            <p:ph type="sldNum" sz="quarter" idx="12"/>
          </p:nvPr>
        </p:nvSpPr>
        <p:spPr/>
        <p:txBody>
          <a:bodyPr/>
          <a:lstStyle/>
          <a:p>
            <a:fld id="{976BDB2E-92AC-464F-8154-8268F184F26C}" type="slidenum">
              <a:rPr lang="en-US" smtClean="0"/>
              <a:t>‹#›</a:t>
            </a:fld>
            <a:endParaRPr lang="en-US"/>
          </a:p>
        </p:txBody>
      </p:sp>
    </p:spTree>
    <p:extLst>
      <p:ext uri="{BB962C8B-B14F-4D97-AF65-F5344CB8AC3E}">
        <p14:creationId xmlns:p14="http://schemas.microsoft.com/office/powerpoint/2010/main" val="4028667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28B620-C1BD-8D4D-89FD-88D47330634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D6FC93-474D-BD44-9C8D-5ED196C073C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63BC94-FCEB-BF48-A31E-5431C983DE24}"/>
              </a:ext>
            </a:extLst>
          </p:cNvPr>
          <p:cNvSpPr>
            <a:spLocks noGrp="1"/>
          </p:cNvSpPr>
          <p:nvPr>
            <p:ph type="dt" sz="half" idx="10"/>
          </p:nvPr>
        </p:nvSpPr>
        <p:spPr/>
        <p:txBody>
          <a:bodyPr/>
          <a:lstStyle/>
          <a:p>
            <a:fld id="{4CF10B93-8792-D847-9A4A-186B249ABC41}" type="datetime1">
              <a:rPr lang="en-US" smtClean="0"/>
              <a:t>10/31/21</a:t>
            </a:fld>
            <a:endParaRPr lang="en-US"/>
          </a:p>
        </p:txBody>
      </p:sp>
      <p:sp>
        <p:nvSpPr>
          <p:cNvPr id="5" name="Footer Placeholder 4">
            <a:extLst>
              <a:ext uri="{FF2B5EF4-FFF2-40B4-BE49-F238E27FC236}">
                <a16:creationId xmlns:a16="http://schemas.microsoft.com/office/drawing/2014/main" id="{C55CE546-619A-7C48-920F-443527E9540E}"/>
              </a:ext>
            </a:extLst>
          </p:cNvPr>
          <p:cNvSpPr>
            <a:spLocks noGrp="1"/>
          </p:cNvSpPr>
          <p:nvPr>
            <p:ph type="ftr" sz="quarter" idx="11"/>
          </p:nvPr>
        </p:nvSpPr>
        <p:spPr/>
        <p:txBody>
          <a:bodyPr/>
          <a:lstStyle/>
          <a:p>
            <a:r>
              <a:rPr lang="en-US"/>
              <a:t>https://wasiahmad.github.io</a:t>
            </a:r>
          </a:p>
        </p:txBody>
      </p:sp>
      <p:sp>
        <p:nvSpPr>
          <p:cNvPr id="6" name="Slide Number Placeholder 5">
            <a:extLst>
              <a:ext uri="{FF2B5EF4-FFF2-40B4-BE49-F238E27FC236}">
                <a16:creationId xmlns:a16="http://schemas.microsoft.com/office/drawing/2014/main" id="{C37C19AC-2C17-5142-8A49-511BC2440656}"/>
              </a:ext>
            </a:extLst>
          </p:cNvPr>
          <p:cNvSpPr>
            <a:spLocks noGrp="1"/>
          </p:cNvSpPr>
          <p:nvPr>
            <p:ph type="sldNum" sz="quarter" idx="12"/>
          </p:nvPr>
        </p:nvSpPr>
        <p:spPr/>
        <p:txBody>
          <a:bodyPr/>
          <a:lstStyle/>
          <a:p>
            <a:fld id="{976BDB2E-92AC-464F-8154-8268F184F26C}" type="slidenum">
              <a:rPr lang="en-US" smtClean="0"/>
              <a:t>‹#›</a:t>
            </a:fld>
            <a:endParaRPr lang="en-US"/>
          </a:p>
        </p:txBody>
      </p:sp>
    </p:spTree>
    <p:extLst>
      <p:ext uri="{BB962C8B-B14F-4D97-AF65-F5344CB8AC3E}">
        <p14:creationId xmlns:p14="http://schemas.microsoft.com/office/powerpoint/2010/main" val="550761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8"/>
            <a:ext cx="10515600" cy="687609"/>
          </a:xfrm>
        </p:spPr>
        <p:txBody>
          <a:bodyPr/>
          <a:lstStyle>
            <a:lvl1pPr>
              <a:defRPr sz="4000">
                <a:latin typeface="Verdana" panose="020B0604030504040204" pitchFamily="34" charset="0"/>
                <a:ea typeface="Verdana" panose="020B0604030504040204" pitchFamily="34" charset="0"/>
                <a:cs typeface="Verdana" panose="020B0604030504040204" pitchFamily="34" charset="0"/>
              </a:defRPr>
            </a:lvl1pPr>
          </a:lstStyle>
          <a:p>
            <a:r>
              <a:rPr lang="zh-TW" altLang="en-US" dirty="0"/>
              <a:t>按一下以編輯母片標題樣式</a:t>
            </a:r>
            <a:endParaRPr lang="en-US" dirty="0"/>
          </a:p>
        </p:txBody>
      </p:sp>
      <p:sp>
        <p:nvSpPr>
          <p:cNvPr id="3" name="Content Placeholder 2"/>
          <p:cNvSpPr>
            <a:spLocks noGrp="1"/>
          </p:cNvSpPr>
          <p:nvPr>
            <p:ph idx="1"/>
          </p:nvPr>
        </p:nvSpPr>
        <p:spPr>
          <a:xfrm>
            <a:off x="838200" y="1628801"/>
            <a:ext cx="10515600" cy="4548163"/>
          </a:xfrm>
          <a:prstGeom prst="rect">
            <a:avLst/>
          </a:prstGeom>
        </p:spPr>
        <p:txBody>
          <a:bodyPr/>
          <a:lstStyle>
            <a:lvl1pPr>
              <a:defRPr b="0">
                <a:latin typeface="Times New Roman" panose="02020603050405020304" pitchFamily="18" charset="0"/>
                <a:ea typeface="Verdana" panose="020B0604030504040204" pitchFamily="34" charset="0"/>
                <a:cs typeface="Times New Roman" panose="02020603050405020304" pitchFamily="18" charset="0"/>
              </a:defRPr>
            </a:lvl1pPr>
            <a:lvl2pPr>
              <a:defRPr>
                <a:latin typeface="Times New Roman" panose="02020603050405020304" pitchFamily="18" charset="0"/>
                <a:ea typeface="Verdana" panose="020B0604030504040204" pitchFamily="34" charset="0"/>
                <a:cs typeface="Times New Roman" panose="02020603050405020304" pitchFamily="18" charset="0"/>
              </a:defRPr>
            </a:lvl2pPr>
            <a:lvl3pPr>
              <a:defRPr sz="2000">
                <a:latin typeface="Times New Roman" panose="02020603050405020304" pitchFamily="18" charset="0"/>
                <a:ea typeface="Verdana" panose="020B0604030504040204" pitchFamily="34" charset="0"/>
                <a:cs typeface="Times New Roman" panose="02020603050405020304" pitchFamily="18" charset="0"/>
              </a:defRPr>
            </a:lvl3pPr>
            <a:lvl4pPr>
              <a:defRPr>
                <a:latin typeface="Times New Roman" panose="02020603050405020304" pitchFamily="18" charset="0"/>
                <a:ea typeface="Verdana" panose="020B0604030504040204" pitchFamily="34" charset="0"/>
                <a:cs typeface="Times New Roman" panose="02020603050405020304" pitchFamily="18" charset="0"/>
              </a:defRPr>
            </a:lvl4pPr>
            <a:lvl5pPr>
              <a:defRPr>
                <a:latin typeface="Times New Roman" panose="02020603050405020304" pitchFamily="18" charset="0"/>
                <a:ea typeface="Verdana" panose="020B0604030504040204" pitchFamily="34" charset="0"/>
                <a:cs typeface="Times New Roman" panose="02020603050405020304" pitchFamily="18" charset="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12" name="Slide Number Placeholder 11"/>
          <p:cNvSpPr>
            <a:spLocks noGrp="1"/>
          </p:cNvSpPr>
          <p:nvPr>
            <p:ph type="sldNum" sz="quarter" idx="12"/>
          </p:nvPr>
        </p:nvSpPr>
        <p:spPr>
          <a:xfrm>
            <a:off x="10837664" y="6553200"/>
            <a:ext cx="1219200" cy="228600"/>
          </a:xfrm>
        </p:spPr>
        <p:txBody>
          <a:bodyPr/>
          <a:lstStyle>
            <a:lvl1pPr>
              <a:defRPr>
                <a:latin typeface="Verdana" panose="020B0604030504040204" pitchFamily="34" charset="0"/>
                <a:ea typeface="Verdana" panose="020B0604030504040204" pitchFamily="34" charset="0"/>
                <a:cs typeface="Verdana" panose="020B0604030504040204" pitchFamily="34" charset="0"/>
              </a:defRPr>
            </a:lvl1pPr>
          </a:lstStyle>
          <a:p>
            <a:fld id="{AF71DC22-0103-4060-B7D8-ECD9AE0F749D}" type="slidenum">
              <a:rPr lang="zh-TW" altLang="en-US" smtClean="0"/>
              <a:pPr/>
              <a:t>‹#›</a:t>
            </a:fld>
            <a:endParaRPr lang="zh-TW" altLang="en-US"/>
          </a:p>
        </p:txBody>
      </p:sp>
    </p:spTree>
    <p:extLst>
      <p:ext uri="{BB962C8B-B14F-4D97-AF65-F5344CB8AC3E}">
        <p14:creationId xmlns:p14="http://schemas.microsoft.com/office/powerpoint/2010/main" val="269678389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3A700-DF5F-4A43-99E1-A788EDA465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C3F68A-3EC3-724C-9FD5-662716BCAD8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30232A-D454-9649-8804-491A8E880A26}"/>
              </a:ext>
            </a:extLst>
          </p:cNvPr>
          <p:cNvSpPr>
            <a:spLocks noGrp="1"/>
          </p:cNvSpPr>
          <p:nvPr>
            <p:ph type="dt" sz="half" idx="10"/>
          </p:nvPr>
        </p:nvSpPr>
        <p:spPr/>
        <p:txBody>
          <a:bodyPr/>
          <a:lstStyle/>
          <a:p>
            <a:fld id="{0B363327-9A00-104A-B5B0-4ACEB33B369A}" type="datetime1">
              <a:rPr lang="en-US" smtClean="0"/>
              <a:t>10/31/21</a:t>
            </a:fld>
            <a:endParaRPr lang="en-US"/>
          </a:p>
        </p:txBody>
      </p:sp>
      <p:sp>
        <p:nvSpPr>
          <p:cNvPr id="5" name="Footer Placeholder 4">
            <a:extLst>
              <a:ext uri="{FF2B5EF4-FFF2-40B4-BE49-F238E27FC236}">
                <a16:creationId xmlns:a16="http://schemas.microsoft.com/office/drawing/2014/main" id="{0AA27FDB-4A74-0B48-8319-E6EAA5EF55B5}"/>
              </a:ext>
            </a:extLst>
          </p:cNvPr>
          <p:cNvSpPr>
            <a:spLocks noGrp="1"/>
          </p:cNvSpPr>
          <p:nvPr>
            <p:ph type="ftr" sz="quarter" idx="11"/>
          </p:nvPr>
        </p:nvSpPr>
        <p:spPr/>
        <p:txBody>
          <a:bodyPr/>
          <a:lstStyle/>
          <a:p>
            <a:r>
              <a:rPr lang="en-US"/>
              <a:t>https://wasiahmad.github.io</a:t>
            </a:r>
          </a:p>
        </p:txBody>
      </p:sp>
      <p:sp>
        <p:nvSpPr>
          <p:cNvPr id="6" name="Slide Number Placeholder 5">
            <a:extLst>
              <a:ext uri="{FF2B5EF4-FFF2-40B4-BE49-F238E27FC236}">
                <a16:creationId xmlns:a16="http://schemas.microsoft.com/office/drawing/2014/main" id="{5BA7C04D-289D-5244-8183-4EF36B15E9A6}"/>
              </a:ext>
            </a:extLst>
          </p:cNvPr>
          <p:cNvSpPr>
            <a:spLocks noGrp="1"/>
          </p:cNvSpPr>
          <p:nvPr>
            <p:ph type="sldNum" sz="quarter" idx="12"/>
          </p:nvPr>
        </p:nvSpPr>
        <p:spPr/>
        <p:txBody>
          <a:bodyPr/>
          <a:lstStyle/>
          <a:p>
            <a:fld id="{976BDB2E-92AC-464F-8154-8268F184F26C}" type="slidenum">
              <a:rPr lang="en-US" smtClean="0"/>
              <a:t>‹#›</a:t>
            </a:fld>
            <a:endParaRPr lang="en-US"/>
          </a:p>
        </p:txBody>
      </p:sp>
    </p:spTree>
    <p:extLst>
      <p:ext uri="{BB962C8B-B14F-4D97-AF65-F5344CB8AC3E}">
        <p14:creationId xmlns:p14="http://schemas.microsoft.com/office/powerpoint/2010/main" val="3300858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1E74D-3105-7947-A388-C85A9CA5B1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DE21665-F66D-4745-AD85-35A2972F85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353C0F7-5A8B-7043-95A1-AED71773C490}"/>
              </a:ext>
            </a:extLst>
          </p:cNvPr>
          <p:cNvSpPr>
            <a:spLocks noGrp="1"/>
          </p:cNvSpPr>
          <p:nvPr>
            <p:ph type="dt" sz="half" idx="10"/>
          </p:nvPr>
        </p:nvSpPr>
        <p:spPr/>
        <p:txBody>
          <a:bodyPr/>
          <a:lstStyle/>
          <a:p>
            <a:fld id="{E01977E1-64F9-1F48-ACDA-61C52BF34175}" type="datetime1">
              <a:rPr lang="en-US" smtClean="0"/>
              <a:t>10/31/21</a:t>
            </a:fld>
            <a:endParaRPr lang="en-US"/>
          </a:p>
        </p:txBody>
      </p:sp>
      <p:sp>
        <p:nvSpPr>
          <p:cNvPr id="5" name="Footer Placeholder 4">
            <a:extLst>
              <a:ext uri="{FF2B5EF4-FFF2-40B4-BE49-F238E27FC236}">
                <a16:creationId xmlns:a16="http://schemas.microsoft.com/office/drawing/2014/main" id="{7DCAA899-DEED-FF45-A585-A85F8076FDCA}"/>
              </a:ext>
            </a:extLst>
          </p:cNvPr>
          <p:cNvSpPr>
            <a:spLocks noGrp="1"/>
          </p:cNvSpPr>
          <p:nvPr>
            <p:ph type="ftr" sz="quarter" idx="11"/>
          </p:nvPr>
        </p:nvSpPr>
        <p:spPr/>
        <p:txBody>
          <a:bodyPr/>
          <a:lstStyle/>
          <a:p>
            <a:r>
              <a:rPr lang="en-US"/>
              <a:t>https://wasiahmad.github.io</a:t>
            </a:r>
          </a:p>
        </p:txBody>
      </p:sp>
      <p:sp>
        <p:nvSpPr>
          <p:cNvPr id="6" name="Slide Number Placeholder 5">
            <a:extLst>
              <a:ext uri="{FF2B5EF4-FFF2-40B4-BE49-F238E27FC236}">
                <a16:creationId xmlns:a16="http://schemas.microsoft.com/office/drawing/2014/main" id="{27D26257-7EC6-1D47-A3DE-D5AF49C79C2B}"/>
              </a:ext>
            </a:extLst>
          </p:cNvPr>
          <p:cNvSpPr>
            <a:spLocks noGrp="1"/>
          </p:cNvSpPr>
          <p:nvPr>
            <p:ph type="sldNum" sz="quarter" idx="12"/>
          </p:nvPr>
        </p:nvSpPr>
        <p:spPr/>
        <p:txBody>
          <a:bodyPr/>
          <a:lstStyle/>
          <a:p>
            <a:fld id="{976BDB2E-92AC-464F-8154-8268F184F26C}" type="slidenum">
              <a:rPr lang="en-US" smtClean="0"/>
              <a:t>‹#›</a:t>
            </a:fld>
            <a:endParaRPr lang="en-US"/>
          </a:p>
        </p:txBody>
      </p:sp>
    </p:spTree>
    <p:extLst>
      <p:ext uri="{BB962C8B-B14F-4D97-AF65-F5344CB8AC3E}">
        <p14:creationId xmlns:p14="http://schemas.microsoft.com/office/powerpoint/2010/main" val="1682717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29BB4-3CBF-4F47-9E2D-E4D1A7C8F6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7B95FB-69DD-7048-B7CF-CBB4F1A0747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21C497-B869-B84F-805E-0CA882CD4D6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0A26F7C-F6FD-6444-9432-6AE722C77DF0}"/>
              </a:ext>
            </a:extLst>
          </p:cNvPr>
          <p:cNvSpPr>
            <a:spLocks noGrp="1"/>
          </p:cNvSpPr>
          <p:nvPr>
            <p:ph type="dt" sz="half" idx="10"/>
          </p:nvPr>
        </p:nvSpPr>
        <p:spPr/>
        <p:txBody>
          <a:bodyPr/>
          <a:lstStyle/>
          <a:p>
            <a:fld id="{35A94031-BBE5-7F48-8A7E-E743CA6608EC}" type="datetime1">
              <a:rPr lang="en-US" smtClean="0"/>
              <a:t>10/31/21</a:t>
            </a:fld>
            <a:endParaRPr lang="en-US"/>
          </a:p>
        </p:txBody>
      </p:sp>
      <p:sp>
        <p:nvSpPr>
          <p:cNvPr id="6" name="Footer Placeholder 5">
            <a:extLst>
              <a:ext uri="{FF2B5EF4-FFF2-40B4-BE49-F238E27FC236}">
                <a16:creationId xmlns:a16="http://schemas.microsoft.com/office/drawing/2014/main" id="{E01D53B9-910F-914F-AC55-74BD12006F43}"/>
              </a:ext>
            </a:extLst>
          </p:cNvPr>
          <p:cNvSpPr>
            <a:spLocks noGrp="1"/>
          </p:cNvSpPr>
          <p:nvPr>
            <p:ph type="ftr" sz="quarter" idx="11"/>
          </p:nvPr>
        </p:nvSpPr>
        <p:spPr/>
        <p:txBody>
          <a:bodyPr/>
          <a:lstStyle/>
          <a:p>
            <a:r>
              <a:rPr lang="en-US"/>
              <a:t>https://wasiahmad.github.io</a:t>
            </a:r>
          </a:p>
        </p:txBody>
      </p:sp>
      <p:sp>
        <p:nvSpPr>
          <p:cNvPr id="7" name="Slide Number Placeholder 6">
            <a:extLst>
              <a:ext uri="{FF2B5EF4-FFF2-40B4-BE49-F238E27FC236}">
                <a16:creationId xmlns:a16="http://schemas.microsoft.com/office/drawing/2014/main" id="{EAF3CCA8-7EB8-664C-8C19-17760646F29A}"/>
              </a:ext>
            </a:extLst>
          </p:cNvPr>
          <p:cNvSpPr>
            <a:spLocks noGrp="1"/>
          </p:cNvSpPr>
          <p:nvPr>
            <p:ph type="sldNum" sz="quarter" idx="12"/>
          </p:nvPr>
        </p:nvSpPr>
        <p:spPr/>
        <p:txBody>
          <a:bodyPr/>
          <a:lstStyle/>
          <a:p>
            <a:fld id="{976BDB2E-92AC-464F-8154-8268F184F26C}" type="slidenum">
              <a:rPr lang="en-US" smtClean="0"/>
              <a:t>‹#›</a:t>
            </a:fld>
            <a:endParaRPr lang="en-US"/>
          </a:p>
        </p:txBody>
      </p:sp>
    </p:spTree>
    <p:extLst>
      <p:ext uri="{BB962C8B-B14F-4D97-AF65-F5344CB8AC3E}">
        <p14:creationId xmlns:p14="http://schemas.microsoft.com/office/powerpoint/2010/main" val="3245554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4E412-9BC1-D941-8456-37944ED826A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209C6B3-9226-AA4F-933F-0AD6D89698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DC1BFB2-179D-0D44-9231-6584DA55819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C07425-52E8-674A-B17E-33EF6ADCAC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DAD3652-1CAA-7B4D-BB13-8458F714037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F06D64D-7167-464E-98E2-6BF064EC6753}"/>
              </a:ext>
            </a:extLst>
          </p:cNvPr>
          <p:cNvSpPr>
            <a:spLocks noGrp="1"/>
          </p:cNvSpPr>
          <p:nvPr>
            <p:ph type="dt" sz="half" idx="10"/>
          </p:nvPr>
        </p:nvSpPr>
        <p:spPr/>
        <p:txBody>
          <a:bodyPr/>
          <a:lstStyle/>
          <a:p>
            <a:fld id="{2120E52F-8672-7045-A846-FE3F2BF2ABC2}" type="datetime1">
              <a:rPr lang="en-US" smtClean="0"/>
              <a:t>10/31/21</a:t>
            </a:fld>
            <a:endParaRPr lang="en-US"/>
          </a:p>
        </p:txBody>
      </p:sp>
      <p:sp>
        <p:nvSpPr>
          <p:cNvPr id="8" name="Footer Placeholder 7">
            <a:extLst>
              <a:ext uri="{FF2B5EF4-FFF2-40B4-BE49-F238E27FC236}">
                <a16:creationId xmlns:a16="http://schemas.microsoft.com/office/drawing/2014/main" id="{1C5F0DF1-1C21-1249-A529-6D2CFAA88EC3}"/>
              </a:ext>
            </a:extLst>
          </p:cNvPr>
          <p:cNvSpPr>
            <a:spLocks noGrp="1"/>
          </p:cNvSpPr>
          <p:nvPr>
            <p:ph type="ftr" sz="quarter" idx="11"/>
          </p:nvPr>
        </p:nvSpPr>
        <p:spPr/>
        <p:txBody>
          <a:bodyPr/>
          <a:lstStyle/>
          <a:p>
            <a:r>
              <a:rPr lang="en-US"/>
              <a:t>https://wasiahmad.github.io</a:t>
            </a:r>
          </a:p>
        </p:txBody>
      </p:sp>
      <p:sp>
        <p:nvSpPr>
          <p:cNvPr id="9" name="Slide Number Placeholder 8">
            <a:extLst>
              <a:ext uri="{FF2B5EF4-FFF2-40B4-BE49-F238E27FC236}">
                <a16:creationId xmlns:a16="http://schemas.microsoft.com/office/drawing/2014/main" id="{5A0DB564-CFCD-6B4F-B59F-1866008B38F2}"/>
              </a:ext>
            </a:extLst>
          </p:cNvPr>
          <p:cNvSpPr>
            <a:spLocks noGrp="1"/>
          </p:cNvSpPr>
          <p:nvPr>
            <p:ph type="sldNum" sz="quarter" idx="12"/>
          </p:nvPr>
        </p:nvSpPr>
        <p:spPr/>
        <p:txBody>
          <a:bodyPr/>
          <a:lstStyle/>
          <a:p>
            <a:fld id="{976BDB2E-92AC-464F-8154-8268F184F26C}" type="slidenum">
              <a:rPr lang="en-US" smtClean="0"/>
              <a:t>‹#›</a:t>
            </a:fld>
            <a:endParaRPr lang="en-US"/>
          </a:p>
        </p:txBody>
      </p:sp>
    </p:spTree>
    <p:extLst>
      <p:ext uri="{BB962C8B-B14F-4D97-AF65-F5344CB8AC3E}">
        <p14:creationId xmlns:p14="http://schemas.microsoft.com/office/powerpoint/2010/main" val="2828275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425EE-5642-D041-89A1-CA85D989F3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92E9F9-731C-484D-A916-100499ECBAF8}"/>
              </a:ext>
            </a:extLst>
          </p:cNvPr>
          <p:cNvSpPr>
            <a:spLocks noGrp="1"/>
          </p:cNvSpPr>
          <p:nvPr>
            <p:ph type="dt" sz="half" idx="10"/>
          </p:nvPr>
        </p:nvSpPr>
        <p:spPr/>
        <p:txBody>
          <a:bodyPr/>
          <a:lstStyle/>
          <a:p>
            <a:fld id="{67D192DD-6306-B047-9B9C-E75DACD4E6DA}" type="datetime1">
              <a:rPr lang="en-US" smtClean="0"/>
              <a:t>10/31/21</a:t>
            </a:fld>
            <a:endParaRPr lang="en-US"/>
          </a:p>
        </p:txBody>
      </p:sp>
      <p:sp>
        <p:nvSpPr>
          <p:cNvPr id="4" name="Footer Placeholder 3">
            <a:extLst>
              <a:ext uri="{FF2B5EF4-FFF2-40B4-BE49-F238E27FC236}">
                <a16:creationId xmlns:a16="http://schemas.microsoft.com/office/drawing/2014/main" id="{58581A43-F105-6C4A-8680-EE8E1364A9D0}"/>
              </a:ext>
            </a:extLst>
          </p:cNvPr>
          <p:cNvSpPr>
            <a:spLocks noGrp="1"/>
          </p:cNvSpPr>
          <p:nvPr>
            <p:ph type="ftr" sz="quarter" idx="11"/>
          </p:nvPr>
        </p:nvSpPr>
        <p:spPr/>
        <p:txBody>
          <a:bodyPr/>
          <a:lstStyle/>
          <a:p>
            <a:r>
              <a:rPr lang="en-US"/>
              <a:t>https://wasiahmad.github.io</a:t>
            </a:r>
          </a:p>
        </p:txBody>
      </p:sp>
      <p:sp>
        <p:nvSpPr>
          <p:cNvPr id="5" name="Slide Number Placeholder 4">
            <a:extLst>
              <a:ext uri="{FF2B5EF4-FFF2-40B4-BE49-F238E27FC236}">
                <a16:creationId xmlns:a16="http://schemas.microsoft.com/office/drawing/2014/main" id="{1CFC5F41-68BE-FD4C-9C59-91A5BF1CA728}"/>
              </a:ext>
            </a:extLst>
          </p:cNvPr>
          <p:cNvSpPr>
            <a:spLocks noGrp="1"/>
          </p:cNvSpPr>
          <p:nvPr>
            <p:ph type="sldNum" sz="quarter" idx="12"/>
          </p:nvPr>
        </p:nvSpPr>
        <p:spPr/>
        <p:txBody>
          <a:bodyPr/>
          <a:lstStyle/>
          <a:p>
            <a:fld id="{976BDB2E-92AC-464F-8154-8268F184F26C}" type="slidenum">
              <a:rPr lang="en-US" smtClean="0"/>
              <a:t>‹#›</a:t>
            </a:fld>
            <a:endParaRPr lang="en-US"/>
          </a:p>
        </p:txBody>
      </p:sp>
    </p:spTree>
    <p:extLst>
      <p:ext uri="{BB962C8B-B14F-4D97-AF65-F5344CB8AC3E}">
        <p14:creationId xmlns:p14="http://schemas.microsoft.com/office/powerpoint/2010/main" val="3561012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DEFE7D-C4DF-5048-BBB4-67D997D1CBDB}"/>
              </a:ext>
            </a:extLst>
          </p:cNvPr>
          <p:cNvSpPr>
            <a:spLocks noGrp="1"/>
          </p:cNvSpPr>
          <p:nvPr>
            <p:ph type="dt" sz="half" idx="10"/>
          </p:nvPr>
        </p:nvSpPr>
        <p:spPr/>
        <p:txBody>
          <a:bodyPr/>
          <a:lstStyle/>
          <a:p>
            <a:fld id="{5C4BBF3B-D484-2340-A0A6-B9221DCF00A9}" type="datetime1">
              <a:rPr lang="en-US" smtClean="0"/>
              <a:t>10/31/21</a:t>
            </a:fld>
            <a:endParaRPr lang="en-US"/>
          </a:p>
        </p:txBody>
      </p:sp>
      <p:sp>
        <p:nvSpPr>
          <p:cNvPr id="3" name="Footer Placeholder 2">
            <a:extLst>
              <a:ext uri="{FF2B5EF4-FFF2-40B4-BE49-F238E27FC236}">
                <a16:creationId xmlns:a16="http://schemas.microsoft.com/office/drawing/2014/main" id="{1C601A5E-8C68-814E-AA7D-D423CCB75910}"/>
              </a:ext>
            </a:extLst>
          </p:cNvPr>
          <p:cNvSpPr>
            <a:spLocks noGrp="1"/>
          </p:cNvSpPr>
          <p:nvPr>
            <p:ph type="ftr" sz="quarter" idx="11"/>
          </p:nvPr>
        </p:nvSpPr>
        <p:spPr/>
        <p:txBody>
          <a:bodyPr/>
          <a:lstStyle/>
          <a:p>
            <a:r>
              <a:rPr lang="en-US"/>
              <a:t>https://wasiahmad.github.io</a:t>
            </a:r>
          </a:p>
        </p:txBody>
      </p:sp>
      <p:sp>
        <p:nvSpPr>
          <p:cNvPr id="4" name="Slide Number Placeholder 3">
            <a:extLst>
              <a:ext uri="{FF2B5EF4-FFF2-40B4-BE49-F238E27FC236}">
                <a16:creationId xmlns:a16="http://schemas.microsoft.com/office/drawing/2014/main" id="{77A5C152-09EB-3A43-9F14-7499BB71B16E}"/>
              </a:ext>
            </a:extLst>
          </p:cNvPr>
          <p:cNvSpPr>
            <a:spLocks noGrp="1"/>
          </p:cNvSpPr>
          <p:nvPr>
            <p:ph type="sldNum" sz="quarter" idx="12"/>
          </p:nvPr>
        </p:nvSpPr>
        <p:spPr/>
        <p:txBody>
          <a:bodyPr/>
          <a:lstStyle/>
          <a:p>
            <a:fld id="{976BDB2E-92AC-464F-8154-8268F184F26C}" type="slidenum">
              <a:rPr lang="en-US" smtClean="0"/>
              <a:t>‹#›</a:t>
            </a:fld>
            <a:endParaRPr lang="en-US"/>
          </a:p>
        </p:txBody>
      </p:sp>
    </p:spTree>
    <p:extLst>
      <p:ext uri="{BB962C8B-B14F-4D97-AF65-F5344CB8AC3E}">
        <p14:creationId xmlns:p14="http://schemas.microsoft.com/office/powerpoint/2010/main" val="1236904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85AC6-60A7-A84B-B4DE-92ECA21036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C549494-241B-8045-952B-D1A7BB77F9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4DF3F05-0FF1-D84D-9D46-2B23F7B9D9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542EB59-D66E-A140-9157-B001ADF01F04}"/>
              </a:ext>
            </a:extLst>
          </p:cNvPr>
          <p:cNvSpPr>
            <a:spLocks noGrp="1"/>
          </p:cNvSpPr>
          <p:nvPr>
            <p:ph type="dt" sz="half" idx="10"/>
          </p:nvPr>
        </p:nvSpPr>
        <p:spPr/>
        <p:txBody>
          <a:bodyPr/>
          <a:lstStyle/>
          <a:p>
            <a:fld id="{E8C627EF-C3F1-414D-B577-32D055BDB90C}" type="datetime1">
              <a:rPr lang="en-US" smtClean="0"/>
              <a:t>10/31/21</a:t>
            </a:fld>
            <a:endParaRPr lang="en-US"/>
          </a:p>
        </p:txBody>
      </p:sp>
      <p:sp>
        <p:nvSpPr>
          <p:cNvPr id="6" name="Footer Placeholder 5">
            <a:extLst>
              <a:ext uri="{FF2B5EF4-FFF2-40B4-BE49-F238E27FC236}">
                <a16:creationId xmlns:a16="http://schemas.microsoft.com/office/drawing/2014/main" id="{6513A8DC-3355-5149-8F08-FA258180498E}"/>
              </a:ext>
            </a:extLst>
          </p:cNvPr>
          <p:cNvSpPr>
            <a:spLocks noGrp="1"/>
          </p:cNvSpPr>
          <p:nvPr>
            <p:ph type="ftr" sz="quarter" idx="11"/>
          </p:nvPr>
        </p:nvSpPr>
        <p:spPr/>
        <p:txBody>
          <a:bodyPr/>
          <a:lstStyle/>
          <a:p>
            <a:r>
              <a:rPr lang="en-US"/>
              <a:t>https://wasiahmad.github.io</a:t>
            </a:r>
          </a:p>
        </p:txBody>
      </p:sp>
      <p:sp>
        <p:nvSpPr>
          <p:cNvPr id="7" name="Slide Number Placeholder 6">
            <a:extLst>
              <a:ext uri="{FF2B5EF4-FFF2-40B4-BE49-F238E27FC236}">
                <a16:creationId xmlns:a16="http://schemas.microsoft.com/office/drawing/2014/main" id="{DF6F71D1-456C-6543-A9A8-E4A7E060B8FB}"/>
              </a:ext>
            </a:extLst>
          </p:cNvPr>
          <p:cNvSpPr>
            <a:spLocks noGrp="1"/>
          </p:cNvSpPr>
          <p:nvPr>
            <p:ph type="sldNum" sz="quarter" idx="12"/>
          </p:nvPr>
        </p:nvSpPr>
        <p:spPr/>
        <p:txBody>
          <a:bodyPr/>
          <a:lstStyle/>
          <a:p>
            <a:fld id="{976BDB2E-92AC-464F-8154-8268F184F26C}" type="slidenum">
              <a:rPr lang="en-US" smtClean="0"/>
              <a:t>‹#›</a:t>
            </a:fld>
            <a:endParaRPr lang="en-US"/>
          </a:p>
        </p:txBody>
      </p:sp>
    </p:spTree>
    <p:extLst>
      <p:ext uri="{BB962C8B-B14F-4D97-AF65-F5344CB8AC3E}">
        <p14:creationId xmlns:p14="http://schemas.microsoft.com/office/powerpoint/2010/main" val="3200682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12C08-072E-CD40-A6ED-1B7E5F3ED8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6A5A58-DA6F-1F41-BD27-B504E1177A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A47416-BCC8-FD47-8428-46C006FF99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8183FDF-F241-6B4C-9578-FF7ADCD0565B}"/>
              </a:ext>
            </a:extLst>
          </p:cNvPr>
          <p:cNvSpPr>
            <a:spLocks noGrp="1"/>
          </p:cNvSpPr>
          <p:nvPr>
            <p:ph type="dt" sz="half" idx="10"/>
          </p:nvPr>
        </p:nvSpPr>
        <p:spPr/>
        <p:txBody>
          <a:bodyPr/>
          <a:lstStyle/>
          <a:p>
            <a:fld id="{5C092946-7257-694D-9B75-AAE3D42F5682}" type="datetime1">
              <a:rPr lang="en-US" smtClean="0"/>
              <a:t>10/31/21</a:t>
            </a:fld>
            <a:endParaRPr lang="en-US"/>
          </a:p>
        </p:txBody>
      </p:sp>
      <p:sp>
        <p:nvSpPr>
          <p:cNvPr id="6" name="Footer Placeholder 5">
            <a:extLst>
              <a:ext uri="{FF2B5EF4-FFF2-40B4-BE49-F238E27FC236}">
                <a16:creationId xmlns:a16="http://schemas.microsoft.com/office/drawing/2014/main" id="{6D7D3868-EC56-5049-8053-CB95448125E4}"/>
              </a:ext>
            </a:extLst>
          </p:cNvPr>
          <p:cNvSpPr>
            <a:spLocks noGrp="1"/>
          </p:cNvSpPr>
          <p:nvPr>
            <p:ph type="ftr" sz="quarter" idx="11"/>
          </p:nvPr>
        </p:nvSpPr>
        <p:spPr/>
        <p:txBody>
          <a:bodyPr/>
          <a:lstStyle/>
          <a:p>
            <a:r>
              <a:rPr lang="en-US"/>
              <a:t>https://wasiahmad.github.io</a:t>
            </a:r>
          </a:p>
        </p:txBody>
      </p:sp>
      <p:sp>
        <p:nvSpPr>
          <p:cNvPr id="7" name="Slide Number Placeholder 6">
            <a:extLst>
              <a:ext uri="{FF2B5EF4-FFF2-40B4-BE49-F238E27FC236}">
                <a16:creationId xmlns:a16="http://schemas.microsoft.com/office/drawing/2014/main" id="{C88158A4-4860-2F43-A82D-B5BC93BC3903}"/>
              </a:ext>
            </a:extLst>
          </p:cNvPr>
          <p:cNvSpPr>
            <a:spLocks noGrp="1"/>
          </p:cNvSpPr>
          <p:nvPr>
            <p:ph type="sldNum" sz="quarter" idx="12"/>
          </p:nvPr>
        </p:nvSpPr>
        <p:spPr/>
        <p:txBody>
          <a:bodyPr/>
          <a:lstStyle/>
          <a:p>
            <a:fld id="{976BDB2E-92AC-464F-8154-8268F184F26C}" type="slidenum">
              <a:rPr lang="en-US" smtClean="0"/>
              <a:t>‹#›</a:t>
            </a:fld>
            <a:endParaRPr lang="en-US"/>
          </a:p>
        </p:txBody>
      </p:sp>
    </p:spTree>
    <p:extLst>
      <p:ext uri="{BB962C8B-B14F-4D97-AF65-F5344CB8AC3E}">
        <p14:creationId xmlns:p14="http://schemas.microsoft.com/office/powerpoint/2010/main" val="2601480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F3234B-9644-464F-B194-D2AD10E9ED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EC24F9B-B31A-094D-89D1-E6D703CEE4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716E87-5A07-484D-86AE-D326494B0E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EB61E2-B80B-7845-9DB5-982E3F598D3D}" type="datetime1">
              <a:rPr lang="en-US" smtClean="0"/>
              <a:t>10/31/21</a:t>
            </a:fld>
            <a:endParaRPr lang="en-US"/>
          </a:p>
        </p:txBody>
      </p:sp>
      <p:sp>
        <p:nvSpPr>
          <p:cNvPr id="5" name="Footer Placeholder 4">
            <a:extLst>
              <a:ext uri="{FF2B5EF4-FFF2-40B4-BE49-F238E27FC236}">
                <a16:creationId xmlns:a16="http://schemas.microsoft.com/office/drawing/2014/main" id="{B0372FA3-96B9-DB4F-A404-3EBEDEF735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https://wasiahmad.github.io</a:t>
            </a:r>
          </a:p>
        </p:txBody>
      </p:sp>
      <p:sp>
        <p:nvSpPr>
          <p:cNvPr id="6" name="Slide Number Placeholder 5">
            <a:extLst>
              <a:ext uri="{FF2B5EF4-FFF2-40B4-BE49-F238E27FC236}">
                <a16:creationId xmlns:a16="http://schemas.microsoft.com/office/drawing/2014/main" id="{602F80E3-4188-1D4D-87CF-2CAAC5DCDC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6BDB2E-92AC-464F-8154-8268F184F26C}" type="slidenum">
              <a:rPr lang="en-US" smtClean="0"/>
              <a:t>‹#›</a:t>
            </a:fld>
            <a:endParaRPr lang="en-US"/>
          </a:p>
        </p:txBody>
      </p:sp>
    </p:spTree>
    <p:extLst>
      <p:ext uri="{BB962C8B-B14F-4D97-AF65-F5344CB8AC3E}">
        <p14:creationId xmlns:p14="http://schemas.microsoft.com/office/powerpoint/2010/main" val="4014755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32.sv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5.tiff"/><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39.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1.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hyperlink" Target="https://github.com/rizwan09/REDCODER" TargetMode="External"/><Relationship Id="rId5" Type="http://schemas.openxmlformats.org/officeDocument/2006/relationships/image" Target="../media/image42.tiff"/><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hyperlink" Target="https://rizwan09.github.io/"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4.jpeg"/><Relationship Id="rId7" Type="http://schemas.openxmlformats.org/officeDocument/2006/relationships/image" Target="../media/image18.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jpe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hyperlink" Target="http://curtis.ml.cmu.edu/w/courses/index.php/Berg-Kirkpatrick,_ACL_2010:_Painless_Unsupervised_Learning_with_Features"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9.png"/><Relationship Id="rId7" Type="http://schemas.openxmlformats.org/officeDocument/2006/relationships/image" Target="../media/image11.sv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png"/><Relationship Id="rId4" Type="http://schemas.openxmlformats.org/officeDocument/2006/relationships/image" Target="../media/image19.png"/><Relationship Id="rId9" Type="http://schemas.openxmlformats.org/officeDocument/2006/relationships/image" Target="../media/image13.svg"/></Relationships>
</file>

<file path=ppt/slides/_rels/slide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1.png"/><Relationship Id="rId9"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8C43B-9042-CC40-AE47-48B1D9942183}"/>
              </a:ext>
            </a:extLst>
          </p:cNvPr>
          <p:cNvSpPr>
            <a:spLocks noGrp="1"/>
          </p:cNvSpPr>
          <p:nvPr>
            <p:ph type="ctrTitle"/>
          </p:nvPr>
        </p:nvSpPr>
        <p:spPr>
          <a:xfrm>
            <a:off x="521369" y="342329"/>
            <a:ext cx="10860505" cy="2125412"/>
          </a:xfrm>
        </p:spPr>
        <p:txBody>
          <a:bodyPr>
            <a:normAutofit/>
          </a:bodyPr>
          <a:lstStyle/>
          <a:p>
            <a:pPr algn="l"/>
            <a:r>
              <a:rPr lang="en-US" sz="4200" dirty="0">
                <a:solidFill>
                  <a:srgbClr val="0070C0"/>
                </a:solidFill>
                <a:latin typeface="Verdana" panose="020B0604030504040204" pitchFamily="34" charset="0"/>
                <a:ea typeface="Verdana" panose="020B0604030504040204" pitchFamily="34" charset="0"/>
                <a:cs typeface="Verdana" panose="020B0604030504040204" pitchFamily="34" charset="0"/>
              </a:rPr>
              <a:t>Learning through Auxiliary Supervision:</a:t>
            </a:r>
            <a:br>
              <a:rPr lang="en-US" sz="4200" dirty="0">
                <a:solidFill>
                  <a:srgbClr val="0070C0"/>
                </a:solidFill>
                <a:latin typeface="Verdana" panose="020B0604030504040204" pitchFamily="34" charset="0"/>
                <a:ea typeface="Verdana" panose="020B0604030504040204" pitchFamily="34" charset="0"/>
                <a:cs typeface="Verdana" panose="020B0604030504040204" pitchFamily="34" charset="0"/>
              </a:rPr>
            </a:br>
            <a:r>
              <a:rPr lang="en-US" sz="3100" dirty="0">
                <a:solidFill>
                  <a:srgbClr val="0070C0"/>
                </a:solidFill>
                <a:latin typeface="Verdana" panose="020B0604030504040204" pitchFamily="34" charset="0"/>
                <a:ea typeface="Verdana" panose="020B0604030504040204" pitchFamily="34" charset="0"/>
                <a:cs typeface="Verdana" panose="020B0604030504040204" pitchFamily="34" charset="0"/>
              </a:rPr>
              <a:t>Practical Advancements and </a:t>
            </a:r>
            <a:br>
              <a:rPr lang="en-US" sz="3100" dirty="0">
                <a:solidFill>
                  <a:srgbClr val="0070C0"/>
                </a:solidFill>
                <a:latin typeface="Verdana" panose="020B0604030504040204" pitchFamily="34" charset="0"/>
                <a:ea typeface="Verdana" panose="020B0604030504040204" pitchFamily="34" charset="0"/>
                <a:cs typeface="Verdana" panose="020B0604030504040204" pitchFamily="34" charset="0"/>
              </a:rPr>
            </a:br>
            <a:r>
              <a:rPr lang="en-US" sz="3100" dirty="0">
                <a:solidFill>
                  <a:srgbClr val="0070C0"/>
                </a:solidFill>
                <a:latin typeface="Verdana" panose="020B0604030504040204" pitchFamily="34" charset="0"/>
                <a:ea typeface="Verdana" panose="020B0604030504040204" pitchFamily="34" charset="0"/>
                <a:cs typeface="Verdana" panose="020B0604030504040204" pitchFamily="34" charset="0"/>
              </a:rPr>
              <a:t>Applications in Natural Language Processing</a:t>
            </a:r>
            <a:br>
              <a:rPr lang="en-US" sz="4400" dirty="0">
                <a:solidFill>
                  <a:srgbClr val="0070C0"/>
                </a:solidFill>
                <a:latin typeface="Verdana" panose="020B0604030504040204" pitchFamily="34" charset="0"/>
                <a:ea typeface="Verdana" panose="020B0604030504040204" pitchFamily="34" charset="0"/>
                <a:cs typeface="Verdana" panose="020B0604030504040204" pitchFamily="34" charset="0"/>
              </a:rPr>
            </a:br>
            <a:endParaRPr lang="en-US" sz="4200" dirty="0">
              <a:solidFill>
                <a:srgbClr val="0070C0"/>
              </a:solidFill>
              <a:latin typeface="Verdana" panose="020B0604030504040204" pitchFamily="34" charset="0"/>
              <a:ea typeface="Verdana" panose="020B0604030504040204" pitchFamily="34" charset="0"/>
              <a:cs typeface="Verdana" panose="020B0604030504040204" pitchFamily="34" charset="0"/>
            </a:endParaRPr>
          </a:p>
        </p:txBody>
      </p:sp>
      <p:sp>
        <p:nvSpPr>
          <p:cNvPr id="6" name="Slide Number Placeholder 5">
            <a:extLst>
              <a:ext uri="{FF2B5EF4-FFF2-40B4-BE49-F238E27FC236}">
                <a16:creationId xmlns:a16="http://schemas.microsoft.com/office/drawing/2014/main" id="{9F19480C-36CC-A445-873C-0D6ACDF4939D}"/>
              </a:ext>
            </a:extLst>
          </p:cNvPr>
          <p:cNvSpPr>
            <a:spLocks noGrp="1"/>
          </p:cNvSpPr>
          <p:nvPr>
            <p:ph type="sldNum" sz="quarter" idx="12"/>
          </p:nvPr>
        </p:nvSpPr>
        <p:spPr/>
        <p:txBody>
          <a:bodyPr/>
          <a:lstStyle/>
          <a:p>
            <a:fld id="{976BDB2E-92AC-464F-8154-8268F184F26C}" type="slidenum">
              <a:rPr lang="en-US" smtClean="0"/>
              <a:t>1</a:t>
            </a:fld>
            <a:endParaRPr lang="en-US"/>
          </a:p>
        </p:txBody>
      </p:sp>
      <p:sp>
        <p:nvSpPr>
          <p:cNvPr id="9" name="Subtitle 8">
            <a:extLst>
              <a:ext uri="{FF2B5EF4-FFF2-40B4-BE49-F238E27FC236}">
                <a16:creationId xmlns:a16="http://schemas.microsoft.com/office/drawing/2014/main" id="{E1A5978C-8DFD-F04A-BA4D-81D24C02BD08}"/>
              </a:ext>
            </a:extLst>
          </p:cNvPr>
          <p:cNvSpPr>
            <a:spLocks noGrp="1"/>
          </p:cNvSpPr>
          <p:nvPr>
            <p:ph type="subTitle" idx="1"/>
          </p:nvPr>
        </p:nvSpPr>
        <p:spPr>
          <a:xfrm>
            <a:off x="1524000" y="2947307"/>
            <a:ext cx="9144000" cy="1111346"/>
          </a:xfrm>
        </p:spPr>
        <p:txBody>
          <a:bodyPr>
            <a:noAutofit/>
          </a:bodyPr>
          <a:lstStyle/>
          <a:p>
            <a:pPr algn="l"/>
            <a:r>
              <a:rPr lang="en-US" sz="3200" dirty="0">
                <a:latin typeface="Optima" panose="02000503060000020004" pitchFamily="2" charset="0"/>
              </a:rPr>
              <a:t>Md Rizwan Parvez</a:t>
            </a:r>
          </a:p>
          <a:p>
            <a:pPr algn="l"/>
            <a:r>
              <a:rPr lang="en-US" sz="3200" dirty="0">
                <a:latin typeface="Optima" panose="02000503060000020004" pitchFamily="2" charset="0"/>
              </a:rPr>
              <a:t>University of California, Los Angles (UCLA)</a:t>
            </a:r>
          </a:p>
        </p:txBody>
      </p:sp>
      <p:pic>
        <p:nvPicPr>
          <p:cNvPr id="10" name="Picture 2">
            <a:extLst>
              <a:ext uri="{FF2B5EF4-FFF2-40B4-BE49-F238E27FC236}">
                <a16:creationId xmlns:a16="http://schemas.microsoft.com/office/drawing/2014/main" id="{56DE2FA7-1767-D04E-9B9E-B0C7D0CD72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19792" y="2654126"/>
            <a:ext cx="2296415" cy="169770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Google AI">
            <a:extLst>
              <a:ext uri="{FF2B5EF4-FFF2-40B4-BE49-F238E27FC236}">
                <a16:creationId xmlns:a16="http://schemas.microsoft.com/office/drawing/2014/main" id="{676B1047-3FBB-094F-BE64-2498A5E028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84" y="4344638"/>
            <a:ext cx="3355091" cy="1761424"/>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CB33B35E-8D3D-004D-B746-1F46543109C1}"/>
              </a:ext>
            </a:extLst>
          </p:cNvPr>
          <p:cNvGrpSpPr/>
          <p:nvPr/>
        </p:nvGrpSpPr>
        <p:grpSpPr>
          <a:xfrm>
            <a:off x="3208420" y="4736285"/>
            <a:ext cx="1838665" cy="1521601"/>
            <a:chOff x="2876844" y="4834749"/>
            <a:chExt cx="1838665" cy="1521601"/>
          </a:xfrm>
        </p:grpSpPr>
        <p:pic>
          <p:nvPicPr>
            <p:cNvPr id="2054" name="Picture 6" descr="Facebook AI - Home | Facebook">
              <a:extLst>
                <a:ext uri="{FF2B5EF4-FFF2-40B4-BE49-F238E27FC236}">
                  <a16:creationId xmlns:a16="http://schemas.microsoft.com/office/drawing/2014/main" id="{9EE0A130-0CC1-8E4D-ADB4-BB1060412B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40504" y="4834749"/>
              <a:ext cx="1111346" cy="111134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7D5EF10F-25F0-CF41-9A16-8513EB4BFE8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6844" y="5941214"/>
              <a:ext cx="1838665" cy="415136"/>
            </a:xfrm>
            <a:prstGeom prst="rect">
              <a:avLst/>
            </a:prstGeom>
            <a:noFill/>
            <a:extLst>
              <a:ext uri="{909E8E84-426E-40DD-AFC4-6F175D3DCCD1}">
                <a14:hiddenFill xmlns:a14="http://schemas.microsoft.com/office/drawing/2010/main">
                  <a:solidFill>
                    <a:srgbClr val="FFFFFF"/>
                  </a:solidFill>
                </a14:hiddenFill>
              </a:ext>
            </a:extLst>
          </p:spPr>
        </p:pic>
      </p:grpSp>
      <p:pic>
        <p:nvPicPr>
          <p:cNvPr id="2060" name="Picture 12" descr="Microsoft expands artificial intelligence (AI) efforts with creation of new Microsoft  AI and Research Group">
            <a:extLst>
              <a:ext uri="{FF2B5EF4-FFF2-40B4-BE49-F238E27FC236}">
                <a16:creationId xmlns:a16="http://schemas.microsoft.com/office/drawing/2014/main" id="{74EB1D64-5A3B-8A4E-A438-3B96D021B21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87192" y="4951663"/>
            <a:ext cx="2394682" cy="511676"/>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Kevin Chih-Yao Ma|Self-Monitoring Agent for Vision-and-Language Navigation">
            <a:extLst>
              <a:ext uri="{FF2B5EF4-FFF2-40B4-BE49-F238E27FC236}">
                <a16:creationId xmlns:a16="http://schemas.microsoft.com/office/drawing/2014/main" id="{36495B1E-B152-9A44-B4B1-1788302A3C5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72080" y="4305335"/>
            <a:ext cx="3162551" cy="1864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4675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B8B471D3-5C15-984F-94A6-EF71780598B9}"/>
              </a:ext>
            </a:extLst>
          </p:cNvPr>
          <p:cNvSpPr>
            <a:spLocks noGrp="1"/>
          </p:cNvSpPr>
          <p:nvPr>
            <p:ph type="sldNum" sz="quarter" idx="12"/>
          </p:nvPr>
        </p:nvSpPr>
        <p:spPr/>
        <p:txBody>
          <a:bodyPr/>
          <a:lstStyle/>
          <a:p>
            <a:fld id="{19987A8C-529E-284D-A722-7DA0E23B5F1B}" type="slidenum">
              <a:rPr lang="en-US" smtClean="0"/>
              <a:t>10</a:t>
            </a:fld>
            <a:endParaRPr lang="en-US"/>
          </a:p>
        </p:txBody>
      </p:sp>
      <p:pic>
        <p:nvPicPr>
          <p:cNvPr id="10" name="Picture 2" descr="https://lh6.googleusercontent.com/QBVnZB3uFaaysp6usZe8xGc4DxGuxWpogrydNdtyLjcjEj4EQb9e7bLoFgH9KdUzbVAM6qOhWNjWQcBtHqPFn39C0MMGEyVZ4t1tN-164xglaqbhY5ASnXaw8yv4SO6BV9iCtkfClE0">
            <a:extLst>
              <a:ext uri="{FF2B5EF4-FFF2-40B4-BE49-F238E27FC236}">
                <a16:creationId xmlns:a16="http://schemas.microsoft.com/office/drawing/2014/main" id="{92D45405-F092-7C44-B8A1-801691EDE0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76796"/>
            <a:ext cx="2296415" cy="48120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A9854441-3FA3-0041-9A07-9414A27968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80551" y="415925"/>
            <a:ext cx="1011449" cy="747750"/>
          </a:xfrm>
          <a:prstGeom prst="rect">
            <a:avLst/>
          </a:prstGeom>
          <a:noFill/>
          <a:extLst>
            <a:ext uri="{909E8E84-426E-40DD-AFC4-6F175D3DCCD1}">
              <a14:hiddenFill xmlns:a14="http://schemas.microsoft.com/office/drawing/2010/main">
                <a:solidFill>
                  <a:srgbClr val="FFFFFF"/>
                </a:solidFill>
              </a14:hiddenFill>
            </a:ext>
          </a:extLst>
        </p:spPr>
      </p:pic>
      <p:sp>
        <p:nvSpPr>
          <p:cNvPr id="20" name="Title 1">
            <a:extLst>
              <a:ext uri="{FF2B5EF4-FFF2-40B4-BE49-F238E27FC236}">
                <a16:creationId xmlns:a16="http://schemas.microsoft.com/office/drawing/2014/main" id="{894945F8-BE7D-2848-B264-42DA00C7F9F0}"/>
              </a:ext>
            </a:extLst>
          </p:cNvPr>
          <p:cNvSpPr>
            <a:spLocks noGrp="1"/>
          </p:cNvSpPr>
          <p:nvPr>
            <p:ph type="title"/>
          </p:nvPr>
        </p:nvSpPr>
        <p:spPr>
          <a:xfrm>
            <a:off x="0" y="110840"/>
            <a:ext cx="10651958" cy="1172527"/>
          </a:xfrm>
          <a:ln>
            <a:noFill/>
          </a:ln>
        </p:spPr>
        <p:txBody>
          <a:bodyPr>
            <a:noAutofit/>
          </a:bodyPr>
          <a:lstStyle/>
          <a:p>
            <a:r>
              <a:rPr lang="en-US" sz="6000" dirty="0">
                <a:latin typeface="Oriya MN" pitchFamily="2" charset="0"/>
                <a:cs typeface="Oriya MN" pitchFamily="2" charset="0"/>
              </a:rPr>
              <a:t>Retrieved -&gt; target code</a:t>
            </a:r>
          </a:p>
        </p:txBody>
      </p:sp>
      <p:pic>
        <p:nvPicPr>
          <p:cNvPr id="14" name="Picture 13" descr="Diagram&#10;&#10;Description automatically generated">
            <a:extLst>
              <a:ext uri="{FF2B5EF4-FFF2-40B4-BE49-F238E27FC236}">
                <a16:creationId xmlns:a16="http://schemas.microsoft.com/office/drawing/2014/main" id="{55BE9F04-6E3D-B146-8EB0-93981BB3587E}"/>
              </a:ext>
            </a:extLst>
          </p:cNvPr>
          <p:cNvPicPr>
            <a:picLocks noChangeAspect="1"/>
          </p:cNvPicPr>
          <p:nvPr/>
        </p:nvPicPr>
        <p:blipFill rotWithShape="1">
          <a:blip r:embed="rId5"/>
          <a:srcRect l="76972" t="22922" r="434" b="38426"/>
          <a:stretch/>
        </p:blipFill>
        <p:spPr>
          <a:xfrm>
            <a:off x="1075876" y="2186535"/>
            <a:ext cx="6856782" cy="2763838"/>
          </a:xfrm>
          <a:prstGeom prst="rect">
            <a:avLst/>
          </a:prstGeom>
        </p:spPr>
      </p:pic>
      <p:sp>
        <p:nvSpPr>
          <p:cNvPr id="2" name="TextBox 1">
            <a:extLst>
              <a:ext uri="{FF2B5EF4-FFF2-40B4-BE49-F238E27FC236}">
                <a16:creationId xmlns:a16="http://schemas.microsoft.com/office/drawing/2014/main" id="{000ADB15-62C1-F94D-B674-B5D1C647D775}"/>
              </a:ext>
            </a:extLst>
          </p:cNvPr>
          <p:cNvSpPr txBox="1"/>
          <p:nvPr/>
        </p:nvSpPr>
        <p:spPr>
          <a:xfrm>
            <a:off x="2533313" y="2791306"/>
            <a:ext cx="4106779" cy="641684"/>
          </a:xfrm>
          <a:prstGeom prst="rect">
            <a:avLst/>
          </a:prstGeom>
          <a:solidFill>
            <a:schemeClr val="bg1"/>
          </a:solidFill>
        </p:spPr>
        <p:txBody>
          <a:bodyPr wrap="square" rtlCol="0">
            <a:spAutoFit/>
          </a:bodyPr>
          <a:lstStyle/>
          <a:p>
            <a:endParaRPr lang="en-US" dirty="0"/>
          </a:p>
        </p:txBody>
      </p:sp>
      <p:sp>
        <p:nvSpPr>
          <p:cNvPr id="6" name="TextBox 5">
            <a:extLst>
              <a:ext uri="{FF2B5EF4-FFF2-40B4-BE49-F238E27FC236}">
                <a16:creationId xmlns:a16="http://schemas.microsoft.com/office/drawing/2014/main" id="{ED6E24C2-7639-BB48-BD16-880E4931E51C}"/>
              </a:ext>
            </a:extLst>
          </p:cNvPr>
          <p:cNvSpPr txBox="1"/>
          <p:nvPr/>
        </p:nvSpPr>
        <p:spPr>
          <a:xfrm>
            <a:off x="8416758" y="2950917"/>
            <a:ext cx="3097909" cy="1077218"/>
          </a:xfrm>
          <a:prstGeom prst="rect">
            <a:avLst/>
          </a:prstGeom>
          <a:noFill/>
        </p:spPr>
        <p:txBody>
          <a:bodyPr wrap="square" rtlCol="0">
            <a:spAutoFit/>
          </a:bodyPr>
          <a:lstStyle/>
          <a:p>
            <a:r>
              <a:rPr lang="en-US" sz="3200" dirty="0">
                <a:solidFill>
                  <a:srgbClr val="0070C0"/>
                </a:solidFill>
                <a:latin typeface="Optima" panose="02000503060000020004" pitchFamily="2" charset="0"/>
              </a:rPr>
              <a:t>Retrieved code for </a:t>
            </a:r>
            <a:r>
              <a:rPr lang="en-US" sz="3200" dirty="0">
                <a:solidFill>
                  <a:srgbClr val="FF0000"/>
                </a:solidFill>
                <a:latin typeface="Optima" panose="02000503060000020004" pitchFamily="2" charset="0"/>
              </a:rPr>
              <a:t>sorted</a:t>
            </a:r>
            <a:r>
              <a:rPr lang="en-US" sz="3200" dirty="0">
                <a:solidFill>
                  <a:srgbClr val="0070C0"/>
                </a:solidFill>
                <a:latin typeface="Optima" panose="02000503060000020004" pitchFamily="2" charset="0"/>
              </a:rPr>
              <a:t> array</a:t>
            </a:r>
          </a:p>
        </p:txBody>
      </p:sp>
      <p:sp>
        <p:nvSpPr>
          <p:cNvPr id="17" name="TextBox 16">
            <a:extLst>
              <a:ext uri="{FF2B5EF4-FFF2-40B4-BE49-F238E27FC236}">
                <a16:creationId xmlns:a16="http://schemas.microsoft.com/office/drawing/2014/main" id="{C467F3C6-8BFC-5446-8355-86FABCB60E77}"/>
              </a:ext>
            </a:extLst>
          </p:cNvPr>
          <p:cNvSpPr txBox="1"/>
          <p:nvPr/>
        </p:nvSpPr>
        <p:spPr>
          <a:xfrm>
            <a:off x="3176724" y="5078090"/>
            <a:ext cx="2655086" cy="954107"/>
          </a:xfrm>
          <a:prstGeom prst="rect">
            <a:avLst/>
          </a:prstGeom>
          <a:noFill/>
          <a:ln>
            <a:solidFill>
              <a:schemeClr val="accent1">
                <a:shade val="50000"/>
              </a:schemeClr>
            </a:solidFill>
            <a:prstDash val="dash"/>
          </a:ln>
        </p:spPr>
        <p:txBody>
          <a:bodyPr wrap="square" rtlCol="0">
            <a:spAutoFit/>
          </a:bodyPr>
          <a:lstStyle/>
          <a:p>
            <a:r>
              <a:rPr lang="en-US" sz="2800" b="1" dirty="0">
                <a:latin typeface="Bradley Hand ITC" panose="020F0502020204030204" pitchFamily="34" charset="0"/>
                <a:cs typeface="Bradley Hand ITC" panose="020F0502020204030204" pitchFamily="34" charset="0"/>
              </a:rPr>
              <a:t>Find the median of an array</a:t>
            </a:r>
          </a:p>
        </p:txBody>
      </p:sp>
    </p:spTree>
    <p:extLst>
      <p:ext uri="{BB962C8B-B14F-4D97-AF65-F5344CB8AC3E}">
        <p14:creationId xmlns:p14="http://schemas.microsoft.com/office/powerpoint/2010/main" val="2992124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1000"/>
                                        <p:tgtEl>
                                          <p:spTgt spid="2"/>
                                        </p:tgtEl>
                                        <p:attrNameLst>
                                          <p:attrName>ppt_x</p:attrName>
                                        </p:attrNameLst>
                                      </p:cBhvr>
                                      <p:tavLst>
                                        <p:tav tm="0">
                                          <p:val>
                                            <p:strVal val="ppt_x"/>
                                          </p:val>
                                        </p:tav>
                                        <p:tav tm="100000">
                                          <p:val>
                                            <p:strVal val="ppt_x"/>
                                          </p:val>
                                        </p:tav>
                                      </p:tavLst>
                                    </p:anim>
                                    <p:anim calcmode="lin" valueType="num">
                                      <p:cBhvr additive="base">
                                        <p:cTn id="7" dur="1000"/>
                                        <p:tgtEl>
                                          <p:spTgt spid="2"/>
                                        </p:tgtEl>
                                        <p:attrNameLst>
                                          <p:attrName>ppt_y</p:attrName>
                                        </p:attrNameLst>
                                      </p:cBhvr>
                                      <p:tavLst>
                                        <p:tav tm="0">
                                          <p:val>
                                            <p:strVal val="ppt_y"/>
                                          </p:val>
                                        </p:tav>
                                        <p:tav tm="100000">
                                          <p:val>
                                            <p:strVal val="1+ppt_h/2"/>
                                          </p:val>
                                        </p:tav>
                                      </p:tavLst>
                                    </p:anim>
                                    <p:set>
                                      <p:cBhvr>
                                        <p:cTn id="8"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B8B471D3-5C15-984F-94A6-EF71780598B9}"/>
              </a:ext>
            </a:extLst>
          </p:cNvPr>
          <p:cNvSpPr>
            <a:spLocks noGrp="1"/>
          </p:cNvSpPr>
          <p:nvPr>
            <p:ph type="sldNum" sz="quarter" idx="12"/>
          </p:nvPr>
        </p:nvSpPr>
        <p:spPr/>
        <p:txBody>
          <a:bodyPr/>
          <a:lstStyle/>
          <a:p>
            <a:fld id="{19987A8C-529E-284D-A722-7DA0E23B5F1B}" type="slidenum">
              <a:rPr lang="en-US" smtClean="0"/>
              <a:t>11</a:t>
            </a:fld>
            <a:endParaRPr lang="en-US"/>
          </a:p>
        </p:txBody>
      </p:sp>
      <p:pic>
        <p:nvPicPr>
          <p:cNvPr id="10" name="Picture 2" descr="https://lh6.googleusercontent.com/QBVnZB3uFaaysp6usZe8xGc4DxGuxWpogrydNdtyLjcjEj4EQb9e7bLoFgH9KdUzbVAM6qOhWNjWQcBtHqPFn39C0MMGEyVZ4t1tN-164xglaqbhY5ASnXaw8yv4SO6BV9iCtkfClE0">
            <a:extLst>
              <a:ext uri="{FF2B5EF4-FFF2-40B4-BE49-F238E27FC236}">
                <a16:creationId xmlns:a16="http://schemas.microsoft.com/office/drawing/2014/main" id="{92D45405-F092-7C44-B8A1-801691EDE0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76796"/>
            <a:ext cx="2296415" cy="48120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A9854441-3FA3-0041-9A07-9414A27968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80551" y="415925"/>
            <a:ext cx="1011449" cy="7477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Diagram&#10;&#10;Description automatically generated">
            <a:extLst>
              <a:ext uri="{FF2B5EF4-FFF2-40B4-BE49-F238E27FC236}">
                <a16:creationId xmlns:a16="http://schemas.microsoft.com/office/drawing/2014/main" id="{02A3E8AC-83C6-4040-977B-929390091AC4}"/>
              </a:ext>
            </a:extLst>
          </p:cNvPr>
          <p:cNvPicPr>
            <a:picLocks noChangeAspect="1"/>
          </p:cNvPicPr>
          <p:nvPr/>
        </p:nvPicPr>
        <p:blipFill>
          <a:blip r:embed="rId5"/>
          <a:stretch>
            <a:fillRect/>
          </a:stretch>
        </p:blipFill>
        <p:spPr>
          <a:xfrm>
            <a:off x="139700" y="1875998"/>
            <a:ext cx="11912600" cy="2806700"/>
          </a:xfrm>
          <a:prstGeom prst="rect">
            <a:avLst/>
          </a:prstGeom>
        </p:spPr>
      </p:pic>
      <p:sp>
        <p:nvSpPr>
          <p:cNvPr id="3" name="TextBox 2">
            <a:extLst>
              <a:ext uri="{FF2B5EF4-FFF2-40B4-BE49-F238E27FC236}">
                <a16:creationId xmlns:a16="http://schemas.microsoft.com/office/drawing/2014/main" id="{59ECA760-375E-3441-9362-A63384B04D55}"/>
              </a:ext>
            </a:extLst>
          </p:cNvPr>
          <p:cNvSpPr txBox="1"/>
          <p:nvPr/>
        </p:nvSpPr>
        <p:spPr>
          <a:xfrm>
            <a:off x="433137" y="5163681"/>
            <a:ext cx="11619163" cy="892552"/>
          </a:xfrm>
          <a:prstGeom prst="rect">
            <a:avLst/>
          </a:prstGeom>
          <a:noFill/>
        </p:spPr>
        <p:txBody>
          <a:bodyPr wrap="square" rtlCol="0">
            <a:spAutoFit/>
          </a:bodyPr>
          <a:lstStyle/>
          <a:p>
            <a:r>
              <a:rPr lang="en-US" sz="2600" dirty="0">
                <a:latin typeface="Comic Sans MS" panose="030F0902030302020204" pitchFamily="66" charset="0"/>
                <a:cs typeface="Times New Roman" panose="02020603050405020304" pitchFamily="18" charset="0"/>
              </a:rPr>
              <a:t>Fig: </a:t>
            </a:r>
            <a:r>
              <a:rPr lang="en-US" sz="2600" b="1" dirty="0">
                <a:solidFill>
                  <a:srgbClr val="FF0000"/>
                </a:solidFill>
                <a:latin typeface="Comic Sans MS" panose="030F0902030302020204" pitchFamily="66" charset="0"/>
                <a:cs typeface="Times New Roman" panose="02020603050405020304" pitchFamily="18" charset="0"/>
              </a:rPr>
              <a:t>R</a:t>
            </a:r>
            <a:r>
              <a:rPr lang="en-US" sz="2600" dirty="0">
                <a:latin typeface="Comic Sans MS" panose="030F0902030302020204" pitchFamily="66" charset="0"/>
                <a:cs typeface="Times New Roman" panose="02020603050405020304" pitchFamily="18" charset="0"/>
              </a:rPr>
              <a:t>etrieval </a:t>
            </a:r>
            <a:r>
              <a:rPr lang="en-US" sz="2600" dirty="0" err="1">
                <a:latin typeface="Comic Sans MS" panose="030F0902030302020204" pitchFamily="66" charset="0"/>
                <a:cs typeface="Times New Roman" panose="02020603050405020304" pitchFamily="18" charset="0"/>
              </a:rPr>
              <a:t>augment</a:t>
            </a:r>
            <a:r>
              <a:rPr lang="en-US" sz="2600" b="1" dirty="0" err="1">
                <a:solidFill>
                  <a:srgbClr val="FF0000"/>
                </a:solidFill>
                <a:latin typeface="Comic Sans MS" panose="030F0902030302020204" pitchFamily="66" charset="0"/>
                <a:cs typeface="Times New Roman" panose="02020603050405020304" pitchFamily="18" charset="0"/>
              </a:rPr>
              <a:t>ED</a:t>
            </a:r>
            <a:r>
              <a:rPr lang="en-US" sz="2600" dirty="0">
                <a:latin typeface="Comic Sans MS" panose="030F0902030302020204" pitchFamily="66" charset="0"/>
                <a:cs typeface="Times New Roman" panose="02020603050405020304" pitchFamily="18" charset="0"/>
              </a:rPr>
              <a:t> </a:t>
            </a:r>
            <a:r>
              <a:rPr lang="en-US" sz="2600" b="1" dirty="0" err="1">
                <a:solidFill>
                  <a:srgbClr val="FF0000"/>
                </a:solidFill>
                <a:latin typeface="Comic Sans MS" panose="030F0902030302020204" pitchFamily="66" charset="0"/>
                <a:cs typeface="Times New Roman" panose="02020603050405020304" pitchFamily="18" charset="0"/>
              </a:rPr>
              <a:t>COD</a:t>
            </a:r>
            <a:r>
              <a:rPr lang="en-US" sz="2600" dirty="0" err="1">
                <a:latin typeface="Comic Sans MS" panose="030F0902030302020204" pitchFamily="66" charset="0"/>
                <a:cs typeface="Times New Roman" panose="02020603050405020304" pitchFamily="18" charset="0"/>
              </a:rPr>
              <a:t>e</a:t>
            </a:r>
            <a:r>
              <a:rPr lang="en-US" sz="2600" dirty="0">
                <a:latin typeface="Comic Sans MS" panose="030F0902030302020204" pitchFamily="66" charset="0"/>
                <a:cs typeface="Times New Roman" panose="02020603050405020304" pitchFamily="18" charset="0"/>
              </a:rPr>
              <a:t> </a:t>
            </a:r>
            <a:r>
              <a:rPr lang="en-US" sz="2600" dirty="0" err="1">
                <a:latin typeface="Comic Sans MS" panose="030F0902030302020204" pitchFamily="66" charset="0"/>
                <a:cs typeface="Times New Roman" panose="02020603050405020304" pitchFamily="18" charset="0"/>
              </a:rPr>
              <a:t>g</a:t>
            </a:r>
            <a:r>
              <a:rPr lang="en-US" sz="2600" b="1" dirty="0" err="1">
                <a:solidFill>
                  <a:srgbClr val="FF0000"/>
                </a:solidFill>
                <a:latin typeface="Comic Sans MS" panose="030F0902030302020204" pitchFamily="66" charset="0"/>
                <a:cs typeface="Times New Roman" panose="02020603050405020304" pitchFamily="18" charset="0"/>
              </a:rPr>
              <a:t>E</a:t>
            </a:r>
            <a:r>
              <a:rPr lang="en-US" sz="2600" dirty="0" err="1">
                <a:latin typeface="Comic Sans MS" panose="030F0902030302020204" pitchFamily="66" charset="0"/>
                <a:cs typeface="Times New Roman" panose="02020603050405020304" pitchFamily="18" charset="0"/>
              </a:rPr>
              <a:t>neration</a:t>
            </a:r>
            <a:r>
              <a:rPr lang="en-US" sz="2600" dirty="0">
                <a:latin typeface="Comic Sans MS" panose="030F0902030302020204" pitchFamily="66" charset="0"/>
                <a:cs typeface="Times New Roman" panose="02020603050405020304" pitchFamily="18" charset="0"/>
              </a:rPr>
              <a:t> and </a:t>
            </a:r>
            <a:r>
              <a:rPr lang="en-US" sz="2600" dirty="0" err="1">
                <a:latin typeface="Comic Sans MS" panose="030F0902030302020204" pitchFamily="66" charset="0"/>
                <a:cs typeface="Times New Roman" panose="02020603050405020304" pitchFamily="18" charset="0"/>
              </a:rPr>
              <a:t>summa</a:t>
            </a:r>
            <a:r>
              <a:rPr lang="en-US" sz="2600" b="1" dirty="0" err="1">
                <a:solidFill>
                  <a:srgbClr val="FF0000"/>
                </a:solidFill>
                <a:latin typeface="Comic Sans MS" panose="030F0902030302020204" pitchFamily="66" charset="0"/>
                <a:cs typeface="Times New Roman" panose="02020603050405020304" pitchFamily="18" charset="0"/>
              </a:rPr>
              <a:t>R</a:t>
            </a:r>
            <a:r>
              <a:rPr lang="en-US" sz="2600" dirty="0" err="1">
                <a:latin typeface="Comic Sans MS" panose="030F0902030302020204" pitchFamily="66" charset="0"/>
                <a:cs typeface="Times New Roman" panose="02020603050405020304" pitchFamily="18" charset="0"/>
              </a:rPr>
              <a:t>ization</a:t>
            </a:r>
            <a:r>
              <a:rPr lang="en-US" sz="2600" dirty="0">
                <a:latin typeface="Comic Sans MS" panose="030F0902030302020204" pitchFamily="66" charset="0"/>
                <a:cs typeface="Times New Roman" panose="02020603050405020304" pitchFamily="18" charset="0"/>
              </a:rPr>
              <a:t> framework      				           (</a:t>
            </a:r>
            <a:r>
              <a:rPr lang="en-US" sz="2600" b="1" dirty="0">
                <a:solidFill>
                  <a:srgbClr val="FF0000"/>
                </a:solidFill>
                <a:latin typeface="Comic Sans MS" panose="030F0902030302020204" pitchFamily="66" charset="0"/>
                <a:cs typeface="Times New Roman" panose="02020603050405020304" pitchFamily="18" charset="0"/>
              </a:rPr>
              <a:t>RED</a:t>
            </a:r>
            <a:r>
              <a:rPr lang="en-US" sz="2600" b="1" dirty="0">
                <a:latin typeface="Comic Sans MS" panose="030F0902030302020204" pitchFamily="66" charset="0"/>
                <a:cs typeface="Times New Roman" panose="02020603050405020304" pitchFamily="18" charset="0"/>
              </a:rPr>
              <a:t>CODER</a:t>
            </a:r>
            <a:r>
              <a:rPr lang="en-US" sz="2600" dirty="0">
                <a:latin typeface="Comic Sans MS" panose="030F0902030302020204" pitchFamily="66" charset="0"/>
                <a:cs typeface="Times New Roman" panose="02020603050405020304" pitchFamily="18" charset="0"/>
              </a:rPr>
              <a:t>)</a:t>
            </a:r>
          </a:p>
        </p:txBody>
      </p:sp>
      <p:sp>
        <p:nvSpPr>
          <p:cNvPr id="7" name="TextBox 6">
            <a:extLst>
              <a:ext uri="{FF2B5EF4-FFF2-40B4-BE49-F238E27FC236}">
                <a16:creationId xmlns:a16="http://schemas.microsoft.com/office/drawing/2014/main" id="{1FFA80B9-88E8-C647-8A82-381483FE78EA}"/>
              </a:ext>
            </a:extLst>
          </p:cNvPr>
          <p:cNvSpPr txBox="1"/>
          <p:nvPr/>
        </p:nvSpPr>
        <p:spPr>
          <a:xfrm>
            <a:off x="2296415" y="1471037"/>
            <a:ext cx="4477407" cy="338554"/>
          </a:xfrm>
          <a:prstGeom prst="rect">
            <a:avLst/>
          </a:prstGeom>
          <a:noFill/>
        </p:spPr>
        <p:txBody>
          <a:bodyPr wrap="square" rtlCol="0">
            <a:spAutoFit/>
          </a:bodyPr>
          <a:lstStyle/>
          <a:p>
            <a:r>
              <a:rPr lang="en-US" sz="1600" b="1" dirty="0">
                <a:solidFill>
                  <a:schemeClr val="accent2"/>
                </a:solidFill>
                <a:latin typeface="Comic Sans MS" panose="030F0902030302020204" pitchFamily="66" charset="0"/>
              </a:rPr>
              <a:t>S</a:t>
            </a:r>
            <a:r>
              <a:rPr lang="en-US" sz="1600" dirty="0">
                <a:latin typeface="Comic Sans MS" panose="030F0902030302020204" pitchFamily="66" charset="0"/>
              </a:rPr>
              <a:t>ummary and </a:t>
            </a:r>
            <a:r>
              <a:rPr lang="en-US" sz="1600" b="1" dirty="0">
                <a:solidFill>
                  <a:schemeClr val="accent2"/>
                </a:solidFill>
                <a:latin typeface="Comic Sans MS" panose="030F0902030302020204" pitchFamily="66" charset="0"/>
              </a:rPr>
              <a:t>CODE</a:t>
            </a:r>
            <a:r>
              <a:rPr lang="en-US" sz="1600" dirty="0">
                <a:latin typeface="Comic Sans MS" panose="030F0902030302020204" pitchFamily="66" charset="0"/>
              </a:rPr>
              <a:t> </a:t>
            </a:r>
            <a:r>
              <a:rPr lang="en-US" sz="1600" b="1" dirty="0">
                <a:solidFill>
                  <a:schemeClr val="accent2"/>
                </a:solidFill>
                <a:latin typeface="Comic Sans MS" panose="030F0902030302020204" pitchFamily="66" charset="0"/>
              </a:rPr>
              <a:t>R</a:t>
            </a:r>
            <a:r>
              <a:rPr lang="en-US" sz="1600" dirty="0">
                <a:latin typeface="Comic Sans MS" panose="030F0902030302020204" pitchFamily="66" charset="0"/>
              </a:rPr>
              <a:t>etriever  (</a:t>
            </a:r>
            <a:r>
              <a:rPr lang="en-US" sz="1600" b="1" dirty="0">
                <a:solidFill>
                  <a:schemeClr val="accent2"/>
                </a:solidFill>
                <a:latin typeface="Comic Sans MS" panose="030F0902030302020204" pitchFamily="66" charset="0"/>
              </a:rPr>
              <a:t>SCODE-R</a:t>
            </a:r>
            <a:r>
              <a:rPr lang="en-US" sz="1600" dirty="0">
                <a:latin typeface="Comic Sans MS" panose="030F0902030302020204" pitchFamily="66" charset="0"/>
              </a:rPr>
              <a:t>)</a:t>
            </a:r>
          </a:p>
        </p:txBody>
      </p:sp>
      <p:sp>
        <p:nvSpPr>
          <p:cNvPr id="13" name="TextBox 12">
            <a:extLst>
              <a:ext uri="{FF2B5EF4-FFF2-40B4-BE49-F238E27FC236}">
                <a16:creationId xmlns:a16="http://schemas.microsoft.com/office/drawing/2014/main" id="{A64648D8-6F6B-B04E-A2BF-3D3A15978E16}"/>
              </a:ext>
            </a:extLst>
          </p:cNvPr>
          <p:cNvSpPr txBox="1"/>
          <p:nvPr/>
        </p:nvSpPr>
        <p:spPr>
          <a:xfrm>
            <a:off x="7935215" y="1399530"/>
            <a:ext cx="4477407" cy="338554"/>
          </a:xfrm>
          <a:prstGeom prst="rect">
            <a:avLst/>
          </a:prstGeom>
          <a:noFill/>
        </p:spPr>
        <p:txBody>
          <a:bodyPr wrap="square" rtlCol="0">
            <a:spAutoFit/>
          </a:bodyPr>
          <a:lstStyle/>
          <a:p>
            <a:r>
              <a:rPr lang="en-US" sz="1600" b="1" dirty="0">
                <a:solidFill>
                  <a:srgbClr val="C00000"/>
                </a:solidFill>
                <a:latin typeface="Comic Sans MS" panose="030F0902030302020204" pitchFamily="66" charset="0"/>
              </a:rPr>
              <a:t>S</a:t>
            </a:r>
            <a:r>
              <a:rPr lang="en-US" sz="1600" dirty="0">
                <a:latin typeface="Comic Sans MS" panose="030F0902030302020204" pitchFamily="66" charset="0"/>
              </a:rPr>
              <a:t>ummary and </a:t>
            </a:r>
            <a:r>
              <a:rPr lang="en-US" sz="1600" b="1" dirty="0">
                <a:solidFill>
                  <a:srgbClr val="C00000"/>
                </a:solidFill>
                <a:latin typeface="Comic Sans MS" panose="030F0902030302020204" pitchFamily="66" charset="0"/>
              </a:rPr>
              <a:t>CODE</a:t>
            </a:r>
            <a:r>
              <a:rPr lang="en-US" sz="1600" dirty="0">
                <a:solidFill>
                  <a:srgbClr val="C00000"/>
                </a:solidFill>
                <a:latin typeface="Comic Sans MS" panose="030F0902030302020204" pitchFamily="66" charset="0"/>
              </a:rPr>
              <a:t> </a:t>
            </a:r>
            <a:r>
              <a:rPr lang="en-US" sz="1600" b="1" dirty="0">
                <a:solidFill>
                  <a:srgbClr val="C00000"/>
                </a:solidFill>
                <a:latin typeface="Comic Sans MS" panose="030F0902030302020204" pitchFamily="66" charset="0"/>
              </a:rPr>
              <a:t>G</a:t>
            </a:r>
            <a:r>
              <a:rPr lang="en-US" sz="1600" dirty="0">
                <a:latin typeface="Comic Sans MS" panose="030F0902030302020204" pitchFamily="66" charset="0"/>
              </a:rPr>
              <a:t>enerator (</a:t>
            </a:r>
            <a:r>
              <a:rPr lang="en-US" sz="1600" b="1" dirty="0">
                <a:solidFill>
                  <a:srgbClr val="C00000"/>
                </a:solidFill>
                <a:latin typeface="Comic Sans MS" panose="030F0902030302020204" pitchFamily="66" charset="0"/>
              </a:rPr>
              <a:t>SCODE-G</a:t>
            </a:r>
            <a:r>
              <a:rPr lang="en-US" sz="1600" dirty="0">
                <a:latin typeface="Comic Sans MS" panose="030F0902030302020204" pitchFamily="66" charset="0"/>
              </a:rPr>
              <a:t>)</a:t>
            </a:r>
          </a:p>
        </p:txBody>
      </p:sp>
      <p:sp>
        <p:nvSpPr>
          <p:cNvPr id="8" name="TextBox 7">
            <a:extLst>
              <a:ext uri="{FF2B5EF4-FFF2-40B4-BE49-F238E27FC236}">
                <a16:creationId xmlns:a16="http://schemas.microsoft.com/office/drawing/2014/main" id="{68886450-068B-B748-83AB-5E209C387B87}"/>
              </a:ext>
            </a:extLst>
          </p:cNvPr>
          <p:cNvSpPr txBox="1"/>
          <p:nvPr/>
        </p:nvSpPr>
        <p:spPr>
          <a:xfrm>
            <a:off x="9143999" y="4638783"/>
            <a:ext cx="3424518" cy="338554"/>
          </a:xfrm>
          <a:prstGeom prst="rect">
            <a:avLst/>
          </a:prstGeom>
          <a:noFill/>
        </p:spPr>
        <p:txBody>
          <a:bodyPr wrap="square" rtlCol="0">
            <a:spAutoFit/>
          </a:bodyPr>
          <a:lstStyle/>
          <a:p>
            <a:r>
              <a:rPr lang="en-US" sz="1600" dirty="0">
                <a:latin typeface="Comic Sans MS" panose="030F0902030302020204" pitchFamily="66" charset="0"/>
              </a:rPr>
              <a:t>PLBART, Ahmad et al., 2021</a:t>
            </a:r>
          </a:p>
        </p:txBody>
      </p:sp>
      <p:sp>
        <p:nvSpPr>
          <p:cNvPr id="20" name="Title 1">
            <a:extLst>
              <a:ext uri="{FF2B5EF4-FFF2-40B4-BE49-F238E27FC236}">
                <a16:creationId xmlns:a16="http://schemas.microsoft.com/office/drawing/2014/main" id="{894945F8-BE7D-2848-B264-42DA00C7F9F0}"/>
              </a:ext>
            </a:extLst>
          </p:cNvPr>
          <p:cNvSpPr>
            <a:spLocks noGrp="1"/>
          </p:cNvSpPr>
          <p:nvPr>
            <p:ph type="title"/>
          </p:nvPr>
        </p:nvSpPr>
        <p:spPr>
          <a:xfrm>
            <a:off x="0" y="110841"/>
            <a:ext cx="4748463" cy="1025124"/>
          </a:xfrm>
          <a:ln>
            <a:noFill/>
          </a:ln>
        </p:spPr>
        <p:txBody>
          <a:bodyPr>
            <a:noAutofit/>
          </a:bodyPr>
          <a:lstStyle/>
          <a:p>
            <a:r>
              <a:rPr lang="en-US" sz="6000" dirty="0">
                <a:solidFill>
                  <a:srgbClr val="FF0000"/>
                </a:solidFill>
                <a:latin typeface="Oriya MN" pitchFamily="2" charset="0"/>
                <a:cs typeface="Oriya MN" pitchFamily="2" charset="0"/>
              </a:rPr>
              <a:t>RED</a:t>
            </a:r>
            <a:r>
              <a:rPr lang="en-US" sz="6000" dirty="0">
                <a:latin typeface="Oriya MN" pitchFamily="2" charset="0"/>
                <a:cs typeface="Oriya MN" pitchFamily="2" charset="0"/>
              </a:rPr>
              <a:t>CODER</a:t>
            </a:r>
            <a:endParaRPr lang="en-US" sz="6000" dirty="0">
              <a:solidFill>
                <a:schemeClr val="accent2"/>
              </a:solidFill>
              <a:latin typeface="Oriya MN" pitchFamily="2" charset="0"/>
              <a:cs typeface="Oriya MN" pitchFamily="2" charset="0"/>
            </a:endParaRPr>
          </a:p>
        </p:txBody>
      </p:sp>
    </p:spTree>
    <p:extLst>
      <p:ext uri="{BB962C8B-B14F-4D97-AF65-F5344CB8AC3E}">
        <p14:creationId xmlns:p14="http://schemas.microsoft.com/office/powerpoint/2010/main" val="3235201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B8B471D3-5C15-984F-94A6-EF71780598B9}"/>
              </a:ext>
            </a:extLst>
          </p:cNvPr>
          <p:cNvSpPr>
            <a:spLocks noGrp="1"/>
          </p:cNvSpPr>
          <p:nvPr>
            <p:ph type="sldNum" sz="quarter" idx="12"/>
          </p:nvPr>
        </p:nvSpPr>
        <p:spPr/>
        <p:txBody>
          <a:bodyPr/>
          <a:lstStyle/>
          <a:p>
            <a:fld id="{19987A8C-529E-284D-A722-7DA0E23B5F1B}" type="slidenum">
              <a:rPr lang="en-US" smtClean="0"/>
              <a:t>12</a:t>
            </a:fld>
            <a:endParaRPr lang="en-US"/>
          </a:p>
        </p:txBody>
      </p:sp>
      <p:pic>
        <p:nvPicPr>
          <p:cNvPr id="10" name="Picture 2" descr="https://lh6.googleusercontent.com/QBVnZB3uFaaysp6usZe8xGc4DxGuxWpogrydNdtyLjcjEj4EQb9e7bLoFgH9KdUzbVAM6qOhWNjWQcBtHqPFn39C0MMGEyVZ4t1tN-164xglaqbhY5ASnXaw8yv4SO6BV9iCtkfClE0">
            <a:extLst>
              <a:ext uri="{FF2B5EF4-FFF2-40B4-BE49-F238E27FC236}">
                <a16:creationId xmlns:a16="http://schemas.microsoft.com/office/drawing/2014/main" id="{92D45405-F092-7C44-B8A1-801691EDE0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76796"/>
            <a:ext cx="2296415" cy="48120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A9854441-3FA3-0041-9A07-9414A27968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80551" y="415925"/>
            <a:ext cx="1011449" cy="74775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A6DE0008-247C-A749-8FF8-0176E7BD45C5}"/>
              </a:ext>
            </a:extLst>
          </p:cNvPr>
          <p:cNvSpPr txBox="1"/>
          <p:nvPr/>
        </p:nvSpPr>
        <p:spPr>
          <a:xfrm>
            <a:off x="698250" y="1356609"/>
            <a:ext cx="4106759" cy="2308324"/>
          </a:xfrm>
          <a:prstGeom prst="rect">
            <a:avLst/>
          </a:prstGeom>
          <a:noFill/>
        </p:spPr>
        <p:txBody>
          <a:bodyPr wrap="square" rtlCol="0">
            <a:spAutoFit/>
          </a:bodyPr>
          <a:lstStyle/>
          <a:p>
            <a:pPr marL="342900" indent="-342900">
              <a:buFont typeface="Wingdings" pitchFamily="2" charset="2"/>
              <a:buChar char="ü"/>
            </a:pPr>
            <a:r>
              <a:rPr lang="en-US" sz="2400" dirty="0">
                <a:latin typeface="Comic Sans MS" panose="030F0902030302020204" pitchFamily="66" charset="0"/>
                <a:cs typeface="Arial" panose="020B0604020202020204" pitchFamily="34" charset="0"/>
              </a:rPr>
              <a:t>Must be fast</a:t>
            </a:r>
          </a:p>
          <a:p>
            <a:endParaRPr lang="en-US" sz="2400" dirty="0">
              <a:latin typeface="Comic Sans MS" panose="030F0902030302020204" pitchFamily="66" charset="0"/>
              <a:cs typeface="Arial" panose="020B0604020202020204" pitchFamily="34" charset="0"/>
            </a:endParaRPr>
          </a:p>
          <a:p>
            <a:pPr marL="342900" indent="-342900">
              <a:buFont typeface="Wingdings" pitchFamily="2" charset="2"/>
              <a:buChar char="ü"/>
            </a:pPr>
            <a:r>
              <a:rPr lang="en-US" sz="2400" dirty="0">
                <a:latin typeface="Comic Sans MS" panose="030F0902030302020204" pitchFamily="66" charset="0"/>
                <a:cs typeface="Arial" panose="020B0604020202020204" pitchFamily="34" charset="0"/>
              </a:rPr>
              <a:t>Needs understanding of both natural and programming languages </a:t>
            </a:r>
          </a:p>
          <a:p>
            <a:pPr marL="342900" indent="-342900">
              <a:buFont typeface="Wingdings" pitchFamily="2" charset="2"/>
              <a:buChar char="ü"/>
            </a:pPr>
            <a:endParaRPr lang="en-US" sz="2400" dirty="0">
              <a:latin typeface="Comic Sans MS" panose="030F0902030302020204" pitchFamily="66" charset="0"/>
              <a:cs typeface="Arial" panose="020B0604020202020204" pitchFamily="34" charset="0"/>
            </a:endParaRPr>
          </a:p>
        </p:txBody>
      </p:sp>
      <p:sp>
        <p:nvSpPr>
          <p:cNvPr id="25" name="Title 1">
            <a:extLst>
              <a:ext uri="{FF2B5EF4-FFF2-40B4-BE49-F238E27FC236}">
                <a16:creationId xmlns:a16="http://schemas.microsoft.com/office/drawing/2014/main" id="{DCC6BA12-D427-7848-9E8A-07B86831981E}"/>
              </a:ext>
            </a:extLst>
          </p:cNvPr>
          <p:cNvSpPr txBox="1">
            <a:spLocks/>
          </p:cNvSpPr>
          <p:nvPr/>
        </p:nvSpPr>
        <p:spPr>
          <a:xfrm>
            <a:off x="0" y="110841"/>
            <a:ext cx="9930063" cy="1025124"/>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dirty="0">
                <a:solidFill>
                  <a:srgbClr val="FF0000"/>
                </a:solidFill>
                <a:latin typeface="Oriya MN" pitchFamily="2" charset="0"/>
                <a:cs typeface="Oriya MN" pitchFamily="2" charset="0"/>
              </a:rPr>
              <a:t>Sparse</a:t>
            </a:r>
            <a:r>
              <a:rPr lang="en-US" sz="6000" dirty="0">
                <a:latin typeface="Oriya MN" pitchFamily="2" charset="0"/>
                <a:cs typeface="Oriya MN" pitchFamily="2" charset="0"/>
              </a:rPr>
              <a:t> Vs </a:t>
            </a:r>
            <a:r>
              <a:rPr lang="en-US" sz="6000" dirty="0">
                <a:solidFill>
                  <a:srgbClr val="00B050"/>
                </a:solidFill>
                <a:latin typeface="Oriya MN" pitchFamily="2" charset="0"/>
                <a:cs typeface="Oriya MN" pitchFamily="2" charset="0"/>
              </a:rPr>
              <a:t>Dense</a:t>
            </a:r>
            <a:r>
              <a:rPr lang="en-US" sz="6000" dirty="0">
                <a:latin typeface="Oriya MN" pitchFamily="2" charset="0"/>
                <a:cs typeface="Oriya MN" pitchFamily="2" charset="0"/>
              </a:rPr>
              <a:t> SCODE-R </a:t>
            </a:r>
            <a:endParaRPr lang="en-US" sz="6000" dirty="0">
              <a:solidFill>
                <a:schemeClr val="accent2"/>
              </a:solidFill>
              <a:latin typeface="Oriya MN" pitchFamily="2" charset="0"/>
              <a:cs typeface="Oriya MN" pitchFamily="2" charset="0"/>
            </a:endParaRPr>
          </a:p>
        </p:txBody>
      </p:sp>
      <p:pic>
        <p:nvPicPr>
          <p:cNvPr id="28" name="Picture 27" descr="Diagram&#10;&#10;Description automatically generated">
            <a:extLst>
              <a:ext uri="{FF2B5EF4-FFF2-40B4-BE49-F238E27FC236}">
                <a16:creationId xmlns:a16="http://schemas.microsoft.com/office/drawing/2014/main" id="{55888629-0CF7-674A-998B-A98DA1D4DB94}"/>
              </a:ext>
            </a:extLst>
          </p:cNvPr>
          <p:cNvPicPr>
            <a:picLocks noChangeAspect="1"/>
          </p:cNvPicPr>
          <p:nvPr/>
        </p:nvPicPr>
        <p:blipFill rotWithShape="1">
          <a:blip r:embed="rId5"/>
          <a:srcRect l="1" t="3283" r="73012" b="55179"/>
          <a:stretch/>
        </p:blipFill>
        <p:spPr>
          <a:xfrm>
            <a:off x="6096000" y="1905359"/>
            <a:ext cx="1556084" cy="2057041"/>
          </a:xfrm>
          <a:prstGeom prst="rect">
            <a:avLst/>
          </a:prstGeom>
        </p:spPr>
      </p:pic>
      <p:grpSp>
        <p:nvGrpSpPr>
          <p:cNvPr id="46" name="Group 45">
            <a:extLst>
              <a:ext uri="{FF2B5EF4-FFF2-40B4-BE49-F238E27FC236}">
                <a16:creationId xmlns:a16="http://schemas.microsoft.com/office/drawing/2014/main" id="{1F4C5359-5B1D-EF43-84E1-7FDDC400D73E}"/>
              </a:ext>
            </a:extLst>
          </p:cNvPr>
          <p:cNvGrpSpPr/>
          <p:nvPr/>
        </p:nvGrpSpPr>
        <p:grpSpPr>
          <a:xfrm>
            <a:off x="8862866" y="1710980"/>
            <a:ext cx="2823409" cy="4502839"/>
            <a:chOff x="9111917" y="1163675"/>
            <a:chExt cx="2823409" cy="4502839"/>
          </a:xfrm>
        </p:grpSpPr>
        <p:pic>
          <p:nvPicPr>
            <p:cNvPr id="38" name="Picture 37" descr="Diagram&#10;&#10;Description automatically generated">
              <a:extLst>
                <a:ext uri="{FF2B5EF4-FFF2-40B4-BE49-F238E27FC236}">
                  <a16:creationId xmlns:a16="http://schemas.microsoft.com/office/drawing/2014/main" id="{F858E6B0-2BC1-EE41-A7FA-88FF75FBA903}"/>
                </a:ext>
              </a:extLst>
            </p:cNvPr>
            <p:cNvPicPr>
              <a:picLocks noChangeAspect="1"/>
            </p:cNvPicPr>
            <p:nvPr/>
          </p:nvPicPr>
          <p:blipFill rotWithShape="1">
            <a:blip r:embed="rId5"/>
            <a:srcRect l="50219" t="-2355" r="2205" b="21870"/>
            <a:stretch/>
          </p:blipFill>
          <p:spPr>
            <a:xfrm>
              <a:off x="9192126" y="1163675"/>
              <a:ext cx="2743200" cy="3985841"/>
            </a:xfrm>
            <a:prstGeom prst="rect">
              <a:avLst/>
            </a:prstGeom>
          </p:spPr>
        </p:pic>
        <p:sp>
          <p:nvSpPr>
            <p:cNvPr id="39" name="TextBox 38">
              <a:extLst>
                <a:ext uri="{FF2B5EF4-FFF2-40B4-BE49-F238E27FC236}">
                  <a16:creationId xmlns:a16="http://schemas.microsoft.com/office/drawing/2014/main" id="{D763F18F-4FF6-5E42-816B-9F63243E76B3}"/>
                </a:ext>
              </a:extLst>
            </p:cNvPr>
            <p:cNvSpPr txBox="1"/>
            <p:nvPr/>
          </p:nvSpPr>
          <p:spPr>
            <a:xfrm>
              <a:off x="9192126" y="1163675"/>
              <a:ext cx="385011" cy="1467230"/>
            </a:xfrm>
            <a:prstGeom prst="rect">
              <a:avLst/>
            </a:prstGeom>
            <a:solidFill>
              <a:schemeClr val="bg1"/>
            </a:solidFill>
          </p:spPr>
          <p:txBody>
            <a:bodyPr wrap="square" rtlCol="0">
              <a:spAutoFit/>
            </a:bodyPr>
            <a:lstStyle/>
            <a:p>
              <a:endParaRPr lang="en-US" dirty="0"/>
            </a:p>
          </p:txBody>
        </p:sp>
        <p:sp>
          <p:nvSpPr>
            <p:cNvPr id="40" name="TextBox 39">
              <a:extLst>
                <a:ext uri="{FF2B5EF4-FFF2-40B4-BE49-F238E27FC236}">
                  <a16:creationId xmlns:a16="http://schemas.microsoft.com/office/drawing/2014/main" id="{15188D57-B928-4A42-9A83-79E480756615}"/>
                </a:ext>
              </a:extLst>
            </p:cNvPr>
            <p:cNvSpPr txBox="1"/>
            <p:nvPr/>
          </p:nvSpPr>
          <p:spPr>
            <a:xfrm>
              <a:off x="9160042" y="3260868"/>
              <a:ext cx="898358" cy="1900315"/>
            </a:xfrm>
            <a:prstGeom prst="rect">
              <a:avLst/>
            </a:prstGeom>
            <a:solidFill>
              <a:schemeClr val="bg1"/>
            </a:solidFill>
          </p:spPr>
          <p:txBody>
            <a:bodyPr wrap="square" rtlCol="0">
              <a:spAutoFit/>
            </a:bodyPr>
            <a:lstStyle/>
            <a:p>
              <a:endParaRPr lang="en-US" dirty="0"/>
            </a:p>
          </p:txBody>
        </p:sp>
        <p:sp>
          <p:nvSpPr>
            <p:cNvPr id="41" name="TextBox 40">
              <a:extLst>
                <a:ext uri="{FF2B5EF4-FFF2-40B4-BE49-F238E27FC236}">
                  <a16:creationId xmlns:a16="http://schemas.microsoft.com/office/drawing/2014/main" id="{8D6E1C13-3784-2E44-B8BF-3D3632F550F6}"/>
                </a:ext>
              </a:extLst>
            </p:cNvPr>
            <p:cNvSpPr txBox="1"/>
            <p:nvPr/>
          </p:nvSpPr>
          <p:spPr>
            <a:xfrm>
              <a:off x="9248274" y="3766199"/>
              <a:ext cx="898358" cy="1900315"/>
            </a:xfrm>
            <a:prstGeom prst="rect">
              <a:avLst/>
            </a:prstGeom>
            <a:solidFill>
              <a:schemeClr val="bg1"/>
            </a:solidFill>
          </p:spPr>
          <p:txBody>
            <a:bodyPr wrap="square" rtlCol="0">
              <a:spAutoFit/>
            </a:bodyPr>
            <a:lstStyle/>
            <a:p>
              <a:endParaRPr lang="en-US" dirty="0"/>
            </a:p>
          </p:txBody>
        </p:sp>
        <p:sp>
          <p:nvSpPr>
            <p:cNvPr id="42" name="TextBox 41">
              <a:extLst>
                <a:ext uri="{FF2B5EF4-FFF2-40B4-BE49-F238E27FC236}">
                  <a16:creationId xmlns:a16="http://schemas.microsoft.com/office/drawing/2014/main" id="{5C3BD038-C8FA-074F-B51A-E82FD0A78E63}"/>
                </a:ext>
              </a:extLst>
            </p:cNvPr>
            <p:cNvSpPr txBox="1"/>
            <p:nvPr/>
          </p:nvSpPr>
          <p:spPr>
            <a:xfrm>
              <a:off x="9697453" y="4972888"/>
              <a:ext cx="625643" cy="365125"/>
            </a:xfrm>
            <a:prstGeom prst="rect">
              <a:avLst/>
            </a:prstGeom>
            <a:solidFill>
              <a:schemeClr val="bg1"/>
            </a:solidFill>
          </p:spPr>
          <p:txBody>
            <a:bodyPr wrap="square" rtlCol="0">
              <a:spAutoFit/>
            </a:bodyPr>
            <a:lstStyle/>
            <a:p>
              <a:endParaRPr lang="en-US" dirty="0"/>
            </a:p>
          </p:txBody>
        </p:sp>
        <p:sp>
          <p:nvSpPr>
            <p:cNvPr id="43" name="TextBox 42">
              <a:extLst>
                <a:ext uri="{FF2B5EF4-FFF2-40B4-BE49-F238E27FC236}">
                  <a16:creationId xmlns:a16="http://schemas.microsoft.com/office/drawing/2014/main" id="{13AAD652-8981-FC4A-936D-FBB7AC4AEA37}"/>
                </a:ext>
              </a:extLst>
            </p:cNvPr>
            <p:cNvSpPr txBox="1"/>
            <p:nvPr/>
          </p:nvSpPr>
          <p:spPr>
            <a:xfrm>
              <a:off x="9737559" y="5029036"/>
              <a:ext cx="625643" cy="365125"/>
            </a:xfrm>
            <a:prstGeom prst="rect">
              <a:avLst/>
            </a:prstGeom>
            <a:solidFill>
              <a:schemeClr val="bg1"/>
            </a:solidFill>
          </p:spPr>
          <p:txBody>
            <a:bodyPr wrap="square" rtlCol="0">
              <a:spAutoFit/>
            </a:bodyPr>
            <a:lstStyle/>
            <a:p>
              <a:endParaRPr lang="en-US" dirty="0"/>
            </a:p>
          </p:txBody>
        </p:sp>
        <p:sp>
          <p:nvSpPr>
            <p:cNvPr id="44" name="TextBox 43">
              <a:extLst>
                <a:ext uri="{FF2B5EF4-FFF2-40B4-BE49-F238E27FC236}">
                  <a16:creationId xmlns:a16="http://schemas.microsoft.com/office/drawing/2014/main" id="{F4531B65-B29B-0743-82E5-D7B7BC174F3B}"/>
                </a:ext>
              </a:extLst>
            </p:cNvPr>
            <p:cNvSpPr txBox="1"/>
            <p:nvPr/>
          </p:nvSpPr>
          <p:spPr>
            <a:xfrm>
              <a:off x="9809749" y="5117268"/>
              <a:ext cx="625643" cy="365125"/>
            </a:xfrm>
            <a:prstGeom prst="rect">
              <a:avLst/>
            </a:prstGeom>
            <a:solidFill>
              <a:schemeClr val="bg1"/>
            </a:solidFill>
          </p:spPr>
          <p:txBody>
            <a:bodyPr wrap="square" rtlCol="0">
              <a:spAutoFit/>
            </a:bodyPr>
            <a:lstStyle/>
            <a:p>
              <a:endParaRPr lang="en-US" dirty="0"/>
            </a:p>
          </p:txBody>
        </p:sp>
        <p:sp>
          <p:nvSpPr>
            <p:cNvPr id="45" name="TextBox 44">
              <a:extLst>
                <a:ext uri="{FF2B5EF4-FFF2-40B4-BE49-F238E27FC236}">
                  <a16:creationId xmlns:a16="http://schemas.microsoft.com/office/drawing/2014/main" id="{2658A676-72EF-914E-B79C-20C1615E4844}"/>
                </a:ext>
              </a:extLst>
            </p:cNvPr>
            <p:cNvSpPr txBox="1"/>
            <p:nvPr/>
          </p:nvSpPr>
          <p:spPr>
            <a:xfrm>
              <a:off x="9111917" y="1966007"/>
              <a:ext cx="625643" cy="365125"/>
            </a:xfrm>
            <a:prstGeom prst="rect">
              <a:avLst/>
            </a:prstGeom>
            <a:solidFill>
              <a:schemeClr val="bg1"/>
            </a:solidFill>
          </p:spPr>
          <p:txBody>
            <a:bodyPr wrap="square" rtlCol="0">
              <a:spAutoFit/>
            </a:bodyPr>
            <a:lstStyle/>
            <a:p>
              <a:endParaRPr lang="en-US" dirty="0"/>
            </a:p>
          </p:txBody>
        </p:sp>
      </p:grpSp>
      <p:sp>
        <p:nvSpPr>
          <p:cNvPr id="47" name="Rounded Rectangle 46">
            <a:extLst>
              <a:ext uri="{FF2B5EF4-FFF2-40B4-BE49-F238E27FC236}">
                <a16:creationId xmlns:a16="http://schemas.microsoft.com/office/drawing/2014/main" id="{33DCE3E1-5E30-2849-9DF8-855D33CDD7A2}"/>
              </a:ext>
            </a:extLst>
          </p:cNvPr>
          <p:cNvSpPr/>
          <p:nvPr/>
        </p:nvSpPr>
        <p:spPr>
          <a:xfrm>
            <a:off x="7652084" y="1831953"/>
            <a:ext cx="1676002" cy="4941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eeza Pro" panose="02000400000000000000" pitchFamily="2" charset="-78"/>
                <a:cs typeface="Geeza Pro" panose="02000400000000000000" pitchFamily="2" charset="-78"/>
              </a:rPr>
              <a:t>Similarity</a:t>
            </a:r>
          </a:p>
        </p:txBody>
      </p:sp>
      <p:sp>
        <p:nvSpPr>
          <p:cNvPr id="48" name="TextBox 47">
            <a:extLst>
              <a:ext uri="{FF2B5EF4-FFF2-40B4-BE49-F238E27FC236}">
                <a16:creationId xmlns:a16="http://schemas.microsoft.com/office/drawing/2014/main" id="{13606A83-BF77-CF46-91F6-118122E88F25}"/>
              </a:ext>
            </a:extLst>
          </p:cNvPr>
          <p:cNvSpPr txBox="1"/>
          <p:nvPr/>
        </p:nvSpPr>
        <p:spPr>
          <a:xfrm>
            <a:off x="3126567" y="5016141"/>
            <a:ext cx="4544086" cy="830997"/>
          </a:xfrm>
          <a:prstGeom prst="rect">
            <a:avLst/>
          </a:prstGeom>
          <a:noFill/>
          <a:ln w="19050">
            <a:noFill/>
          </a:ln>
        </p:spPr>
        <p:txBody>
          <a:bodyPr wrap="square" rtlCol="0">
            <a:spAutoFit/>
          </a:bodyPr>
          <a:lstStyle/>
          <a:p>
            <a:pPr algn="ctr"/>
            <a:r>
              <a:rPr lang="en-US" sz="2400" dirty="0">
                <a:solidFill>
                  <a:srgbClr val="0000FF"/>
                </a:solidFill>
                <a:latin typeface="Comic Sans MS" panose="030F0902030302020204" pitchFamily="66" charset="0"/>
                <a:cs typeface="Times New Roman" panose="02020603050405020304" pitchFamily="18" charset="0"/>
              </a:rPr>
              <a:t>SCODE-R is based on</a:t>
            </a:r>
          </a:p>
          <a:p>
            <a:pPr algn="ctr"/>
            <a:r>
              <a:rPr lang="en-US" sz="2400" dirty="0">
                <a:solidFill>
                  <a:srgbClr val="0000FF"/>
                </a:solidFill>
                <a:latin typeface="Comic Sans MS" panose="030F0902030302020204" pitchFamily="66" charset="0"/>
                <a:cs typeface="Times New Roman" panose="02020603050405020304" pitchFamily="18" charset="0"/>
              </a:rPr>
              <a:t>DPR (</a:t>
            </a:r>
            <a:r>
              <a:rPr lang="en-US" sz="2400" dirty="0" err="1">
                <a:solidFill>
                  <a:srgbClr val="0000FF"/>
                </a:solidFill>
                <a:latin typeface="Comic Sans MS" panose="030F0902030302020204" pitchFamily="66" charset="0"/>
              </a:rPr>
              <a:t>Karpukhin</a:t>
            </a:r>
            <a:r>
              <a:rPr lang="en-US" sz="2400" dirty="0">
                <a:solidFill>
                  <a:srgbClr val="0000FF"/>
                </a:solidFill>
                <a:latin typeface="Comic Sans MS" panose="030F0902030302020204" pitchFamily="66" charset="0"/>
                <a:cs typeface="Times New Roman" panose="02020603050405020304" pitchFamily="18" charset="0"/>
              </a:rPr>
              <a:t> et al., 2020)</a:t>
            </a:r>
          </a:p>
        </p:txBody>
      </p:sp>
      <p:sp>
        <p:nvSpPr>
          <p:cNvPr id="49" name="TextBox 48">
            <a:extLst>
              <a:ext uri="{FF2B5EF4-FFF2-40B4-BE49-F238E27FC236}">
                <a16:creationId xmlns:a16="http://schemas.microsoft.com/office/drawing/2014/main" id="{C24ED873-2DD4-5A4E-9EAE-9322B059A356}"/>
              </a:ext>
            </a:extLst>
          </p:cNvPr>
          <p:cNvSpPr txBox="1"/>
          <p:nvPr/>
        </p:nvSpPr>
        <p:spPr>
          <a:xfrm>
            <a:off x="4341495" y="3913394"/>
            <a:ext cx="3509010" cy="400110"/>
          </a:xfrm>
          <a:prstGeom prst="rect">
            <a:avLst/>
          </a:prstGeom>
          <a:noFill/>
        </p:spPr>
        <p:txBody>
          <a:bodyPr wrap="square" rtlCol="0">
            <a:spAutoFit/>
          </a:bodyPr>
          <a:lstStyle/>
          <a:p>
            <a:r>
              <a:rPr lang="en-US" sz="2000" dirty="0">
                <a:latin typeface="Comic Sans MS" panose="030F0902030302020204" pitchFamily="66" charset="0"/>
              </a:rPr>
              <a:t>Input summary (i.e., query)</a:t>
            </a:r>
          </a:p>
        </p:txBody>
      </p:sp>
      <p:sp>
        <p:nvSpPr>
          <p:cNvPr id="50" name="TextBox 49">
            <a:extLst>
              <a:ext uri="{FF2B5EF4-FFF2-40B4-BE49-F238E27FC236}">
                <a16:creationId xmlns:a16="http://schemas.microsoft.com/office/drawing/2014/main" id="{2CEBEE11-E730-3A48-8F55-F013C2BA2CC0}"/>
              </a:ext>
            </a:extLst>
          </p:cNvPr>
          <p:cNvSpPr txBox="1"/>
          <p:nvPr/>
        </p:nvSpPr>
        <p:spPr>
          <a:xfrm>
            <a:off x="8521371" y="5796876"/>
            <a:ext cx="3353597" cy="400110"/>
          </a:xfrm>
          <a:prstGeom prst="rect">
            <a:avLst/>
          </a:prstGeom>
          <a:noFill/>
        </p:spPr>
        <p:txBody>
          <a:bodyPr wrap="square" rtlCol="0">
            <a:spAutoFit/>
          </a:bodyPr>
          <a:lstStyle/>
          <a:p>
            <a:r>
              <a:rPr lang="en-US" sz="2000" dirty="0">
                <a:latin typeface="Comic Sans MS" panose="030F0902030302020204" pitchFamily="66" charset="0"/>
              </a:rPr>
              <a:t>Candidate code (i.e., docs)</a:t>
            </a:r>
          </a:p>
        </p:txBody>
      </p:sp>
      <p:sp>
        <p:nvSpPr>
          <p:cNvPr id="51" name="TextBox 50">
            <a:extLst>
              <a:ext uri="{FF2B5EF4-FFF2-40B4-BE49-F238E27FC236}">
                <a16:creationId xmlns:a16="http://schemas.microsoft.com/office/drawing/2014/main" id="{5AA7822A-22B8-7D44-9009-294FD3120782}"/>
              </a:ext>
            </a:extLst>
          </p:cNvPr>
          <p:cNvSpPr txBox="1"/>
          <p:nvPr/>
        </p:nvSpPr>
        <p:spPr>
          <a:xfrm>
            <a:off x="1668379" y="-385011"/>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787527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B8B471D3-5C15-984F-94A6-EF71780598B9}"/>
              </a:ext>
            </a:extLst>
          </p:cNvPr>
          <p:cNvSpPr>
            <a:spLocks noGrp="1"/>
          </p:cNvSpPr>
          <p:nvPr>
            <p:ph type="sldNum" sz="quarter" idx="12"/>
          </p:nvPr>
        </p:nvSpPr>
        <p:spPr/>
        <p:txBody>
          <a:bodyPr/>
          <a:lstStyle/>
          <a:p>
            <a:fld id="{19987A8C-529E-284D-A722-7DA0E23B5F1B}" type="slidenum">
              <a:rPr lang="en-US" smtClean="0"/>
              <a:t>13</a:t>
            </a:fld>
            <a:endParaRPr lang="en-US"/>
          </a:p>
        </p:txBody>
      </p:sp>
      <p:pic>
        <p:nvPicPr>
          <p:cNvPr id="10" name="Picture 2" descr="https://lh6.googleusercontent.com/QBVnZB3uFaaysp6usZe8xGc4DxGuxWpogrydNdtyLjcjEj4EQb9e7bLoFgH9KdUzbVAM6qOhWNjWQcBtHqPFn39C0MMGEyVZ4t1tN-164xglaqbhY5ASnXaw8yv4SO6BV9iCtkfClE0">
            <a:extLst>
              <a:ext uri="{FF2B5EF4-FFF2-40B4-BE49-F238E27FC236}">
                <a16:creationId xmlns:a16="http://schemas.microsoft.com/office/drawing/2014/main" id="{92D45405-F092-7C44-B8A1-801691EDE0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76796"/>
            <a:ext cx="2296415" cy="48120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A9854441-3FA3-0041-9A07-9414A27968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80551" y="415925"/>
            <a:ext cx="1011449" cy="74775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Text, application&#10;&#10;Description automatically generated">
            <a:extLst>
              <a:ext uri="{FF2B5EF4-FFF2-40B4-BE49-F238E27FC236}">
                <a16:creationId xmlns:a16="http://schemas.microsoft.com/office/drawing/2014/main" id="{BD18BA78-EFD7-1942-AE73-EFD99FB3CBD8}"/>
              </a:ext>
            </a:extLst>
          </p:cNvPr>
          <p:cNvPicPr>
            <a:picLocks noChangeAspect="1"/>
          </p:cNvPicPr>
          <p:nvPr/>
        </p:nvPicPr>
        <p:blipFill>
          <a:blip r:embed="rId5"/>
          <a:stretch>
            <a:fillRect/>
          </a:stretch>
        </p:blipFill>
        <p:spPr>
          <a:xfrm>
            <a:off x="6144126" y="1298579"/>
            <a:ext cx="5826125" cy="1471863"/>
          </a:xfrm>
          <a:prstGeom prst="rect">
            <a:avLst/>
          </a:prstGeom>
        </p:spPr>
      </p:pic>
      <p:sp>
        <p:nvSpPr>
          <p:cNvPr id="3" name="TextBox 2">
            <a:extLst>
              <a:ext uri="{FF2B5EF4-FFF2-40B4-BE49-F238E27FC236}">
                <a16:creationId xmlns:a16="http://schemas.microsoft.com/office/drawing/2014/main" id="{D1B0F723-8B9A-144E-ABED-C4B77739DD89}"/>
              </a:ext>
            </a:extLst>
          </p:cNvPr>
          <p:cNvSpPr txBox="1"/>
          <p:nvPr/>
        </p:nvSpPr>
        <p:spPr>
          <a:xfrm>
            <a:off x="6622230" y="2949032"/>
            <a:ext cx="5458896" cy="369332"/>
          </a:xfrm>
          <a:prstGeom prst="rect">
            <a:avLst/>
          </a:prstGeom>
          <a:noFill/>
        </p:spPr>
        <p:txBody>
          <a:bodyPr wrap="square" rtlCol="0">
            <a:spAutoFit/>
          </a:bodyPr>
          <a:lstStyle/>
          <a:p>
            <a:r>
              <a:rPr lang="en-US" dirty="0">
                <a:latin typeface="Comic Sans MS" panose="030F0902030302020204" pitchFamily="66" charset="0"/>
                <a:cs typeface="Arial" panose="020B0604020202020204" pitchFamily="34" charset="0"/>
              </a:rPr>
              <a:t>Example: A </a:t>
            </a:r>
            <a:r>
              <a:rPr lang="en-US" dirty="0">
                <a:solidFill>
                  <a:srgbClr val="FF0000"/>
                </a:solidFill>
                <a:latin typeface="Comic Sans MS" panose="030F0902030302020204" pitchFamily="66" charset="0"/>
                <a:cs typeface="Arial" panose="020B0604020202020204" pitchFamily="34" charset="0"/>
              </a:rPr>
              <a:t>relevant yet not same </a:t>
            </a:r>
            <a:r>
              <a:rPr lang="en-US" dirty="0">
                <a:latin typeface="Comic Sans MS" panose="030F0902030302020204" pitchFamily="66" charset="0"/>
                <a:cs typeface="Arial" panose="020B0604020202020204" pitchFamily="34" charset="0"/>
              </a:rPr>
              <a:t>retrieved code</a:t>
            </a:r>
          </a:p>
        </p:txBody>
      </p:sp>
      <p:sp>
        <p:nvSpPr>
          <p:cNvPr id="17" name="Title 1">
            <a:extLst>
              <a:ext uri="{FF2B5EF4-FFF2-40B4-BE49-F238E27FC236}">
                <a16:creationId xmlns:a16="http://schemas.microsoft.com/office/drawing/2014/main" id="{1F767ABC-E7D5-0E4E-9FC8-BAEA4704E4C8}"/>
              </a:ext>
            </a:extLst>
          </p:cNvPr>
          <p:cNvSpPr txBox="1">
            <a:spLocks/>
          </p:cNvSpPr>
          <p:nvPr/>
        </p:nvSpPr>
        <p:spPr>
          <a:xfrm>
            <a:off x="0" y="110841"/>
            <a:ext cx="9930063" cy="1025124"/>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dirty="0">
                <a:latin typeface="Oriya MN" pitchFamily="2" charset="0"/>
                <a:cs typeface="Oriya MN" pitchFamily="2" charset="0"/>
              </a:rPr>
              <a:t>SCODE-R Training</a:t>
            </a:r>
            <a:endParaRPr lang="en-US" sz="6000" dirty="0">
              <a:solidFill>
                <a:schemeClr val="accent2"/>
              </a:solidFill>
              <a:latin typeface="Oriya MN" pitchFamily="2" charset="0"/>
              <a:cs typeface="Oriya MN" pitchFamily="2" charset="0"/>
            </a:endParaRPr>
          </a:p>
        </p:txBody>
      </p:sp>
      <p:sp>
        <p:nvSpPr>
          <p:cNvPr id="20" name="TextBox 19">
            <a:extLst>
              <a:ext uri="{FF2B5EF4-FFF2-40B4-BE49-F238E27FC236}">
                <a16:creationId xmlns:a16="http://schemas.microsoft.com/office/drawing/2014/main" id="{5D6E95FF-F393-3C40-B5F2-6248AC108B7D}"/>
              </a:ext>
            </a:extLst>
          </p:cNvPr>
          <p:cNvSpPr txBox="1"/>
          <p:nvPr/>
        </p:nvSpPr>
        <p:spPr>
          <a:xfrm>
            <a:off x="168864" y="1356609"/>
            <a:ext cx="6034854" cy="2677656"/>
          </a:xfrm>
          <a:prstGeom prst="rect">
            <a:avLst/>
          </a:prstGeom>
          <a:noFill/>
        </p:spPr>
        <p:txBody>
          <a:bodyPr wrap="square" rtlCol="0">
            <a:spAutoFit/>
          </a:bodyPr>
          <a:lstStyle/>
          <a:p>
            <a:pPr marL="342900" indent="-342900">
              <a:buFont typeface="Wingdings" pitchFamily="2" charset="2"/>
              <a:buChar char="ü"/>
            </a:pPr>
            <a:r>
              <a:rPr lang="en-US" sz="2400" dirty="0">
                <a:latin typeface="Comic Sans MS" panose="030F0902030302020204" pitchFamily="66" charset="0"/>
                <a:cs typeface="Arial" panose="020B0604020202020204" pitchFamily="34" charset="0"/>
              </a:rPr>
              <a:t>As a binary classification problem</a:t>
            </a:r>
          </a:p>
          <a:p>
            <a:pPr marL="342900" indent="-342900">
              <a:buFont typeface="Wingdings" pitchFamily="2" charset="2"/>
              <a:buChar char="ü"/>
            </a:pPr>
            <a:endParaRPr lang="en-US" sz="2400" dirty="0">
              <a:latin typeface="Comic Sans MS" panose="030F0902030302020204" pitchFamily="66" charset="0"/>
              <a:cs typeface="Arial" panose="020B0604020202020204" pitchFamily="34" charset="0"/>
            </a:endParaRPr>
          </a:p>
          <a:p>
            <a:pPr marL="342900" indent="-342900">
              <a:buFont typeface="Wingdings" pitchFamily="2" charset="2"/>
              <a:buChar char="ü"/>
            </a:pPr>
            <a:r>
              <a:rPr lang="en-US" sz="2400" dirty="0">
                <a:latin typeface="Comic Sans MS" panose="030F0902030302020204" pitchFamily="66" charset="0"/>
                <a:cs typeface="Arial" panose="020B0604020202020204" pitchFamily="34" charset="0"/>
              </a:rPr>
              <a:t>Using the same ＜summary, code＞ training set in our final gen/sum task</a:t>
            </a:r>
          </a:p>
          <a:p>
            <a:endParaRPr lang="en-US" sz="2400" dirty="0">
              <a:solidFill>
                <a:srgbClr val="0070C0"/>
              </a:solidFill>
              <a:latin typeface="Comic Sans MS" panose="030F0902030302020204" pitchFamily="66" charset="0"/>
              <a:cs typeface="Arial" panose="020B0604020202020204" pitchFamily="34" charset="0"/>
            </a:endParaRPr>
          </a:p>
          <a:p>
            <a:pPr marL="342900" indent="-342900">
              <a:buFont typeface="Wingdings" pitchFamily="2" charset="2"/>
              <a:buChar char="ü"/>
            </a:pPr>
            <a:r>
              <a:rPr lang="en-US" sz="2400" dirty="0">
                <a:solidFill>
                  <a:srgbClr val="0070C0"/>
                </a:solidFill>
                <a:latin typeface="Comic Sans MS" panose="030F0902030302020204" pitchFamily="66" charset="0"/>
                <a:cs typeface="Arial" panose="020B0604020202020204" pitchFamily="34" charset="0"/>
              </a:rPr>
              <a:t>No hard-negatives</a:t>
            </a:r>
          </a:p>
          <a:p>
            <a:pPr marL="342900" indent="-342900">
              <a:buFont typeface="Wingdings" pitchFamily="2" charset="2"/>
              <a:buChar char="ü"/>
            </a:pPr>
            <a:endParaRPr lang="en-US" sz="2400" dirty="0">
              <a:latin typeface="Comic Sans MS" panose="030F0902030302020204" pitchFamily="66" charset="0"/>
              <a:cs typeface="Arial" panose="020B0604020202020204" pitchFamily="34" charset="0"/>
            </a:endParaRPr>
          </a:p>
        </p:txBody>
      </p:sp>
      <p:sp>
        <p:nvSpPr>
          <p:cNvPr id="21" name="Rectangle 20">
            <a:extLst>
              <a:ext uri="{FF2B5EF4-FFF2-40B4-BE49-F238E27FC236}">
                <a16:creationId xmlns:a16="http://schemas.microsoft.com/office/drawing/2014/main" id="{3751D3F7-AC8B-AE42-B38D-C62C68498DBF}"/>
              </a:ext>
            </a:extLst>
          </p:cNvPr>
          <p:cNvSpPr/>
          <p:nvPr/>
        </p:nvSpPr>
        <p:spPr>
          <a:xfrm>
            <a:off x="5502442" y="3924145"/>
            <a:ext cx="1347537" cy="513347"/>
          </a:xfrm>
          <a:prstGeom prst="rect">
            <a:avLst/>
          </a:prstGeom>
          <a:solidFill>
            <a:schemeClr val="accent6">
              <a:lumMod val="60000"/>
              <a:lumOff val="40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Q</a:t>
            </a:r>
            <a:r>
              <a:rPr lang="en-US" baseline="-25000" dirty="0">
                <a:solidFill>
                  <a:schemeClr val="tx1"/>
                </a:solidFill>
              </a:rPr>
              <a:t>1</a:t>
            </a:r>
          </a:p>
        </p:txBody>
      </p:sp>
      <p:sp>
        <p:nvSpPr>
          <p:cNvPr id="22" name="Rectangle 21">
            <a:extLst>
              <a:ext uri="{FF2B5EF4-FFF2-40B4-BE49-F238E27FC236}">
                <a16:creationId xmlns:a16="http://schemas.microsoft.com/office/drawing/2014/main" id="{80B8380B-B920-3B42-A22F-3820E27CBC67}"/>
              </a:ext>
            </a:extLst>
          </p:cNvPr>
          <p:cNvSpPr/>
          <p:nvPr/>
        </p:nvSpPr>
        <p:spPr>
          <a:xfrm>
            <a:off x="5502440" y="4560539"/>
            <a:ext cx="1347537" cy="513347"/>
          </a:xfrm>
          <a:prstGeom prst="rect">
            <a:avLst/>
          </a:prstGeom>
          <a:solidFill>
            <a:schemeClr val="accent6">
              <a:lumMod val="60000"/>
              <a:lumOff val="40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Q</a:t>
            </a:r>
            <a:r>
              <a:rPr lang="en-US" baseline="-25000" dirty="0">
                <a:solidFill>
                  <a:schemeClr val="tx1"/>
                </a:solidFill>
              </a:rPr>
              <a:t>2</a:t>
            </a:r>
          </a:p>
        </p:txBody>
      </p:sp>
      <p:sp>
        <p:nvSpPr>
          <p:cNvPr id="23" name="Rectangle 22">
            <a:extLst>
              <a:ext uri="{FF2B5EF4-FFF2-40B4-BE49-F238E27FC236}">
                <a16:creationId xmlns:a16="http://schemas.microsoft.com/office/drawing/2014/main" id="{744B572B-E5F6-8A41-A782-CC37FE0A21DE}"/>
              </a:ext>
            </a:extLst>
          </p:cNvPr>
          <p:cNvSpPr/>
          <p:nvPr/>
        </p:nvSpPr>
        <p:spPr>
          <a:xfrm>
            <a:off x="5502439" y="5194517"/>
            <a:ext cx="1347537" cy="513347"/>
          </a:xfrm>
          <a:prstGeom prst="rect">
            <a:avLst/>
          </a:prstGeom>
          <a:solidFill>
            <a:schemeClr val="accent6">
              <a:lumMod val="60000"/>
              <a:lumOff val="40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Q</a:t>
            </a:r>
            <a:r>
              <a:rPr lang="en-US" baseline="-25000" dirty="0">
                <a:solidFill>
                  <a:schemeClr val="tx1"/>
                </a:solidFill>
              </a:rPr>
              <a:t>3</a:t>
            </a:r>
          </a:p>
        </p:txBody>
      </p:sp>
      <p:sp>
        <p:nvSpPr>
          <p:cNvPr id="24" name="Rectangle 23">
            <a:extLst>
              <a:ext uri="{FF2B5EF4-FFF2-40B4-BE49-F238E27FC236}">
                <a16:creationId xmlns:a16="http://schemas.microsoft.com/office/drawing/2014/main" id="{D20F5923-8898-5041-AC81-A16A84ABA8EA}"/>
              </a:ext>
            </a:extLst>
          </p:cNvPr>
          <p:cNvSpPr/>
          <p:nvPr/>
        </p:nvSpPr>
        <p:spPr>
          <a:xfrm>
            <a:off x="5502438" y="5828495"/>
            <a:ext cx="1347537" cy="513347"/>
          </a:xfrm>
          <a:prstGeom prst="rect">
            <a:avLst/>
          </a:prstGeom>
          <a:solidFill>
            <a:schemeClr val="accent6">
              <a:lumMod val="60000"/>
              <a:lumOff val="40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Q</a:t>
            </a:r>
            <a:r>
              <a:rPr lang="en-US" baseline="-25000" dirty="0">
                <a:solidFill>
                  <a:schemeClr val="tx1"/>
                </a:solidFill>
              </a:rPr>
              <a:t>4</a:t>
            </a:r>
          </a:p>
        </p:txBody>
      </p:sp>
      <p:sp>
        <p:nvSpPr>
          <p:cNvPr id="25" name="Rectangle 24">
            <a:extLst>
              <a:ext uri="{FF2B5EF4-FFF2-40B4-BE49-F238E27FC236}">
                <a16:creationId xmlns:a16="http://schemas.microsoft.com/office/drawing/2014/main" id="{18A0D4DC-33ED-7C42-AA91-A34183697755}"/>
              </a:ext>
            </a:extLst>
          </p:cNvPr>
          <p:cNvSpPr/>
          <p:nvPr/>
        </p:nvSpPr>
        <p:spPr>
          <a:xfrm>
            <a:off x="9480890" y="3924145"/>
            <a:ext cx="2277977" cy="541725"/>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Paired D</a:t>
            </a:r>
            <a:r>
              <a:rPr lang="en-US" baseline="-25000" dirty="0">
                <a:solidFill>
                  <a:schemeClr val="tx1"/>
                </a:solidFill>
              </a:rPr>
              <a:t>1</a:t>
            </a:r>
          </a:p>
        </p:txBody>
      </p:sp>
      <p:sp>
        <p:nvSpPr>
          <p:cNvPr id="26" name="Rectangle 25">
            <a:extLst>
              <a:ext uri="{FF2B5EF4-FFF2-40B4-BE49-F238E27FC236}">
                <a16:creationId xmlns:a16="http://schemas.microsoft.com/office/drawing/2014/main" id="{F9BDB8C4-1097-1D48-AD92-99E7F68B056C}"/>
              </a:ext>
            </a:extLst>
          </p:cNvPr>
          <p:cNvSpPr/>
          <p:nvPr/>
        </p:nvSpPr>
        <p:spPr>
          <a:xfrm>
            <a:off x="9480888" y="4560539"/>
            <a:ext cx="2277977" cy="541725"/>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Paired D</a:t>
            </a:r>
            <a:r>
              <a:rPr lang="en-US" baseline="-25000" dirty="0">
                <a:solidFill>
                  <a:schemeClr val="tx1"/>
                </a:solidFill>
              </a:rPr>
              <a:t>2</a:t>
            </a:r>
          </a:p>
        </p:txBody>
      </p:sp>
      <p:sp>
        <p:nvSpPr>
          <p:cNvPr id="27" name="Rectangle 26">
            <a:extLst>
              <a:ext uri="{FF2B5EF4-FFF2-40B4-BE49-F238E27FC236}">
                <a16:creationId xmlns:a16="http://schemas.microsoft.com/office/drawing/2014/main" id="{0F6E0989-AF36-0D48-AC6C-6E78435957F6}"/>
              </a:ext>
            </a:extLst>
          </p:cNvPr>
          <p:cNvSpPr/>
          <p:nvPr/>
        </p:nvSpPr>
        <p:spPr>
          <a:xfrm>
            <a:off x="9480887" y="5194517"/>
            <a:ext cx="2277977" cy="541725"/>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Paired D</a:t>
            </a:r>
            <a:r>
              <a:rPr lang="en-US" baseline="-25000" dirty="0">
                <a:solidFill>
                  <a:schemeClr val="tx1"/>
                </a:solidFill>
              </a:rPr>
              <a:t>3</a:t>
            </a:r>
          </a:p>
        </p:txBody>
      </p:sp>
      <p:sp>
        <p:nvSpPr>
          <p:cNvPr id="28" name="Rectangle 27">
            <a:extLst>
              <a:ext uri="{FF2B5EF4-FFF2-40B4-BE49-F238E27FC236}">
                <a16:creationId xmlns:a16="http://schemas.microsoft.com/office/drawing/2014/main" id="{000B1004-A6BF-ED49-AA91-2CACD8A28757}"/>
              </a:ext>
            </a:extLst>
          </p:cNvPr>
          <p:cNvSpPr/>
          <p:nvPr/>
        </p:nvSpPr>
        <p:spPr>
          <a:xfrm>
            <a:off x="9480886" y="5828495"/>
            <a:ext cx="2277977" cy="541725"/>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Paired D</a:t>
            </a:r>
            <a:r>
              <a:rPr lang="en-US" baseline="-25000" dirty="0">
                <a:solidFill>
                  <a:schemeClr val="tx1"/>
                </a:solidFill>
              </a:rPr>
              <a:t>4</a:t>
            </a:r>
          </a:p>
        </p:txBody>
      </p:sp>
      <p:cxnSp>
        <p:nvCxnSpPr>
          <p:cNvPr id="30" name="Straight Arrow Connector 29">
            <a:extLst>
              <a:ext uri="{FF2B5EF4-FFF2-40B4-BE49-F238E27FC236}">
                <a16:creationId xmlns:a16="http://schemas.microsoft.com/office/drawing/2014/main" id="{603DC4A6-FA94-3043-B198-86CC7A8B5706}"/>
              </a:ext>
            </a:extLst>
          </p:cNvPr>
          <p:cNvCxnSpPr>
            <a:cxnSpLocks/>
            <a:stCxn id="22" idx="3"/>
          </p:cNvCxnSpPr>
          <p:nvPr/>
        </p:nvCxnSpPr>
        <p:spPr>
          <a:xfrm>
            <a:off x="6849977" y="4817213"/>
            <a:ext cx="2630909"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FB2B190-19EC-454A-90FB-6EF6D55CA659}"/>
              </a:ext>
            </a:extLst>
          </p:cNvPr>
          <p:cNvCxnSpPr>
            <a:cxnSpLocks/>
            <a:stCxn id="22" idx="3"/>
            <a:endCxn id="25" idx="1"/>
          </p:cNvCxnSpPr>
          <p:nvPr/>
        </p:nvCxnSpPr>
        <p:spPr>
          <a:xfrm flipV="1">
            <a:off x="6849977" y="4195008"/>
            <a:ext cx="2630913" cy="62220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EA5630D-9612-4C4C-9D4A-13A5BB65ED9F}"/>
              </a:ext>
            </a:extLst>
          </p:cNvPr>
          <p:cNvCxnSpPr>
            <a:cxnSpLocks/>
            <a:stCxn id="22" idx="3"/>
            <a:endCxn id="27" idx="1"/>
          </p:cNvCxnSpPr>
          <p:nvPr/>
        </p:nvCxnSpPr>
        <p:spPr>
          <a:xfrm>
            <a:off x="6849977" y="4817213"/>
            <a:ext cx="2630910" cy="648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78BAAC7C-B1F8-0740-BA25-817340F6544C}"/>
              </a:ext>
            </a:extLst>
          </p:cNvPr>
          <p:cNvCxnSpPr>
            <a:cxnSpLocks/>
            <a:endCxn id="28" idx="1"/>
          </p:cNvCxnSpPr>
          <p:nvPr/>
        </p:nvCxnSpPr>
        <p:spPr>
          <a:xfrm>
            <a:off x="6849975" y="4814795"/>
            <a:ext cx="2630911" cy="128456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9CEB73AE-5A79-734F-ABA9-BD3A9E2C2EB8}"/>
              </a:ext>
            </a:extLst>
          </p:cNvPr>
          <p:cNvSpPr txBox="1"/>
          <p:nvPr/>
        </p:nvSpPr>
        <p:spPr>
          <a:xfrm>
            <a:off x="8550442" y="4494347"/>
            <a:ext cx="1232083" cy="369332"/>
          </a:xfrm>
          <a:prstGeom prst="rect">
            <a:avLst/>
          </a:prstGeom>
          <a:noFill/>
        </p:spPr>
        <p:txBody>
          <a:bodyPr wrap="square" rtlCol="0">
            <a:spAutoFit/>
          </a:bodyPr>
          <a:lstStyle/>
          <a:p>
            <a:r>
              <a:rPr lang="en-US" dirty="0">
                <a:solidFill>
                  <a:schemeClr val="accent1">
                    <a:lumMod val="75000"/>
                  </a:schemeClr>
                </a:solidFill>
              </a:rPr>
              <a:t>positive</a:t>
            </a:r>
          </a:p>
        </p:txBody>
      </p:sp>
      <p:sp>
        <p:nvSpPr>
          <p:cNvPr id="42" name="TextBox 41">
            <a:extLst>
              <a:ext uri="{FF2B5EF4-FFF2-40B4-BE49-F238E27FC236}">
                <a16:creationId xmlns:a16="http://schemas.microsoft.com/office/drawing/2014/main" id="{A84C0CCC-3F77-9B40-9621-C57A7F35165C}"/>
              </a:ext>
            </a:extLst>
          </p:cNvPr>
          <p:cNvSpPr txBox="1"/>
          <p:nvPr/>
        </p:nvSpPr>
        <p:spPr>
          <a:xfrm>
            <a:off x="8479834" y="3924549"/>
            <a:ext cx="1232083" cy="369332"/>
          </a:xfrm>
          <a:prstGeom prst="rect">
            <a:avLst/>
          </a:prstGeom>
          <a:noFill/>
        </p:spPr>
        <p:txBody>
          <a:bodyPr wrap="square" rtlCol="0">
            <a:spAutoFit/>
          </a:bodyPr>
          <a:lstStyle/>
          <a:p>
            <a:r>
              <a:rPr lang="en-US" dirty="0">
                <a:solidFill>
                  <a:srgbClr val="FF0000"/>
                </a:solidFill>
              </a:rPr>
              <a:t>negative</a:t>
            </a:r>
          </a:p>
        </p:txBody>
      </p:sp>
      <p:sp>
        <p:nvSpPr>
          <p:cNvPr id="43" name="TextBox 42">
            <a:extLst>
              <a:ext uri="{FF2B5EF4-FFF2-40B4-BE49-F238E27FC236}">
                <a16:creationId xmlns:a16="http://schemas.microsoft.com/office/drawing/2014/main" id="{78E375B3-2644-A74D-8881-5C9BFC42ECDB}"/>
              </a:ext>
            </a:extLst>
          </p:cNvPr>
          <p:cNvSpPr txBox="1"/>
          <p:nvPr/>
        </p:nvSpPr>
        <p:spPr>
          <a:xfrm>
            <a:off x="8563267" y="5338531"/>
            <a:ext cx="1232083" cy="369332"/>
          </a:xfrm>
          <a:prstGeom prst="rect">
            <a:avLst/>
          </a:prstGeom>
          <a:noFill/>
        </p:spPr>
        <p:txBody>
          <a:bodyPr wrap="square" rtlCol="0">
            <a:spAutoFit/>
          </a:bodyPr>
          <a:lstStyle/>
          <a:p>
            <a:r>
              <a:rPr lang="en-US" dirty="0">
                <a:solidFill>
                  <a:srgbClr val="FF0000"/>
                </a:solidFill>
              </a:rPr>
              <a:t>negative</a:t>
            </a:r>
          </a:p>
        </p:txBody>
      </p:sp>
      <p:sp>
        <p:nvSpPr>
          <p:cNvPr id="44" name="TextBox 43">
            <a:extLst>
              <a:ext uri="{FF2B5EF4-FFF2-40B4-BE49-F238E27FC236}">
                <a16:creationId xmlns:a16="http://schemas.microsoft.com/office/drawing/2014/main" id="{D1F2C677-9D73-264C-AFB8-CC58444F9E03}"/>
              </a:ext>
            </a:extLst>
          </p:cNvPr>
          <p:cNvSpPr txBox="1"/>
          <p:nvPr/>
        </p:nvSpPr>
        <p:spPr>
          <a:xfrm>
            <a:off x="8473398" y="6000888"/>
            <a:ext cx="1232083" cy="369332"/>
          </a:xfrm>
          <a:prstGeom prst="rect">
            <a:avLst/>
          </a:prstGeom>
          <a:noFill/>
        </p:spPr>
        <p:txBody>
          <a:bodyPr wrap="square" rtlCol="0">
            <a:spAutoFit/>
          </a:bodyPr>
          <a:lstStyle/>
          <a:p>
            <a:r>
              <a:rPr lang="en-US" dirty="0">
                <a:solidFill>
                  <a:srgbClr val="FF0000"/>
                </a:solidFill>
              </a:rPr>
              <a:t>negative</a:t>
            </a:r>
          </a:p>
        </p:txBody>
      </p:sp>
      <p:sp>
        <p:nvSpPr>
          <p:cNvPr id="46" name="TextBox 45">
            <a:extLst>
              <a:ext uri="{FF2B5EF4-FFF2-40B4-BE49-F238E27FC236}">
                <a16:creationId xmlns:a16="http://schemas.microsoft.com/office/drawing/2014/main" id="{19CA911B-FCC4-FD49-AEFB-920228E1042E}"/>
              </a:ext>
            </a:extLst>
          </p:cNvPr>
          <p:cNvSpPr txBox="1"/>
          <p:nvPr/>
        </p:nvSpPr>
        <p:spPr>
          <a:xfrm>
            <a:off x="7026444" y="6466532"/>
            <a:ext cx="2454442" cy="369332"/>
          </a:xfrm>
          <a:prstGeom prst="rect">
            <a:avLst/>
          </a:prstGeom>
          <a:noFill/>
        </p:spPr>
        <p:txBody>
          <a:bodyPr wrap="square" rtlCol="0">
            <a:spAutoFit/>
          </a:bodyPr>
          <a:lstStyle/>
          <a:p>
            <a:r>
              <a:rPr lang="en-US" dirty="0">
                <a:latin typeface="Comic Sans MS" panose="030F0902030302020204" pitchFamily="66" charset="0"/>
              </a:rPr>
              <a:t>Training minibatch </a:t>
            </a:r>
          </a:p>
        </p:txBody>
      </p:sp>
      <p:sp>
        <p:nvSpPr>
          <p:cNvPr id="57" name="Rectangle 56">
            <a:extLst>
              <a:ext uri="{FF2B5EF4-FFF2-40B4-BE49-F238E27FC236}">
                <a16:creationId xmlns:a16="http://schemas.microsoft.com/office/drawing/2014/main" id="{D8FF76C4-75F5-D944-B633-7F7076C8B799}"/>
              </a:ext>
            </a:extLst>
          </p:cNvPr>
          <p:cNvSpPr/>
          <p:nvPr/>
        </p:nvSpPr>
        <p:spPr>
          <a:xfrm>
            <a:off x="1995598" y="4560539"/>
            <a:ext cx="2277977" cy="541725"/>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Hard Negative HD</a:t>
            </a:r>
            <a:r>
              <a:rPr lang="en-US" baseline="-25000" dirty="0">
                <a:solidFill>
                  <a:schemeClr val="tx1"/>
                </a:solidFill>
              </a:rPr>
              <a:t>2</a:t>
            </a:r>
          </a:p>
        </p:txBody>
      </p:sp>
      <p:sp>
        <p:nvSpPr>
          <p:cNvPr id="58" name="Rounded Rectangle 57">
            <a:extLst>
              <a:ext uri="{FF2B5EF4-FFF2-40B4-BE49-F238E27FC236}">
                <a16:creationId xmlns:a16="http://schemas.microsoft.com/office/drawing/2014/main" id="{F2895553-5AC7-BE4F-ABA3-E7A3541B8852}"/>
              </a:ext>
            </a:extLst>
          </p:cNvPr>
          <p:cNvSpPr/>
          <p:nvPr/>
        </p:nvSpPr>
        <p:spPr>
          <a:xfrm>
            <a:off x="24481" y="4543321"/>
            <a:ext cx="1347538" cy="576160"/>
          </a:xfrm>
          <a:prstGeom prst="roundRect">
            <a:avLst/>
          </a:prstGeom>
          <a:solidFill>
            <a:schemeClr val="accent2">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Weak Retriever</a:t>
            </a:r>
          </a:p>
        </p:txBody>
      </p:sp>
      <p:sp>
        <p:nvSpPr>
          <p:cNvPr id="67" name="Right Arrow 66">
            <a:extLst>
              <a:ext uri="{FF2B5EF4-FFF2-40B4-BE49-F238E27FC236}">
                <a16:creationId xmlns:a16="http://schemas.microsoft.com/office/drawing/2014/main" id="{CE31AD5D-239B-9D46-AF2B-9C49487C03C6}"/>
              </a:ext>
            </a:extLst>
          </p:cNvPr>
          <p:cNvSpPr/>
          <p:nvPr/>
        </p:nvSpPr>
        <p:spPr>
          <a:xfrm>
            <a:off x="1588168" y="4633964"/>
            <a:ext cx="256674" cy="3948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Graphic 70" descr="Close with solid fill">
            <a:extLst>
              <a:ext uri="{FF2B5EF4-FFF2-40B4-BE49-F238E27FC236}">
                <a16:creationId xmlns:a16="http://schemas.microsoft.com/office/drawing/2014/main" id="{3FC6227B-B973-5248-A2F1-AEE11130C37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580016" y="4396580"/>
            <a:ext cx="914400" cy="914400"/>
          </a:xfrm>
          <a:prstGeom prst="rect">
            <a:avLst/>
          </a:prstGeom>
        </p:spPr>
      </p:pic>
      <p:sp>
        <p:nvSpPr>
          <p:cNvPr id="72" name="TextBox 71">
            <a:extLst>
              <a:ext uri="{FF2B5EF4-FFF2-40B4-BE49-F238E27FC236}">
                <a16:creationId xmlns:a16="http://schemas.microsoft.com/office/drawing/2014/main" id="{62FD8B56-5701-9449-AD5E-2EFDC2EDB7AC}"/>
              </a:ext>
            </a:extLst>
          </p:cNvPr>
          <p:cNvSpPr txBox="1"/>
          <p:nvPr/>
        </p:nvSpPr>
        <p:spPr>
          <a:xfrm>
            <a:off x="24481" y="6047054"/>
            <a:ext cx="1971117" cy="276999"/>
          </a:xfrm>
          <a:prstGeom prst="rect">
            <a:avLst/>
          </a:prstGeom>
          <a:noFill/>
        </p:spPr>
        <p:txBody>
          <a:bodyPr wrap="none" rtlCol="0">
            <a:spAutoFit/>
          </a:bodyPr>
          <a:lstStyle/>
          <a:p>
            <a:r>
              <a:rPr lang="en-US" sz="1200" dirty="0"/>
              <a:t>Slide idea: </a:t>
            </a:r>
            <a:r>
              <a:rPr lang="en-US" sz="1200" dirty="0" err="1"/>
              <a:t>facebookresearch</a:t>
            </a:r>
            <a:endParaRPr lang="en-US" sz="1200" dirty="0"/>
          </a:p>
        </p:txBody>
      </p:sp>
      <p:cxnSp>
        <p:nvCxnSpPr>
          <p:cNvPr id="73" name="Straight Arrow Connector 72">
            <a:extLst>
              <a:ext uri="{FF2B5EF4-FFF2-40B4-BE49-F238E27FC236}">
                <a16:creationId xmlns:a16="http://schemas.microsoft.com/office/drawing/2014/main" id="{21D20FF1-32DC-6B42-A939-A79FA8CC9AB8}"/>
              </a:ext>
            </a:extLst>
          </p:cNvPr>
          <p:cNvCxnSpPr>
            <a:cxnSpLocks/>
          </p:cNvCxnSpPr>
          <p:nvPr/>
        </p:nvCxnSpPr>
        <p:spPr>
          <a:xfrm>
            <a:off x="4254442" y="4826374"/>
            <a:ext cx="505196" cy="502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628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B8B471D3-5C15-984F-94A6-EF71780598B9}"/>
              </a:ext>
            </a:extLst>
          </p:cNvPr>
          <p:cNvSpPr>
            <a:spLocks noGrp="1"/>
          </p:cNvSpPr>
          <p:nvPr>
            <p:ph type="sldNum" sz="quarter" idx="12"/>
          </p:nvPr>
        </p:nvSpPr>
        <p:spPr/>
        <p:txBody>
          <a:bodyPr/>
          <a:lstStyle/>
          <a:p>
            <a:fld id="{19987A8C-529E-284D-A722-7DA0E23B5F1B}" type="slidenum">
              <a:rPr lang="en-US" smtClean="0"/>
              <a:t>14</a:t>
            </a:fld>
            <a:endParaRPr lang="en-US"/>
          </a:p>
        </p:txBody>
      </p:sp>
      <p:pic>
        <p:nvPicPr>
          <p:cNvPr id="10" name="Picture 2" descr="https://lh6.googleusercontent.com/QBVnZB3uFaaysp6usZe8xGc4DxGuxWpogrydNdtyLjcjEj4EQb9e7bLoFgH9KdUzbVAM6qOhWNjWQcBtHqPFn39C0MMGEyVZ4t1tN-164xglaqbhY5ASnXaw8yv4SO6BV9iCtkfClE0">
            <a:extLst>
              <a:ext uri="{FF2B5EF4-FFF2-40B4-BE49-F238E27FC236}">
                <a16:creationId xmlns:a16="http://schemas.microsoft.com/office/drawing/2014/main" id="{92D45405-F092-7C44-B8A1-801691EDE0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76796"/>
            <a:ext cx="2296415" cy="48120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A9854441-3FA3-0041-9A07-9414A27968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80551" y="415925"/>
            <a:ext cx="1011449" cy="7477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iagram&#10;&#10;Description automatically generated">
            <a:extLst>
              <a:ext uri="{FF2B5EF4-FFF2-40B4-BE49-F238E27FC236}">
                <a16:creationId xmlns:a16="http://schemas.microsoft.com/office/drawing/2014/main" id="{7FA732FD-DABD-0240-A4BF-A262E904409F}"/>
              </a:ext>
            </a:extLst>
          </p:cNvPr>
          <p:cNvPicPr>
            <a:picLocks noChangeAspect="1"/>
          </p:cNvPicPr>
          <p:nvPr/>
        </p:nvPicPr>
        <p:blipFill>
          <a:blip r:embed="rId5"/>
          <a:stretch>
            <a:fillRect/>
          </a:stretch>
        </p:blipFill>
        <p:spPr>
          <a:xfrm>
            <a:off x="542693" y="2367401"/>
            <a:ext cx="7893050" cy="3373417"/>
          </a:xfrm>
          <a:prstGeom prst="rect">
            <a:avLst/>
          </a:prstGeom>
        </p:spPr>
      </p:pic>
      <p:sp>
        <p:nvSpPr>
          <p:cNvPr id="23" name="Title 1">
            <a:extLst>
              <a:ext uri="{FF2B5EF4-FFF2-40B4-BE49-F238E27FC236}">
                <a16:creationId xmlns:a16="http://schemas.microsoft.com/office/drawing/2014/main" id="{BE8830DC-97C1-C749-9785-2A931FEF8C4D}"/>
              </a:ext>
            </a:extLst>
          </p:cNvPr>
          <p:cNvSpPr txBox="1">
            <a:spLocks/>
          </p:cNvSpPr>
          <p:nvPr/>
        </p:nvSpPr>
        <p:spPr>
          <a:xfrm>
            <a:off x="0" y="110841"/>
            <a:ext cx="9930063" cy="1025124"/>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dirty="0">
                <a:latin typeface="Oriya MN" pitchFamily="2" charset="0"/>
                <a:cs typeface="Oriya MN" pitchFamily="2" charset="0"/>
              </a:rPr>
              <a:t>SCODE-G</a:t>
            </a:r>
            <a:endParaRPr lang="en-US" sz="6000" dirty="0">
              <a:solidFill>
                <a:schemeClr val="accent2"/>
              </a:solidFill>
              <a:latin typeface="Oriya MN" pitchFamily="2" charset="0"/>
              <a:cs typeface="Oriya MN" pitchFamily="2" charset="0"/>
            </a:endParaRPr>
          </a:p>
        </p:txBody>
      </p:sp>
      <p:sp>
        <p:nvSpPr>
          <p:cNvPr id="16" name="TextBox 15">
            <a:extLst>
              <a:ext uri="{FF2B5EF4-FFF2-40B4-BE49-F238E27FC236}">
                <a16:creationId xmlns:a16="http://schemas.microsoft.com/office/drawing/2014/main" id="{B6335C93-97C2-B34A-A78A-F730F819344C}"/>
              </a:ext>
            </a:extLst>
          </p:cNvPr>
          <p:cNvSpPr txBox="1"/>
          <p:nvPr/>
        </p:nvSpPr>
        <p:spPr>
          <a:xfrm>
            <a:off x="8683328" y="2567498"/>
            <a:ext cx="3364629" cy="369332"/>
          </a:xfrm>
          <a:prstGeom prst="rect">
            <a:avLst/>
          </a:prstGeom>
          <a:solidFill>
            <a:schemeClr val="bg1"/>
          </a:solidFill>
          <a:ln w="19050">
            <a:noFill/>
          </a:ln>
        </p:spPr>
        <p:txBody>
          <a:bodyPr wrap="square" rtlCol="0">
            <a:spAutoFit/>
          </a:bodyPr>
          <a:lstStyle/>
          <a:p>
            <a:pPr algn="ctr"/>
            <a:endParaRPr lang="en-US" dirty="0">
              <a:solidFill>
                <a:srgbClr val="0000FF"/>
              </a:solidFill>
              <a:latin typeface="Comic Sans MS" panose="030F0902030302020204" pitchFamily="66" charset="0"/>
              <a:cs typeface="Times New Roman" panose="02020603050405020304" pitchFamily="18" charset="0"/>
            </a:endParaRPr>
          </a:p>
        </p:txBody>
      </p:sp>
      <p:sp>
        <p:nvSpPr>
          <p:cNvPr id="24" name="Rectangle 23">
            <a:extLst>
              <a:ext uri="{FF2B5EF4-FFF2-40B4-BE49-F238E27FC236}">
                <a16:creationId xmlns:a16="http://schemas.microsoft.com/office/drawing/2014/main" id="{27BC18DF-66A3-A142-98CD-14795031F499}"/>
              </a:ext>
            </a:extLst>
          </p:cNvPr>
          <p:cNvSpPr/>
          <p:nvPr/>
        </p:nvSpPr>
        <p:spPr>
          <a:xfrm>
            <a:off x="4251160" y="3609471"/>
            <a:ext cx="2422358" cy="176463"/>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1710C21F-2FAA-EF47-A6BA-23D51F7640B8}"/>
              </a:ext>
            </a:extLst>
          </p:cNvPr>
          <p:cNvSpPr txBox="1"/>
          <p:nvPr/>
        </p:nvSpPr>
        <p:spPr>
          <a:xfrm>
            <a:off x="5604578" y="4561571"/>
            <a:ext cx="3170992" cy="338554"/>
          </a:xfrm>
          <a:prstGeom prst="rect">
            <a:avLst/>
          </a:prstGeom>
          <a:solidFill>
            <a:schemeClr val="bg1"/>
          </a:solidFill>
          <a:ln w="19050">
            <a:noFill/>
          </a:ln>
        </p:spPr>
        <p:txBody>
          <a:bodyPr wrap="square" rtlCol="0">
            <a:spAutoFit/>
          </a:bodyPr>
          <a:lstStyle/>
          <a:p>
            <a:pPr algn="ctr"/>
            <a:endParaRPr lang="en-US" sz="1600" dirty="0">
              <a:solidFill>
                <a:srgbClr val="0000FF"/>
              </a:solidFill>
              <a:latin typeface="Comic Sans MS" panose="030F0902030302020204" pitchFamily="66" charset="0"/>
              <a:cs typeface="Times New Roman" panose="02020603050405020304" pitchFamily="18" charset="0"/>
            </a:endParaRPr>
          </a:p>
        </p:txBody>
      </p:sp>
      <p:sp>
        <p:nvSpPr>
          <p:cNvPr id="29" name="Curved Up Arrow 28">
            <a:extLst>
              <a:ext uri="{FF2B5EF4-FFF2-40B4-BE49-F238E27FC236}">
                <a16:creationId xmlns:a16="http://schemas.microsoft.com/office/drawing/2014/main" id="{C0471F35-0D32-E946-8D0E-923B94B40B0A}"/>
              </a:ext>
            </a:extLst>
          </p:cNvPr>
          <p:cNvSpPr/>
          <p:nvPr/>
        </p:nvSpPr>
        <p:spPr>
          <a:xfrm>
            <a:off x="6167252" y="3813782"/>
            <a:ext cx="4092613" cy="126732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TextBox 29">
            <a:extLst>
              <a:ext uri="{FF2B5EF4-FFF2-40B4-BE49-F238E27FC236}">
                <a16:creationId xmlns:a16="http://schemas.microsoft.com/office/drawing/2014/main" id="{792A2389-6F2C-2540-BDF4-752D27D17FCD}"/>
              </a:ext>
            </a:extLst>
          </p:cNvPr>
          <p:cNvSpPr txBox="1"/>
          <p:nvPr/>
        </p:nvSpPr>
        <p:spPr>
          <a:xfrm>
            <a:off x="8353928" y="1855145"/>
            <a:ext cx="3694030" cy="1477328"/>
          </a:xfrm>
          <a:prstGeom prst="rect">
            <a:avLst/>
          </a:prstGeom>
          <a:solidFill>
            <a:schemeClr val="bg1"/>
          </a:solidFill>
          <a:ln w="19050">
            <a:noFill/>
          </a:ln>
        </p:spPr>
        <p:txBody>
          <a:bodyPr wrap="square" rtlCol="0">
            <a:spAutoFit/>
          </a:bodyPr>
          <a:lstStyle/>
          <a:p>
            <a:pPr marL="285750" indent="-285750" algn="ctr">
              <a:buFont typeface="Wingdings" pitchFamily="2" charset="2"/>
              <a:buChar char="ü"/>
            </a:pPr>
            <a:r>
              <a:rPr lang="en-US" dirty="0">
                <a:solidFill>
                  <a:srgbClr val="0000FF"/>
                </a:solidFill>
                <a:latin typeface="Comic Sans MS" panose="030F0902030302020204" pitchFamily="66" charset="0"/>
                <a:cs typeface="Times New Roman" panose="02020603050405020304" pitchFamily="18" charset="0"/>
              </a:rPr>
              <a:t>SCODE-G in  </a:t>
            </a:r>
            <a:r>
              <a:rPr lang="en-US" dirty="0">
                <a:solidFill>
                  <a:srgbClr val="FF0000"/>
                </a:solidFill>
                <a:latin typeface="Comic Sans MS" panose="030F0902030302020204" pitchFamily="66" charset="0"/>
                <a:cs typeface="Times New Roman" panose="02020603050405020304" pitchFamily="18" charset="0"/>
              </a:rPr>
              <a:t>RED</a:t>
            </a:r>
            <a:r>
              <a:rPr lang="en-US" dirty="0">
                <a:solidFill>
                  <a:srgbClr val="0000FF"/>
                </a:solidFill>
                <a:latin typeface="Comic Sans MS" panose="030F0902030302020204" pitchFamily="66" charset="0"/>
                <a:cs typeface="Times New Roman" panose="02020603050405020304" pitchFamily="18" charset="0"/>
              </a:rPr>
              <a:t>CODER uses retrieved candidate code only</a:t>
            </a:r>
          </a:p>
          <a:p>
            <a:pPr marL="285750" indent="-285750" algn="ctr">
              <a:buFont typeface="Wingdings" pitchFamily="2" charset="2"/>
              <a:buChar char="ü"/>
            </a:pPr>
            <a:endParaRPr lang="en-US" dirty="0">
              <a:solidFill>
                <a:srgbClr val="0000FF"/>
              </a:solidFill>
              <a:latin typeface="Comic Sans MS" panose="030F0902030302020204" pitchFamily="66" charset="0"/>
              <a:cs typeface="Times New Roman" panose="02020603050405020304" pitchFamily="18" charset="0"/>
            </a:endParaRPr>
          </a:p>
          <a:p>
            <a:pPr marL="285750" indent="-285750" algn="ctr">
              <a:buFont typeface="Wingdings" pitchFamily="2" charset="2"/>
              <a:buChar char="ü"/>
            </a:pPr>
            <a:r>
              <a:rPr lang="en-US" dirty="0">
                <a:solidFill>
                  <a:srgbClr val="0000FF"/>
                </a:solidFill>
                <a:latin typeface="Comic Sans MS" panose="030F0902030302020204" pitchFamily="66" charset="0"/>
                <a:cs typeface="Times New Roman" panose="02020603050405020304" pitchFamily="18" charset="0"/>
              </a:rPr>
              <a:t>Available paired summaries are used in (</a:t>
            </a:r>
            <a:r>
              <a:rPr lang="en-US" dirty="0">
                <a:solidFill>
                  <a:srgbClr val="FF0000"/>
                </a:solidFill>
                <a:latin typeface="Comic Sans MS" panose="030F0902030302020204" pitchFamily="66" charset="0"/>
                <a:cs typeface="Times New Roman" panose="02020603050405020304" pitchFamily="18" charset="0"/>
              </a:rPr>
              <a:t>RED</a:t>
            </a:r>
            <a:r>
              <a:rPr lang="en-US" dirty="0">
                <a:solidFill>
                  <a:srgbClr val="0000FF"/>
                </a:solidFill>
                <a:latin typeface="Comic Sans MS" panose="030F0902030302020204" pitchFamily="66" charset="0"/>
                <a:cs typeface="Times New Roman" panose="02020603050405020304" pitchFamily="18" charset="0"/>
              </a:rPr>
              <a:t>CODER</a:t>
            </a:r>
            <a:r>
              <a:rPr lang="en-US" dirty="0">
                <a:solidFill>
                  <a:srgbClr val="00B050"/>
                </a:solidFill>
                <a:latin typeface="Comic Sans MS" panose="030F0902030302020204" pitchFamily="66" charset="0"/>
                <a:cs typeface="Times New Roman" panose="02020603050405020304" pitchFamily="18" charset="0"/>
              </a:rPr>
              <a:t>-</a:t>
            </a:r>
            <a:r>
              <a:rPr lang="en-US" dirty="0" err="1">
                <a:solidFill>
                  <a:srgbClr val="00B050"/>
                </a:solidFill>
                <a:latin typeface="Comic Sans MS" panose="030F0902030302020204" pitchFamily="66" charset="0"/>
                <a:cs typeface="Times New Roman" panose="02020603050405020304" pitchFamily="18" charset="0"/>
              </a:rPr>
              <a:t>ext</a:t>
            </a:r>
            <a:r>
              <a:rPr lang="en-US" dirty="0">
                <a:solidFill>
                  <a:srgbClr val="0000FF"/>
                </a:solidFill>
                <a:latin typeface="Comic Sans MS" panose="030F0902030302020204" pitchFamily="66" charset="0"/>
                <a:cs typeface="Times New Roman" panose="02020603050405020304" pitchFamily="18" charset="0"/>
              </a:rPr>
              <a:t>)</a:t>
            </a:r>
          </a:p>
        </p:txBody>
      </p:sp>
      <p:sp>
        <p:nvSpPr>
          <p:cNvPr id="32" name="Rectangle 31">
            <a:extLst>
              <a:ext uri="{FF2B5EF4-FFF2-40B4-BE49-F238E27FC236}">
                <a16:creationId xmlns:a16="http://schemas.microsoft.com/office/drawing/2014/main" id="{95B83E62-7D8F-4440-8D15-70276569A1B0}"/>
              </a:ext>
            </a:extLst>
          </p:cNvPr>
          <p:cNvSpPr/>
          <p:nvPr/>
        </p:nvSpPr>
        <p:spPr>
          <a:xfrm>
            <a:off x="2232247" y="2839453"/>
            <a:ext cx="1682027" cy="465221"/>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Down Arrow 32">
            <a:extLst>
              <a:ext uri="{FF2B5EF4-FFF2-40B4-BE49-F238E27FC236}">
                <a16:creationId xmlns:a16="http://schemas.microsoft.com/office/drawing/2014/main" id="{9C92FB21-1410-1F41-9A58-102897136ED4}"/>
              </a:ext>
            </a:extLst>
          </p:cNvPr>
          <p:cNvSpPr/>
          <p:nvPr/>
        </p:nvSpPr>
        <p:spPr>
          <a:xfrm rot="18846149">
            <a:off x="3858301" y="3314700"/>
            <a:ext cx="387146" cy="3300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1036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B8B471D3-5C15-984F-94A6-EF71780598B9}"/>
              </a:ext>
            </a:extLst>
          </p:cNvPr>
          <p:cNvSpPr>
            <a:spLocks noGrp="1"/>
          </p:cNvSpPr>
          <p:nvPr>
            <p:ph type="sldNum" sz="quarter" idx="12"/>
          </p:nvPr>
        </p:nvSpPr>
        <p:spPr/>
        <p:txBody>
          <a:bodyPr/>
          <a:lstStyle/>
          <a:p>
            <a:fld id="{19987A8C-529E-284D-A722-7DA0E23B5F1B}" type="slidenum">
              <a:rPr lang="en-US" smtClean="0"/>
              <a:t>15</a:t>
            </a:fld>
            <a:endParaRPr lang="en-US"/>
          </a:p>
        </p:txBody>
      </p:sp>
      <p:pic>
        <p:nvPicPr>
          <p:cNvPr id="25" name="Picture 2" descr="https://lh6.googleusercontent.com/QBVnZB3uFaaysp6usZe8xGc4DxGuxWpogrydNdtyLjcjEj4EQb9e7bLoFgH9KdUzbVAM6qOhWNjWQcBtHqPFn39C0MMGEyVZ4t1tN-164xglaqbhY5ASnXaw8yv4SO6BV9iCtkfClE0">
            <a:extLst>
              <a:ext uri="{FF2B5EF4-FFF2-40B4-BE49-F238E27FC236}">
                <a16:creationId xmlns:a16="http://schemas.microsoft.com/office/drawing/2014/main" id="{511C0020-054A-A847-A1D9-3EC7E03195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76796"/>
            <a:ext cx="2296415" cy="481204"/>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88DCCD6F-C70F-844E-AA2B-2958C0446443}"/>
              </a:ext>
            </a:extLst>
          </p:cNvPr>
          <p:cNvSpPr txBox="1"/>
          <p:nvPr/>
        </p:nvSpPr>
        <p:spPr>
          <a:xfrm>
            <a:off x="5043943" y="2212244"/>
            <a:ext cx="3139001" cy="400110"/>
          </a:xfrm>
          <a:prstGeom prst="rect">
            <a:avLst/>
          </a:prstGeom>
          <a:noFill/>
          <a:ln w="19050">
            <a:solidFill>
              <a:schemeClr val="tx1"/>
            </a:solidFill>
          </a:ln>
        </p:spPr>
        <p:txBody>
          <a:bodyPr wrap="none" rtlCol="0">
            <a:spAutoFit/>
          </a:bodyPr>
          <a:lstStyle/>
          <a:p>
            <a:pPr algn="ctr"/>
            <a:r>
              <a:rPr lang="en-US" sz="2000" dirty="0" err="1">
                <a:solidFill>
                  <a:srgbClr val="0000FF"/>
                </a:solidFill>
                <a:latin typeface="Times New Roman" panose="02020603050405020304" pitchFamily="18" charset="0"/>
                <a:cs typeface="Times New Roman" panose="02020603050405020304" pitchFamily="18" charset="0"/>
              </a:rPr>
              <a:t>CodeXGlue</a:t>
            </a:r>
            <a:r>
              <a:rPr lang="en-US" sz="2000" dirty="0">
                <a:solidFill>
                  <a:srgbClr val="0000FF"/>
                </a:solidFill>
                <a:latin typeface="Times New Roman" panose="02020603050405020304" pitchFamily="18" charset="0"/>
                <a:cs typeface="Times New Roman" panose="02020603050405020304" pitchFamily="18" charset="0"/>
              </a:rPr>
              <a:t>: Lu et al. (2021)</a:t>
            </a:r>
          </a:p>
        </p:txBody>
      </p:sp>
      <p:pic>
        <p:nvPicPr>
          <p:cNvPr id="12" name="Picture 2">
            <a:extLst>
              <a:ext uri="{FF2B5EF4-FFF2-40B4-BE49-F238E27FC236}">
                <a16:creationId xmlns:a16="http://schemas.microsoft.com/office/drawing/2014/main" id="{AAEC15C8-5F58-F54C-9F49-98BBDBAC65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80551" y="415925"/>
            <a:ext cx="1011449" cy="7477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Table&#10;&#10;Description automatically generated">
            <a:extLst>
              <a:ext uri="{FF2B5EF4-FFF2-40B4-BE49-F238E27FC236}">
                <a16:creationId xmlns:a16="http://schemas.microsoft.com/office/drawing/2014/main" id="{B0C3E270-2D20-C748-9FBB-B1DC06D30336}"/>
              </a:ext>
            </a:extLst>
          </p:cNvPr>
          <p:cNvPicPr>
            <a:picLocks noChangeAspect="1"/>
          </p:cNvPicPr>
          <p:nvPr/>
        </p:nvPicPr>
        <p:blipFill rotWithShape="1">
          <a:blip r:embed="rId5"/>
          <a:srcRect t="18605" r="64631" b="63602"/>
          <a:stretch/>
        </p:blipFill>
        <p:spPr>
          <a:xfrm>
            <a:off x="915928" y="2068612"/>
            <a:ext cx="3512671" cy="646331"/>
          </a:xfrm>
          <a:prstGeom prst="rect">
            <a:avLst/>
          </a:prstGeom>
        </p:spPr>
      </p:pic>
      <p:sp>
        <p:nvSpPr>
          <p:cNvPr id="20" name="TextBox 19">
            <a:extLst>
              <a:ext uri="{FF2B5EF4-FFF2-40B4-BE49-F238E27FC236}">
                <a16:creationId xmlns:a16="http://schemas.microsoft.com/office/drawing/2014/main" id="{6D9F29A5-B82B-F54D-9F05-3EA3257B4090}"/>
              </a:ext>
            </a:extLst>
          </p:cNvPr>
          <p:cNvSpPr txBox="1"/>
          <p:nvPr/>
        </p:nvSpPr>
        <p:spPr>
          <a:xfrm>
            <a:off x="8182944" y="3635120"/>
            <a:ext cx="2187387" cy="646331"/>
          </a:xfrm>
          <a:prstGeom prst="rect">
            <a:avLst/>
          </a:prstGeom>
          <a:noFill/>
        </p:spPr>
        <p:txBody>
          <a:bodyPr wrap="square" rtlCol="0">
            <a:spAutoFit/>
          </a:bodyPr>
          <a:lstStyle/>
          <a:p>
            <a:r>
              <a:rPr lang="en-US" dirty="0">
                <a:latin typeface="Comic Sans MS" panose="030F0902030302020204" pitchFamily="66" charset="0"/>
              </a:rPr>
              <a:t>Monolingual: </a:t>
            </a:r>
          </a:p>
          <a:p>
            <a:r>
              <a:rPr lang="en-US" dirty="0">
                <a:latin typeface="Comic Sans MS" panose="030F0902030302020204" pitchFamily="66" charset="0"/>
              </a:rPr>
              <a:t>   Code</a:t>
            </a:r>
          </a:p>
        </p:txBody>
      </p:sp>
      <p:sp>
        <p:nvSpPr>
          <p:cNvPr id="26" name="TextBox 25">
            <a:extLst>
              <a:ext uri="{FF2B5EF4-FFF2-40B4-BE49-F238E27FC236}">
                <a16:creationId xmlns:a16="http://schemas.microsoft.com/office/drawing/2014/main" id="{5A98FAEF-58F2-0E45-AA35-44DBAB3958AA}"/>
              </a:ext>
            </a:extLst>
          </p:cNvPr>
          <p:cNvSpPr txBox="1"/>
          <p:nvPr/>
        </p:nvSpPr>
        <p:spPr>
          <a:xfrm>
            <a:off x="5203991" y="3017545"/>
            <a:ext cx="2139544" cy="1569660"/>
          </a:xfrm>
          <a:prstGeom prst="rect">
            <a:avLst/>
          </a:prstGeom>
          <a:noFill/>
        </p:spPr>
        <p:txBody>
          <a:bodyPr wrap="square" rtlCol="0">
            <a:spAutoFit/>
          </a:bodyPr>
          <a:lstStyle/>
          <a:p>
            <a:r>
              <a:rPr lang="en-US" sz="2400" dirty="0">
                <a:latin typeface="Comic Sans MS" panose="030F0902030302020204" pitchFamily="66" charset="0"/>
              </a:rPr>
              <a:t>Metrics</a:t>
            </a:r>
          </a:p>
          <a:p>
            <a:pPr marL="285750" indent="-285750">
              <a:buFont typeface="Wingdings" pitchFamily="2" charset="2"/>
              <a:buChar char="ü"/>
            </a:pPr>
            <a:r>
              <a:rPr lang="en-US" sz="2400" dirty="0">
                <a:solidFill>
                  <a:srgbClr val="00B050"/>
                </a:solidFill>
                <a:latin typeface="Comic Sans MS" panose="030F0902030302020204" pitchFamily="66" charset="0"/>
              </a:rPr>
              <a:t>BLEU</a:t>
            </a:r>
          </a:p>
          <a:p>
            <a:pPr marL="285750" indent="-285750">
              <a:buFont typeface="Wingdings" pitchFamily="2" charset="2"/>
              <a:buChar char="ü"/>
            </a:pPr>
            <a:r>
              <a:rPr lang="en-US" sz="2400" dirty="0" err="1">
                <a:solidFill>
                  <a:srgbClr val="00B050"/>
                </a:solidFill>
                <a:latin typeface="Comic Sans MS" panose="030F0902030302020204" pitchFamily="66" charset="0"/>
              </a:rPr>
              <a:t>CodeBLEU</a:t>
            </a:r>
            <a:endParaRPr lang="en-US" sz="2400" dirty="0">
              <a:solidFill>
                <a:srgbClr val="00B050"/>
              </a:solidFill>
              <a:latin typeface="Comic Sans MS" panose="030F0902030302020204" pitchFamily="66" charset="0"/>
            </a:endParaRPr>
          </a:p>
          <a:p>
            <a:pPr marL="285750" indent="-285750">
              <a:buFont typeface="Wingdings" pitchFamily="2" charset="2"/>
              <a:buChar char="ü"/>
            </a:pPr>
            <a:r>
              <a:rPr lang="en-US" sz="2400" dirty="0">
                <a:solidFill>
                  <a:srgbClr val="00B050"/>
                </a:solidFill>
                <a:latin typeface="Comic Sans MS" panose="030F0902030302020204" pitchFamily="66" charset="0"/>
              </a:rPr>
              <a:t>EM</a:t>
            </a:r>
          </a:p>
        </p:txBody>
      </p:sp>
      <p:sp>
        <p:nvSpPr>
          <p:cNvPr id="32" name="TextBox 31">
            <a:extLst>
              <a:ext uri="{FF2B5EF4-FFF2-40B4-BE49-F238E27FC236}">
                <a16:creationId xmlns:a16="http://schemas.microsoft.com/office/drawing/2014/main" id="{E2BD4B0F-D95D-D940-B521-8B60CAB3B974}"/>
              </a:ext>
            </a:extLst>
          </p:cNvPr>
          <p:cNvSpPr txBox="1"/>
          <p:nvPr/>
        </p:nvSpPr>
        <p:spPr>
          <a:xfrm>
            <a:off x="1221847" y="1406592"/>
            <a:ext cx="2526615" cy="646331"/>
          </a:xfrm>
          <a:prstGeom prst="rect">
            <a:avLst/>
          </a:prstGeom>
          <a:noFill/>
        </p:spPr>
        <p:txBody>
          <a:bodyPr wrap="square" rtlCol="0">
            <a:spAutoFit/>
          </a:bodyPr>
          <a:lstStyle/>
          <a:p>
            <a:r>
              <a:rPr lang="en-US" sz="3600" dirty="0">
                <a:solidFill>
                  <a:schemeClr val="accent2"/>
                </a:solidFill>
                <a:latin typeface="Comic Sans MS" panose="030F0902030302020204" pitchFamily="66" charset="0"/>
              </a:rPr>
              <a:t>Baselines</a:t>
            </a:r>
          </a:p>
        </p:txBody>
      </p:sp>
      <p:pic>
        <p:nvPicPr>
          <p:cNvPr id="56" name="Picture 55" descr="Table&#10;&#10;Description automatically generated">
            <a:extLst>
              <a:ext uri="{FF2B5EF4-FFF2-40B4-BE49-F238E27FC236}">
                <a16:creationId xmlns:a16="http://schemas.microsoft.com/office/drawing/2014/main" id="{301CADB1-6AFF-684F-B50E-343DF3E36999}"/>
              </a:ext>
            </a:extLst>
          </p:cNvPr>
          <p:cNvPicPr>
            <a:picLocks noChangeAspect="1"/>
          </p:cNvPicPr>
          <p:nvPr/>
        </p:nvPicPr>
        <p:blipFill rotWithShape="1">
          <a:blip r:embed="rId5"/>
          <a:srcRect t="35017" r="64631" b="29338"/>
          <a:stretch/>
        </p:blipFill>
        <p:spPr>
          <a:xfrm>
            <a:off x="924819" y="3297377"/>
            <a:ext cx="3512671" cy="1294865"/>
          </a:xfrm>
          <a:prstGeom prst="rect">
            <a:avLst/>
          </a:prstGeom>
        </p:spPr>
      </p:pic>
      <p:pic>
        <p:nvPicPr>
          <p:cNvPr id="58" name="Picture 57" descr="Table&#10;&#10;Description automatically generated">
            <a:extLst>
              <a:ext uri="{FF2B5EF4-FFF2-40B4-BE49-F238E27FC236}">
                <a16:creationId xmlns:a16="http://schemas.microsoft.com/office/drawing/2014/main" id="{5CC0885B-415A-194D-9832-76FD0A5B11B3}"/>
              </a:ext>
            </a:extLst>
          </p:cNvPr>
          <p:cNvPicPr>
            <a:picLocks noChangeAspect="1"/>
          </p:cNvPicPr>
          <p:nvPr/>
        </p:nvPicPr>
        <p:blipFill rotWithShape="1">
          <a:blip r:embed="rId5"/>
          <a:srcRect t="67574" r="64631" b="3531"/>
          <a:stretch/>
        </p:blipFill>
        <p:spPr>
          <a:xfrm>
            <a:off x="924474" y="5034828"/>
            <a:ext cx="3512671" cy="1049634"/>
          </a:xfrm>
          <a:prstGeom prst="rect">
            <a:avLst/>
          </a:prstGeom>
        </p:spPr>
      </p:pic>
      <p:sp>
        <p:nvSpPr>
          <p:cNvPr id="59" name="TextBox 58">
            <a:extLst>
              <a:ext uri="{FF2B5EF4-FFF2-40B4-BE49-F238E27FC236}">
                <a16:creationId xmlns:a16="http://schemas.microsoft.com/office/drawing/2014/main" id="{B1B20996-ACF1-2049-9147-8F22596491D3}"/>
              </a:ext>
            </a:extLst>
          </p:cNvPr>
          <p:cNvSpPr txBox="1"/>
          <p:nvPr/>
        </p:nvSpPr>
        <p:spPr>
          <a:xfrm>
            <a:off x="5203991" y="1410272"/>
            <a:ext cx="2766737" cy="646331"/>
          </a:xfrm>
          <a:prstGeom prst="rect">
            <a:avLst/>
          </a:prstGeom>
          <a:noFill/>
        </p:spPr>
        <p:txBody>
          <a:bodyPr wrap="square" rtlCol="0">
            <a:spAutoFit/>
          </a:bodyPr>
          <a:lstStyle/>
          <a:p>
            <a:r>
              <a:rPr lang="en-US" sz="3600" dirty="0">
                <a:solidFill>
                  <a:schemeClr val="accent2"/>
                </a:solidFill>
                <a:latin typeface="Comic Sans MS" panose="030F0902030302020204" pitchFamily="66" charset="0"/>
              </a:rPr>
              <a:t>Benchmark</a:t>
            </a:r>
          </a:p>
        </p:txBody>
      </p:sp>
      <p:sp>
        <p:nvSpPr>
          <p:cNvPr id="60" name="TextBox 59">
            <a:extLst>
              <a:ext uri="{FF2B5EF4-FFF2-40B4-BE49-F238E27FC236}">
                <a16:creationId xmlns:a16="http://schemas.microsoft.com/office/drawing/2014/main" id="{58A6858C-3726-FD42-BBC1-3F1A1F62073B}"/>
              </a:ext>
            </a:extLst>
          </p:cNvPr>
          <p:cNvSpPr txBox="1"/>
          <p:nvPr/>
        </p:nvSpPr>
        <p:spPr>
          <a:xfrm>
            <a:off x="8610600" y="1417521"/>
            <a:ext cx="3038178" cy="646331"/>
          </a:xfrm>
          <a:prstGeom prst="rect">
            <a:avLst/>
          </a:prstGeom>
          <a:noFill/>
        </p:spPr>
        <p:txBody>
          <a:bodyPr wrap="square" rtlCol="0">
            <a:spAutoFit/>
          </a:bodyPr>
          <a:lstStyle/>
          <a:p>
            <a:r>
              <a:rPr lang="en-US" sz="3600" dirty="0">
                <a:solidFill>
                  <a:schemeClr val="accent2"/>
                </a:solidFill>
                <a:latin typeface="Comic Sans MS" panose="030F0902030302020204" pitchFamily="66" charset="0"/>
              </a:rPr>
              <a:t>Retrieval DB</a:t>
            </a:r>
          </a:p>
        </p:txBody>
      </p:sp>
      <p:cxnSp>
        <p:nvCxnSpPr>
          <p:cNvPr id="61" name="Straight Arrow Connector 60">
            <a:extLst>
              <a:ext uri="{FF2B5EF4-FFF2-40B4-BE49-F238E27FC236}">
                <a16:creationId xmlns:a16="http://schemas.microsoft.com/office/drawing/2014/main" id="{87276E16-B234-0041-8588-2CA0AB5D552E}"/>
              </a:ext>
            </a:extLst>
          </p:cNvPr>
          <p:cNvCxnSpPr>
            <a:cxnSpLocks/>
            <a:stCxn id="65" idx="2"/>
          </p:cNvCxnSpPr>
          <p:nvPr/>
        </p:nvCxnSpPr>
        <p:spPr>
          <a:xfrm flipH="1">
            <a:off x="9276637" y="2612358"/>
            <a:ext cx="705563" cy="10053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E152DB42-6D58-DA47-BB90-4196C74F14DC}"/>
              </a:ext>
            </a:extLst>
          </p:cNvPr>
          <p:cNvCxnSpPr>
            <a:cxnSpLocks/>
            <a:stCxn id="65" idx="2"/>
          </p:cNvCxnSpPr>
          <p:nvPr/>
        </p:nvCxnSpPr>
        <p:spPr>
          <a:xfrm>
            <a:off x="9982200" y="2612358"/>
            <a:ext cx="738138" cy="104972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63889B9B-E706-E841-B073-EFB5A450B9BC}"/>
              </a:ext>
            </a:extLst>
          </p:cNvPr>
          <p:cNvSpPr txBox="1"/>
          <p:nvPr/>
        </p:nvSpPr>
        <p:spPr>
          <a:xfrm>
            <a:off x="9836932" y="3621676"/>
            <a:ext cx="2187387" cy="646331"/>
          </a:xfrm>
          <a:prstGeom prst="rect">
            <a:avLst/>
          </a:prstGeom>
          <a:noFill/>
        </p:spPr>
        <p:txBody>
          <a:bodyPr wrap="square" rtlCol="0">
            <a:spAutoFit/>
          </a:bodyPr>
          <a:lstStyle/>
          <a:p>
            <a:r>
              <a:rPr lang="en-US" dirty="0">
                <a:latin typeface="Comic Sans MS" panose="030F0902030302020204" pitchFamily="66" charset="0"/>
              </a:rPr>
              <a:t>Bilingual: </a:t>
            </a:r>
          </a:p>
          <a:p>
            <a:r>
              <a:rPr lang="en-US" dirty="0">
                <a:latin typeface="Comic Sans MS" panose="030F0902030302020204" pitchFamily="66" charset="0"/>
              </a:rPr>
              <a:t>(Code, Summary)</a:t>
            </a:r>
          </a:p>
        </p:txBody>
      </p:sp>
      <p:sp>
        <p:nvSpPr>
          <p:cNvPr id="64" name="TextBox 63">
            <a:extLst>
              <a:ext uri="{FF2B5EF4-FFF2-40B4-BE49-F238E27FC236}">
                <a16:creationId xmlns:a16="http://schemas.microsoft.com/office/drawing/2014/main" id="{F317F6C0-855D-3E4A-BBAB-F860D6AD7A29}"/>
              </a:ext>
            </a:extLst>
          </p:cNvPr>
          <p:cNvSpPr txBox="1"/>
          <p:nvPr/>
        </p:nvSpPr>
        <p:spPr>
          <a:xfrm>
            <a:off x="8302068" y="4769493"/>
            <a:ext cx="3512671" cy="1015663"/>
          </a:xfrm>
          <a:prstGeom prst="rect">
            <a:avLst/>
          </a:prstGeom>
          <a:noFill/>
        </p:spPr>
        <p:txBody>
          <a:bodyPr wrap="square" rtlCol="0">
            <a:spAutoFit/>
          </a:bodyPr>
          <a:lstStyle/>
          <a:p>
            <a:r>
              <a:rPr lang="en-US" sz="3000" dirty="0">
                <a:solidFill>
                  <a:srgbClr val="C00000"/>
                </a:solidFill>
                <a:latin typeface="Comic Sans MS" panose="030F0902030302020204" pitchFamily="66" charset="0"/>
              </a:rPr>
              <a:t>By default, target output is removed </a:t>
            </a:r>
          </a:p>
        </p:txBody>
      </p:sp>
      <p:sp>
        <p:nvSpPr>
          <p:cNvPr id="65" name="TextBox 64">
            <a:extLst>
              <a:ext uri="{FF2B5EF4-FFF2-40B4-BE49-F238E27FC236}">
                <a16:creationId xmlns:a16="http://schemas.microsoft.com/office/drawing/2014/main" id="{4DD56E1D-5A93-B743-88F4-0C0ED16EE2DB}"/>
              </a:ext>
            </a:extLst>
          </p:cNvPr>
          <p:cNvSpPr txBox="1"/>
          <p:nvPr/>
        </p:nvSpPr>
        <p:spPr>
          <a:xfrm>
            <a:off x="8404652" y="2212248"/>
            <a:ext cx="3155095" cy="400110"/>
          </a:xfrm>
          <a:prstGeom prst="rect">
            <a:avLst/>
          </a:prstGeom>
          <a:noFill/>
          <a:ln w="19050">
            <a:solidFill>
              <a:schemeClr val="tx1"/>
            </a:solidFill>
          </a:ln>
        </p:spPr>
        <p:txBody>
          <a:bodyPr wrap="none" rtlCol="0">
            <a:spAutoFit/>
          </a:bodyPr>
          <a:lstStyle/>
          <a:p>
            <a:pPr algn="ctr"/>
            <a:r>
              <a:rPr lang="en-US" sz="2000" dirty="0">
                <a:solidFill>
                  <a:srgbClr val="0000FF"/>
                </a:solidFill>
                <a:latin typeface="Times New Roman" panose="02020603050405020304" pitchFamily="18" charset="0"/>
                <a:cs typeface="Times New Roman" panose="02020603050405020304" pitchFamily="18" charset="0"/>
              </a:rPr>
              <a:t>CSNET: Husain et al. (2019)</a:t>
            </a:r>
          </a:p>
        </p:txBody>
      </p:sp>
      <p:sp>
        <p:nvSpPr>
          <p:cNvPr id="67" name="Title 1">
            <a:extLst>
              <a:ext uri="{FF2B5EF4-FFF2-40B4-BE49-F238E27FC236}">
                <a16:creationId xmlns:a16="http://schemas.microsoft.com/office/drawing/2014/main" id="{67F228F7-BB47-F245-8A4C-395BCBCDAC14}"/>
              </a:ext>
            </a:extLst>
          </p:cNvPr>
          <p:cNvSpPr txBox="1">
            <a:spLocks/>
          </p:cNvSpPr>
          <p:nvPr/>
        </p:nvSpPr>
        <p:spPr>
          <a:xfrm>
            <a:off x="0" y="110841"/>
            <a:ext cx="9930063" cy="1025124"/>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dirty="0">
                <a:latin typeface="Oriya MN" pitchFamily="2" charset="0"/>
                <a:cs typeface="Oriya MN" pitchFamily="2" charset="0"/>
              </a:rPr>
              <a:t>Evaluation Settings</a:t>
            </a:r>
            <a:endParaRPr lang="en-US" sz="6000" dirty="0">
              <a:solidFill>
                <a:schemeClr val="accent2"/>
              </a:solidFill>
              <a:latin typeface="Oriya MN" pitchFamily="2" charset="0"/>
              <a:cs typeface="Oriya MN" pitchFamily="2" charset="0"/>
            </a:endParaRPr>
          </a:p>
        </p:txBody>
      </p:sp>
      <p:sp>
        <p:nvSpPr>
          <p:cNvPr id="68" name="Rounded Rectangle 67">
            <a:extLst>
              <a:ext uri="{FF2B5EF4-FFF2-40B4-BE49-F238E27FC236}">
                <a16:creationId xmlns:a16="http://schemas.microsoft.com/office/drawing/2014/main" id="{8E7BA58D-EF87-5D48-9B68-FDD0FBEC157E}"/>
              </a:ext>
            </a:extLst>
          </p:cNvPr>
          <p:cNvSpPr/>
          <p:nvPr/>
        </p:nvSpPr>
        <p:spPr>
          <a:xfrm>
            <a:off x="8203611" y="3621676"/>
            <a:ext cx="3585882" cy="839664"/>
          </a:xfrm>
          <a:prstGeom prst="roundRect">
            <a:avLst/>
          </a:prstGeom>
          <a:solidFill>
            <a:srgbClr val="C00000">
              <a:alpha val="4836"/>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80730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B8B471D3-5C15-984F-94A6-EF71780598B9}"/>
              </a:ext>
            </a:extLst>
          </p:cNvPr>
          <p:cNvSpPr>
            <a:spLocks noGrp="1"/>
          </p:cNvSpPr>
          <p:nvPr>
            <p:ph type="sldNum" sz="quarter" idx="12"/>
          </p:nvPr>
        </p:nvSpPr>
        <p:spPr/>
        <p:txBody>
          <a:bodyPr/>
          <a:lstStyle/>
          <a:p>
            <a:fld id="{19987A8C-529E-284D-A722-7DA0E23B5F1B}" type="slidenum">
              <a:rPr lang="en-US" smtClean="0"/>
              <a:t>16</a:t>
            </a:fld>
            <a:endParaRPr lang="en-US"/>
          </a:p>
        </p:txBody>
      </p:sp>
      <p:pic>
        <p:nvPicPr>
          <p:cNvPr id="25" name="Picture 2" descr="https://lh6.googleusercontent.com/QBVnZB3uFaaysp6usZe8xGc4DxGuxWpogrydNdtyLjcjEj4EQb9e7bLoFgH9KdUzbVAM6qOhWNjWQcBtHqPFn39C0MMGEyVZ4t1tN-164xglaqbhY5ASnXaw8yv4SO6BV9iCtkfClE0">
            <a:extLst>
              <a:ext uri="{FF2B5EF4-FFF2-40B4-BE49-F238E27FC236}">
                <a16:creationId xmlns:a16="http://schemas.microsoft.com/office/drawing/2014/main" id="{511C0020-054A-A847-A1D9-3EC7E03195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76796"/>
            <a:ext cx="2296415" cy="48120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AAEC15C8-5F58-F54C-9F49-98BBDBAC65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80551" y="415925"/>
            <a:ext cx="1011449" cy="747750"/>
          </a:xfrm>
          <a:prstGeom prst="rect">
            <a:avLst/>
          </a:prstGeom>
          <a:noFill/>
          <a:extLst>
            <a:ext uri="{909E8E84-426E-40DD-AFC4-6F175D3DCCD1}">
              <a14:hiddenFill xmlns:a14="http://schemas.microsoft.com/office/drawing/2010/main">
                <a:solidFill>
                  <a:srgbClr val="FFFFFF"/>
                </a:solidFill>
              </a14:hiddenFill>
            </a:ext>
          </a:extLst>
        </p:spPr>
      </p:pic>
      <p:sp>
        <p:nvSpPr>
          <p:cNvPr id="18" name="Title 1">
            <a:extLst>
              <a:ext uri="{FF2B5EF4-FFF2-40B4-BE49-F238E27FC236}">
                <a16:creationId xmlns:a16="http://schemas.microsoft.com/office/drawing/2014/main" id="{9B614053-A6DD-9B4F-9D7F-97350618E08C}"/>
              </a:ext>
            </a:extLst>
          </p:cNvPr>
          <p:cNvSpPr txBox="1">
            <a:spLocks/>
          </p:cNvSpPr>
          <p:nvPr/>
        </p:nvSpPr>
        <p:spPr>
          <a:xfrm>
            <a:off x="0" y="110841"/>
            <a:ext cx="4138863" cy="1025124"/>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dirty="0">
                <a:latin typeface="Oriya MN" pitchFamily="2" charset="0"/>
                <a:cs typeface="Oriya MN" pitchFamily="2" charset="0"/>
              </a:rPr>
              <a:t>Evaluation</a:t>
            </a:r>
            <a:endParaRPr lang="en-US" sz="6000" dirty="0">
              <a:solidFill>
                <a:schemeClr val="accent2"/>
              </a:solidFill>
              <a:latin typeface="Oriya MN" pitchFamily="2" charset="0"/>
              <a:cs typeface="Oriya MN" pitchFamily="2" charset="0"/>
            </a:endParaRPr>
          </a:p>
        </p:txBody>
      </p:sp>
      <p:pic>
        <p:nvPicPr>
          <p:cNvPr id="33" name="Picture 32">
            <a:extLst>
              <a:ext uri="{FF2B5EF4-FFF2-40B4-BE49-F238E27FC236}">
                <a16:creationId xmlns:a16="http://schemas.microsoft.com/office/drawing/2014/main" id="{D813B78C-25AC-3E4B-A8EB-88E21C314985}"/>
              </a:ext>
            </a:extLst>
          </p:cNvPr>
          <p:cNvPicPr>
            <a:picLocks noChangeAspect="1"/>
          </p:cNvPicPr>
          <p:nvPr/>
        </p:nvPicPr>
        <p:blipFill>
          <a:blip r:embed="rId5"/>
          <a:stretch>
            <a:fillRect/>
          </a:stretch>
        </p:blipFill>
        <p:spPr>
          <a:xfrm>
            <a:off x="1559295" y="1173583"/>
            <a:ext cx="8755778" cy="5399396"/>
          </a:xfrm>
          <a:prstGeom prst="rect">
            <a:avLst/>
          </a:prstGeom>
        </p:spPr>
      </p:pic>
      <p:sp>
        <p:nvSpPr>
          <p:cNvPr id="34" name="TextBox 33">
            <a:extLst>
              <a:ext uri="{FF2B5EF4-FFF2-40B4-BE49-F238E27FC236}">
                <a16:creationId xmlns:a16="http://schemas.microsoft.com/office/drawing/2014/main" id="{79F242F3-11D2-414F-AC51-A1DD4872E09F}"/>
              </a:ext>
            </a:extLst>
          </p:cNvPr>
          <p:cNvSpPr txBox="1"/>
          <p:nvPr/>
        </p:nvSpPr>
        <p:spPr>
          <a:xfrm>
            <a:off x="2457997" y="1155913"/>
            <a:ext cx="2000235" cy="369332"/>
          </a:xfrm>
          <a:prstGeom prst="rect">
            <a:avLst/>
          </a:prstGeom>
          <a:noFill/>
        </p:spPr>
        <p:txBody>
          <a:bodyPr wrap="square" rtlCol="0">
            <a:spAutoFit/>
          </a:bodyPr>
          <a:lstStyle/>
          <a:p>
            <a:r>
              <a:rPr lang="en-US" b="1" dirty="0">
                <a:latin typeface="Comic Sans MS" panose="030F0902030302020204" pitchFamily="66" charset="0"/>
              </a:rPr>
              <a:t>Retrieval based </a:t>
            </a:r>
          </a:p>
        </p:txBody>
      </p:sp>
      <p:sp>
        <p:nvSpPr>
          <p:cNvPr id="35" name="Left Brace 34">
            <a:extLst>
              <a:ext uri="{FF2B5EF4-FFF2-40B4-BE49-F238E27FC236}">
                <a16:creationId xmlns:a16="http://schemas.microsoft.com/office/drawing/2014/main" id="{928317CF-FB30-7E43-BACE-0D0B9C4FF55A}"/>
              </a:ext>
            </a:extLst>
          </p:cNvPr>
          <p:cNvSpPr/>
          <p:nvPr/>
        </p:nvSpPr>
        <p:spPr>
          <a:xfrm rot="5400000">
            <a:off x="3045437" y="1032934"/>
            <a:ext cx="417979" cy="1512194"/>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TextBox 35">
            <a:extLst>
              <a:ext uri="{FF2B5EF4-FFF2-40B4-BE49-F238E27FC236}">
                <a16:creationId xmlns:a16="http://schemas.microsoft.com/office/drawing/2014/main" id="{A6A787D1-3171-6945-AFBE-545C65FAEC02}"/>
              </a:ext>
            </a:extLst>
          </p:cNvPr>
          <p:cNvSpPr txBox="1"/>
          <p:nvPr/>
        </p:nvSpPr>
        <p:spPr>
          <a:xfrm>
            <a:off x="5038018" y="3248056"/>
            <a:ext cx="1707288" cy="369332"/>
          </a:xfrm>
          <a:prstGeom prst="rect">
            <a:avLst/>
          </a:prstGeom>
          <a:noFill/>
        </p:spPr>
        <p:txBody>
          <a:bodyPr wrap="square" rtlCol="0">
            <a:spAutoFit/>
          </a:bodyPr>
          <a:lstStyle/>
          <a:p>
            <a:r>
              <a:rPr lang="en-US" b="1" dirty="0">
                <a:latin typeface="Comic Sans MS" panose="030F0902030302020204" pitchFamily="66" charset="0"/>
              </a:rPr>
              <a:t>Generative</a:t>
            </a:r>
          </a:p>
        </p:txBody>
      </p:sp>
      <p:sp>
        <p:nvSpPr>
          <p:cNvPr id="37" name="Left Brace 36">
            <a:extLst>
              <a:ext uri="{FF2B5EF4-FFF2-40B4-BE49-F238E27FC236}">
                <a16:creationId xmlns:a16="http://schemas.microsoft.com/office/drawing/2014/main" id="{F37320E9-3B02-8349-B9A0-E395ABB4AF53}"/>
              </a:ext>
            </a:extLst>
          </p:cNvPr>
          <p:cNvSpPr/>
          <p:nvPr/>
        </p:nvSpPr>
        <p:spPr>
          <a:xfrm rot="5400000">
            <a:off x="5645475" y="2146263"/>
            <a:ext cx="294229" cy="3195226"/>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Left Brace 37">
            <a:extLst>
              <a:ext uri="{FF2B5EF4-FFF2-40B4-BE49-F238E27FC236}">
                <a16:creationId xmlns:a16="http://schemas.microsoft.com/office/drawing/2014/main" id="{1227CCAC-B668-D846-B46F-65752487EA4F}"/>
              </a:ext>
            </a:extLst>
          </p:cNvPr>
          <p:cNvSpPr/>
          <p:nvPr/>
        </p:nvSpPr>
        <p:spPr>
          <a:xfrm rot="5400000">
            <a:off x="8495337" y="357045"/>
            <a:ext cx="294232" cy="2286463"/>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TextBox 38">
            <a:extLst>
              <a:ext uri="{FF2B5EF4-FFF2-40B4-BE49-F238E27FC236}">
                <a16:creationId xmlns:a16="http://schemas.microsoft.com/office/drawing/2014/main" id="{497F896A-2E4B-FA41-9638-4CC12E55937E}"/>
              </a:ext>
            </a:extLst>
          </p:cNvPr>
          <p:cNvSpPr txBox="1"/>
          <p:nvPr/>
        </p:nvSpPr>
        <p:spPr>
          <a:xfrm>
            <a:off x="6924711" y="971247"/>
            <a:ext cx="4138863" cy="369332"/>
          </a:xfrm>
          <a:prstGeom prst="rect">
            <a:avLst/>
          </a:prstGeom>
          <a:noFill/>
        </p:spPr>
        <p:txBody>
          <a:bodyPr wrap="square" rtlCol="0">
            <a:spAutoFit/>
          </a:bodyPr>
          <a:lstStyle/>
          <a:p>
            <a:r>
              <a:rPr lang="en-US" b="1" dirty="0">
                <a:latin typeface="Comic Sans MS" panose="030F0902030302020204" pitchFamily="66" charset="0"/>
              </a:rPr>
              <a:t>Retrieval Augmented Generative</a:t>
            </a:r>
          </a:p>
        </p:txBody>
      </p:sp>
      <p:cxnSp>
        <p:nvCxnSpPr>
          <p:cNvPr id="40" name="Straight Arrow Connector 39">
            <a:extLst>
              <a:ext uri="{FF2B5EF4-FFF2-40B4-BE49-F238E27FC236}">
                <a16:creationId xmlns:a16="http://schemas.microsoft.com/office/drawing/2014/main" id="{48CBD61C-259A-C54E-8BF8-F11E5A396B5D}"/>
              </a:ext>
            </a:extLst>
          </p:cNvPr>
          <p:cNvCxnSpPr/>
          <p:nvPr/>
        </p:nvCxnSpPr>
        <p:spPr>
          <a:xfrm>
            <a:off x="10315073" y="1525245"/>
            <a:ext cx="0" cy="636578"/>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7397F947-3FAF-EA4D-A30C-FE8DF5CBE2A7}"/>
              </a:ext>
            </a:extLst>
          </p:cNvPr>
          <p:cNvCxnSpPr>
            <a:cxnSpLocks/>
          </p:cNvCxnSpPr>
          <p:nvPr/>
        </p:nvCxnSpPr>
        <p:spPr>
          <a:xfrm>
            <a:off x="10142620" y="1516318"/>
            <a:ext cx="0" cy="2243600"/>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0ADACFB-F441-7643-A205-5F6A471602A9}"/>
              </a:ext>
            </a:extLst>
          </p:cNvPr>
          <p:cNvSpPr txBox="1"/>
          <p:nvPr/>
        </p:nvSpPr>
        <p:spPr>
          <a:xfrm>
            <a:off x="10142620" y="2772858"/>
            <a:ext cx="1363579" cy="369332"/>
          </a:xfrm>
          <a:prstGeom prst="rect">
            <a:avLst/>
          </a:prstGeom>
          <a:noFill/>
        </p:spPr>
        <p:txBody>
          <a:bodyPr wrap="square" rtlCol="0">
            <a:spAutoFit/>
          </a:bodyPr>
          <a:lstStyle/>
          <a:p>
            <a:r>
              <a:rPr lang="en-US" dirty="0">
                <a:latin typeface="Comic Sans MS" panose="030F0902030302020204" pitchFamily="66" charset="0"/>
              </a:rPr>
              <a:t>+18% </a:t>
            </a:r>
          </a:p>
        </p:txBody>
      </p:sp>
      <p:sp>
        <p:nvSpPr>
          <p:cNvPr id="43" name="TextBox 42">
            <a:extLst>
              <a:ext uri="{FF2B5EF4-FFF2-40B4-BE49-F238E27FC236}">
                <a16:creationId xmlns:a16="http://schemas.microsoft.com/office/drawing/2014/main" id="{9D3133F6-2979-4B47-977C-D259526829AE}"/>
              </a:ext>
            </a:extLst>
          </p:cNvPr>
          <p:cNvSpPr txBox="1"/>
          <p:nvPr/>
        </p:nvSpPr>
        <p:spPr>
          <a:xfrm>
            <a:off x="10381784" y="1628689"/>
            <a:ext cx="1363579" cy="369332"/>
          </a:xfrm>
          <a:prstGeom prst="rect">
            <a:avLst/>
          </a:prstGeom>
          <a:noFill/>
        </p:spPr>
        <p:txBody>
          <a:bodyPr wrap="square" rtlCol="0">
            <a:spAutoFit/>
          </a:bodyPr>
          <a:lstStyle/>
          <a:p>
            <a:r>
              <a:rPr lang="en-US" dirty="0">
                <a:latin typeface="Comic Sans MS" panose="030F0902030302020204" pitchFamily="66" charset="0"/>
              </a:rPr>
              <a:t>+4% </a:t>
            </a:r>
          </a:p>
        </p:txBody>
      </p:sp>
      <p:sp>
        <p:nvSpPr>
          <p:cNvPr id="44" name="TextBox 43">
            <a:extLst>
              <a:ext uri="{FF2B5EF4-FFF2-40B4-BE49-F238E27FC236}">
                <a16:creationId xmlns:a16="http://schemas.microsoft.com/office/drawing/2014/main" id="{6F212BCA-7C8B-D64E-93A4-75A338AE78C9}"/>
              </a:ext>
            </a:extLst>
          </p:cNvPr>
          <p:cNvSpPr txBox="1"/>
          <p:nvPr/>
        </p:nvSpPr>
        <p:spPr>
          <a:xfrm>
            <a:off x="3978440" y="6472738"/>
            <a:ext cx="5458896" cy="400110"/>
          </a:xfrm>
          <a:prstGeom prst="rect">
            <a:avLst/>
          </a:prstGeom>
          <a:noFill/>
        </p:spPr>
        <p:txBody>
          <a:bodyPr wrap="square" rtlCol="0">
            <a:spAutoFit/>
          </a:bodyPr>
          <a:lstStyle/>
          <a:p>
            <a:r>
              <a:rPr lang="en-US" sz="2000" b="1" dirty="0">
                <a:latin typeface="Comic Sans MS" panose="030F0902030302020204" pitchFamily="66" charset="0"/>
                <a:cs typeface="Arial" panose="020B0604020202020204" pitchFamily="34" charset="0"/>
              </a:rPr>
              <a:t>Table: Code gen. performances</a:t>
            </a:r>
          </a:p>
        </p:txBody>
      </p:sp>
      <p:sp>
        <p:nvSpPr>
          <p:cNvPr id="45" name="TextBox 44">
            <a:extLst>
              <a:ext uri="{FF2B5EF4-FFF2-40B4-BE49-F238E27FC236}">
                <a16:creationId xmlns:a16="http://schemas.microsoft.com/office/drawing/2014/main" id="{A3214AB1-4046-564A-AF96-2EEFFADB34A0}"/>
              </a:ext>
            </a:extLst>
          </p:cNvPr>
          <p:cNvSpPr txBox="1"/>
          <p:nvPr/>
        </p:nvSpPr>
        <p:spPr>
          <a:xfrm>
            <a:off x="838201" y="2534653"/>
            <a:ext cx="1038726" cy="646331"/>
          </a:xfrm>
          <a:prstGeom prst="rect">
            <a:avLst/>
          </a:prstGeom>
          <a:noFill/>
        </p:spPr>
        <p:txBody>
          <a:bodyPr wrap="square" rtlCol="0">
            <a:spAutoFit/>
          </a:bodyPr>
          <a:lstStyle/>
          <a:p>
            <a:r>
              <a:rPr lang="en-US" b="1" dirty="0">
                <a:latin typeface="Comic Sans MS" panose="030F0902030302020204" pitchFamily="66" charset="0"/>
                <a:cs typeface="Arial" panose="020B0604020202020204" pitchFamily="34" charset="0"/>
              </a:rPr>
              <a:t>BLEU scores</a:t>
            </a:r>
            <a:endParaRPr lang="en-US" dirty="0"/>
          </a:p>
        </p:txBody>
      </p:sp>
      <p:sp>
        <p:nvSpPr>
          <p:cNvPr id="47" name="TextBox 46">
            <a:extLst>
              <a:ext uri="{FF2B5EF4-FFF2-40B4-BE49-F238E27FC236}">
                <a16:creationId xmlns:a16="http://schemas.microsoft.com/office/drawing/2014/main" id="{184D2274-3DBF-AF49-A6D9-46422FC563D8}"/>
              </a:ext>
            </a:extLst>
          </p:cNvPr>
          <p:cNvSpPr txBox="1"/>
          <p:nvPr/>
        </p:nvSpPr>
        <p:spPr>
          <a:xfrm rot="18952006">
            <a:off x="7353867" y="5602379"/>
            <a:ext cx="1611862" cy="369332"/>
          </a:xfrm>
          <a:prstGeom prst="rect">
            <a:avLst/>
          </a:prstGeom>
          <a:solidFill>
            <a:schemeClr val="bg1"/>
          </a:solidFill>
        </p:spPr>
        <p:txBody>
          <a:bodyPr wrap="square" rtlCol="0">
            <a:spAutoFit/>
          </a:bodyPr>
          <a:lstStyle/>
          <a:p>
            <a:r>
              <a:rPr lang="en-US" b="1" dirty="0">
                <a:solidFill>
                  <a:srgbClr val="FF0000"/>
                </a:solidFill>
                <a:latin typeface="Comic Sans MS" panose="030F0902030302020204" pitchFamily="66" charset="0"/>
                <a:cs typeface="Arial" panose="020B0604020202020204" pitchFamily="34" charset="0"/>
              </a:rPr>
              <a:t>RED</a:t>
            </a:r>
            <a:r>
              <a:rPr lang="en-US" b="1" dirty="0">
                <a:latin typeface="Comic Sans MS" panose="030F0902030302020204" pitchFamily="66" charset="0"/>
                <a:cs typeface="Arial" panose="020B0604020202020204" pitchFamily="34" charset="0"/>
              </a:rPr>
              <a:t>CODER</a:t>
            </a:r>
            <a:endParaRPr lang="en-US" dirty="0"/>
          </a:p>
        </p:txBody>
      </p:sp>
      <p:sp>
        <p:nvSpPr>
          <p:cNvPr id="48" name="TextBox 47">
            <a:extLst>
              <a:ext uri="{FF2B5EF4-FFF2-40B4-BE49-F238E27FC236}">
                <a16:creationId xmlns:a16="http://schemas.microsoft.com/office/drawing/2014/main" id="{6A0F8FF5-EF47-C848-8607-62AB7C6056AF}"/>
              </a:ext>
            </a:extLst>
          </p:cNvPr>
          <p:cNvSpPr txBox="1"/>
          <p:nvPr/>
        </p:nvSpPr>
        <p:spPr>
          <a:xfrm rot="18952006">
            <a:off x="8002062" y="5686747"/>
            <a:ext cx="1896302" cy="369332"/>
          </a:xfrm>
          <a:prstGeom prst="rect">
            <a:avLst/>
          </a:prstGeom>
          <a:solidFill>
            <a:schemeClr val="bg1"/>
          </a:solidFill>
        </p:spPr>
        <p:txBody>
          <a:bodyPr wrap="square" rtlCol="0">
            <a:spAutoFit/>
          </a:bodyPr>
          <a:lstStyle/>
          <a:p>
            <a:r>
              <a:rPr lang="en-US" b="1" dirty="0">
                <a:solidFill>
                  <a:srgbClr val="FF0000"/>
                </a:solidFill>
                <a:latin typeface="Comic Sans MS" panose="030F0902030302020204" pitchFamily="66" charset="0"/>
                <a:cs typeface="Arial" panose="020B0604020202020204" pitchFamily="34" charset="0"/>
              </a:rPr>
              <a:t>RED</a:t>
            </a:r>
            <a:r>
              <a:rPr lang="en-US" b="1" dirty="0">
                <a:latin typeface="Comic Sans MS" panose="030F0902030302020204" pitchFamily="66" charset="0"/>
                <a:cs typeface="Arial" panose="020B0604020202020204" pitchFamily="34" charset="0"/>
              </a:rPr>
              <a:t>CODER-</a:t>
            </a:r>
            <a:r>
              <a:rPr lang="en-US" b="1" dirty="0" err="1">
                <a:latin typeface="Comic Sans MS" panose="030F0902030302020204" pitchFamily="66" charset="0"/>
                <a:cs typeface="Arial" panose="020B0604020202020204" pitchFamily="34" charset="0"/>
              </a:rPr>
              <a:t>ext</a:t>
            </a:r>
            <a:endParaRPr lang="en-US" dirty="0"/>
          </a:p>
        </p:txBody>
      </p:sp>
    </p:spTree>
    <p:extLst>
      <p:ext uri="{BB962C8B-B14F-4D97-AF65-F5344CB8AC3E}">
        <p14:creationId xmlns:p14="http://schemas.microsoft.com/office/powerpoint/2010/main" val="1074376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Graphical user interface, text, application, email&#10;&#10;Description automatically generated">
            <a:extLst>
              <a:ext uri="{FF2B5EF4-FFF2-40B4-BE49-F238E27FC236}">
                <a16:creationId xmlns:a16="http://schemas.microsoft.com/office/drawing/2014/main" id="{FE3D0402-F767-FF42-8F5A-72BC9322F440}"/>
              </a:ext>
            </a:extLst>
          </p:cNvPr>
          <p:cNvPicPr>
            <a:picLocks noChangeAspect="1"/>
          </p:cNvPicPr>
          <p:nvPr/>
        </p:nvPicPr>
        <p:blipFill rotWithShape="1">
          <a:blip r:embed="rId2"/>
          <a:srcRect t="63984"/>
          <a:stretch/>
        </p:blipFill>
        <p:spPr>
          <a:xfrm>
            <a:off x="2099194" y="5445047"/>
            <a:ext cx="10164171" cy="1321672"/>
          </a:xfrm>
          <a:prstGeom prst="rect">
            <a:avLst/>
          </a:prstGeom>
        </p:spPr>
      </p:pic>
      <p:pic>
        <p:nvPicPr>
          <p:cNvPr id="11" name="Picture 10" descr="Text&#10;&#10;Description automatically generated with medium confidence">
            <a:extLst>
              <a:ext uri="{FF2B5EF4-FFF2-40B4-BE49-F238E27FC236}">
                <a16:creationId xmlns:a16="http://schemas.microsoft.com/office/drawing/2014/main" id="{A79E988F-BE3E-2C42-BAB0-BE9DFE9B57D7}"/>
              </a:ext>
            </a:extLst>
          </p:cNvPr>
          <p:cNvPicPr>
            <a:picLocks noChangeAspect="1"/>
          </p:cNvPicPr>
          <p:nvPr/>
        </p:nvPicPr>
        <p:blipFill>
          <a:blip r:embed="rId3"/>
          <a:stretch>
            <a:fillRect/>
          </a:stretch>
        </p:blipFill>
        <p:spPr>
          <a:xfrm>
            <a:off x="142964" y="3447462"/>
            <a:ext cx="6568732" cy="1933141"/>
          </a:xfrm>
          <a:prstGeom prst="rect">
            <a:avLst/>
          </a:prstGeom>
        </p:spPr>
      </p:pic>
      <p:sp>
        <p:nvSpPr>
          <p:cNvPr id="9" name="Slide Number Placeholder 8">
            <a:extLst>
              <a:ext uri="{FF2B5EF4-FFF2-40B4-BE49-F238E27FC236}">
                <a16:creationId xmlns:a16="http://schemas.microsoft.com/office/drawing/2014/main" id="{B8B471D3-5C15-984F-94A6-EF71780598B9}"/>
              </a:ext>
            </a:extLst>
          </p:cNvPr>
          <p:cNvSpPr>
            <a:spLocks noGrp="1"/>
          </p:cNvSpPr>
          <p:nvPr>
            <p:ph type="sldNum" sz="quarter" idx="12"/>
          </p:nvPr>
        </p:nvSpPr>
        <p:spPr/>
        <p:txBody>
          <a:bodyPr/>
          <a:lstStyle/>
          <a:p>
            <a:fld id="{19987A8C-529E-284D-A722-7DA0E23B5F1B}" type="slidenum">
              <a:rPr lang="en-US" smtClean="0"/>
              <a:t>17</a:t>
            </a:fld>
            <a:endParaRPr lang="en-US"/>
          </a:p>
        </p:txBody>
      </p:sp>
      <p:pic>
        <p:nvPicPr>
          <p:cNvPr id="25" name="Picture 2" descr="https://lh6.googleusercontent.com/QBVnZB3uFaaysp6usZe8xGc4DxGuxWpogrydNdtyLjcjEj4EQb9e7bLoFgH9KdUzbVAM6qOhWNjWQcBtHqPFn39C0MMGEyVZ4t1tN-164xglaqbhY5ASnXaw8yv4SO6BV9iCtkfClE0">
            <a:extLst>
              <a:ext uri="{FF2B5EF4-FFF2-40B4-BE49-F238E27FC236}">
                <a16:creationId xmlns:a16="http://schemas.microsoft.com/office/drawing/2014/main" id="{511C0020-054A-A847-A1D9-3EC7E03195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76796"/>
            <a:ext cx="2296415" cy="48120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AAEC15C8-5F58-F54C-9F49-98BBDBAC65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80551" y="415925"/>
            <a:ext cx="1011449" cy="74775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332E1765-D48A-1245-B953-CA92EE173CC5}"/>
              </a:ext>
            </a:extLst>
          </p:cNvPr>
          <p:cNvSpPr txBox="1"/>
          <p:nvPr/>
        </p:nvSpPr>
        <p:spPr>
          <a:xfrm>
            <a:off x="4537017" y="5012715"/>
            <a:ext cx="3035353" cy="400110"/>
          </a:xfrm>
          <a:prstGeom prst="rect">
            <a:avLst/>
          </a:prstGeom>
          <a:noFill/>
          <a:ln>
            <a:noFill/>
          </a:ln>
        </p:spPr>
        <p:txBody>
          <a:bodyPr wrap="square" rtlCol="0">
            <a:spAutoFit/>
          </a:bodyPr>
          <a:lstStyle/>
          <a:p>
            <a:r>
              <a:rPr lang="en-US" sz="2000" u="sng" dirty="0" err="1"/>
              <a:t>Redcoder-ext</a:t>
            </a:r>
            <a:r>
              <a:rPr lang="en-US" sz="2000" u="sng" dirty="0"/>
              <a:t> Prediction</a:t>
            </a:r>
          </a:p>
        </p:txBody>
      </p:sp>
      <p:sp>
        <p:nvSpPr>
          <p:cNvPr id="17" name="Rectangle 16">
            <a:extLst>
              <a:ext uri="{FF2B5EF4-FFF2-40B4-BE49-F238E27FC236}">
                <a16:creationId xmlns:a16="http://schemas.microsoft.com/office/drawing/2014/main" id="{DDF67569-F4A9-1444-9541-27AAC3D6F430}"/>
              </a:ext>
            </a:extLst>
          </p:cNvPr>
          <p:cNvSpPr/>
          <p:nvPr/>
        </p:nvSpPr>
        <p:spPr>
          <a:xfrm>
            <a:off x="7303781" y="5044937"/>
            <a:ext cx="1306819" cy="400110"/>
          </a:xfrm>
          <a:prstGeom prst="rect">
            <a:avLst/>
          </a:prstGeom>
        </p:spPr>
        <p:txBody>
          <a:bodyPr wrap="square">
            <a:spAutoFit/>
          </a:bodyPr>
          <a:lstStyle/>
          <a:p>
            <a:r>
              <a:rPr lang="en-US" sz="2000" b="1" dirty="0"/>
              <a:t>BLEU: 80.6</a:t>
            </a:r>
          </a:p>
        </p:txBody>
      </p:sp>
      <p:sp>
        <p:nvSpPr>
          <p:cNvPr id="33" name="TextBox 32">
            <a:extLst>
              <a:ext uri="{FF2B5EF4-FFF2-40B4-BE49-F238E27FC236}">
                <a16:creationId xmlns:a16="http://schemas.microsoft.com/office/drawing/2014/main" id="{A89B9435-9E14-1E4B-B6AB-0450A78263D9}"/>
              </a:ext>
            </a:extLst>
          </p:cNvPr>
          <p:cNvSpPr txBox="1"/>
          <p:nvPr/>
        </p:nvSpPr>
        <p:spPr>
          <a:xfrm>
            <a:off x="7127822" y="3447462"/>
            <a:ext cx="4987979" cy="1200329"/>
          </a:xfrm>
          <a:prstGeom prst="rect">
            <a:avLst/>
          </a:prstGeom>
          <a:noFill/>
          <a:ln w="19050">
            <a:noFill/>
          </a:ln>
        </p:spPr>
        <p:txBody>
          <a:bodyPr wrap="square" rtlCol="0">
            <a:spAutoFit/>
          </a:bodyPr>
          <a:lstStyle/>
          <a:p>
            <a:pPr algn="ctr"/>
            <a:r>
              <a:rPr lang="en-US" sz="2400" dirty="0">
                <a:solidFill>
                  <a:srgbClr val="0000FF"/>
                </a:solidFill>
                <a:latin typeface="Comic Sans MS" panose="030F0902030302020204" pitchFamily="66" charset="0"/>
                <a:cs typeface="Times New Roman" panose="02020603050405020304" pitchFamily="18" charset="0"/>
              </a:rPr>
              <a:t>PLBART fails to predict the diverse identifiers (</a:t>
            </a:r>
            <a:r>
              <a:rPr lang="en-US" sz="2400" dirty="0">
                <a:solidFill>
                  <a:srgbClr val="FF0000"/>
                </a:solidFill>
                <a:latin typeface="Comic Sans MS" panose="030F0902030302020204" pitchFamily="66" charset="0"/>
                <a:cs typeface="Times New Roman" panose="02020603050405020304" pitchFamily="18" charset="0"/>
              </a:rPr>
              <a:t>in red color</a:t>
            </a:r>
            <a:r>
              <a:rPr lang="en-US" sz="2400" dirty="0">
                <a:solidFill>
                  <a:srgbClr val="0000FF"/>
                </a:solidFill>
                <a:latin typeface="Comic Sans MS" panose="030F0902030302020204" pitchFamily="66" charset="0"/>
                <a:cs typeface="Times New Roman" panose="02020603050405020304" pitchFamily="18" charset="0"/>
              </a:rPr>
              <a:t>) whereas REDCODER succeeds </a:t>
            </a:r>
          </a:p>
        </p:txBody>
      </p:sp>
      <p:sp>
        <p:nvSpPr>
          <p:cNvPr id="38" name="Title 1">
            <a:extLst>
              <a:ext uri="{FF2B5EF4-FFF2-40B4-BE49-F238E27FC236}">
                <a16:creationId xmlns:a16="http://schemas.microsoft.com/office/drawing/2014/main" id="{16ECA741-4029-3E41-8460-7BBCC0FFD311}"/>
              </a:ext>
            </a:extLst>
          </p:cNvPr>
          <p:cNvSpPr txBox="1">
            <a:spLocks/>
          </p:cNvSpPr>
          <p:nvPr/>
        </p:nvSpPr>
        <p:spPr>
          <a:xfrm>
            <a:off x="19195" y="313953"/>
            <a:ext cx="8493507" cy="1049634"/>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dirty="0">
                <a:latin typeface="Oriya MN" pitchFamily="2" charset="0"/>
                <a:cs typeface="Oriya MN" pitchFamily="2" charset="0"/>
              </a:rPr>
              <a:t>Qualitative Example </a:t>
            </a:r>
            <a:endParaRPr lang="en-US" sz="6000" dirty="0">
              <a:solidFill>
                <a:schemeClr val="accent2"/>
              </a:solidFill>
              <a:latin typeface="Oriya MN" pitchFamily="2" charset="0"/>
              <a:cs typeface="Oriya MN" pitchFamily="2" charset="0"/>
            </a:endParaRPr>
          </a:p>
        </p:txBody>
      </p:sp>
      <p:pic>
        <p:nvPicPr>
          <p:cNvPr id="19" name="Picture 18" descr="Text&#10;&#10;Description automatically generated">
            <a:extLst>
              <a:ext uri="{FF2B5EF4-FFF2-40B4-BE49-F238E27FC236}">
                <a16:creationId xmlns:a16="http://schemas.microsoft.com/office/drawing/2014/main" id="{19A524DB-F10F-D143-AC1E-347E3335D292}"/>
              </a:ext>
            </a:extLst>
          </p:cNvPr>
          <p:cNvPicPr>
            <a:picLocks noChangeAspect="1"/>
          </p:cNvPicPr>
          <p:nvPr/>
        </p:nvPicPr>
        <p:blipFill rotWithShape="1">
          <a:blip r:embed="rId6"/>
          <a:srcRect t="28019"/>
          <a:stretch/>
        </p:blipFill>
        <p:spPr>
          <a:xfrm>
            <a:off x="-18397" y="2232777"/>
            <a:ext cx="9919696" cy="1309571"/>
          </a:xfrm>
          <a:prstGeom prst="rect">
            <a:avLst/>
          </a:prstGeom>
        </p:spPr>
      </p:pic>
      <p:sp>
        <p:nvSpPr>
          <p:cNvPr id="20" name="Rectangle 19">
            <a:extLst>
              <a:ext uri="{FF2B5EF4-FFF2-40B4-BE49-F238E27FC236}">
                <a16:creationId xmlns:a16="http://schemas.microsoft.com/office/drawing/2014/main" id="{1D0E1533-0333-C644-B1DD-625ED56400EA}"/>
              </a:ext>
            </a:extLst>
          </p:cNvPr>
          <p:cNvSpPr/>
          <p:nvPr/>
        </p:nvSpPr>
        <p:spPr>
          <a:xfrm>
            <a:off x="1235140" y="2750690"/>
            <a:ext cx="5892682" cy="24717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2DEAF40-D625-B243-90C8-8E191B9802D9}"/>
              </a:ext>
            </a:extLst>
          </p:cNvPr>
          <p:cNvSpPr/>
          <p:nvPr/>
        </p:nvSpPr>
        <p:spPr>
          <a:xfrm>
            <a:off x="657814" y="2544012"/>
            <a:ext cx="7527843" cy="17817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53015B3-7DA4-4D42-8128-90CF22851418}"/>
              </a:ext>
            </a:extLst>
          </p:cNvPr>
          <p:cNvSpPr/>
          <p:nvPr/>
        </p:nvSpPr>
        <p:spPr>
          <a:xfrm>
            <a:off x="1564897" y="3018360"/>
            <a:ext cx="2346062" cy="16991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2F123F2-1A99-5548-A2B5-705B0226AAD5}"/>
              </a:ext>
            </a:extLst>
          </p:cNvPr>
          <p:cNvSpPr/>
          <p:nvPr/>
        </p:nvSpPr>
        <p:spPr>
          <a:xfrm>
            <a:off x="8119767" y="2767754"/>
            <a:ext cx="1607819" cy="23945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6B3BCC9-5A47-F24E-A492-424B282768E4}"/>
              </a:ext>
            </a:extLst>
          </p:cNvPr>
          <p:cNvSpPr/>
          <p:nvPr/>
        </p:nvSpPr>
        <p:spPr>
          <a:xfrm>
            <a:off x="6444103" y="3006371"/>
            <a:ext cx="683719" cy="24717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87E3167B-890A-B64A-866A-A0ACD07AA2FA}"/>
              </a:ext>
            </a:extLst>
          </p:cNvPr>
          <p:cNvPicPr>
            <a:picLocks noChangeAspect="1"/>
          </p:cNvPicPr>
          <p:nvPr/>
        </p:nvPicPr>
        <p:blipFill>
          <a:blip r:embed="rId7"/>
          <a:stretch>
            <a:fillRect/>
          </a:stretch>
        </p:blipFill>
        <p:spPr>
          <a:xfrm>
            <a:off x="4181481" y="1777641"/>
            <a:ext cx="7307521" cy="403731"/>
          </a:xfrm>
          <a:prstGeom prst="rect">
            <a:avLst/>
          </a:prstGeom>
        </p:spPr>
      </p:pic>
      <p:pic>
        <p:nvPicPr>
          <p:cNvPr id="27" name="Picture 26" descr="Text&#10;&#10;Description automatically generated">
            <a:extLst>
              <a:ext uri="{FF2B5EF4-FFF2-40B4-BE49-F238E27FC236}">
                <a16:creationId xmlns:a16="http://schemas.microsoft.com/office/drawing/2014/main" id="{EA1CA56D-DC65-C14A-8BC9-76523D9C602F}"/>
              </a:ext>
            </a:extLst>
          </p:cNvPr>
          <p:cNvPicPr>
            <a:picLocks noChangeAspect="1"/>
          </p:cNvPicPr>
          <p:nvPr/>
        </p:nvPicPr>
        <p:blipFill rotWithShape="1">
          <a:blip r:embed="rId6"/>
          <a:srcRect l="37361" t="1625" r="34517" b="78126"/>
          <a:stretch/>
        </p:blipFill>
        <p:spPr>
          <a:xfrm>
            <a:off x="838200" y="1818732"/>
            <a:ext cx="2789544" cy="368360"/>
          </a:xfrm>
          <a:prstGeom prst="rect">
            <a:avLst/>
          </a:prstGeom>
        </p:spPr>
      </p:pic>
    </p:spTree>
    <p:extLst>
      <p:ext uri="{BB962C8B-B14F-4D97-AF65-F5344CB8AC3E}">
        <p14:creationId xmlns:p14="http://schemas.microsoft.com/office/powerpoint/2010/main" val="589492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0"/>
          <p:cNvSpPr txBox="1">
            <a:spLocks noGrp="1"/>
          </p:cNvSpPr>
          <p:nvPr>
            <p:ph type="ctrTitle"/>
          </p:nvPr>
        </p:nvSpPr>
        <p:spPr>
          <a:xfrm>
            <a:off x="1094095" y="851517"/>
            <a:ext cx="5238466" cy="2991416"/>
          </a:xfrm>
          <a:prstGeom prst="rect">
            <a:avLst/>
          </a:prstGeom>
        </p:spPr>
        <p:txBody>
          <a:bodyPr spcFirstLastPara="1" vert="horz" lIns="121900" tIns="121900" rIns="121900" bIns="121900" rtlCol="0" anchor="b" anchorCtr="0">
            <a:normAutofit/>
          </a:bodyPr>
          <a:lstStyle/>
          <a:p>
            <a:pPr algn="l">
              <a:spcBef>
                <a:spcPts val="0"/>
              </a:spcBef>
            </a:pPr>
            <a:r>
              <a:rPr lang="en-US" dirty="0"/>
              <a:t>Questions?</a:t>
            </a:r>
          </a:p>
        </p:txBody>
      </p:sp>
      <p:pic>
        <p:nvPicPr>
          <p:cNvPr id="24" name="Picture 23" descr="Qr code&#10;&#10;Description automatically generated">
            <a:extLst>
              <a:ext uri="{FF2B5EF4-FFF2-40B4-BE49-F238E27FC236}">
                <a16:creationId xmlns:a16="http://schemas.microsoft.com/office/drawing/2014/main" id="{1FB65B0A-AB4D-1742-9BDF-2A69055D9E82}"/>
              </a:ext>
            </a:extLst>
          </p:cNvPr>
          <p:cNvPicPr>
            <a:picLocks noChangeAspect="1"/>
          </p:cNvPicPr>
          <p:nvPr/>
        </p:nvPicPr>
        <p:blipFill>
          <a:blip r:embed="rId3"/>
          <a:stretch>
            <a:fillRect/>
          </a:stretch>
        </p:blipFill>
        <p:spPr>
          <a:xfrm>
            <a:off x="7531503" y="2129307"/>
            <a:ext cx="3217333" cy="3217333"/>
          </a:xfrm>
          <a:prstGeom prst="rect">
            <a:avLst/>
          </a:prstGeom>
        </p:spPr>
      </p:pic>
      <p:pic>
        <p:nvPicPr>
          <p:cNvPr id="125" name="Google Shape;125;p20" descr="Rectangle&#10;&#10;Description automatically generated with low confidence"/>
          <p:cNvPicPr preferRelativeResize="0"/>
          <p:nvPr/>
        </p:nvPicPr>
        <p:blipFill>
          <a:blip r:embed="rId4">
            <a:alphaModFix/>
          </a:blip>
          <a:stretch>
            <a:fillRect/>
          </a:stretch>
        </p:blipFill>
        <p:spPr>
          <a:xfrm>
            <a:off x="0" y="6347568"/>
            <a:ext cx="2435867" cy="510433"/>
          </a:xfrm>
          <a:prstGeom prst="rect">
            <a:avLst/>
          </a:prstGeom>
          <a:noFill/>
          <a:ln>
            <a:noFill/>
          </a:ln>
        </p:spPr>
      </p:pic>
      <p:pic>
        <p:nvPicPr>
          <p:cNvPr id="6" name="Picture 5" descr="Logo, company name&#10;&#10;Description automatically generated">
            <a:extLst>
              <a:ext uri="{FF2B5EF4-FFF2-40B4-BE49-F238E27FC236}">
                <a16:creationId xmlns:a16="http://schemas.microsoft.com/office/drawing/2014/main" id="{E7FAB148-302B-A842-8553-02598A58FAD8}"/>
              </a:ext>
            </a:extLst>
          </p:cNvPr>
          <p:cNvPicPr>
            <a:picLocks noChangeAspect="1"/>
          </p:cNvPicPr>
          <p:nvPr/>
        </p:nvPicPr>
        <p:blipFill>
          <a:blip r:embed="rId5"/>
          <a:stretch>
            <a:fillRect/>
          </a:stretch>
        </p:blipFill>
        <p:spPr>
          <a:xfrm>
            <a:off x="10636388" y="122231"/>
            <a:ext cx="1429488" cy="1056800"/>
          </a:xfrm>
          <a:prstGeom prst="rect">
            <a:avLst/>
          </a:prstGeom>
        </p:spPr>
      </p:pic>
      <p:sp>
        <p:nvSpPr>
          <p:cNvPr id="28" name="TextBox 27">
            <a:extLst>
              <a:ext uri="{FF2B5EF4-FFF2-40B4-BE49-F238E27FC236}">
                <a16:creationId xmlns:a16="http://schemas.microsoft.com/office/drawing/2014/main" id="{897FF7E1-0708-394B-A33D-BA31387347BC}"/>
              </a:ext>
            </a:extLst>
          </p:cNvPr>
          <p:cNvSpPr txBox="1"/>
          <p:nvPr/>
        </p:nvSpPr>
        <p:spPr>
          <a:xfrm>
            <a:off x="7189694" y="5509825"/>
            <a:ext cx="4177553" cy="371022"/>
          </a:xfrm>
          <a:prstGeom prst="rect">
            <a:avLst/>
          </a:prstGeom>
          <a:noFill/>
        </p:spPr>
        <p:txBody>
          <a:bodyPr wrap="square">
            <a:spAutoFit/>
          </a:bodyPr>
          <a:lstStyle/>
          <a:p>
            <a:r>
              <a:rPr lang="en-US" dirty="0">
                <a:hlinkClick r:id="rId6"/>
              </a:rPr>
              <a:t>https://</a:t>
            </a:r>
            <a:r>
              <a:rPr lang="en-US" dirty="0" err="1">
                <a:hlinkClick r:id="rId6"/>
              </a:rPr>
              <a:t>github.com</a:t>
            </a:r>
            <a:r>
              <a:rPr lang="en-US" dirty="0">
                <a:hlinkClick r:id="rId6"/>
              </a:rPr>
              <a:t>/rizwan09/REDCODER</a:t>
            </a:r>
            <a:endParaRPr lang="en-US" dirty="0"/>
          </a:p>
        </p:txBody>
      </p:sp>
    </p:spTree>
    <p:extLst>
      <p:ext uri="{BB962C8B-B14F-4D97-AF65-F5344CB8AC3E}">
        <p14:creationId xmlns:p14="http://schemas.microsoft.com/office/powerpoint/2010/main" val="386691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36652" y="1270861"/>
            <a:ext cx="9101012" cy="4906102"/>
          </a:xfrm>
        </p:spPr>
        <p:txBody>
          <a:bodyPr>
            <a:normAutofit/>
          </a:bodyPr>
          <a:lstStyle/>
          <a:p>
            <a:r>
              <a:rPr lang="en-US" dirty="0"/>
              <a:t>Landscape of methods in my area of contribution </a:t>
            </a:r>
            <a:endParaRPr lang="en-US" dirty="0">
              <a:solidFill>
                <a:srgbClr val="3C58AD"/>
              </a:solidFill>
            </a:endParaRPr>
          </a:p>
          <a:p>
            <a:pPr lvl="1"/>
            <a:r>
              <a:rPr lang="en-US" dirty="0">
                <a:solidFill>
                  <a:srgbClr val="3C58AD"/>
                </a:solidFill>
              </a:rPr>
              <a:t>Deep learning/hidden representation</a:t>
            </a:r>
            <a:br>
              <a:rPr lang="en-US" dirty="0">
                <a:solidFill>
                  <a:srgbClr val="3C58AD"/>
                </a:solidFill>
              </a:rPr>
            </a:br>
            <a:r>
              <a:rPr lang="en-US" dirty="0"/>
              <a:t>e.g., seq2seq, pretrained models, text classification, bio-NLP</a:t>
            </a:r>
          </a:p>
          <a:p>
            <a:pPr marL="457200" lvl="1" indent="0">
              <a:buNone/>
            </a:pPr>
            <a:endParaRPr lang="en-US" dirty="0">
              <a:solidFill>
                <a:srgbClr val="3C58AD"/>
              </a:solidFill>
            </a:endParaRPr>
          </a:p>
          <a:p>
            <a:pPr lvl="1"/>
            <a:r>
              <a:rPr lang="en-US" dirty="0">
                <a:solidFill>
                  <a:srgbClr val="3C58AD"/>
                </a:solidFill>
              </a:rPr>
              <a:t>Efficient/interpretable inference</a:t>
            </a:r>
            <a:br>
              <a:rPr lang="en-US" dirty="0">
                <a:solidFill>
                  <a:srgbClr val="3C58AD"/>
                </a:solidFill>
              </a:rPr>
            </a:br>
            <a:r>
              <a:rPr lang="en-US" dirty="0"/>
              <a:t>e.g., Speedup, computation, memory, green AI</a:t>
            </a:r>
          </a:p>
          <a:p>
            <a:pPr marL="457200" lvl="1" indent="0">
              <a:buNone/>
            </a:pPr>
            <a:endParaRPr lang="en-US" dirty="0"/>
          </a:p>
          <a:p>
            <a:pPr lvl="1"/>
            <a:r>
              <a:rPr lang="en-US" dirty="0">
                <a:solidFill>
                  <a:srgbClr val="3C58AD"/>
                </a:solidFill>
              </a:rPr>
              <a:t>Programming language processing</a:t>
            </a:r>
            <a:endParaRPr lang="en-US" dirty="0">
              <a:solidFill>
                <a:srgbClr val="0070C0"/>
              </a:solidFill>
            </a:endParaRPr>
          </a:p>
          <a:p>
            <a:pPr marL="457200" lvl="1" indent="0">
              <a:buNone/>
            </a:pPr>
            <a:r>
              <a:rPr lang="en-US" dirty="0"/>
              <a:t>    e.g., Code generation, summarization, translation, search  </a:t>
            </a:r>
          </a:p>
          <a:p>
            <a:endParaRPr lang="en-US" dirty="0"/>
          </a:p>
          <a:p>
            <a:pPr lvl="1"/>
            <a:endParaRPr lang="en-US" dirty="0"/>
          </a:p>
          <a:p>
            <a:pPr lvl="1"/>
            <a:endParaRPr lang="en-US" dirty="0"/>
          </a:p>
        </p:txBody>
      </p:sp>
      <p:sp>
        <p:nvSpPr>
          <p:cNvPr id="5" name="Slide Number Placeholder 4"/>
          <p:cNvSpPr>
            <a:spLocks noGrp="1"/>
          </p:cNvSpPr>
          <p:nvPr>
            <p:ph type="sldNum" sz="quarter" idx="12"/>
          </p:nvPr>
        </p:nvSpPr>
        <p:spPr/>
        <p:txBody>
          <a:bodyPr/>
          <a:lstStyle/>
          <a:p>
            <a:fld id="{5E6A3C3A-A029-4573-BC04-5DA27903A743}" type="slidenum">
              <a:rPr lang="en-US" smtClean="0"/>
              <a:t>19</a:t>
            </a:fld>
            <a:endParaRPr lang="en-US"/>
          </a:p>
        </p:txBody>
      </p:sp>
      <p:sp>
        <p:nvSpPr>
          <p:cNvPr id="9" name="Title 1">
            <a:extLst>
              <a:ext uri="{FF2B5EF4-FFF2-40B4-BE49-F238E27FC236}">
                <a16:creationId xmlns:a16="http://schemas.microsoft.com/office/drawing/2014/main" id="{58A90C03-2268-3640-B131-1ED3B0B00798}"/>
              </a:ext>
            </a:extLst>
          </p:cNvPr>
          <p:cNvSpPr>
            <a:spLocks noGrp="1"/>
          </p:cNvSpPr>
          <p:nvPr>
            <p:ph type="title"/>
          </p:nvPr>
        </p:nvSpPr>
        <p:spPr>
          <a:xfrm>
            <a:off x="1652335" y="466185"/>
            <a:ext cx="9538253" cy="825012"/>
          </a:xfrm>
        </p:spPr>
        <p:txBody>
          <a:bodyPr>
            <a:normAutofit/>
          </a:bodyPr>
          <a:lstStyle/>
          <a:p>
            <a:r>
              <a:rPr lang="en-US" altLang="zh-TW" sz="3600" dirty="0">
                <a:solidFill>
                  <a:srgbClr val="0070C0"/>
                </a:solidFill>
                <a:latin typeface="Verdana" panose="020B0604030504040204" pitchFamily="34" charset="0"/>
                <a:ea typeface="Verdana" panose="020B0604030504040204" pitchFamily="34" charset="0"/>
                <a:cs typeface="Verdana" panose="020B0604030504040204" pitchFamily="34" charset="0"/>
              </a:rPr>
              <a:t>Active research direction/contribution</a:t>
            </a:r>
            <a:endParaRPr lang="en-US" sz="3600" dirty="0">
              <a:solidFill>
                <a:srgbClr val="0070C0"/>
              </a:solidFill>
              <a:latin typeface="Verdana" panose="020B0604030504040204" pitchFamily="34" charset="0"/>
              <a:ea typeface="Verdana" panose="020B0604030504040204" pitchFamily="34" charset="0"/>
              <a:cs typeface="Verdana" panose="020B0604030504040204" pitchFamily="34" charset="0"/>
            </a:endParaRPr>
          </a:p>
        </p:txBody>
      </p:sp>
      <p:pic>
        <p:nvPicPr>
          <p:cNvPr id="1028" name="Picture 4" descr="Information &amp;amp; Computer Science">
            <a:extLst>
              <a:ext uri="{FF2B5EF4-FFF2-40B4-BE49-F238E27FC236}">
                <a16:creationId xmlns:a16="http://schemas.microsoft.com/office/drawing/2014/main" id="{76C756EA-E5E2-7845-A170-85DE2FE145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6250" y="5066439"/>
            <a:ext cx="3619500" cy="104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1519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B8B471D3-5C15-984F-94A6-EF71780598B9}"/>
              </a:ext>
            </a:extLst>
          </p:cNvPr>
          <p:cNvSpPr>
            <a:spLocks noGrp="1"/>
          </p:cNvSpPr>
          <p:nvPr>
            <p:ph type="sldNum" sz="quarter" idx="12"/>
          </p:nvPr>
        </p:nvSpPr>
        <p:spPr/>
        <p:txBody>
          <a:bodyPr/>
          <a:lstStyle/>
          <a:p>
            <a:fld id="{19987A8C-529E-284D-A722-7DA0E23B5F1B}" type="slidenum">
              <a:rPr lang="en-US" smtClean="0"/>
              <a:t>2</a:t>
            </a:fld>
            <a:endParaRPr lang="en-US" dirty="0"/>
          </a:p>
        </p:txBody>
      </p:sp>
      <p:sp>
        <p:nvSpPr>
          <p:cNvPr id="4" name="TextBox 3">
            <a:extLst>
              <a:ext uri="{FF2B5EF4-FFF2-40B4-BE49-F238E27FC236}">
                <a16:creationId xmlns:a16="http://schemas.microsoft.com/office/drawing/2014/main" id="{FECF5877-11D9-FC4A-BA93-CE785B76A2D7}"/>
              </a:ext>
            </a:extLst>
          </p:cNvPr>
          <p:cNvSpPr txBox="1"/>
          <p:nvPr/>
        </p:nvSpPr>
        <p:spPr>
          <a:xfrm>
            <a:off x="7636044" y="2925172"/>
            <a:ext cx="2754738" cy="954107"/>
          </a:xfrm>
          <a:prstGeom prst="rect">
            <a:avLst/>
          </a:prstGeom>
          <a:noFill/>
        </p:spPr>
        <p:txBody>
          <a:bodyPr wrap="square" rtlCol="0">
            <a:spAutoFit/>
          </a:bodyPr>
          <a:lstStyle/>
          <a:p>
            <a:r>
              <a:rPr lang="en-US" sz="2800" dirty="0">
                <a:solidFill>
                  <a:srgbClr val="FF0000"/>
                </a:solidFill>
                <a:latin typeface="Comic Sans MS" panose="030F0902030302020204" pitchFamily="66" charset="0"/>
              </a:rPr>
              <a:t>Correct</a:t>
            </a:r>
            <a:r>
              <a:rPr lang="en-US" sz="2800" dirty="0">
                <a:latin typeface="Comic Sans MS" panose="030F0902030302020204" pitchFamily="66" charset="0"/>
              </a:rPr>
              <a:t> = True</a:t>
            </a:r>
            <a:r>
              <a:rPr lang="en-US" dirty="0">
                <a:latin typeface="Comic Sans MS" panose="030F0902030302020204" pitchFamily="66" charset="0"/>
              </a:rPr>
              <a:t> </a:t>
            </a:r>
            <a:endParaRPr lang="en-US" dirty="0">
              <a:solidFill>
                <a:srgbClr val="00B050"/>
              </a:solidFill>
              <a:latin typeface="Comic Sans MS" panose="030F0902030302020204" pitchFamily="66" charset="0"/>
            </a:endParaRPr>
          </a:p>
          <a:p>
            <a:r>
              <a:rPr lang="en-US" sz="2800" dirty="0">
                <a:solidFill>
                  <a:srgbClr val="FF0000"/>
                </a:solidFill>
                <a:latin typeface="Comic Sans MS" panose="030F0902030302020204" pitchFamily="66" charset="0"/>
              </a:rPr>
              <a:t>Correct</a:t>
            </a:r>
            <a:r>
              <a:rPr lang="en-US" sz="2800" dirty="0">
                <a:latin typeface="Comic Sans MS" panose="030F0902030302020204" pitchFamily="66" charset="0"/>
              </a:rPr>
              <a:t> = 10</a:t>
            </a:r>
            <a:endParaRPr lang="en-US" dirty="0">
              <a:latin typeface="Comic Sans MS" panose="030F0902030302020204" pitchFamily="66" charset="0"/>
            </a:endParaRPr>
          </a:p>
        </p:txBody>
      </p:sp>
      <p:pic>
        <p:nvPicPr>
          <p:cNvPr id="9223" name="Picture 7">
            <a:extLst>
              <a:ext uri="{FF2B5EF4-FFF2-40B4-BE49-F238E27FC236}">
                <a16:creationId xmlns:a16="http://schemas.microsoft.com/office/drawing/2014/main" id="{0CA22DC4-8E0A-5144-BD7C-82D529ED85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0625" y="1710007"/>
            <a:ext cx="2123075" cy="1595967"/>
          </a:xfrm>
          <a:prstGeom prst="rect">
            <a:avLst/>
          </a:prstGeom>
          <a:noFill/>
          <a:extLst>
            <a:ext uri="{909E8E84-426E-40DD-AFC4-6F175D3DCCD1}">
              <a14:hiddenFill xmlns:a14="http://schemas.microsoft.com/office/drawing/2010/main">
                <a:solidFill>
                  <a:srgbClr val="FFFFFF"/>
                </a:solidFill>
              </a14:hiddenFill>
            </a:ext>
          </a:extLst>
        </p:spPr>
      </p:pic>
      <p:pic>
        <p:nvPicPr>
          <p:cNvPr id="9225" name="Picture 9">
            <a:extLst>
              <a:ext uri="{FF2B5EF4-FFF2-40B4-BE49-F238E27FC236}">
                <a16:creationId xmlns:a16="http://schemas.microsoft.com/office/drawing/2014/main" id="{D0748F74-6A2B-024E-9582-A8B695CE8C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5866" y="3545800"/>
            <a:ext cx="2137834" cy="1527024"/>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B848459A-FC49-5C4A-9FE4-0E11748576AF}"/>
              </a:ext>
            </a:extLst>
          </p:cNvPr>
          <p:cNvSpPr txBox="1"/>
          <p:nvPr/>
        </p:nvSpPr>
        <p:spPr>
          <a:xfrm>
            <a:off x="1954854" y="3068746"/>
            <a:ext cx="2272139" cy="954107"/>
          </a:xfrm>
          <a:prstGeom prst="rect">
            <a:avLst/>
          </a:prstGeom>
          <a:noFill/>
        </p:spPr>
        <p:txBody>
          <a:bodyPr wrap="square" rtlCol="0">
            <a:spAutoFit/>
          </a:bodyPr>
          <a:lstStyle/>
          <a:p>
            <a:r>
              <a:rPr lang="en-US" sz="2800" dirty="0">
                <a:solidFill>
                  <a:srgbClr val="FF0000"/>
                </a:solidFill>
                <a:latin typeface="Comic Sans MS" panose="030F0902030302020204" pitchFamily="66" charset="0"/>
              </a:rPr>
              <a:t>Fox</a:t>
            </a:r>
            <a:r>
              <a:rPr lang="en-US" sz="2800" dirty="0">
                <a:solidFill>
                  <a:srgbClr val="0070C0"/>
                </a:solidFill>
                <a:latin typeface="Comic Sans MS" panose="030F0902030302020204" pitchFamily="66" charset="0"/>
              </a:rPr>
              <a:t>, </a:t>
            </a:r>
            <a:r>
              <a:rPr lang="en-US" sz="2800" dirty="0">
                <a:latin typeface="Comic Sans MS" panose="030F0902030302020204" pitchFamily="66" charset="0"/>
              </a:rPr>
              <a:t>I don’t like it. </a:t>
            </a:r>
          </a:p>
        </p:txBody>
      </p:sp>
      <p:sp>
        <p:nvSpPr>
          <p:cNvPr id="7" name="TextBox 6">
            <a:extLst>
              <a:ext uri="{FF2B5EF4-FFF2-40B4-BE49-F238E27FC236}">
                <a16:creationId xmlns:a16="http://schemas.microsoft.com/office/drawing/2014/main" id="{C7547C44-7C8D-7949-87CC-4A786D35D88A}"/>
              </a:ext>
            </a:extLst>
          </p:cNvPr>
          <p:cNvSpPr txBox="1"/>
          <p:nvPr/>
        </p:nvSpPr>
        <p:spPr>
          <a:xfrm>
            <a:off x="2470484" y="5768469"/>
            <a:ext cx="8546432" cy="461665"/>
          </a:xfrm>
          <a:prstGeom prst="rect">
            <a:avLst/>
          </a:prstGeom>
          <a:noFill/>
        </p:spPr>
        <p:txBody>
          <a:bodyPr wrap="square" rtlCol="0">
            <a:spAutoFit/>
          </a:bodyPr>
          <a:lstStyle/>
          <a:p>
            <a:r>
              <a:rPr lang="en-US" sz="2400" dirty="0">
                <a:solidFill>
                  <a:srgbClr val="7030A0"/>
                </a:solidFill>
              </a:rPr>
              <a:t>Language is ambiguous and hence needs background knowledge    </a:t>
            </a:r>
          </a:p>
        </p:txBody>
      </p:sp>
      <p:sp>
        <p:nvSpPr>
          <p:cNvPr id="22" name="Title 1">
            <a:extLst>
              <a:ext uri="{FF2B5EF4-FFF2-40B4-BE49-F238E27FC236}">
                <a16:creationId xmlns:a16="http://schemas.microsoft.com/office/drawing/2014/main" id="{AEF41A77-AC3A-B643-BB39-99C0C5CC5B06}"/>
              </a:ext>
            </a:extLst>
          </p:cNvPr>
          <p:cNvSpPr txBox="1">
            <a:spLocks/>
          </p:cNvSpPr>
          <p:nvPr/>
        </p:nvSpPr>
        <p:spPr>
          <a:xfrm>
            <a:off x="1299411" y="466185"/>
            <a:ext cx="9538253" cy="825012"/>
          </a:xfrm>
          <a:prstGeom prst="rect">
            <a:avLst/>
          </a:prstGeom>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a:solidFill>
                  <a:srgbClr val="0070C0"/>
                </a:solidFill>
                <a:latin typeface="Verdana" panose="020B0604030504040204" pitchFamily="34" charset="0"/>
                <a:ea typeface="Verdana" panose="020B0604030504040204" pitchFamily="34" charset="0"/>
                <a:cs typeface="Verdana" panose="020B0604030504040204" pitchFamily="34" charset="0"/>
              </a:rPr>
              <a:t>Why auxiliary supervision is important?</a:t>
            </a:r>
            <a:endParaRPr lang="en-US" dirty="0">
              <a:solidFill>
                <a:srgbClr val="0070C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776834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36652" y="1270861"/>
            <a:ext cx="9101012" cy="4906102"/>
          </a:xfrm>
        </p:spPr>
        <p:txBody>
          <a:bodyPr>
            <a:normAutofit/>
          </a:bodyPr>
          <a:lstStyle/>
          <a:p>
            <a:r>
              <a:rPr lang="en-US" dirty="0"/>
              <a:t>Undergraduate and graduate in my area of contribution </a:t>
            </a:r>
            <a:endParaRPr lang="en-US" dirty="0">
              <a:solidFill>
                <a:srgbClr val="3C58AD"/>
              </a:solidFill>
            </a:endParaRPr>
          </a:p>
          <a:p>
            <a:pPr lvl="1"/>
            <a:r>
              <a:rPr lang="en-US" dirty="0">
                <a:solidFill>
                  <a:srgbClr val="3C58AD"/>
                </a:solidFill>
              </a:rPr>
              <a:t>Natural Language Processing </a:t>
            </a:r>
          </a:p>
          <a:p>
            <a:pPr lvl="1"/>
            <a:r>
              <a:rPr lang="en-US" dirty="0">
                <a:solidFill>
                  <a:srgbClr val="3C58AD"/>
                </a:solidFill>
              </a:rPr>
              <a:t>Machine Learning </a:t>
            </a:r>
            <a:endParaRPr lang="en-US" dirty="0"/>
          </a:p>
          <a:p>
            <a:pPr lvl="1"/>
            <a:r>
              <a:rPr lang="en-US" dirty="0">
                <a:solidFill>
                  <a:srgbClr val="3C58AD"/>
                </a:solidFill>
              </a:rPr>
              <a:t>Deep learning</a:t>
            </a:r>
          </a:p>
          <a:p>
            <a:pPr lvl="1"/>
            <a:r>
              <a:rPr lang="en-US" dirty="0">
                <a:solidFill>
                  <a:srgbClr val="3C58AD"/>
                </a:solidFill>
              </a:rPr>
              <a:t>Artificial Intelligence</a:t>
            </a:r>
          </a:p>
          <a:p>
            <a:pPr lvl="1"/>
            <a:r>
              <a:rPr lang="en-US" dirty="0">
                <a:solidFill>
                  <a:srgbClr val="3C58AD"/>
                </a:solidFill>
              </a:rPr>
              <a:t>Pattern Recognition </a:t>
            </a:r>
          </a:p>
          <a:p>
            <a:pPr lvl="1"/>
            <a:r>
              <a:rPr lang="en-US" dirty="0">
                <a:solidFill>
                  <a:srgbClr val="3C58AD"/>
                </a:solidFill>
              </a:rPr>
              <a:t>Special Topics in AI/NLP</a:t>
            </a:r>
            <a:endParaRPr lang="en-US" dirty="0"/>
          </a:p>
          <a:p>
            <a:endParaRPr lang="en-US" dirty="0"/>
          </a:p>
          <a:p>
            <a:pPr lvl="1"/>
            <a:endParaRPr lang="en-US" dirty="0"/>
          </a:p>
          <a:p>
            <a:pPr lvl="1"/>
            <a:endParaRPr lang="en-US" dirty="0"/>
          </a:p>
        </p:txBody>
      </p:sp>
      <p:sp>
        <p:nvSpPr>
          <p:cNvPr id="5" name="Slide Number Placeholder 4"/>
          <p:cNvSpPr>
            <a:spLocks noGrp="1"/>
          </p:cNvSpPr>
          <p:nvPr>
            <p:ph type="sldNum" sz="quarter" idx="12"/>
          </p:nvPr>
        </p:nvSpPr>
        <p:spPr/>
        <p:txBody>
          <a:bodyPr/>
          <a:lstStyle/>
          <a:p>
            <a:fld id="{5E6A3C3A-A029-4573-BC04-5DA27903A743}" type="slidenum">
              <a:rPr lang="en-US" smtClean="0"/>
              <a:t>20</a:t>
            </a:fld>
            <a:endParaRPr lang="en-US"/>
          </a:p>
        </p:txBody>
      </p:sp>
      <p:sp>
        <p:nvSpPr>
          <p:cNvPr id="9" name="Title 1">
            <a:extLst>
              <a:ext uri="{FF2B5EF4-FFF2-40B4-BE49-F238E27FC236}">
                <a16:creationId xmlns:a16="http://schemas.microsoft.com/office/drawing/2014/main" id="{58A90C03-2268-3640-B131-1ED3B0B00798}"/>
              </a:ext>
            </a:extLst>
          </p:cNvPr>
          <p:cNvSpPr>
            <a:spLocks noGrp="1"/>
          </p:cNvSpPr>
          <p:nvPr>
            <p:ph type="title"/>
          </p:nvPr>
        </p:nvSpPr>
        <p:spPr>
          <a:xfrm>
            <a:off x="1652335" y="466185"/>
            <a:ext cx="9538253" cy="825012"/>
          </a:xfrm>
        </p:spPr>
        <p:txBody>
          <a:bodyPr>
            <a:normAutofit/>
          </a:bodyPr>
          <a:lstStyle/>
          <a:p>
            <a:r>
              <a:rPr lang="en-US" altLang="zh-TW" sz="3600">
                <a:solidFill>
                  <a:srgbClr val="0070C0"/>
                </a:solidFill>
                <a:latin typeface="Verdana" panose="020B0604030504040204" pitchFamily="34" charset="0"/>
                <a:ea typeface="Verdana" panose="020B0604030504040204" pitchFamily="34" charset="0"/>
                <a:cs typeface="Verdana" panose="020B0604030504040204" pitchFamily="34" charset="0"/>
              </a:rPr>
              <a:t>Active teaching direction/contribution</a:t>
            </a:r>
            <a:endParaRPr lang="en-US" sz="3600" dirty="0">
              <a:solidFill>
                <a:srgbClr val="0070C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8005015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2"/>
        <p:cNvGrpSpPr/>
        <p:nvPr/>
      </p:nvGrpSpPr>
      <p:grpSpPr>
        <a:xfrm>
          <a:off x="0" y="0"/>
          <a:ext cx="0" cy="0"/>
          <a:chOff x="0" y="0"/>
          <a:chExt cx="0" cy="0"/>
        </a:xfrm>
      </p:grpSpPr>
      <p:sp useBgFill="1">
        <p:nvSpPr>
          <p:cNvPr id="128" name="Rectangle 127">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Google Shape;123;p20"/>
          <p:cNvSpPr txBox="1">
            <a:spLocks noGrp="1"/>
          </p:cNvSpPr>
          <p:nvPr>
            <p:ph type="ctrTitle"/>
          </p:nvPr>
        </p:nvSpPr>
        <p:spPr>
          <a:xfrm>
            <a:off x="1094095" y="851517"/>
            <a:ext cx="5238466" cy="2991416"/>
          </a:xfrm>
          <a:prstGeom prst="rect">
            <a:avLst/>
          </a:prstGeom>
        </p:spPr>
        <p:txBody>
          <a:bodyPr spcFirstLastPara="1" vert="horz" lIns="91440" tIns="45720" rIns="91440" bIns="45720" rtlCol="0" anchor="b" anchorCtr="0">
            <a:normAutofit/>
          </a:bodyPr>
          <a:lstStyle/>
          <a:p>
            <a:pPr algn="l"/>
            <a:r>
              <a:rPr lang="en-US" kern="1200">
                <a:solidFill>
                  <a:schemeClr val="tx1"/>
                </a:solidFill>
                <a:latin typeface="+mj-lt"/>
                <a:ea typeface="+mj-ea"/>
                <a:cs typeface="+mj-cs"/>
              </a:rPr>
              <a:t>Thank You!</a:t>
            </a:r>
          </a:p>
        </p:txBody>
      </p:sp>
      <p:sp>
        <p:nvSpPr>
          <p:cNvPr id="4" name="Subtitle 3">
            <a:extLst>
              <a:ext uri="{FF2B5EF4-FFF2-40B4-BE49-F238E27FC236}">
                <a16:creationId xmlns:a16="http://schemas.microsoft.com/office/drawing/2014/main" id="{688FF136-2C64-9840-B1A4-5DE6A91F98F2}"/>
              </a:ext>
            </a:extLst>
          </p:cNvPr>
          <p:cNvSpPr>
            <a:spLocks noGrp="1"/>
          </p:cNvSpPr>
          <p:nvPr>
            <p:ph type="subTitle" idx="1"/>
          </p:nvPr>
        </p:nvSpPr>
        <p:spPr>
          <a:xfrm>
            <a:off x="1094096" y="3842932"/>
            <a:ext cx="4167115" cy="2163551"/>
          </a:xfrm>
        </p:spPr>
        <p:txBody>
          <a:bodyPr vert="horz" lIns="91440" tIns="45720" rIns="91440" bIns="45720" rtlCol="0" anchor="t">
            <a:normAutofit/>
          </a:bodyPr>
          <a:lstStyle/>
          <a:p>
            <a:pPr algn="l"/>
            <a:r>
              <a:rPr lang="en-US" kern="1200">
                <a:solidFill>
                  <a:schemeClr val="tx1"/>
                </a:solidFill>
                <a:latin typeface="+mn-lt"/>
                <a:ea typeface="+mn-ea"/>
                <a:cs typeface="+mn-cs"/>
              </a:rPr>
              <a:t>Questions?</a:t>
            </a:r>
          </a:p>
        </p:txBody>
      </p:sp>
      <p:sp>
        <p:nvSpPr>
          <p:cNvPr id="130" name="Freeform: Shape 129">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descr="Qr code&#10;&#10;Description automatically generated">
            <a:extLst>
              <a:ext uri="{FF2B5EF4-FFF2-40B4-BE49-F238E27FC236}">
                <a16:creationId xmlns:a16="http://schemas.microsoft.com/office/drawing/2014/main" id="{91AD3B3F-C67A-2044-BA7A-AF8B053EF7D6}"/>
              </a:ext>
            </a:extLst>
          </p:cNvPr>
          <p:cNvPicPr>
            <a:picLocks noChangeAspect="1"/>
          </p:cNvPicPr>
          <p:nvPr/>
        </p:nvPicPr>
        <p:blipFill>
          <a:blip r:embed="rId3"/>
          <a:stretch>
            <a:fillRect/>
          </a:stretch>
        </p:blipFill>
        <p:spPr>
          <a:xfrm>
            <a:off x="7531503" y="2135873"/>
            <a:ext cx="3217333" cy="3204200"/>
          </a:xfrm>
          <a:prstGeom prst="rect">
            <a:avLst/>
          </a:prstGeom>
        </p:spPr>
      </p:pic>
      <p:sp>
        <p:nvSpPr>
          <p:cNvPr id="28" name="TextBox 27">
            <a:extLst>
              <a:ext uri="{FF2B5EF4-FFF2-40B4-BE49-F238E27FC236}">
                <a16:creationId xmlns:a16="http://schemas.microsoft.com/office/drawing/2014/main" id="{897FF7E1-0708-394B-A33D-BA31387347BC}"/>
              </a:ext>
            </a:extLst>
          </p:cNvPr>
          <p:cNvSpPr txBox="1"/>
          <p:nvPr/>
        </p:nvSpPr>
        <p:spPr>
          <a:xfrm>
            <a:off x="7888323" y="5346640"/>
            <a:ext cx="4177553" cy="371022"/>
          </a:xfrm>
          <a:prstGeom prst="rect">
            <a:avLst/>
          </a:prstGeom>
          <a:noFill/>
        </p:spPr>
        <p:txBody>
          <a:bodyPr wrap="square">
            <a:spAutoFit/>
          </a:bodyPr>
          <a:lstStyle/>
          <a:p>
            <a:pPr>
              <a:spcAft>
                <a:spcPts val="600"/>
              </a:spcAft>
            </a:pPr>
            <a:r>
              <a:rPr lang="en-US" dirty="0">
                <a:hlinkClick r:id="rId4"/>
              </a:rPr>
              <a:t>https://rizwan09.github.io/</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Picture 40" descr="Text&#10;&#10;Description automatically generated">
            <a:extLst>
              <a:ext uri="{FF2B5EF4-FFF2-40B4-BE49-F238E27FC236}">
                <a16:creationId xmlns:a16="http://schemas.microsoft.com/office/drawing/2014/main" id="{86E1EE60-EABB-EB4B-AB14-88F02E98AD8B}"/>
              </a:ext>
            </a:extLst>
          </p:cNvPr>
          <p:cNvPicPr>
            <a:picLocks noChangeAspect="1"/>
          </p:cNvPicPr>
          <p:nvPr/>
        </p:nvPicPr>
        <p:blipFill>
          <a:blip r:embed="rId3"/>
          <a:stretch>
            <a:fillRect/>
          </a:stretch>
        </p:blipFill>
        <p:spPr>
          <a:xfrm>
            <a:off x="5541870" y="4751948"/>
            <a:ext cx="3367118" cy="1207401"/>
          </a:xfrm>
          <a:prstGeom prst="rect">
            <a:avLst/>
          </a:prstGeom>
          <a:effectLst>
            <a:outerShdw blurRad="50800" dist="38100" dir="2700000" algn="tl" rotWithShape="0">
              <a:prstClr val="black">
                <a:alpha val="40000"/>
              </a:prstClr>
            </a:outerShdw>
          </a:effectLst>
        </p:spPr>
      </p:pic>
      <p:sp>
        <p:nvSpPr>
          <p:cNvPr id="56" name="Curved Left Arrow 55">
            <a:extLst>
              <a:ext uri="{FF2B5EF4-FFF2-40B4-BE49-F238E27FC236}">
                <a16:creationId xmlns:a16="http://schemas.microsoft.com/office/drawing/2014/main" id="{9C6B4A7C-57A1-0C4E-9BB0-AB1215DBF6A0}"/>
              </a:ext>
            </a:extLst>
          </p:cNvPr>
          <p:cNvSpPr/>
          <p:nvPr/>
        </p:nvSpPr>
        <p:spPr>
          <a:xfrm>
            <a:off x="7655854" y="2191393"/>
            <a:ext cx="589808" cy="1024758"/>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Curved Right Arrow 57">
            <a:extLst>
              <a:ext uri="{FF2B5EF4-FFF2-40B4-BE49-F238E27FC236}">
                <a16:creationId xmlns:a16="http://schemas.microsoft.com/office/drawing/2014/main" id="{FF258901-7372-874A-A711-D29B5CF69FCF}"/>
              </a:ext>
            </a:extLst>
          </p:cNvPr>
          <p:cNvSpPr/>
          <p:nvPr/>
        </p:nvSpPr>
        <p:spPr>
          <a:xfrm>
            <a:off x="5629765" y="3606810"/>
            <a:ext cx="819802" cy="116664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7" name="Graphic 6" descr="Lightbulb and gear with solid fill">
            <a:extLst>
              <a:ext uri="{FF2B5EF4-FFF2-40B4-BE49-F238E27FC236}">
                <a16:creationId xmlns:a16="http://schemas.microsoft.com/office/drawing/2014/main" id="{96FCD21E-59AB-3042-8B09-36C8CBA8423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665259" y="3056677"/>
            <a:ext cx="914400" cy="914400"/>
          </a:xfrm>
          <a:prstGeom prst="rect">
            <a:avLst/>
          </a:prstGeom>
        </p:spPr>
      </p:pic>
      <p:pic>
        <p:nvPicPr>
          <p:cNvPr id="8" name="Graphic 7" descr="Programmer male with solid fill">
            <a:extLst>
              <a:ext uri="{FF2B5EF4-FFF2-40B4-BE49-F238E27FC236}">
                <a16:creationId xmlns:a16="http://schemas.microsoft.com/office/drawing/2014/main" id="{6C85E4BF-FC7E-894B-8284-CAC34E9DD09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276079" y="2014545"/>
            <a:ext cx="3367118" cy="3367118"/>
          </a:xfrm>
          <a:prstGeom prst="rect">
            <a:avLst/>
          </a:prstGeom>
        </p:spPr>
      </p:pic>
      <p:sp>
        <p:nvSpPr>
          <p:cNvPr id="21" name="TextBox 20">
            <a:extLst>
              <a:ext uri="{FF2B5EF4-FFF2-40B4-BE49-F238E27FC236}">
                <a16:creationId xmlns:a16="http://schemas.microsoft.com/office/drawing/2014/main" id="{FF7CE225-E434-4F4D-978B-2B1521F0A800}"/>
              </a:ext>
            </a:extLst>
          </p:cNvPr>
          <p:cNvSpPr txBox="1"/>
          <p:nvPr/>
        </p:nvSpPr>
        <p:spPr>
          <a:xfrm>
            <a:off x="5657108" y="1425196"/>
            <a:ext cx="2655086" cy="954107"/>
          </a:xfrm>
          <a:prstGeom prst="rect">
            <a:avLst/>
          </a:prstGeom>
          <a:noFill/>
          <a:ln>
            <a:solidFill>
              <a:schemeClr val="accent1">
                <a:shade val="50000"/>
              </a:schemeClr>
            </a:solidFill>
            <a:prstDash val="dash"/>
          </a:ln>
        </p:spPr>
        <p:txBody>
          <a:bodyPr wrap="square" rtlCol="0">
            <a:spAutoFit/>
          </a:bodyPr>
          <a:lstStyle/>
          <a:p>
            <a:r>
              <a:rPr lang="en-US" sz="2800" b="1" dirty="0">
                <a:latin typeface="Bradley Hand ITC" panose="020F0502020204030204" pitchFamily="34" charset="0"/>
                <a:cs typeface="Bradley Hand ITC" panose="020F0502020204030204" pitchFamily="34" charset="0"/>
              </a:rPr>
              <a:t>Find the median of an array</a:t>
            </a:r>
          </a:p>
        </p:txBody>
      </p:sp>
      <p:cxnSp>
        <p:nvCxnSpPr>
          <p:cNvPr id="15" name="Straight Arrow Connector 14">
            <a:extLst>
              <a:ext uri="{FF2B5EF4-FFF2-40B4-BE49-F238E27FC236}">
                <a16:creationId xmlns:a16="http://schemas.microsoft.com/office/drawing/2014/main" id="{EDAD3B70-9AF4-C84B-8663-3534E9FA0BB6}"/>
              </a:ext>
            </a:extLst>
          </p:cNvPr>
          <p:cNvCxnSpPr>
            <a:cxnSpLocks/>
          </p:cNvCxnSpPr>
          <p:nvPr/>
        </p:nvCxnSpPr>
        <p:spPr>
          <a:xfrm flipV="1">
            <a:off x="3961882" y="2259921"/>
            <a:ext cx="1362629" cy="694707"/>
          </a:xfrm>
          <a:prstGeom prst="straightConnector1">
            <a:avLst/>
          </a:prstGeom>
          <a:ln w="825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0B62518-1EA4-B242-A3A2-90AEA28B411D}"/>
              </a:ext>
            </a:extLst>
          </p:cNvPr>
          <p:cNvSpPr txBox="1"/>
          <p:nvPr/>
        </p:nvSpPr>
        <p:spPr>
          <a:xfrm rot="20061515">
            <a:off x="3621458" y="1994348"/>
            <a:ext cx="1642253" cy="523220"/>
          </a:xfrm>
          <a:prstGeom prst="rect">
            <a:avLst/>
          </a:prstGeom>
          <a:noFill/>
        </p:spPr>
        <p:txBody>
          <a:bodyPr wrap="square" rtlCol="0">
            <a:spAutoFit/>
          </a:bodyPr>
          <a:lstStyle/>
          <a:p>
            <a:r>
              <a:rPr lang="en-US" sz="2800" dirty="0">
                <a:latin typeface="Comic Sans MS" panose="030F0902030302020204" pitchFamily="66" charset="0"/>
              </a:rPr>
              <a:t>Concept</a:t>
            </a:r>
          </a:p>
        </p:txBody>
      </p:sp>
      <p:sp>
        <p:nvSpPr>
          <p:cNvPr id="36" name="Slide Number Placeholder 8">
            <a:extLst>
              <a:ext uri="{FF2B5EF4-FFF2-40B4-BE49-F238E27FC236}">
                <a16:creationId xmlns:a16="http://schemas.microsoft.com/office/drawing/2014/main" id="{CB8D43DF-F64F-3842-B776-B62F8E04F447}"/>
              </a:ext>
            </a:extLst>
          </p:cNvPr>
          <p:cNvSpPr>
            <a:spLocks noGrp="1"/>
          </p:cNvSpPr>
          <p:nvPr>
            <p:ph type="sldNum" sz="quarter" idx="12"/>
          </p:nvPr>
        </p:nvSpPr>
        <p:spPr>
          <a:xfrm>
            <a:off x="8610600" y="6356350"/>
            <a:ext cx="2743200" cy="365125"/>
          </a:xfrm>
        </p:spPr>
        <p:txBody>
          <a:bodyPr/>
          <a:lstStyle/>
          <a:p>
            <a:fld id="{19987A8C-529E-284D-A722-7DA0E23B5F1B}" type="slidenum">
              <a:rPr lang="en-US" smtClean="0"/>
              <a:t>3</a:t>
            </a:fld>
            <a:endParaRPr lang="en-US" dirty="0"/>
          </a:p>
        </p:txBody>
      </p:sp>
      <p:sp>
        <p:nvSpPr>
          <p:cNvPr id="44" name="TextBox 43">
            <a:extLst>
              <a:ext uri="{FF2B5EF4-FFF2-40B4-BE49-F238E27FC236}">
                <a16:creationId xmlns:a16="http://schemas.microsoft.com/office/drawing/2014/main" id="{772792BF-E41E-E14C-8D0E-4FCF8163BD60}"/>
              </a:ext>
            </a:extLst>
          </p:cNvPr>
          <p:cNvSpPr txBox="1"/>
          <p:nvPr/>
        </p:nvSpPr>
        <p:spPr>
          <a:xfrm>
            <a:off x="1989221" y="6641042"/>
            <a:ext cx="2847246" cy="276999"/>
          </a:xfrm>
          <a:prstGeom prst="rect">
            <a:avLst/>
          </a:prstGeom>
          <a:noFill/>
        </p:spPr>
        <p:txBody>
          <a:bodyPr wrap="square" rtlCol="0">
            <a:spAutoFit/>
          </a:bodyPr>
          <a:lstStyle/>
          <a:p>
            <a:r>
              <a:rPr lang="en-US" sz="1200" dirty="0"/>
              <a:t>Slide idea: Graham </a:t>
            </a:r>
            <a:r>
              <a:rPr lang="en-US" sz="1200" dirty="0" err="1"/>
              <a:t>Neubig</a:t>
            </a:r>
            <a:r>
              <a:rPr lang="en-US" sz="1200" dirty="0"/>
              <a:t> </a:t>
            </a:r>
          </a:p>
        </p:txBody>
      </p:sp>
      <p:sp>
        <p:nvSpPr>
          <p:cNvPr id="28" name="TextBox 27">
            <a:extLst>
              <a:ext uri="{FF2B5EF4-FFF2-40B4-BE49-F238E27FC236}">
                <a16:creationId xmlns:a16="http://schemas.microsoft.com/office/drawing/2014/main" id="{04CD3A12-CBB5-7947-938D-9CA7812D23A8}"/>
              </a:ext>
            </a:extLst>
          </p:cNvPr>
          <p:cNvSpPr txBox="1"/>
          <p:nvPr/>
        </p:nvSpPr>
        <p:spPr>
          <a:xfrm>
            <a:off x="6788874" y="5985585"/>
            <a:ext cx="667170" cy="369332"/>
          </a:xfrm>
          <a:prstGeom prst="rect">
            <a:avLst/>
          </a:prstGeom>
          <a:noFill/>
        </p:spPr>
        <p:txBody>
          <a:bodyPr wrap="none" rtlCol="0">
            <a:spAutoFit/>
          </a:bodyPr>
          <a:lstStyle/>
          <a:p>
            <a:r>
              <a:rPr lang="en-US" dirty="0"/>
              <a:t>Code</a:t>
            </a:r>
          </a:p>
        </p:txBody>
      </p:sp>
      <p:sp>
        <p:nvSpPr>
          <p:cNvPr id="46" name="TextBox 45">
            <a:extLst>
              <a:ext uri="{FF2B5EF4-FFF2-40B4-BE49-F238E27FC236}">
                <a16:creationId xmlns:a16="http://schemas.microsoft.com/office/drawing/2014/main" id="{AD5CF0DE-CEC2-054D-9E29-AC58AE08B48F}"/>
              </a:ext>
            </a:extLst>
          </p:cNvPr>
          <p:cNvSpPr txBox="1"/>
          <p:nvPr/>
        </p:nvSpPr>
        <p:spPr>
          <a:xfrm>
            <a:off x="6440675" y="2371104"/>
            <a:ext cx="1077090" cy="369332"/>
          </a:xfrm>
          <a:prstGeom prst="rect">
            <a:avLst/>
          </a:prstGeom>
          <a:noFill/>
        </p:spPr>
        <p:txBody>
          <a:bodyPr wrap="none" rtlCol="0">
            <a:spAutoFit/>
          </a:bodyPr>
          <a:lstStyle/>
          <a:p>
            <a:r>
              <a:rPr lang="en-US" dirty="0"/>
              <a:t>Summary</a:t>
            </a:r>
          </a:p>
        </p:txBody>
      </p:sp>
      <p:sp>
        <p:nvSpPr>
          <p:cNvPr id="19" name="Title 1">
            <a:extLst>
              <a:ext uri="{FF2B5EF4-FFF2-40B4-BE49-F238E27FC236}">
                <a16:creationId xmlns:a16="http://schemas.microsoft.com/office/drawing/2014/main" id="{E8A5E3D5-ABE0-A449-8E46-FA8F37682F51}"/>
              </a:ext>
            </a:extLst>
          </p:cNvPr>
          <p:cNvSpPr txBox="1">
            <a:spLocks/>
          </p:cNvSpPr>
          <p:nvPr/>
        </p:nvSpPr>
        <p:spPr>
          <a:xfrm>
            <a:off x="1299411" y="466185"/>
            <a:ext cx="9538253" cy="825012"/>
          </a:xfrm>
          <a:prstGeom prst="rect">
            <a:avLst/>
          </a:prstGeom>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a:solidFill>
                  <a:srgbClr val="0070C0"/>
                </a:solidFill>
                <a:latin typeface="Verdana" panose="020B0604030504040204" pitchFamily="34" charset="0"/>
                <a:ea typeface="Verdana" panose="020B0604030504040204" pitchFamily="34" charset="0"/>
                <a:cs typeface="Verdana" panose="020B0604030504040204" pitchFamily="34" charset="0"/>
              </a:rPr>
              <a:t>Why auxiliary supervision is important?</a:t>
            </a:r>
            <a:endParaRPr lang="en-US" dirty="0">
              <a:solidFill>
                <a:srgbClr val="0070C0"/>
              </a:solidFill>
              <a:latin typeface="Verdana" panose="020B0604030504040204" pitchFamily="34" charset="0"/>
              <a:ea typeface="Verdana" panose="020B0604030504040204" pitchFamily="34" charset="0"/>
              <a:cs typeface="Verdana" panose="020B0604030504040204" pitchFamily="34" charset="0"/>
            </a:endParaRPr>
          </a:p>
        </p:txBody>
      </p:sp>
      <p:sp>
        <p:nvSpPr>
          <p:cNvPr id="5" name="Frame 4">
            <a:extLst>
              <a:ext uri="{FF2B5EF4-FFF2-40B4-BE49-F238E27FC236}">
                <a16:creationId xmlns:a16="http://schemas.microsoft.com/office/drawing/2014/main" id="{71D2B1FF-FF80-9542-AE18-C3B6D20D6E55}"/>
              </a:ext>
            </a:extLst>
          </p:cNvPr>
          <p:cNvSpPr/>
          <p:nvPr/>
        </p:nvSpPr>
        <p:spPr>
          <a:xfrm>
            <a:off x="6588116" y="5300688"/>
            <a:ext cx="819802" cy="339142"/>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Frame 5">
            <a:extLst>
              <a:ext uri="{FF2B5EF4-FFF2-40B4-BE49-F238E27FC236}">
                <a16:creationId xmlns:a16="http://schemas.microsoft.com/office/drawing/2014/main" id="{16163E73-6A67-3544-947F-A31EAA2D4207}"/>
              </a:ext>
            </a:extLst>
          </p:cNvPr>
          <p:cNvSpPr/>
          <p:nvPr/>
        </p:nvSpPr>
        <p:spPr>
          <a:xfrm>
            <a:off x="7026442" y="5607745"/>
            <a:ext cx="429602" cy="278764"/>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Frame 21">
            <a:extLst>
              <a:ext uri="{FF2B5EF4-FFF2-40B4-BE49-F238E27FC236}">
                <a16:creationId xmlns:a16="http://schemas.microsoft.com/office/drawing/2014/main" id="{92BFB8B9-9D2D-0742-94BC-68F6F85113DD}"/>
              </a:ext>
            </a:extLst>
          </p:cNvPr>
          <p:cNvSpPr/>
          <p:nvPr/>
        </p:nvSpPr>
        <p:spPr>
          <a:xfrm>
            <a:off x="6661008" y="5054009"/>
            <a:ext cx="429602" cy="278764"/>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B41EE0A4-42E8-A64F-BC91-CC108480846A}"/>
              </a:ext>
            </a:extLst>
          </p:cNvPr>
          <p:cNvSpPr txBox="1"/>
          <p:nvPr/>
        </p:nvSpPr>
        <p:spPr>
          <a:xfrm>
            <a:off x="9133578" y="5155593"/>
            <a:ext cx="2502568" cy="400110"/>
          </a:xfrm>
          <a:prstGeom prst="rect">
            <a:avLst/>
          </a:prstGeom>
          <a:noFill/>
        </p:spPr>
        <p:txBody>
          <a:bodyPr wrap="square" rtlCol="0">
            <a:spAutoFit/>
          </a:bodyPr>
          <a:lstStyle/>
          <a:p>
            <a:r>
              <a:rPr lang="en-US" sz="2000" dirty="0">
                <a:solidFill>
                  <a:srgbClr val="FF0000"/>
                </a:solidFill>
                <a:latin typeface="Verdana" panose="020B0604030504040204" pitchFamily="34" charset="0"/>
                <a:ea typeface="Verdana" panose="020B0604030504040204" pitchFamily="34" charset="0"/>
                <a:cs typeface="Verdana" panose="020B0604030504040204" pitchFamily="34" charset="0"/>
              </a:rPr>
              <a:t>Diverse token seq</a:t>
            </a:r>
          </a:p>
        </p:txBody>
      </p:sp>
      <p:sp>
        <p:nvSpPr>
          <p:cNvPr id="26" name="TextBox 25">
            <a:extLst>
              <a:ext uri="{FF2B5EF4-FFF2-40B4-BE49-F238E27FC236}">
                <a16:creationId xmlns:a16="http://schemas.microsoft.com/office/drawing/2014/main" id="{74F02FA1-A513-E041-969B-A9DB29D09BCF}"/>
              </a:ext>
            </a:extLst>
          </p:cNvPr>
          <p:cNvSpPr txBox="1"/>
          <p:nvPr/>
        </p:nvSpPr>
        <p:spPr>
          <a:xfrm>
            <a:off x="9436538" y="4130679"/>
            <a:ext cx="2411778" cy="923330"/>
          </a:xfrm>
          <a:prstGeom prst="rect">
            <a:avLst/>
          </a:prstGeom>
          <a:noFill/>
        </p:spPr>
        <p:txBody>
          <a:bodyPr wrap="square">
            <a:spAutoFit/>
          </a:bodyPr>
          <a:lstStyle/>
          <a:p>
            <a:r>
              <a:rPr lang="en-US" sz="1800" dirty="0">
                <a:latin typeface="Verdana" panose="020B0604030504040204" pitchFamily="34" charset="0"/>
                <a:ea typeface="Verdana" panose="020B0604030504040204" pitchFamily="34" charset="0"/>
                <a:cs typeface="Verdana" panose="020B0604030504040204" pitchFamily="34" charset="0"/>
              </a:rPr>
              <a:t>Challenging to generate w/o </a:t>
            </a:r>
            <a:r>
              <a:rPr lang="en-US" sz="1800" dirty="0">
                <a:solidFill>
                  <a:srgbClr val="7030A0"/>
                </a:solidFill>
                <a:latin typeface="Verdana" panose="020B0604030504040204" pitchFamily="34" charset="0"/>
                <a:ea typeface="Verdana" panose="020B0604030504040204" pitchFamily="34" charset="0"/>
                <a:cs typeface="Verdana" panose="020B0604030504040204" pitchFamily="34" charset="0"/>
              </a:rPr>
              <a:t>additional info</a:t>
            </a:r>
          </a:p>
        </p:txBody>
      </p:sp>
    </p:spTree>
    <p:extLst>
      <p:ext uri="{BB962C8B-B14F-4D97-AF65-F5344CB8AC3E}">
        <p14:creationId xmlns:p14="http://schemas.microsoft.com/office/powerpoint/2010/main" val="3330338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C2EDD9ED-4882-D243-BCAC-931155DFA1BD}"/>
              </a:ext>
            </a:extLst>
          </p:cNvPr>
          <p:cNvSpPr/>
          <p:nvPr/>
        </p:nvSpPr>
        <p:spPr>
          <a:xfrm>
            <a:off x="449180" y="1684421"/>
            <a:ext cx="8406062" cy="4363413"/>
          </a:xfrm>
          <a:prstGeom prst="rect">
            <a:avLst/>
          </a:prstGeom>
          <a:solidFill>
            <a:schemeClr val="accent2">
              <a:lumMod val="20000"/>
              <a:lumOff val="80000"/>
              <a:alpha val="99539"/>
            </a:schemeClr>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8DEBF0AD-8666-3C4C-91F0-EB05D2434E36}"/>
              </a:ext>
            </a:extLst>
          </p:cNvPr>
          <p:cNvSpPr txBox="1"/>
          <p:nvPr/>
        </p:nvSpPr>
        <p:spPr>
          <a:xfrm>
            <a:off x="3116345" y="2361630"/>
            <a:ext cx="3866908" cy="523220"/>
          </a:xfrm>
          <a:prstGeom prst="rect">
            <a:avLst/>
          </a:prstGeom>
          <a:noFill/>
        </p:spPr>
        <p:txBody>
          <a:bodyPr wrap="square" rtlCol="0">
            <a:spAutoFit/>
          </a:bodyPr>
          <a:lstStyle/>
          <a:p>
            <a:r>
              <a:rPr lang="en-US" sz="2800" dirty="0">
                <a:cs typeface="Arial" panose="020B0604020202020204" pitchFamily="34" charset="0"/>
              </a:rPr>
              <a:t>All available data</a:t>
            </a:r>
          </a:p>
        </p:txBody>
      </p:sp>
      <p:cxnSp>
        <p:nvCxnSpPr>
          <p:cNvPr id="53" name="Straight Arrow Connector 52">
            <a:extLst>
              <a:ext uri="{FF2B5EF4-FFF2-40B4-BE49-F238E27FC236}">
                <a16:creationId xmlns:a16="http://schemas.microsoft.com/office/drawing/2014/main" id="{7D5DEF85-0A80-5B4B-B8AB-895C00191E7B}"/>
              </a:ext>
            </a:extLst>
          </p:cNvPr>
          <p:cNvCxnSpPr/>
          <p:nvPr/>
        </p:nvCxnSpPr>
        <p:spPr>
          <a:xfrm flipH="1">
            <a:off x="8161869" y="3368564"/>
            <a:ext cx="2218267" cy="135381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E1E16C15-D7F2-B14B-BBB5-14985CCE9158}"/>
              </a:ext>
            </a:extLst>
          </p:cNvPr>
          <p:cNvSpPr txBox="1"/>
          <p:nvPr/>
        </p:nvSpPr>
        <p:spPr>
          <a:xfrm>
            <a:off x="9650418" y="2448116"/>
            <a:ext cx="1871989" cy="830997"/>
          </a:xfrm>
          <a:prstGeom prst="rect">
            <a:avLst/>
          </a:prstGeom>
          <a:noFill/>
        </p:spPr>
        <p:txBody>
          <a:bodyPr wrap="square" rtlCol="0">
            <a:spAutoFit/>
          </a:bodyPr>
          <a:lstStyle/>
          <a:p>
            <a:r>
              <a:rPr lang="en-US" sz="2400" dirty="0">
                <a:cs typeface="Arial" panose="020B0604020202020204" pitchFamily="34" charset="0"/>
              </a:rPr>
              <a:t>Labeled training data</a:t>
            </a:r>
          </a:p>
        </p:txBody>
      </p:sp>
      <p:sp>
        <p:nvSpPr>
          <p:cNvPr id="55" name="Oval 54">
            <a:extLst>
              <a:ext uri="{FF2B5EF4-FFF2-40B4-BE49-F238E27FC236}">
                <a16:creationId xmlns:a16="http://schemas.microsoft.com/office/drawing/2014/main" id="{725DF3D1-8CBC-8144-B63B-0D6E775748EE}"/>
              </a:ext>
            </a:extLst>
          </p:cNvPr>
          <p:cNvSpPr/>
          <p:nvPr/>
        </p:nvSpPr>
        <p:spPr>
          <a:xfrm>
            <a:off x="7992536" y="4705444"/>
            <a:ext cx="118534" cy="1354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338" name="Picture 2" descr="wikipedia: Latest News, Videos and wikipedia Photos | Times of India">
            <a:extLst>
              <a:ext uri="{FF2B5EF4-FFF2-40B4-BE49-F238E27FC236}">
                <a16:creationId xmlns:a16="http://schemas.microsoft.com/office/drawing/2014/main" id="{AD0420D7-5338-9846-95D5-8B84E570DD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2066" y="3755253"/>
            <a:ext cx="1256771" cy="967124"/>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a:extLst>
              <a:ext uri="{FF2B5EF4-FFF2-40B4-BE49-F238E27FC236}">
                <a16:creationId xmlns:a16="http://schemas.microsoft.com/office/drawing/2014/main" id="{D081F869-161B-0B45-A030-41FA5E272AF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389" t="28859" r="84445" b="38572"/>
          <a:stretch/>
        </p:blipFill>
        <p:spPr bwMode="auto">
          <a:xfrm>
            <a:off x="1301333" y="4872359"/>
            <a:ext cx="1727200" cy="937360"/>
          </a:xfrm>
          <a:prstGeom prst="rect">
            <a:avLst/>
          </a:prstGeom>
          <a:noFill/>
          <a:extLst>
            <a:ext uri="{909E8E84-426E-40DD-AFC4-6F175D3DCCD1}">
              <a14:hiddenFill xmlns:a14="http://schemas.microsoft.com/office/drawing/2010/main">
                <a:solidFill>
                  <a:srgbClr val="FFFFFF"/>
                </a:solidFill>
              </a14:hiddenFill>
            </a:ext>
          </a:extLst>
        </p:spPr>
      </p:pic>
      <p:pic>
        <p:nvPicPr>
          <p:cNvPr id="14342" name="Picture 6" descr="WordNet Assignment">
            <a:extLst>
              <a:ext uri="{FF2B5EF4-FFF2-40B4-BE49-F238E27FC236}">
                <a16:creationId xmlns:a16="http://schemas.microsoft.com/office/drawing/2014/main" id="{5B6C93D0-C147-E445-A6C4-708D73F1685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26101" y="5024807"/>
            <a:ext cx="1008063" cy="670820"/>
          </a:xfrm>
          <a:prstGeom prst="rect">
            <a:avLst/>
          </a:prstGeom>
          <a:noFill/>
          <a:extLst>
            <a:ext uri="{909E8E84-426E-40DD-AFC4-6F175D3DCCD1}">
              <a14:hiddenFill xmlns:a14="http://schemas.microsoft.com/office/drawing/2010/main">
                <a:solidFill>
                  <a:srgbClr val="FFFFFF"/>
                </a:solidFill>
              </a14:hiddenFill>
            </a:ext>
          </a:extLst>
        </p:spPr>
      </p:pic>
      <p:pic>
        <p:nvPicPr>
          <p:cNvPr id="14344" name="Picture 8" descr="Knowledge Base Icon #39845 - Free Icons Library">
            <a:extLst>
              <a:ext uri="{FF2B5EF4-FFF2-40B4-BE49-F238E27FC236}">
                <a16:creationId xmlns:a16="http://schemas.microsoft.com/office/drawing/2014/main" id="{CB02A8B6-8872-6748-84C1-1F6ED9E75652}"/>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6507" t="13315" r="15778" b="5381"/>
          <a:stretch/>
        </p:blipFill>
        <p:spPr bwMode="auto">
          <a:xfrm>
            <a:off x="2275666" y="3961325"/>
            <a:ext cx="840679" cy="672920"/>
          </a:xfrm>
          <a:prstGeom prst="rect">
            <a:avLst/>
          </a:prstGeom>
          <a:noFill/>
          <a:extLst>
            <a:ext uri="{909E8E84-426E-40DD-AFC4-6F175D3DCCD1}">
              <a14:hiddenFill xmlns:a14="http://schemas.microsoft.com/office/drawing/2010/main">
                <a:solidFill>
                  <a:srgbClr val="FFFFFF"/>
                </a:solidFill>
              </a14:hiddenFill>
            </a:ext>
          </a:extLst>
        </p:spPr>
      </p:pic>
      <p:sp>
        <p:nvSpPr>
          <p:cNvPr id="56" name="TextBox 55">
            <a:extLst>
              <a:ext uri="{FF2B5EF4-FFF2-40B4-BE49-F238E27FC236}">
                <a16:creationId xmlns:a16="http://schemas.microsoft.com/office/drawing/2014/main" id="{62B767C0-2D4F-2A4D-8579-3FAA0435B882}"/>
              </a:ext>
            </a:extLst>
          </p:cNvPr>
          <p:cNvSpPr txBox="1"/>
          <p:nvPr/>
        </p:nvSpPr>
        <p:spPr>
          <a:xfrm>
            <a:off x="7479412" y="6448572"/>
            <a:ext cx="1791590" cy="461665"/>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Reference: Barbara Plank</a:t>
            </a:r>
          </a:p>
          <a:p>
            <a:endParaRPr lang="en-US" sz="1200" dirty="0">
              <a:latin typeface="Times New Roman" panose="02020603050405020304" pitchFamily="18" charset="0"/>
              <a:cs typeface="Times New Roman" panose="02020603050405020304" pitchFamily="18" charset="0"/>
            </a:endParaRPr>
          </a:p>
        </p:txBody>
      </p:sp>
      <p:sp>
        <p:nvSpPr>
          <p:cNvPr id="67" name="Slide Number Placeholder 8">
            <a:extLst>
              <a:ext uri="{FF2B5EF4-FFF2-40B4-BE49-F238E27FC236}">
                <a16:creationId xmlns:a16="http://schemas.microsoft.com/office/drawing/2014/main" id="{2EA7D219-4579-F243-ACBD-DDFABDB21832}"/>
              </a:ext>
            </a:extLst>
          </p:cNvPr>
          <p:cNvSpPr>
            <a:spLocks noGrp="1"/>
          </p:cNvSpPr>
          <p:nvPr>
            <p:ph type="sldNum" sz="quarter" idx="12"/>
          </p:nvPr>
        </p:nvSpPr>
        <p:spPr>
          <a:xfrm>
            <a:off x="8610600" y="6356350"/>
            <a:ext cx="2743200" cy="365125"/>
          </a:xfrm>
        </p:spPr>
        <p:txBody>
          <a:bodyPr/>
          <a:lstStyle/>
          <a:p>
            <a:fld id="{19987A8C-529E-284D-A722-7DA0E23B5F1B}" type="slidenum">
              <a:rPr lang="en-US" smtClean="0"/>
              <a:t>4</a:t>
            </a:fld>
            <a:endParaRPr lang="en-US" dirty="0"/>
          </a:p>
        </p:txBody>
      </p:sp>
      <p:grpSp>
        <p:nvGrpSpPr>
          <p:cNvPr id="15" name="Group 14">
            <a:extLst>
              <a:ext uri="{FF2B5EF4-FFF2-40B4-BE49-F238E27FC236}">
                <a16:creationId xmlns:a16="http://schemas.microsoft.com/office/drawing/2014/main" id="{8B41301D-73F1-0146-B4C5-DA6FBBF7EBB2}"/>
              </a:ext>
            </a:extLst>
          </p:cNvPr>
          <p:cNvGrpSpPr/>
          <p:nvPr/>
        </p:nvGrpSpPr>
        <p:grpSpPr>
          <a:xfrm>
            <a:off x="3205496" y="3851302"/>
            <a:ext cx="847752" cy="1022804"/>
            <a:chOff x="3205496" y="3851302"/>
            <a:chExt cx="847752" cy="1022804"/>
          </a:xfrm>
        </p:grpSpPr>
        <p:pic>
          <p:nvPicPr>
            <p:cNvPr id="14346" name="Picture 10" descr="Machine Learning Tutorial | Machine Learning with Python - Javatpoint">
              <a:extLst>
                <a:ext uri="{FF2B5EF4-FFF2-40B4-BE49-F238E27FC236}">
                  <a16:creationId xmlns:a16="http://schemas.microsoft.com/office/drawing/2014/main" id="{EF871488-CBB3-5643-A7DF-B95C8DD3813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12570" y="3851302"/>
              <a:ext cx="840678" cy="817563"/>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EEB99452-F4D5-F647-AF30-F7F63A59EC81}"/>
                </a:ext>
              </a:extLst>
            </p:cNvPr>
            <p:cNvSpPr txBox="1"/>
            <p:nvPr/>
          </p:nvSpPr>
          <p:spPr>
            <a:xfrm>
              <a:off x="3205496" y="4473996"/>
              <a:ext cx="840678" cy="400110"/>
            </a:xfrm>
            <a:prstGeom prst="rect">
              <a:avLst/>
            </a:prstGeom>
            <a:solidFill>
              <a:schemeClr val="bg1"/>
            </a:solidFill>
          </p:spPr>
          <p:txBody>
            <a:bodyPr wrap="square" rtlCol="0">
              <a:spAutoFit/>
            </a:bodyPr>
            <a:lstStyle/>
            <a:p>
              <a:r>
                <a:rPr lang="en-US" sz="1000" dirty="0"/>
                <a:t>Other labeled data</a:t>
              </a:r>
            </a:p>
          </p:txBody>
        </p:sp>
      </p:grpSp>
      <p:sp>
        <p:nvSpPr>
          <p:cNvPr id="42" name="Title 1">
            <a:extLst>
              <a:ext uri="{FF2B5EF4-FFF2-40B4-BE49-F238E27FC236}">
                <a16:creationId xmlns:a16="http://schemas.microsoft.com/office/drawing/2014/main" id="{5809094C-64FE-6D4D-A9FC-9122823363C1}"/>
              </a:ext>
            </a:extLst>
          </p:cNvPr>
          <p:cNvSpPr txBox="1">
            <a:spLocks/>
          </p:cNvSpPr>
          <p:nvPr/>
        </p:nvSpPr>
        <p:spPr>
          <a:xfrm>
            <a:off x="1299411" y="466185"/>
            <a:ext cx="9538253" cy="825012"/>
          </a:xfrm>
          <a:prstGeom prst="rect">
            <a:avLst/>
          </a:prstGeom>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a:solidFill>
                  <a:srgbClr val="0070C0"/>
                </a:solidFill>
                <a:latin typeface="Verdana" panose="020B0604030504040204" pitchFamily="34" charset="0"/>
                <a:ea typeface="Verdana" panose="020B0604030504040204" pitchFamily="34" charset="0"/>
                <a:cs typeface="Verdana" panose="020B0604030504040204" pitchFamily="34" charset="0"/>
              </a:rPr>
              <a:t>Why auxiliary supervision is important?</a:t>
            </a:r>
            <a:endParaRPr lang="en-US" dirty="0">
              <a:solidFill>
                <a:srgbClr val="0070C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05407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9411" y="466185"/>
            <a:ext cx="9538253" cy="825012"/>
          </a:xfrm>
        </p:spPr>
        <p:txBody>
          <a:bodyPr>
            <a:normAutofit fontScale="90000"/>
          </a:bodyPr>
          <a:lstStyle/>
          <a:p>
            <a:r>
              <a:rPr lang="en-US" altLang="zh-TW" dirty="0">
                <a:solidFill>
                  <a:srgbClr val="0070C0"/>
                </a:solidFill>
              </a:rPr>
              <a:t>Challenges in processing auxiliary data?</a:t>
            </a:r>
            <a:endParaRPr lang="en-US" dirty="0">
              <a:solidFill>
                <a:srgbClr val="0070C0"/>
              </a:solidFill>
            </a:endParaRPr>
          </a:p>
        </p:txBody>
      </p:sp>
      <p:sp>
        <p:nvSpPr>
          <p:cNvPr id="7" name="Slide Number Placeholder 6"/>
          <p:cNvSpPr>
            <a:spLocks noGrp="1"/>
          </p:cNvSpPr>
          <p:nvPr>
            <p:ph type="sldNum" sz="quarter" idx="12"/>
          </p:nvPr>
        </p:nvSpPr>
        <p:spPr/>
        <p:txBody>
          <a:bodyPr/>
          <a:lstStyle/>
          <a:p>
            <a:fld id="{AF71DC22-0103-4060-B7D8-ECD9AE0F749D}" type="slidenum">
              <a:rPr lang="zh-TW" altLang="en-US" smtClean="0"/>
              <a:pPr/>
              <a:t>5</a:t>
            </a:fld>
            <a:endParaRPr lang="zh-TW" altLang="en-US"/>
          </a:p>
        </p:txBody>
      </p:sp>
      <p:sp>
        <p:nvSpPr>
          <p:cNvPr id="5" name="Rectangle 4"/>
          <p:cNvSpPr/>
          <p:nvPr/>
        </p:nvSpPr>
        <p:spPr>
          <a:xfrm>
            <a:off x="2476686" y="1973726"/>
            <a:ext cx="1905660" cy="1056700"/>
          </a:xfrm>
          <a:prstGeom prst="rect">
            <a:avLst/>
          </a:prstGeom>
          <a:ln>
            <a:solidFill>
              <a:srgbClr val="000000"/>
            </a:solidFill>
          </a:ln>
          <a:effectLst>
            <a:outerShdw blurRad="50800" dist="38100" dir="8100000" algn="tr" rotWithShape="0">
              <a:prstClr val="black">
                <a:alpha val="40000"/>
              </a:prstClr>
            </a:outerShdw>
          </a:effectLst>
        </p:spPr>
        <p:txBody>
          <a:bodyPr wrap="square" tIns="182880" bIns="0" anchor="ctr" anchorCtr="0">
            <a:spAutoFit/>
          </a:bodyPr>
          <a:lstStyle/>
          <a:p>
            <a:r>
              <a:rPr lang="en-US" sz="1000" b="1" baseline="30000" dirty="0">
                <a:solidFill>
                  <a:srgbClr val="FF0000"/>
                </a:solidFill>
                <a:latin typeface="Times New Roman" panose="02020603050405020304" pitchFamily="18" charset="0"/>
                <a:cs typeface="Times New Roman" panose="02020603050405020304" pitchFamily="18" charset="0"/>
              </a:rPr>
              <a:t>Bill Clinton</a:t>
            </a:r>
            <a:r>
              <a:rPr lang="en-US" sz="1000" baseline="30000" dirty="0">
                <a:latin typeface="Times New Roman" panose="02020603050405020304" pitchFamily="18" charset="0"/>
                <a:cs typeface="Times New Roman" panose="02020603050405020304" pitchFamily="18" charset="0"/>
              </a:rPr>
              <a:t>, recently elected as the </a:t>
            </a:r>
            <a:r>
              <a:rPr lang="en-US" sz="1000" b="1" baseline="30000" dirty="0">
                <a:solidFill>
                  <a:srgbClr val="FF0000"/>
                </a:solidFill>
                <a:latin typeface="Times New Roman" panose="02020603050405020304" pitchFamily="18" charset="0"/>
                <a:cs typeface="Times New Roman" panose="02020603050405020304" pitchFamily="18" charset="0"/>
              </a:rPr>
              <a:t>President of the USA</a:t>
            </a:r>
            <a:r>
              <a:rPr lang="en-US" sz="1000" baseline="30000" dirty="0">
                <a:latin typeface="Times New Roman" panose="02020603050405020304" pitchFamily="18" charset="0"/>
                <a:cs typeface="Times New Roman" panose="02020603050405020304" pitchFamily="18" charset="0"/>
              </a:rPr>
              <a:t>, has been invited by the </a:t>
            </a:r>
            <a:r>
              <a:rPr lang="en-US" sz="1000" b="1" baseline="30000" dirty="0">
                <a:solidFill>
                  <a:srgbClr val="0000FF"/>
                </a:solidFill>
                <a:latin typeface="Times New Roman" panose="02020603050405020304" pitchFamily="18" charset="0"/>
                <a:cs typeface="Times New Roman" panose="02020603050405020304" pitchFamily="18" charset="0"/>
              </a:rPr>
              <a:t>Russian President]</a:t>
            </a:r>
            <a:r>
              <a:rPr lang="en-US" sz="1000" baseline="30000" dirty="0">
                <a:latin typeface="Times New Roman" panose="02020603050405020304" pitchFamily="18" charset="0"/>
                <a:cs typeface="Times New Roman" panose="02020603050405020304" pitchFamily="18" charset="0"/>
              </a:rPr>
              <a:t>, </a:t>
            </a:r>
            <a:r>
              <a:rPr lang="en-US" sz="1000" b="1" baseline="30000" dirty="0">
                <a:solidFill>
                  <a:srgbClr val="0000FF"/>
                </a:solidFill>
                <a:latin typeface="Times New Roman" panose="02020603050405020304" pitchFamily="18" charset="0"/>
                <a:cs typeface="Times New Roman" panose="02020603050405020304" pitchFamily="18" charset="0"/>
              </a:rPr>
              <a:t>[Vladimir Putin</a:t>
            </a:r>
            <a:r>
              <a:rPr lang="en-US" sz="1000" baseline="30000" dirty="0">
                <a:latin typeface="Times New Roman" panose="02020603050405020304" pitchFamily="18" charset="0"/>
                <a:cs typeface="Times New Roman" panose="02020603050405020304" pitchFamily="18" charset="0"/>
              </a:rPr>
              <a:t>, to visit </a:t>
            </a:r>
            <a:r>
              <a:rPr lang="en-US" sz="1000" b="1" baseline="30000" dirty="0">
                <a:solidFill>
                  <a:srgbClr val="008000"/>
                </a:solidFill>
                <a:latin typeface="Times New Roman" panose="02020603050405020304" pitchFamily="18" charset="0"/>
                <a:cs typeface="Times New Roman" panose="02020603050405020304" pitchFamily="18" charset="0"/>
              </a:rPr>
              <a:t>Russia</a:t>
            </a:r>
            <a:r>
              <a:rPr lang="en-US" sz="1000" baseline="30000" dirty="0">
                <a:latin typeface="Times New Roman" panose="02020603050405020304" pitchFamily="18" charset="0"/>
                <a:cs typeface="Times New Roman" panose="02020603050405020304" pitchFamily="18" charset="0"/>
              </a:rPr>
              <a:t>. </a:t>
            </a:r>
            <a:r>
              <a:rPr lang="en-US" sz="1000" b="1" baseline="30000" dirty="0">
                <a:solidFill>
                  <a:srgbClr val="FF0000"/>
                </a:solidFill>
                <a:latin typeface="Times New Roman" panose="02020603050405020304" pitchFamily="18" charset="0"/>
                <a:cs typeface="Times New Roman" panose="02020603050405020304" pitchFamily="18" charset="0"/>
              </a:rPr>
              <a:t>President Clinton</a:t>
            </a:r>
            <a:r>
              <a:rPr lang="en-US" sz="1000" baseline="-25000" dirty="0">
                <a:solidFill>
                  <a:srgbClr val="FF0000"/>
                </a:solidFill>
                <a:latin typeface="Times New Roman" panose="02020603050405020304" pitchFamily="18" charset="0"/>
                <a:cs typeface="Times New Roman" panose="02020603050405020304" pitchFamily="18" charset="0"/>
              </a:rPr>
              <a:t> </a:t>
            </a:r>
            <a:r>
              <a:rPr lang="en-US" sz="1000" baseline="30000" dirty="0">
                <a:latin typeface="Times New Roman" panose="02020603050405020304" pitchFamily="18" charset="0"/>
                <a:cs typeface="Times New Roman" panose="02020603050405020304" pitchFamily="18" charset="0"/>
              </a:rPr>
              <a:t>said that </a:t>
            </a:r>
            <a:r>
              <a:rPr lang="en-US" sz="1000" b="1" baseline="30000" dirty="0">
                <a:solidFill>
                  <a:srgbClr val="FF0000"/>
                </a:solidFill>
                <a:latin typeface="Times New Roman" panose="02020603050405020304" pitchFamily="18" charset="0"/>
                <a:cs typeface="Times New Roman" panose="02020603050405020304" pitchFamily="18" charset="0"/>
              </a:rPr>
              <a:t>he </a:t>
            </a:r>
            <a:r>
              <a:rPr lang="en-US" sz="1000" baseline="30000" dirty="0">
                <a:latin typeface="Times New Roman" panose="02020603050405020304" pitchFamily="18" charset="0"/>
                <a:cs typeface="Times New Roman" panose="02020603050405020304" pitchFamily="18" charset="0"/>
              </a:rPr>
              <a:t>looks forward to strengthening ties between </a:t>
            </a:r>
            <a:r>
              <a:rPr lang="en-US" sz="1000" b="1" baseline="30000" dirty="0">
                <a:solidFill>
                  <a:srgbClr val="FFA048"/>
                </a:solidFill>
                <a:latin typeface="Times New Roman" panose="02020603050405020304" pitchFamily="18" charset="0"/>
                <a:cs typeface="Times New Roman" panose="02020603050405020304" pitchFamily="18" charset="0"/>
              </a:rPr>
              <a:t>USA</a:t>
            </a:r>
            <a:r>
              <a:rPr lang="en-US" sz="1000" b="1" baseline="-25000" dirty="0">
                <a:solidFill>
                  <a:srgbClr val="FFA048"/>
                </a:solidFill>
                <a:latin typeface="Times New Roman" panose="02020603050405020304" pitchFamily="18" charset="0"/>
                <a:cs typeface="Times New Roman" panose="02020603050405020304" pitchFamily="18" charset="0"/>
              </a:rPr>
              <a:t> </a:t>
            </a:r>
            <a:r>
              <a:rPr lang="en-US" sz="1000" baseline="30000" dirty="0">
                <a:latin typeface="Times New Roman" panose="02020603050405020304" pitchFamily="18" charset="0"/>
                <a:cs typeface="Times New Roman" panose="02020603050405020304" pitchFamily="18" charset="0"/>
              </a:rPr>
              <a:t>and </a:t>
            </a:r>
            <a:r>
              <a:rPr lang="en-US" sz="1000" b="1" baseline="30000" dirty="0">
                <a:solidFill>
                  <a:srgbClr val="008000"/>
                </a:solidFill>
                <a:latin typeface="Times New Roman" panose="02020603050405020304" pitchFamily="18" charset="0"/>
                <a:cs typeface="Times New Roman" panose="02020603050405020304" pitchFamily="18" charset="0"/>
              </a:rPr>
              <a:t>Russia</a:t>
            </a:r>
          </a:p>
          <a:p>
            <a:endParaRPr lang="en-US" sz="1000" b="1" baseline="30000" dirty="0">
              <a:solidFill>
                <a:srgbClr val="008000"/>
              </a:solidFill>
              <a:latin typeface="Times New Roman" panose="02020603050405020304" pitchFamily="18" charset="0"/>
              <a:cs typeface="Times New Roman" panose="02020603050405020304" pitchFamily="18" charset="0"/>
            </a:endParaRPr>
          </a:p>
          <a:p>
            <a:endParaRPr lang="en-US" sz="1000" b="1" baseline="30000" dirty="0">
              <a:solidFill>
                <a:srgbClr val="008000"/>
              </a:solidFill>
              <a:latin typeface="Times New Roman" panose="02020603050405020304" pitchFamily="18" charset="0"/>
              <a:cs typeface="Times New Roman" panose="02020603050405020304" pitchFamily="18" charset="0"/>
            </a:endParaRPr>
          </a:p>
          <a:p>
            <a:endParaRPr lang="en-US" sz="1000" dirty="0">
              <a:latin typeface="Times New Roman" panose="02020603050405020304" pitchFamily="18" charset="0"/>
              <a:cs typeface="Times New Roman" panose="02020603050405020304" pitchFamily="18" charset="0"/>
            </a:endParaRPr>
          </a:p>
        </p:txBody>
      </p:sp>
      <p:sp>
        <p:nvSpPr>
          <p:cNvPr id="6" name="Rectangle 5"/>
          <p:cNvSpPr/>
          <p:nvPr/>
        </p:nvSpPr>
        <p:spPr>
          <a:xfrm>
            <a:off x="2544284" y="1708465"/>
            <a:ext cx="1905660" cy="1877437"/>
          </a:xfrm>
          <a:prstGeom prst="rect">
            <a:avLst/>
          </a:prstGeom>
          <a:solidFill>
            <a:schemeClr val="bg1"/>
          </a:solidFill>
          <a:ln>
            <a:solidFill>
              <a:srgbClr val="000000"/>
            </a:solidFill>
          </a:ln>
          <a:effectLst>
            <a:outerShdw blurRad="50800" dist="38100" dir="8100000" algn="tr" rotWithShape="0">
              <a:prstClr val="black">
                <a:alpha val="40000"/>
              </a:prstClr>
            </a:outerShdw>
          </a:effectLst>
        </p:spPr>
        <p:txBody>
          <a:bodyPr wrap="square" tIns="182880" bIns="0" anchor="ctr" anchorCtr="0">
            <a:spAutoFit/>
          </a:bodyPr>
          <a:lstStyle/>
          <a:p>
            <a:r>
              <a:rPr lang="en-US" sz="1000" dirty="0">
                <a:latin typeface="Times New Roman" panose="02020603050405020304" pitchFamily="18" charset="0"/>
                <a:cs typeface="Times New Roman" panose="02020603050405020304" pitchFamily="18" charset="0"/>
              </a:rPr>
              <a:t>Algorithm 2 is shown to perform better </a:t>
            </a:r>
            <a:r>
              <a:rPr lang="en-US" sz="1000" dirty="0">
                <a:latin typeface="Times New Roman" panose="02020603050405020304" pitchFamily="18" charset="0"/>
                <a:cs typeface="Times New Roman" panose="02020603050405020304" pitchFamily="18" charset="0"/>
                <a:hlinkClick r:id="rId3" tooltip="Berg-Kirkpatrick, ACL 2010: Painless Unsupervised Learning with Features"/>
              </a:rPr>
              <a:t>Berg-Kirkpatrick, ACL 2010</a:t>
            </a:r>
            <a:r>
              <a:rPr lang="en-US" sz="1000" dirty="0">
                <a:latin typeface="Times New Roman" panose="02020603050405020304" pitchFamily="18" charset="0"/>
                <a:cs typeface="Times New Roman" panose="02020603050405020304" pitchFamily="18" charset="0"/>
              </a:rPr>
              <a:t>. It can also be expected to converge faster -- anyway, the </a:t>
            </a:r>
            <a:r>
              <a:rPr lang="en-US" sz="1000" dirty="0">
                <a:solidFill>
                  <a:srgbClr val="FF0000"/>
                </a:solidFill>
                <a:latin typeface="Times New Roman" panose="02020603050405020304" pitchFamily="18" charset="0"/>
                <a:cs typeface="Times New Roman" panose="02020603050405020304" pitchFamily="18" charset="0"/>
              </a:rPr>
              <a:t>E-step </a:t>
            </a:r>
            <a:r>
              <a:rPr lang="en-US" sz="1000" dirty="0">
                <a:latin typeface="Times New Roman" panose="02020603050405020304" pitchFamily="18" charset="0"/>
                <a:cs typeface="Times New Roman" panose="02020603050405020304" pitchFamily="18" charset="0"/>
              </a:rPr>
              <a:t>changes the auxiliary function by changing the expected counts, so there's no point in finding a local maximum of the auxiliary </a:t>
            </a:r>
          </a:p>
          <a:p>
            <a:r>
              <a:rPr lang="en-US" sz="1000" dirty="0">
                <a:latin typeface="Times New Roman" panose="02020603050405020304" pitchFamily="18" charset="0"/>
                <a:cs typeface="Times New Roman" panose="02020603050405020304" pitchFamily="18" charset="0"/>
              </a:rPr>
              <a:t>function in each iteration</a:t>
            </a:r>
          </a:p>
          <a:p>
            <a:endParaRPr lang="en-US" sz="1000" dirty="0">
              <a:latin typeface="Times New Roman" panose="02020603050405020304" pitchFamily="18" charset="0"/>
              <a:cs typeface="Times New Roman" panose="02020603050405020304" pitchFamily="18" charset="0"/>
            </a:endParaRPr>
          </a:p>
        </p:txBody>
      </p:sp>
      <p:sp>
        <p:nvSpPr>
          <p:cNvPr id="8" name="Rectangle 7"/>
          <p:cNvSpPr/>
          <p:nvPr/>
        </p:nvSpPr>
        <p:spPr>
          <a:xfrm>
            <a:off x="2633354" y="1782745"/>
            <a:ext cx="1905660" cy="1723549"/>
          </a:xfrm>
          <a:prstGeom prst="rect">
            <a:avLst/>
          </a:prstGeom>
          <a:solidFill>
            <a:schemeClr val="bg1"/>
          </a:solidFill>
          <a:ln>
            <a:solidFill>
              <a:srgbClr val="000000"/>
            </a:solidFill>
          </a:ln>
          <a:effectLst>
            <a:outerShdw blurRad="50800" dist="38100" dir="8100000" algn="tr" rotWithShape="0">
              <a:prstClr val="black">
                <a:alpha val="40000"/>
              </a:prstClr>
            </a:outerShdw>
          </a:effectLst>
        </p:spPr>
        <p:txBody>
          <a:bodyPr wrap="square" tIns="182880" bIns="0" anchor="ctr" anchorCtr="0">
            <a:spAutoFit/>
          </a:bodyPr>
          <a:lstStyle/>
          <a:p>
            <a:r>
              <a:rPr lang="en-US" sz="1000" dirty="0">
                <a:latin typeface="Times New Roman" panose="02020603050405020304" pitchFamily="18" charset="0"/>
                <a:cs typeface="Times New Roman" panose="02020603050405020304" pitchFamily="18" charset="0"/>
              </a:rPr>
              <a:t>a local-optimality guarantee. Consequently, </a:t>
            </a:r>
            <a:r>
              <a:rPr lang="en-US" sz="1000" dirty="0">
                <a:solidFill>
                  <a:srgbClr val="0070C0"/>
                </a:solidFill>
                <a:latin typeface="Times New Roman" panose="02020603050405020304" pitchFamily="18" charset="0"/>
                <a:cs typeface="Times New Roman" panose="02020603050405020304" pitchFamily="18" charset="0"/>
              </a:rPr>
              <a:t>LOLS </a:t>
            </a:r>
            <a:r>
              <a:rPr lang="en-US" sz="1000" dirty="0">
                <a:latin typeface="Times New Roman" panose="02020603050405020304" pitchFamily="18" charset="0"/>
                <a:cs typeface="Times New Roman" panose="02020603050405020304" pitchFamily="18" charset="0"/>
              </a:rPr>
              <a:t>can improve upon the reference policy, unlike previous algorithms. This enables us to develop </a:t>
            </a:r>
            <a:r>
              <a:rPr lang="en-US" sz="1000" dirty="0">
                <a:solidFill>
                  <a:srgbClr val="FF0000"/>
                </a:solidFill>
                <a:latin typeface="Times New Roman" panose="02020603050405020304" pitchFamily="18" charset="0"/>
                <a:cs typeface="Times New Roman" panose="02020603050405020304" pitchFamily="18" charset="0"/>
              </a:rPr>
              <a:t>structured contextual bandits,</a:t>
            </a:r>
            <a:r>
              <a:rPr lang="en-US" sz="1000" dirty="0">
                <a:latin typeface="Times New Roman" panose="02020603050405020304" pitchFamily="18" charset="0"/>
                <a:cs typeface="Times New Roman" panose="02020603050405020304" pitchFamily="18" charset="0"/>
              </a:rPr>
              <a:t> a partial information structured prediction setting with many potential applications.</a:t>
            </a:r>
          </a:p>
          <a:p>
            <a:endParaRPr lang="en-US" sz="1000" dirty="0">
              <a:latin typeface="Times New Roman" panose="02020603050405020304" pitchFamily="18" charset="0"/>
              <a:cs typeface="Times New Roman" panose="02020603050405020304" pitchFamily="18" charset="0"/>
            </a:endParaRPr>
          </a:p>
        </p:txBody>
      </p:sp>
      <p:sp>
        <p:nvSpPr>
          <p:cNvPr id="9" name="Rectangle 8"/>
          <p:cNvSpPr/>
          <p:nvPr/>
        </p:nvSpPr>
        <p:spPr>
          <a:xfrm>
            <a:off x="2700952" y="1923967"/>
            <a:ext cx="1905660" cy="1569660"/>
          </a:xfrm>
          <a:prstGeom prst="rect">
            <a:avLst/>
          </a:prstGeom>
          <a:solidFill>
            <a:schemeClr val="bg1"/>
          </a:solidFill>
          <a:ln>
            <a:solidFill>
              <a:srgbClr val="000000"/>
            </a:solidFill>
          </a:ln>
          <a:effectLst>
            <a:outerShdw blurRad="50800" dist="38100" dir="8100000" algn="tr" rotWithShape="0">
              <a:prstClr val="black">
                <a:alpha val="40000"/>
              </a:prstClr>
            </a:outerShdw>
          </a:effectLst>
        </p:spPr>
        <p:txBody>
          <a:bodyPr wrap="square" tIns="182880" bIns="0" anchor="ctr" anchorCtr="0">
            <a:spAutoFit/>
          </a:bodyPr>
          <a:lstStyle/>
          <a:p>
            <a:r>
              <a:rPr lang="en-US" altLang="zh-TW" sz="1000" dirty="0">
                <a:latin typeface="Times New Roman" panose="02020603050405020304" pitchFamily="18" charset="0"/>
                <a:cs typeface="Times New Roman" panose="02020603050405020304" pitchFamily="18" charset="0"/>
              </a:rPr>
              <a:t>C</a:t>
            </a:r>
            <a:r>
              <a:rPr lang="en-US" sz="1000" dirty="0">
                <a:latin typeface="Times New Roman" panose="02020603050405020304" pitchFamily="18" charset="0"/>
                <a:cs typeface="Times New Roman" panose="02020603050405020304" pitchFamily="18" charset="0"/>
              </a:rPr>
              <a:t>an </a:t>
            </a:r>
            <a:r>
              <a:rPr lang="en-US" sz="1000" dirty="0">
                <a:solidFill>
                  <a:schemeClr val="bg2">
                    <a:lumMod val="60000"/>
                    <a:lumOff val="40000"/>
                  </a:schemeClr>
                </a:solidFill>
                <a:latin typeface="Times New Roman" panose="02020603050405020304" pitchFamily="18" charset="0"/>
                <a:cs typeface="Times New Roman" panose="02020603050405020304" pitchFamily="18" charset="0"/>
              </a:rPr>
              <a:t>learning to search</a:t>
            </a:r>
            <a:r>
              <a:rPr lang="en-US" sz="1000" dirty="0">
                <a:latin typeface="Times New Roman" panose="02020603050405020304" pitchFamily="18" charset="0"/>
                <a:cs typeface="Times New Roman" panose="02020603050405020304" pitchFamily="18" charset="0"/>
              </a:rPr>
              <a:t> work even when the reference is poor? </a:t>
            </a:r>
            <a:br>
              <a:rPr lang="en-US" sz="1000" dirty="0">
                <a:latin typeface="Times New Roman" panose="02020603050405020304" pitchFamily="18" charset="0"/>
                <a:cs typeface="Times New Roman" panose="02020603050405020304" pitchFamily="18" charset="0"/>
              </a:rPr>
            </a:br>
            <a:r>
              <a:rPr lang="en-US" sz="1000" dirty="0">
                <a:latin typeface="Times New Roman" panose="02020603050405020304" pitchFamily="18" charset="0"/>
                <a:cs typeface="Times New Roman" panose="02020603050405020304" pitchFamily="18" charset="0"/>
              </a:rPr>
              <a:t>We provide a new</a:t>
            </a:r>
            <a:r>
              <a:rPr lang="en-US" sz="1000" dirty="0">
                <a:solidFill>
                  <a:schemeClr val="bg2">
                    <a:lumMod val="60000"/>
                    <a:lumOff val="40000"/>
                  </a:schemeClr>
                </a:solidFill>
                <a:latin typeface="Times New Roman" panose="02020603050405020304" pitchFamily="18" charset="0"/>
                <a:cs typeface="Times New Roman" panose="02020603050405020304" pitchFamily="18" charset="0"/>
              </a:rPr>
              <a:t> learning to search </a:t>
            </a:r>
            <a:r>
              <a:rPr lang="en-US" sz="1000" dirty="0">
                <a:latin typeface="Times New Roman" panose="02020603050405020304" pitchFamily="18" charset="0"/>
                <a:cs typeface="Times New Roman" panose="02020603050405020304" pitchFamily="18" charset="0"/>
              </a:rPr>
              <a:t>algorithm, LOLS, which does well relative to the </a:t>
            </a:r>
            <a:r>
              <a:rPr lang="en-US" sz="1000" dirty="0">
                <a:solidFill>
                  <a:srgbClr val="FF0000"/>
                </a:solidFill>
                <a:latin typeface="Times New Roman" panose="02020603050405020304" pitchFamily="18" charset="0"/>
                <a:cs typeface="Times New Roman" panose="02020603050405020304" pitchFamily="18" charset="0"/>
              </a:rPr>
              <a:t>reference policy, </a:t>
            </a:r>
            <a:r>
              <a:rPr lang="en-US" sz="1000" dirty="0">
                <a:latin typeface="Times New Roman" panose="02020603050405020304" pitchFamily="18" charset="0"/>
                <a:cs typeface="Times New Roman" panose="02020603050405020304" pitchFamily="18" charset="0"/>
              </a:rPr>
              <a:t>but additionally guarantees </a:t>
            </a:r>
            <a:r>
              <a:rPr lang="en-US" sz="1000" dirty="0">
                <a:solidFill>
                  <a:srgbClr val="0070C0"/>
                </a:solidFill>
                <a:latin typeface="Times New Roman" panose="02020603050405020304" pitchFamily="18" charset="0"/>
                <a:cs typeface="Times New Roman" panose="02020603050405020304" pitchFamily="18" charset="0"/>
              </a:rPr>
              <a:t>low regret</a:t>
            </a:r>
            <a:r>
              <a:rPr lang="en-US" sz="1000" dirty="0">
                <a:latin typeface="Times New Roman" panose="02020603050405020304" pitchFamily="18" charset="0"/>
                <a:cs typeface="Times New Roman" panose="02020603050405020304" pitchFamily="18" charset="0"/>
              </a:rPr>
              <a:t> compared to deviations from the learned policy.</a:t>
            </a:r>
          </a:p>
        </p:txBody>
      </p:sp>
      <p:sp>
        <p:nvSpPr>
          <p:cNvPr id="10" name="Rectangle 9"/>
          <p:cNvSpPr/>
          <p:nvPr/>
        </p:nvSpPr>
        <p:spPr>
          <a:xfrm>
            <a:off x="2768551" y="1921792"/>
            <a:ext cx="1905660" cy="1723549"/>
          </a:xfrm>
          <a:prstGeom prst="rect">
            <a:avLst/>
          </a:prstGeom>
          <a:solidFill>
            <a:schemeClr val="bg1"/>
          </a:solidFill>
          <a:ln>
            <a:solidFill>
              <a:srgbClr val="000000"/>
            </a:solidFill>
          </a:ln>
          <a:effectLst>
            <a:outerShdw blurRad="50800" dist="38100" dir="8100000" algn="tr" rotWithShape="0">
              <a:prstClr val="black">
                <a:alpha val="40000"/>
              </a:prstClr>
            </a:outerShdw>
          </a:effectLst>
        </p:spPr>
        <p:txBody>
          <a:bodyPr wrap="square" tIns="182880" bIns="0" anchor="ctr" anchorCtr="0">
            <a:spAutoFit/>
          </a:bodyPr>
          <a:lstStyle/>
          <a:p>
            <a:r>
              <a:rPr lang="en-US" sz="1000" dirty="0">
                <a:latin typeface="Times New Roman" panose="02020603050405020304" pitchFamily="18" charset="0"/>
                <a:cs typeface="Times New Roman" panose="02020603050405020304" pitchFamily="18" charset="0"/>
              </a:rPr>
              <a:t>Methods for </a:t>
            </a:r>
            <a:r>
              <a:rPr lang="en-US" sz="1000" dirty="0">
                <a:solidFill>
                  <a:srgbClr val="009999"/>
                </a:solidFill>
                <a:latin typeface="Times New Roman" panose="02020603050405020304" pitchFamily="18" charset="0"/>
                <a:cs typeface="Times New Roman" panose="02020603050405020304" pitchFamily="18" charset="0"/>
              </a:rPr>
              <a:t>learning to search </a:t>
            </a:r>
            <a:r>
              <a:rPr lang="en-US" sz="1000" dirty="0">
                <a:latin typeface="Times New Roman" panose="02020603050405020304" pitchFamily="18" charset="0"/>
                <a:cs typeface="Times New Roman" panose="02020603050405020304" pitchFamily="18" charset="0"/>
              </a:rPr>
              <a:t>for </a:t>
            </a:r>
            <a:r>
              <a:rPr lang="en-US" sz="1000" dirty="0">
                <a:solidFill>
                  <a:srgbClr val="FF0000"/>
                </a:solidFill>
                <a:latin typeface="Times New Roman" panose="02020603050405020304" pitchFamily="18" charset="0"/>
                <a:cs typeface="Times New Roman" panose="02020603050405020304" pitchFamily="18" charset="0"/>
              </a:rPr>
              <a:t>structured prediction </a:t>
            </a:r>
            <a:r>
              <a:rPr lang="en-US" sz="1000" dirty="0">
                <a:latin typeface="Times New Roman" panose="02020603050405020304" pitchFamily="18" charset="0"/>
                <a:cs typeface="Times New Roman" panose="02020603050405020304" pitchFamily="18" charset="0"/>
              </a:rPr>
              <a:t>typically imitate a </a:t>
            </a:r>
            <a:r>
              <a:rPr lang="en-US" sz="1000" dirty="0">
                <a:solidFill>
                  <a:schemeClr val="bg2">
                    <a:lumMod val="60000"/>
                    <a:lumOff val="40000"/>
                  </a:schemeClr>
                </a:solidFill>
                <a:latin typeface="Times New Roman" panose="02020603050405020304" pitchFamily="18" charset="0"/>
                <a:cs typeface="Times New Roman" panose="02020603050405020304" pitchFamily="18" charset="0"/>
              </a:rPr>
              <a:t>reference policy</a:t>
            </a:r>
            <a:r>
              <a:rPr lang="en-US" sz="1000" dirty="0">
                <a:latin typeface="Times New Roman" panose="02020603050405020304" pitchFamily="18" charset="0"/>
                <a:cs typeface="Times New Roman" panose="02020603050405020304" pitchFamily="18" charset="0"/>
              </a:rPr>
              <a:t>, with existing theoretical guarantees demonstrating low regret compared to that reference. This is unsatisfactory in many </a:t>
            </a:r>
            <a:r>
              <a:rPr lang="en-US" sz="1000" dirty="0">
                <a:solidFill>
                  <a:srgbClr val="0070C0"/>
                </a:solidFill>
                <a:latin typeface="Times New Roman" panose="02020603050405020304" pitchFamily="18" charset="0"/>
                <a:cs typeface="Times New Roman" panose="02020603050405020304" pitchFamily="18" charset="0"/>
              </a:rPr>
              <a:t>applications</a:t>
            </a:r>
            <a:r>
              <a:rPr lang="en-US" sz="1000" dirty="0">
                <a:latin typeface="Times New Roman" panose="02020603050405020304" pitchFamily="18" charset="0"/>
                <a:cs typeface="Times New Roman" panose="02020603050405020304" pitchFamily="18" charset="0"/>
              </a:rPr>
              <a:t> where the</a:t>
            </a:r>
            <a:r>
              <a:rPr lang="en-US" sz="1000" dirty="0">
                <a:solidFill>
                  <a:schemeClr val="bg2">
                    <a:lumMod val="60000"/>
                    <a:lumOff val="40000"/>
                  </a:schemeClr>
                </a:solidFill>
                <a:latin typeface="Times New Roman" panose="02020603050405020304" pitchFamily="18" charset="0"/>
                <a:cs typeface="Times New Roman" panose="02020603050405020304" pitchFamily="18" charset="0"/>
              </a:rPr>
              <a:t> reference policy</a:t>
            </a:r>
            <a:r>
              <a:rPr lang="en-US" sz="1000" dirty="0">
                <a:latin typeface="Times New Roman" panose="02020603050405020304" pitchFamily="18" charset="0"/>
                <a:cs typeface="Times New Roman" panose="02020603050405020304" pitchFamily="18" charset="0"/>
              </a:rPr>
              <a:t> is suboptimal and the goal of learning is to</a:t>
            </a:r>
          </a:p>
        </p:txBody>
      </p:sp>
      <p:sp>
        <p:nvSpPr>
          <p:cNvPr id="11" name="Rectangle 10"/>
          <p:cNvSpPr/>
          <p:nvPr/>
        </p:nvSpPr>
        <p:spPr>
          <a:xfrm>
            <a:off x="2829568" y="1991180"/>
            <a:ext cx="1905660" cy="1723549"/>
          </a:xfrm>
          <a:prstGeom prst="rect">
            <a:avLst/>
          </a:prstGeom>
          <a:solidFill>
            <a:schemeClr val="bg1"/>
          </a:solidFill>
          <a:ln>
            <a:solidFill>
              <a:srgbClr val="000000"/>
            </a:solidFill>
          </a:ln>
          <a:effectLst>
            <a:outerShdw blurRad="50800" dist="38100" dir="8100000" algn="tr" rotWithShape="0">
              <a:prstClr val="black">
                <a:alpha val="40000"/>
              </a:prstClr>
            </a:outerShdw>
          </a:effectLst>
        </p:spPr>
        <p:txBody>
          <a:bodyPr wrap="square" tIns="182880" bIns="0" anchor="ctr" anchorCtr="0">
            <a:spAutoFit/>
          </a:bodyPr>
          <a:lstStyle/>
          <a:p>
            <a:r>
              <a:rPr lang="en-US" sz="1000" dirty="0">
                <a:solidFill>
                  <a:srgbClr val="FF0000"/>
                </a:solidFill>
                <a:latin typeface="Times New Roman" panose="02020603050405020304" pitchFamily="18" charset="0"/>
                <a:cs typeface="Times New Roman" panose="02020603050405020304" pitchFamily="18" charset="0"/>
              </a:rPr>
              <a:t>Robin</a:t>
            </a:r>
            <a:r>
              <a:rPr lang="en-US" sz="1000" dirty="0">
                <a:latin typeface="Times New Roman" panose="02020603050405020304" pitchFamily="18" charset="0"/>
                <a:cs typeface="Times New Roman" panose="02020603050405020304" pitchFamily="18" charset="0"/>
              </a:rPr>
              <a:t> is alive and well. </a:t>
            </a:r>
            <a:r>
              <a:rPr lang="en-US" sz="1000" dirty="0">
                <a:solidFill>
                  <a:srgbClr val="FF0000"/>
                </a:solidFill>
                <a:latin typeface="Times New Roman" panose="02020603050405020304" pitchFamily="18" charset="0"/>
                <a:cs typeface="Times New Roman" panose="02020603050405020304" pitchFamily="18" charset="0"/>
              </a:rPr>
              <a:t>He</a:t>
            </a:r>
            <a:r>
              <a:rPr lang="en-US" sz="1000" dirty="0">
                <a:latin typeface="Times New Roman" panose="02020603050405020304" pitchFamily="18" charset="0"/>
                <a:cs typeface="Times New Roman" panose="02020603050405020304" pitchFamily="18" charset="0"/>
              </a:rPr>
              <a:t> is the same person that you read about in the book, </a:t>
            </a:r>
            <a:r>
              <a:rPr lang="en-US" sz="1000" dirty="0">
                <a:solidFill>
                  <a:srgbClr val="009999"/>
                </a:solidFill>
                <a:latin typeface="Times New Roman" panose="02020603050405020304" pitchFamily="18" charset="0"/>
                <a:cs typeface="Times New Roman" panose="02020603050405020304" pitchFamily="18" charset="0"/>
              </a:rPr>
              <a:t>Winnie the Pooh</a:t>
            </a:r>
            <a:r>
              <a:rPr lang="en-US" sz="1000" dirty="0">
                <a:latin typeface="Times New Roman" panose="02020603050405020304" pitchFamily="18" charset="0"/>
                <a:cs typeface="Times New Roman" panose="02020603050405020304" pitchFamily="18" charset="0"/>
              </a:rPr>
              <a:t>. As a boy, </a:t>
            </a:r>
            <a:r>
              <a:rPr lang="en-US" sz="1000" dirty="0">
                <a:solidFill>
                  <a:srgbClr val="FF0000"/>
                </a:solidFill>
                <a:latin typeface="Times New Roman" panose="02020603050405020304" pitchFamily="18" charset="0"/>
                <a:cs typeface="Times New Roman" panose="02020603050405020304" pitchFamily="18" charset="0"/>
              </a:rPr>
              <a:t>Chris </a:t>
            </a:r>
            <a:r>
              <a:rPr lang="en-US" sz="1000" dirty="0">
                <a:latin typeface="Times New Roman" panose="02020603050405020304" pitchFamily="18" charset="0"/>
                <a:cs typeface="Times New Roman" panose="02020603050405020304" pitchFamily="18" charset="0"/>
              </a:rPr>
              <a:t>lived in a pretty home called </a:t>
            </a:r>
            <a:r>
              <a:rPr lang="en-US" sz="1000" dirty="0" err="1">
                <a:solidFill>
                  <a:srgbClr val="FF00FF"/>
                </a:solidFill>
                <a:latin typeface="Times New Roman" panose="02020603050405020304" pitchFamily="18" charset="0"/>
                <a:cs typeface="Times New Roman" panose="02020603050405020304" pitchFamily="18" charset="0"/>
              </a:rPr>
              <a:t>Cotchfield</a:t>
            </a:r>
            <a:r>
              <a:rPr lang="en-US" sz="1000" dirty="0">
                <a:solidFill>
                  <a:srgbClr val="FF00FF"/>
                </a:solidFill>
                <a:latin typeface="Times New Roman" panose="02020603050405020304" pitchFamily="18" charset="0"/>
                <a:cs typeface="Times New Roman" panose="02020603050405020304" pitchFamily="18" charset="0"/>
              </a:rPr>
              <a:t> Farm</a:t>
            </a:r>
            <a:r>
              <a:rPr lang="en-US" sz="1000" dirty="0">
                <a:latin typeface="Times New Roman" panose="02020603050405020304" pitchFamily="18" charset="0"/>
                <a:cs typeface="Times New Roman" panose="02020603050405020304" pitchFamily="18" charset="0"/>
              </a:rPr>
              <a:t>.  When </a:t>
            </a:r>
            <a:r>
              <a:rPr lang="en-US" sz="1000" dirty="0">
                <a:solidFill>
                  <a:srgbClr val="FF0000"/>
                </a:solidFill>
                <a:latin typeface="Times New Roman" panose="02020603050405020304" pitchFamily="18" charset="0"/>
                <a:cs typeface="Times New Roman" panose="02020603050405020304" pitchFamily="18" charset="0"/>
              </a:rPr>
              <a:t>Chris</a:t>
            </a:r>
            <a:r>
              <a:rPr lang="en-US" sz="1000" dirty="0">
                <a:latin typeface="Times New Roman" panose="02020603050405020304" pitchFamily="18" charset="0"/>
                <a:cs typeface="Times New Roman" panose="02020603050405020304" pitchFamily="18" charset="0"/>
              </a:rPr>
              <a:t> was three years old, </a:t>
            </a:r>
            <a:r>
              <a:rPr lang="en-US" sz="1000" dirty="0">
                <a:solidFill>
                  <a:srgbClr val="0070C0"/>
                </a:solidFill>
                <a:latin typeface="Times New Roman" panose="02020603050405020304" pitchFamily="18" charset="0"/>
                <a:cs typeface="Times New Roman" panose="02020603050405020304" pitchFamily="18" charset="0"/>
              </a:rPr>
              <a:t>his father</a:t>
            </a:r>
            <a:r>
              <a:rPr lang="en-US" sz="1000" dirty="0">
                <a:latin typeface="Times New Roman" panose="02020603050405020304" pitchFamily="18" charset="0"/>
                <a:cs typeface="Times New Roman" panose="02020603050405020304" pitchFamily="18" charset="0"/>
              </a:rPr>
              <a:t> wrote a poem about </a:t>
            </a:r>
            <a:r>
              <a:rPr lang="en-US" sz="1000" dirty="0">
                <a:solidFill>
                  <a:srgbClr val="FF0000"/>
                </a:solidFill>
                <a:latin typeface="Times New Roman" panose="02020603050405020304" pitchFamily="18" charset="0"/>
                <a:cs typeface="Times New Roman" panose="02020603050405020304" pitchFamily="18" charset="0"/>
              </a:rPr>
              <a:t>him</a:t>
            </a:r>
            <a:r>
              <a:rPr lang="en-US" sz="1000" dirty="0">
                <a:latin typeface="Times New Roman" panose="02020603050405020304" pitchFamily="18" charset="0"/>
                <a:cs typeface="Times New Roman" panose="02020603050405020304" pitchFamily="18" charset="0"/>
              </a:rPr>
              <a:t>. The poem was printed in a magazine for others to read.  </a:t>
            </a:r>
            <a:r>
              <a:rPr lang="en-US" sz="1000" dirty="0">
                <a:solidFill>
                  <a:srgbClr val="0070C0"/>
                </a:solidFill>
                <a:latin typeface="Times New Roman" panose="02020603050405020304" pitchFamily="18" charset="0"/>
                <a:cs typeface="Times New Roman" panose="02020603050405020304" pitchFamily="18" charset="0"/>
              </a:rPr>
              <a:t>Mr. Robin</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a:latin typeface="Times New Roman" panose="02020603050405020304" pitchFamily="18" charset="0"/>
                <a:cs typeface="Times New Roman" panose="02020603050405020304" pitchFamily="18" charset="0"/>
              </a:rPr>
              <a:t>then wrote a book</a:t>
            </a:r>
          </a:p>
        </p:txBody>
      </p:sp>
      <p:sp>
        <p:nvSpPr>
          <p:cNvPr id="13" name="Rectangle 12"/>
          <p:cNvSpPr/>
          <p:nvPr/>
        </p:nvSpPr>
        <p:spPr>
          <a:xfrm>
            <a:off x="7194579" y="1631720"/>
            <a:ext cx="2232634" cy="1569660"/>
          </a:xfrm>
          <a:prstGeom prst="rect">
            <a:avLst/>
          </a:prstGeom>
          <a:solidFill>
            <a:schemeClr val="bg1"/>
          </a:solidFill>
          <a:ln w="12700">
            <a:solidFill>
              <a:srgbClr val="000000"/>
            </a:solidFill>
          </a:ln>
          <a:effectLst>
            <a:outerShdw blurRad="50800" dist="38100" dir="8100000" algn="tr" rotWithShape="0">
              <a:prstClr val="black">
                <a:alpha val="40000"/>
              </a:prstClr>
            </a:outerShdw>
          </a:effectLst>
        </p:spPr>
        <p:txBody>
          <a:bodyPr wrap="square" tIns="182880" bIns="0" anchor="ctr" anchorCtr="0">
            <a:spAutoFit/>
          </a:bodyPr>
          <a:lstStyle/>
          <a:p>
            <a:r>
              <a:rPr lang="en-US" sz="1000" dirty="0">
                <a:solidFill>
                  <a:srgbClr val="FF0000"/>
                </a:solidFill>
                <a:latin typeface="Times New Roman" panose="02020603050405020304" pitchFamily="18" charset="0"/>
                <a:cs typeface="Times New Roman" panose="02020603050405020304" pitchFamily="18" charset="0"/>
              </a:rPr>
              <a:t>Robin</a:t>
            </a:r>
            <a:r>
              <a:rPr lang="en-US" sz="1000" dirty="0">
                <a:latin typeface="Times New Roman" panose="02020603050405020304" pitchFamily="18" charset="0"/>
                <a:cs typeface="Times New Roman" panose="02020603050405020304" pitchFamily="18" charset="0"/>
              </a:rPr>
              <a:t> is alive and well. </a:t>
            </a:r>
            <a:r>
              <a:rPr lang="en-US" sz="1000" dirty="0">
                <a:solidFill>
                  <a:srgbClr val="FF0000"/>
                </a:solidFill>
                <a:latin typeface="Times New Roman" panose="02020603050405020304" pitchFamily="18" charset="0"/>
                <a:cs typeface="Times New Roman" panose="02020603050405020304" pitchFamily="18" charset="0"/>
              </a:rPr>
              <a:t>He</a:t>
            </a:r>
            <a:r>
              <a:rPr lang="en-US" sz="1000" dirty="0">
                <a:latin typeface="Times New Roman" panose="02020603050405020304" pitchFamily="18" charset="0"/>
                <a:cs typeface="Times New Roman" panose="02020603050405020304" pitchFamily="18" charset="0"/>
              </a:rPr>
              <a:t> is the same person that you read about in the book, </a:t>
            </a:r>
            <a:r>
              <a:rPr lang="en-US" sz="1000" dirty="0">
                <a:solidFill>
                  <a:srgbClr val="009999"/>
                </a:solidFill>
                <a:latin typeface="Times New Roman" panose="02020603050405020304" pitchFamily="18" charset="0"/>
                <a:cs typeface="Times New Roman" panose="02020603050405020304" pitchFamily="18" charset="0"/>
              </a:rPr>
              <a:t>Winnie the Pooh</a:t>
            </a:r>
            <a:r>
              <a:rPr lang="en-US" sz="1000" dirty="0">
                <a:latin typeface="Times New Roman" panose="02020603050405020304" pitchFamily="18" charset="0"/>
                <a:cs typeface="Times New Roman" panose="02020603050405020304" pitchFamily="18" charset="0"/>
              </a:rPr>
              <a:t>. As a boy, </a:t>
            </a:r>
            <a:r>
              <a:rPr lang="en-US" sz="1000" dirty="0">
                <a:solidFill>
                  <a:srgbClr val="FF0000"/>
                </a:solidFill>
                <a:latin typeface="Times New Roman" panose="02020603050405020304" pitchFamily="18" charset="0"/>
                <a:cs typeface="Times New Roman" panose="02020603050405020304" pitchFamily="18" charset="0"/>
              </a:rPr>
              <a:t>Chris </a:t>
            </a:r>
            <a:r>
              <a:rPr lang="en-US" sz="1000" dirty="0">
                <a:latin typeface="Times New Roman" panose="02020603050405020304" pitchFamily="18" charset="0"/>
                <a:cs typeface="Times New Roman" panose="02020603050405020304" pitchFamily="18" charset="0"/>
              </a:rPr>
              <a:t>lived in a pretty home called </a:t>
            </a:r>
            <a:r>
              <a:rPr lang="en-US" sz="1000" dirty="0" err="1">
                <a:solidFill>
                  <a:srgbClr val="FF00FF"/>
                </a:solidFill>
                <a:latin typeface="Times New Roman" panose="02020603050405020304" pitchFamily="18" charset="0"/>
                <a:cs typeface="Times New Roman" panose="02020603050405020304" pitchFamily="18" charset="0"/>
              </a:rPr>
              <a:t>Cotchfield</a:t>
            </a:r>
            <a:r>
              <a:rPr lang="en-US" sz="1000" dirty="0">
                <a:solidFill>
                  <a:srgbClr val="FF00FF"/>
                </a:solidFill>
                <a:latin typeface="Times New Roman" panose="02020603050405020304" pitchFamily="18" charset="0"/>
                <a:cs typeface="Times New Roman" panose="02020603050405020304" pitchFamily="18" charset="0"/>
              </a:rPr>
              <a:t> Farm</a:t>
            </a:r>
            <a:r>
              <a:rPr lang="en-US" sz="1000" dirty="0">
                <a:latin typeface="Times New Roman" panose="02020603050405020304" pitchFamily="18" charset="0"/>
                <a:cs typeface="Times New Roman" panose="02020603050405020304" pitchFamily="18" charset="0"/>
              </a:rPr>
              <a:t>.  When </a:t>
            </a:r>
            <a:r>
              <a:rPr lang="en-US" sz="1000" dirty="0">
                <a:solidFill>
                  <a:srgbClr val="FF0000"/>
                </a:solidFill>
                <a:latin typeface="Times New Roman" panose="02020603050405020304" pitchFamily="18" charset="0"/>
                <a:cs typeface="Times New Roman" panose="02020603050405020304" pitchFamily="18" charset="0"/>
              </a:rPr>
              <a:t>Chris</a:t>
            </a:r>
            <a:r>
              <a:rPr lang="en-US" sz="1000" dirty="0">
                <a:latin typeface="Times New Roman" panose="02020603050405020304" pitchFamily="18" charset="0"/>
                <a:cs typeface="Times New Roman" panose="02020603050405020304" pitchFamily="18" charset="0"/>
              </a:rPr>
              <a:t> was three years old, </a:t>
            </a:r>
            <a:r>
              <a:rPr lang="en-US" sz="1000" dirty="0">
                <a:solidFill>
                  <a:srgbClr val="0070C0"/>
                </a:solidFill>
                <a:latin typeface="Times New Roman" panose="02020603050405020304" pitchFamily="18" charset="0"/>
                <a:cs typeface="Times New Roman" panose="02020603050405020304" pitchFamily="18" charset="0"/>
              </a:rPr>
              <a:t>his father</a:t>
            </a:r>
            <a:r>
              <a:rPr lang="en-US" sz="1000" dirty="0">
                <a:latin typeface="Times New Roman" panose="02020603050405020304" pitchFamily="18" charset="0"/>
                <a:cs typeface="Times New Roman" panose="02020603050405020304" pitchFamily="18" charset="0"/>
              </a:rPr>
              <a:t> wrote a poem about </a:t>
            </a:r>
            <a:r>
              <a:rPr lang="en-US" sz="1000" dirty="0">
                <a:solidFill>
                  <a:srgbClr val="FF0000"/>
                </a:solidFill>
                <a:latin typeface="Times New Roman" panose="02020603050405020304" pitchFamily="18" charset="0"/>
                <a:cs typeface="Times New Roman" panose="02020603050405020304" pitchFamily="18" charset="0"/>
              </a:rPr>
              <a:t>him</a:t>
            </a:r>
            <a:r>
              <a:rPr lang="en-US" sz="1000" dirty="0">
                <a:latin typeface="Times New Roman" panose="02020603050405020304" pitchFamily="18" charset="0"/>
                <a:cs typeface="Times New Roman" panose="02020603050405020304" pitchFamily="18" charset="0"/>
              </a:rPr>
              <a:t>. The poem was printed in a magazine for others to read.  </a:t>
            </a:r>
            <a:r>
              <a:rPr lang="en-US" sz="1000" dirty="0">
                <a:solidFill>
                  <a:srgbClr val="0070C0"/>
                </a:solidFill>
                <a:latin typeface="Times New Roman" panose="02020603050405020304" pitchFamily="18" charset="0"/>
                <a:cs typeface="Times New Roman" panose="02020603050405020304" pitchFamily="18" charset="0"/>
              </a:rPr>
              <a:t>Mr. Robin</a:t>
            </a:r>
            <a:r>
              <a:rPr lang="en-US" sz="1000" dirty="0">
                <a:solidFill>
                  <a:srgbClr val="FF0000"/>
                </a:solidFill>
                <a:latin typeface="Times New Roman" panose="02020603050405020304" pitchFamily="18" charset="0"/>
                <a:cs typeface="Times New Roman" panose="02020603050405020304" pitchFamily="18" charset="0"/>
              </a:rPr>
              <a:t> </a:t>
            </a:r>
            <a:r>
              <a:rPr lang="en-US" sz="1000" dirty="0">
                <a:latin typeface="Times New Roman" panose="02020603050405020304" pitchFamily="18" charset="0"/>
                <a:cs typeface="Times New Roman" panose="02020603050405020304" pitchFamily="18" charset="0"/>
              </a:rPr>
              <a:t>then wrote a book</a:t>
            </a:r>
          </a:p>
        </p:txBody>
      </p:sp>
      <p:grpSp>
        <p:nvGrpSpPr>
          <p:cNvPr id="19" name="Group 18"/>
          <p:cNvGrpSpPr/>
          <p:nvPr/>
        </p:nvGrpSpPr>
        <p:grpSpPr>
          <a:xfrm>
            <a:off x="7365603" y="1960928"/>
            <a:ext cx="1512856" cy="972155"/>
            <a:chOff x="5158692" y="1700808"/>
            <a:chExt cx="2293628" cy="1226377"/>
          </a:xfrm>
        </p:grpSpPr>
        <p:cxnSp>
          <p:nvCxnSpPr>
            <p:cNvPr id="23" name="Straight Connector 22"/>
            <p:cNvCxnSpPr/>
            <p:nvPr/>
          </p:nvCxnSpPr>
          <p:spPr>
            <a:xfrm>
              <a:off x="5463069" y="2699896"/>
              <a:ext cx="859039" cy="227289"/>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035060" y="1771786"/>
              <a:ext cx="319033" cy="21623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6321264" y="2488373"/>
              <a:ext cx="1105346" cy="348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211882" y="1783758"/>
              <a:ext cx="1012456" cy="5861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5211882" y="1700808"/>
              <a:ext cx="1657844" cy="993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6224338" y="1777083"/>
              <a:ext cx="745719" cy="59279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6239221" y="2091082"/>
              <a:ext cx="896170" cy="27094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5209797" y="1798610"/>
              <a:ext cx="1925594" cy="25856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5158692" y="1773715"/>
              <a:ext cx="2285712" cy="7423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6970057" y="1764704"/>
              <a:ext cx="456554" cy="74421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7426610" y="2140125"/>
              <a:ext cx="25710" cy="29402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4" name="Rectangle 13"/>
          <p:cNvSpPr/>
          <p:nvPr/>
        </p:nvSpPr>
        <p:spPr>
          <a:xfrm>
            <a:off x="5138558" y="3276930"/>
            <a:ext cx="5951373" cy="523220"/>
          </a:xfrm>
          <a:prstGeom prst="rect">
            <a:avLst/>
          </a:prstGeom>
        </p:spPr>
        <p:txBody>
          <a:bodyPr wrap="none">
            <a:spAutoFit/>
          </a:bodyPr>
          <a:lstStyle/>
          <a:p>
            <a:r>
              <a:rPr lang="en-US" sz="2800" dirty="0">
                <a:solidFill>
                  <a:srgbClr val="3C58AD"/>
                </a:solidFill>
              </a:rPr>
              <a:t> Heterogenous, unstructured, and noisy</a:t>
            </a:r>
            <a:endParaRPr lang="en-US" sz="2800" dirty="0">
              <a:solidFill>
                <a:srgbClr val="0070C0"/>
              </a:solidFill>
            </a:endParaRPr>
          </a:p>
        </p:txBody>
      </p:sp>
      <p:sp>
        <p:nvSpPr>
          <p:cNvPr id="27" name="Rectangle 26"/>
          <p:cNvSpPr/>
          <p:nvPr/>
        </p:nvSpPr>
        <p:spPr>
          <a:xfrm>
            <a:off x="1740419" y="3855556"/>
            <a:ext cx="4061564" cy="2893100"/>
          </a:xfrm>
          <a:prstGeom prst="rect">
            <a:avLst/>
          </a:prstGeom>
        </p:spPr>
        <p:txBody>
          <a:bodyPr wrap="square">
            <a:spAutoFit/>
          </a:bodyPr>
          <a:lstStyle/>
          <a:p>
            <a:pPr lvl="1"/>
            <a:r>
              <a:rPr lang="en-US" sz="2800" dirty="0">
                <a:solidFill>
                  <a:srgbClr val="3C58AD"/>
                </a:solidFill>
              </a:rPr>
              <a:t>Large</a:t>
            </a:r>
            <a:r>
              <a:rPr lang="en-US" sz="2800" dirty="0">
                <a:solidFill>
                  <a:srgbClr val="FF0000"/>
                </a:solidFill>
              </a:rPr>
              <a:t> </a:t>
            </a:r>
            <a:r>
              <a:rPr lang="en-US" sz="2800" dirty="0"/>
              <a:t>amount of data</a:t>
            </a:r>
          </a:p>
          <a:p>
            <a:pPr lvl="1"/>
            <a:r>
              <a:rPr lang="en-US" sz="2200" dirty="0"/>
              <a:t>Wikipedia:</a:t>
            </a:r>
          </a:p>
          <a:p>
            <a:pPr lvl="1"/>
            <a:r>
              <a:rPr lang="en-US" sz="2200" dirty="0"/>
              <a:t>    - </a:t>
            </a:r>
            <a:r>
              <a:rPr lang="en-US" sz="2200" dirty="0">
                <a:solidFill>
                  <a:srgbClr val="FF0000"/>
                </a:solidFill>
              </a:rPr>
              <a:t>4.7 million </a:t>
            </a:r>
            <a:r>
              <a:rPr lang="en-US" sz="2200" dirty="0"/>
              <a:t>English articles</a:t>
            </a:r>
            <a:br>
              <a:rPr lang="en-US" sz="2200" dirty="0"/>
            </a:br>
            <a:r>
              <a:rPr lang="en-US" sz="2200" dirty="0"/>
              <a:t>    - </a:t>
            </a:r>
            <a:r>
              <a:rPr lang="en-US" sz="2200" dirty="0">
                <a:solidFill>
                  <a:srgbClr val="FF0000"/>
                </a:solidFill>
              </a:rPr>
              <a:t>35 million</a:t>
            </a:r>
            <a:r>
              <a:rPr lang="en-US" sz="2200" dirty="0"/>
              <a:t> in total</a:t>
            </a:r>
          </a:p>
          <a:p>
            <a:pPr lvl="1"/>
            <a:r>
              <a:rPr lang="en-US" sz="2200" dirty="0"/>
              <a:t>Tweets: </a:t>
            </a:r>
          </a:p>
          <a:p>
            <a:pPr lvl="1"/>
            <a:r>
              <a:rPr lang="en-US" sz="2200" dirty="0">
                <a:solidFill>
                  <a:srgbClr val="FF0000"/>
                </a:solidFill>
              </a:rPr>
              <a:t>    </a:t>
            </a:r>
            <a:r>
              <a:rPr lang="en-US" sz="2200" dirty="0"/>
              <a:t>-</a:t>
            </a:r>
            <a:r>
              <a:rPr lang="en-US" sz="2200" dirty="0">
                <a:solidFill>
                  <a:srgbClr val="FF0000"/>
                </a:solidFill>
              </a:rPr>
              <a:t> 500 million</a:t>
            </a:r>
            <a:r>
              <a:rPr lang="en-US" sz="2200" dirty="0"/>
              <a:t> per day </a:t>
            </a:r>
          </a:p>
          <a:p>
            <a:pPr lvl="1"/>
            <a:r>
              <a:rPr lang="en-US" sz="2200" dirty="0">
                <a:solidFill>
                  <a:srgbClr val="FF0000"/>
                </a:solidFill>
              </a:rPr>
              <a:t>    </a:t>
            </a:r>
            <a:r>
              <a:rPr lang="en-US" sz="2200" dirty="0"/>
              <a:t>-</a:t>
            </a:r>
            <a:r>
              <a:rPr lang="en-US" sz="2200" dirty="0">
                <a:solidFill>
                  <a:srgbClr val="FF0000"/>
                </a:solidFill>
              </a:rPr>
              <a:t> 200 billion </a:t>
            </a:r>
            <a:r>
              <a:rPr lang="en-US" sz="2200" dirty="0"/>
              <a:t>per year</a:t>
            </a:r>
          </a:p>
          <a:p>
            <a:pPr marL="400050"/>
            <a:endParaRPr lang="en-US" altLang="zh-TW" sz="2200" dirty="0"/>
          </a:p>
        </p:txBody>
      </p:sp>
      <p:grpSp>
        <p:nvGrpSpPr>
          <p:cNvPr id="66" name="Group 65">
            <a:extLst>
              <a:ext uri="{FF2B5EF4-FFF2-40B4-BE49-F238E27FC236}">
                <a16:creationId xmlns:a16="http://schemas.microsoft.com/office/drawing/2014/main" id="{861DBA1D-7868-6242-96C6-56729C38F766}"/>
              </a:ext>
            </a:extLst>
          </p:cNvPr>
          <p:cNvGrpSpPr/>
          <p:nvPr/>
        </p:nvGrpSpPr>
        <p:grpSpPr>
          <a:xfrm>
            <a:off x="6208852" y="4245813"/>
            <a:ext cx="4628813" cy="2146001"/>
            <a:chOff x="624006" y="981878"/>
            <a:chExt cx="2819822" cy="1984900"/>
          </a:xfrm>
        </p:grpSpPr>
        <p:sp>
          <p:nvSpPr>
            <p:cNvPr id="67" name="Rectangle 66">
              <a:extLst>
                <a:ext uri="{FF2B5EF4-FFF2-40B4-BE49-F238E27FC236}">
                  <a16:creationId xmlns:a16="http://schemas.microsoft.com/office/drawing/2014/main" id="{24A30E1A-ABD0-CC4C-98E3-4820BA6CF256}"/>
                </a:ext>
              </a:extLst>
            </p:cNvPr>
            <p:cNvSpPr/>
            <p:nvPr/>
          </p:nvSpPr>
          <p:spPr>
            <a:xfrm>
              <a:off x="1055526" y="2401728"/>
              <a:ext cx="1909472" cy="455475"/>
            </a:xfrm>
            <a:prstGeom prst="rect">
              <a:avLst/>
            </a:prstGeom>
          </p:spPr>
          <p:txBody>
            <a:bodyPr wrap="none">
              <a:spAutoFit/>
            </a:bodyPr>
            <a:lstStyle/>
            <a:p>
              <a:pPr algn="ctr"/>
              <a:r>
                <a:rPr lang="en-US" sz="2600" dirty="0">
                  <a:solidFill>
                    <a:srgbClr val="3C58AD"/>
                  </a:solidFill>
                </a:rPr>
                <a:t>No direct supervision </a:t>
              </a:r>
              <a:endParaRPr lang="en-US" dirty="0"/>
            </a:p>
          </p:txBody>
        </p:sp>
        <p:sp>
          <p:nvSpPr>
            <p:cNvPr id="68" name="Rectangle 67">
              <a:extLst>
                <a:ext uri="{FF2B5EF4-FFF2-40B4-BE49-F238E27FC236}">
                  <a16:creationId xmlns:a16="http://schemas.microsoft.com/office/drawing/2014/main" id="{72F8B518-5CE3-5640-87C4-3048F1EB3CA2}"/>
                </a:ext>
              </a:extLst>
            </p:cNvPr>
            <p:cNvSpPr/>
            <p:nvPr/>
          </p:nvSpPr>
          <p:spPr>
            <a:xfrm>
              <a:off x="624006" y="981878"/>
              <a:ext cx="2819822" cy="19849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a:extLst>
              <a:ext uri="{FF2B5EF4-FFF2-40B4-BE49-F238E27FC236}">
                <a16:creationId xmlns:a16="http://schemas.microsoft.com/office/drawing/2014/main" id="{2AEBAA14-4AE6-D041-80D2-C4AE767A2EE6}"/>
              </a:ext>
            </a:extLst>
          </p:cNvPr>
          <p:cNvGrpSpPr/>
          <p:nvPr/>
        </p:nvGrpSpPr>
        <p:grpSpPr>
          <a:xfrm>
            <a:off x="6931867" y="4522388"/>
            <a:ext cx="3072809" cy="451066"/>
            <a:chOff x="1163080" y="3284984"/>
            <a:chExt cx="6721287" cy="720080"/>
          </a:xfrm>
        </p:grpSpPr>
        <p:cxnSp>
          <p:nvCxnSpPr>
            <p:cNvPr id="70" name="Straight Connector 69">
              <a:extLst>
                <a:ext uri="{FF2B5EF4-FFF2-40B4-BE49-F238E27FC236}">
                  <a16:creationId xmlns:a16="http://schemas.microsoft.com/office/drawing/2014/main" id="{1D301CD4-0B37-5143-AF98-A95A63FC10B7}"/>
                </a:ext>
              </a:extLst>
            </p:cNvPr>
            <p:cNvCxnSpPr/>
            <p:nvPr/>
          </p:nvCxnSpPr>
          <p:spPr>
            <a:xfrm>
              <a:off x="2065408" y="3638298"/>
              <a:ext cx="20182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97DAB249-6042-E845-BAA9-64985869EF3B}"/>
                </a:ext>
              </a:extLst>
            </p:cNvPr>
            <p:cNvCxnSpPr/>
            <p:nvPr/>
          </p:nvCxnSpPr>
          <p:spPr>
            <a:xfrm>
              <a:off x="2518148" y="3638298"/>
              <a:ext cx="20182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8FBE91E-B944-1048-A97F-70904C5B7680}"/>
                </a:ext>
              </a:extLst>
            </p:cNvPr>
            <p:cNvCxnSpPr/>
            <p:nvPr/>
          </p:nvCxnSpPr>
          <p:spPr>
            <a:xfrm>
              <a:off x="3491880" y="3645024"/>
              <a:ext cx="20182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FE16D37-1A97-D44C-9641-F61C50FA5C4A}"/>
                </a:ext>
              </a:extLst>
            </p:cNvPr>
            <p:cNvCxnSpPr/>
            <p:nvPr/>
          </p:nvCxnSpPr>
          <p:spPr>
            <a:xfrm>
              <a:off x="3944620" y="3645024"/>
              <a:ext cx="20182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7FCABB4-EC9B-A346-B3B0-03BCF0A950B5}"/>
                </a:ext>
              </a:extLst>
            </p:cNvPr>
            <p:cNvCxnSpPr/>
            <p:nvPr/>
          </p:nvCxnSpPr>
          <p:spPr>
            <a:xfrm>
              <a:off x="4925548" y="3645024"/>
              <a:ext cx="20182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75C89EFB-EFE7-4140-9DEA-7E7809F99927}"/>
                </a:ext>
              </a:extLst>
            </p:cNvPr>
            <p:cNvCxnSpPr/>
            <p:nvPr/>
          </p:nvCxnSpPr>
          <p:spPr>
            <a:xfrm>
              <a:off x="5378288" y="3645024"/>
              <a:ext cx="20182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F676C7F-3BC6-F445-9BC6-D4CC5E8CFEAB}"/>
                </a:ext>
              </a:extLst>
            </p:cNvPr>
            <p:cNvCxnSpPr/>
            <p:nvPr/>
          </p:nvCxnSpPr>
          <p:spPr>
            <a:xfrm>
              <a:off x="6365708" y="3645024"/>
              <a:ext cx="20182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07F782B8-1756-4F4E-95D8-82037F6BA35D}"/>
                </a:ext>
              </a:extLst>
            </p:cNvPr>
            <p:cNvCxnSpPr/>
            <p:nvPr/>
          </p:nvCxnSpPr>
          <p:spPr>
            <a:xfrm>
              <a:off x="6818448" y="3645024"/>
              <a:ext cx="201824"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6B0EA3CC-F2A7-5745-A498-8B81CEC5C24D}"/>
                </a:ext>
              </a:extLst>
            </p:cNvPr>
            <p:cNvSpPr/>
            <p:nvPr/>
          </p:nvSpPr>
          <p:spPr>
            <a:xfrm>
              <a:off x="1163080" y="3284984"/>
              <a:ext cx="959024" cy="720080"/>
            </a:xfrm>
            <a:prstGeom prst="ellipse">
              <a:avLst/>
            </a:prstGeom>
            <a:solidFill>
              <a:srgbClr val="CCCCFF"/>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800" dirty="0">
                  <a:solidFill>
                    <a:schemeClr val="tx1"/>
                  </a:solidFill>
                  <a:latin typeface="Calibri" panose="020F0502020204030204" pitchFamily="34" charset="0"/>
                </a:rPr>
                <a:t>Pronoun</a:t>
              </a:r>
            </a:p>
          </p:txBody>
        </p:sp>
        <p:sp>
          <p:nvSpPr>
            <p:cNvPr id="79" name="Oval 78">
              <a:extLst>
                <a:ext uri="{FF2B5EF4-FFF2-40B4-BE49-F238E27FC236}">
                  <a16:creationId xmlns:a16="http://schemas.microsoft.com/office/drawing/2014/main" id="{5B39F34D-718D-284A-B452-CF2A27958BD6}"/>
                </a:ext>
              </a:extLst>
            </p:cNvPr>
            <p:cNvSpPr/>
            <p:nvPr/>
          </p:nvSpPr>
          <p:spPr>
            <a:xfrm>
              <a:off x="2626160" y="3284984"/>
              <a:ext cx="959024" cy="720080"/>
            </a:xfrm>
            <a:prstGeom prst="ellipse">
              <a:avLst/>
            </a:prstGeom>
            <a:solidFill>
              <a:srgbClr val="CCCCFF"/>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800" dirty="0">
                  <a:solidFill>
                    <a:schemeClr val="tx1"/>
                  </a:solidFill>
                  <a:latin typeface="Calibri" panose="020F0502020204030204" pitchFamily="34" charset="0"/>
                </a:rPr>
                <a:t>Verb</a:t>
              </a:r>
            </a:p>
          </p:txBody>
        </p:sp>
        <p:sp>
          <p:nvSpPr>
            <p:cNvPr id="80" name="Oval 79">
              <a:extLst>
                <a:ext uri="{FF2B5EF4-FFF2-40B4-BE49-F238E27FC236}">
                  <a16:creationId xmlns:a16="http://schemas.microsoft.com/office/drawing/2014/main" id="{7D935EFD-AEC7-0C4C-B3D0-4FD997418373}"/>
                </a:ext>
              </a:extLst>
            </p:cNvPr>
            <p:cNvSpPr/>
            <p:nvPr/>
          </p:nvSpPr>
          <p:spPr>
            <a:xfrm>
              <a:off x="4043399" y="3284984"/>
              <a:ext cx="959024" cy="720080"/>
            </a:xfrm>
            <a:prstGeom prst="ellipse">
              <a:avLst/>
            </a:prstGeom>
            <a:solidFill>
              <a:srgbClr val="CCCCFF"/>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TW" sz="800" dirty="0">
                  <a:solidFill>
                    <a:schemeClr val="tx1"/>
                  </a:solidFill>
                  <a:latin typeface="Calibri" panose="020F0502020204030204" pitchFamily="34" charset="0"/>
                </a:rPr>
                <a:t>Noun</a:t>
              </a:r>
              <a:endParaRPr lang="en-US" sz="800" dirty="0">
                <a:solidFill>
                  <a:schemeClr val="tx1"/>
                </a:solidFill>
                <a:latin typeface="Calibri" panose="020F0502020204030204" pitchFamily="34" charset="0"/>
              </a:endParaRPr>
            </a:p>
          </p:txBody>
        </p:sp>
        <p:sp>
          <p:nvSpPr>
            <p:cNvPr id="81" name="Oval 80">
              <a:extLst>
                <a:ext uri="{FF2B5EF4-FFF2-40B4-BE49-F238E27FC236}">
                  <a16:creationId xmlns:a16="http://schemas.microsoft.com/office/drawing/2014/main" id="{69EE0613-F07D-C740-A3FD-4213C346EDD6}"/>
                </a:ext>
              </a:extLst>
            </p:cNvPr>
            <p:cNvSpPr/>
            <p:nvPr/>
          </p:nvSpPr>
          <p:spPr>
            <a:xfrm>
              <a:off x="5506480" y="3284984"/>
              <a:ext cx="959024" cy="720080"/>
            </a:xfrm>
            <a:prstGeom prst="ellipse">
              <a:avLst/>
            </a:prstGeom>
            <a:solidFill>
              <a:srgbClr val="CCCCFF"/>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TW" sz="800" dirty="0">
                  <a:solidFill>
                    <a:schemeClr val="tx1"/>
                  </a:solidFill>
                  <a:latin typeface="Calibri" panose="020F0502020204030204" pitchFamily="34" charset="0"/>
                </a:rPr>
                <a:t>And</a:t>
              </a:r>
              <a:endParaRPr lang="en-US" sz="800" dirty="0">
                <a:solidFill>
                  <a:schemeClr val="tx1"/>
                </a:solidFill>
                <a:latin typeface="Calibri" panose="020F0502020204030204" pitchFamily="34" charset="0"/>
              </a:endParaRPr>
            </a:p>
          </p:txBody>
        </p:sp>
        <p:sp>
          <p:nvSpPr>
            <p:cNvPr id="82" name="Oval 81">
              <a:extLst>
                <a:ext uri="{FF2B5EF4-FFF2-40B4-BE49-F238E27FC236}">
                  <a16:creationId xmlns:a16="http://schemas.microsoft.com/office/drawing/2014/main" id="{EC562984-F4A8-5C4B-8BCA-3EAB76E80B36}"/>
                </a:ext>
              </a:extLst>
            </p:cNvPr>
            <p:cNvSpPr/>
            <p:nvPr/>
          </p:nvSpPr>
          <p:spPr>
            <a:xfrm>
              <a:off x="6925343" y="3284984"/>
              <a:ext cx="959024" cy="720080"/>
            </a:xfrm>
            <a:prstGeom prst="ellipse">
              <a:avLst/>
            </a:prstGeom>
            <a:solidFill>
              <a:srgbClr val="CCCCFF"/>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800" dirty="0">
                  <a:solidFill>
                    <a:schemeClr val="tx1"/>
                  </a:solidFill>
                  <a:latin typeface="Calibri" panose="020F0502020204030204" pitchFamily="34" charset="0"/>
                </a:rPr>
                <a:t>Noun</a:t>
              </a:r>
            </a:p>
          </p:txBody>
        </p:sp>
        <p:sp>
          <p:nvSpPr>
            <p:cNvPr id="83" name="Rectangle 82">
              <a:extLst>
                <a:ext uri="{FF2B5EF4-FFF2-40B4-BE49-F238E27FC236}">
                  <a16:creationId xmlns:a16="http://schemas.microsoft.com/office/drawing/2014/main" id="{C9837170-BAC0-4944-A5DD-5B8E4B065577}"/>
                </a:ext>
              </a:extLst>
            </p:cNvPr>
            <p:cNvSpPr/>
            <p:nvPr/>
          </p:nvSpPr>
          <p:spPr>
            <a:xfrm>
              <a:off x="2230116" y="3479744"/>
              <a:ext cx="288032" cy="2810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84" name="Rectangle 83">
              <a:extLst>
                <a:ext uri="{FF2B5EF4-FFF2-40B4-BE49-F238E27FC236}">
                  <a16:creationId xmlns:a16="http://schemas.microsoft.com/office/drawing/2014/main" id="{D577B61E-6920-FE40-BA3F-24BC20228214}"/>
                </a:ext>
              </a:extLst>
            </p:cNvPr>
            <p:cNvSpPr/>
            <p:nvPr/>
          </p:nvSpPr>
          <p:spPr>
            <a:xfrm>
              <a:off x="3678100" y="3479744"/>
              <a:ext cx="288032" cy="2810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85" name="Rectangle 84">
              <a:extLst>
                <a:ext uri="{FF2B5EF4-FFF2-40B4-BE49-F238E27FC236}">
                  <a16:creationId xmlns:a16="http://schemas.microsoft.com/office/drawing/2014/main" id="{B43C4EE0-9153-4E4F-8339-8DAF172F53F6}"/>
                </a:ext>
              </a:extLst>
            </p:cNvPr>
            <p:cNvSpPr/>
            <p:nvPr/>
          </p:nvSpPr>
          <p:spPr>
            <a:xfrm>
              <a:off x="5110436" y="3479744"/>
              <a:ext cx="288032" cy="2810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86" name="Rectangle 85">
              <a:extLst>
                <a:ext uri="{FF2B5EF4-FFF2-40B4-BE49-F238E27FC236}">
                  <a16:creationId xmlns:a16="http://schemas.microsoft.com/office/drawing/2014/main" id="{63F886FE-E8FC-D644-A819-BB6E27639259}"/>
                </a:ext>
              </a:extLst>
            </p:cNvPr>
            <p:cNvSpPr/>
            <p:nvPr/>
          </p:nvSpPr>
          <p:spPr>
            <a:xfrm>
              <a:off x="6555922" y="3478672"/>
              <a:ext cx="288032" cy="2810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sp>
        <p:nvSpPr>
          <p:cNvPr id="87" name="TextBox 86">
            <a:extLst>
              <a:ext uri="{FF2B5EF4-FFF2-40B4-BE49-F238E27FC236}">
                <a16:creationId xmlns:a16="http://schemas.microsoft.com/office/drawing/2014/main" id="{08059896-5CCC-B14D-BDFB-F61F3323D39A}"/>
              </a:ext>
            </a:extLst>
          </p:cNvPr>
          <p:cNvSpPr txBox="1"/>
          <p:nvPr/>
        </p:nvSpPr>
        <p:spPr>
          <a:xfrm>
            <a:off x="6451919" y="4921220"/>
            <a:ext cx="3854602" cy="338554"/>
          </a:xfrm>
          <a:prstGeom prst="rect">
            <a:avLst/>
          </a:prstGeom>
          <a:noFill/>
        </p:spPr>
        <p:txBody>
          <a:bodyPr wrap="square" rtlCol="0">
            <a:spAutoFit/>
          </a:bodyPr>
          <a:lstStyle/>
          <a:p>
            <a:r>
              <a:rPr lang="en-US" sz="1600" b="1" dirty="0">
                <a:latin typeface="Calibri" panose="020F0502020204030204" pitchFamily="34" charset="0"/>
              </a:rPr>
              <a:t>Root</a:t>
            </a:r>
            <a:r>
              <a:rPr lang="en-US" sz="1600" dirty="0">
                <a:latin typeface="Calibri" panose="020F0502020204030204" pitchFamily="34" charset="0"/>
              </a:rPr>
              <a:t>  They   operate   ships    and    banks  .</a:t>
            </a:r>
          </a:p>
        </p:txBody>
      </p:sp>
      <p:sp>
        <p:nvSpPr>
          <p:cNvPr id="88" name="Freeform 11">
            <a:extLst>
              <a:ext uri="{FF2B5EF4-FFF2-40B4-BE49-F238E27FC236}">
                <a16:creationId xmlns:a16="http://schemas.microsoft.com/office/drawing/2014/main" id="{09676FFC-4C26-3E45-92B7-4BCA815580DA}"/>
              </a:ext>
            </a:extLst>
          </p:cNvPr>
          <p:cNvSpPr>
            <a:spLocks/>
          </p:cNvSpPr>
          <p:nvPr/>
        </p:nvSpPr>
        <p:spPr bwMode="auto">
          <a:xfrm>
            <a:off x="7888359" y="5236545"/>
            <a:ext cx="1322536" cy="243271"/>
          </a:xfrm>
          <a:custGeom>
            <a:avLst/>
            <a:gdLst>
              <a:gd name="T0" fmla="*/ 0 w 4653"/>
              <a:gd name="T1" fmla="*/ 0 h 424"/>
              <a:gd name="T2" fmla="*/ 43 w 4653"/>
              <a:gd name="T3" fmla="*/ 8 h 424"/>
              <a:gd name="T4" fmla="*/ 90 w 4653"/>
              <a:gd name="T5" fmla="*/ 0 h 424"/>
              <a:gd name="T6" fmla="*/ 0 60000 65536"/>
              <a:gd name="T7" fmla="*/ 0 60000 65536"/>
              <a:gd name="T8" fmla="*/ 0 60000 65536"/>
              <a:gd name="T9" fmla="*/ 0 w 4653"/>
              <a:gd name="T10" fmla="*/ 0 h 424"/>
              <a:gd name="T11" fmla="*/ 4653 w 4653"/>
              <a:gd name="T12" fmla="*/ 424 h 424"/>
            </a:gdLst>
            <a:ahLst/>
            <a:cxnLst>
              <a:cxn ang="T6">
                <a:pos x="T0" y="T1"/>
              </a:cxn>
              <a:cxn ang="T7">
                <a:pos x="T2" y="T3"/>
              </a:cxn>
              <a:cxn ang="T8">
                <a:pos x="T4" y="T5"/>
              </a:cxn>
            </a:cxnLst>
            <a:rect l="T9" t="T10" r="T11" b="T12"/>
            <a:pathLst>
              <a:path w="4653" h="424">
                <a:moveTo>
                  <a:pt x="0" y="0"/>
                </a:moveTo>
                <a:cubicBezTo>
                  <a:pt x="724" y="212"/>
                  <a:pt x="1449" y="423"/>
                  <a:pt x="2224" y="423"/>
                </a:cubicBezTo>
                <a:cubicBezTo>
                  <a:pt x="3000" y="423"/>
                  <a:pt x="4180" y="57"/>
                  <a:pt x="4652" y="0"/>
                </a:cubicBezTo>
              </a:path>
            </a:pathLst>
          </a:custGeom>
          <a:noFill/>
          <a:ln w="9398">
            <a:solidFill>
              <a:srgbClr val="0099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en-US" sz="1600" dirty="0">
              <a:solidFill>
                <a:srgbClr val="000000"/>
              </a:solidFill>
              <a:latin typeface="Calibri" panose="020F0502020204030204" pitchFamily="34" charset="0"/>
              <a:cs typeface="Arial" charset="0"/>
            </a:endParaRPr>
          </a:p>
        </p:txBody>
      </p:sp>
      <p:sp>
        <p:nvSpPr>
          <p:cNvPr id="89" name="Freeform 11">
            <a:extLst>
              <a:ext uri="{FF2B5EF4-FFF2-40B4-BE49-F238E27FC236}">
                <a16:creationId xmlns:a16="http://schemas.microsoft.com/office/drawing/2014/main" id="{5A5D0FDF-70A5-DD45-8C17-D1B8101105C2}"/>
              </a:ext>
            </a:extLst>
          </p:cNvPr>
          <p:cNvSpPr>
            <a:spLocks/>
          </p:cNvSpPr>
          <p:nvPr/>
        </p:nvSpPr>
        <p:spPr bwMode="auto">
          <a:xfrm>
            <a:off x="9259607" y="5241327"/>
            <a:ext cx="602111" cy="81921"/>
          </a:xfrm>
          <a:custGeom>
            <a:avLst/>
            <a:gdLst>
              <a:gd name="T0" fmla="*/ 0 w 4653"/>
              <a:gd name="T1" fmla="*/ 0 h 424"/>
              <a:gd name="T2" fmla="*/ 43 w 4653"/>
              <a:gd name="T3" fmla="*/ 8 h 424"/>
              <a:gd name="T4" fmla="*/ 90 w 4653"/>
              <a:gd name="T5" fmla="*/ 0 h 424"/>
              <a:gd name="T6" fmla="*/ 0 60000 65536"/>
              <a:gd name="T7" fmla="*/ 0 60000 65536"/>
              <a:gd name="T8" fmla="*/ 0 60000 65536"/>
              <a:gd name="T9" fmla="*/ 0 w 4653"/>
              <a:gd name="T10" fmla="*/ 0 h 424"/>
              <a:gd name="T11" fmla="*/ 4653 w 4653"/>
              <a:gd name="T12" fmla="*/ 424 h 424"/>
            </a:gdLst>
            <a:ahLst/>
            <a:cxnLst>
              <a:cxn ang="T6">
                <a:pos x="T0" y="T1"/>
              </a:cxn>
              <a:cxn ang="T7">
                <a:pos x="T2" y="T3"/>
              </a:cxn>
              <a:cxn ang="T8">
                <a:pos x="T4" y="T5"/>
              </a:cxn>
            </a:cxnLst>
            <a:rect l="T9" t="T10" r="T11" b="T12"/>
            <a:pathLst>
              <a:path w="4653" h="424">
                <a:moveTo>
                  <a:pt x="0" y="0"/>
                </a:moveTo>
                <a:cubicBezTo>
                  <a:pt x="724" y="212"/>
                  <a:pt x="1449" y="423"/>
                  <a:pt x="2224" y="423"/>
                </a:cubicBezTo>
                <a:cubicBezTo>
                  <a:pt x="3000" y="423"/>
                  <a:pt x="4180" y="57"/>
                  <a:pt x="4652" y="0"/>
                </a:cubicBezTo>
              </a:path>
            </a:pathLst>
          </a:custGeom>
          <a:noFill/>
          <a:ln w="9398">
            <a:solidFill>
              <a:srgbClr val="0099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en-US" sz="1600" dirty="0">
              <a:solidFill>
                <a:srgbClr val="000000"/>
              </a:solidFill>
              <a:latin typeface="Calibri" panose="020F0502020204030204" pitchFamily="34" charset="0"/>
              <a:cs typeface="Arial" charset="0"/>
            </a:endParaRPr>
          </a:p>
        </p:txBody>
      </p:sp>
      <p:sp>
        <p:nvSpPr>
          <p:cNvPr id="90" name="Freeform 11">
            <a:extLst>
              <a:ext uri="{FF2B5EF4-FFF2-40B4-BE49-F238E27FC236}">
                <a16:creationId xmlns:a16="http://schemas.microsoft.com/office/drawing/2014/main" id="{5E3D9EE1-3ED2-B644-AE60-E5D7476A68B9}"/>
              </a:ext>
            </a:extLst>
          </p:cNvPr>
          <p:cNvSpPr>
            <a:spLocks/>
          </p:cNvSpPr>
          <p:nvPr/>
        </p:nvSpPr>
        <p:spPr bwMode="auto">
          <a:xfrm flipH="1">
            <a:off x="7217753" y="5236544"/>
            <a:ext cx="670607" cy="75674"/>
          </a:xfrm>
          <a:custGeom>
            <a:avLst/>
            <a:gdLst>
              <a:gd name="T0" fmla="*/ 0 w 4653"/>
              <a:gd name="T1" fmla="*/ 0 h 424"/>
              <a:gd name="T2" fmla="*/ 43 w 4653"/>
              <a:gd name="T3" fmla="*/ 8 h 424"/>
              <a:gd name="T4" fmla="*/ 90 w 4653"/>
              <a:gd name="T5" fmla="*/ 0 h 424"/>
              <a:gd name="T6" fmla="*/ 0 60000 65536"/>
              <a:gd name="T7" fmla="*/ 0 60000 65536"/>
              <a:gd name="T8" fmla="*/ 0 60000 65536"/>
              <a:gd name="T9" fmla="*/ 0 w 4653"/>
              <a:gd name="T10" fmla="*/ 0 h 424"/>
              <a:gd name="T11" fmla="*/ 4653 w 4653"/>
              <a:gd name="T12" fmla="*/ 424 h 424"/>
            </a:gdLst>
            <a:ahLst/>
            <a:cxnLst>
              <a:cxn ang="T6">
                <a:pos x="T0" y="T1"/>
              </a:cxn>
              <a:cxn ang="T7">
                <a:pos x="T2" y="T3"/>
              </a:cxn>
              <a:cxn ang="T8">
                <a:pos x="T4" y="T5"/>
              </a:cxn>
            </a:cxnLst>
            <a:rect l="T9" t="T10" r="T11" b="T12"/>
            <a:pathLst>
              <a:path w="4653" h="424">
                <a:moveTo>
                  <a:pt x="0" y="0"/>
                </a:moveTo>
                <a:cubicBezTo>
                  <a:pt x="724" y="212"/>
                  <a:pt x="1449" y="423"/>
                  <a:pt x="2224" y="423"/>
                </a:cubicBezTo>
                <a:cubicBezTo>
                  <a:pt x="3000" y="423"/>
                  <a:pt x="4180" y="57"/>
                  <a:pt x="4652" y="0"/>
                </a:cubicBezTo>
              </a:path>
            </a:pathLst>
          </a:custGeom>
          <a:noFill/>
          <a:ln w="9398">
            <a:solidFill>
              <a:srgbClr val="0099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en-US" sz="1600" dirty="0">
              <a:solidFill>
                <a:srgbClr val="000000"/>
              </a:solidFill>
              <a:latin typeface="Calibri" panose="020F0502020204030204" pitchFamily="34" charset="0"/>
              <a:cs typeface="Arial" charset="0"/>
            </a:endParaRPr>
          </a:p>
        </p:txBody>
      </p:sp>
      <p:sp>
        <p:nvSpPr>
          <p:cNvPr id="91" name="Freeform 11">
            <a:extLst>
              <a:ext uri="{FF2B5EF4-FFF2-40B4-BE49-F238E27FC236}">
                <a16:creationId xmlns:a16="http://schemas.microsoft.com/office/drawing/2014/main" id="{140E3BEA-F234-E04A-B0CD-02993FE3F737}"/>
              </a:ext>
            </a:extLst>
          </p:cNvPr>
          <p:cNvSpPr>
            <a:spLocks/>
          </p:cNvSpPr>
          <p:nvPr/>
        </p:nvSpPr>
        <p:spPr bwMode="auto">
          <a:xfrm flipH="1">
            <a:off x="8549626" y="5231368"/>
            <a:ext cx="577504" cy="81921"/>
          </a:xfrm>
          <a:custGeom>
            <a:avLst/>
            <a:gdLst>
              <a:gd name="T0" fmla="*/ 0 w 4653"/>
              <a:gd name="T1" fmla="*/ 0 h 424"/>
              <a:gd name="T2" fmla="*/ 43 w 4653"/>
              <a:gd name="T3" fmla="*/ 8 h 424"/>
              <a:gd name="T4" fmla="*/ 90 w 4653"/>
              <a:gd name="T5" fmla="*/ 0 h 424"/>
              <a:gd name="T6" fmla="*/ 0 60000 65536"/>
              <a:gd name="T7" fmla="*/ 0 60000 65536"/>
              <a:gd name="T8" fmla="*/ 0 60000 65536"/>
              <a:gd name="T9" fmla="*/ 0 w 4653"/>
              <a:gd name="T10" fmla="*/ 0 h 424"/>
              <a:gd name="T11" fmla="*/ 4653 w 4653"/>
              <a:gd name="T12" fmla="*/ 424 h 424"/>
            </a:gdLst>
            <a:ahLst/>
            <a:cxnLst>
              <a:cxn ang="T6">
                <a:pos x="T0" y="T1"/>
              </a:cxn>
              <a:cxn ang="T7">
                <a:pos x="T2" y="T3"/>
              </a:cxn>
              <a:cxn ang="T8">
                <a:pos x="T4" y="T5"/>
              </a:cxn>
            </a:cxnLst>
            <a:rect l="T9" t="T10" r="T11" b="T12"/>
            <a:pathLst>
              <a:path w="4653" h="424">
                <a:moveTo>
                  <a:pt x="0" y="0"/>
                </a:moveTo>
                <a:cubicBezTo>
                  <a:pt x="724" y="212"/>
                  <a:pt x="1449" y="423"/>
                  <a:pt x="2224" y="423"/>
                </a:cubicBezTo>
                <a:cubicBezTo>
                  <a:pt x="3000" y="423"/>
                  <a:pt x="4180" y="57"/>
                  <a:pt x="4652" y="0"/>
                </a:cubicBezTo>
              </a:path>
            </a:pathLst>
          </a:custGeom>
          <a:noFill/>
          <a:ln w="9398">
            <a:solidFill>
              <a:srgbClr val="0099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en-US" sz="1600" dirty="0">
              <a:solidFill>
                <a:srgbClr val="000000"/>
              </a:solidFill>
              <a:latin typeface="Calibri" panose="020F0502020204030204" pitchFamily="34" charset="0"/>
              <a:cs typeface="Arial" charset="0"/>
            </a:endParaRPr>
          </a:p>
        </p:txBody>
      </p:sp>
      <p:sp>
        <p:nvSpPr>
          <p:cNvPr id="92" name="Freeform 11">
            <a:extLst>
              <a:ext uri="{FF2B5EF4-FFF2-40B4-BE49-F238E27FC236}">
                <a16:creationId xmlns:a16="http://schemas.microsoft.com/office/drawing/2014/main" id="{CE878F55-14DD-3E40-98F1-CC73C738DE71}"/>
              </a:ext>
            </a:extLst>
          </p:cNvPr>
          <p:cNvSpPr>
            <a:spLocks/>
          </p:cNvSpPr>
          <p:nvPr/>
        </p:nvSpPr>
        <p:spPr bwMode="auto">
          <a:xfrm>
            <a:off x="6729637" y="5262773"/>
            <a:ext cx="1158723" cy="317008"/>
          </a:xfrm>
          <a:custGeom>
            <a:avLst/>
            <a:gdLst>
              <a:gd name="T0" fmla="*/ 0 w 4653"/>
              <a:gd name="T1" fmla="*/ 0 h 424"/>
              <a:gd name="T2" fmla="*/ 43 w 4653"/>
              <a:gd name="T3" fmla="*/ 8 h 424"/>
              <a:gd name="T4" fmla="*/ 90 w 4653"/>
              <a:gd name="T5" fmla="*/ 0 h 424"/>
              <a:gd name="T6" fmla="*/ 0 60000 65536"/>
              <a:gd name="T7" fmla="*/ 0 60000 65536"/>
              <a:gd name="T8" fmla="*/ 0 60000 65536"/>
              <a:gd name="T9" fmla="*/ 0 w 4653"/>
              <a:gd name="T10" fmla="*/ 0 h 424"/>
              <a:gd name="T11" fmla="*/ 4653 w 4653"/>
              <a:gd name="T12" fmla="*/ 424 h 424"/>
            </a:gdLst>
            <a:ahLst/>
            <a:cxnLst>
              <a:cxn ang="T6">
                <a:pos x="T0" y="T1"/>
              </a:cxn>
              <a:cxn ang="T7">
                <a:pos x="T2" y="T3"/>
              </a:cxn>
              <a:cxn ang="T8">
                <a:pos x="T4" y="T5"/>
              </a:cxn>
            </a:cxnLst>
            <a:rect l="T9" t="T10" r="T11" b="T12"/>
            <a:pathLst>
              <a:path w="4653" h="424">
                <a:moveTo>
                  <a:pt x="0" y="0"/>
                </a:moveTo>
                <a:cubicBezTo>
                  <a:pt x="724" y="212"/>
                  <a:pt x="1449" y="423"/>
                  <a:pt x="2224" y="423"/>
                </a:cubicBezTo>
                <a:cubicBezTo>
                  <a:pt x="3000" y="423"/>
                  <a:pt x="4180" y="57"/>
                  <a:pt x="4652" y="0"/>
                </a:cubicBezTo>
              </a:path>
            </a:pathLst>
          </a:custGeom>
          <a:noFill/>
          <a:ln w="9398">
            <a:solidFill>
              <a:srgbClr val="0099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en-US" sz="1600" dirty="0">
              <a:solidFill>
                <a:srgbClr val="000000"/>
              </a:solidFill>
              <a:latin typeface="Calibri" panose="020F0502020204030204" pitchFamily="34" charset="0"/>
              <a:cs typeface="Arial" charset="0"/>
            </a:endParaRPr>
          </a:p>
        </p:txBody>
      </p:sp>
      <p:sp>
        <p:nvSpPr>
          <p:cNvPr id="93" name="Freeform 11">
            <a:extLst>
              <a:ext uri="{FF2B5EF4-FFF2-40B4-BE49-F238E27FC236}">
                <a16:creationId xmlns:a16="http://schemas.microsoft.com/office/drawing/2014/main" id="{E0C773C2-9483-3242-B137-7BC8EEA597BB}"/>
              </a:ext>
            </a:extLst>
          </p:cNvPr>
          <p:cNvSpPr>
            <a:spLocks/>
          </p:cNvSpPr>
          <p:nvPr/>
        </p:nvSpPr>
        <p:spPr bwMode="auto">
          <a:xfrm>
            <a:off x="7888359" y="5260403"/>
            <a:ext cx="2217416" cy="461677"/>
          </a:xfrm>
          <a:custGeom>
            <a:avLst/>
            <a:gdLst>
              <a:gd name="T0" fmla="*/ 0 w 4653"/>
              <a:gd name="T1" fmla="*/ 0 h 424"/>
              <a:gd name="T2" fmla="*/ 43 w 4653"/>
              <a:gd name="T3" fmla="*/ 8 h 424"/>
              <a:gd name="T4" fmla="*/ 90 w 4653"/>
              <a:gd name="T5" fmla="*/ 0 h 424"/>
              <a:gd name="T6" fmla="*/ 0 60000 65536"/>
              <a:gd name="T7" fmla="*/ 0 60000 65536"/>
              <a:gd name="T8" fmla="*/ 0 60000 65536"/>
              <a:gd name="T9" fmla="*/ 0 w 4653"/>
              <a:gd name="T10" fmla="*/ 0 h 424"/>
              <a:gd name="T11" fmla="*/ 4653 w 4653"/>
              <a:gd name="T12" fmla="*/ 424 h 424"/>
            </a:gdLst>
            <a:ahLst/>
            <a:cxnLst>
              <a:cxn ang="T6">
                <a:pos x="T0" y="T1"/>
              </a:cxn>
              <a:cxn ang="T7">
                <a:pos x="T2" y="T3"/>
              </a:cxn>
              <a:cxn ang="T8">
                <a:pos x="T4" y="T5"/>
              </a:cxn>
            </a:cxnLst>
            <a:rect l="T9" t="T10" r="T11" b="T12"/>
            <a:pathLst>
              <a:path w="4653" h="424">
                <a:moveTo>
                  <a:pt x="0" y="0"/>
                </a:moveTo>
                <a:cubicBezTo>
                  <a:pt x="724" y="212"/>
                  <a:pt x="1449" y="423"/>
                  <a:pt x="2224" y="423"/>
                </a:cubicBezTo>
                <a:cubicBezTo>
                  <a:pt x="3000" y="423"/>
                  <a:pt x="4180" y="57"/>
                  <a:pt x="4652" y="0"/>
                </a:cubicBezTo>
              </a:path>
            </a:pathLst>
          </a:custGeom>
          <a:noFill/>
          <a:ln w="9398">
            <a:solidFill>
              <a:srgbClr val="0099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p>
            <a:endParaRPr lang="en-US" sz="1600" dirty="0">
              <a:solidFill>
                <a:srgbClr val="000000"/>
              </a:solidFill>
              <a:latin typeface="Calibri" panose="020F0502020204030204" pitchFamily="34" charset="0"/>
              <a:cs typeface="Arial" charset="0"/>
            </a:endParaRPr>
          </a:p>
        </p:txBody>
      </p:sp>
    </p:spTree>
    <p:extLst>
      <p:ext uri="{BB962C8B-B14F-4D97-AF65-F5344CB8AC3E}">
        <p14:creationId xmlns:p14="http://schemas.microsoft.com/office/powerpoint/2010/main" val="119824602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4343" y="283492"/>
            <a:ext cx="10515600" cy="687609"/>
          </a:xfrm>
        </p:spPr>
        <p:txBody>
          <a:bodyPr/>
          <a:lstStyle/>
          <a:p>
            <a:r>
              <a:rPr lang="en-US" dirty="0">
                <a:solidFill>
                  <a:srgbClr val="0070C0"/>
                </a:solidFill>
              </a:rPr>
              <a:t>My Research Contributions</a:t>
            </a:r>
          </a:p>
        </p:txBody>
      </p:sp>
      <p:sp>
        <p:nvSpPr>
          <p:cNvPr id="6" name="Slide Number Placeholder 5"/>
          <p:cNvSpPr>
            <a:spLocks noGrp="1"/>
          </p:cNvSpPr>
          <p:nvPr>
            <p:ph type="sldNum" sz="quarter" idx="12"/>
          </p:nvPr>
        </p:nvSpPr>
        <p:spPr/>
        <p:txBody>
          <a:bodyPr/>
          <a:lstStyle/>
          <a:p>
            <a:fld id="{AF71DC22-0103-4060-B7D8-ECD9AE0F749D}" type="slidenum">
              <a:rPr lang="zh-TW" altLang="en-US" smtClean="0"/>
              <a:pPr/>
              <a:t>6</a:t>
            </a:fld>
            <a:endParaRPr lang="zh-TW" altLang="en-US"/>
          </a:p>
        </p:txBody>
      </p:sp>
      <p:sp>
        <p:nvSpPr>
          <p:cNvPr id="24" name="Rounded Rectangle 23"/>
          <p:cNvSpPr/>
          <p:nvPr/>
        </p:nvSpPr>
        <p:spPr>
          <a:xfrm>
            <a:off x="1780732" y="1411706"/>
            <a:ext cx="8935394" cy="3731623"/>
          </a:xfrm>
          <a:prstGeom prst="roundRect">
            <a:avLst/>
          </a:prstGeom>
          <a:solidFill>
            <a:schemeClr val="bg2">
              <a:lumMod val="20000"/>
              <a:lumOff val="80000"/>
            </a:schemeClr>
          </a:solidFill>
          <a:ln w="38100"/>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zh-TW" sz="3400" dirty="0">
                <a:solidFill>
                  <a:srgbClr val="0070C0"/>
                </a:solidFill>
                <a:latin typeface="Verdana" panose="020B0604030504040204" pitchFamily="34" charset="0"/>
                <a:ea typeface="Verdana" panose="020B0604030504040204" pitchFamily="34" charset="0"/>
                <a:cs typeface="Verdana" panose="020B0604030504040204" pitchFamily="34" charset="0"/>
              </a:rPr>
              <a:t>Frameworks w/ Auxiliary Supervision</a:t>
            </a:r>
          </a:p>
          <a:p>
            <a:pPr algn="ctr"/>
            <a:r>
              <a:rPr lang="en-US" altLang="zh-TW" sz="2000" b="1" dirty="0">
                <a:solidFill>
                  <a:srgbClr val="7030A0"/>
                </a:solidFill>
                <a:latin typeface="Times New Roman" panose="02020603050405020304" pitchFamily="18" charset="0"/>
                <a:ea typeface="新細明體" pitchFamily="18" charset="-120"/>
                <a:cs typeface="Times New Roman" panose="02020603050405020304" pitchFamily="18" charset="0"/>
              </a:rPr>
              <a:t>[ACL 18;  EMNLP 19, 21; NAACL 21; LREC 18; ICTD 16]</a:t>
            </a:r>
            <a:endParaRPr lang="en-US" sz="3200" dirty="0">
              <a:solidFill>
                <a:schemeClr val="tx1"/>
              </a:solidFill>
              <a:latin typeface="Times New Roman" panose="02020603050405020304" pitchFamily="18" charset="0"/>
              <a:cs typeface="Times New Roman" panose="02020603050405020304" pitchFamily="18" charset="0"/>
            </a:endParaRPr>
          </a:p>
          <a:p>
            <a:pPr algn="ctr"/>
            <a:endParaRPr lang="en-US" altLang="zh-TW" sz="2000" b="1" dirty="0">
              <a:solidFill>
                <a:schemeClr val="tx1"/>
              </a:solidFill>
              <a:latin typeface="Times New Roman" panose="02020603050405020304" pitchFamily="18" charset="0"/>
              <a:cs typeface="Times New Roman" panose="02020603050405020304" pitchFamily="18" charset="0"/>
            </a:endParaRPr>
          </a:p>
          <a:p>
            <a:pPr marL="457200" indent="-457200">
              <a:buFont typeface="Wingdings" charset="2"/>
              <a:buChar char="v"/>
            </a:pPr>
            <a:r>
              <a:rPr lang="en-US" sz="3200" dirty="0">
                <a:solidFill>
                  <a:schemeClr val="tx1"/>
                </a:solidFill>
              </a:rPr>
              <a:t>Design tractable, principled, models</a:t>
            </a:r>
          </a:p>
          <a:p>
            <a:pPr marL="457200" indent="-457200">
              <a:buFont typeface="Wingdings" charset="2"/>
              <a:buChar char="v"/>
            </a:pPr>
            <a:r>
              <a:rPr lang="en-US" sz="3200" dirty="0">
                <a:solidFill>
                  <a:schemeClr val="tx1"/>
                </a:solidFill>
              </a:rPr>
              <a:t>Leveraging open-source resources </a:t>
            </a:r>
            <a:endParaRPr lang="en-US" sz="3000" dirty="0">
              <a:solidFill>
                <a:schemeClr val="tx1"/>
              </a:solidFill>
              <a:latin typeface="Times New Roman" panose="02020603050405020304" pitchFamily="18" charset="0"/>
              <a:cs typeface="Times New Roman" panose="02020603050405020304" pitchFamily="18" charset="0"/>
            </a:endParaRPr>
          </a:p>
          <a:p>
            <a:pPr marL="457200" indent="-457200">
              <a:buFont typeface="Wingdings" charset="2"/>
              <a:buChar char="v"/>
            </a:pPr>
            <a:r>
              <a:rPr lang="en-US" sz="3000" dirty="0">
                <a:solidFill>
                  <a:schemeClr val="tx1"/>
                </a:solidFill>
                <a:latin typeface="Times New Roman" panose="02020603050405020304" pitchFamily="18" charset="0"/>
                <a:cs typeface="Times New Roman" panose="02020603050405020304" pitchFamily="18" charset="0"/>
              </a:rPr>
              <a:t>Enhance in multiple aspects </a:t>
            </a:r>
          </a:p>
          <a:p>
            <a:pPr marL="914400" lvl="1" indent="-457200">
              <a:buFont typeface="Wingdings" charset="2"/>
              <a:buChar char="v"/>
            </a:pPr>
            <a:r>
              <a:rPr lang="en-US" sz="3000" dirty="0">
                <a:solidFill>
                  <a:schemeClr val="tx1"/>
                </a:solidFill>
                <a:latin typeface="Times New Roman" panose="02020603050405020304" pitchFamily="18" charset="0"/>
                <a:cs typeface="Times New Roman" panose="02020603050405020304" pitchFamily="18" charset="0"/>
              </a:rPr>
              <a:t>(acc, speed, interpretability)</a:t>
            </a:r>
            <a:endParaRPr lang="en-US" sz="3200" dirty="0">
              <a:solidFill>
                <a:schemeClr val="tx1"/>
              </a:solidFill>
            </a:endParaRPr>
          </a:p>
        </p:txBody>
      </p:sp>
    </p:spTree>
    <p:extLst>
      <p:ext uri="{BB962C8B-B14F-4D97-AF65-F5344CB8AC3E}">
        <p14:creationId xmlns:p14="http://schemas.microsoft.com/office/powerpoint/2010/main" val="80698484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8C43B-9042-CC40-AE47-48B1D9942183}"/>
              </a:ext>
            </a:extLst>
          </p:cNvPr>
          <p:cNvSpPr>
            <a:spLocks noGrp="1"/>
          </p:cNvSpPr>
          <p:nvPr>
            <p:ph type="ctrTitle"/>
          </p:nvPr>
        </p:nvSpPr>
        <p:spPr/>
        <p:txBody>
          <a:bodyPr>
            <a:normAutofit/>
          </a:bodyPr>
          <a:lstStyle/>
          <a:p>
            <a:r>
              <a:rPr lang="en-US" sz="4000" dirty="0">
                <a:solidFill>
                  <a:srgbClr val="0070C0"/>
                </a:solidFill>
                <a:latin typeface="Times New Roman" panose="02020603050405020304" pitchFamily="18" charset="0"/>
                <a:cs typeface="Times New Roman" panose="02020603050405020304" pitchFamily="18" charset="0"/>
              </a:rPr>
              <a:t>Retrieval Augmented Code Generation and Summarization </a:t>
            </a:r>
          </a:p>
        </p:txBody>
      </p:sp>
      <p:sp>
        <p:nvSpPr>
          <p:cNvPr id="3" name="Subtitle 2">
            <a:extLst>
              <a:ext uri="{FF2B5EF4-FFF2-40B4-BE49-F238E27FC236}">
                <a16:creationId xmlns:a16="http://schemas.microsoft.com/office/drawing/2014/main" id="{77661505-F4FE-E641-AA23-ECB91D471346}"/>
              </a:ext>
            </a:extLst>
          </p:cNvPr>
          <p:cNvSpPr>
            <a:spLocks noGrp="1"/>
          </p:cNvSpPr>
          <p:nvPr>
            <p:ph type="subTitle" idx="1"/>
          </p:nvPr>
        </p:nvSpPr>
        <p:spPr>
          <a:xfrm>
            <a:off x="4410636" y="5270008"/>
            <a:ext cx="3101788" cy="465629"/>
          </a:xfrm>
        </p:spPr>
        <p:txBody>
          <a:bodyPr>
            <a:normAutofit/>
          </a:bodyPr>
          <a:lstStyle/>
          <a:p>
            <a:r>
              <a:rPr lang="en-US" dirty="0">
                <a:solidFill>
                  <a:schemeClr val="accent2"/>
                </a:solidFill>
                <a:latin typeface="Times New Roman" panose="02020603050405020304" pitchFamily="18" charset="0"/>
                <a:cs typeface="Times New Roman" panose="02020603050405020304" pitchFamily="18" charset="0"/>
              </a:rPr>
              <a:t>EMNLP-Findings 2021</a:t>
            </a:r>
          </a:p>
        </p:txBody>
      </p:sp>
      <p:pic>
        <p:nvPicPr>
          <p:cNvPr id="4" name="Picture 2" descr="https://lh6.googleusercontent.com/QBVnZB3uFaaysp6usZe8xGc4DxGuxWpogrydNdtyLjcjEj4EQb9e7bLoFgH9KdUzbVAM6qOhWNjWQcBtHqPFn39C0MMGEyVZ4t1tN-164xglaqbhY5ASnXaw8yv4SO6BV9iCtkfClE0">
            <a:extLst>
              <a:ext uri="{FF2B5EF4-FFF2-40B4-BE49-F238E27FC236}">
                <a16:creationId xmlns:a16="http://schemas.microsoft.com/office/drawing/2014/main" id="{2BA5749D-4D7A-E940-B688-D57953E25B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76796"/>
            <a:ext cx="2296415" cy="481204"/>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9F19480C-36CC-A445-873C-0D6ACDF4939D}"/>
              </a:ext>
            </a:extLst>
          </p:cNvPr>
          <p:cNvSpPr>
            <a:spLocks noGrp="1"/>
          </p:cNvSpPr>
          <p:nvPr>
            <p:ph type="sldNum" sz="quarter" idx="12"/>
          </p:nvPr>
        </p:nvSpPr>
        <p:spPr/>
        <p:txBody>
          <a:bodyPr/>
          <a:lstStyle/>
          <a:p>
            <a:fld id="{976BDB2E-92AC-464F-8154-8268F184F26C}" type="slidenum">
              <a:rPr lang="en-US" smtClean="0"/>
              <a:t>7</a:t>
            </a:fld>
            <a:endParaRPr lang="en-US"/>
          </a:p>
        </p:txBody>
      </p:sp>
      <p:pic>
        <p:nvPicPr>
          <p:cNvPr id="8" name="Picture 2">
            <a:extLst>
              <a:ext uri="{FF2B5EF4-FFF2-40B4-BE49-F238E27FC236}">
                <a16:creationId xmlns:a16="http://schemas.microsoft.com/office/drawing/2014/main" id="{D0DB2EE3-7160-384D-B270-DBAA75769A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80551" y="56282"/>
            <a:ext cx="1011449" cy="7477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Text&#10;&#10;Description automatically generated">
            <a:extLst>
              <a:ext uri="{FF2B5EF4-FFF2-40B4-BE49-F238E27FC236}">
                <a16:creationId xmlns:a16="http://schemas.microsoft.com/office/drawing/2014/main" id="{F41FF90D-7791-DB43-B50B-2F21D43FA62A}"/>
              </a:ext>
            </a:extLst>
          </p:cNvPr>
          <p:cNvPicPr>
            <a:picLocks noChangeAspect="1"/>
          </p:cNvPicPr>
          <p:nvPr/>
        </p:nvPicPr>
        <p:blipFill>
          <a:blip r:embed="rId5"/>
          <a:stretch>
            <a:fillRect/>
          </a:stretch>
        </p:blipFill>
        <p:spPr>
          <a:xfrm>
            <a:off x="2908674" y="3821416"/>
            <a:ext cx="6278791" cy="1005756"/>
          </a:xfrm>
          <a:prstGeom prst="rect">
            <a:avLst/>
          </a:prstGeom>
        </p:spPr>
      </p:pic>
    </p:spTree>
    <p:extLst>
      <p:ext uri="{BB962C8B-B14F-4D97-AF65-F5344CB8AC3E}">
        <p14:creationId xmlns:p14="http://schemas.microsoft.com/office/powerpoint/2010/main" val="3103677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Picture 40" descr="Text&#10;&#10;Description automatically generated">
            <a:extLst>
              <a:ext uri="{FF2B5EF4-FFF2-40B4-BE49-F238E27FC236}">
                <a16:creationId xmlns:a16="http://schemas.microsoft.com/office/drawing/2014/main" id="{86E1EE60-EABB-EB4B-AB14-88F02E98AD8B}"/>
              </a:ext>
            </a:extLst>
          </p:cNvPr>
          <p:cNvPicPr>
            <a:picLocks noChangeAspect="1"/>
          </p:cNvPicPr>
          <p:nvPr/>
        </p:nvPicPr>
        <p:blipFill>
          <a:blip r:embed="rId3"/>
          <a:stretch>
            <a:fillRect/>
          </a:stretch>
        </p:blipFill>
        <p:spPr>
          <a:xfrm>
            <a:off x="5541870" y="4511318"/>
            <a:ext cx="3367118" cy="1207401"/>
          </a:xfrm>
          <a:prstGeom prst="rect">
            <a:avLst/>
          </a:prstGeom>
        </p:spPr>
      </p:pic>
      <p:sp>
        <p:nvSpPr>
          <p:cNvPr id="2" name="Title 1">
            <a:extLst>
              <a:ext uri="{FF2B5EF4-FFF2-40B4-BE49-F238E27FC236}">
                <a16:creationId xmlns:a16="http://schemas.microsoft.com/office/drawing/2014/main" id="{386BC43C-968F-B54C-94E1-04E7CAAD22E9}"/>
              </a:ext>
            </a:extLst>
          </p:cNvPr>
          <p:cNvSpPr>
            <a:spLocks noGrp="1"/>
          </p:cNvSpPr>
          <p:nvPr>
            <p:ph type="title"/>
          </p:nvPr>
        </p:nvSpPr>
        <p:spPr>
          <a:xfrm>
            <a:off x="0" y="110841"/>
            <a:ext cx="4228109" cy="1025124"/>
          </a:xfrm>
          <a:ln>
            <a:noFill/>
          </a:ln>
        </p:spPr>
        <p:txBody>
          <a:bodyPr>
            <a:noAutofit/>
          </a:bodyPr>
          <a:lstStyle/>
          <a:p>
            <a:r>
              <a:rPr lang="en-US" sz="6000" dirty="0">
                <a:latin typeface="Oriya MN" pitchFamily="2" charset="0"/>
                <a:cs typeface="Oriya MN" pitchFamily="2" charset="0"/>
              </a:rPr>
              <a:t>Motivation</a:t>
            </a:r>
          </a:p>
        </p:txBody>
      </p:sp>
      <p:pic>
        <p:nvPicPr>
          <p:cNvPr id="25" name="Picture 2" descr="https://lh6.googleusercontent.com/QBVnZB3uFaaysp6usZe8xGc4DxGuxWpogrydNdtyLjcjEj4EQb9e7bLoFgH9KdUzbVAM6qOhWNjWQcBtHqPFn39C0MMGEyVZ4t1tN-164xglaqbhY5ASnXaw8yv4SO6BV9iCtkfClE0">
            <a:extLst>
              <a:ext uri="{FF2B5EF4-FFF2-40B4-BE49-F238E27FC236}">
                <a16:creationId xmlns:a16="http://schemas.microsoft.com/office/drawing/2014/main" id="{511C0020-054A-A847-A1D9-3EC7E03195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76796"/>
            <a:ext cx="2296415" cy="481204"/>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a:extLst>
              <a:ext uri="{FF2B5EF4-FFF2-40B4-BE49-F238E27FC236}">
                <a16:creationId xmlns:a16="http://schemas.microsoft.com/office/drawing/2014/main" id="{D2BD27E7-F74E-0547-B83D-9E541F8860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80551" y="8984"/>
            <a:ext cx="1011449" cy="747750"/>
          </a:xfrm>
          <a:prstGeom prst="rect">
            <a:avLst/>
          </a:prstGeom>
          <a:noFill/>
          <a:extLst>
            <a:ext uri="{909E8E84-426E-40DD-AFC4-6F175D3DCCD1}">
              <a14:hiddenFill xmlns:a14="http://schemas.microsoft.com/office/drawing/2010/main">
                <a:solidFill>
                  <a:srgbClr val="FFFFFF"/>
                </a:solidFill>
              </a14:hiddenFill>
            </a:ext>
          </a:extLst>
        </p:spPr>
      </p:pic>
      <p:sp>
        <p:nvSpPr>
          <p:cNvPr id="56" name="Curved Left Arrow 55">
            <a:extLst>
              <a:ext uri="{FF2B5EF4-FFF2-40B4-BE49-F238E27FC236}">
                <a16:creationId xmlns:a16="http://schemas.microsoft.com/office/drawing/2014/main" id="{9C6B4A7C-57A1-0C4E-9BB0-AB1215DBF6A0}"/>
              </a:ext>
            </a:extLst>
          </p:cNvPr>
          <p:cNvSpPr/>
          <p:nvPr/>
        </p:nvSpPr>
        <p:spPr>
          <a:xfrm>
            <a:off x="7655854" y="1950763"/>
            <a:ext cx="589808" cy="1024758"/>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Curved Right Arrow 57">
            <a:extLst>
              <a:ext uri="{FF2B5EF4-FFF2-40B4-BE49-F238E27FC236}">
                <a16:creationId xmlns:a16="http://schemas.microsoft.com/office/drawing/2014/main" id="{FF258901-7372-874A-A711-D29B5CF69FCF}"/>
              </a:ext>
            </a:extLst>
          </p:cNvPr>
          <p:cNvSpPr/>
          <p:nvPr/>
        </p:nvSpPr>
        <p:spPr>
          <a:xfrm>
            <a:off x="5629765" y="3366180"/>
            <a:ext cx="819802" cy="116664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7" name="Graphic 6" descr="Lightbulb and gear with solid fill">
            <a:extLst>
              <a:ext uri="{FF2B5EF4-FFF2-40B4-BE49-F238E27FC236}">
                <a16:creationId xmlns:a16="http://schemas.microsoft.com/office/drawing/2014/main" id="{96FCD21E-59AB-3042-8B09-36C8CBA8423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65259" y="2816047"/>
            <a:ext cx="914400" cy="914400"/>
          </a:xfrm>
          <a:prstGeom prst="rect">
            <a:avLst/>
          </a:prstGeom>
        </p:spPr>
      </p:pic>
      <p:pic>
        <p:nvPicPr>
          <p:cNvPr id="8" name="Graphic 7" descr="Programmer male with solid fill">
            <a:extLst>
              <a:ext uri="{FF2B5EF4-FFF2-40B4-BE49-F238E27FC236}">
                <a16:creationId xmlns:a16="http://schemas.microsoft.com/office/drawing/2014/main" id="{6C85E4BF-FC7E-894B-8284-CAC34E9DD09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276079" y="2014545"/>
            <a:ext cx="3367118" cy="3367118"/>
          </a:xfrm>
          <a:prstGeom prst="rect">
            <a:avLst/>
          </a:prstGeom>
        </p:spPr>
      </p:pic>
      <p:sp>
        <p:nvSpPr>
          <p:cNvPr id="21" name="TextBox 20">
            <a:extLst>
              <a:ext uri="{FF2B5EF4-FFF2-40B4-BE49-F238E27FC236}">
                <a16:creationId xmlns:a16="http://schemas.microsoft.com/office/drawing/2014/main" id="{FF7CE225-E434-4F4D-978B-2B1521F0A800}"/>
              </a:ext>
            </a:extLst>
          </p:cNvPr>
          <p:cNvSpPr txBox="1"/>
          <p:nvPr/>
        </p:nvSpPr>
        <p:spPr>
          <a:xfrm>
            <a:off x="5657108" y="1184566"/>
            <a:ext cx="2655086" cy="954107"/>
          </a:xfrm>
          <a:prstGeom prst="rect">
            <a:avLst/>
          </a:prstGeom>
          <a:noFill/>
          <a:ln>
            <a:solidFill>
              <a:schemeClr val="accent1">
                <a:shade val="50000"/>
              </a:schemeClr>
            </a:solidFill>
            <a:prstDash val="dash"/>
          </a:ln>
        </p:spPr>
        <p:txBody>
          <a:bodyPr wrap="square" rtlCol="0">
            <a:spAutoFit/>
          </a:bodyPr>
          <a:lstStyle/>
          <a:p>
            <a:r>
              <a:rPr lang="en-US" sz="2800" b="1" dirty="0">
                <a:latin typeface="Bradley Hand ITC" panose="020F0502020204030204" pitchFamily="34" charset="0"/>
                <a:cs typeface="Bradley Hand ITC" panose="020F0502020204030204" pitchFamily="34" charset="0"/>
              </a:rPr>
              <a:t>Find the median of an array</a:t>
            </a:r>
          </a:p>
        </p:txBody>
      </p:sp>
      <p:cxnSp>
        <p:nvCxnSpPr>
          <p:cNvPr id="15" name="Straight Arrow Connector 14">
            <a:extLst>
              <a:ext uri="{FF2B5EF4-FFF2-40B4-BE49-F238E27FC236}">
                <a16:creationId xmlns:a16="http://schemas.microsoft.com/office/drawing/2014/main" id="{EDAD3B70-9AF4-C84B-8663-3534E9FA0BB6}"/>
              </a:ext>
            </a:extLst>
          </p:cNvPr>
          <p:cNvCxnSpPr>
            <a:cxnSpLocks/>
          </p:cNvCxnSpPr>
          <p:nvPr/>
        </p:nvCxnSpPr>
        <p:spPr>
          <a:xfrm flipV="1">
            <a:off x="3961882" y="2019291"/>
            <a:ext cx="1362629" cy="694707"/>
          </a:xfrm>
          <a:prstGeom prst="straightConnector1">
            <a:avLst/>
          </a:prstGeom>
          <a:ln w="825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0B62518-1EA4-B242-A3A2-90AEA28B411D}"/>
              </a:ext>
            </a:extLst>
          </p:cNvPr>
          <p:cNvSpPr txBox="1"/>
          <p:nvPr/>
        </p:nvSpPr>
        <p:spPr>
          <a:xfrm rot="20061515">
            <a:off x="3621458" y="1753718"/>
            <a:ext cx="1642253" cy="523220"/>
          </a:xfrm>
          <a:prstGeom prst="rect">
            <a:avLst/>
          </a:prstGeom>
          <a:noFill/>
        </p:spPr>
        <p:txBody>
          <a:bodyPr wrap="square" rtlCol="0">
            <a:spAutoFit/>
          </a:bodyPr>
          <a:lstStyle/>
          <a:p>
            <a:r>
              <a:rPr lang="en-US" sz="2800" dirty="0">
                <a:latin typeface="Comic Sans MS" panose="030F0902030302020204" pitchFamily="66" charset="0"/>
              </a:rPr>
              <a:t>Concept</a:t>
            </a:r>
          </a:p>
        </p:txBody>
      </p:sp>
      <p:sp>
        <p:nvSpPr>
          <p:cNvPr id="36" name="Slide Number Placeholder 8">
            <a:extLst>
              <a:ext uri="{FF2B5EF4-FFF2-40B4-BE49-F238E27FC236}">
                <a16:creationId xmlns:a16="http://schemas.microsoft.com/office/drawing/2014/main" id="{CB8D43DF-F64F-3842-B776-B62F8E04F447}"/>
              </a:ext>
            </a:extLst>
          </p:cNvPr>
          <p:cNvSpPr>
            <a:spLocks noGrp="1"/>
          </p:cNvSpPr>
          <p:nvPr>
            <p:ph type="sldNum" sz="quarter" idx="12"/>
          </p:nvPr>
        </p:nvSpPr>
        <p:spPr>
          <a:xfrm>
            <a:off x="8610600" y="6356350"/>
            <a:ext cx="2743200" cy="365125"/>
          </a:xfrm>
        </p:spPr>
        <p:txBody>
          <a:bodyPr/>
          <a:lstStyle/>
          <a:p>
            <a:fld id="{19987A8C-529E-284D-A722-7DA0E23B5F1B}" type="slidenum">
              <a:rPr lang="en-US" smtClean="0"/>
              <a:t>8</a:t>
            </a:fld>
            <a:endParaRPr lang="en-US" dirty="0"/>
          </a:p>
        </p:txBody>
      </p:sp>
      <p:sp>
        <p:nvSpPr>
          <p:cNvPr id="44" name="TextBox 43">
            <a:extLst>
              <a:ext uri="{FF2B5EF4-FFF2-40B4-BE49-F238E27FC236}">
                <a16:creationId xmlns:a16="http://schemas.microsoft.com/office/drawing/2014/main" id="{772792BF-E41E-E14C-8D0E-4FCF8163BD60}"/>
              </a:ext>
            </a:extLst>
          </p:cNvPr>
          <p:cNvSpPr txBox="1"/>
          <p:nvPr/>
        </p:nvSpPr>
        <p:spPr>
          <a:xfrm>
            <a:off x="0" y="5999286"/>
            <a:ext cx="2847246" cy="276999"/>
          </a:xfrm>
          <a:prstGeom prst="rect">
            <a:avLst/>
          </a:prstGeom>
          <a:noFill/>
        </p:spPr>
        <p:txBody>
          <a:bodyPr wrap="square" rtlCol="0">
            <a:spAutoFit/>
          </a:bodyPr>
          <a:lstStyle/>
          <a:p>
            <a:r>
              <a:rPr lang="en-US" sz="1200" dirty="0"/>
              <a:t>Slide idea: Graham </a:t>
            </a:r>
            <a:r>
              <a:rPr lang="en-US" sz="1200" dirty="0" err="1"/>
              <a:t>Neubig</a:t>
            </a:r>
            <a:r>
              <a:rPr lang="en-US" sz="1200" dirty="0"/>
              <a:t> </a:t>
            </a:r>
          </a:p>
        </p:txBody>
      </p:sp>
      <p:sp>
        <p:nvSpPr>
          <p:cNvPr id="28" name="TextBox 27">
            <a:extLst>
              <a:ext uri="{FF2B5EF4-FFF2-40B4-BE49-F238E27FC236}">
                <a16:creationId xmlns:a16="http://schemas.microsoft.com/office/drawing/2014/main" id="{04CD3A12-CBB5-7947-938D-9CA7812D23A8}"/>
              </a:ext>
            </a:extLst>
          </p:cNvPr>
          <p:cNvSpPr txBox="1"/>
          <p:nvPr/>
        </p:nvSpPr>
        <p:spPr>
          <a:xfrm>
            <a:off x="6788874" y="5744955"/>
            <a:ext cx="667170" cy="369332"/>
          </a:xfrm>
          <a:prstGeom prst="rect">
            <a:avLst/>
          </a:prstGeom>
          <a:noFill/>
        </p:spPr>
        <p:txBody>
          <a:bodyPr wrap="none" rtlCol="0">
            <a:spAutoFit/>
          </a:bodyPr>
          <a:lstStyle/>
          <a:p>
            <a:r>
              <a:rPr lang="en-US" dirty="0"/>
              <a:t>Code</a:t>
            </a:r>
          </a:p>
        </p:txBody>
      </p:sp>
      <p:sp>
        <p:nvSpPr>
          <p:cNvPr id="46" name="TextBox 45">
            <a:extLst>
              <a:ext uri="{FF2B5EF4-FFF2-40B4-BE49-F238E27FC236}">
                <a16:creationId xmlns:a16="http://schemas.microsoft.com/office/drawing/2014/main" id="{AD5CF0DE-CEC2-054D-9E29-AC58AE08B48F}"/>
              </a:ext>
            </a:extLst>
          </p:cNvPr>
          <p:cNvSpPr txBox="1"/>
          <p:nvPr/>
        </p:nvSpPr>
        <p:spPr>
          <a:xfrm>
            <a:off x="6440675" y="2130474"/>
            <a:ext cx="1077090" cy="369332"/>
          </a:xfrm>
          <a:prstGeom prst="rect">
            <a:avLst/>
          </a:prstGeom>
          <a:noFill/>
        </p:spPr>
        <p:txBody>
          <a:bodyPr wrap="none" rtlCol="0">
            <a:spAutoFit/>
          </a:bodyPr>
          <a:lstStyle/>
          <a:p>
            <a:r>
              <a:rPr lang="en-US" dirty="0"/>
              <a:t>Summary</a:t>
            </a:r>
          </a:p>
        </p:txBody>
      </p:sp>
    </p:spTree>
    <p:extLst>
      <p:ext uri="{BB962C8B-B14F-4D97-AF65-F5344CB8AC3E}">
        <p14:creationId xmlns:p14="http://schemas.microsoft.com/office/powerpoint/2010/main" val="4024932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https://lh6.googleusercontent.com/QBVnZB3uFaaysp6usZe8xGc4DxGuxWpogrydNdtyLjcjEj4EQb9e7bLoFgH9KdUzbVAM6qOhWNjWQcBtHqPFn39C0MMGEyVZ4t1tN-164xglaqbhY5ASnXaw8yv4SO6BV9iCtkfClE0">
            <a:extLst>
              <a:ext uri="{FF2B5EF4-FFF2-40B4-BE49-F238E27FC236}">
                <a16:creationId xmlns:a16="http://schemas.microsoft.com/office/drawing/2014/main" id="{92D45405-F092-7C44-B8A1-801691EDE0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76796"/>
            <a:ext cx="2296415" cy="48120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A9854441-3FA3-0041-9A07-9414A27968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80551" y="415925"/>
            <a:ext cx="1011449" cy="747750"/>
          </a:xfrm>
          <a:prstGeom prst="rect">
            <a:avLst/>
          </a:prstGeom>
          <a:noFill/>
          <a:extLst>
            <a:ext uri="{909E8E84-426E-40DD-AFC4-6F175D3DCCD1}">
              <a14:hiddenFill xmlns:a14="http://schemas.microsoft.com/office/drawing/2010/main">
                <a:solidFill>
                  <a:srgbClr val="FFFFFF"/>
                </a:solidFill>
              </a14:hiddenFill>
            </a:ext>
          </a:extLst>
        </p:spPr>
      </p:pic>
      <p:sp>
        <p:nvSpPr>
          <p:cNvPr id="33" name="Rounded Rectangle 32">
            <a:extLst>
              <a:ext uri="{FF2B5EF4-FFF2-40B4-BE49-F238E27FC236}">
                <a16:creationId xmlns:a16="http://schemas.microsoft.com/office/drawing/2014/main" id="{61809D0B-5829-8C46-A2C9-44138AB44A42}"/>
              </a:ext>
            </a:extLst>
          </p:cNvPr>
          <p:cNvSpPr/>
          <p:nvPr/>
        </p:nvSpPr>
        <p:spPr>
          <a:xfrm>
            <a:off x="6653184" y="855338"/>
            <a:ext cx="4184709" cy="795348"/>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a:solidFill>
                  <a:schemeClr val="tx1"/>
                </a:solidFill>
                <a:latin typeface="Bradley Hand ITC" panose="03070402050302030203" pitchFamily="66" charset="77"/>
              </a:rPr>
              <a:t>Sort </a:t>
            </a:r>
            <a:r>
              <a:rPr lang="en-US" sz="2000" b="1" i="1" dirty="0" err="1">
                <a:solidFill>
                  <a:schemeClr val="tx1"/>
                </a:solidFill>
                <a:latin typeface="Bradley Hand ITC" panose="03070402050302030203" pitchFamily="66" charset="77"/>
              </a:rPr>
              <a:t>my_tensor</a:t>
            </a:r>
            <a:r>
              <a:rPr lang="en-US" sz="2000" b="1" i="1" dirty="0">
                <a:solidFill>
                  <a:schemeClr val="tx1"/>
                </a:solidFill>
                <a:latin typeface="Bradley Hand ITC" panose="03070402050302030203" pitchFamily="66" charset="77"/>
              </a:rPr>
              <a:t> in descending order </a:t>
            </a:r>
            <a:r>
              <a:rPr lang="en-US" sz="2000" b="1" i="1" dirty="0">
                <a:latin typeface="Bradley Hand ITC" panose="03070402050302030203" pitchFamily="66" charset="77"/>
              </a:rPr>
              <a:t> </a:t>
            </a:r>
          </a:p>
        </p:txBody>
      </p:sp>
      <p:sp>
        <p:nvSpPr>
          <p:cNvPr id="35" name="TextBox 34">
            <a:extLst>
              <a:ext uri="{FF2B5EF4-FFF2-40B4-BE49-F238E27FC236}">
                <a16:creationId xmlns:a16="http://schemas.microsoft.com/office/drawing/2014/main" id="{0CB1F6FD-90A6-8942-9E01-5FEECC346F10}"/>
              </a:ext>
            </a:extLst>
          </p:cNvPr>
          <p:cNvSpPr txBox="1"/>
          <p:nvPr/>
        </p:nvSpPr>
        <p:spPr>
          <a:xfrm>
            <a:off x="3046973" y="994796"/>
            <a:ext cx="1669405" cy="461665"/>
          </a:xfrm>
          <a:prstGeom prst="rect">
            <a:avLst/>
          </a:prstGeom>
          <a:noFill/>
        </p:spPr>
        <p:txBody>
          <a:bodyPr wrap="square" rtlCol="0">
            <a:spAutoFit/>
          </a:bodyPr>
          <a:lstStyle/>
          <a:p>
            <a:r>
              <a:rPr lang="en-US" sz="2400" b="1" dirty="0">
                <a:latin typeface="Comic Sans MS" panose="030F0902030302020204" pitchFamily="66" charset="0"/>
              </a:rPr>
              <a:t>Concept</a:t>
            </a:r>
          </a:p>
        </p:txBody>
      </p:sp>
      <p:sp>
        <p:nvSpPr>
          <p:cNvPr id="36" name="Down Arrow 35">
            <a:extLst>
              <a:ext uri="{FF2B5EF4-FFF2-40B4-BE49-F238E27FC236}">
                <a16:creationId xmlns:a16="http://schemas.microsoft.com/office/drawing/2014/main" id="{8702242B-C824-AF4F-AE50-93FD1CA02133}"/>
              </a:ext>
            </a:extLst>
          </p:cNvPr>
          <p:cNvSpPr/>
          <p:nvPr/>
        </p:nvSpPr>
        <p:spPr>
          <a:xfrm>
            <a:off x="8446125" y="1689890"/>
            <a:ext cx="286870" cy="3651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B6BF4127-B855-7844-AD77-54AEB3783385}"/>
              </a:ext>
            </a:extLst>
          </p:cNvPr>
          <p:cNvSpPr txBox="1"/>
          <p:nvPr/>
        </p:nvSpPr>
        <p:spPr>
          <a:xfrm>
            <a:off x="2977868" y="2275216"/>
            <a:ext cx="2695900" cy="830997"/>
          </a:xfrm>
          <a:prstGeom prst="rect">
            <a:avLst/>
          </a:prstGeom>
          <a:noFill/>
        </p:spPr>
        <p:txBody>
          <a:bodyPr wrap="square" rtlCol="0">
            <a:spAutoFit/>
          </a:bodyPr>
          <a:lstStyle/>
          <a:p>
            <a:r>
              <a:rPr lang="en-US" sz="2400" b="1" dirty="0">
                <a:latin typeface="Comic Sans MS" panose="030F0902030302020204" pitchFamily="66" charset="0"/>
              </a:rPr>
              <a:t>Search API guidelines </a:t>
            </a:r>
          </a:p>
        </p:txBody>
      </p:sp>
      <p:grpSp>
        <p:nvGrpSpPr>
          <p:cNvPr id="46" name="Group 45">
            <a:extLst>
              <a:ext uri="{FF2B5EF4-FFF2-40B4-BE49-F238E27FC236}">
                <a16:creationId xmlns:a16="http://schemas.microsoft.com/office/drawing/2014/main" id="{E1A3C158-BCAC-4D4D-8F89-43D2BF73C602}"/>
              </a:ext>
            </a:extLst>
          </p:cNvPr>
          <p:cNvGrpSpPr/>
          <p:nvPr/>
        </p:nvGrpSpPr>
        <p:grpSpPr>
          <a:xfrm>
            <a:off x="6628097" y="1933202"/>
            <a:ext cx="4209796" cy="1481882"/>
            <a:chOff x="7666631" y="2933484"/>
            <a:chExt cx="4209796" cy="1481882"/>
          </a:xfrm>
        </p:grpSpPr>
        <p:sp>
          <p:nvSpPr>
            <p:cNvPr id="38" name="Rounded Rectangle 37">
              <a:extLst>
                <a:ext uri="{FF2B5EF4-FFF2-40B4-BE49-F238E27FC236}">
                  <a16:creationId xmlns:a16="http://schemas.microsoft.com/office/drawing/2014/main" id="{3DA1A6F8-8F28-F84A-816F-89CFD5605C21}"/>
                </a:ext>
              </a:extLst>
            </p:cNvPr>
            <p:cNvSpPr/>
            <p:nvPr/>
          </p:nvSpPr>
          <p:spPr>
            <a:xfrm>
              <a:off x="7666631" y="2933484"/>
              <a:ext cx="4209796" cy="795348"/>
            </a:xfrm>
            <a:prstGeom prst="round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a:solidFill>
                    <a:schemeClr val="tx1"/>
                  </a:solidFill>
                  <a:latin typeface="Times New Roman" panose="02020603050405020304" pitchFamily="18" charset="0"/>
                  <a:cs typeface="Times New Roman" panose="02020603050405020304" pitchFamily="18" charset="0"/>
                </a:rPr>
                <a:t>Python sorted in descending order   </a:t>
              </a:r>
              <a:endParaRPr lang="en-US" sz="2000" i="1" dirty="0">
                <a:latin typeface="Times New Roman" panose="02020603050405020304" pitchFamily="18" charset="0"/>
                <a:cs typeface="Times New Roman" panose="02020603050405020304" pitchFamily="18" charset="0"/>
              </a:endParaRPr>
            </a:p>
          </p:txBody>
        </p:sp>
        <p:pic>
          <p:nvPicPr>
            <p:cNvPr id="2050" name="Picture 2" descr="Google logo - Wikipedia">
              <a:extLst>
                <a:ext uri="{FF2B5EF4-FFF2-40B4-BE49-F238E27FC236}">
                  <a16:creationId xmlns:a16="http://schemas.microsoft.com/office/drawing/2014/main" id="{50F6E788-E223-444D-BF08-8CDBB564A25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9831" y="3661410"/>
              <a:ext cx="724891" cy="24425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1162E764-34C5-0F40-83EF-31FA189F5AE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21796" y="3673650"/>
              <a:ext cx="984723" cy="244257"/>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Everything you need to know about TensorFlow 2.0 | by Thalles Silva |  Towards Data Science">
              <a:extLst>
                <a:ext uri="{FF2B5EF4-FFF2-40B4-BE49-F238E27FC236}">
                  <a16:creationId xmlns:a16="http://schemas.microsoft.com/office/drawing/2014/main" id="{F01F2046-0EF8-9543-89FA-E61320E5E1F7}"/>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b="25920"/>
            <a:stretch/>
          </p:blipFill>
          <p:spPr bwMode="auto">
            <a:xfrm>
              <a:off x="10297507" y="3543899"/>
              <a:ext cx="1467057" cy="355045"/>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Logo - Stacks">
              <a:extLst>
                <a:ext uri="{FF2B5EF4-FFF2-40B4-BE49-F238E27FC236}">
                  <a16:creationId xmlns:a16="http://schemas.microsoft.com/office/drawing/2014/main" id="{DF43ADD8-A54F-6E42-80E3-57A86BE1247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05746" y="3938161"/>
              <a:ext cx="1781022" cy="355045"/>
            </a:xfrm>
            <a:prstGeom prst="rect">
              <a:avLst/>
            </a:prstGeom>
            <a:noFill/>
            <a:extLst>
              <a:ext uri="{909E8E84-426E-40DD-AFC4-6F175D3DCCD1}">
                <a14:hiddenFill xmlns:a14="http://schemas.microsoft.com/office/drawing/2010/main">
                  <a:solidFill>
                    <a:srgbClr val="FFFFFF"/>
                  </a:solidFill>
                </a14:hiddenFill>
              </a:ext>
            </a:extLst>
          </p:spPr>
        </p:pic>
        <p:pic>
          <p:nvPicPr>
            <p:cNvPr id="2074" name="Picture 26" descr="GitHub Logo, history, meaning, symbol, PNG">
              <a:extLst>
                <a:ext uri="{FF2B5EF4-FFF2-40B4-BE49-F238E27FC236}">
                  <a16:creationId xmlns:a16="http://schemas.microsoft.com/office/drawing/2014/main" id="{8998478D-132A-F448-A7FC-A3C361FC82E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260718" y="3901016"/>
              <a:ext cx="914400" cy="514350"/>
            </a:xfrm>
            <a:prstGeom prst="rect">
              <a:avLst/>
            </a:prstGeom>
            <a:noFill/>
            <a:extLst>
              <a:ext uri="{909E8E84-426E-40DD-AFC4-6F175D3DCCD1}">
                <a14:hiddenFill xmlns:a14="http://schemas.microsoft.com/office/drawing/2010/main">
                  <a:solidFill>
                    <a:srgbClr val="FFFFFF"/>
                  </a:solidFill>
                </a14:hiddenFill>
              </a:ext>
            </a:extLst>
          </p:spPr>
        </p:pic>
        <p:sp>
          <p:nvSpPr>
            <p:cNvPr id="39" name="Rounded Rectangle 38">
              <a:extLst>
                <a:ext uri="{FF2B5EF4-FFF2-40B4-BE49-F238E27FC236}">
                  <a16:creationId xmlns:a16="http://schemas.microsoft.com/office/drawing/2014/main" id="{F12EF94F-D156-1541-978D-34D253CC614A}"/>
                </a:ext>
              </a:extLst>
            </p:cNvPr>
            <p:cNvSpPr/>
            <p:nvPr/>
          </p:nvSpPr>
          <p:spPr>
            <a:xfrm>
              <a:off x="7691718" y="3083860"/>
              <a:ext cx="4184709" cy="1296684"/>
            </a:xfrm>
            <a:prstGeom prst="roundRect">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 name="Down Arrow 60">
            <a:extLst>
              <a:ext uri="{FF2B5EF4-FFF2-40B4-BE49-F238E27FC236}">
                <a16:creationId xmlns:a16="http://schemas.microsoft.com/office/drawing/2014/main" id="{B034E9F2-0C12-B447-99EB-60721C6C0FDB}"/>
              </a:ext>
            </a:extLst>
          </p:cNvPr>
          <p:cNvSpPr/>
          <p:nvPr/>
        </p:nvSpPr>
        <p:spPr>
          <a:xfrm>
            <a:off x="8493514" y="3405279"/>
            <a:ext cx="286870" cy="3651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975F1CEA-2FD8-5345-828D-8A55964B50C4}"/>
              </a:ext>
            </a:extLst>
          </p:cNvPr>
          <p:cNvGrpSpPr/>
          <p:nvPr/>
        </p:nvGrpSpPr>
        <p:grpSpPr>
          <a:xfrm>
            <a:off x="5457030" y="3786448"/>
            <a:ext cx="6572109" cy="1571900"/>
            <a:chOff x="7656330" y="4441978"/>
            <a:chExt cx="4220096" cy="1587248"/>
          </a:xfrm>
        </p:grpSpPr>
        <p:grpSp>
          <p:nvGrpSpPr>
            <p:cNvPr id="63" name="Group 62">
              <a:extLst>
                <a:ext uri="{FF2B5EF4-FFF2-40B4-BE49-F238E27FC236}">
                  <a16:creationId xmlns:a16="http://schemas.microsoft.com/office/drawing/2014/main" id="{6A0D61DB-2009-FF44-9167-E5AD57A51E04}"/>
                </a:ext>
              </a:extLst>
            </p:cNvPr>
            <p:cNvGrpSpPr/>
            <p:nvPr/>
          </p:nvGrpSpPr>
          <p:grpSpPr>
            <a:xfrm>
              <a:off x="7656330" y="4533297"/>
              <a:ext cx="4220096" cy="1433262"/>
              <a:chOff x="1763759" y="2986094"/>
              <a:chExt cx="8766111" cy="2492072"/>
            </a:xfrm>
          </p:grpSpPr>
          <p:pic>
            <p:nvPicPr>
              <p:cNvPr id="64" name="Picture 63">
                <a:extLst>
                  <a:ext uri="{FF2B5EF4-FFF2-40B4-BE49-F238E27FC236}">
                    <a16:creationId xmlns:a16="http://schemas.microsoft.com/office/drawing/2014/main" id="{070EAAF7-56AB-904E-AD85-FFEDC6214059}"/>
                  </a:ext>
                </a:extLst>
              </p:cNvPr>
              <p:cNvPicPr>
                <a:picLocks noChangeAspect="1"/>
              </p:cNvPicPr>
              <p:nvPr/>
            </p:nvPicPr>
            <p:blipFill>
              <a:blip r:embed="rId10"/>
              <a:stretch>
                <a:fillRect/>
              </a:stretch>
            </p:blipFill>
            <p:spPr>
              <a:xfrm>
                <a:off x="1785156" y="2986094"/>
                <a:ext cx="8744714" cy="936013"/>
              </a:xfrm>
              <a:prstGeom prst="rect">
                <a:avLst/>
              </a:prstGeom>
            </p:spPr>
          </p:pic>
          <p:pic>
            <p:nvPicPr>
              <p:cNvPr id="65" name="Picture 64" descr="Graphical user interface, text, application&#10;&#10;Description automatically generated">
                <a:extLst>
                  <a:ext uri="{FF2B5EF4-FFF2-40B4-BE49-F238E27FC236}">
                    <a16:creationId xmlns:a16="http://schemas.microsoft.com/office/drawing/2014/main" id="{20354979-AD33-FA4B-82D1-5564D148EA74}"/>
                  </a:ext>
                </a:extLst>
              </p:cNvPr>
              <p:cNvPicPr>
                <a:picLocks noChangeAspect="1"/>
              </p:cNvPicPr>
              <p:nvPr/>
            </p:nvPicPr>
            <p:blipFill rotWithShape="1">
              <a:blip r:embed="rId11"/>
              <a:srcRect r="835" b="28097"/>
              <a:stretch/>
            </p:blipFill>
            <p:spPr>
              <a:xfrm>
                <a:off x="1763759" y="3761398"/>
                <a:ext cx="8744714" cy="1716768"/>
              </a:xfrm>
              <a:prstGeom prst="rect">
                <a:avLst/>
              </a:prstGeom>
            </p:spPr>
          </p:pic>
        </p:grpSp>
        <p:sp>
          <p:nvSpPr>
            <p:cNvPr id="66" name="Rounded Rectangle 65">
              <a:extLst>
                <a:ext uri="{FF2B5EF4-FFF2-40B4-BE49-F238E27FC236}">
                  <a16:creationId xmlns:a16="http://schemas.microsoft.com/office/drawing/2014/main" id="{43223ED3-5DD7-9145-83D5-C19D169FBE71}"/>
                </a:ext>
              </a:extLst>
            </p:cNvPr>
            <p:cNvSpPr/>
            <p:nvPr/>
          </p:nvSpPr>
          <p:spPr>
            <a:xfrm>
              <a:off x="7666631" y="4441978"/>
              <a:ext cx="4209795" cy="1587248"/>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8" name="Down Arrow 67">
            <a:extLst>
              <a:ext uri="{FF2B5EF4-FFF2-40B4-BE49-F238E27FC236}">
                <a16:creationId xmlns:a16="http://schemas.microsoft.com/office/drawing/2014/main" id="{32F8D69D-2E47-8444-82C4-B76CCFEBD188}"/>
              </a:ext>
            </a:extLst>
          </p:cNvPr>
          <p:cNvSpPr/>
          <p:nvPr/>
        </p:nvSpPr>
        <p:spPr>
          <a:xfrm>
            <a:off x="8546172" y="5390116"/>
            <a:ext cx="286870" cy="3651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9">
            <a:extLst>
              <a:ext uri="{FF2B5EF4-FFF2-40B4-BE49-F238E27FC236}">
                <a16:creationId xmlns:a16="http://schemas.microsoft.com/office/drawing/2014/main" id="{57010CC6-2B52-744A-995F-EBED63EA7AD3}"/>
              </a:ext>
            </a:extLst>
          </p:cNvPr>
          <p:cNvSpPr/>
          <p:nvPr/>
        </p:nvSpPr>
        <p:spPr>
          <a:xfrm>
            <a:off x="6576983" y="5787010"/>
            <a:ext cx="4260910" cy="795348"/>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err="1">
                <a:solidFill>
                  <a:schemeClr val="tx1"/>
                </a:solidFill>
                <a:latin typeface="Geeza Pro" panose="02000400000000000000" pitchFamily="2" charset="-78"/>
                <a:cs typeface="Geeza Pro" panose="02000400000000000000" pitchFamily="2" charset="-78"/>
              </a:rPr>
              <a:t>my_tensor.sort</a:t>
            </a:r>
            <a:r>
              <a:rPr lang="en-US" sz="2000" b="1" i="1" dirty="0">
                <a:solidFill>
                  <a:schemeClr val="tx1"/>
                </a:solidFill>
                <a:latin typeface="Geeza Pro" panose="02000400000000000000" pitchFamily="2" charset="-78"/>
                <a:cs typeface="Geeza Pro" panose="02000400000000000000" pitchFamily="2" charset="-78"/>
              </a:rPr>
              <a:t>(descending=True)</a:t>
            </a:r>
            <a:endParaRPr lang="en-US" sz="2000" b="1" i="1" dirty="0">
              <a:latin typeface="Geeza Pro" panose="02000400000000000000" pitchFamily="2" charset="-78"/>
              <a:cs typeface="Geeza Pro" panose="02000400000000000000" pitchFamily="2" charset="-78"/>
            </a:endParaRPr>
          </a:p>
        </p:txBody>
      </p:sp>
      <p:sp>
        <p:nvSpPr>
          <p:cNvPr id="71" name="Slide Number Placeholder 8">
            <a:extLst>
              <a:ext uri="{FF2B5EF4-FFF2-40B4-BE49-F238E27FC236}">
                <a16:creationId xmlns:a16="http://schemas.microsoft.com/office/drawing/2014/main" id="{4C0A4A8D-11B0-A847-AEF1-B7D5EB55AC5C}"/>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9987A8C-529E-284D-A722-7DA0E23B5F1B}" type="slidenum">
              <a:rPr lang="en-US" smtClean="0"/>
              <a:pPr/>
              <a:t>9</a:t>
            </a:fld>
            <a:endParaRPr lang="en-US" dirty="0"/>
          </a:p>
        </p:txBody>
      </p:sp>
      <p:sp>
        <p:nvSpPr>
          <p:cNvPr id="74" name="TextBox 73">
            <a:extLst>
              <a:ext uri="{FF2B5EF4-FFF2-40B4-BE49-F238E27FC236}">
                <a16:creationId xmlns:a16="http://schemas.microsoft.com/office/drawing/2014/main" id="{0E054BE4-CFC5-F84D-9FB9-57ADEFA6B393}"/>
              </a:ext>
            </a:extLst>
          </p:cNvPr>
          <p:cNvSpPr txBox="1"/>
          <p:nvPr/>
        </p:nvSpPr>
        <p:spPr>
          <a:xfrm>
            <a:off x="2960858" y="4143445"/>
            <a:ext cx="2480130" cy="830997"/>
          </a:xfrm>
          <a:prstGeom prst="rect">
            <a:avLst/>
          </a:prstGeom>
          <a:noFill/>
        </p:spPr>
        <p:txBody>
          <a:bodyPr wrap="square" rtlCol="0">
            <a:spAutoFit/>
          </a:bodyPr>
          <a:lstStyle/>
          <a:p>
            <a:r>
              <a:rPr lang="en-US" sz="2400" b="1" dirty="0">
                <a:latin typeface="Comic Sans MS" panose="030F0902030302020204" pitchFamily="66" charset="0"/>
              </a:rPr>
              <a:t>Browse thru. top few results</a:t>
            </a:r>
          </a:p>
        </p:txBody>
      </p:sp>
      <p:sp>
        <p:nvSpPr>
          <p:cNvPr id="75" name="TextBox 74">
            <a:extLst>
              <a:ext uri="{FF2B5EF4-FFF2-40B4-BE49-F238E27FC236}">
                <a16:creationId xmlns:a16="http://schemas.microsoft.com/office/drawing/2014/main" id="{6C218D48-9561-CB4F-96AD-B545E0F0E19E}"/>
              </a:ext>
            </a:extLst>
          </p:cNvPr>
          <p:cNvSpPr txBox="1"/>
          <p:nvPr/>
        </p:nvSpPr>
        <p:spPr>
          <a:xfrm>
            <a:off x="3095380" y="5921375"/>
            <a:ext cx="2847245" cy="461665"/>
          </a:xfrm>
          <a:prstGeom prst="rect">
            <a:avLst/>
          </a:prstGeom>
          <a:noFill/>
        </p:spPr>
        <p:txBody>
          <a:bodyPr wrap="square" rtlCol="0">
            <a:spAutoFit/>
          </a:bodyPr>
          <a:lstStyle/>
          <a:p>
            <a:r>
              <a:rPr lang="en-US" sz="2400" b="1" dirty="0">
                <a:latin typeface="Comic Sans MS" panose="030F0902030302020204" pitchFamily="66" charset="0"/>
              </a:rPr>
              <a:t>Adapt the results</a:t>
            </a:r>
          </a:p>
        </p:txBody>
      </p:sp>
      <p:sp>
        <p:nvSpPr>
          <p:cNvPr id="81" name="Title 1">
            <a:extLst>
              <a:ext uri="{FF2B5EF4-FFF2-40B4-BE49-F238E27FC236}">
                <a16:creationId xmlns:a16="http://schemas.microsoft.com/office/drawing/2014/main" id="{BBEBE8AD-4EDC-E347-A8AA-B9FB2D6F5453}"/>
              </a:ext>
            </a:extLst>
          </p:cNvPr>
          <p:cNvSpPr>
            <a:spLocks noGrp="1"/>
          </p:cNvSpPr>
          <p:nvPr>
            <p:ph type="title"/>
          </p:nvPr>
        </p:nvSpPr>
        <p:spPr>
          <a:xfrm>
            <a:off x="0" y="110841"/>
            <a:ext cx="4228109" cy="1025124"/>
          </a:xfrm>
          <a:ln>
            <a:noFill/>
          </a:ln>
        </p:spPr>
        <p:txBody>
          <a:bodyPr>
            <a:noAutofit/>
          </a:bodyPr>
          <a:lstStyle/>
          <a:p>
            <a:r>
              <a:rPr lang="en-US" sz="6000" dirty="0">
                <a:latin typeface="Oriya MN" pitchFamily="2" charset="0"/>
                <a:cs typeface="Oriya MN" pitchFamily="2" charset="0"/>
              </a:rPr>
              <a:t>Motivation</a:t>
            </a:r>
          </a:p>
        </p:txBody>
      </p:sp>
      <p:sp>
        <p:nvSpPr>
          <p:cNvPr id="82" name="TextBox 81">
            <a:extLst>
              <a:ext uri="{FF2B5EF4-FFF2-40B4-BE49-F238E27FC236}">
                <a16:creationId xmlns:a16="http://schemas.microsoft.com/office/drawing/2014/main" id="{BB1EA1DC-5827-4D42-97C6-B5AC8ED0C146}"/>
              </a:ext>
            </a:extLst>
          </p:cNvPr>
          <p:cNvSpPr txBox="1"/>
          <p:nvPr/>
        </p:nvSpPr>
        <p:spPr>
          <a:xfrm>
            <a:off x="0" y="5999286"/>
            <a:ext cx="2847246" cy="276999"/>
          </a:xfrm>
          <a:prstGeom prst="rect">
            <a:avLst/>
          </a:prstGeom>
          <a:noFill/>
        </p:spPr>
        <p:txBody>
          <a:bodyPr wrap="square" rtlCol="0">
            <a:spAutoFit/>
          </a:bodyPr>
          <a:lstStyle/>
          <a:p>
            <a:r>
              <a:rPr lang="en-US" sz="1200" dirty="0"/>
              <a:t>Slide idea: Graham </a:t>
            </a:r>
            <a:r>
              <a:rPr lang="en-US" sz="1200" dirty="0" err="1"/>
              <a:t>Neubig</a:t>
            </a:r>
            <a:r>
              <a:rPr lang="en-US" sz="1200" dirty="0"/>
              <a:t> </a:t>
            </a:r>
          </a:p>
        </p:txBody>
      </p:sp>
    </p:spTree>
    <p:extLst>
      <p:ext uri="{BB962C8B-B14F-4D97-AF65-F5344CB8AC3E}">
        <p14:creationId xmlns:p14="http://schemas.microsoft.com/office/powerpoint/2010/main" val="38464660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26320</TotalTime>
  <Words>1789</Words>
  <Application>Microsoft Macintosh PowerPoint</Application>
  <PresentationFormat>Widescreen</PresentationFormat>
  <Paragraphs>220</Paragraphs>
  <Slides>21</Slides>
  <Notes>20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21</vt:i4>
      </vt:variant>
    </vt:vector>
  </HeadingPairs>
  <TitlesOfParts>
    <vt:vector size="33" baseType="lpstr">
      <vt:lpstr>Arial</vt:lpstr>
      <vt:lpstr>Bradley Hand ITC</vt:lpstr>
      <vt:lpstr>Calibri</vt:lpstr>
      <vt:lpstr>Calibri Light</vt:lpstr>
      <vt:lpstr>Comic Sans MS</vt:lpstr>
      <vt:lpstr>Geeza Pro</vt:lpstr>
      <vt:lpstr>Optima</vt:lpstr>
      <vt:lpstr>Oriya MN</vt:lpstr>
      <vt:lpstr>Times New Roman</vt:lpstr>
      <vt:lpstr>Verdana</vt:lpstr>
      <vt:lpstr>Wingdings</vt:lpstr>
      <vt:lpstr>Office Theme</vt:lpstr>
      <vt:lpstr>Learning through Auxiliary Supervision: Practical Advancements and  Applications in Natural Language Processing </vt:lpstr>
      <vt:lpstr>PowerPoint Presentation</vt:lpstr>
      <vt:lpstr>PowerPoint Presentation</vt:lpstr>
      <vt:lpstr>PowerPoint Presentation</vt:lpstr>
      <vt:lpstr>Challenges in processing auxiliary data?</vt:lpstr>
      <vt:lpstr>My Research Contributions</vt:lpstr>
      <vt:lpstr>Retrieval Augmented Code Generation and Summarization </vt:lpstr>
      <vt:lpstr>Motivation</vt:lpstr>
      <vt:lpstr>Motivation</vt:lpstr>
      <vt:lpstr>Retrieved -&gt; target code</vt:lpstr>
      <vt:lpstr>REDCODER</vt:lpstr>
      <vt:lpstr>PowerPoint Presentation</vt:lpstr>
      <vt:lpstr>PowerPoint Presentation</vt:lpstr>
      <vt:lpstr>PowerPoint Presentation</vt:lpstr>
      <vt:lpstr>PowerPoint Presentation</vt:lpstr>
      <vt:lpstr>PowerPoint Presentation</vt:lpstr>
      <vt:lpstr>PowerPoint Presentation</vt:lpstr>
      <vt:lpstr>Questions?</vt:lpstr>
      <vt:lpstr>Active research direction/contribution</vt:lpstr>
      <vt:lpstr>Active teaching direction/contribution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Wasi Ahmad</dc:creator>
  <cp:lastModifiedBy>Md Rizwan Parvez</cp:lastModifiedBy>
  <cp:revision>2205</cp:revision>
  <dcterms:created xsi:type="dcterms:W3CDTF">2021-04-06T12:33:54Z</dcterms:created>
  <dcterms:modified xsi:type="dcterms:W3CDTF">2021-11-02T07:36:00Z</dcterms:modified>
</cp:coreProperties>
</file>