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34" r:id="rId3"/>
    <p:sldId id="479" r:id="rId4"/>
    <p:sldId id="493" r:id="rId5"/>
    <p:sldId id="496" r:id="rId6"/>
    <p:sldId id="497" r:id="rId7"/>
    <p:sldId id="498" r:id="rId8"/>
    <p:sldId id="499" r:id="rId9"/>
    <p:sldId id="390" r:id="rId10"/>
    <p:sldId id="506" r:id="rId11"/>
    <p:sldId id="50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/>
    <p:restoredTop sz="75621"/>
  </p:normalViewPr>
  <p:slideViewPr>
    <p:cSldViewPr snapToGrid="0" snapToObjects="1">
      <p:cViewPr varScale="1">
        <p:scale>
          <a:sx n="71" d="100"/>
          <a:sy n="7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D2192-C6E2-8148-8E9B-A747BDFD9A9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B141-0340-A847-AE9D-37BDA5A5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Ev1, This is Rizwan from UCLA, and welcome to my presentation on the paper “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Augmented Code Generation and Summarization”. This is a joint work by me, and my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UCLA and Columbia University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27b2f75f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27b2f75f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has been a long cherished human dream to build a platform that can perform code automation like in code generation where we want to generate source code given a natural language description and in code summarization where a code is given and the task is to express in a short natural language summary. In this presentation I will be focused on code gen task for time limits.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source code generation and summarization, however, are intrinsically complex and challenging. They involve generating diverse token sequences such as different variables, operators, keywords, classes, and method names.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 challenging problems like code gen, we first draw our motivation from real developers. How do we write code. So often we search in opensource platforms or forums like </a:t>
            </a:r>
            <a:r>
              <a:rPr lang="en-US" dirty="0" err="1"/>
              <a:t>github</a:t>
            </a:r>
            <a:r>
              <a:rPr lang="en-US" dirty="0"/>
              <a:t> or </a:t>
            </a:r>
            <a:r>
              <a:rPr lang="en-US" dirty="0" err="1"/>
              <a:t>stackoverfow</a:t>
            </a:r>
            <a:r>
              <a:rPr lang="en-US" dirty="0"/>
              <a:t> and then we customize it in our context. And this is quite an effective way there are many studies on this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in this paper, we develop a </a:t>
            </a:r>
            <a:r>
              <a:rPr lang="en-US" sz="1200" b="1" dirty="0">
                <a:solidFill>
                  <a:srgbClr val="0070C0"/>
                </a:solidFill>
              </a:rPr>
              <a:t>R</a:t>
            </a:r>
            <a:r>
              <a:rPr lang="en-US" sz="1200" dirty="0"/>
              <a:t>etrieval </a:t>
            </a:r>
            <a:r>
              <a:rPr lang="en-US" sz="1200" dirty="0" err="1"/>
              <a:t>augment</a:t>
            </a:r>
            <a:r>
              <a:rPr lang="en-US" sz="1200" b="1" dirty="0" err="1">
                <a:solidFill>
                  <a:srgbClr val="0070C0"/>
                </a:solidFill>
              </a:rPr>
              <a:t>ED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COD</a:t>
            </a:r>
            <a:r>
              <a:rPr lang="en-US" sz="1200" dirty="0" err="1"/>
              <a:t>e</a:t>
            </a:r>
            <a:r>
              <a:rPr lang="en-US" sz="1200" dirty="0"/>
              <a:t> </a:t>
            </a:r>
            <a:r>
              <a:rPr lang="en-US" sz="1200" dirty="0" err="1"/>
              <a:t>g</a:t>
            </a:r>
            <a:r>
              <a:rPr lang="en-US" sz="1200" b="1" dirty="0" err="1">
                <a:solidFill>
                  <a:srgbClr val="0070C0"/>
                </a:solidFill>
              </a:rPr>
              <a:t>E</a:t>
            </a:r>
            <a:r>
              <a:rPr lang="en-US" sz="1200" dirty="0" err="1"/>
              <a:t>neration</a:t>
            </a:r>
            <a:r>
              <a:rPr lang="en-US" sz="1200" dirty="0"/>
              <a:t> and </a:t>
            </a:r>
            <a:r>
              <a:rPr lang="en-US" sz="1200" dirty="0" err="1"/>
              <a:t>summa</a:t>
            </a:r>
            <a:r>
              <a:rPr lang="en-US" sz="1200" b="1" dirty="0" err="1">
                <a:solidFill>
                  <a:srgbClr val="0070C0"/>
                </a:solidFill>
              </a:rPr>
              <a:t>R</a:t>
            </a:r>
            <a:r>
              <a:rPr lang="en-US" sz="1200" dirty="0" err="1"/>
              <a:t>ization</a:t>
            </a:r>
            <a:r>
              <a:rPr lang="en-US" sz="1200" dirty="0"/>
              <a:t> framework. We call it as </a:t>
            </a:r>
            <a:r>
              <a:rPr lang="en-US" sz="1200" dirty="0" err="1"/>
              <a:t>REDcoder</a:t>
            </a:r>
            <a:r>
              <a:rPr lang="en-US" sz="1200" dirty="0"/>
              <a:t>. The high level idea </a:t>
            </a:r>
            <a:r>
              <a:rPr lang="en-US" sz="1200" dirty="0" err="1"/>
              <a:t>behid</a:t>
            </a:r>
            <a:r>
              <a:rPr lang="en-US" sz="1200" dirty="0"/>
              <a:t> </a:t>
            </a:r>
            <a:r>
              <a:rPr lang="en-US" sz="1200" dirty="0" err="1"/>
              <a:t>redocder</a:t>
            </a:r>
            <a:r>
              <a:rPr lang="en-US" sz="1200" dirty="0"/>
              <a:t> is very </a:t>
            </a:r>
            <a:r>
              <a:rPr lang="en-US" sz="1200" dirty="0" err="1"/>
              <a:t>strieghtforward</a:t>
            </a:r>
            <a:r>
              <a:rPr lang="en-US" sz="1200" dirty="0"/>
              <a:t>. It has two modules or steps. The first one is a retriever. Given an input sequence it first retrieves relevant </a:t>
            </a:r>
            <a:r>
              <a:rPr lang="en-US" sz="1200" dirty="0" err="1"/>
              <a:t>candidstaes</a:t>
            </a:r>
            <a:r>
              <a:rPr lang="en-US" sz="1200" dirty="0"/>
              <a:t> from open-source repositories. And then it augments the input sequence with the top-k retrieved candidates and passes to a generative module such as PLBART. We call them  as SCODE-R and SCODE-G respectively. Next we will discuss how can build our </a:t>
            </a:r>
            <a:r>
              <a:rPr lang="en-US" sz="1200" dirty="0" err="1"/>
              <a:t>componenets</a:t>
            </a:r>
            <a:r>
              <a:rPr lang="en-US" sz="1200" dirty="0"/>
              <a:t>  SCODE-R and SCODE-G.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retrieve from a large pool, the retriever must be fast. A naïve solution wd be to use sparse retrievers like BM25.</a:t>
            </a:r>
          </a:p>
          <a:p>
            <a:r>
              <a:rPr lang="en-US" dirty="0"/>
              <a:t>However, Due to the complexity of our target tasks, we need to understand query, docs in  both natural and p Ls which may be achievable by the naïve one. In this context we propose to use a dense retriever and In our paper we validate the claim that our dense SCODE-R does significantly better retrieval than sparse BM25.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build our </a:t>
            </a:r>
            <a:r>
              <a:rPr lang="en-US" dirty="0" err="1"/>
              <a:t>retrievr</a:t>
            </a:r>
            <a:r>
              <a:rPr lang="en-US" dirty="0"/>
              <a:t> SCODE-R based on the dense retriever DPR, recently proposed in open-domain QA. It’s a bi-encoder model, one to encode the queries and the other to encode the documents. And then computes their dot product as a similarity measurement. We trained as SCODE-R as a binary classification problem using the code gen dataset. For each input sequence the </a:t>
            </a:r>
            <a:r>
              <a:rPr lang="en-US" dirty="0" err="1"/>
              <a:t>correpsonding</a:t>
            </a:r>
            <a:r>
              <a:rPr lang="en-US" dirty="0"/>
              <a:t> target code is </a:t>
            </a:r>
            <a:r>
              <a:rPr lang="en-US" dirty="0" err="1"/>
              <a:t>traseted</a:t>
            </a:r>
            <a:r>
              <a:rPr lang="en-US" dirty="0"/>
              <a:t> as + examples. And the – </a:t>
            </a:r>
            <a:r>
              <a:rPr lang="en-US" dirty="0" err="1"/>
              <a:t>nagrtive</a:t>
            </a:r>
            <a:r>
              <a:rPr lang="en-US" dirty="0"/>
              <a:t> </a:t>
            </a:r>
            <a:r>
              <a:rPr lang="en-US" dirty="0" err="1"/>
              <a:t>exanples</a:t>
            </a:r>
            <a:r>
              <a:rPr lang="en-US" dirty="0"/>
              <a:t> are the in-</a:t>
            </a:r>
            <a:r>
              <a:rPr lang="en-US" dirty="0" err="1"/>
              <a:t>bacth</a:t>
            </a:r>
            <a:r>
              <a:rPr lang="en-US" dirty="0"/>
              <a:t> negatives. + examples </a:t>
            </a:r>
            <a:r>
              <a:rPr lang="en-US" dirty="0" err="1"/>
              <a:t>corresponifng</a:t>
            </a:r>
            <a:r>
              <a:rPr lang="en-US" dirty="0"/>
              <a:t> to the other </a:t>
            </a:r>
            <a:r>
              <a:rPr lang="en-US" dirty="0" err="1"/>
              <a:t>exmaples</a:t>
            </a:r>
            <a:r>
              <a:rPr lang="en-US" dirty="0"/>
              <a:t> in the same batch is considered as -.  Now, in the right hand side we present an example of a </a:t>
            </a:r>
            <a:r>
              <a:rPr lang="en-US" dirty="0" err="1"/>
              <a:t>retrieed</a:t>
            </a:r>
            <a:r>
              <a:rPr lang="en-US" dirty="0"/>
              <a:t> candidate for a “deep copy” function, although the candidate can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As for the SSCODE-G, we consider a pretrained generative model </a:t>
            </a:r>
            <a:r>
              <a:rPr lang="en-US" sz="1200"/>
              <a:t>PLBART but </a:t>
            </a:r>
            <a:r>
              <a:rPr lang="en-US" sz="1200" dirty="0"/>
              <a:t>we only modify in the input </a:t>
            </a:r>
            <a:r>
              <a:rPr lang="en-US" sz="1200" dirty="0" err="1"/>
              <a:t>leyer</a:t>
            </a:r>
            <a:r>
              <a:rPr lang="en-US" sz="1200" dirty="0"/>
              <a:t> it which makes it generic to any other off-the-shelf generative models/architecture. We augment the top-k retrieved candidates with the input sequence with a special separator tokens. In addition we also conjecture that the paired data of the candidate can also </a:t>
            </a:r>
            <a:r>
              <a:rPr lang="en-US" sz="1200" dirty="0" err="1"/>
              <a:t>benift</a:t>
            </a:r>
            <a:r>
              <a:rPr lang="en-US" sz="1200" dirty="0"/>
              <a:t> the generation.  (for example, if the candidate is a code, then it pair is it corresponding it’s a NL description).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 on CODEXGLUE (JAVA and </a:t>
            </a:r>
            <a:r>
              <a:rPr lang="en-US" dirty="0" err="1"/>
              <a:t>Pythn</a:t>
            </a:r>
            <a:r>
              <a:rPr lang="en-US" dirty="0"/>
              <a:t> </a:t>
            </a:r>
            <a:r>
              <a:rPr lang="en-US" dirty="0" err="1"/>
              <a:t>becj</a:t>
            </a:r>
            <a:r>
              <a:rPr lang="en-US" dirty="0"/>
              <a:t>=mark). We report the performance on test set. We </a:t>
            </a:r>
            <a:r>
              <a:rPr lang="en-US" dirty="0" err="1"/>
              <a:t>reteive</a:t>
            </a:r>
            <a:r>
              <a:rPr lang="en-US" dirty="0"/>
              <a:t> candidates from the CSNET released monolingual and paired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B141-0340-A847-AE9D-37BDA5A552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64CD-D633-2547-9783-584B227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6278-575F-C143-B7C4-1E8083FE7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FE0E-A667-5F44-B9FB-2F638329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2702-4D27-AC4B-B754-3E07CCCE7DA1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2062-DBE0-B144-A715-58638154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5679-4235-DD40-A482-8D11FA9F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3D97-726E-B84F-8E1C-12347536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19747-A3BC-0E44-88DA-966FB551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2B40-5BD0-4248-A1CF-E880154A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FFE6-A09F-314C-BE8B-44B666636410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6E0C-2E9B-BA47-B1E1-4C3AAD83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704B-509E-C74D-9CA2-09DD4295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8B620-C1BD-8D4D-89FD-88D473306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FC93-474D-BD44-9C8D-5ED196C0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BC94-FCEB-BF48-A31E-5431C983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0B93-8792-D847-9A4A-186B249ABC41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E546-619A-7C48-920F-443527E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19AC-2C17-5142-8A49-511BC244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A700-DF5F-4A43-99E1-A788EDA4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F68A-3EC3-724C-9FD5-662716BC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232A-D454-9649-8804-491A8E88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327-9A00-104A-B5B0-4ACEB33B369A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7FDB-4A74-0B48-8319-E6EAA5EF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C04D-289D-5244-8183-4EF36B15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74D-3105-7947-A388-C85A9CA5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1665-F66D-4745-AD85-35A2972F8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C0F7-5A8B-7043-95A1-AED71773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77E1-64F9-1F48-ACDA-61C52BF34175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A899-DEED-FF45-A585-A85F8076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6257-7EC6-1D47-A3DE-D5AF49C7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9BB4-3CBF-4F47-9E2D-E4D1A7C8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95FB-69DD-7048-B7CF-CBB4F1A07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C497-B869-B84F-805E-0CA882CD4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6F7C-F6FD-6444-9432-6AE722C7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031-BBE5-7F48-8A7E-E743CA6608EC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D53B9-910F-914F-AC55-74BD1200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3CCA8-7EB8-664C-8C19-17760646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E412-9BC1-D941-8456-37944ED8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C6B3-9226-AA4F-933F-0AD6D896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BFB2-179D-0D44-9231-6584DA55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7425-52E8-674A-B17E-33EF6ADC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D3652-1CAA-7B4D-BB13-8458F7140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6D64D-7167-464E-98E2-6BF064EC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E52F-8672-7045-A846-FE3F2BF2ABC2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F0DF1-1C21-1249-A529-6D2CFAA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DB564-CFCD-6B4F-B59F-1866008B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25EE-5642-D041-89A1-CA85D989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2E9F9-731C-484D-A916-100499EC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92DD-6306-B047-9B9C-E75DACD4E6DA}" type="datetime1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81A43-F105-6C4A-8680-EE8E1364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C5F41-68BE-FD4C-9C59-91A5BF1C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EFE7D-C4DF-5048-BBB4-67D997D1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F3B-D484-2340-A0A6-B9221DCF00A9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01A5E-8C68-814E-AA7D-D423CCB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152-09EB-3A43-9F14-7499BB71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AC6-60A7-A84B-B4DE-92ECA210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9494-241B-8045-952B-D1A7BB77F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F3F05-0FF1-D84D-9D46-2B23F7B9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2EB59-D66E-A140-9157-B001ADF0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27EF-C3F1-414D-B577-32D055BDB90C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3A8DC-3355-5149-8F08-FA258180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F71D1-456C-6543-A9A8-E4A7E060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2C08-072E-CD40-A6ED-1B7E5F3E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A5A58-DA6F-1F41-BD27-B504E1177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47416-BCC8-FD47-8428-46C006FF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83FDF-F241-6B4C-9578-FF7ADCD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2946-7257-694D-9B75-AAE3D42F5682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3868-EC56-5049-8053-CB954481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https://wasiahmad.github.io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58A4-4860-2F43-A82D-B5BC93B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3234B-9644-464F-B194-D2AD10E9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24F9B-B31A-094D-89D1-E6D703C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6E87-5A07-484D-86AE-D326494B0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61E2-B80B-7845-9DB5-982E3F598D3D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2FA3-96B9-DB4F-A404-3EBEDEF73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https://wasiahmad.github.io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80E3-4188-1D4D-87CF-2CAAC5DC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DB2E-92AC-464F-8154-8268F184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izwan09/REDCODER" TargetMode="External"/><Relationship Id="rId5" Type="http://schemas.openxmlformats.org/officeDocument/2006/relationships/image" Target="../media/image24.tiff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C43B-9042-CC40-AE47-48B1D9942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Augmented Code Generation and Summarization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61505-F4FE-E641-AA23-ECB91D47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636" y="5270008"/>
            <a:ext cx="3101788" cy="465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EMNLP-Findings 2021</a:t>
            </a:r>
          </a:p>
        </p:txBody>
      </p:sp>
      <p:pic>
        <p:nvPicPr>
          <p:cNvPr id="4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2BA5749D-4D7A-E940-B688-D57953E2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480C-36CC-A445-873C-0D6ACDF4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DB2E-92AC-464F-8154-8268F184F26C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DB2EE3-7160-384D-B270-DBAA7576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56282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41FF90D-7791-DB43-B50B-2F21D43FA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674" y="3821416"/>
            <a:ext cx="6278791" cy="100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10</a:t>
            </a:fld>
            <a:endParaRPr lang="en-US"/>
          </a:p>
        </p:txBody>
      </p:sp>
      <p:pic>
        <p:nvPicPr>
          <p:cNvPr id="25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511C0020-054A-A847-A1D9-3EC7E031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AEC15C8-5F58-F54C-9F49-98BBDBAC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0C3E270-2D20-C748-9FBB-B1DC06D3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31"/>
          <a:stretch/>
        </p:blipFill>
        <p:spPr>
          <a:xfrm>
            <a:off x="1130300" y="1936510"/>
            <a:ext cx="9931400" cy="3504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B8011-2D0B-4D4F-B934-8335D2800CA4}"/>
              </a:ext>
            </a:extLst>
          </p:cNvPr>
          <p:cNvSpPr txBox="1"/>
          <p:nvPr/>
        </p:nvSpPr>
        <p:spPr>
          <a:xfrm>
            <a:off x="4836764" y="5623211"/>
            <a:ext cx="54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Table: Code gen. performances </a:t>
            </a:r>
          </a:p>
        </p:txBody>
      </p:sp>
    </p:spTree>
    <p:extLst>
      <p:ext uri="{BB962C8B-B14F-4D97-AF65-F5344CB8AC3E}">
        <p14:creationId xmlns:p14="http://schemas.microsoft.com/office/powerpoint/2010/main" val="10743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3D0402-F767-FF42-8F5A-72BC9322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4"/>
          <a:stretch/>
        </p:blipFill>
        <p:spPr>
          <a:xfrm>
            <a:off x="2099194" y="5445047"/>
            <a:ext cx="10164171" cy="132167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79E988F-BE3E-2C42-BAB0-BE9DFE9B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4" y="3447462"/>
            <a:ext cx="6568732" cy="1933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examples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11</a:t>
            </a:fld>
            <a:endParaRPr lang="en-US"/>
          </a:p>
        </p:txBody>
      </p:sp>
      <p:pic>
        <p:nvPicPr>
          <p:cNvPr id="25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511C0020-054A-A847-A1D9-3EC7E031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AEC15C8-5F58-F54C-9F49-98BBDBAC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C9113B2-B24E-E34D-A1DE-37538D782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19"/>
          <a:stretch/>
        </p:blipFill>
        <p:spPr>
          <a:xfrm>
            <a:off x="-18397" y="2232777"/>
            <a:ext cx="9919696" cy="130957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4893DEA-429D-4D41-8234-A675195C28DE}"/>
              </a:ext>
            </a:extLst>
          </p:cNvPr>
          <p:cNvSpPr/>
          <p:nvPr/>
        </p:nvSpPr>
        <p:spPr>
          <a:xfrm>
            <a:off x="1235140" y="2750690"/>
            <a:ext cx="5892682" cy="2471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5365CF-B8A2-CC44-8DE9-06868E99999C}"/>
              </a:ext>
            </a:extLst>
          </p:cNvPr>
          <p:cNvSpPr/>
          <p:nvPr/>
        </p:nvSpPr>
        <p:spPr>
          <a:xfrm>
            <a:off x="657814" y="2544012"/>
            <a:ext cx="7527843" cy="178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AFB2D-BF96-BF47-83D8-092D1EE946C5}"/>
              </a:ext>
            </a:extLst>
          </p:cNvPr>
          <p:cNvSpPr/>
          <p:nvPr/>
        </p:nvSpPr>
        <p:spPr>
          <a:xfrm>
            <a:off x="1564897" y="3018360"/>
            <a:ext cx="2346062" cy="1699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E1765-D48A-1245-B953-CA92EE173CC5}"/>
              </a:ext>
            </a:extLst>
          </p:cNvPr>
          <p:cNvSpPr txBox="1"/>
          <p:nvPr/>
        </p:nvSpPr>
        <p:spPr>
          <a:xfrm>
            <a:off x="4537017" y="5012715"/>
            <a:ext cx="303535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u="sng" dirty="0" err="1"/>
              <a:t>Redcoder-ext</a:t>
            </a:r>
            <a:r>
              <a:rPr lang="en-US" sz="2000" u="sng" dirty="0"/>
              <a:t> Prediction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67569-F4A9-1444-9541-27AAC3D6F430}"/>
              </a:ext>
            </a:extLst>
          </p:cNvPr>
          <p:cNvSpPr/>
          <p:nvPr/>
        </p:nvSpPr>
        <p:spPr>
          <a:xfrm>
            <a:off x="7303781" y="5044937"/>
            <a:ext cx="1306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BLEU: 80.6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AA44C-9E77-7E40-B8E1-BC1BB33B1904}"/>
              </a:ext>
            </a:extLst>
          </p:cNvPr>
          <p:cNvSpPr/>
          <p:nvPr/>
        </p:nvSpPr>
        <p:spPr>
          <a:xfrm>
            <a:off x="8119767" y="2767754"/>
            <a:ext cx="1607819" cy="2394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96AEF3-D984-BF4E-8004-FD90802D2C4C}"/>
              </a:ext>
            </a:extLst>
          </p:cNvPr>
          <p:cNvSpPr/>
          <p:nvPr/>
        </p:nvSpPr>
        <p:spPr>
          <a:xfrm>
            <a:off x="6444103" y="3006371"/>
            <a:ext cx="683719" cy="2471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B9435-9E14-1E4B-B6AB-0450A78263D9}"/>
              </a:ext>
            </a:extLst>
          </p:cNvPr>
          <p:cNvSpPr txBox="1"/>
          <p:nvPr/>
        </p:nvSpPr>
        <p:spPr>
          <a:xfrm>
            <a:off x="7127822" y="3447462"/>
            <a:ext cx="4987979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PLBART fails to predict the diverse identifiers (</a:t>
            </a:r>
            <a:r>
              <a:rPr lang="en-US" sz="2400" dirty="0">
                <a:solidFill>
                  <a:srgbClr val="FF00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in red color</a:t>
            </a:r>
            <a:r>
              <a:rPr lang="en-US" sz="2400" dirty="0">
                <a:solidFill>
                  <a:srgbClr val="0000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) whereas REDCODER succeeds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59B237-0618-894C-AA86-E0FBD7443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81" y="1777641"/>
            <a:ext cx="7307521" cy="403731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269CC81C-EE7F-9B4D-AEC1-400FF4CF4B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361" t="1625" r="34517" b="78126"/>
          <a:stretch/>
        </p:blipFill>
        <p:spPr>
          <a:xfrm>
            <a:off x="838200" y="1818732"/>
            <a:ext cx="2789544" cy="3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20"/>
          <p:cNvSpPr txBox="1"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</p:spPr>
        <p:txBody>
          <a:bodyPr spcFirstLastPara="1" vert="horz" lIns="121900" tIns="121900" rIns="121900" bIns="121900" rtlCol="0" anchor="b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8FF136-2C64-9840-B1A4-5DE6A91F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Questions?</a:t>
            </a: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Qr code&#10;&#10;Description automatically generated">
            <a:extLst>
              <a:ext uri="{FF2B5EF4-FFF2-40B4-BE49-F238E27FC236}">
                <a16:creationId xmlns:a16="http://schemas.microsoft.com/office/drawing/2014/main" id="{1FB65B0A-AB4D-1742-9BDF-2A69055D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125" name="Google Shape;125;p20" descr="Rectangle&#10;&#10;Description automatically generated with low confiden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47568"/>
            <a:ext cx="2435867" cy="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7FAB148-302B-A842-8553-02598A58F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6388" y="122231"/>
            <a:ext cx="1429488" cy="1056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7FF7E1-0708-394B-A33D-BA31387347BC}"/>
              </a:ext>
            </a:extLst>
          </p:cNvPr>
          <p:cNvSpPr txBox="1"/>
          <p:nvPr/>
        </p:nvSpPr>
        <p:spPr>
          <a:xfrm>
            <a:off x="7189694" y="5509825"/>
            <a:ext cx="4177553" cy="371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github.com</a:t>
            </a:r>
            <a:r>
              <a:rPr lang="en-US" dirty="0">
                <a:hlinkClick r:id="rId6"/>
              </a:rPr>
              <a:t>/rizwan09/REDCODER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915789C-4748-684C-BC03-FF3AF31A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39" y="1566563"/>
            <a:ext cx="5441567" cy="51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1" y="365125"/>
            <a:ext cx="11561379" cy="1325563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2</a:t>
            </a:fld>
            <a:endParaRPr lang="en-US"/>
          </a:p>
        </p:txBody>
      </p:sp>
      <p:pic>
        <p:nvPicPr>
          <p:cNvPr id="25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511C0020-054A-A847-A1D9-3EC7E031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D2BD27E7-F74E-0547-B83D-9E541F88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8984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Text&#10;&#10;Description automatically generated">
            <a:extLst>
              <a:ext uri="{FF2B5EF4-FFF2-40B4-BE49-F238E27FC236}">
                <a16:creationId xmlns:a16="http://schemas.microsoft.com/office/drawing/2014/main" id="{4E399D59-292A-BE45-973B-BDE5825E2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411" y="5224931"/>
            <a:ext cx="3367118" cy="12074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07D6596-8134-3242-9527-E9E611DA3829}"/>
              </a:ext>
            </a:extLst>
          </p:cNvPr>
          <p:cNvSpPr txBox="1"/>
          <p:nvPr/>
        </p:nvSpPr>
        <p:spPr>
          <a:xfrm>
            <a:off x="8150777" y="1970690"/>
            <a:ext cx="2655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anose="020F0502020204030204" pitchFamily="34" charset="0"/>
                <a:cs typeface="Bradley Hand ITC" panose="020F0502020204030204" pitchFamily="34" charset="0"/>
              </a:rPr>
              <a:t>Find the median of an array</a:t>
            </a:r>
          </a:p>
        </p:txBody>
      </p:sp>
      <p:sp>
        <p:nvSpPr>
          <p:cNvPr id="56" name="Curved Left Arrow 55">
            <a:extLst>
              <a:ext uri="{FF2B5EF4-FFF2-40B4-BE49-F238E27FC236}">
                <a16:creationId xmlns:a16="http://schemas.microsoft.com/office/drawing/2014/main" id="{9C6B4A7C-57A1-0C4E-9BB0-AB1215DBF6A0}"/>
              </a:ext>
            </a:extLst>
          </p:cNvPr>
          <p:cNvSpPr/>
          <p:nvPr/>
        </p:nvSpPr>
        <p:spPr>
          <a:xfrm>
            <a:off x="10058395" y="2664376"/>
            <a:ext cx="589808" cy="10247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Right Arrow 57">
            <a:extLst>
              <a:ext uri="{FF2B5EF4-FFF2-40B4-BE49-F238E27FC236}">
                <a16:creationId xmlns:a16="http://schemas.microsoft.com/office/drawing/2014/main" id="{FF258901-7372-874A-A711-D29B5CF69FCF}"/>
              </a:ext>
            </a:extLst>
          </p:cNvPr>
          <p:cNvSpPr/>
          <p:nvPr/>
        </p:nvSpPr>
        <p:spPr>
          <a:xfrm>
            <a:off x="8032306" y="4079793"/>
            <a:ext cx="819802" cy="11666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96FCD21E-59AB-3042-8B09-36C8CBA84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7800" y="35296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3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92D45405-F092-7C44-B8A1-801691E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6C1643E-5901-5245-935F-746709CA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56282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752C34-91CB-4849-9F46-AD0675071048}"/>
              </a:ext>
            </a:extLst>
          </p:cNvPr>
          <p:cNvSpPr/>
          <p:nvPr/>
        </p:nvSpPr>
        <p:spPr>
          <a:xfrm>
            <a:off x="4071832" y="2888058"/>
            <a:ext cx="47836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void </a:t>
            </a:r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function</a:t>
            </a:r>
            <a:r>
              <a:rPr lang="en-US" sz="2000" dirty="0">
                <a:latin typeface="Comic Sans MS" panose="030F0902030302020204" pitchFamily="66" charset="0"/>
              </a:rPr>
              <a:t> (Element </a:t>
            </a:r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arg0</a:t>
            </a:r>
            <a:r>
              <a:rPr lang="en-US" sz="2000" dirty="0">
                <a:latin typeface="Comic Sans MS" panose="030F0902030302020204" pitchFamily="66" charset="0"/>
              </a:rPr>
              <a:t>,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    Formula </a:t>
            </a:r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arg1</a:t>
            </a:r>
            <a:r>
              <a:rPr lang="en-US" sz="2000" dirty="0">
                <a:latin typeface="Comic Sans MS" panose="030F0902030302020204" pitchFamily="66" charset="0"/>
              </a:rPr>
              <a:t>) {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    </a:t>
            </a:r>
            <a:r>
              <a:rPr lang="en-US" sz="2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arg0</a:t>
            </a:r>
            <a:r>
              <a:rPr lang="en-US" sz="2000" dirty="0">
                <a:latin typeface="Comic Sans MS" panose="030F0902030302020204" pitchFamily="66" charset="0"/>
              </a:rPr>
              <a:t>.</a:t>
            </a:r>
            <a:r>
              <a:rPr lang="en-US" sz="2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addElement</a:t>
            </a:r>
            <a:r>
              <a:rPr lang="en-US" sz="2000" dirty="0">
                <a:latin typeface="Comic Sans MS" panose="030F0902030302020204" pitchFamily="66" charset="0"/>
              </a:rPr>
              <a:t>(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        </a:t>
            </a:r>
            <a:r>
              <a:rPr lang="en-US" sz="2800" dirty="0">
                <a:latin typeface="Comic Sans MS" panose="030F0902030302020204" pitchFamily="66" charset="0"/>
              </a:rPr>
              <a:t>"</a:t>
            </a:r>
            <a:r>
              <a:rPr lang="en-US" sz="2800" dirty="0">
                <a:solidFill>
                  <a:srgbClr val="00B050"/>
                </a:solidFill>
                <a:latin typeface="Comic Sans MS" panose="030F0902030302020204" pitchFamily="66" charset="0"/>
              </a:rPr>
              <a:t>string</a:t>
            </a:r>
            <a:r>
              <a:rPr lang="en-US" sz="2800" dirty="0">
                <a:latin typeface="Comic Sans MS" panose="030F0902030302020204" pitchFamily="66" charset="0"/>
              </a:rPr>
              <a:t>").</a:t>
            </a:r>
            <a:r>
              <a:rPr lang="en-US" sz="2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setText</a:t>
            </a:r>
            <a:r>
              <a:rPr lang="en-US" sz="2800" dirty="0">
                <a:latin typeface="Comic Sans MS" panose="030F0902030302020204" pitchFamily="66" charset="0"/>
              </a:rPr>
              <a:t>(</a:t>
            </a:r>
          </a:p>
          <a:p>
            <a:r>
              <a:rPr lang="en-US" sz="2800" dirty="0">
                <a:latin typeface="Comic Sans MS" panose="030F0902030302020204" pitchFamily="66" charset="0"/>
              </a:rPr>
              <a:t>            </a:t>
            </a:r>
            <a:r>
              <a:rPr lang="en-US" sz="2800" dirty="0">
                <a:solidFill>
                  <a:srgbClr val="7030A0"/>
                </a:solidFill>
                <a:latin typeface="Comic Sans MS" panose="030F0902030302020204" pitchFamily="66" charset="0"/>
              </a:rPr>
              <a:t>arg1</a:t>
            </a:r>
            <a:r>
              <a:rPr lang="en-US" sz="2800" dirty="0">
                <a:latin typeface="Comic Sans MS" panose="030F0902030302020204" pitchFamily="66" charset="0"/>
              </a:rPr>
              <a:t>.</a:t>
            </a:r>
            <a:r>
              <a:rPr lang="en-US" sz="2800" dirty="0">
                <a:solidFill>
                  <a:srgbClr val="C00000"/>
                </a:solidFill>
                <a:latin typeface="Comic Sans MS" panose="030F0902030302020204" pitchFamily="66" charset="0"/>
              </a:rPr>
              <a:t>getText</a:t>
            </a:r>
            <a:r>
              <a:rPr lang="en-US" sz="2800" dirty="0">
                <a:latin typeface="Comic Sans MS" panose="030F0902030302020204" pitchFamily="66" charset="0"/>
              </a:rPr>
              <a:t>());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5DA8BB-3C60-F343-8198-F41992B0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8EE0A-10BE-4C4F-B754-B27F6A343027}"/>
              </a:ext>
            </a:extLst>
          </p:cNvPr>
          <p:cNvSpPr txBox="1"/>
          <p:nvPr/>
        </p:nvSpPr>
        <p:spPr>
          <a:xfrm>
            <a:off x="838200" y="192308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 in identifiers </a:t>
            </a:r>
          </a:p>
        </p:txBody>
      </p:sp>
    </p:spTree>
    <p:extLst>
      <p:ext uri="{BB962C8B-B14F-4D97-AF65-F5344CB8AC3E}">
        <p14:creationId xmlns:p14="http://schemas.microsoft.com/office/powerpoint/2010/main" val="335007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FA8035-CA15-DC43-803E-18A5305B590F}"/>
              </a:ext>
            </a:extLst>
          </p:cNvPr>
          <p:cNvGrpSpPr/>
          <p:nvPr/>
        </p:nvGrpSpPr>
        <p:grpSpPr>
          <a:xfrm>
            <a:off x="272796" y="1828296"/>
            <a:ext cx="11772900" cy="2993492"/>
            <a:chOff x="272796" y="2190908"/>
            <a:chExt cx="11772900" cy="2993492"/>
          </a:xfrm>
        </p:grpSpPr>
        <p:pic>
          <p:nvPicPr>
            <p:cNvPr id="11" name="Picture 10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530CF412-6F54-FE4F-A380-C6FBE130A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472" b="34022"/>
            <a:stretch/>
          </p:blipFill>
          <p:spPr>
            <a:xfrm>
              <a:off x="272796" y="2190908"/>
              <a:ext cx="11772900" cy="24464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52F224-DA13-044D-AB13-9220CF90E273}"/>
                </a:ext>
              </a:extLst>
            </p:cNvPr>
            <p:cNvSpPr/>
            <p:nvPr/>
          </p:nvSpPr>
          <p:spPr>
            <a:xfrm>
              <a:off x="3090672" y="3429000"/>
              <a:ext cx="1170432" cy="594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7C5BD4-C310-7E4B-ACFC-0C69BE88ECED}"/>
                </a:ext>
              </a:extLst>
            </p:cNvPr>
            <p:cNvSpPr/>
            <p:nvPr/>
          </p:nvSpPr>
          <p:spPr>
            <a:xfrm>
              <a:off x="7659624" y="3366080"/>
              <a:ext cx="1170432" cy="594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C3E042-A929-6040-8425-8B4A41A20F63}"/>
                </a:ext>
              </a:extLst>
            </p:cNvPr>
            <p:cNvSpPr/>
            <p:nvPr/>
          </p:nvSpPr>
          <p:spPr>
            <a:xfrm>
              <a:off x="1148207" y="4590040"/>
              <a:ext cx="1170432" cy="594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4389EAA7-1382-E64A-90E5-13C8C4207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9956" y="4071476"/>
              <a:ext cx="738268" cy="73826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92D45405-F092-7C44-B8A1-801691E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9854441-3FA3-0041-9A07-9414A279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027C70A-CA60-5E4D-839B-C2F8DD2BA667}"/>
              </a:ext>
            </a:extLst>
          </p:cNvPr>
          <p:cNvGrpSpPr/>
          <p:nvPr/>
        </p:nvGrpSpPr>
        <p:grpSpPr>
          <a:xfrm rot="160884">
            <a:off x="4196569" y="4520255"/>
            <a:ext cx="4871642" cy="1803318"/>
            <a:chOff x="3883762" y="2427322"/>
            <a:chExt cx="4871642" cy="18033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D99EE0-D811-3F42-AA98-D5A6B285A363}"/>
                </a:ext>
              </a:extLst>
            </p:cNvPr>
            <p:cNvGrpSpPr/>
            <p:nvPr/>
          </p:nvGrpSpPr>
          <p:grpSpPr>
            <a:xfrm rot="20685875">
              <a:off x="3883762" y="2427322"/>
              <a:ext cx="4722574" cy="1733750"/>
              <a:chOff x="3692507" y="1964661"/>
              <a:chExt cx="8353189" cy="2483284"/>
            </a:xfrm>
          </p:grpSpPr>
          <p:pic>
            <p:nvPicPr>
              <p:cNvPr id="26" name="Picture 25" descr="Text&#10;&#10;Description automatically generated">
                <a:extLst>
                  <a:ext uri="{FF2B5EF4-FFF2-40B4-BE49-F238E27FC236}">
                    <a16:creationId xmlns:a16="http://schemas.microsoft.com/office/drawing/2014/main" id="{01623A40-1C59-384D-8A3E-5426240D3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2507" y="1964661"/>
                <a:ext cx="8204199" cy="1790700"/>
              </a:xfrm>
              <a:prstGeom prst="rect">
                <a:avLst/>
              </a:prstGeom>
              <a:solidFill>
                <a:schemeClr val="accent3"/>
              </a:solidFill>
              <a:ln w="25400" cap="rnd">
                <a:solidFill>
                  <a:schemeClr val="tx1"/>
                </a:solidFill>
              </a:ln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AFA1CC4-2F09-9940-BA71-03E81904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1496" y="2459494"/>
                <a:ext cx="8204200" cy="198845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60286FF-6DAA-F045-900A-A6538A062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0685875">
              <a:off x="4117062" y="2842367"/>
              <a:ext cx="4638342" cy="1388273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464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(REDCODER)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92D45405-F092-7C44-B8A1-801691E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9854441-3FA3-0041-9A07-9414A279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2A3E8AC-83C6-4040-977B-929390091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" y="2357259"/>
            <a:ext cx="119126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ECA760-375E-3441-9362-A63384B04D55}"/>
              </a:ext>
            </a:extLst>
          </p:cNvPr>
          <p:cNvSpPr txBox="1"/>
          <p:nvPr/>
        </p:nvSpPr>
        <p:spPr>
          <a:xfrm>
            <a:off x="1029577" y="5717140"/>
            <a:ext cx="110227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Fig: </a:t>
            </a:r>
            <a:r>
              <a:rPr lang="en-US" sz="2600" b="1" dirty="0">
                <a:solidFill>
                  <a:srgbClr val="0070C0"/>
                </a:solidFill>
              </a:rPr>
              <a:t>R</a:t>
            </a:r>
            <a:r>
              <a:rPr lang="en-US" sz="2600" dirty="0"/>
              <a:t>etrieval </a:t>
            </a:r>
            <a:r>
              <a:rPr lang="en-US" sz="2600" dirty="0" err="1"/>
              <a:t>augment</a:t>
            </a:r>
            <a:r>
              <a:rPr lang="en-US" sz="2600" b="1" dirty="0" err="1">
                <a:solidFill>
                  <a:srgbClr val="0070C0"/>
                </a:solidFill>
              </a:rPr>
              <a:t>ED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b="1" dirty="0" err="1">
                <a:solidFill>
                  <a:srgbClr val="0070C0"/>
                </a:solidFill>
              </a:rPr>
              <a:t>COD</a:t>
            </a:r>
            <a:r>
              <a:rPr lang="en-US" sz="2600" dirty="0" err="1"/>
              <a:t>e</a:t>
            </a:r>
            <a:r>
              <a:rPr lang="en-US" sz="2600" dirty="0"/>
              <a:t> </a:t>
            </a:r>
            <a:r>
              <a:rPr lang="en-US" sz="2600" dirty="0" err="1"/>
              <a:t>g</a:t>
            </a:r>
            <a:r>
              <a:rPr lang="en-US" sz="2600" b="1" dirty="0" err="1">
                <a:solidFill>
                  <a:srgbClr val="0070C0"/>
                </a:solidFill>
              </a:rPr>
              <a:t>E</a:t>
            </a:r>
            <a:r>
              <a:rPr lang="en-US" sz="2600" dirty="0" err="1"/>
              <a:t>neration</a:t>
            </a:r>
            <a:r>
              <a:rPr lang="en-US" sz="2600" dirty="0"/>
              <a:t> and </a:t>
            </a:r>
            <a:r>
              <a:rPr lang="en-US" sz="2600" dirty="0" err="1"/>
              <a:t>summa</a:t>
            </a:r>
            <a:r>
              <a:rPr lang="en-US" sz="2600" b="1" dirty="0" err="1">
                <a:solidFill>
                  <a:srgbClr val="0070C0"/>
                </a:solidFill>
              </a:rPr>
              <a:t>R</a:t>
            </a:r>
            <a:r>
              <a:rPr lang="en-US" sz="2600" dirty="0" err="1"/>
              <a:t>ization</a:t>
            </a:r>
            <a:r>
              <a:rPr lang="en-US" sz="2600" dirty="0"/>
              <a:t> framework      				(</a:t>
            </a:r>
            <a:r>
              <a:rPr lang="en-US" sz="2600" b="1" dirty="0">
                <a:solidFill>
                  <a:srgbClr val="0070C0"/>
                </a:solidFill>
              </a:rPr>
              <a:t>REDCODER</a:t>
            </a:r>
            <a:r>
              <a:rPr lang="en-US" sz="2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A80B9-88E8-C647-8A82-381483FE78EA}"/>
              </a:ext>
            </a:extLst>
          </p:cNvPr>
          <p:cNvSpPr txBox="1"/>
          <p:nvPr/>
        </p:nvSpPr>
        <p:spPr>
          <a:xfrm>
            <a:off x="2296415" y="1952298"/>
            <a:ext cx="44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</a:t>
            </a:r>
            <a:r>
              <a:rPr lang="en-US" dirty="0"/>
              <a:t>ummary and </a:t>
            </a:r>
            <a:r>
              <a:rPr lang="en-US" b="1" dirty="0">
                <a:solidFill>
                  <a:schemeClr val="accent2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R</a:t>
            </a:r>
            <a:r>
              <a:rPr lang="en-US" dirty="0"/>
              <a:t>etriever  (</a:t>
            </a:r>
            <a:r>
              <a:rPr lang="en-US" b="1" dirty="0">
                <a:solidFill>
                  <a:schemeClr val="accent2"/>
                </a:solidFill>
              </a:rPr>
              <a:t>SCODE-R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648D8-6F6B-B04E-A2BF-3D3A15978E16}"/>
              </a:ext>
            </a:extLst>
          </p:cNvPr>
          <p:cNvSpPr txBox="1"/>
          <p:nvPr/>
        </p:nvSpPr>
        <p:spPr>
          <a:xfrm>
            <a:off x="7935215" y="1880791"/>
            <a:ext cx="44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ummary and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G</a:t>
            </a:r>
            <a:r>
              <a:rPr lang="en-US" dirty="0"/>
              <a:t>enerator (</a:t>
            </a:r>
            <a:r>
              <a:rPr lang="en-US" b="1" dirty="0">
                <a:solidFill>
                  <a:srgbClr val="C00000"/>
                </a:solidFill>
              </a:rPr>
              <a:t>SCODE-G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86450-068B-B748-83AB-5E209C387B87}"/>
              </a:ext>
            </a:extLst>
          </p:cNvPr>
          <p:cNvSpPr txBox="1"/>
          <p:nvPr/>
        </p:nvSpPr>
        <p:spPr>
          <a:xfrm>
            <a:off x="9143999" y="5120044"/>
            <a:ext cx="3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PLBART, Ahmad et al., 2021</a:t>
            </a:r>
          </a:p>
        </p:txBody>
      </p:sp>
    </p:spTree>
    <p:extLst>
      <p:ext uri="{BB962C8B-B14F-4D97-AF65-F5344CB8AC3E}">
        <p14:creationId xmlns:p14="http://schemas.microsoft.com/office/powerpoint/2010/main" val="29921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Vs Dense SCODE-R?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92D45405-F092-7C44-B8A1-801691E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9854441-3FA3-0041-9A07-9414A279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DE0008-247C-A749-8FF8-0176E7BD45C5}"/>
              </a:ext>
            </a:extLst>
          </p:cNvPr>
          <p:cNvSpPr txBox="1"/>
          <p:nvPr/>
        </p:nvSpPr>
        <p:spPr>
          <a:xfrm>
            <a:off x="820165" y="1905359"/>
            <a:ext cx="47923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fast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Understanding both syntactically and semantically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2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SCODE-R Training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92D45405-F092-7C44-B8A1-801691E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9854441-3FA3-0041-9A07-9414A279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B10EE-F12C-6E40-BA59-51ABFAF8C290}"/>
              </a:ext>
            </a:extLst>
          </p:cNvPr>
          <p:cNvSpPr txBox="1"/>
          <p:nvPr/>
        </p:nvSpPr>
        <p:spPr>
          <a:xfrm>
            <a:off x="838200" y="2066544"/>
            <a:ext cx="105156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42178EC-0F99-A64B-95DE-E8F4CAABC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3" y="1758823"/>
            <a:ext cx="5765800" cy="4660900"/>
          </a:xfrm>
          <a:prstGeom prst="rect">
            <a:avLst/>
          </a:prstGeom>
        </p:spPr>
      </p:pic>
      <p:pic>
        <p:nvPicPr>
          <p:cNvPr id="15" name="Picture 14" descr="Text, application&#10;&#10;Description automatically generated">
            <a:extLst>
              <a:ext uri="{FF2B5EF4-FFF2-40B4-BE49-F238E27FC236}">
                <a16:creationId xmlns:a16="http://schemas.microsoft.com/office/drawing/2014/main" id="{BD18BA78-EFD7-1942-AE73-EFD99FB3C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130" y="3429000"/>
            <a:ext cx="5826125" cy="14718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96F265-C3C4-A746-84F2-FA4507BC81F4}"/>
              </a:ext>
            </a:extLst>
          </p:cNvPr>
          <p:cNvSpPr txBox="1"/>
          <p:nvPr/>
        </p:nvSpPr>
        <p:spPr>
          <a:xfrm>
            <a:off x="5845785" y="1954445"/>
            <a:ext cx="554408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SCODE-R is based on DPR (</a:t>
            </a:r>
            <a:r>
              <a:rPr lang="en-US" sz="2000" dirty="0" err="1">
                <a:solidFill>
                  <a:srgbClr val="0000FF"/>
                </a:solidFill>
              </a:rPr>
              <a:t>Karpukhin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0F723-8B9A-144E-ABED-C4B77739DD89}"/>
              </a:ext>
            </a:extLst>
          </p:cNvPr>
          <p:cNvSpPr txBox="1"/>
          <p:nvPr/>
        </p:nvSpPr>
        <p:spPr>
          <a:xfrm>
            <a:off x="6656304" y="5350875"/>
            <a:ext cx="54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 A relevant yet not same retrieved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C0765-EF83-8844-8188-20848114DD1A}"/>
              </a:ext>
            </a:extLst>
          </p:cNvPr>
          <p:cNvSpPr txBox="1"/>
          <p:nvPr/>
        </p:nvSpPr>
        <p:spPr>
          <a:xfrm>
            <a:off x="3366552" y="6432732"/>
            <a:ext cx="54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SCODE-R Training</a:t>
            </a:r>
          </a:p>
        </p:txBody>
      </p:sp>
    </p:spTree>
    <p:extLst>
      <p:ext uri="{BB962C8B-B14F-4D97-AF65-F5344CB8AC3E}">
        <p14:creationId xmlns:p14="http://schemas.microsoft.com/office/powerpoint/2010/main" val="22762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SCODE-G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92D45405-F092-7C44-B8A1-801691E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9854441-3FA3-0041-9A07-9414A279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450BE-EECA-1042-B5F0-2E81CFAE4B7E}"/>
              </a:ext>
            </a:extLst>
          </p:cNvPr>
          <p:cNvSpPr txBox="1"/>
          <p:nvPr/>
        </p:nvSpPr>
        <p:spPr>
          <a:xfrm>
            <a:off x="7058425" y="5723292"/>
            <a:ext cx="348845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SCODE-G input (REDCODER)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96042-FED4-2544-9707-54314514EE04}"/>
              </a:ext>
            </a:extLst>
          </p:cNvPr>
          <p:cNvSpPr txBox="1"/>
          <p:nvPr/>
        </p:nvSpPr>
        <p:spPr>
          <a:xfrm>
            <a:off x="7058425" y="6123402"/>
            <a:ext cx="409439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SCODE-G input (REDCODER-EXT)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FA732FD-DABD-0240-A4BF-A262E9044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270" y="1821972"/>
            <a:ext cx="7893050" cy="33734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95B1C8-80E6-2E48-8B26-627413924CE0}"/>
              </a:ext>
            </a:extLst>
          </p:cNvPr>
          <p:cNvCxnSpPr>
            <a:cxnSpLocks/>
          </p:cNvCxnSpPr>
          <p:nvPr/>
        </p:nvCxnSpPr>
        <p:spPr>
          <a:xfrm>
            <a:off x="4444078" y="2723913"/>
            <a:ext cx="2614347" cy="35965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144890-D1A7-D24A-9700-65BF7EC97D3D}"/>
              </a:ext>
            </a:extLst>
          </p:cNvPr>
          <p:cNvSpPr txBox="1"/>
          <p:nvPr/>
        </p:nvSpPr>
        <p:spPr>
          <a:xfrm>
            <a:off x="4182400" y="6134712"/>
            <a:ext cx="409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Leveraged when available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35C93-97C2-B34A-A78A-F730F819344C}"/>
              </a:ext>
            </a:extLst>
          </p:cNvPr>
          <p:cNvSpPr txBox="1"/>
          <p:nvPr/>
        </p:nvSpPr>
        <p:spPr>
          <a:xfrm>
            <a:off x="9620940" y="2743508"/>
            <a:ext cx="2665267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Example SCODE-G input (REDCODER-EXT)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66462-A99E-D843-810E-C23B5F958E7B}"/>
              </a:ext>
            </a:extLst>
          </p:cNvPr>
          <p:cNvSpPr txBox="1"/>
          <p:nvPr/>
        </p:nvSpPr>
        <p:spPr>
          <a:xfrm>
            <a:off x="6563404" y="5323182"/>
            <a:ext cx="409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used</a:t>
            </a:r>
          </a:p>
        </p:txBody>
      </p:sp>
    </p:spTree>
    <p:extLst>
      <p:ext uri="{BB962C8B-B14F-4D97-AF65-F5344CB8AC3E}">
        <p14:creationId xmlns:p14="http://schemas.microsoft.com/office/powerpoint/2010/main" val="124103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C43C-968F-B54C-94E1-04E7CAA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settings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7C009-696E-6E4E-A3B5-A33914B06578}"/>
              </a:ext>
            </a:extLst>
          </p:cNvPr>
          <p:cNvCxnSpPr/>
          <p:nvPr/>
        </p:nvCxnSpPr>
        <p:spPr>
          <a:xfrm>
            <a:off x="838200" y="1686725"/>
            <a:ext cx="1051560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471D3-5C15-984F-94A6-EF71780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7A8C-529E-284D-A722-7DA0E23B5F1B}" type="slidenum">
              <a:rPr lang="en-US" smtClean="0"/>
              <a:t>9</a:t>
            </a:fld>
            <a:endParaRPr lang="en-US"/>
          </a:p>
        </p:txBody>
      </p:sp>
      <p:pic>
        <p:nvPicPr>
          <p:cNvPr id="25" name="Picture 2" descr="https://lh6.googleusercontent.com/QBVnZB3uFaaysp6usZe8xGc4DxGuxWpogrydNdtyLjcjEj4EQb9e7bLoFgH9KdUzbVAM6qOhWNjWQcBtHqPFn39C0MMGEyVZ4t1tN-164xglaqbhY5ASnXaw8yv4SO6BV9iCtkfClE0">
            <a:extLst>
              <a:ext uri="{FF2B5EF4-FFF2-40B4-BE49-F238E27FC236}">
                <a16:creationId xmlns:a16="http://schemas.microsoft.com/office/drawing/2014/main" id="{511C0020-054A-A847-A1D9-3EC7E031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796"/>
            <a:ext cx="2296415" cy="4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DCCD6F-C70F-844E-AA2B-2958C0446443}"/>
              </a:ext>
            </a:extLst>
          </p:cNvPr>
          <p:cNvSpPr txBox="1"/>
          <p:nvPr/>
        </p:nvSpPr>
        <p:spPr>
          <a:xfrm>
            <a:off x="5043943" y="1979163"/>
            <a:ext cx="31390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CodeXGlue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Lu et al. (2021)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EC15C8-5F58-F54C-9F49-98BBDBAC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51" y="415925"/>
            <a:ext cx="1011449" cy="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0C3E270-2D20-C748-9FBB-B1DC06D303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631" b="3531"/>
          <a:stretch/>
        </p:blipFill>
        <p:spPr>
          <a:xfrm>
            <a:off x="1181438" y="2156994"/>
            <a:ext cx="3512671" cy="35043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CCA0DD-7F8F-7C48-B6FC-17E370046525}"/>
              </a:ext>
            </a:extLst>
          </p:cNvPr>
          <p:cNvCxnSpPr>
            <a:cxnSpLocks/>
          </p:cNvCxnSpPr>
          <p:nvPr/>
        </p:nvCxnSpPr>
        <p:spPr>
          <a:xfrm flipH="1">
            <a:off x="6593960" y="2450924"/>
            <a:ext cx="8288" cy="8809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1B50E2-F723-3045-991D-69C6BEAF3CDF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276637" y="2379273"/>
            <a:ext cx="705563" cy="1005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029AF5-B021-A441-8316-33782A8E556D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982200" y="2379273"/>
            <a:ext cx="738138" cy="1049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9F29A5-B82B-F54D-9F05-3EA3257B4090}"/>
              </a:ext>
            </a:extLst>
          </p:cNvPr>
          <p:cNvSpPr txBox="1"/>
          <p:nvPr/>
        </p:nvSpPr>
        <p:spPr>
          <a:xfrm>
            <a:off x="8182944" y="3419968"/>
            <a:ext cx="21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Monolingual: </a:t>
            </a:r>
          </a:p>
          <a:p>
            <a:r>
              <a:rPr lang="en-US" dirty="0">
                <a:latin typeface="Comic Sans MS" panose="030F0902030302020204" pitchFamily="66" charset="0"/>
              </a:rPr>
              <a:t>   Codes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8A972-D91A-A04C-86B9-E1E20A78C6B4}"/>
              </a:ext>
            </a:extLst>
          </p:cNvPr>
          <p:cNvSpPr txBox="1"/>
          <p:nvPr/>
        </p:nvSpPr>
        <p:spPr>
          <a:xfrm>
            <a:off x="9836932" y="3388591"/>
            <a:ext cx="21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Bilingual: </a:t>
            </a:r>
          </a:p>
          <a:p>
            <a:r>
              <a:rPr lang="en-US" dirty="0">
                <a:latin typeface="Comic Sans MS" panose="030F0902030302020204" pitchFamily="66" charset="0"/>
              </a:rPr>
              <a:t>(Code, Summary)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09200-B00B-2E4D-8CD4-712A6ADBA85F}"/>
              </a:ext>
            </a:extLst>
          </p:cNvPr>
          <p:cNvSpPr txBox="1"/>
          <p:nvPr/>
        </p:nvSpPr>
        <p:spPr>
          <a:xfrm>
            <a:off x="5858562" y="3221973"/>
            <a:ext cx="21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Benchmark: Train/Valid/Test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B74802-6C88-4742-A274-EA9C2017A685}"/>
              </a:ext>
            </a:extLst>
          </p:cNvPr>
          <p:cNvSpPr/>
          <p:nvPr/>
        </p:nvSpPr>
        <p:spPr>
          <a:xfrm>
            <a:off x="7239947" y="3346683"/>
            <a:ext cx="645459" cy="614281"/>
          </a:xfrm>
          <a:prstGeom prst="ellipse">
            <a:avLst/>
          </a:prstGeom>
          <a:solidFill>
            <a:schemeClr val="bg1">
              <a:lumMod val="85000"/>
              <a:alpha val="3128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3C148-7F0E-8945-B20D-27E60FB5D064}"/>
              </a:ext>
            </a:extLst>
          </p:cNvPr>
          <p:cNvCxnSpPr>
            <a:cxnSpLocks/>
          </p:cNvCxnSpPr>
          <p:nvPr/>
        </p:nvCxnSpPr>
        <p:spPr>
          <a:xfrm flipH="1" flipV="1">
            <a:off x="7583377" y="3967629"/>
            <a:ext cx="18403" cy="75623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98FAEF-58F2-0E45-AA35-44DBAB3958AA}"/>
              </a:ext>
            </a:extLst>
          </p:cNvPr>
          <p:cNvSpPr txBox="1"/>
          <p:nvPr/>
        </p:nvSpPr>
        <p:spPr>
          <a:xfrm>
            <a:off x="6903348" y="4754371"/>
            <a:ext cx="156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Evaluation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omic Sans MS" panose="030F0902030302020204" pitchFamily="66" charset="0"/>
              </a:rPr>
              <a:t>EM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Comic Sans MS" panose="030F0902030302020204" pitchFamily="66" charset="0"/>
              </a:rPr>
              <a:t>BLEU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>
                <a:solidFill>
                  <a:srgbClr val="00B050"/>
                </a:solidFill>
                <a:latin typeface="Comic Sans MS" panose="030F0902030302020204" pitchFamily="66" charset="0"/>
              </a:rPr>
              <a:t>CodeBLEU</a:t>
            </a:r>
            <a:endParaRPr lang="en-US" dirty="0">
              <a:solidFill>
                <a:srgbClr val="00B050"/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D8091B-02C6-1541-BD77-52C279B379CB}"/>
              </a:ext>
            </a:extLst>
          </p:cNvPr>
          <p:cNvSpPr txBox="1"/>
          <p:nvPr/>
        </p:nvSpPr>
        <p:spPr>
          <a:xfrm rot="5400000">
            <a:off x="6393905" y="3069050"/>
            <a:ext cx="40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C3F3C7-F8FD-1B49-8B6C-C84287A6BC70}"/>
              </a:ext>
            </a:extLst>
          </p:cNvPr>
          <p:cNvSpPr txBox="1"/>
          <p:nvPr/>
        </p:nvSpPr>
        <p:spPr>
          <a:xfrm>
            <a:off x="5931446" y="4134409"/>
            <a:ext cx="118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Finetune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539B9-ACEA-E642-8D38-F95C65158DF3}"/>
              </a:ext>
            </a:extLst>
          </p:cNvPr>
          <p:cNvSpPr txBox="1"/>
          <p:nvPr/>
        </p:nvSpPr>
        <p:spPr>
          <a:xfrm>
            <a:off x="8776561" y="4262200"/>
            <a:ext cx="2937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Retrieval Database &gt; 1M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By default, target output is removed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D4B0F-D95D-D940-B521-8B60CAB3B974}"/>
              </a:ext>
            </a:extLst>
          </p:cNvPr>
          <p:cNvSpPr txBox="1"/>
          <p:nvPr/>
        </p:nvSpPr>
        <p:spPr>
          <a:xfrm>
            <a:off x="2352851" y="5799954"/>
            <a:ext cx="12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mic Sans MS" panose="030F0902030302020204" pitchFamily="66" charset="0"/>
              </a:rPr>
              <a:t>Baselines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40591-A796-9E42-B230-A6EE645907C1}"/>
              </a:ext>
            </a:extLst>
          </p:cNvPr>
          <p:cNvSpPr txBox="1"/>
          <p:nvPr/>
        </p:nvSpPr>
        <p:spPr>
          <a:xfrm>
            <a:off x="8404652" y="1979163"/>
            <a:ext cx="315509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CSNET: Husain et al. (2019)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132905-38F5-534A-BCC3-111B1E10C3C0}"/>
              </a:ext>
            </a:extLst>
          </p:cNvPr>
          <p:cNvSpPr/>
          <p:nvPr/>
        </p:nvSpPr>
        <p:spPr>
          <a:xfrm>
            <a:off x="8203611" y="3388591"/>
            <a:ext cx="3585882" cy="839664"/>
          </a:xfrm>
          <a:prstGeom prst="roundRect">
            <a:avLst/>
          </a:prstGeom>
          <a:solidFill>
            <a:srgbClr val="C00000">
              <a:alpha val="483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CD9A7-2987-2943-B226-AFBE0FAFD6D2}"/>
              </a:ext>
            </a:extLst>
          </p:cNvPr>
          <p:cNvSpPr txBox="1"/>
          <p:nvPr/>
        </p:nvSpPr>
        <p:spPr>
          <a:xfrm>
            <a:off x="4926233" y="4964586"/>
            <a:ext cx="1169768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SCODE-R + SCODE-G (PLBART)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099381-95A9-6941-882D-7F7178A5B50A}"/>
              </a:ext>
            </a:extLst>
          </p:cNvPr>
          <p:cNvSpPr txBox="1"/>
          <p:nvPr/>
        </p:nvSpPr>
        <p:spPr>
          <a:xfrm>
            <a:off x="4643832" y="4952972"/>
            <a:ext cx="400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73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21740</TotalTime>
  <Words>929</Words>
  <Application>Microsoft Macintosh PowerPoint</Application>
  <PresentationFormat>Widescreen</PresentationFormat>
  <Paragraphs>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Comic Sans MS</vt:lpstr>
      <vt:lpstr>Times New Roman</vt:lpstr>
      <vt:lpstr>Wingdings</vt:lpstr>
      <vt:lpstr>Office Theme</vt:lpstr>
      <vt:lpstr>Retrieval Augmented Code Generation and Summarization </vt:lpstr>
      <vt:lpstr>Motivation</vt:lpstr>
      <vt:lpstr>Motivation</vt:lpstr>
      <vt:lpstr>Motivation</vt:lpstr>
      <vt:lpstr>Our approach (REDCODER)</vt:lpstr>
      <vt:lpstr>Sparse Vs Dense SCODE-R? </vt:lpstr>
      <vt:lpstr>SCODE-R Training</vt:lpstr>
      <vt:lpstr>SCODE-G</vt:lpstr>
      <vt:lpstr>Evaluation settings</vt:lpstr>
      <vt:lpstr>Evaluation</vt:lpstr>
      <vt:lpstr>Qualitative examples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Wasi Ahmad</dc:creator>
  <cp:lastModifiedBy>Md Rizwan Parvez</cp:lastModifiedBy>
  <cp:revision>1806</cp:revision>
  <dcterms:created xsi:type="dcterms:W3CDTF">2021-04-06T12:33:54Z</dcterms:created>
  <dcterms:modified xsi:type="dcterms:W3CDTF">2021-10-06T17:38:39Z</dcterms:modified>
</cp:coreProperties>
</file>