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434" r:id="rId3"/>
    <p:sldId id="493" r:id="rId4"/>
    <p:sldId id="496" r:id="rId5"/>
    <p:sldId id="497" r:id="rId6"/>
    <p:sldId id="498" r:id="rId7"/>
    <p:sldId id="499" r:id="rId8"/>
    <p:sldId id="390" r:id="rId9"/>
    <p:sldId id="506" r:id="rId10"/>
    <p:sldId id="505"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9"/>
    <p:restoredTop sz="75646"/>
  </p:normalViewPr>
  <p:slideViewPr>
    <p:cSldViewPr snapToGrid="0" snapToObjects="1">
      <p:cViewPr>
        <p:scale>
          <a:sx n="80" d="100"/>
          <a:sy n="80" d="100"/>
        </p:scale>
        <p:origin x="264" y="2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3D2192-C6E2-8148-8E9B-A747BDFD9A9E}" type="datetimeFigureOut">
              <a:rPr lang="en-US" smtClean="0"/>
              <a:t>10/4/21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41B141-0340-A847-AE9D-37BDA5A55236}" type="slidenum">
              <a:rPr lang="en-US" smtClean="0"/>
              <a:t>‹#›</a:t>
            </a:fld>
            <a:endParaRPr lang="en-US"/>
          </a:p>
        </p:txBody>
      </p:sp>
    </p:spTree>
    <p:extLst>
      <p:ext uri="{BB962C8B-B14F-4D97-AF65-F5344CB8AC3E}">
        <p14:creationId xmlns:p14="http://schemas.microsoft.com/office/powerpoint/2010/main" val="268842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Ev1, This is Rizwan from UCLA, and welcome to my presentation on the paper “</a:t>
            </a:r>
            <a:r>
              <a:rPr lang="en-US" sz="1200" dirty="0">
                <a:latin typeface="Times New Roman" panose="02020603050405020304" pitchFamily="18" charset="0"/>
                <a:cs typeface="Times New Roman" panose="02020603050405020304" pitchFamily="18" charset="0"/>
              </a:rPr>
              <a:t>Retrieval Augmented Code Generation and Summarization”. This is a joint work by me, and my </a:t>
            </a:r>
            <a:r>
              <a:rPr lang="en-US" sz="1200" dirty="0" err="1">
                <a:latin typeface="Times New Roman" panose="02020603050405020304" pitchFamily="18" charset="0"/>
                <a:cs typeface="Times New Roman" panose="02020603050405020304" pitchFamily="18" charset="0"/>
              </a:rPr>
              <a:t>colaborators</a:t>
            </a:r>
            <a:r>
              <a:rPr lang="en-US" sz="1200" dirty="0">
                <a:latin typeface="Times New Roman" panose="02020603050405020304" pitchFamily="18" charset="0"/>
                <a:cs typeface="Times New Roman" panose="02020603050405020304" pitchFamily="18" charset="0"/>
              </a:rPr>
              <a:t> from UCLA and Columbia University </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1</a:t>
            </a:fld>
            <a:endParaRPr lang="en-US"/>
          </a:p>
        </p:txBody>
      </p:sp>
    </p:spTree>
    <p:extLst>
      <p:ext uri="{BB962C8B-B14F-4D97-AF65-F5344CB8AC3E}">
        <p14:creationId xmlns:p14="http://schemas.microsoft.com/office/powerpoint/2010/main" val="7063713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027b2f75f_0_4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027b2f75f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Short</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been a long cherished human dream to build a platform that can perform code automation like in code generation where we want to generate source code given a natural language description and in code summarization where a code is given and the task is to express in a short natural language summary. In this presentation I will be focused on code gen task for time limits. </a:t>
            </a:r>
          </a:p>
          <a:p>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2</a:t>
            </a:fld>
            <a:endParaRPr lang="en-US"/>
          </a:p>
        </p:txBody>
      </p:sp>
    </p:spTree>
    <p:extLst>
      <p:ext uri="{BB962C8B-B14F-4D97-AF65-F5344CB8AC3E}">
        <p14:creationId xmlns:p14="http://schemas.microsoft.com/office/powerpoint/2010/main" val="410946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address this challenging problems like code gen, we first draw our motivation we developers write our code. Studies show that often we search API guidelines in opensource platforms or QA forums like </a:t>
            </a:r>
            <a:r>
              <a:rPr lang="en-US" dirty="0" err="1"/>
              <a:t>github</a:t>
            </a:r>
            <a:r>
              <a:rPr lang="en-US" dirty="0"/>
              <a:t> or </a:t>
            </a:r>
            <a:r>
              <a:rPr lang="en-US" dirty="0" err="1"/>
              <a:t>stackoverfow</a:t>
            </a:r>
            <a:r>
              <a:rPr lang="en-US" dirty="0"/>
              <a:t> and then we customize it in our context. And this is quite an effective way there are many studies on this too. </a:t>
            </a:r>
          </a:p>
        </p:txBody>
      </p:sp>
      <p:sp>
        <p:nvSpPr>
          <p:cNvPr id="4" name="Slide Number Placeholder 3"/>
          <p:cNvSpPr>
            <a:spLocks noGrp="1"/>
          </p:cNvSpPr>
          <p:nvPr>
            <p:ph type="sldNum" sz="quarter" idx="5"/>
          </p:nvPr>
        </p:nvSpPr>
        <p:spPr/>
        <p:txBody>
          <a:bodyPr/>
          <a:lstStyle/>
          <a:p>
            <a:fld id="{8B41B141-0340-A847-AE9D-37BDA5A55236}" type="slidenum">
              <a:rPr lang="en-US" smtClean="0"/>
              <a:t>3</a:t>
            </a:fld>
            <a:endParaRPr lang="en-US"/>
          </a:p>
        </p:txBody>
      </p:sp>
    </p:spTree>
    <p:extLst>
      <p:ext uri="{BB962C8B-B14F-4D97-AF65-F5344CB8AC3E}">
        <p14:creationId xmlns:p14="http://schemas.microsoft.com/office/powerpoint/2010/main" val="2962206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Therefore, in this paper, we develop a </a:t>
            </a:r>
            <a:r>
              <a:rPr lang="en-US" sz="1200" b="1" dirty="0">
                <a:solidFill>
                  <a:srgbClr val="0070C0"/>
                </a:solidFill>
              </a:rPr>
              <a:t>R</a:t>
            </a:r>
            <a:r>
              <a:rPr lang="en-US" sz="1200" dirty="0"/>
              <a:t>etrieval </a:t>
            </a:r>
            <a:r>
              <a:rPr lang="en-US" sz="1200" dirty="0" err="1"/>
              <a:t>augment</a:t>
            </a:r>
            <a:r>
              <a:rPr lang="en-US" sz="1200" b="1" dirty="0" err="1">
                <a:solidFill>
                  <a:srgbClr val="0070C0"/>
                </a:solidFill>
              </a:rPr>
              <a:t>ED</a:t>
            </a:r>
            <a:r>
              <a:rPr lang="en-US" sz="1200" dirty="0">
                <a:solidFill>
                  <a:srgbClr val="0070C0"/>
                </a:solidFill>
              </a:rPr>
              <a:t> </a:t>
            </a:r>
            <a:r>
              <a:rPr lang="en-US" sz="1200" b="1" dirty="0" err="1">
                <a:solidFill>
                  <a:srgbClr val="0070C0"/>
                </a:solidFill>
              </a:rPr>
              <a:t>COD</a:t>
            </a:r>
            <a:r>
              <a:rPr lang="en-US" sz="1200" dirty="0" err="1"/>
              <a:t>e</a:t>
            </a:r>
            <a:r>
              <a:rPr lang="en-US" sz="1200" dirty="0"/>
              <a:t> </a:t>
            </a:r>
            <a:r>
              <a:rPr lang="en-US" sz="1200" dirty="0" err="1"/>
              <a:t>g</a:t>
            </a:r>
            <a:r>
              <a:rPr lang="en-US" sz="1200" b="1" dirty="0" err="1">
                <a:solidFill>
                  <a:srgbClr val="0070C0"/>
                </a:solidFill>
              </a:rPr>
              <a:t>E</a:t>
            </a:r>
            <a:r>
              <a:rPr lang="en-US" sz="1200" dirty="0" err="1"/>
              <a:t>neration</a:t>
            </a:r>
            <a:r>
              <a:rPr lang="en-US" sz="1200" dirty="0"/>
              <a:t> and </a:t>
            </a:r>
            <a:r>
              <a:rPr lang="en-US" sz="1200" dirty="0" err="1"/>
              <a:t>summa</a:t>
            </a:r>
            <a:r>
              <a:rPr lang="en-US" sz="1200" b="1" dirty="0" err="1">
                <a:solidFill>
                  <a:srgbClr val="0070C0"/>
                </a:solidFill>
              </a:rPr>
              <a:t>R</a:t>
            </a:r>
            <a:r>
              <a:rPr lang="en-US" sz="1200" dirty="0" err="1"/>
              <a:t>ization</a:t>
            </a:r>
            <a:r>
              <a:rPr lang="en-US" sz="1200" dirty="0"/>
              <a:t> framework. We call it as </a:t>
            </a:r>
            <a:r>
              <a:rPr lang="en-US" sz="1200" dirty="0" err="1"/>
              <a:t>REDcoder</a:t>
            </a:r>
            <a:r>
              <a:rPr lang="en-US" sz="1200" dirty="0"/>
              <a:t>. The high level idea </a:t>
            </a:r>
            <a:r>
              <a:rPr lang="en-US" sz="1200" dirty="0" err="1"/>
              <a:t>behid</a:t>
            </a:r>
            <a:r>
              <a:rPr lang="en-US" sz="1200" dirty="0"/>
              <a:t> </a:t>
            </a:r>
            <a:r>
              <a:rPr lang="en-US" sz="1200" dirty="0" err="1"/>
              <a:t>redocder</a:t>
            </a:r>
            <a:r>
              <a:rPr lang="en-US" sz="1200" dirty="0"/>
              <a:t> is very </a:t>
            </a:r>
            <a:r>
              <a:rPr lang="en-US" sz="1200" dirty="0" err="1"/>
              <a:t>strieghtforward</a:t>
            </a:r>
            <a:r>
              <a:rPr lang="en-US" sz="1200" dirty="0"/>
              <a:t>. It has two modules or steps. The first one is a retriever. Given an input sequence it `retrieves relevant </a:t>
            </a:r>
            <a:r>
              <a:rPr lang="en-US" sz="1200" dirty="0" err="1"/>
              <a:t>candidstaes</a:t>
            </a:r>
            <a:r>
              <a:rPr lang="en-US" sz="1200" dirty="0"/>
              <a:t> from open-source repositories. And then it augments the input sequence with the top-k retrieved candidates and passes to a generative module such as PLBART. We call them  as SCODE-R and SCODE-G respectively. Next we will discuss how can build our </a:t>
            </a:r>
            <a:r>
              <a:rPr lang="en-US" sz="1200" dirty="0" err="1"/>
              <a:t>componenets</a:t>
            </a:r>
            <a:r>
              <a:rPr lang="en-US" sz="1200" dirty="0"/>
              <a:t>  SCODE-R and SCODE-G. </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4</a:t>
            </a:fld>
            <a:endParaRPr lang="en-US"/>
          </a:p>
        </p:txBody>
      </p:sp>
    </p:spTree>
    <p:extLst>
      <p:ext uri="{BB962C8B-B14F-4D97-AF65-F5344CB8AC3E}">
        <p14:creationId xmlns:p14="http://schemas.microsoft.com/office/powerpoint/2010/main" val="683694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retrieve from a large pool, the retriever must be fast. A naïve solution wd be to use sparse retrievers like BM25.</a:t>
            </a:r>
          </a:p>
          <a:p>
            <a:r>
              <a:rPr lang="en-US" dirty="0"/>
              <a:t>However, Due to the complexity of our target tasks, we need to understand query, docs in  both natural and p Ls which may be achievable by the naïve one. In this context we propose to use a dense retriever and In our paper we validate the claim that our dense SCODE-R does significantly better retrieval than sparse BM25. </a:t>
            </a:r>
          </a:p>
        </p:txBody>
      </p:sp>
      <p:sp>
        <p:nvSpPr>
          <p:cNvPr id="4" name="Slide Number Placeholder 3"/>
          <p:cNvSpPr>
            <a:spLocks noGrp="1"/>
          </p:cNvSpPr>
          <p:nvPr>
            <p:ph type="sldNum" sz="quarter" idx="5"/>
          </p:nvPr>
        </p:nvSpPr>
        <p:spPr/>
        <p:txBody>
          <a:bodyPr/>
          <a:lstStyle/>
          <a:p>
            <a:fld id="{8B41B141-0340-A847-AE9D-37BDA5A55236}" type="slidenum">
              <a:rPr lang="en-US" smtClean="0"/>
              <a:t>5</a:t>
            </a:fld>
            <a:endParaRPr lang="en-US"/>
          </a:p>
        </p:txBody>
      </p:sp>
    </p:spTree>
    <p:extLst>
      <p:ext uri="{BB962C8B-B14F-4D97-AF65-F5344CB8AC3E}">
        <p14:creationId xmlns:p14="http://schemas.microsoft.com/office/powerpoint/2010/main" val="1941905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train our </a:t>
            </a:r>
            <a:r>
              <a:rPr lang="en-US" dirty="0" err="1"/>
              <a:t>retrievr</a:t>
            </a:r>
            <a:r>
              <a:rPr lang="en-US" dirty="0"/>
              <a:t> as a binary classification problem, </a:t>
            </a:r>
          </a:p>
          <a:p>
            <a:endParaRPr lang="en-US" dirty="0"/>
          </a:p>
          <a:p>
            <a:r>
              <a:rPr lang="en-US" dirty="0"/>
              <a:t>We use the same &lt;summary, code&gt; training set in our </a:t>
            </a:r>
            <a:r>
              <a:rPr lang="en-US" dirty="0" err="1"/>
              <a:t>inten</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6</a:t>
            </a:fld>
            <a:endParaRPr lang="en-US"/>
          </a:p>
        </p:txBody>
      </p:sp>
    </p:spTree>
    <p:extLst>
      <p:ext uri="{BB962C8B-B14F-4D97-AF65-F5344CB8AC3E}">
        <p14:creationId xmlns:p14="http://schemas.microsoft.com/office/powerpoint/2010/main" val="4145486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As for the SSCODE-G, we consider a pretrained generative model PLBART but we only modify in the input </a:t>
            </a:r>
            <a:r>
              <a:rPr lang="en-US" sz="1200" dirty="0" err="1"/>
              <a:t>leyer</a:t>
            </a:r>
            <a:r>
              <a:rPr lang="en-US" sz="1200" dirty="0"/>
              <a:t> it which makes it generic to any other off-the-shelf generative models/architecture. We augment the top-k retrieved candidates with the input sequence with a special separator tokens. In addition to candidate code, whenever a candidate code  has its paired summary, in a variation of framework, </a:t>
            </a:r>
            <a:r>
              <a:rPr lang="en-US" sz="1200" dirty="0" err="1"/>
              <a:t>redcoder-ext</a:t>
            </a:r>
            <a:r>
              <a:rPr lang="en-US" sz="1200" dirty="0"/>
              <a:t>, we also </a:t>
            </a:r>
            <a:r>
              <a:rPr lang="en-US" sz="1200" dirty="0" err="1"/>
              <a:t>algument</a:t>
            </a:r>
            <a:r>
              <a:rPr lang="en-US" sz="1200" dirty="0"/>
              <a:t> using another </a:t>
            </a:r>
            <a:r>
              <a:rPr lang="en-US" sz="1200" dirty="0" err="1"/>
              <a:t>sep</a:t>
            </a:r>
            <a:r>
              <a:rPr lang="en-US" sz="1200" dirty="0"/>
              <a:t> token</a:t>
            </a:r>
            <a:r>
              <a:rPr lang="en-US" sz="1200"/>
              <a:t>. </a:t>
            </a:r>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7</a:t>
            </a:fld>
            <a:endParaRPr lang="en-US"/>
          </a:p>
        </p:txBody>
      </p:sp>
    </p:spTree>
    <p:extLst>
      <p:ext uri="{BB962C8B-B14F-4D97-AF65-F5344CB8AC3E}">
        <p14:creationId xmlns:p14="http://schemas.microsoft.com/office/powerpoint/2010/main" val="634968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evaluate on CODEXGLUE (JAVA and </a:t>
            </a:r>
            <a:r>
              <a:rPr lang="en-US" dirty="0" err="1"/>
              <a:t>Pythn</a:t>
            </a:r>
            <a:r>
              <a:rPr lang="en-US" dirty="0"/>
              <a:t> </a:t>
            </a:r>
            <a:r>
              <a:rPr lang="en-US" dirty="0" err="1"/>
              <a:t>becj</a:t>
            </a:r>
            <a:r>
              <a:rPr lang="en-US" dirty="0"/>
              <a:t>=mark). We report the performance on test set. We </a:t>
            </a:r>
            <a:r>
              <a:rPr lang="en-US" dirty="0" err="1"/>
              <a:t>reteive</a:t>
            </a:r>
            <a:r>
              <a:rPr lang="en-US" dirty="0"/>
              <a:t> candidates from the CSNET released monolingual and paired database. </a:t>
            </a:r>
          </a:p>
        </p:txBody>
      </p:sp>
      <p:sp>
        <p:nvSpPr>
          <p:cNvPr id="4" name="Slide Number Placeholder 3"/>
          <p:cNvSpPr>
            <a:spLocks noGrp="1"/>
          </p:cNvSpPr>
          <p:nvPr>
            <p:ph type="sldNum" sz="quarter" idx="5"/>
          </p:nvPr>
        </p:nvSpPr>
        <p:spPr/>
        <p:txBody>
          <a:bodyPr/>
          <a:lstStyle/>
          <a:p>
            <a:fld id="{8B41B141-0340-A847-AE9D-37BDA5A55236}" type="slidenum">
              <a:rPr lang="en-US" smtClean="0"/>
              <a:t>8</a:t>
            </a:fld>
            <a:endParaRPr lang="en-US"/>
          </a:p>
        </p:txBody>
      </p:sp>
    </p:spTree>
    <p:extLst>
      <p:ext uri="{BB962C8B-B14F-4D97-AF65-F5344CB8AC3E}">
        <p14:creationId xmlns:p14="http://schemas.microsoft.com/office/powerpoint/2010/main" val="3005286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41B141-0340-A847-AE9D-37BDA5A55236}" type="slidenum">
              <a:rPr lang="en-US" smtClean="0"/>
              <a:t>9</a:t>
            </a:fld>
            <a:endParaRPr lang="en-US"/>
          </a:p>
        </p:txBody>
      </p:sp>
    </p:spTree>
    <p:extLst>
      <p:ext uri="{BB962C8B-B14F-4D97-AF65-F5344CB8AC3E}">
        <p14:creationId xmlns:p14="http://schemas.microsoft.com/office/powerpoint/2010/main" val="3333050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C64CD-D633-2547-9783-584B227688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8E6278-575F-C143-B7C4-1E8083FE7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D9FFE0E-A667-5F44-B9FB-2F6383290F4E}"/>
              </a:ext>
            </a:extLst>
          </p:cNvPr>
          <p:cNvSpPr>
            <a:spLocks noGrp="1"/>
          </p:cNvSpPr>
          <p:nvPr>
            <p:ph type="dt" sz="half" idx="10"/>
          </p:nvPr>
        </p:nvSpPr>
        <p:spPr/>
        <p:txBody>
          <a:bodyPr/>
          <a:lstStyle/>
          <a:p>
            <a:fld id="{418F2702-4D27-AC4B-B754-3E07CCCE7DA1}" type="datetime1">
              <a:rPr lang="en-US" smtClean="0"/>
              <a:t>10/4/21</a:t>
            </a:fld>
            <a:endParaRPr lang="en-US"/>
          </a:p>
        </p:txBody>
      </p:sp>
      <p:sp>
        <p:nvSpPr>
          <p:cNvPr id="5" name="Footer Placeholder 4">
            <a:extLst>
              <a:ext uri="{FF2B5EF4-FFF2-40B4-BE49-F238E27FC236}">
                <a16:creationId xmlns:a16="http://schemas.microsoft.com/office/drawing/2014/main" id="{83792062-DBE0-B144-A715-586381542744}"/>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514B5679-4235-DD40-A482-8D11FA9FEE86}"/>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174373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3D97-726E-B84F-8E1C-1234753624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419747-A3BC-0E44-88DA-966FB55146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82B40-5BD0-4248-A1CF-E880154AF76E}"/>
              </a:ext>
            </a:extLst>
          </p:cNvPr>
          <p:cNvSpPr>
            <a:spLocks noGrp="1"/>
          </p:cNvSpPr>
          <p:nvPr>
            <p:ph type="dt" sz="half" idx="10"/>
          </p:nvPr>
        </p:nvSpPr>
        <p:spPr/>
        <p:txBody>
          <a:bodyPr/>
          <a:lstStyle/>
          <a:p>
            <a:fld id="{B963FFE6-A09F-314C-BE8B-44B666636410}" type="datetime1">
              <a:rPr lang="en-US" smtClean="0"/>
              <a:t>10/4/21</a:t>
            </a:fld>
            <a:endParaRPr lang="en-US"/>
          </a:p>
        </p:txBody>
      </p:sp>
      <p:sp>
        <p:nvSpPr>
          <p:cNvPr id="5" name="Footer Placeholder 4">
            <a:extLst>
              <a:ext uri="{FF2B5EF4-FFF2-40B4-BE49-F238E27FC236}">
                <a16:creationId xmlns:a16="http://schemas.microsoft.com/office/drawing/2014/main" id="{2ECA6E0C-2E9B-BA47-B1E1-4C3AAD835FBB}"/>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57BF704B-509E-C74D-9CA2-09DD42952EEF}"/>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4028667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28B620-C1BD-8D4D-89FD-88D4733063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6FC93-474D-BD44-9C8D-5ED196C073C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3BC94-FCEB-BF48-A31E-5431C983DE24}"/>
              </a:ext>
            </a:extLst>
          </p:cNvPr>
          <p:cNvSpPr>
            <a:spLocks noGrp="1"/>
          </p:cNvSpPr>
          <p:nvPr>
            <p:ph type="dt" sz="half" idx="10"/>
          </p:nvPr>
        </p:nvSpPr>
        <p:spPr/>
        <p:txBody>
          <a:bodyPr/>
          <a:lstStyle/>
          <a:p>
            <a:fld id="{4CF10B93-8792-D847-9A4A-186B249ABC41}" type="datetime1">
              <a:rPr lang="en-US" smtClean="0"/>
              <a:t>10/4/21</a:t>
            </a:fld>
            <a:endParaRPr lang="en-US"/>
          </a:p>
        </p:txBody>
      </p:sp>
      <p:sp>
        <p:nvSpPr>
          <p:cNvPr id="5" name="Footer Placeholder 4">
            <a:extLst>
              <a:ext uri="{FF2B5EF4-FFF2-40B4-BE49-F238E27FC236}">
                <a16:creationId xmlns:a16="http://schemas.microsoft.com/office/drawing/2014/main" id="{C55CE546-619A-7C48-920F-443527E9540E}"/>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C37C19AC-2C17-5142-8A49-511BC2440656}"/>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55076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3A700-DF5F-4A43-99E1-A788EDA465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C3F68A-3EC3-724C-9FD5-662716BCAD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30232A-D454-9649-8804-491A8E880A26}"/>
              </a:ext>
            </a:extLst>
          </p:cNvPr>
          <p:cNvSpPr>
            <a:spLocks noGrp="1"/>
          </p:cNvSpPr>
          <p:nvPr>
            <p:ph type="dt" sz="half" idx="10"/>
          </p:nvPr>
        </p:nvSpPr>
        <p:spPr/>
        <p:txBody>
          <a:bodyPr/>
          <a:lstStyle/>
          <a:p>
            <a:fld id="{0B363327-9A00-104A-B5B0-4ACEB33B369A}" type="datetime1">
              <a:rPr lang="en-US" smtClean="0"/>
              <a:t>10/4/21</a:t>
            </a:fld>
            <a:endParaRPr lang="en-US"/>
          </a:p>
        </p:txBody>
      </p:sp>
      <p:sp>
        <p:nvSpPr>
          <p:cNvPr id="5" name="Footer Placeholder 4">
            <a:extLst>
              <a:ext uri="{FF2B5EF4-FFF2-40B4-BE49-F238E27FC236}">
                <a16:creationId xmlns:a16="http://schemas.microsoft.com/office/drawing/2014/main" id="{0AA27FDB-4A74-0B48-8319-E6EAA5EF55B5}"/>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5BA7C04D-289D-5244-8183-4EF36B15E9A6}"/>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3300858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E74D-3105-7947-A388-C85A9CA5B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E21665-F66D-4745-AD85-35A2972F85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353C0F7-5A8B-7043-95A1-AED71773C490}"/>
              </a:ext>
            </a:extLst>
          </p:cNvPr>
          <p:cNvSpPr>
            <a:spLocks noGrp="1"/>
          </p:cNvSpPr>
          <p:nvPr>
            <p:ph type="dt" sz="half" idx="10"/>
          </p:nvPr>
        </p:nvSpPr>
        <p:spPr/>
        <p:txBody>
          <a:bodyPr/>
          <a:lstStyle/>
          <a:p>
            <a:fld id="{E01977E1-64F9-1F48-ACDA-61C52BF34175}" type="datetime1">
              <a:rPr lang="en-US" smtClean="0"/>
              <a:t>10/4/21</a:t>
            </a:fld>
            <a:endParaRPr lang="en-US"/>
          </a:p>
        </p:txBody>
      </p:sp>
      <p:sp>
        <p:nvSpPr>
          <p:cNvPr id="5" name="Footer Placeholder 4">
            <a:extLst>
              <a:ext uri="{FF2B5EF4-FFF2-40B4-BE49-F238E27FC236}">
                <a16:creationId xmlns:a16="http://schemas.microsoft.com/office/drawing/2014/main" id="{7DCAA899-DEED-FF45-A585-A85F8076FDCA}"/>
              </a:ext>
            </a:extLst>
          </p:cNvPr>
          <p:cNvSpPr>
            <a:spLocks noGrp="1"/>
          </p:cNvSpPr>
          <p:nvPr>
            <p:ph type="ftr" sz="quarter" idx="11"/>
          </p:nvPr>
        </p:nvSpPr>
        <p:spPr/>
        <p:txBody>
          <a:bodyPr/>
          <a:lstStyle/>
          <a:p>
            <a:r>
              <a:rPr lang="en-US"/>
              <a:t>https://wasiahmad.github.io</a:t>
            </a:r>
          </a:p>
        </p:txBody>
      </p:sp>
      <p:sp>
        <p:nvSpPr>
          <p:cNvPr id="6" name="Slide Number Placeholder 5">
            <a:extLst>
              <a:ext uri="{FF2B5EF4-FFF2-40B4-BE49-F238E27FC236}">
                <a16:creationId xmlns:a16="http://schemas.microsoft.com/office/drawing/2014/main" id="{27D26257-7EC6-1D47-A3DE-D5AF49C79C2B}"/>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1682717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9BB4-3CBF-4F47-9E2D-E4D1A7C8F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7B95FB-69DD-7048-B7CF-CBB4F1A074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21C497-B869-B84F-805E-0CA882CD4D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A26F7C-F6FD-6444-9432-6AE722C77DF0}"/>
              </a:ext>
            </a:extLst>
          </p:cNvPr>
          <p:cNvSpPr>
            <a:spLocks noGrp="1"/>
          </p:cNvSpPr>
          <p:nvPr>
            <p:ph type="dt" sz="half" idx="10"/>
          </p:nvPr>
        </p:nvSpPr>
        <p:spPr/>
        <p:txBody>
          <a:bodyPr/>
          <a:lstStyle/>
          <a:p>
            <a:fld id="{35A94031-BBE5-7F48-8A7E-E743CA6608EC}" type="datetime1">
              <a:rPr lang="en-US" smtClean="0"/>
              <a:t>10/4/21</a:t>
            </a:fld>
            <a:endParaRPr lang="en-US"/>
          </a:p>
        </p:txBody>
      </p:sp>
      <p:sp>
        <p:nvSpPr>
          <p:cNvPr id="6" name="Footer Placeholder 5">
            <a:extLst>
              <a:ext uri="{FF2B5EF4-FFF2-40B4-BE49-F238E27FC236}">
                <a16:creationId xmlns:a16="http://schemas.microsoft.com/office/drawing/2014/main" id="{E01D53B9-910F-914F-AC55-74BD12006F43}"/>
              </a:ext>
            </a:extLst>
          </p:cNvPr>
          <p:cNvSpPr>
            <a:spLocks noGrp="1"/>
          </p:cNvSpPr>
          <p:nvPr>
            <p:ph type="ftr" sz="quarter" idx="11"/>
          </p:nvPr>
        </p:nvSpPr>
        <p:spPr/>
        <p:txBody>
          <a:bodyPr/>
          <a:lstStyle/>
          <a:p>
            <a:r>
              <a:rPr lang="en-US"/>
              <a:t>https://wasiahmad.github.io</a:t>
            </a:r>
          </a:p>
        </p:txBody>
      </p:sp>
      <p:sp>
        <p:nvSpPr>
          <p:cNvPr id="7" name="Slide Number Placeholder 6">
            <a:extLst>
              <a:ext uri="{FF2B5EF4-FFF2-40B4-BE49-F238E27FC236}">
                <a16:creationId xmlns:a16="http://schemas.microsoft.com/office/drawing/2014/main" id="{EAF3CCA8-7EB8-664C-8C19-17760646F29A}"/>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3245554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4E412-9BC1-D941-8456-37944ED826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09C6B3-9226-AA4F-933F-0AD6D89698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DC1BFB2-179D-0D44-9231-6584DA55819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C07425-52E8-674A-B17E-33EF6ADCAC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DAD3652-1CAA-7B4D-BB13-8458F714037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F06D64D-7167-464E-98E2-6BF064EC6753}"/>
              </a:ext>
            </a:extLst>
          </p:cNvPr>
          <p:cNvSpPr>
            <a:spLocks noGrp="1"/>
          </p:cNvSpPr>
          <p:nvPr>
            <p:ph type="dt" sz="half" idx="10"/>
          </p:nvPr>
        </p:nvSpPr>
        <p:spPr/>
        <p:txBody>
          <a:bodyPr/>
          <a:lstStyle/>
          <a:p>
            <a:fld id="{2120E52F-8672-7045-A846-FE3F2BF2ABC2}" type="datetime1">
              <a:rPr lang="en-US" smtClean="0"/>
              <a:t>10/4/21</a:t>
            </a:fld>
            <a:endParaRPr lang="en-US"/>
          </a:p>
        </p:txBody>
      </p:sp>
      <p:sp>
        <p:nvSpPr>
          <p:cNvPr id="8" name="Footer Placeholder 7">
            <a:extLst>
              <a:ext uri="{FF2B5EF4-FFF2-40B4-BE49-F238E27FC236}">
                <a16:creationId xmlns:a16="http://schemas.microsoft.com/office/drawing/2014/main" id="{1C5F0DF1-1C21-1249-A529-6D2CFAA88EC3}"/>
              </a:ext>
            </a:extLst>
          </p:cNvPr>
          <p:cNvSpPr>
            <a:spLocks noGrp="1"/>
          </p:cNvSpPr>
          <p:nvPr>
            <p:ph type="ftr" sz="quarter" idx="11"/>
          </p:nvPr>
        </p:nvSpPr>
        <p:spPr/>
        <p:txBody>
          <a:bodyPr/>
          <a:lstStyle/>
          <a:p>
            <a:r>
              <a:rPr lang="en-US"/>
              <a:t>https://wasiahmad.github.io</a:t>
            </a:r>
          </a:p>
        </p:txBody>
      </p:sp>
      <p:sp>
        <p:nvSpPr>
          <p:cNvPr id="9" name="Slide Number Placeholder 8">
            <a:extLst>
              <a:ext uri="{FF2B5EF4-FFF2-40B4-BE49-F238E27FC236}">
                <a16:creationId xmlns:a16="http://schemas.microsoft.com/office/drawing/2014/main" id="{5A0DB564-CFCD-6B4F-B59F-1866008B38F2}"/>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2828275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425EE-5642-D041-89A1-CA85D989F3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C92E9F9-731C-484D-A916-100499ECBAF8}"/>
              </a:ext>
            </a:extLst>
          </p:cNvPr>
          <p:cNvSpPr>
            <a:spLocks noGrp="1"/>
          </p:cNvSpPr>
          <p:nvPr>
            <p:ph type="dt" sz="half" idx="10"/>
          </p:nvPr>
        </p:nvSpPr>
        <p:spPr/>
        <p:txBody>
          <a:bodyPr/>
          <a:lstStyle/>
          <a:p>
            <a:fld id="{67D192DD-6306-B047-9B9C-E75DACD4E6DA}" type="datetime1">
              <a:rPr lang="en-US" smtClean="0"/>
              <a:t>10/4/21</a:t>
            </a:fld>
            <a:endParaRPr lang="en-US"/>
          </a:p>
        </p:txBody>
      </p:sp>
      <p:sp>
        <p:nvSpPr>
          <p:cNvPr id="4" name="Footer Placeholder 3">
            <a:extLst>
              <a:ext uri="{FF2B5EF4-FFF2-40B4-BE49-F238E27FC236}">
                <a16:creationId xmlns:a16="http://schemas.microsoft.com/office/drawing/2014/main" id="{58581A43-F105-6C4A-8680-EE8E1364A9D0}"/>
              </a:ext>
            </a:extLst>
          </p:cNvPr>
          <p:cNvSpPr>
            <a:spLocks noGrp="1"/>
          </p:cNvSpPr>
          <p:nvPr>
            <p:ph type="ftr" sz="quarter" idx="11"/>
          </p:nvPr>
        </p:nvSpPr>
        <p:spPr/>
        <p:txBody>
          <a:bodyPr/>
          <a:lstStyle/>
          <a:p>
            <a:r>
              <a:rPr lang="en-US"/>
              <a:t>https://wasiahmad.github.io</a:t>
            </a:r>
          </a:p>
        </p:txBody>
      </p:sp>
      <p:sp>
        <p:nvSpPr>
          <p:cNvPr id="5" name="Slide Number Placeholder 4">
            <a:extLst>
              <a:ext uri="{FF2B5EF4-FFF2-40B4-BE49-F238E27FC236}">
                <a16:creationId xmlns:a16="http://schemas.microsoft.com/office/drawing/2014/main" id="{1CFC5F41-68BE-FD4C-9C59-91A5BF1CA728}"/>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3561012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DEFE7D-C4DF-5048-BBB4-67D997D1CBDB}"/>
              </a:ext>
            </a:extLst>
          </p:cNvPr>
          <p:cNvSpPr>
            <a:spLocks noGrp="1"/>
          </p:cNvSpPr>
          <p:nvPr>
            <p:ph type="dt" sz="half" idx="10"/>
          </p:nvPr>
        </p:nvSpPr>
        <p:spPr/>
        <p:txBody>
          <a:bodyPr/>
          <a:lstStyle/>
          <a:p>
            <a:fld id="{5C4BBF3B-D484-2340-A0A6-B9221DCF00A9}" type="datetime1">
              <a:rPr lang="en-US" smtClean="0"/>
              <a:t>10/4/21</a:t>
            </a:fld>
            <a:endParaRPr lang="en-US"/>
          </a:p>
        </p:txBody>
      </p:sp>
      <p:sp>
        <p:nvSpPr>
          <p:cNvPr id="3" name="Footer Placeholder 2">
            <a:extLst>
              <a:ext uri="{FF2B5EF4-FFF2-40B4-BE49-F238E27FC236}">
                <a16:creationId xmlns:a16="http://schemas.microsoft.com/office/drawing/2014/main" id="{1C601A5E-8C68-814E-AA7D-D423CCB75910}"/>
              </a:ext>
            </a:extLst>
          </p:cNvPr>
          <p:cNvSpPr>
            <a:spLocks noGrp="1"/>
          </p:cNvSpPr>
          <p:nvPr>
            <p:ph type="ftr" sz="quarter" idx="11"/>
          </p:nvPr>
        </p:nvSpPr>
        <p:spPr/>
        <p:txBody>
          <a:bodyPr/>
          <a:lstStyle/>
          <a:p>
            <a:r>
              <a:rPr lang="en-US"/>
              <a:t>https://wasiahmad.github.io</a:t>
            </a:r>
          </a:p>
        </p:txBody>
      </p:sp>
      <p:sp>
        <p:nvSpPr>
          <p:cNvPr id="4" name="Slide Number Placeholder 3">
            <a:extLst>
              <a:ext uri="{FF2B5EF4-FFF2-40B4-BE49-F238E27FC236}">
                <a16:creationId xmlns:a16="http://schemas.microsoft.com/office/drawing/2014/main" id="{77A5C152-09EB-3A43-9F14-7499BB71B16E}"/>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1236904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5AC6-60A7-A84B-B4DE-92ECA21036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549494-241B-8045-952B-D1A7BB77F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DF3F05-0FF1-D84D-9D46-2B23F7B9D9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542EB59-D66E-A140-9157-B001ADF01F04}"/>
              </a:ext>
            </a:extLst>
          </p:cNvPr>
          <p:cNvSpPr>
            <a:spLocks noGrp="1"/>
          </p:cNvSpPr>
          <p:nvPr>
            <p:ph type="dt" sz="half" idx="10"/>
          </p:nvPr>
        </p:nvSpPr>
        <p:spPr/>
        <p:txBody>
          <a:bodyPr/>
          <a:lstStyle/>
          <a:p>
            <a:fld id="{E8C627EF-C3F1-414D-B577-32D055BDB90C}" type="datetime1">
              <a:rPr lang="en-US" smtClean="0"/>
              <a:t>10/4/21</a:t>
            </a:fld>
            <a:endParaRPr lang="en-US"/>
          </a:p>
        </p:txBody>
      </p:sp>
      <p:sp>
        <p:nvSpPr>
          <p:cNvPr id="6" name="Footer Placeholder 5">
            <a:extLst>
              <a:ext uri="{FF2B5EF4-FFF2-40B4-BE49-F238E27FC236}">
                <a16:creationId xmlns:a16="http://schemas.microsoft.com/office/drawing/2014/main" id="{6513A8DC-3355-5149-8F08-FA258180498E}"/>
              </a:ext>
            </a:extLst>
          </p:cNvPr>
          <p:cNvSpPr>
            <a:spLocks noGrp="1"/>
          </p:cNvSpPr>
          <p:nvPr>
            <p:ph type="ftr" sz="quarter" idx="11"/>
          </p:nvPr>
        </p:nvSpPr>
        <p:spPr/>
        <p:txBody>
          <a:bodyPr/>
          <a:lstStyle/>
          <a:p>
            <a:r>
              <a:rPr lang="en-US"/>
              <a:t>https://wasiahmad.github.io</a:t>
            </a:r>
          </a:p>
        </p:txBody>
      </p:sp>
      <p:sp>
        <p:nvSpPr>
          <p:cNvPr id="7" name="Slide Number Placeholder 6">
            <a:extLst>
              <a:ext uri="{FF2B5EF4-FFF2-40B4-BE49-F238E27FC236}">
                <a16:creationId xmlns:a16="http://schemas.microsoft.com/office/drawing/2014/main" id="{DF6F71D1-456C-6543-A9A8-E4A7E060B8FB}"/>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3200682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2C08-072E-CD40-A6ED-1B7E5F3ED8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6A5A58-DA6F-1F41-BD27-B504E1177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A47416-BCC8-FD47-8428-46C006FF99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8183FDF-F241-6B4C-9578-FF7ADCD0565B}"/>
              </a:ext>
            </a:extLst>
          </p:cNvPr>
          <p:cNvSpPr>
            <a:spLocks noGrp="1"/>
          </p:cNvSpPr>
          <p:nvPr>
            <p:ph type="dt" sz="half" idx="10"/>
          </p:nvPr>
        </p:nvSpPr>
        <p:spPr/>
        <p:txBody>
          <a:bodyPr/>
          <a:lstStyle/>
          <a:p>
            <a:fld id="{5C092946-7257-694D-9B75-AAE3D42F5682}" type="datetime1">
              <a:rPr lang="en-US" smtClean="0"/>
              <a:t>10/4/21</a:t>
            </a:fld>
            <a:endParaRPr lang="en-US"/>
          </a:p>
        </p:txBody>
      </p:sp>
      <p:sp>
        <p:nvSpPr>
          <p:cNvPr id="6" name="Footer Placeholder 5">
            <a:extLst>
              <a:ext uri="{FF2B5EF4-FFF2-40B4-BE49-F238E27FC236}">
                <a16:creationId xmlns:a16="http://schemas.microsoft.com/office/drawing/2014/main" id="{6D7D3868-EC56-5049-8053-CB95448125E4}"/>
              </a:ext>
            </a:extLst>
          </p:cNvPr>
          <p:cNvSpPr>
            <a:spLocks noGrp="1"/>
          </p:cNvSpPr>
          <p:nvPr>
            <p:ph type="ftr" sz="quarter" idx="11"/>
          </p:nvPr>
        </p:nvSpPr>
        <p:spPr/>
        <p:txBody>
          <a:bodyPr/>
          <a:lstStyle/>
          <a:p>
            <a:r>
              <a:rPr lang="en-US"/>
              <a:t>https://wasiahmad.github.io</a:t>
            </a:r>
          </a:p>
        </p:txBody>
      </p:sp>
      <p:sp>
        <p:nvSpPr>
          <p:cNvPr id="7" name="Slide Number Placeholder 6">
            <a:extLst>
              <a:ext uri="{FF2B5EF4-FFF2-40B4-BE49-F238E27FC236}">
                <a16:creationId xmlns:a16="http://schemas.microsoft.com/office/drawing/2014/main" id="{C88158A4-4860-2F43-A82D-B5BC93BC3903}"/>
              </a:ext>
            </a:extLst>
          </p:cNvPr>
          <p:cNvSpPr>
            <a:spLocks noGrp="1"/>
          </p:cNvSpPr>
          <p:nvPr>
            <p:ph type="sldNum" sz="quarter" idx="12"/>
          </p:nvPr>
        </p:nvSpPr>
        <p:spPr/>
        <p:txBody>
          <a:bodyPr/>
          <a:lstStyle/>
          <a:p>
            <a:fld id="{976BDB2E-92AC-464F-8154-8268F184F26C}" type="slidenum">
              <a:rPr lang="en-US" smtClean="0"/>
              <a:t>‹#›</a:t>
            </a:fld>
            <a:endParaRPr lang="en-US"/>
          </a:p>
        </p:txBody>
      </p:sp>
    </p:spTree>
    <p:extLst>
      <p:ext uri="{BB962C8B-B14F-4D97-AF65-F5344CB8AC3E}">
        <p14:creationId xmlns:p14="http://schemas.microsoft.com/office/powerpoint/2010/main" val="2601480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3234B-9644-464F-B194-D2AD10E9ED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C24F9B-B31A-094D-89D1-E6D703CEE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716E87-5A07-484D-86AE-D326494B0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EB61E2-B80B-7845-9DB5-982E3F598D3D}" type="datetime1">
              <a:rPr lang="en-US" smtClean="0"/>
              <a:t>10/4/21</a:t>
            </a:fld>
            <a:endParaRPr lang="en-US"/>
          </a:p>
        </p:txBody>
      </p:sp>
      <p:sp>
        <p:nvSpPr>
          <p:cNvPr id="5" name="Footer Placeholder 4">
            <a:extLst>
              <a:ext uri="{FF2B5EF4-FFF2-40B4-BE49-F238E27FC236}">
                <a16:creationId xmlns:a16="http://schemas.microsoft.com/office/drawing/2014/main" id="{B0372FA3-96B9-DB4F-A404-3EBEDEF73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https://wasiahmad.github.io</a:t>
            </a:r>
          </a:p>
        </p:txBody>
      </p:sp>
      <p:sp>
        <p:nvSpPr>
          <p:cNvPr id="6" name="Slide Number Placeholder 5">
            <a:extLst>
              <a:ext uri="{FF2B5EF4-FFF2-40B4-BE49-F238E27FC236}">
                <a16:creationId xmlns:a16="http://schemas.microsoft.com/office/drawing/2014/main" id="{602F80E3-4188-1D4D-87CF-2CAAC5DCDC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DB2E-92AC-464F-8154-8268F184F26C}" type="slidenum">
              <a:rPr lang="en-US" smtClean="0"/>
              <a:t>‹#›</a:t>
            </a:fld>
            <a:endParaRPr lang="en-US"/>
          </a:p>
        </p:txBody>
      </p:sp>
    </p:spTree>
    <p:extLst>
      <p:ext uri="{BB962C8B-B14F-4D97-AF65-F5344CB8AC3E}">
        <p14:creationId xmlns:p14="http://schemas.microsoft.com/office/powerpoint/2010/main" val="4014755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thub.com/rizwan09/REDCODER" TargetMode="External"/><Relationship Id="rId5" Type="http://schemas.openxmlformats.org/officeDocument/2006/relationships/image" Target="../media/image32.tiff"/><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4.png"/><Relationship Id="rId7" Type="http://schemas.openxmlformats.org/officeDocument/2006/relationships/image" Target="../media/image6.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1.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2.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tiff"/><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8C43B-9042-CC40-AE47-48B1D9942183}"/>
              </a:ext>
            </a:extLst>
          </p:cNvPr>
          <p:cNvSpPr>
            <a:spLocks noGrp="1"/>
          </p:cNvSpPr>
          <p:nvPr>
            <p:ph type="ctrTitle"/>
          </p:nvPr>
        </p:nvSpPr>
        <p:spPr/>
        <p:txBody>
          <a:bodyPr>
            <a:normAutofit/>
          </a:bodyPr>
          <a:lstStyle/>
          <a:p>
            <a:r>
              <a:rPr lang="en-US" sz="4000" dirty="0">
                <a:solidFill>
                  <a:srgbClr val="0070C0"/>
                </a:solidFill>
                <a:latin typeface="Times New Roman" panose="02020603050405020304" pitchFamily="18" charset="0"/>
                <a:cs typeface="Times New Roman" panose="02020603050405020304" pitchFamily="18" charset="0"/>
              </a:rPr>
              <a:t>Retrieval Augmented Code Generation and Summarization </a:t>
            </a:r>
          </a:p>
        </p:txBody>
      </p:sp>
      <p:sp>
        <p:nvSpPr>
          <p:cNvPr id="3" name="Subtitle 2">
            <a:extLst>
              <a:ext uri="{FF2B5EF4-FFF2-40B4-BE49-F238E27FC236}">
                <a16:creationId xmlns:a16="http://schemas.microsoft.com/office/drawing/2014/main" id="{77661505-F4FE-E641-AA23-ECB91D471346}"/>
              </a:ext>
            </a:extLst>
          </p:cNvPr>
          <p:cNvSpPr>
            <a:spLocks noGrp="1"/>
          </p:cNvSpPr>
          <p:nvPr>
            <p:ph type="subTitle" idx="1"/>
          </p:nvPr>
        </p:nvSpPr>
        <p:spPr>
          <a:xfrm>
            <a:off x="4410636" y="5270008"/>
            <a:ext cx="3101788" cy="465629"/>
          </a:xfrm>
        </p:spPr>
        <p:txBody>
          <a:bodyPr>
            <a:normAutofit/>
          </a:bodyPr>
          <a:lstStyle/>
          <a:p>
            <a:r>
              <a:rPr lang="en-US" dirty="0">
                <a:solidFill>
                  <a:schemeClr val="accent2"/>
                </a:solidFill>
                <a:latin typeface="Times New Roman" panose="02020603050405020304" pitchFamily="18" charset="0"/>
                <a:cs typeface="Times New Roman" panose="02020603050405020304" pitchFamily="18" charset="0"/>
              </a:rPr>
              <a:t>EMNLP-Findings 2021</a:t>
            </a:r>
          </a:p>
        </p:txBody>
      </p:sp>
      <p:pic>
        <p:nvPicPr>
          <p:cNvPr id="4"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2BA5749D-4D7A-E940-B688-D57953E25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F19480C-36CC-A445-873C-0D6ACDF4939D}"/>
              </a:ext>
            </a:extLst>
          </p:cNvPr>
          <p:cNvSpPr>
            <a:spLocks noGrp="1"/>
          </p:cNvSpPr>
          <p:nvPr>
            <p:ph type="sldNum" sz="quarter" idx="12"/>
          </p:nvPr>
        </p:nvSpPr>
        <p:spPr/>
        <p:txBody>
          <a:bodyPr/>
          <a:lstStyle/>
          <a:p>
            <a:fld id="{976BDB2E-92AC-464F-8154-8268F184F26C}" type="slidenum">
              <a:rPr lang="en-US" smtClean="0"/>
              <a:t>1</a:t>
            </a:fld>
            <a:endParaRPr lang="en-US"/>
          </a:p>
        </p:txBody>
      </p:sp>
      <p:pic>
        <p:nvPicPr>
          <p:cNvPr id="8" name="Picture 2">
            <a:extLst>
              <a:ext uri="{FF2B5EF4-FFF2-40B4-BE49-F238E27FC236}">
                <a16:creationId xmlns:a16="http://schemas.microsoft.com/office/drawing/2014/main" id="{D0DB2EE3-7160-384D-B270-DBAA75769A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56282"/>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xt&#10;&#10;Description automatically generated">
            <a:extLst>
              <a:ext uri="{FF2B5EF4-FFF2-40B4-BE49-F238E27FC236}">
                <a16:creationId xmlns:a16="http://schemas.microsoft.com/office/drawing/2014/main" id="{F41FF90D-7791-DB43-B50B-2F21D43FA62A}"/>
              </a:ext>
            </a:extLst>
          </p:cNvPr>
          <p:cNvPicPr>
            <a:picLocks noChangeAspect="1"/>
          </p:cNvPicPr>
          <p:nvPr/>
        </p:nvPicPr>
        <p:blipFill>
          <a:blip r:embed="rId5"/>
          <a:stretch>
            <a:fillRect/>
          </a:stretch>
        </p:blipFill>
        <p:spPr>
          <a:xfrm>
            <a:off x="2908674" y="3821416"/>
            <a:ext cx="6278791" cy="1005756"/>
          </a:xfrm>
          <a:prstGeom prst="rect">
            <a:avLst/>
          </a:prstGeom>
        </p:spPr>
      </p:pic>
    </p:spTree>
    <p:extLst>
      <p:ext uri="{BB962C8B-B14F-4D97-AF65-F5344CB8AC3E}">
        <p14:creationId xmlns:p14="http://schemas.microsoft.com/office/powerpoint/2010/main" val="974675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Graphical user interface, text, application, email&#10;&#10;Description automatically generated">
            <a:extLst>
              <a:ext uri="{FF2B5EF4-FFF2-40B4-BE49-F238E27FC236}">
                <a16:creationId xmlns:a16="http://schemas.microsoft.com/office/drawing/2014/main" id="{FE3D0402-F767-FF42-8F5A-72BC9322F440}"/>
              </a:ext>
            </a:extLst>
          </p:cNvPr>
          <p:cNvPicPr>
            <a:picLocks noChangeAspect="1"/>
          </p:cNvPicPr>
          <p:nvPr/>
        </p:nvPicPr>
        <p:blipFill rotWithShape="1">
          <a:blip r:embed="rId2"/>
          <a:srcRect t="63984"/>
          <a:stretch/>
        </p:blipFill>
        <p:spPr>
          <a:xfrm>
            <a:off x="2099194" y="5445047"/>
            <a:ext cx="10164171" cy="1321672"/>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A79E988F-BE3E-2C42-BAB0-BE9DFE9B57D7}"/>
              </a:ext>
            </a:extLst>
          </p:cNvPr>
          <p:cNvPicPr>
            <a:picLocks noChangeAspect="1"/>
          </p:cNvPicPr>
          <p:nvPr/>
        </p:nvPicPr>
        <p:blipFill>
          <a:blip r:embed="rId3"/>
          <a:stretch>
            <a:fillRect/>
          </a:stretch>
        </p:blipFill>
        <p:spPr>
          <a:xfrm>
            <a:off x="142964" y="3447462"/>
            <a:ext cx="6568732" cy="1933141"/>
          </a:xfrm>
          <a:prstGeom prst="rect">
            <a:avLst/>
          </a:prstGeom>
        </p:spPr>
      </p:pic>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10</a:t>
            </a:fld>
            <a:endParaRPr lang="en-US"/>
          </a:p>
        </p:txBody>
      </p:sp>
      <p:pic>
        <p:nvPicPr>
          <p:cNvPr id="25"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511C0020-054A-A847-A1D9-3EC7E0319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AEC15C8-5F58-F54C-9F49-98BBDBAC65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Text&#10;&#10;Description automatically generated">
            <a:extLst>
              <a:ext uri="{FF2B5EF4-FFF2-40B4-BE49-F238E27FC236}">
                <a16:creationId xmlns:a16="http://schemas.microsoft.com/office/drawing/2014/main" id="{8C9113B2-B24E-E34D-A1DE-37538D782B7E}"/>
              </a:ext>
            </a:extLst>
          </p:cNvPr>
          <p:cNvPicPr>
            <a:picLocks noChangeAspect="1"/>
          </p:cNvPicPr>
          <p:nvPr/>
        </p:nvPicPr>
        <p:blipFill rotWithShape="1">
          <a:blip r:embed="rId6"/>
          <a:srcRect t="28019"/>
          <a:stretch/>
        </p:blipFill>
        <p:spPr>
          <a:xfrm>
            <a:off x="-18397" y="2232777"/>
            <a:ext cx="9919696" cy="1309571"/>
          </a:xfrm>
          <a:prstGeom prst="rect">
            <a:avLst/>
          </a:prstGeom>
        </p:spPr>
      </p:pic>
      <p:sp>
        <p:nvSpPr>
          <p:cNvPr id="42" name="Rectangle 41">
            <a:extLst>
              <a:ext uri="{FF2B5EF4-FFF2-40B4-BE49-F238E27FC236}">
                <a16:creationId xmlns:a16="http://schemas.microsoft.com/office/drawing/2014/main" id="{64893DEA-429D-4D41-8234-A675195C28DE}"/>
              </a:ext>
            </a:extLst>
          </p:cNvPr>
          <p:cNvSpPr/>
          <p:nvPr/>
        </p:nvSpPr>
        <p:spPr>
          <a:xfrm>
            <a:off x="1235140" y="2750690"/>
            <a:ext cx="5892682" cy="2471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15365CF-B8A2-CC44-8DE9-06868E99999C}"/>
              </a:ext>
            </a:extLst>
          </p:cNvPr>
          <p:cNvSpPr/>
          <p:nvPr/>
        </p:nvSpPr>
        <p:spPr>
          <a:xfrm>
            <a:off x="657814" y="2544012"/>
            <a:ext cx="7527843" cy="17817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AAFB2D-BF96-BF47-83D8-092D1EE946C5}"/>
              </a:ext>
            </a:extLst>
          </p:cNvPr>
          <p:cNvSpPr/>
          <p:nvPr/>
        </p:nvSpPr>
        <p:spPr>
          <a:xfrm>
            <a:off x="1564897" y="3018360"/>
            <a:ext cx="2346062" cy="16991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32E1765-D48A-1245-B953-CA92EE173CC5}"/>
              </a:ext>
            </a:extLst>
          </p:cNvPr>
          <p:cNvSpPr txBox="1"/>
          <p:nvPr/>
        </p:nvSpPr>
        <p:spPr>
          <a:xfrm>
            <a:off x="4537017" y="5012715"/>
            <a:ext cx="3035353" cy="400110"/>
          </a:xfrm>
          <a:prstGeom prst="rect">
            <a:avLst/>
          </a:prstGeom>
          <a:noFill/>
          <a:ln>
            <a:noFill/>
          </a:ln>
        </p:spPr>
        <p:txBody>
          <a:bodyPr wrap="square" rtlCol="0">
            <a:spAutoFit/>
          </a:bodyPr>
          <a:lstStyle/>
          <a:p>
            <a:r>
              <a:rPr lang="en-US" sz="2000" u="sng" dirty="0" err="1"/>
              <a:t>Redcoder-ext</a:t>
            </a:r>
            <a:r>
              <a:rPr lang="en-US" sz="2000" u="sng" dirty="0"/>
              <a:t> Prediction</a:t>
            </a:r>
          </a:p>
        </p:txBody>
      </p:sp>
      <p:sp>
        <p:nvSpPr>
          <p:cNvPr id="17" name="Rectangle 16">
            <a:extLst>
              <a:ext uri="{FF2B5EF4-FFF2-40B4-BE49-F238E27FC236}">
                <a16:creationId xmlns:a16="http://schemas.microsoft.com/office/drawing/2014/main" id="{DDF67569-F4A9-1444-9541-27AAC3D6F430}"/>
              </a:ext>
            </a:extLst>
          </p:cNvPr>
          <p:cNvSpPr/>
          <p:nvPr/>
        </p:nvSpPr>
        <p:spPr>
          <a:xfrm>
            <a:off x="7303781" y="5044937"/>
            <a:ext cx="1306819" cy="400110"/>
          </a:xfrm>
          <a:prstGeom prst="rect">
            <a:avLst/>
          </a:prstGeom>
        </p:spPr>
        <p:txBody>
          <a:bodyPr wrap="square">
            <a:spAutoFit/>
          </a:bodyPr>
          <a:lstStyle/>
          <a:p>
            <a:r>
              <a:rPr lang="en-US" sz="2000" b="1" dirty="0"/>
              <a:t>BLEU: 80.6</a:t>
            </a:r>
          </a:p>
        </p:txBody>
      </p:sp>
      <p:sp>
        <p:nvSpPr>
          <p:cNvPr id="29" name="Rectangle 28">
            <a:extLst>
              <a:ext uri="{FF2B5EF4-FFF2-40B4-BE49-F238E27FC236}">
                <a16:creationId xmlns:a16="http://schemas.microsoft.com/office/drawing/2014/main" id="{C58AA44C-9E77-7E40-B8E1-BC1BB33B1904}"/>
              </a:ext>
            </a:extLst>
          </p:cNvPr>
          <p:cNvSpPr/>
          <p:nvPr/>
        </p:nvSpPr>
        <p:spPr>
          <a:xfrm>
            <a:off x="8119767" y="2767754"/>
            <a:ext cx="1607819" cy="23945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C96AEF3-D984-BF4E-8004-FD90802D2C4C}"/>
              </a:ext>
            </a:extLst>
          </p:cNvPr>
          <p:cNvSpPr/>
          <p:nvPr/>
        </p:nvSpPr>
        <p:spPr>
          <a:xfrm>
            <a:off x="6444103" y="3006371"/>
            <a:ext cx="683719" cy="247179"/>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A89B9435-9E14-1E4B-B6AB-0450A78263D9}"/>
              </a:ext>
            </a:extLst>
          </p:cNvPr>
          <p:cNvSpPr txBox="1"/>
          <p:nvPr/>
        </p:nvSpPr>
        <p:spPr>
          <a:xfrm>
            <a:off x="7127822" y="3447462"/>
            <a:ext cx="4987979" cy="1200329"/>
          </a:xfrm>
          <a:prstGeom prst="rect">
            <a:avLst/>
          </a:prstGeom>
          <a:noFill/>
          <a:ln w="19050">
            <a:noFill/>
          </a:ln>
        </p:spPr>
        <p:txBody>
          <a:bodyPr wrap="square" rtlCol="0">
            <a:spAutoFit/>
          </a:bodyPr>
          <a:lstStyle/>
          <a:p>
            <a:pPr algn="ctr"/>
            <a:r>
              <a:rPr lang="en-US" sz="2400" dirty="0">
                <a:solidFill>
                  <a:srgbClr val="0000FF"/>
                </a:solidFill>
                <a:latin typeface="Comic Sans MS" panose="030F0902030302020204" pitchFamily="66" charset="0"/>
                <a:cs typeface="Times New Roman" panose="02020603050405020304" pitchFamily="18" charset="0"/>
              </a:rPr>
              <a:t>PLBART fails to predict the diverse identifiers (</a:t>
            </a:r>
            <a:r>
              <a:rPr lang="en-US" sz="2400" dirty="0">
                <a:solidFill>
                  <a:srgbClr val="FF0000"/>
                </a:solidFill>
                <a:latin typeface="Comic Sans MS" panose="030F0902030302020204" pitchFamily="66" charset="0"/>
                <a:cs typeface="Times New Roman" panose="02020603050405020304" pitchFamily="18" charset="0"/>
              </a:rPr>
              <a:t>in red color</a:t>
            </a:r>
            <a:r>
              <a:rPr lang="en-US" sz="2400" dirty="0">
                <a:solidFill>
                  <a:srgbClr val="0000FF"/>
                </a:solidFill>
                <a:latin typeface="Comic Sans MS" panose="030F0902030302020204" pitchFamily="66" charset="0"/>
                <a:cs typeface="Times New Roman" panose="02020603050405020304" pitchFamily="18" charset="0"/>
              </a:rPr>
              <a:t>) whereas REDCODER succeeds </a:t>
            </a:r>
          </a:p>
        </p:txBody>
      </p:sp>
      <p:pic>
        <p:nvPicPr>
          <p:cNvPr id="35" name="Picture 34">
            <a:extLst>
              <a:ext uri="{FF2B5EF4-FFF2-40B4-BE49-F238E27FC236}">
                <a16:creationId xmlns:a16="http://schemas.microsoft.com/office/drawing/2014/main" id="{2059B237-0618-894C-AA86-E0FBD74435DE}"/>
              </a:ext>
            </a:extLst>
          </p:cNvPr>
          <p:cNvPicPr>
            <a:picLocks noChangeAspect="1"/>
          </p:cNvPicPr>
          <p:nvPr/>
        </p:nvPicPr>
        <p:blipFill>
          <a:blip r:embed="rId7"/>
          <a:stretch>
            <a:fillRect/>
          </a:stretch>
        </p:blipFill>
        <p:spPr>
          <a:xfrm>
            <a:off x="4181481" y="1777641"/>
            <a:ext cx="7307521" cy="403731"/>
          </a:xfrm>
          <a:prstGeom prst="rect">
            <a:avLst/>
          </a:prstGeom>
        </p:spPr>
      </p:pic>
      <p:pic>
        <p:nvPicPr>
          <p:cNvPr id="37" name="Picture 36" descr="Text&#10;&#10;Description automatically generated">
            <a:extLst>
              <a:ext uri="{FF2B5EF4-FFF2-40B4-BE49-F238E27FC236}">
                <a16:creationId xmlns:a16="http://schemas.microsoft.com/office/drawing/2014/main" id="{269CC81C-EE7F-9B4D-AEC1-400FF4CF4BFC}"/>
              </a:ext>
            </a:extLst>
          </p:cNvPr>
          <p:cNvPicPr>
            <a:picLocks noChangeAspect="1"/>
          </p:cNvPicPr>
          <p:nvPr/>
        </p:nvPicPr>
        <p:blipFill rotWithShape="1">
          <a:blip r:embed="rId6"/>
          <a:srcRect l="37361" t="1625" r="34517" b="78126"/>
          <a:stretch/>
        </p:blipFill>
        <p:spPr>
          <a:xfrm>
            <a:off x="838200" y="1818732"/>
            <a:ext cx="2789544" cy="368360"/>
          </a:xfrm>
          <a:prstGeom prst="rect">
            <a:avLst/>
          </a:prstGeom>
        </p:spPr>
      </p:pic>
      <p:sp>
        <p:nvSpPr>
          <p:cNvPr id="38" name="Title 1">
            <a:extLst>
              <a:ext uri="{FF2B5EF4-FFF2-40B4-BE49-F238E27FC236}">
                <a16:creationId xmlns:a16="http://schemas.microsoft.com/office/drawing/2014/main" id="{16ECA741-4029-3E41-8460-7BBCC0FFD311}"/>
              </a:ext>
            </a:extLst>
          </p:cNvPr>
          <p:cNvSpPr txBox="1">
            <a:spLocks/>
          </p:cNvSpPr>
          <p:nvPr/>
        </p:nvSpPr>
        <p:spPr>
          <a:xfrm>
            <a:off x="2120708" y="313953"/>
            <a:ext cx="8493507" cy="104963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Qualitative Examples </a:t>
            </a:r>
            <a:endParaRPr lang="en-US" sz="6000" dirty="0">
              <a:solidFill>
                <a:schemeClr val="accent2"/>
              </a:solidFill>
              <a:latin typeface="Oriya MN" pitchFamily="2" charset="0"/>
              <a:cs typeface="Oriya MN" pitchFamily="2" charset="0"/>
            </a:endParaRPr>
          </a:p>
        </p:txBody>
      </p:sp>
    </p:spTree>
    <p:extLst>
      <p:ext uri="{BB962C8B-B14F-4D97-AF65-F5344CB8AC3E}">
        <p14:creationId xmlns:p14="http://schemas.microsoft.com/office/powerpoint/2010/main" val="58949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2"/>
        <p:cNvGrpSpPr/>
        <p:nvPr/>
      </p:nvGrpSpPr>
      <p:grpSpPr>
        <a:xfrm>
          <a:off x="0" y="0"/>
          <a:ext cx="0" cy="0"/>
          <a:chOff x="0" y="0"/>
          <a:chExt cx="0" cy="0"/>
        </a:xfrm>
      </p:grpSpPr>
      <p:sp useBgFill="1">
        <p:nvSpPr>
          <p:cNvPr id="154" name="Rectangle 153">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Google Shape;123;p20"/>
          <p:cNvSpPr txBox="1">
            <a:spLocks noGrp="1"/>
          </p:cNvSpPr>
          <p:nvPr>
            <p:ph type="ctrTitle"/>
          </p:nvPr>
        </p:nvSpPr>
        <p:spPr>
          <a:xfrm>
            <a:off x="1094095" y="851517"/>
            <a:ext cx="5238466" cy="2991416"/>
          </a:xfrm>
          <a:prstGeom prst="rect">
            <a:avLst/>
          </a:prstGeom>
        </p:spPr>
        <p:txBody>
          <a:bodyPr spcFirstLastPara="1" vert="horz" lIns="121900" tIns="121900" rIns="121900" bIns="121900" rtlCol="0" anchor="b" anchorCtr="0">
            <a:normAutofit/>
          </a:bodyPr>
          <a:lstStyle/>
          <a:p>
            <a:pPr algn="l">
              <a:spcBef>
                <a:spcPts val="0"/>
              </a:spcBef>
            </a:pPr>
            <a:r>
              <a:rPr lang="en-US"/>
              <a:t>Thank You!</a:t>
            </a:r>
          </a:p>
        </p:txBody>
      </p:sp>
      <p:sp>
        <p:nvSpPr>
          <p:cNvPr id="4" name="Subtitle 3">
            <a:extLst>
              <a:ext uri="{FF2B5EF4-FFF2-40B4-BE49-F238E27FC236}">
                <a16:creationId xmlns:a16="http://schemas.microsoft.com/office/drawing/2014/main" id="{688FF136-2C64-9840-B1A4-5DE6A91F98F2}"/>
              </a:ext>
            </a:extLst>
          </p:cNvPr>
          <p:cNvSpPr>
            <a:spLocks noGrp="1"/>
          </p:cNvSpPr>
          <p:nvPr>
            <p:ph type="subTitle" idx="1"/>
          </p:nvPr>
        </p:nvSpPr>
        <p:spPr>
          <a:xfrm>
            <a:off x="1094096" y="3842932"/>
            <a:ext cx="4167115" cy="2163551"/>
          </a:xfrm>
        </p:spPr>
        <p:txBody>
          <a:bodyPr anchor="t">
            <a:normAutofit/>
          </a:bodyPr>
          <a:lstStyle/>
          <a:p>
            <a:pPr algn="l"/>
            <a:r>
              <a:rPr lang="en-US"/>
              <a:t>Questions?</a:t>
            </a:r>
          </a:p>
        </p:txBody>
      </p:sp>
      <p:sp>
        <p:nvSpPr>
          <p:cNvPr id="156" name="Freeform: Shape 155">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4" name="Picture 23" descr="Qr code&#10;&#10;Description automatically generated">
            <a:extLst>
              <a:ext uri="{FF2B5EF4-FFF2-40B4-BE49-F238E27FC236}">
                <a16:creationId xmlns:a16="http://schemas.microsoft.com/office/drawing/2014/main" id="{1FB65B0A-AB4D-1742-9BDF-2A69055D9E82}"/>
              </a:ext>
            </a:extLst>
          </p:cNvPr>
          <p:cNvPicPr>
            <a:picLocks noChangeAspect="1"/>
          </p:cNvPicPr>
          <p:nvPr/>
        </p:nvPicPr>
        <p:blipFill>
          <a:blip r:embed="rId3"/>
          <a:stretch>
            <a:fillRect/>
          </a:stretch>
        </p:blipFill>
        <p:spPr>
          <a:xfrm>
            <a:off x="7531503" y="2129307"/>
            <a:ext cx="3217333" cy="3217333"/>
          </a:xfrm>
          <a:prstGeom prst="rect">
            <a:avLst/>
          </a:prstGeom>
        </p:spPr>
      </p:pic>
      <p:pic>
        <p:nvPicPr>
          <p:cNvPr id="125" name="Google Shape;125;p20" descr="Rectangle&#10;&#10;Description automatically generated with low confidence"/>
          <p:cNvPicPr preferRelativeResize="0"/>
          <p:nvPr/>
        </p:nvPicPr>
        <p:blipFill>
          <a:blip r:embed="rId4">
            <a:alphaModFix/>
          </a:blip>
          <a:stretch>
            <a:fillRect/>
          </a:stretch>
        </p:blipFill>
        <p:spPr>
          <a:xfrm>
            <a:off x="0" y="6347568"/>
            <a:ext cx="2435867" cy="510433"/>
          </a:xfrm>
          <a:prstGeom prst="rect">
            <a:avLst/>
          </a:prstGeom>
          <a:noFill/>
          <a:ln>
            <a:noFill/>
          </a:ln>
        </p:spPr>
      </p:pic>
      <p:pic>
        <p:nvPicPr>
          <p:cNvPr id="6" name="Picture 5" descr="Logo, company name&#10;&#10;Description automatically generated">
            <a:extLst>
              <a:ext uri="{FF2B5EF4-FFF2-40B4-BE49-F238E27FC236}">
                <a16:creationId xmlns:a16="http://schemas.microsoft.com/office/drawing/2014/main" id="{E7FAB148-302B-A842-8553-02598A58FAD8}"/>
              </a:ext>
            </a:extLst>
          </p:cNvPr>
          <p:cNvPicPr>
            <a:picLocks noChangeAspect="1"/>
          </p:cNvPicPr>
          <p:nvPr/>
        </p:nvPicPr>
        <p:blipFill>
          <a:blip r:embed="rId5"/>
          <a:stretch>
            <a:fillRect/>
          </a:stretch>
        </p:blipFill>
        <p:spPr>
          <a:xfrm>
            <a:off x="10636388" y="122231"/>
            <a:ext cx="1429488" cy="1056800"/>
          </a:xfrm>
          <a:prstGeom prst="rect">
            <a:avLst/>
          </a:prstGeom>
        </p:spPr>
      </p:pic>
      <p:sp>
        <p:nvSpPr>
          <p:cNvPr id="28" name="TextBox 27">
            <a:extLst>
              <a:ext uri="{FF2B5EF4-FFF2-40B4-BE49-F238E27FC236}">
                <a16:creationId xmlns:a16="http://schemas.microsoft.com/office/drawing/2014/main" id="{897FF7E1-0708-394B-A33D-BA31387347BC}"/>
              </a:ext>
            </a:extLst>
          </p:cNvPr>
          <p:cNvSpPr txBox="1"/>
          <p:nvPr/>
        </p:nvSpPr>
        <p:spPr>
          <a:xfrm>
            <a:off x="7189694" y="5509825"/>
            <a:ext cx="4177553" cy="371022"/>
          </a:xfrm>
          <a:prstGeom prst="rect">
            <a:avLst/>
          </a:prstGeom>
          <a:noFill/>
        </p:spPr>
        <p:txBody>
          <a:bodyPr wrap="square">
            <a:spAutoFit/>
          </a:bodyPr>
          <a:lstStyle/>
          <a:p>
            <a:r>
              <a:rPr lang="en-US" dirty="0">
                <a:hlinkClick r:id="rId6"/>
              </a:rPr>
              <a:t>https://</a:t>
            </a:r>
            <a:r>
              <a:rPr lang="en-US" dirty="0" err="1">
                <a:hlinkClick r:id="rId6"/>
              </a:rPr>
              <a:t>github.com</a:t>
            </a:r>
            <a:r>
              <a:rPr lang="en-US" dirty="0">
                <a:hlinkClick r:id="rId6"/>
              </a:rPr>
              <a:t>/rizwan09/REDCODER</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descr="Text&#10;&#10;Description automatically generated">
            <a:extLst>
              <a:ext uri="{FF2B5EF4-FFF2-40B4-BE49-F238E27FC236}">
                <a16:creationId xmlns:a16="http://schemas.microsoft.com/office/drawing/2014/main" id="{86E1EE60-EABB-EB4B-AB14-88F02E98AD8B}"/>
              </a:ext>
            </a:extLst>
          </p:cNvPr>
          <p:cNvPicPr>
            <a:picLocks noChangeAspect="1"/>
          </p:cNvPicPr>
          <p:nvPr/>
        </p:nvPicPr>
        <p:blipFill>
          <a:blip r:embed="rId3"/>
          <a:stretch>
            <a:fillRect/>
          </a:stretch>
        </p:blipFill>
        <p:spPr>
          <a:xfrm>
            <a:off x="5541870" y="4511318"/>
            <a:ext cx="3367118" cy="1207401"/>
          </a:xfrm>
          <a:prstGeom prst="rect">
            <a:avLst/>
          </a:prstGeom>
        </p:spPr>
      </p:pic>
      <p:sp>
        <p:nvSpPr>
          <p:cNvPr id="2" name="Title 1">
            <a:extLst>
              <a:ext uri="{FF2B5EF4-FFF2-40B4-BE49-F238E27FC236}">
                <a16:creationId xmlns:a16="http://schemas.microsoft.com/office/drawing/2014/main" id="{386BC43C-968F-B54C-94E1-04E7CAAD22E9}"/>
              </a:ext>
            </a:extLst>
          </p:cNvPr>
          <p:cNvSpPr>
            <a:spLocks noGrp="1"/>
          </p:cNvSpPr>
          <p:nvPr>
            <p:ph type="title"/>
          </p:nvPr>
        </p:nvSpPr>
        <p:spPr>
          <a:xfrm>
            <a:off x="0" y="110841"/>
            <a:ext cx="4228109" cy="1025124"/>
          </a:xfrm>
          <a:ln>
            <a:noFill/>
          </a:ln>
        </p:spPr>
        <p:txBody>
          <a:bodyPr>
            <a:noAutofit/>
          </a:bodyPr>
          <a:lstStyle/>
          <a:p>
            <a:r>
              <a:rPr lang="en-US" sz="6000" dirty="0">
                <a:latin typeface="Oriya MN" pitchFamily="2" charset="0"/>
                <a:cs typeface="Oriya MN" pitchFamily="2" charset="0"/>
              </a:rPr>
              <a:t>Motivation</a:t>
            </a:r>
          </a:p>
        </p:txBody>
      </p:sp>
      <p:pic>
        <p:nvPicPr>
          <p:cNvPr id="25"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511C0020-054A-A847-A1D9-3EC7E0319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
            <a:extLst>
              <a:ext uri="{FF2B5EF4-FFF2-40B4-BE49-F238E27FC236}">
                <a16:creationId xmlns:a16="http://schemas.microsoft.com/office/drawing/2014/main" id="{D2BD27E7-F74E-0547-B83D-9E541F8860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80551" y="8984"/>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56" name="Curved Left Arrow 55">
            <a:extLst>
              <a:ext uri="{FF2B5EF4-FFF2-40B4-BE49-F238E27FC236}">
                <a16:creationId xmlns:a16="http://schemas.microsoft.com/office/drawing/2014/main" id="{9C6B4A7C-57A1-0C4E-9BB0-AB1215DBF6A0}"/>
              </a:ext>
            </a:extLst>
          </p:cNvPr>
          <p:cNvSpPr/>
          <p:nvPr/>
        </p:nvSpPr>
        <p:spPr>
          <a:xfrm>
            <a:off x="7655854" y="1950763"/>
            <a:ext cx="589808" cy="1024758"/>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Curved Right Arrow 57">
            <a:extLst>
              <a:ext uri="{FF2B5EF4-FFF2-40B4-BE49-F238E27FC236}">
                <a16:creationId xmlns:a16="http://schemas.microsoft.com/office/drawing/2014/main" id="{FF258901-7372-874A-A711-D29B5CF69FCF}"/>
              </a:ext>
            </a:extLst>
          </p:cNvPr>
          <p:cNvSpPr/>
          <p:nvPr/>
        </p:nvSpPr>
        <p:spPr>
          <a:xfrm>
            <a:off x="5629765" y="3366180"/>
            <a:ext cx="819802" cy="1166645"/>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Graphic 6" descr="Lightbulb and gear with solid fill">
            <a:extLst>
              <a:ext uri="{FF2B5EF4-FFF2-40B4-BE49-F238E27FC236}">
                <a16:creationId xmlns:a16="http://schemas.microsoft.com/office/drawing/2014/main" id="{96FCD21E-59AB-3042-8B09-36C8CBA8423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65259" y="2816047"/>
            <a:ext cx="914400" cy="914400"/>
          </a:xfrm>
          <a:prstGeom prst="rect">
            <a:avLst/>
          </a:prstGeom>
        </p:spPr>
      </p:pic>
      <p:pic>
        <p:nvPicPr>
          <p:cNvPr id="8" name="Graphic 7" descr="Programmer male with solid fill">
            <a:extLst>
              <a:ext uri="{FF2B5EF4-FFF2-40B4-BE49-F238E27FC236}">
                <a16:creationId xmlns:a16="http://schemas.microsoft.com/office/drawing/2014/main" id="{6C85E4BF-FC7E-894B-8284-CAC34E9DD0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76079" y="2014545"/>
            <a:ext cx="3367118" cy="3367118"/>
          </a:xfrm>
          <a:prstGeom prst="rect">
            <a:avLst/>
          </a:prstGeom>
        </p:spPr>
      </p:pic>
      <p:sp>
        <p:nvSpPr>
          <p:cNvPr id="21" name="TextBox 20">
            <a:extLst>
              <a:ext uri="{FF2B5EF4-FFF2-40B4-BE49-F238E27FC236}">
                <a16:creationId xmlns:a16="http://schemas.microsoft.com/office/drawing/2014/main" id="{FF7CE225-E434-4F4D-978B-2B1521F0A800}"/>
              </a:ext>
            </a:extLst>
          </p:cNvPr>
          <p:cNvSpPr txBox="1"/>
          <p:nvPr/>
        </p:nvSpPr>
        <p:spPr>
          <a:xfrm>
            <a:off x="5657108" y="1184566"/>
            <a:ext cx="2655086" cy="954107"/>
          </a:xfrm>
          <a:prstGeom prst="rect">
            <a:avLst/>
          </a:prstGeom>
          <a:noFill/>
          <a:ln>
            <a:solidFill>
              <a:schemeClr val="accent1">
                <a:shade val="50000"/>
              </a:schemeClr>
            </a:solidFill>
            <a:prstDash val="dash"/>
          </a:ln>
        </p:spPr>
        <p:txBody>
          <a:bodyPr wrap="square" rtlCol="0">
            <a:spAutoFit/>
          </a:bodyPr>
          <a:lstStyle/>
          <a:p>
            <a:r>
              <a:rPr lang="en-US" sz="2800" b="1" dirty="0">
                <a:latin typeface="Bradley Hand ITC" panose="020F0502020204030204" pitchFamily="34" charset="0"/>
                <a:cs typeface="Bradley Hand ITC" panose="020F0502020204030204" pitchFamily="34" charset="0"/>
              </a:rPr>
              <a:t>Find the median of an array</a:t>
            </a:r>
          </a:p>
        </p:txBody>
      </p:sp>
      <p:cxnSp>
        <p:nvCxnSpPr>
          <p:cNvPr id="15" name="Straight Arrow Connector 14">
            <a:extLst>
              <a:ext uri="{FF2B5EF4-FFF2-40B4-BE49-F238E27FC236}">
                <a16:creationId xmlns:a16="http://schemas.microsoft.com/office/drawing/2014/main" id="{EDAD3B70-9AF4-C84B-8663-3534E9FA0BB6}"/>
              </a:ext>
            </a:extLst>
          </p:cNvPr>
          <p:cNvCxnSpPr>
            <a:cxnSpLocks/>
          </p:cNvCxnSpPr>
          <p:nvPr/>
        </p:nvCxnSpPr>
        <p:spPr>
          <a:xfrm flipV="1">
            <a:off x="3961882" y="2019291"/>
            <a:ext cx="1362629" cy="694707"/>
          </a:xfrm>
          <a:prstGeom prst="straightConnector1">
            <a:avLst/>
          </a:prstGeom>
          <a:ln w="825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0B62518-1EA4-B242-A3A2-90AEA28B411D}"/>
              </a:ext>
            </a:extLst>
          </p:cNvPr>
          <p:cNvSpPr txBox="1"/>
          <p:nvPr/>
        </p:nvSpPr>
        <p:spPr>
          <a:xfrm rot="20061515">
            <a:off x="3621458" y="1753718"/>
            <a:ext cx="1642253" cy="523220"/>
          </a:xfrm>
          <a:prstGeom prst="rect">
            <a:avLst/>
          </a:prstGeom>
          <a:noFill/>
        </p:spPr>
        <p:txBody>
          <a:bodyPr wrap="square" rtlCol="0">
            <a:spAutoFit/>
          </a:bodyPr>
          <a:lstStyle/>
          <a:p>
            <a:r>
              <a:rPr lang="en-US" sz="2800" dirty="0">
                <a:latin typeface="Comic Sans MS" panose="030F0902030302020204" pitchFamily="66" charset="0"/>
              </a:rPr>
              <a:t>Concept</a:t>
            </a:r>
          </a:p>
        </p:txBody>
      </p:sp>
      <p:sp>
        <p:nvSpPr>
          <p:cNvPr id="36" name="Slide Number Placeholder 8">
            <a:extLst>
              <a:ext uri="{FF2B5EF4-FFF2-40B4-BE49-F238E27FC236}">
                <a16:creationId xmlns:a16="http://schemas.microsoft.com/office/drawing/2014/main" id="{CB8D43DF-F64F-3842-B776-B62F8E04F447}"/>
              </a:ext>
            </a:extLst>
          </p:cNvPr>
          <p:cNvSpPr>
            <a:spLocks noGrp="1"/>
          </p:cNvSpPr>
          <p:nvPr>
            <p:ph type="sldNum" sz="quarter" idx="12"/>
          </p:nvPr>
        </p:nvSpPr>
        <p:spPr>
          <a:xfrm>
            <a:off x="8610600" y="6356350"/>
            <a:ext cx="2743200" cy="365125"/>
          </a:xfrm>
        </p:spPr>
        <p:txBody>
          <a:bodyPr/>
          <a:lstStyle/>
          <a:p>
            <a:fld id="{19987A8C-529E-284D-A722-7DA0E23B5F1B}" type="slidenum">
              <a:rPr lang="en-US" smtClean="0"/>
              <a:t>2</a:t>
            </a:fld>
            <a:endParaRPr lang="en-US" dirty="0"/>
          </a:p>
        </p:txBody>
      </p:sp>
      <p:sp>
        <p:nvSpPr>
          <p:cNvPr id="26" name="Oval 25">
            <a:extLst>
              <a:ext uri="{FF2B5EF4-FFF2-40B4-BE49-F238E27FC236}">
                <a16:creationId xmlns:a16="http://schemas.microsoft.com/office/drawing/2014/main" id="{24D6210E-D2F9-224E-9593-F3C8E0BFAE4A}"/>
              </a:ext>
            </a:extLst>
          </p:cNvPr>
          <p:cNvSpPr/>
          <p:nvPr/>
        </p:nvSpPr>
        <p:spPr>
          <a:xfrm rot="2769566">
            <a:off x="5925012" y="4907861"/>
            <a:ext cx="515471" cy="442548"/>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A3D56DD-5E5B-2D4B-B741-1AE1739F0540}"/>
              </a:ext>
            </a:extLst>
          </p:cNvPr>
          <p:cNvSpPr/>
          <p:nvPr/>
        </p:nvSpPr>
        <p:spPr>
          <a:xfrm>
            <a:off x="6078071" y="4532826"/>
            <a:ext cx="1270169" cy="342759"/>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1D3A9F6-FE6D-BD4E-8140-1FADDACB4F9A}"/>
              </a:ext>
            </a:extLst>
          </p:cNvPr>
          <p:cNvSpPr/>
          <p:nvPr/>
        </p:nvSpPr>
        <p:spPr>
          <a:xfrm rot="2769566">
            <a:off x="6469419" y="5030899"/>
            <a:ext cx="1103562" cy="497011"/>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0A9BD739-B258-8B45-B325-4F67AD26D562}"/>
              </a:ext>
            </a:extLst>
          </p:cNvPr>
          <p:cNvSpPr txBox="1"/>
          <p:nvPr/>
        </p:nvSpPr>
        <p:spPr>
          <a:xfrm>
            <a:off x="9241325" y="4287852"/>
            <a:ext cx="2112476" cy="954107"/>
          </a:xfrm>
          <a:prstGeom prst="rect">
            <a:avLst/>
          </a:prstGeom>
          <a:noFill/>
        </p:spPr>
        <p:txBody>
          <a:bodyPr wrap="square" rtlCol="0">
            <a:spAutoFit/>
          </a:bodyPr>
          <a:lstStyle/>
          <a:p>
            <a:r>
              <a:rPr lang="en-US" sz="2800" dirty="0">
                <a:solidFill>
                  <a:srgbClr val="FF0000"/>
                </a:solidFill>
                <a:latin typeface="Comic Sans MS" panose="030F0902030302020204" pitchFamily="66" charset="0"/>
              </a:rPr>
              <a:t>Diverse identifiers</a:t>
            </a:r>
          </a:p>
        </p:txBody>
      </p:sp>
      <p:sp>
        <p:nvSpPr>
          <p:cNvPr id="44" name="TextBox 43">
            <a:extLst>
              <a:ext uri="{FF2B5EF4-FFF2-40B4-BE49-F238E27FC236}">
                <a16:creationId xmlns:a16="http://schemas.microsoft.com/office/drawing/2014/main" id="{772792BF-E41E-E14C-8D0E-4FCF8163BD60}"/>
              </a:ext>
            </a:extLst>
          </p:cNvPr>
          <p:cNvSpPr txBox="1"/>
          <p:nvPr/>
        </p:nvSpPr>
        <p:spPr>
          <a:xfrm>
            <a:off x="0" y="5999286"/>
            <a:ext cx="2847246" cy="276999"/>
          </a:xfrm>
          <a:prstGeom prst="rect">
            <a:avLst/>
          </a:prstGeom>
          <a:noFill/>
        </p:spPr>
        <p:txBody>
          <a:bodyPr wrap="square" rtlCol="0">
            <a:spAutoFit/>
          </a:bodyPr>
          <a:lstStyle/>
          <a:p>
            <a:r>
              <a:rPr lang="en-US" sz="1200" dirty="0"/>
              <a:t>Slide idea: Graham </a:t>
            </a:r>
            <a:r>
              <a:rPr lang="en-US" sz="1200" dirty="0" err="1"/>
              <a:t>Neubig</a:t>
            </a:r>
            <a:r>
              <a:rPr lang="en-US" sz="1200" dirty="0"/>
              <a:t> </a:t>
            </a:r>
          </a:p>
        </p:txBody>
      </p:sp>
      <p:sp>
        <p:nvSpPr>
          <p:cNvPr id="28" name="TextBox 27">
            <a:extLst>
              <a:ext uri="{FF2B5EF4-FFF2-40B4-BE49-F238E27FC236}">
                <a16:creationId xmlns:a16="http://schemas.microsoft.com/office/drawing/2014/main" id="{04CD3A12-CBB5-7947-938D-9CA7812D23A8}"/>
              </a:ext>
            </a:extLst>
          </p:cNvPr>
          <p:cNvSpPr txBox="1"/>
          <p:nvPr/>
        </p:nvSpPr>
        <p:spPr>
          <a:xfrm>
            <a:off x="6788874" y="5744955"/>
            <a:ext cx="667170" cy="369332"/>
          </a:xfrm>
          <a:prstGeom prst="rect">
            <a:avLst/>
          </a:prstGeom>
          <a:noFill/>
        </p:spPr>
        <p:txBody>
          <a:bodyPr wrap="none" rtlCol="0">
            <a:spAutoFit/>
          </a:bodyPr>
          <a:lstStyle/>
          <a:p>
            <a:r>
              <a:rPr lang="en-US" dirty="0"/>
              <a:t>Code</a:t>
            </a:r>
          </a:p>
        </p:txBody>
      </p:sp>
      <p:sp>
        <p:nvSpPr>
          <p:cNvPr id="46" name="TextBox 45">
            <a:extLst>
              <a:ext uri="{FF2B5EF4-FFF2-40B4-BE49-F238E27FC236}">
                <a16:creationId xmlns:a16="http://schemas.microsoft.com/office/drawing/2014/main" id="{AD5CF0DE-CEC2-054D-9E29-AC58AE08B48F}"/>
              </a:ext>
            </a:extLst>
          </p:cNvPr>
          <p:cNvSpPr txBox="1"/>
          <p:nvPr/>
        </p:nvSpPr>
        <p:spPr>
          <a:xfrm>
            <a:off x="6440675" y="2130474"/>
            <a:ext cx="1077090" cy="369332"/>
          </a:xfrm>
          <a:prstGeom prst="rect">
            <a:avLst/>
          </a:prstGeom>
          <a:noFill/>
        </p:spPr>
        <p:txBody>
          <a:bodyPr wrap="none" rtlCol="0">
            <a:spAutoFit/>
          </a:bodyPr>
          <a:lstStyle/>
          <a:p>
            <a:r>
              <a:rPr lang="en-US" dirty="0"/>
              <a:t>Summary</a:t>
            </a:r>
          </a:p>
        </p:txBody>
      </p:sp>
    </p:spTree>
    <p:extLst>
      <p:ext uri="{BB962C8B-B14F-4D97-AF65-F5344CB8AC3E}">
        <p14:creationId xmlns:p14="http://schemas.microsoft.com/office/powerpoint/2010/main" val="402493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42" grpId="0" animBg="1"/>
      <p:bldP spid="4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33" name="Rounded Rectangle 32">
            <a:extLst>
              <a:ext uri="{FF2B5EF4-FFF2-40B4-BE49-F238E27FC236}">
                <a16:creationId xmlns:a16="http://schemas.microsoft.com/office/drawing/2014/main" id="{61809D0B-5829-8C46-A2C9-44138AB44A42}"/>
              </a:ext>
            </a:extLst>
          </p:cNvPr>
          <p:cNvSpPr/>
          <p:nvPr/>
        </p:nvSpPr>
        <p:spPr>
          <a:xfrm>
            <a:off x="6653184" y="855338"/>
            <a:ext cx="4184709" cy="79534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latin typeface="Bradley Hand ITC" panose="03070402050302030203" pitchFamily="66" charset="77"/>
              </a:rPr>
              <a:t>Sort </a:t>
            </a:r>
            <a:r>
              <a:rPr lang="en-US" sz="2000" b="1" i="1" dirty="0" err="1">
                <a:solidFill>
                  <a:schemeClr val="tx1"/>
                </a:solidFill>
                <a:latin typeface="Bradley Hand ITC" panose="03070402050302030203" pitchFamily="66" charset="77"/>
              </a:rPr>
              <a:t>my_tensor</a:t>
            </a:r>
            <a:r>
              <a:rPr lang="en-US" sz="2000" b="1" i="1" dirty="0">
                <a:solidFill>
                  <a:schemeClr val="tx1"/>
                </a:solidFill>
                <a:latin typeface="Bradley Hand ITC" panose="03070402050302030203" pitchFamily="66" charset="77"/>
              </a:rPr>
              <a:t> in descending order </a:t>
            </a:r>
            <a:r>
              <a:rPr lang="en-US" sz="2000" b="1" i="1" dirty="0">
                <a:latin typeface="Bradley Hand ITC" panose="03070402050302030203" pitchFamily="66" charset="77"/>
              </a:rPr>
              <a:t> </a:t>
            </a:r>
          </a:p>
        </p:txBody>
      </p:sp>
      <p:sp>
        <p:nvSpPr>
          <p:cNvPr id="35" name="TextBox 34">
            <a:extLst>
              <a:ext uri="{FF2B5EF4-FFF2-40B4-BE49-F238E27FC236}">
                <a16:creationId xmlns:a16="http://schemas.microsoft.com/office/drawing/2014/main" id="{0CB1F6FD-90A6-8942-9E01-5FEECC346F10}"/>
              </a:ext>
            </a:extLst>
          </p:cNvPr>
          <p:cNvSpPr txBox="1"/>
          <p:nvPr/>
        </p:nvSpPr>
        <p:spPr>
          <a:xfrm>
            <a:off x="3046973" y="994796"/>
            <a:ext cx="1669405" cy="461665"/>
          </a:xfrm>
          <a:prstGeom prst="rect">
            <a:avLst/>
          </a:prstGeom>
          <a:noFill/>
        </p:spPr>
        <p:txBody>
          <a:bodyPr wrap="square" rtlCol="0">
            <a:spAutoFit/>
          </a:bodyPr>
          <a:lstStyle/>
          <a:p>
            <a:r>
              <a:rPr lang="en-US" sz="2400" b="1" dirty="0">
                <a:latin typeface="Comic Sans MS" panose="030F0902030302020204" pitchFamily="66" charset="0"/>
              </a:rPr>
              <a:t>Concept</a:t>
            </a:r>
          </a:p>
        </p:txBody>
      </p:sp>
      <p:sp>
        <p:nvSpPr>
          <p:cNvPr id="36" name="Down Arrow 35">
            <a:extLst>
              <a:ext uri="{FF2B5EF4-FFF2-40B4-BE49-F238E27FC236}">
                <a16:creationId xmlns:a16="http://schemas.microsoft.com/office/drawing/2014/main" id="{8702242B-C824-AF4F-AE50-93FD1CA02133}"/>
              </a:ext>
            </a:extLst>
          </p:cNvPr>
          <p:cNvSpPr/>
          <p:nvPr/>
        </p:nvSpPr>
        <p:spPr>
          <a:xfrm>
            <a:off x="8446125" y="1689890"/>
            <a:ext cx="286870"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BF4127-B855-7844-AD77-54AEB3783385}"/>
              </a:ext>
            </a:extLst>
          </p:cNvPr>
          <p:cNvSpPr txBox="1"/>
          <p:nvPr/>
        </p:nvSpPr>
        <p:spPr>
          <a:xfrm>
            <a:off x="2977868" y="2275216"/>
            <a:ext cx="2695900" cy="830997"/>
          </a:xfrm>
          <a:prstGeom prst="rect">
            <a:avLst/>
          </a:prstGeom>
          <a:noFill/>
        </p:spPr>
        <p:txBody>
          <a:bodyPr wrap="square" rtlCol="0">
            <a:spAutoFit/>
          </a:bodyPr>
          <a:lstStyle/>
          <a:p>
            <a:r>
              <a:rPr lang="en-US" sz="2400" b="1" dirty="0">
                <a:latin typeface="Comic Sans MS" panose="030F0902030302020204" pitchFamily="66" charset="0"/>
              </a:rPr>
              <a:t>Search API guidelines </a:t>
            </a:r>
          </a:p>
        </p:txBody>
      </p:sp>
      <p:grpSp>
        <p:nvGrpSpPr>
          <p:cNvPr id="46" name="Group 45">
            <a:extLst>
              <a:ext uri="{FF2B5EF4-FFF2-40B4-BE49-F238E27FC236}">
                <a16:creationId xmlns:a16="http://schemas.microsoft.com/office/drawing/2014/main" id="{E1A3C158-BCAC-4D4D-8F89-43D2BF73C602}"/>
              </a:ext>
            </a:extLst>
          </p:cNvPr>
          <p:cNvGrpSpPr/>
          <p:nvPr/>
        </p:nvGrpSpPr>
        <p:grpSpPr>
          <a:xfrm>
            <a:off x="6628097" y="1933202"/>
            <a:ext cx="4209796" cy="1481882"/>
            <a:chOff x="7666631" y="2933484"/>
            <a:chExt cx="4209796" cy="1481882"/>
          </a:xfrm>
        </p:grpSpPr>
        <p:sp>
          <p:nvSpPr>
            <p:cNvPr id="38" name="Rounded Rectangle 37">
              <a:extLst>
                <a:ext uri="{FF2B5EF4-FFF2-40B4-BE49-F238E27FC236}">
                  <a16:creationId xmlns:a16="http://schemas.microsoft.com/office/drawing/2014/main" id="{3DA1A6F8-8F28-F84A-816F-89CFD5605C21}"/>
                </a:ext>
              </a:extLst>
            </p:cNvPr>
            <p:cNvSpPr/>
            <p:nvPr/>
          </p:nvSpPr>
          <p:spPr>
            <a:xfrm>
              <a:off x="7666631" y="2933484"/>
              <a:ext cx="4209796" cy="795348"/>
            </a:xfrm>
            <a:prstGeom prst="round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solidFill>
                    <a:schemeClr val="tx1"/>
                  </a:solidFill>
                  <a:latin typeface="Times New Roman" panose="02020603050405020304" pitchFamily="18" charset="0"/>
                  <a:cs typeface="Times New Roman" panose="02020603050405020304" pitchFamily="18" charset="0"/>
                </a:rPr>
                <a:t>Python sorted in descending order   </a:t>
              </a:r>
              <a:endParaRPr lang="en-US" sz="2000" i="1" dirty="0">
                <a:latin typeface="Times New Roman" panose="02020603050405020304" pitchFamily="18" charset="0"/>
                <a:cs typeface="Times New Roman" panose="02020603050405020304" pitchFamily="18" charset="0"/>
              </a:endParaRPr>
            </a:p>
          </p:txBody>
        </p:sp>
        <p:pic>
          <p:nvPicPr>
            <p:cNvPr id="2050" name="Picture 2" descr="Google logo - Wikipedia">
              <a:extLst>
                <a:ext uri="{FF2B5EF4-FFF2-40B4-BE49-F238E27FC236}">
                  <a16:creationId xmlns:a16="http://schemas.microsoft.com/office/drawing/2014/main" id="{50F6E788-E223-444D-BF08-8CDBB564A2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9831" y="3661410"/>
              <a:ext cx="724891" cy="2442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1162E764-34C5-0F40-83EF-31FA189F5AE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1796" y="3673650"/>
              <a:ext cx="984723" cy="244257"/>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Everything you need to know about TensorFlow 2.0 | by Thalles Silva |  Towards Data Science">
              <a:extLst>
                <a:ext uri="{FF2B5EF4-FFF2-40B4-BE49-F238E27FC236}">
                  <a16:creationId xmlns:a16="http://schemas.microsoft.com/office/drawing/2014/main" id="{F01F2046-0EF8-9543-89FA-E61320E5E1F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25920"/>
            <a:stretch/>
          </p:blipFill>
          <p:spPr bwMode="auto">
            <a:xfrm>
              <a:off x="10297507" y="3543899"/>
              <a:ext cx="1467057" cy="35504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Logo - Stacks">
              <a:extLst>
                <a:ext uri="{FF2B5EF4-FFF2-40B4-BE49-F238E27FC236}">
                  <a16:creationId xmlns:a16="http://schemas.microsoft.com/office/drawing/2014/main" id="{DF43ADD8-A54F-6E42-80E3-57A86BE124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05746" y="3938161"/>
              <a:ext cx="1781022" cy="355045"/>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GitHub Logo, history, meaning, symbol, PNG">
              <a:extLst>
                <a:ext uri="{FF2B5EF4-FFF2-40B4-BE49-F238E27FC236}">
                  <a16:creationId xmlns:a16="http://schemas.microsoft.com/office/drawing/2014/main" id="{8998478D-132A-F448-A7FC-A3C361FC82E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60718" y="3901016"/>
              <a:ext cx="914400" cy="514350"/>
            </a:xfrm>
            <a:prstGeom prst="rect">
              <a:avLst/>
            </a:prstGeom>
            <a:noFill/>
            <a:extLst>
              <a:ext uri="{909E8E84-426E-40DD-AFC4-6F175D3DCCD1}">
                <a14:hiddenFill xmlns:a14="http://schemas.microsoft.com/office/drawing/2010/main">
                  <a:solidFill>
                    <a:srgbClr val="FFFFFF"/>
                  </a:solidFill>
                </a14:hiddenFill>
              </a:ext>
            </a:extLst>
          </p:spPr>
        </p:pic>
        <p:sp>
          <p:nvSpPr>
            <p:cNvPr id="39" name="Rounded Rectangle 38">
              <a:extLst>
                <a:ext uri="{FF2B5EF4-FFF2-40B4-BE49-F238E27FC236}">
                  <a16:creationId xmlns:a16="http://schemas.microsoft.com/office/drawing/2014/main" id="{F12EF94F-D156-1541-978D-34D253CC614A}"/>
                </a:ext>
              </a:extLst>
            </p:cNvPr>
            <p:cNvSpPr/>
            <p:nvPr/>
          </p:nvSpPr>
          <p:spPr>
            <a:xfrm>
              <a:off x="7691718" y="3083860"/>
              <a:ext cx="4184709" cy="1296684"/>
            </a:xfrm>
            <a:prstGeom prst="roundRect">
              <a:avLst/>
            </a:prstGeom>
            <a:noFill/>
            <a:ln w="127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1" name="Down Arrow 60">
            <a:extLst>
              <a:ext uri="{FF2B5EF4-FFF2-40B4-BE49-F238E27FC236}">
                <a16:creationId xmlns:a16="http://schemas.microsoft.com/office/drawing/2014/main" id="{B034E9F2-0C12-B447-99EB-60721C6C0FDB}"/>
              </a:ext>
            </a:extLst>
          </p:cNvPr>
          <p:cNvSpPr/>
          <p:nvPr/>
        </p:nvSpPr>
        <p:spPr>
          <a:xfrm>
            <a:off x="8493514" y="3405279"/>
            <a:ext cx="286870"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975F1CEA-2FD8-5345-828D-8A55964B50C4}"/>
              </a:ext>
            </a:extLst>
          </p:cNvPr>
          <p:cNvGrpSpPr/>
          <p:nvPr/>
        </p:nvGrpSpPr>
        <p:grpSpPr>
          <a:xfrm>
            <a:off x="5457030" y="3786448"/>
            <a:ext cx="6572109" cy="1571900"/>
            <a:chOff x="7656330" y="4441978"/>
            <a:chExt cx="4220096" cy="1587248"/>
          </a:xfrm>
        </p:grpSpPr>
        <p:grpSp>
          <p:nvGrpSpPr>
            <p:cNvPr id="63" name="Group 62">
              <a:extLst>
                <a:ext uri="{FF2B5EF4-FFF2-40B4-BE49-F238E27FC236}">
                  <a16:creationId xmlns:a16="http://schemas.microsoft.com/office/drawing/2014/main" id="{6A0D61DB-2009-FF44-9167-E5AD57A51E04}"/>
                </a:ext>
              </a:extLst>
            </p:cNvPr>
            <p:cNvGrpSpPr/>
            <p:nvPr/>
          </p:nvGrpSpPr>
          <p:grpSpPr>
            <a:xfrm>
              <a:off x="7656330" y="4533297"/>
              <a:ext cx="4220096" cy="1433262"/>
              <a:chOff x="1763759" y="2986094"/>
              <a:chExt cx="8766111" cy="2492072"/>
            </a:xfrm>
          </p:grpSpPr>
          <p:pic>
            <p:nvPicPr>
              <p:cNvPr id="64" name="Picture 63">
                <a:extLst>
                  <a:ext uri="{FF2B5EF4-FFF2-40B4-BE49-F238E27FC236}">
                    <a16:creationId xmlns:a16="http://schemas.microsoft.com/office/drawing/2014/main" id="{070EAAF7-56AB-904E-AD85-FFEDC6214059}"/>
                  </a:ext>
                </a:extLst>
              </p:cNvPr>
              <p:cNvPicPr>
                <a:picLocks noChangeAspect="1"/>
              </p:cNvPicPr>
              <p:nvPr/>
            </p:nvPicPr>
            <p:blipFill>
              <a:blip r:embed="rId10"/>
              <a:stretch>
                <a:fillRect/>
              </a:stretch>
            </p:blipFill>
            <p:spPr>
              <a:xfrm>
                <a:off x="1785156" y="2986094"/>
                <a:ext cx="8744714" cy="936013"/>
              </a:xfrm>
              <a:prstGeom prst="rect">
                <a:avLst/>
              </a:prstGeom>
            </p:spPr>
          </p:pic>
          <p:pic>
            <p:nvPicPr>
              <p:cNvPr id="65" name="Picture 64" descr="Graphical user interface, text, application&#10;&#10;Description automatically generated">
                <a:extLst>
                  <a:ext uri="{FF2B5EF4-FFF2-40B4-BE49-F238E27FC236}">
                    <a16:creationId xmlns:a16="http://schemas.microsoft.com/office/drawing/2014/main" id="{20354979-AD33-FA4B-82D1-5564D148EA74}"/>
                  </a:ext>
                </a:extLst>
              </p:cNvPr>
              <p:cNvPicPr>
                <a:picLocks noChangeAspect="1"/>
              </p:cNvPicPr>
              <p:nvPr/>
            </p:nvPicPr>
            <p:blipFill rotWithShape="1">
              <a:blip r:embed="rId11"/>
              <a:srcRect r="835" b="28097"/>
              <a:stretch/>
            </p:blipFill>
            <p:spPr>
              <a:xfrm>
                <a:off x="1763759" y="3761398"/>
                <a:ext cx="8744714" cy="1716768"/>
              </a:xfrm>
              <a:prstGeom prst="rect">
                <a:avLst/>
              </a:prstGeom>
            </p:spPr>
          </p:pic>
        </p:grpSp>
        <p:sp>
          <p:nvSpPr>
            <p:cNvPr id="66" name="Rounded Rectangle 65">
              <a:extLst>
                <a:ext uri="{FF2B5EF4-FFF2-40B4-BE49-F238E27FC236}">
                  <a16:creationId xmlns:a16="http://schemas.microsoft.com/office/drawing/2014/main" id="{43223ED3-5DD7-9145-83D5-C19D169FBE71}"/>
                </a:ext>
              </a:extLst>
            </p:cNvPr>
            <p:cNvSpPr/>
            <p:nvPr/>
          </p:nvSpPr>
          <p:spPr>
            <a:xfrm>
              <a:off x="7666631" y="4441978"/>
              <a:ext cx="4209795" cy="158724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8" name="Down Arrow 67">
            <a:extLst>
              <a:ext uri="{FF2B5EF4-FFF2-40B4-BE49-F238E27FC236}">
                <a16:creationId xmlns:a16="http://schemas.microsoft.com/office/drawing/2014/main" id="{32F8D69D-2E47-8444-82C4-B76CCFEBD188}"/>
              </a:ext>
            </a:extLst>
          </p:cNvPr>
          <p:cNvSpPr/>
          <p:nvPr/>
        </p:nvSpPr>
        <p:spPr>
          <a:xfrm>
            <a:off x="8546172" y="5390116"/>
            <a:ext cx="286870"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9">
            <a:extLst>
              <a:ext uri="{FF2B5EF4-FFF2-40B4-BE49-F238E27FC236}">
                <a16:creationId xmlns:a16="http://schemas.microsoft.com/office/drawing/2014/main" id="{57010CC6-2B52-744A-995F-EBED63EA7AD3}"/>
              </a:ext>
            </a:extLst>
          </p:cNvPr>
          <p:cNvSpPr/>
          <p:nvPr/>
        </p:nvSpPr>
        <p:spPr>
          <a:xfrm>
            <a:off x="6576983" y="5787010"/>
            <a:ext cx="4260910" cy="79534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err="1">
                <a:solidFill>
                  <a:schemeClr val="tx1"/>
                </a:solidFill>
                <a:latin typeface="Geeza Pro" panose="02000400000000000000" pitchFamily="2" charset="-78"/>
                <a:cs typeface="Geeza Pro" panose="02000400000000000000" pitchFamily="2" charset="-78"/>
              </a:rPr>
              <a:t>my_tensor.sort</a:t>
            </a:r>
            <a:r>
              <a:rPr lang="en-US" sz="2000" b="1" i="1" dirty="0">
                <a:solidFill>
                  <a:schemeClr val="tx1"/>
                </a:solidFill>
                <a:latin typeface="Geeza Pro" panose="02000400000000000000" pitchFamily="2" charset="-78"/>
                <a:cs typeface="Geeza Pro" panose="02000400000000000000" pitchFamily="2" charset="-78"/>
              </a:rPr>
              <a:t>(descending=True)</a:t>
            </a:r>
            <a:endParaRPr lang="en-US" sz="2000" b="1" i="1" dirty="0">
              <a:latin typeface="Geeza Pro" panose="02000400000000000000" pitchFamily="2" charset="-78"/>
              <a:cs typeface="Geeza Pro" panose="02000400000000000000" pitchFamily="2" charset="-78"/>
            </a:endParaRPr>
          </a:p>
        </p:txBody>
      </p:sp>
      <p:sp>
        <p:nvSpPr>
          <p:cNvPr id="71" name="Slide Number Placeholder 8">
            <a:extLst>
              <a:ext uri="{FF2B5EF4-FFF2-40B4-BE49-F238E27FC236}">
                <a16:creationId xmlns:a16="http://schemas.microsoft.com/office/drawing/2014/main" id="{4C0A4A8D-11B0-A847-AEF1-B7D5EB55AC5C}"/>
              </a:ext>
            </a:extLst>
          </p:cNvPr>
          <p:cNvSpPr txBox="1">
            <a:spLocks/>
          </p:cNvSpPr>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9987A8C-529E-284D-A722-7DA0E23B5F1B}" type="slidenum">
              <a:rPr lang="en-US" smtClean="0"/>
              <a:pPr/>
              <a:t>3</a:t>
            </a:fld>
            <a:endParaRPr lang="en-US" dirty="0"/>
          </a:p>
        </p:txBody>
      </p:sp>
      <p:sp>
        <p:nvSpPr>
          <p:cNvPr id="74" name="TextBox 73">
            <a:extLst>
              <a:ext uri="{FF2B5EF4-FFF2-40B4-BE49-F238E27FC236}">
                <a16:creationId xmlns:a16="http://schemas.microsoft.com/office/drawing/2014/main" id="{0E054BE4-CFC5-F84D-9FB9-57ADEFA6B393}"/>
              </a:ext>
            </a:extLst>
          </p:cNvPr>
          <p:cNvSpPr txBox="1"/>
          <p:nvPr/>
        </p:nvSpPr>
        <p:spPr>
          <a:xfrm>
            <a:off x="2960858" y="4143445"/>
            <a:ext cx="2480130" cy="830997"/>
          </a:xfrm>
          <a:prstGeom prst="rect">
            <a:avLst/>
          </a:prstGeom>
          <a:noFill/>
        </p:spPr>
        <p:txBody>
          <a:bodyPr wrap="square" rtlCol="0">
            <a:spAutoFit/>
          </a:bodyPr>
          <a:lstStyle/>
          <a:p>
            <a:r>
              <a:rPr lang="en-US" sz="2400" b="1" dirty="0">
                <a:latin typeface="Comic Sans MS" panose="030F0902030302020204" pitchFamily="66" charset="0"/>
              </a:rPr>
              <a:t>Browse thru. top few results</a:t>
            </a:r>
          </a:p>
        </p:txBody>
      </p:sp>
      <p:sp>
        <p:nvSpPr>
          <p:cNvPr id="75" name="TextBox 74">
            <a:extLst>
              <a:ext uri="{FF2B5EF4-FFF2-40B4-BE49-F238E27FC236}">
                <a16:creationId xmlns:a16="http://schemas.microsoft.com/office/drawing/2014/main" id="{6C218D48-9561-CB4F-96AD-B545E0F0E19E}"/>
              </a:ext>
            </a:extLst>
          </p:cNvPr>
          <p:cNvSpPr txBox="1"/>
          <p:nvPr/>
        </p:nvSpPr>
        <p:spPr>
          <a:xfrm>
            <a:off x="3095380" y="5921375"/>
            <a:ext cx="2847245" cy="461665"/>
          </a:xfrm>
          <a:prstGeom prst="rect">
            <a:avLst/>
          </a:prstGeom>
          <a:noFill/>
        </p:spPr>
        <p:txBody>
          <a:bodyPr wrap="square" rtlCol="0">
            <a:spAutoFit/>
          </a:bodyPr>
          <a:lstStyle/>
          <a:p>
            <a:r>
              <a:rPr lang="en-US" sz="2400" b="1" dirty="0">
                <a:latin typeface="Comic Sans MS" panose="030F0902030302020204" pitchFamily="66" charset="0"/>
              </a:rPr>
              <a:t>Adapt the results</a:t>
            </a:r>
          </a:p>
        </p:txBody>
      </p:sp>
      <p:grpSp>
        <p:nvGrpSpPr>
          <p:cNvPr id="76" name="Group 75">
            <a:extLst>
              <a:ext uri="{FF2B5EF4-FFF2-40B4-BE49-F238E27FC236}">
                <a16:creationId xmlns:a16="http://schemas.microsoft.com/office/drawing/2014/main" id="{F2F6C14B-48FE-1041-B385-8CB7DCD07536}"/>
              </a:ext>
            </a:extLst>
          </p:cNvPr>
          <p:cNvGrpSpPr/>
          <p:nvPr/>
        </p:nvGrpSpPr>
        <p:grpSpPr>
          <a:xfrm rot="160884">
            <a:off x="125154" y="3064515"/>
            <a:ext cx="2698854" cy="1207200"/>
            <a:chOff x="3883762" y="2427322"/>
            <a:chExt cx="4871642" cy="1803318"/>
          </a:xfrm>
        </p:grpSpPr>
        <p:grpSp>
          <p:nvGrpSpPr>
            <p:cNvPr id="77" name="Group 76">
              <a:extLst>
                <a:ext uri="{FF2B5EF4-FFF2-40B4-BE49-F238E27FC236}">
                  <a16:creationId xmlns:a16="http://schemas.microsoft.com/office/drawing/2014/main" id="{CA28ECEA-1DF2-EF46-9B50-C61FD2024CA3}"/>
                </a:ext>
              </a:extLst>
            </p:cNvPr>
            <p:cNvGrpSpPr/>
            <p:nvPr/>
          </p:nvGrpSpPr>
          <p:grpSpPr>
            <a:xfrm rot="20685875">
              <a:off x="3883762" y="2427322"/>
              <a:ext cx="4722574" cy="1733750"/>
              <a:chOff x="3692507" y="1964661"/>
              <a:chExt cx="8353189" cy="2483284"/>
            </a:xfrm>
          </p:grpSpPr>
          <p:pic>
            <p:nvPicPr>
              <p:cNvPr id="79" name="Picture 78" descr="Text&#10;&#10;Description automatically generated">
                <a:extLst>
                  <a:ext uri="{FF2B5EF4-FFF2-40B4-BE49-F238E27FC236}">
                    <a16:creationId xmlns:a16="http://schemas.microsoft.com/office/drawing/2014/main" id="{2878CBB7-0303-7D48-83F7-C8FA828E3523}"/>
                  </a:ext>
                </a:extLst>
              </p:cNvPr>
              <p:cNvPicPr>
                <a:picLocks noChangeAspect="1"/>
              </p:cNvPicPr>
              <p:nvPr/>
            </p:nvPicPr>
            <p:blipFill>
              <a:blip r:embed="rId12"/>
              <a:stretch>
                <a:fillRect/>
              </a:stretch>
            </p:blipFill>
            <p:spPr>
              <a:xfrm>
                <a:off x="3692507" y="1964661"/>
                <a:ext cx="8204199" cy="1790700"/>
              </a:xfrm>
              <a:prstGeom prst="rect">
                <a:avLst/>
              </a:prstGeom>
              <a:solidFill>
                <a:schemeClr val="accent3"/>
              </a:solidFill>
              <a:ln w="25400" cap="rnd">
                <a:solidFill>
                  <a:schemeClr val="tx1"/>
                </a:solidFill>
              </a:ln>
            </p:spPr>
          </p:pic>
          <p:pic>
            <p:nvPicPr>
              <p:cNvPr id="80" name="Picture 79">
                <a:extLst>
                  <a:ext uri="{FF2B5EF4-FFF2-40B4-BE49-F238E27FC236}">
                    <a16:creationId xmlns:a16="http://schemas.microsoft.com/office/drawing/2014/main" id="{CE812203-06F6-454D-AFD1-C44F1B78D1B8}"/>
                  </a:ext>
                </a:extLst>
              </p:cNvPr>
              <p:cNvPicPr>
                <a:picLocks noChangeAspect="1"/>
              </p:cNvPicPr>
              <p:nvPr/>
            </p:nvPicPr>
            <p:blipFill>
              <a:blip r:embed="rId13"/>
              <a:stretch>
                <a:fillRect/>
              </a:stretch>
            </p:blipFill>
            <p:spPr>
              <a:xfrm>
                <a:off x="3841496" y="2459494"/>
                <a:ext cx="8204200" cy="1988451"/>
              </a:xfrm>
              <a:prstGeom prst="rect">
                <a:avLst/>
              </a:prstGeom>
              <a:ln w="25400">
                <a:solidFill>
                  <a:schemeClr val="tx1"/>
                </a:solidFill>
              </a:ln>
            </p:spPr>
          </p:pic>
        </p:grpSp>
        <p:pic>
          <p:nvPicPr>
            <p:cNvPr id="78" name="Picture 77">
              <a:extLst>
                <a:ext uri="{FF2B5EF4-FFF2-40B4-BE49-F238E27FC236}">
                  <a16:creationId xmlns:a16="http://schemas.microsoft.com/office/drawing/2014/main" id="{B088EB0B-AF45-D44B-B37C-47FD670B9D61}"/>
                </a:ext>
              </a:extLst>
            </p:cNvPr>
            <p:cNvPicPr>
              <a:picLocks noChangeAspect="1"/>
            </p:cNvPicPr>
            <p:nvPr/>
          </p:nvPicPr>
          <p:blipFill>
            <a:blip r:embed="rId13"/>
            <a:stretch>
              <a:fillRect/>
            </a:stretch>
          </p:blipFill>
          <p:spPr>
            <a:xfrm rot="20685875">
              <a:off x="4117062" y="2842367"/>
              <a:ext cx="4638342" cy="1388273"/>
            </a:xfrm>
            <a:prstGeom prst="rect">
              <a:avLst/>
            </a:prstGeom>
            <a:ln w="25400">
              <a:solidFill>
                <a:schemeClr val="tx1"/>
              </a:solidFill>
            </a:ln>
          </p:spPr>
        </p:pic>
      </p:grpSp>
      <p:sp>
        <p:nvSpPr>
          <p:cNvPr id="81" name="Title 1">
            <a:extLst>
              <a:ext uri="{FF2B5EF4-FFF2-40B4-BE49-F238E27FC236}">
                <a16:creationId xmlns:a16="http://schemas.microsoft.com/office/drawing/2014/main" id="{BBEBE8AD-4EDC-E347-A8AA-B9FB2D6F5453}"/>
              </a:ext>
            </a:extLst>
          </p:cNvPr>
          <p:cNvSpPr>
            <a:spLocks noGrp="1"/>
          </p:cNvSpPr>
          <p:nvPr>
            <p:ph type="title"/>
          </p:nvPr>
        </p:nvSpPr>
        <p:spPr>
          <a:xfrm>
            <a:off x="0" y="110841"/>
            <a:ext cx="4228109" cy="1025124"/>
          </a:xfrm>
          <a:ln>
            <a:noFill/>
          </a:ln>
        </p:spPr>
        <p:txBody>
          <a:bodyPr>
            <a:noAutofit/>
          </a:bodyPr>
          <a:lstStyle/>
          <a:p>
            <a:r>
              <a:rPr lang="en-US" sz="6000" dirty="0">
                <a:latin typeface="Oriya MN" pitchFamily="2" charset="0"/>
                <a:cs typeface="Oriya MN" pitchFamily="2" charset="0"/>
              </a:rPr>
              <a:t>Motivation</a:t>
            </a:r>
          </a:p>
        </p:txBody>
      </p:sp>
      <p:sp>
        <p:nvSpPr>
          <p:cNvPr id="82" name="TextBox 81">
            <a:extLst>
              <a:ext uri="{FF2B5EF4-FFF2-40B4-BE49-F238E27FC236}">
                <a16:creationId xmlns:a16="http://schemas.microsoft.com/office/drawing/2014/main" id="{BB1EA1DC-5827-4D42-97C6-B5AC8ED0C146}"/>
              </a:ext>
            </a:extLst>
          </p:cNvPr>
          <p:cNvSpPr txBox="1"/>
          <p:nvPr/>
        </p:nvSpPr>
        <p:spPr>
          <a:xfrm>
            <a:off x="0" y="5999286"/>
            <a:ext cx="2847246" cy="276999"/>
          </a:xfrm>
          <a:prstGeom prst="rect">
            <a:avLst/>
          </a:prstGeom>
          <a:noFill/>
        </p:spPr>
        <p:txBody>
          <a:bodyPr wrap="square" rtlCol="0">
            <a:spAutoFit/>
          </a:bodyPr>
          <a:lstStyle/>
          <a:p>
            <a:r>
              <a:rPr lang="en-US" sz="1200" dirty="0"/>
              <a:t>Slide idea: Graham </a:t>
            </a:r>
            <a:r>
              <a:rPr lang="en-US" sz="1200" dirty="0" err="1"/>
              <a:t>Neubig</a:t>
            </a:r>
            <a:r>
              <a:rPr lang="en-US" sz="1200" dirty="0"/>
              <a:t> </a:t>
            </a:r>
          </a:p>
        </p:txBody>
      </p:sp>
    </p:spTree>
    <p:extLst>
      <p:ext uri="{BB962C8B-B14F-4D97-AF65-F5344CB8AC3E}">
        <p14:creationId xmlns:p14="http://schemas.microsoft.com/office/powerpoint/2010/main" val="384646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4</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Diagram&#10;&#10;Description automatically generated">
            <a:extLst>
              <a:ext uri="{FF2B5EF4-FFF2-40B4-BE49-F238E27FC236}">
                <a16:creationId xmlns:a16="http://schemas.microsoft.com/office/drawing/2014/main" id="{02A3E8AC-83C6-4040-977B-929390091AC4}"/>
              </a:ext>
            </a:extLst>
          </p:cNvPr>
          <p:cNvPicPr>
            <a:picLocks noChangeAspect="1"/>
          </p:cNvPicPr>
          <p:nvPr/>
        </p:nvPicPr>
        <p:blipFill>
          <a:blip r:embed="rId5"/>
          <a:stretch>
            <a:fillRect/>
          </a:stretch>
        </p:blipFill>
        <p:spPr>
          <a:xfrm>
            <a:off x="139700" y="1875998"/>
            <a:ext cx="11912600" cy="2806700"/>
          </a:xfrm>
          <a:prstGeom prst="rect">
            <a:avLst/>
          </a:prstGeom>
        </p:spPr>
      </p:pic>
      <p:sp>
        <p:nvSpPr>
          <p:cNvPr id="3" name="TextBox 2">
            <a:extLst>
              <a:ext uri="{FF2B5EF4-FFF2-40B4-BE49-F238E27FC236}">
                <a16:creationId xmlns:a16="http://schemas.microsoft.com/office/drawing/2014/main" id="{59ECA760-375E-3441-9362-A63384B04D55}"/>
              </a:ext>
            </a:extLst>
          </p:cNvPr>
          <p:cNvSpPr txBox="1"/>
          <p:nvPr/>
        </p:nvSpPr>
        <p:spPr>
          <a:xfrm>
            <a:off x="433137" y="5163681"/>
            <a:ext cx="11619163" cy="892552"/>
          </a:xfrm>
          <a:prstGeom prst="rect">
            <a:avLst/>
          </a:prstGeom>
          <a:noFill/>
        </p:spPr>
        <p:txBody>
          <a:bodyPr wrap="square" rtlCol="0">
            <a:spAutoFit/>
          </a:bodyPr>
          <a:lstStyle/>
          <a:p>
            <a:r>
              <a:rPr lang="en-US" sz="2600" dirty="0">
                <a:latin typeface="Comic Sans MS" panose="030F0902030302020204" pitchFamily="66" charset="0"/>
                <a:cs typeface="Times New Roman" panose="02020603050405020304" pitchFamily="18" charset="0"/>
              </a:rPr>
              <a:t>Fig: </a:t>
            </a:r>
            <a:r>
              <a:rPr lang="en-US" sz="2600" b="1" dirty="0">
                <a:solidFill>
                  <a:srgbClr val="FF0000"/>
                </a:solidFill>
                <a:latin typeface="Comic Sans MS" panose="030F0902030302020204" pitchFamily="66" charset="0"/>
                <a:cs typeface="Times New Roman" panose="02020603050405020304" pitchFamily="18" charset="0"/>
              </a:rPr>
              <a:t>R</a:t>
            </a:r>
            <a:r>
              <a:rPr lang="en-US" sz="2600" dirty="0">
                <a:latin typeface="Comic Sans MS" panose="030F0902030302020204" pitchFamily="66" charset="0"/>
                <a:cs typeface="Times New Roman" panose="02020603050405020304" pitchFamily="18" charset="0"/>
              </a:rPr>
              <a:t>etrieval </a:t>
            </a:r>
            <a:r>
              <a:rPr lang="en-US" sz="2600" dirty="0" err="1">
                <a:latin typeface="Comic Sans MS" panose="030F0902030302020204" pitchFamily="66" charset="0"/>
                <a:cs typeface="Times New Roman" panose="02020603050405020304" pitchFamily="18" charset="0"/>
              </a:rPr>
              <a:t>augment</a:t>
            </a:r>
            <a:r>
              <a:rPr lang="en-US" sz="2600" b="1" dirty="0" err="1">
                <a:solidFill>
                  <a:srgbClr val="FF0000"/>
                </a:solidFill>
                <a:latin typeface="Comic Sans MS" panose="030F0902030302020204" pitchFamily="66" charset="0"/>
                <a:cs typeface="Times New Roman" panose="02020603050405020304" pitchFamily="18" charset="0"/>
              </a:rPr>
              <a:t>ED</a:t>
            </a:r>
            <a:r>
              <a:rPr lang="en-US" sz="2600" dirty="0">
                <a:latin typeface="Comic Sans MS" panose="030F0902030302020204" pitchFamily="66" charset="0"/>
                <a:cs typeface="Times New Roman" panose="02020603050405020304" pitchFamily="18" charset="0"/>
              </a:rPr>
              <a:t> </a:t>
            </a:r>
            <a:r>
              <a:rPr lang="en-US" sz="2600" b="1" dirty="0" err="1">
                <a:solidFill>
                  <a:srgbClr val="FF0000"/>
                </a:solidFill>
                <a:latin typeface="Comic Sans MS" panose="030F0902030302020204" pitchFamily="66" charset="0"/>
                <a:cs typeface="Times New Roman" panose="02020603050405020304" pitchFamily="18" charset="0"/>
              </a:rPr>
              <a:t>COD</a:t>
            </a:r>
            <a:r>
              <a:rPr lang="en-US" sz="2600" dirty="0" err="1">
                <a:latin typeface="Comic Sans MS" panose="030F0902030302020204" pitchFamily="66" charset="0"/>
                <a:cs typeface="Times New Roman" panose="02020603050405020304" pitchFamily="18" charset="0"/>
              </a:rPr>
              <a:t>e</a:t>
            </a:r>
            <a:r>
              <a:rPr lang="en-US" sz="2600" dirty="0">
                <a:latin typeface="Comic Sans MS" panose="030F0902030302020204" pitchFamily="66" charset="0"/>
                <a:cs typeface="Times New Roman" panose="02020603050405020304" pitchFamily="18" charset="0"/>
              </a:rPr>
              <a:t> </a:t>
            </a:r>
            <a:r>
              <a:rPr lang="en-US" sz="2600" dirty="0" err="1">
                <a:latin typeface="Comic Sans MS" panose="030F0902030302020204" pitchFamily="66" charset="0"/>
                <a:cs typeface="Times New Roman" panose="02020603050405020304" pitchFamily="18" charset="0"/>
              </a:rPr>
              <a:t>g</a:t>
            </a:r>
            <a:r>
              <a:rPr lang="en-US" sz="2600" b="1" dirty="0" err="1">
                <a:solidFill>
                  <a:srgbClr val="FF0000"/>
                </a:solidFill>
                <a:latin typeface="Comic Sans MS" panose="030F0902030302020204" pitchFamily="66" charset="0"/>
                <a:cs typeface="Times New Roman" panose="02020603050405020304" pitchFamily="18" charset="0"/>
              </a:rPr>
              <a:t>E</a:t>
            </a:r>
            <a:r>
              <a:rPr lang="en-US" sz="2600" dirty="0" err="1">
                <a:latin typeface="Comic Sans MS" panose="030F0902030302020204" pitchFamily="66" charset="0"/>
                <a:cs typeface="Times New Roman" panose="02020603050405020304" pitchFamily="18" charset="0"/>
              </a:rPr>
              <a:t>neration</a:t>
            </a:r>
            <a:r>
              <a:rPr lang="en-US" sz="2600" dirty="0">
                <a:latin typeface="Comic Sans MS" panose="030F0902030302020204" pitchFamily="66" charset="0"/>
                <a:cs typeface="Times New Roman" panose="02020603050405020304" pitchFamily="18" charset="0"/>
              </a:rPr>
              <a:t> and </a:t>
            </a:r>
            <a:r>
              <a:rPr lang="en-US" sz="2600" dirty="0" err="1">
                <a:latin typeface="Comic Sans MS" panose="030F0902030302020204" pitchFamily="66" charset="0"/>
                <a:cs typeface="Times New Roman" panose="02020603050405020304" pitchFamily="18" charset="0"/>
              </a:rPr>
              <a:t>summa</a:t>
            </a:r>
            <a:r>
              <a:rPr lang="en-US" sz="2600" b="1" dirty="0" err="1">
                <a:solidFill>
                  <a:srgbClr val="FF0000"/>
                </a:solidFill>
                <a:latin typeface="Comic Sans MS" panose="030F0902030302020204" pitchFamily="66" charset="0"/>
                <a:cs typeface="Times New Roman" panose="02020603050405020304" pitchFamily="18" charset="0"/>
              </a:rPr>
              <a:t>R</a:t>
            </a:r>
            <a:r>
              <a:rPr lang="en-US" sz="2600" dirty="0" err="1">
                <a:latin typeface="Comic Sans MS" panose="030F0902030302020204" pitchFamily="66" charset="0"/>
                <a:cs typeface="Times New Roman" panose="02020603050405020304" pitchFamily="18" charset="0"/>
              </a:rPr>
              <a:t>ization</a:t>
            </a:r>
            <a:r>
              <a:rPr lang="en-US" sz="2600" dirty="0">
                <a:latin typeface="Comic Sans MS" panose="030F0902030302020204" pitchFamily="66" charset="0"/>
                <a:cs typeface="Times New Roman" panose="02020603050405020304" pitchFamily="18" charset="0"/>
              </a:rPr>
              <a:t> framework      				           (</a:t>
            </a:r>
            <a:r>
              <a:rPr lang="en-US" sz="2600" b="1" dirty="0">
                <a:solidFill>
                  <a:srgbClr val="FF0000"/>
                </a:solidFill>
                <a:latin typeface="Comic Sans MS" panose="030F0902030302020204" pitchFamily="66" charset="0"/>
                <a:cs typeface="Times New Roman" panose="02020603050405020304" pitchFamily="18" charset="0"/>
              </a:rPr>
              <a:t>RED</a:t>
            </a:r>
            <a:r>
              <a:rPr lang="en-US" sz="2600" b="1" dirty="0">
                <a:latin typeface="Comic Sans MS" panose="030F0902030302020204" pitchFamily="66" charset="0"/>
                <a:cs typeface="Times New Roman" panose="02020603050405020304" pitchFamily="18" charset="0"/>
              </a:rPr>
              <a:t>CODER</a:t>
            </a:r>
            <a:r>
              <a:rPr lang="en-US" sz="2600" dirty="0">
                <a:latin typeface="Comic Sans MS" panose="030F0902030302020204" pitchFamily="66" charset="0"/>
                <a:cs typeface="Times New Roman" panose="02020603050405020304" pitchFamily="18" charset="0"/>
              </a:rPr>
              <a:t>)</a:t>
            </a:r>
          </a:p>
        </p:txBody>
      </p:sp>
      <p:sp>
        <p:nvSpPr>
          <p:cNvPr id="7" name="TextBox 6">
            <a:extLst>
              <a:ext uri="{FF2B5EF4-FFF2-40B4-BE49-F238E27FC236}">
                <a16:creationId xmlns:a16="http://schemas.microsoft.com/office/drawing/2014/main" id="{1FFA80B9-88E8-C647-8A82-381483FE78EA}"/>
              </a:ext>
            </a:extLst>
          </p:cNvPr>
          <p:cNvSpPr txBox="1"/>
          <p:nvPr/>
        </p:nvSpPr>
        <p:spPr>
          <a:xfrm>
            <a:off x="2296415" y="1471037"/>
            <a:ext cx="4477407" cy="338554"/>
          </a:xfrm>
          <a:prstGeom prst="rect">
            <a:avLst/>
          </a:prstGeom>
          <a:noFill/>
        </p:spPr>
        <p:txBody>
          <a:bodyPr wrap="square" rtlCol="0">
            <a:spAutoFit/>
          </a:bodyPr>
          <a:lstStyle/>
          <a:p>
            <a:r>
              <a:rPr lang="en-US" sz="1600" b="1" dirty="0">
                <a:solidFill>
                  <a:schemeClr val="accent2"/>
                </a:solidFill>
                <a:latin typeface="Comic Sans MS" panose="030F0902030302020204" pitchFamily="66" charset="0"/>
              </a:rPr>
              <a:t>S</a:t>
            </a:r>
            <a:r>
              <a:rPr lang="en-US" sz="1600" dirty="0">
                <a:latin typeface="Comic Sans MS" panose="030F0902030302020204" pitchFamily="66" charset="0"/>
              </a:rPr>
              <a:t>ummary and </a:t>
            </a:r>
            <a:r>
              <a:rPr lang="en-US" sz="1600" b="1" dirty="0">
                <a:solidFill>
                  <a:schemeClr val="accent2"/>
                </a:solidFill>
                <a:latin typeface="Comic Sans MS" panose="030F0902030302020204" pitchFamily="66" charset="0"/>
              </a:rPr>
              <a:t>CODE</a:t>
            </a:r>
            <a:r>
              <a:rPr lang="en-US" sz="1600" dirty="0">
                <a:latin typeface="Comic Sans MS" panose="030F0902030302020204" pitchFamily="66" charset="0"/>
              </a:rPr>
              <a:t> </a:t>
            </a:r>
            <a:r>
              <a:rPr lang="en-US" sz="1600" b="1" dirty="0">
                <a:solidFill>
                  <a:schemeClr val="accent2"/>
                </a:solidFill>
                <a:latin typeface="Comic Sans MS" panose="030F0902030302020204" pitchFamily="66" charset="0"/>
              </a:rPr>
              <a:t>R</a:t>
            </a:r>
            <a:r>
              <a:rPr lang="en-US" sz="1600" dirty="0">
                <a:latin typeface="Comic Sans MS" panose="030F0902030302020204" pitchFamily="66" charset="0"/>
              </a:rPr>
              <a:t>etriever  (</a:t>
            </a:r>
            <a:r>
              <a:rPr lang="en-US" sz="1600" b="1" dirty="0">
                <a:solidFill>
                  <a:schemeClr val="accent2"/>
                </a:solidFill>
                <a:latin typeface="Comic Sans MS" panose="030F0902030302020204" pitchFamily="66" charset="0"/>
              </a:rPr>
              <a:t>SCODE-R</a:t>
            </a:r>
            <a:r>
              <a:rPr lang="en-US" sz="1600" dirty="0">
                <a:latin typeface="Comic Sans MS" panose="030F0902030302020204" pitchFamily="66" charset="0"/>
              </a:rPr>
              <a:t>)</a:t>
            </a:r>
          </a:p>
        </p:txBody>
      </p:sp>
      <p:sp>
        <p:nvSpPr>
          <p:cNvPr id="13" name="TextBox 12">
            <a:extLst>
              <a:ext uri="{FF2B5EF4-FFF2-40B4-BE49-F238E27FC236}">
                <a16:creationId xmlns:a16="http://schemas.microsoft.com/office/drawing/2014/main" id="{A64648D8-6F6B-B04E-A2BF-3D3A15978E16}"/>
              </a:ext>
            </a:extLst>
          </p:cNvPr>
          <p:cNvSpPr txBox="1"/>
          <p:nvPr/>
        </p:nvSpPr>
        <p:spPr>
          <a:xfrm>
            <a:off x="7935215" y="1399530"/>
            <a:ext cx="4477407" cy="338554"/>
          </a:xfrm>
          <a:prstGeom prst="rect">
            <a:avLst/>
          </a:prstGeom>
          <a:noFill/>
        </p:spPr>
        <p:txBody>
          <a:bodyPr wrap="square" rtlCol="0">
            <a:spAutoFit/>
          </a:bodyPr>
          <a:lstStyle/>
          <a:p>
            <a:r>
              <a:rPr lang="en-US" sz="1600" b="1" dirty="0">
                <a:solidFill>
                  <a:srgbClr val="C00000"/>
                </a:solidFill>
                <a:latin typeface="Comic Sans MS" panose="030F0902030302020204" pitchFamily="66" charset="0"/>
              </a:rPr>
              <a:t>S</a:t>
            </a:r>
            <a:r>
              <a:rPr lang="en-US" sz="1600" dirty="0">
                <a:latin typeface="Comic Sans MS" panose="030F0902030302020204" pitchFamily="66" charset="0"/>
              </a:rPr>
              <a:t>ummary and </a:t>
            </a:r>
            <a:r>
              <a:rPr lang="en-US" sz="1600" b="1" dirty="0">
                <a:solidFill>
                  <a:srgbClr val="C00000"/>
                </a:solidFill>
                <a:latin typeface="Comic Sans MS" panose="030F0902030302020204" pitchFamily="66" charset="0"/>
              </a:rPr>
              <a:t>CODE</a:t>
            </a:r>
            <a:r>
              <a:rPr lang="en-US" sz="1600" dirty="0">
                <a:solidFill>
                  <a:srgbClr val="C00000"/>
                </a:solidFill>
                <a:latin typeface="Comic Sans MS" panose="030F0902030302020204" pitchFamily="66" charset="0"/>
              </a:rPr>
              <a:t> </a:t>
            </a:r>
            <a:r>
              <a:rPr lang="en-US" sz="1600" b="1" dirty="0">
                <a:solidFill>
                  <a:srgbClr val="C00000"/>
                </a:solidFill>
                <a:latin typeface="Comic Sans MS" panose="030F0902030302020204" pitchFamily="66" charset="0"/>
              </a:rPr>
              <a:t>G</a:t>
            </a:r>
            <a:r>
              <a:rPr lang="en-US" sz="1600" dirty="0">
                <a:latin typeface="Comic Sans MS" panose="030F0902030302020204" pitchFamily="66" charset="0"/>
              </a:rPr>
              <a:t>enerator (</a:t>
            </a:r>
            <a:r>
              <a:rPr lang="en-US" sz="1600" b="1" dirty="0">
                <a:solidFill>
                  <a:srgbClr val="C00000"/>
                </a:solidFill>
                <a:latin typeface="Comic Sans MS" panose="030F0902030302020204" pitchFamily="66" charset="0"/>
              </a:rPr>
              <a:t>SCODE-G</a:t>
            </a:r>
            <a:r>
              <a:rPr lang="en-US" sz="1600" dirty="0">
                <a:latin typeface="Comic Sans MS" panose="030F0902030302020204" pitchFamily="66" charset="0"/>
              </a:rPr>
              <a:t>)</a:t>
            </a:r>
          </a:p>
        </p:txBody>
      </p:sp>
      <p:sp>
        <p:nvSpPr>
          <p:cNvPr id="8" name="TextBox 7">
            <a:extLst>
              <a:ext uri="{FF2B5EF4-FFF2-40B4-BE49-F238E27FC236}">
                <a16:creationId xmlns:a16="http://schemas.microsoft.com/office/drawing/2014/main" id="{68886450-068B-B748-83AB-5E209C387B87}"/>
              </a:ext>
            </a:extLst>
          </p:cNvPr>
          <p:cNvSpPr txBox="1"/>
          <p:nvPr/>
        </p:nvSpPr>
        <p:spPr>
          <a:xfrm>
            <a:off x="9143999" y="4638783"/>
            <a:ext cx="3424518" cy="338554"/>
          </a:xfrm>
          <a:prstGeom prst="rect">
            <a:avLst/>
          </a:prstGeom>
          <a:noFill/>
        </p:spPr>
        <p:txBody>
          <a:bodyPr wrap="square" rtlCol="0">
            <a:spAutoFit/>
          </a:bodyPr>
          <a:lstStyle/>
          <a:p>
            <a:r>
              <a:rPr lang="en-US" sz="1600" dirty="0">
                <a:latin typeface="Comic Sans MS" panose="030F0902030302020204" pitchFamily="66" charset="0"/>
              </a:rPr>
              <a:t>PLBART, Ahmad et al., 2021</a:t>
            </a:r>
          </a:p>
        </p:txBody>
      </p:sp>
      <p:sp>
        <p:nvSpPr>
          <p:cNvPr id="20" name="Title 1">
            <a:extLst>
              <a:ext uri="{FF2B5EF4-FFF2-40B4-BE49-F238E27FC236}">
                <a16:creationId xmlns:a16="http://schemas.microsoft.com/office/drawing/2014/main" id="{894945F8-BE7D-2848-B264-42DA00C7F9F0}"/>
              </a:ext>
            </a:extLst>
          </p:cNvPr>
          <p:cNvSpPr>
            <a:spLocks noGrp="1"/>
          </p:cNvSpPr>
          <p:nvPr>
            <p:ph type="title"/>
          </p:nvPr>
        </p:nvSpPr>
        <p:spPr>
          <a:xfrm>
            <a:off x="0" y="110841"/>
            <a:ext cx="4748463" cy="1025124"/>
          </a:xfrm>
          <a:ln>
            <a:noFill/>
          </a:ln>
        </p:spPr>
        <p:txBody>
          <a:bodyPr>
            <a:noAutofit/>
          </a:bodyPr>
          <a:lstStyle/>
          <a:p>
            <a:r>
              <a:rPr lang="en-US" sz="6000" dirty="0">
                <a:solidFill>
                  <a:srgbClr val="FF0000"/>
                </a:solidFill>
                <a:latin typeface="Oriya MN" pitchFamily="2" charset="0"/>
                <a:cs typeface="Oriya MN" pitchFamily="2" charset="0"/>
              </a:rPr>
              <a:t>RED</a:t>
            </a:r>
            <a:r>
              <a:rPr lang="en-US" sz="6000" dirty="0">
                <a:latin typeface="Oriya MN" pitchFamily="2" charset="0"/>
                <a:cs typeface="Oriya MN" pitchFamily="2" charset="0"/>
              </a:rPr>
              <a:t>CODER</a:t>
            </a:r>
            <a:endParaRPr lang="en-US" sz="6000" dirty="0">
              <a:solidFill>
                <a:schemeClr val="accent2"/>
              </a:solidFill>
              <a:latin typeface="Oriya MN" pitchFamily="2" charset="0"/>
              <a:cs typeface="Oriya MN" pitchFamily="2" charset="0"/>
            </a:endParaRPr>
          </a:p>
        </p:txBody>
      </p:sp>
    </p:spTree>
    <p:extLst>
      <p:ext uri="{BB962C8B-B14F-4D97-AF65-F5344CB8AC3E}">
        <p14:creationId xmlns:p14="http://schemas.microsoft.com/office/powerpoint/2010/main" val="299212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5</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6DE0008-247C-A749-8FF8-0176E7BD45C5}"/>
              </a:ext>
            </a:extLst>
          </p:cNvPr>
          <p:cNvSpPr txBox="1"/>
          <p:nvPr/>
        </p:nvSpPr>
        <p:spPr>
          <a:xfrm>
            <a:off x="698250" y="1356609"/>
            <a:ext cx="4106759" cy="2308324"/>
          </a:xfrm>
          <a:prstGeom prst="rect">
            <a:avLst/>
          </a:prstGeom>
          <a:noFill/>
        </p:spPr>
        <p:txBody>
          <a:bodyPr wrap="square" rtlCol="0">
            <a:spAutoFit/>
          </a:bodyPr>
          <a:lstStyle/>
          <a:p>
            <a:pPr marL="342900" indent="-342900">
              <a:buFont typeface="Wingdings" pitchFamily="2" charset="2"/>
              <a:buChar char="ü"/>
            </a:pPr>
            <a:r>
              <a:rPr lang="en-US" sz="2400" dirty="0">
                <a:latin typeface="Comic Sans MS" panose="030F0902030302020204" pitchFamily="66" charset="0"/>
                <a:cs typeface="Arial" panose="020B0604020202020204" pitchFamily="34" charset="0"/>
              </a:rPr>
              <a:t>Must be fast</a:t>
            </a:r>
          </a:p>
          <a:p>
            <a:endParaRPr lang="en-US" sz="2400" dirty="0">
              <a:latin typeface="Comic Sans MS" panose="030F0902030302020204" pitchFamily="66" charset="0"/>
              <a:cs typeface="Arial" panose="020B0604020202020204" pitchFamily="34" charset="0"/>
            </a:endParaRPr>
          </a:p>
          <a:p>
            <a:pPr marL="342900" indent="-342900">
              <a:buFont typeface="Wingdings" pitchFamily="2" charset="2"/>
              <a:buChar char="ü"/>
            </a:pPr>
            <a:r>
              <a:rPr lang="en-US" sz="2400" dirty="0">
                <a:latin typeface="Comic Sans MS" panose="030F0902030302020204" pitchFamily="66" charset="0"/>
                <a:cs typeface="Arial" panose="020B0604020202020204" pitchFamily="34" charset="0"/>
              </a:rPr>
              <a:t>Needs understanding of both natural and programming languages </a:t>
            </a:r>
          </a:p>
          <a:p>
            <a:pPr marL="342900" indent="-342900">
              <a:buFont typeface="Wingdings" pitchFamily="2" charset="2"/>
              <a:buChar char="ü"/>
            </a:pPr>
            <a:endParaRPr lang="en-US" sz="2400" dirty="0">
              <a:latin typeface="Comic Sans MS" panose="030F0902030302020204" pitchFamily="66" charset="0"/>
              <a:cs typeface="Arial" panose="020B0604020202020204" pitchFamily="34" charset="0"/>
            </a:endParaRPr>
          </a:p>
        </p:txBody>
      </p:sp>
      <p:sp>
        <p:nvSpPr>
          <p:cNvPr id="25" name="Title 1">
            <a:extLst>
              <a:ext uri="{FF2B5EF4-FFF2-40B4-BE49-F238E27FC236}">
                <a16:creationId xmlns:a16="http://schemas.microsoft.com/office/drawing/2014/main" id="{DCC6BA12-D427-7848-9E8A-07B86831981E}"/>
              </a:ext>
            </a:extLst>
          </p:cNvPr>
          <p:cNvSpPr txBox="1">
            <a:spLocks/>
          </p:cNvSpPr>
          <p:nvPr/>
        </p:nvSpPr>
        <p:spPr>
          <a:xfrm>
            <a:off x="0" y="110841"/>
            <a:ext cx="99300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solidFill>
                  <a:srgbClr val="FF0000"/>
                </a:solidFill>
                <a:latin typeface="Oriya MN" pitchFamily="2" charset="0"/>
                <a:cs typeface="Oriya MN" pitchFamily="2" charset="0"/>
              </a:rPr>
              <a:t>Sparse</a:t>
            </a:r>
            <a:r>
              <a:rPr lang="en-US" sz="6000" dirty="0">
                <a:latin typeface="Oriya MN" pitchFamily="2" charset="0"/>
                <a:cs typeface="Oriya MN" pitchFamily="2" charset="0"/>
              </a:rPr>
              <a:t> Vs </a:t>
            </a:r>
            <a:r>
              <a:rPr lang="en-US" sz="6000" dirty="0">
                <a:solidFill>
                  <a:srgbClr val="00B050"/>
                </a:solidFill>
                <a:latin typeface="Oriya MN" pitchFamily="2" charset="0"/>
                <a:cs typeface="Oriya MN" pitchFamily="2" charset="0"/>
              </a:rPr>
              <a:t>Dense</a:t>
            </a:r>
            <a:r>
              <a:rPr lang="en-US" sz="6000" dirty="0">
                <a:latin typeface="Oriya MN" pitchFamily="2" charset="0"/>
                <a:cs typeface="Oriya MN" pitchFamily="2" charset="0"/>
              </a:rPr>
              <a:t> SCODE-R </a:t>
            </a:r>
            <a:endParaRPr lang="en-US" sz="6000" dirty="0">
              <a:solidFill>
                <a:schemeClr val="accent2"/>
              </a:solidFill>
              <a:latin typeface="Oriya MN" pitchFamily="2" charset="0"/>
              <a:cs typeface="Oriya MN" pitchFamily="2" charset="0"/>
            </a:endParaRPr>
          </a:p>
        </p:txBody>
      </p:sp>
      <p:pic>
        <p:nvPicPr>
          <p:cNvPr id="28" name="Picture 27" descr="Diagram&#10;&#10;Description automatically generated">
            <a:extLst>
              <a:ext uri="{FF2B5EF4-FFF2-40B4-BE49-F238E27FC236}">
                <a16:creationId xmlns:a16="http://schemas.microsoft.com/office/drawing/2014/main" id="{55888629-0CF7-674A-998B-A98DA1D4DB94}"/>
              </a:ext>
            </a:extLst>
          </p:cNvPr>
          <p:cNvPicPr>
            <a:picLocks noChangeAspect="1"/>
          </p:cNvPicPr>
          <p:nvPr/>
        </p:nvPicPr>
        <p:blipFill rotWithShape="1">
          <a:blip r:embed="rId5"/>
          <a:srcRect l="1" t="3283" r="73012" b="55179"/>
          <a:stretch/>
        </p:blipFill>
        <p:spPr>
          <a:xfrm>
            <a:off x="6096000" y="1905359"/>
            <a:ext cx="1556084" cy="2057041"/>
          </a:xfrm>
          <a:prstGeom prst="rect">
            <a:avLst/>
          </a:prstGeom>
        </p:spPr>
      </p:pic>
      <p:grpSp>
        <p:nvGrpSpPr>
          <p:cNvPr id="46" name="Group 45">
            <a:extLst>
              <a:ext uri="{FF2B5EF4-FFF2-40B4-BE49-F238E27FC236}">
                <a16:creationId xmlns:a16="http://schemas.microsoft.com/office/drawing/2014/main" id="{1F4C5359-5B1D-EF43-84E1-7FDDC400D73E}"/>
              </a:ext>
            </a:extLst>
          </p:cNvPr>
          <p:cNvGrpSpPr/>
          <p:nvPr/>
        </p:nvGrpSpPr>
        <p:grpSpPr>
          <a:xfrm>
            <a:off x="8862866" y="1710980"/>
            <a:ext cx="2823409" cy="4502839"/>
            <a:chOff x="9111917" y="1163675"/>
            <a:chExt cx="2823409" cy="4502839"/>
          </a:xfrm>
        </p:grpSpPr>
        <p:pic>
          <p:nvPicPr>
            <p:cNvPr id="38" name="Picture 37" descr="Diagram&#10;&#10;Description automatically generated">
              <a:extLst>
                <a:ext uri="{FF2B5EF4-FFF2-40B4-BE49-F238E27FC236}">
                  <a16:creationId xmlns:a16="http://schemas.microsoft.com/office/drawing/2014/main" id="{F858E6B0-2BC1-EE41-A7FA-88FF75FBA903}"/>
                </a:ext>
              </a:extLst>
            </p:cNvPr>
            <p:cNvPicPr>
              <a:picLocks noChangeAspect="1"/>
            </p:cNvPicPr>
            <p:nvPr/>
          </p:nvPicPr>
          <p:blipFill rotWithShape="1">
            <a:blip r:embed="rId5"/>
            <a:srcRect l="50219" t="-2355" r="2205" b="21870"/>
            <a:stretch/>
          </p:blipFill>
          <p:spPr>
            <a:xfrm>
              <a:off x="9192126" y="1163675"/>
              <a:ext cx="2743200" cy="3985841"/>
            </a:xfrm>
            <a:prstGeom prst="rect">
              <a:avLst/>
            </a:prstGeom>
          </p:spPr>
        </p:pic>
        <p:sp>
          <p:nvSpPr>
            <p:cNvPr id="39" name="TextBox 38">
              <a:extLst>
                <a:ext uri="{FF2B5EF4-FFF2-40B4-BE49-F238E27FC236}">
                  <a16:creationId xmlns:a16="http://schemas.microsoft.com/office/drawing/2014/main" id="{D763F18F-4FF6-5E42-816B-9F63243E76B3}"/>
                </a:ext>
              </a:extLst>
            </p:cNvPr>
            <p:cNvSpPr txBox="1"/>
            <p:nvPr/>
          </p:nvSpPr>
          <p:spPr>
            <a:xfrm>
              <a:off x="9192126" y="1163675"/>
              <a:ext cx="385011" cy="1467230"/>
            </a:xfrm>
            <a:prstGeom prst="rect">
              <a:avLst/>
            </a:prstGeom>
            <a:solidFill>
              <a:schemeClr val="bg1"/>
            </a:solidFill>
          </p:spPr>
          <p:txBody>
            <a:bodyPr wrap="square" rtlCol="0">
              <a:spAutoFit/>
            </a:bodyPr>
            <a:lstStyle/>
            <a:p>
              <a:endParaRPr lang="en-US" dirty="0"/>
            </a:p>
          </p:txBody>
        </p:sp>
        <p:sp>
          <p:nvSpPr>
            <p:cNvPr id="40" name="TextBox 39">
              <a:extLst>
                <a:ext uri="{FF2B5EF4-FFF2-40B4-BE49-F238E27FC236}">
                  <a16:creationId xmlns:a16="http://schemas.microsoft.com/office/drawing/2014/main" id="{15188D57-B928-4A42-9A83-79E480756615}"/>
                </a:ext>
              </a:extLst>
            </p:cNvPr>
            <p:cNvSpPr txBox="1"/>
            <p:nvPr/>
          </p:nvSpPr>
          <p:spPr>
            <a:xfrm>
              <a:off x="9160042" y="3260868"/>
              <a:ext cx="898358" cy="1900315"/>
            </a:xfrm>
            <a:prstGeom prst="rect">
              <a:avLst/>
            </a:prstGeom>
            <a:solidFill>
              <a:schemeClr val="bg1"/>
            </a:solidFill>
          </p:spPr>
          <p:txBody>
            <a:bodyPr wrap="square" rtlCol="0">
              <a:spAutoFit/>
            </a:bodyPr>
            <a:lstStyle/>
            <a:p>
              <a:endParaRPr lang="en-US" dirty="0"/>
            </a:p>
          </p:txBody>
        </p:sp>
        <p:sp>
          <p:nvSpPr>
            <p:cNvPr id="41" name="TextBox 40">
              <a:extLst>
                <a:ext uri="{FF2B5EF4-FFF2-40B4-BE49-F238E27FC236}">
                  <a16:creationId xmlns:a16="http://schemas.microsoft.com/office/drawing/2014/main" id="{8D6E1C13-3784-2E44-B8BF-3D3632F550F6}"/>
                </a:ext>
              </a:extLst>
            </p:cNvPr>
            <p:cNvSpPr txBox="1"/>
            <p:nvPr/>
          </p:nvSpPr>
          <p:spPr>
            <a:xfrm>
              <a:off x="9248274" y="3766199"/>
              <a:ext cx="898358" cy="1900315"/>
            </a:xfrm>
            <a:prstGeom prst="rect">
              <a:avLst/>
            </a:prstGeom>
            <a:solidFill>
              <a:schemeClr val="bg1"/>
            </a:solidFill>
          </p:spPr>
          <p:txBody>
            <a:bodyPr wrap="square" rtlCol="0">
              <a:spAutoFit/>
            </a:bodyPr>
            <a:lstStyle/>
            <a:p>
              <a:endParaRPr lang="en-US" dirty="0"/>
            </a:p>
          </p:txBody>
        </p:sp>
        <p:sp>
          <p:nvSpPr>
            <p:cNvPr id="42" name="TextBox 41">
              <a:extLst>
                <a:ext uri="{FF2B5EF4-FFF2-40B4-BE49-F238E27FC236}">
                  <a16:creationId xmlns:a16="http://schemas.microsoft.com/office/drawing/2014/main" id="{5C3BD038-C8FA-074F-B51A-E82FD0A78E63}"/>
                </a:ext>
              </a:extLst>
            </p:cNvPr>
            <p:cNvSpPr txBox="1"/>
            <p:nvPr/>
          </p:nvSpPr>
          <p:spPr>
            <a:xfrm>
              <a:off x="9697453" y="4972888"/>
              <a:ext cx="625643" cy="365125"/>
            </a:xfrm>
            <a:prstGeom prst="rect">
              <a:avLst/>
            </a:prstGeom>
            <a:solidFill>
              <a:schemeClr val="bg1"/>
            </a:solidFill>
          </p:spPr>
          <p:txBody>
            <a:bodyPr wrap="square" rtlCol="0">
              <a:spAutoFit/>
            </a:bodyPr>
            <a:lstStyle/>
            <a:p>
              <a:endParaRPr lang="en-US" dirty="0"/>
            </a:p>
          </p:txBody>
        </p:sp>
        <p:sp>
          <p:nvSpPr>
            <p:cNvPr id="43" name="TextBox 42">
              <a:extLst>
                <a:ext uri="{FF2B5EF4-FFF2-40B4-BE49-F238E27FC236}">
                  <a16:creationId xmlns:a16="http://schemas.microsoft.com/office/drawing/2014/main" id="{13AAD652-8981-FC4A-936D-FBB7AC4AEA37}"/>
                </a:ext>
              </a:extLst>
            </p:cNvPr>
            <p:cNvSpPr txBox="1"/>
            <p:nvPr/>
          </p:nvSpPr>
          <p:spPr>
            <a:xfrm>
              <a:off x="9737559" y="5029036"/>
              <a:ext cx="625643" cy="365125"/>
            </a:xfrm>
            <a:prstGeom prst="rect">
              <a:avLst/>
            </a:prstGeom>
            <a:solidFill>
              <a:schemeClr val="bg1"/>
            </a:solidFill>
          </p:spPr>
          <p:txBody>
            <a:bodyPr wrap="square" rtlCol="0">
              <a:spAutoFit/>
            </a:bodyPr>
            <a:lstStyle/>
            <a:p>
              <a:endParaRPr lang="en-US" dirty="0"/>
            </a:p>
          </p:txBody>
        </p:sp>
        <p:sp>
          <p:nvSpPr>
            <p:cNvPr id="44" name="TextBox 43">
              <a:extLst>
                <a:ext uri="{FF2B5EF4-FFF2-40B4-BE49-F238E27FC236}">
                  <a16:creationId xmlns:a16="http://schemas.microsoft.com/office/drawing/2014/main" id="{F4531B65-B29B-0743-82E5-D7B7BC174F3B}"/>
                </a:ext>
              </a:extLst>
            </p:cNvPr>
            <p:cNvSpPr txBox="1"/>
            <p:nvPr/>
          </p:nvSpPr>
          <p:spPr>
            <a:xfrm>
              <a:off x="9809749" y="5117268"/>
              <a:ext cx="625643" cy="365125"/>
            </a:xfrm>
            <a:prstGeom prst="rect">
              <a:avLst/>
            </a:prstGeom>
            <a:solidFill>
              <a:schemeClr val="bg1"/>
            </a:solidFill>
          </p:spPr>
          <p:txBody>
            <a:bodyPr wrap="square" rtlCol="0">
              <a:spAutoFit/>
            </a:bodyPr>
            <a:lstStyle/>
            <a:p>
              <a:endParaRPr lang="en-US" dirty="0"/>
            </a:p>
          </p:txBody>
        </p:sp>
        <p:sp>
          <p:nvSpPr>
            <p:cNvPr id="45" name="TextBox 44">
              <a:extLst>
                <a:ext uri="{FF2B5EF4-FFF2-40B4-BE49-F238E27FC236}">
                  <a16:creationId xmlns:a16="http://schemas.microsoft.com/office/drawing/2014/main" id="{2658A676-72EF-914E-B79C-20C1615E4844}"/>
                </a:ext>
              </a:extLst>
            </p:cNvPr>
            <p:cNvSpPr txBox="1"/>
            <p:nvPr/>
          </p:nvSpPr>
          <p:spPr>
            <a:xfrm>
              <a:off x="9111917" y="1966007"/>
              <a:ext cx="625643" cy="365125"/>
            </a:xfrm>
            <a:prstGeom prst="rect">
              <a:avLst/>
            </a:prstGeom>
            <a:solidFill>
              <a:schemeClr val="bg1"/>
            </a:solidFill>
          </p:spPr>
          <p:txBody>
            <a:bodyPr wrap="square" rtlCol="0">
              <a:spAutoFit/>
            </a:bodyPr>
            <a:lstStyle/>
            <a:p>
              <a:endParaRPr lang="en-US" dirty="0"/>
            </a:p>
          </p:txBody>
        </p:sp>
      </p:grpSp>
      <p:sp>
        <p:nvSpPr>
          <p:cNvPr id="47" name="Rounded Rectangle 46">
            <a:extLst>
              <a:ext uri="{FF2B5EF4-FFF2-40B4-BE49-F238E27FC236}">
                <a16:creationId xmlns:a16="http://schemas.microsoft.com/office/drawing/2014/main" id="{33DCE3E1-5E30-2849-9DF8-855D33CDD7A2}"/>
              </a:ext>
            </a:extLst>
          </p:cNvPr>
          <p:cNvSpPr/>
          <p:nvPr/>
        </p:nvSpPr>
        <p:spPr>
          <a:xfrm>
            <a:off x="7652084" y="1831953"/>
            <a:ext cx="1676002" cy="49415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Geeza Pro" panose="02000400000000000000" pitchFamily="2" charset="-78"/>
                <a:cs typeface="Geeza Pro" panose="02000400000000000000" pitchFamily="2" charset="-78"/>
              </a:rPr>
              <a:t>Similarity</a:t>
            </a:r>
          </a:p>
        </p:txBody>
      </p:sp>
      <p:sp>
        <p:nvSpPr>
          <p:cNvPr id="48" name="TextBox 47">
            <a:extLst>
              <a:ext uri="{FF2B5EF4-FFF2-40B4-BE49-F238E27FC236}">
                <a16:creationId xmlns:a16="http://schemas.microsoft.com/office/drawing/2014/main" id="{13606A83-BF77-CF46-91F6-118122E88F25}"/>
              </a:ext>
            </a:extLst>
          </p:cNvPr>
          <p:cNvSpPr txBox="1"/>
          <p:nvPr/>
        </p:nvSpPr>
        <p:spPr>
          <a:xfrm>
            <a:off x="3126567" y="5016141"/>
            <a:ext cx="4544086" cy="830997"/>
          </a:xfrm>
          <a:prstGeom prst="rect">
            <a:avLst/>
          </a:prstGeom>
          <a:noFill/>
          <a:ln w="19050">
            <a:noFill/>
          </a:ln>
        </p:spPr>
        <p:txBody>
          <a:bodyPr wrap="square" rtlCol="0">
            <a:spAutoFit/>
          </a:bodyPr>
          <a:lstStyle/>
          <a:p>
            <a:pPr algn="ctr"/>
            <a:r>
              <a:rPr lang="en-US" sz="2400" dirty="0">
                <a:solidFill>
                  <a:srgbClr val="0000FF"/>
                </a:solidFill>
                <a:latin typeface="Comic Sans MS" panose="030F0902030302020204" pitchFamily="66" charset="0"/>
                <a:cs typeface="Times New Roman" panose="02020603050405020304" pitchFamily="18" charset="0"/>
              </a:rPr>
              <a:t>SCODE-R is based on</a:t>
            </a:r>
          </a:p>
          <a:p>
            <a:pPr algn="ctr"/>
            <a:r>
              <a:rPr lang="en-US" sz="2400" dirty="0">
                <a:solidFill>
                  <a:srgbClr val="0000FF"/>
                </a:solidFill>
                <a:latin typeface="Comic Sans MS" panose="030F0902030302020204" pitchFamily="66" charset="0"/>
                <a:cs typeface="Times New Roman" panose="02020603050405020304" pitchFamily="18" charset="0"/>
              </a:rPr>
              <a:t>DPR (</a:t>
            </a:r>
            <a:r>
              <a:rPr lang="en-US" sz="2400" dirty="0" err="1">
                <a:solidFill>
                  <a:srgbClr val="0000FF"/>
                </a:solidFill>
                <a:latin typeface="Comic Sans MS" panose="030F0902030302020204" pitchFamily="66" charset="0"/>
              </a:rPr>
              <a:t>Karpukhin</a:t>
            </a:r>
            <a:r>
              <a:rPr lang="en-US" sz="2400" dirty="0">
                <a:solidFill>
                  <a:srgbClr val="0000FF"/>
                </a:solidFill>
                <a:latin typeface="Comic Sans MS" panose="030F0902030302020204" pitchFamily="66" charset="0"/>
                <a:cs typeface="Times New Roman" panose="02020603050405020304" pitchFamily="18" charset="0"/>
              </a:rPr>
              <a:t> et al., 2020)</a:t>
            </a:r>
          </a:p>
        </p:txBody>
      </p:sp>
      <p:sp>
        <p:nvSpPr>
          <p:cNvPr id="49" name="TextBox 48">
            <a:extLst>
              <a:ext uri="{FF2B5EF4-FFF2-40B4-BE49-F238E27FC236}">
                <a16:creationId xmlns:a16="http://schemas.microsoft.com/office/drawing/2014/main" id="{C24ED873-2DD4-5A4E-9EAE-9322B059A356}"/>
              </a:ext>
            </a:extLst>
          </p:cNvPr>
          <p:cNvSpPr txBox="1"/>
          <p:nvPr/>
        </p:nvSpPr>
        <p:spPr>
          <a:xfrm>
            <a:off x="4341495" y="3913394"/>
            <a:ext cx="3509010" cy="400110"/>
          </a:xfrm>
          <a:prstGeom prst="rect">
            <a:avLst/>
          </a:prstGeom>
          <a:noFill/>
        </p:spPr>
        <p:txBody>
          <a:bodyPr wrap="square" rtlCol="0">
            <a:spAutoFit/>
          </a:bodyPr>
          <a:lstStyle/>
          <a:p>
            <a:r>
              <a:rPr lang="en-US" sz="2000" dirty="0">
                <a:latin typeface="Comic Sans MS" panose="030F0902030302020204" pitchFamily="66" charset="0"/>
              </a:rPr>
              <a:t>Input summary (i.e., query)</a:t>
            </a:r>
          </a:p>
        </p:txBody>
      </p:sp>
      <p:sp>
        <p:nvSpPr>
          <p:cNvPr id="50" name="TextBox 49">
            <a:extLst>
              <a:ext uri="{FF2B5EF4-FFF2-40B4-BE49-F238E27FC236}">
                <a16:creationId xmlns:a16="http://schemas.microsoft.com/office/drawing/2014/main" id="{2CEBEE11-E730-3A48-8F55-F013C2BA2CC0}"/>
              </a:ext>
            </a:extLst>
          </p:cNvPr>
          <p:cNvSpPr txBox="1"/>
          <p:nvPr/>
        </p:nvSpPr>
        <p:spPr>
          <a:xfrm>
            <a:off x="8521371" y="5796876"/>
            <a:ext cx="3353597" cy="400110"/>
          </a:xfrm>
          <a:prstGeom prst="rect">
            <a:avLst/>
          </a:prstGeom>
          <a:noFill/>
        </p:spPr>
        <p:txBody>
          <a:bodyPr wrap="square" rtlCol="0">
            <a:spAutoFit/>
          </a:bodyPr>
          <a:lstStyle/>
          <a:p>
            <a:r>
              <a:rPr lang="en-US" sz="2000" dirty="0">
                <a:latin typeface="Comic Sans MS" panose="030F0902030302020204" pitchFamily="66" charset="0"/>
              </a:rPr>
              <a:t>Candidate code (i.e., docs)</a:t>
            </a:r>
          </a:p>
        </p:txBody>
      </p:sp>
      <p:sp>
        <p:nvSpPr>
          <p:cNvPr id="51" name="TextBox 50">
            <a:extLst>
              <a:ext uri="{FF2B5EF4-FFF2-40B4-BE49-F238E27FC236}">
                <a16:creationId xmlns:a16="http://schemas.microsoft.com/office/drawing/2014/main" id="{5AA7822A-22B8-7D44-9009-294FD3120782}"/>
              </a:ext>
            </a:extLst>
          </p:cNvPr>
          <p:cNvSpPr txBox="1"/>
          <p:nvPr/>
        </p:nvSpPr>
        <p:spPr>
          <a:xfrm>
            <a:off x="1668379" y="-385011"/>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787527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6</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Text, application&#10;&#10;Description automatically generated">
            <a:extLst>
              <a:ext uri="{FF2B5EF4-FFF2-40B4-BE49-F238E27FC236}">
                <a16:creationId xmlns:a16="http://schemas.microsoft.com/office/drawing/2014/main" id="{BD18BA78-EFD7-1942-AE73-EFD99FB3CBD8}"/>
              </a:ext>
            </a:extLst>
          </p:cNvPr>
          <p:cNvPicPr>
            <a:picLocks noChangeAspect="1"/>
          </p:cNvPicPr>
          <p:nvPr/>
        </p:nvPicPr>
        <p:blipFill>
          <a:blip r:embed="rId5"/>
          <a:stretch>
            <a:fillRect/>
          </a:stretch>
        </p:blipFill>
        <p:spPr>
          <a:xfrm>
            <a:off x="6144126" y="1298579"/>
            <a:ext cx="5826125" cy="1471863"/>
          </a:xfrm>
          <a:prstGeom prst="rect">
            <a:avLst/>
          </a:prstGeom>
        </p:spPr>
      </p:pic>
      <p:sp>
        <p:nvSpPr>
          <p:cNvPr id="3" name="TextBox 2">
            <a:extLst>
              <a:ext uri="{FF2B5EF4-FFF2-40B4-BE49-F238E27FC236}">
                <a16:creationId xmlns:a16="http://schemas.microsoft.com/office/drawing/2014/main" id="{D1B0F723-8B9A-144E-ABED-C4B77739DD89}"/>
              </a:ext>
            </a:extLst>
          </p:cNvPr>
          <p:cNvSpPr txBox="1"/>
          <p:nvPr/>
        </p:nvSpPr>
        <p:spPr>
          <a:xfrm>
            <a:off x="6622230" y="2949032"/>
            <a:ext cx="5458896" cy="369332"/>
          </a:xfrm>
          <a:prstGeom prst="rect">
            <a:avLst/>
          </a:prstGeom>
          <a:noFill/>
        </p:spPr>
        <p:txBody>
          <a:bodyPr wrap="square" rtlCol="0">
            <a:spAutoFit/>
          </a:bodyPr>
          <a:lstStyle/>
          <a:p>
            <a:r>
              <a:rPr lang="en-US" dirty="0">
                <a:latin typeface="Comic Sans MS" panose="030F0902030302020204" pitchFamily="66" charset="0"/>
                <a:cs typeface="Arial" panose="020B0604020202020204" pitchFamily="34" charset="0"/>
              </a:rPr>
              <a:t>Example: A </a:t>
            </a:r>
            <a:r>
              <a:rPr lang="en-US" dirty="0">
                <a:solidFill>
                  <a:srgbClr val="FF0000"/>
                </a:solidFill>
                <a:latin typeface="Comic Sans MS" panose="030F0902030302020204" pitchFamily="66" charset="0"/>
                <a:cs typeface="Arial" panose="020B0604020202020204" pitchFamily="34" charset="0"/>
              </a:rPr>
              <a:t>relevant yet not same </a:t>
            </a:r>
            <a:r>
              <a:rPr lang="en-US" dirty="0">
                <a:latin typeface="Comic Sans MS" panose="030F0902030302020204" pitchFamily="66" charset="0"/>
                <a:cs typeface="Arial" panose="020B0604020202020204" pitchFamily="34" charset="0"/>
              </a:rPr>
              <a:t>retrieved code</a:t>
            </a:r>
          </a:p>
        </p:txBody>
      </p:sp>
      <p:sp>
        <p:nvSpPr>
          <p:cNvPr id="17" name="Title 1">
            <a:extLst>
              <a:ext uri="{FF2B5EF4-FFF2-40B4-BE49-F238E27FC236}">
                <a16:creationId xmlns:a16="http://schemas.microsoft.com/office/drawing/2014/main" id="{1F767ABC-E7D5-0E4E-9FC8-BAEA4704E4C8}"/>
              </a:ext>
            </a:extLst>
          </p:cNvPr>
          <p:cNvSpPr txBox="1">
            <a:spLocks/>
          </p:cNvSpPr>
          <p:nvPr/>
        </p:nvSpPr>
        <p:spPr>
          <a:xfrm>
            <a:off x="0" y="110841"/>
            <a:ext cx="99300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SCODE-R Training</a:t>
            </a:r>
            <a:endParaRPr lang="en-US" sz="6000" dirty="0">
              <a:solidFill>
                <a:schemeClr val="accent2"/>
              </a:solidFill>
              <a:latin typeface="Oriya MN" pitchFamily="2" charset="0"/>
              <a:cs typeface="Oriya MN" pitchFamily="2" charset="0"/>
            </a:endParaRPr>
          </a:p>
        </p:txBody>
      </p:sp>
      <p:sp>
        <p:nvSpPr>
          <p:cNvPr id="20" name="TextBox 19">
            <a:extLst>
              <a:ext uri="{FF2B5EF4-FFF2-40B4-BE49-F238E27FC236}">
                <a16:creationId xmlns:a16="http://schemas.microsoft.com/office/drawing/2014/main" id="{5D6E95FF-F393-3C40-B5F2-6248AC108B7D}"/>
              </a:ext>
            </a:extLst>
          </p:cNvPr>
          <p:cNvSpPr txBox="1"/>
          <p:nvPr/>
        </p:nvSpPr>
        <p:spPr>
          <a:xfrm>
            <a:off x="168864" y="1356609"/>
            <a:ext cx="6034854" cy="2677656"/>
          </a:xfrm>
          <a:prstGeom prst="rect">
            <a:avLst/>
          </a:prstGeom>
          <a:noFill/>
        </p:spPr>
        <p:txBody>
          <a:bodyPr wrap="square" rtlCol="0">
            <a:spAutoFit/>
          </a:bodyPr>
          <a:lstStyle/>
          <a:p>
            <a:pPr marL="342900" indent="-342900">
              <a:buFont typeface="Wingdings" pitchFamily="2" charset="2"/>
              <a:buChar char="ü"/>
            </a:pPr>
            <a:r>
              <a:rPr lang="en-US" sz="2400" dirty="0">
                <a:latin typeface="Comic Sans MS" panose="030F0902030302020204" pitchFamily="66" charset="0"/>
                <a:cs typeface="Arial" panose="020B0604020202020204" pitchFamily="34" charset="0"/>
              </a:rPr>
              <a:t>As a binary classification problem</a:t>
            </a:r>
          </a:p>
          <a:p>
            <a:pPr marL="342900" indent="-342900">
              <a:buFont typeface="Wingdings" pitchFamily="2" charset="2"/>
              <a:buChar char="ü"/>
            </a:pPr>
            <a:endParaRPr lang="en-US" sz="2400" dirty="0">
              <a:latin typeface="Comic Sans MS" panose="030F0902030302020204" pitchFamily="66" charset="0"/>
              <a:cs typeface="Arial" panose="020B0604020202020204" pitchFamily="34" charset="0"/>
            </a:endParaRPr>
          </a:p>
          <a:p>
            <a:pPr marL="342900" indent="-342900">
              <a:buFont typeface="Wingdings" pitchFamily="2" charset="2"/>
              <a:buChar char="ü"/>
            </a:pPr>
            <a:r>
              <a:rPr lang="en-US" sz="2400" dirty="0">
                <a:latin typeface="Comic Sans MS" panose="030F0902030302020204" pitchFamily="66" charset="0"/>
                <a:cs typeface="Arial" panose="020B0604020202020204" pitchFamily="34" charset="0"/>
              </a:rPr>
              <a:t>Using the same ＜summary, code＞ training set in our final gen/sum task</a:t>
            </a:r>
          </a:p>
          <a:p>
            <a:endParaRPr lang="en-US" sz="2400" dirty="0">
              <a:solidFill>
                <a:srgbClr val="0070C0"/>
              </a:solidFill>
              <a:latin typeface="Comic Sans MS" panose="030F0902030302020204" pitchFamily="66" charset="0"/>
              <a:cs typeface="Arial" panose="020B0604020202020204" pitchFamily="34" charset="0"/>
            </a:endParaRPr>
          </a:p>
          <a:p>
            <a:pPr marL="342900" indent="-342900">
              <a:buFont typeface="Wingdings" pitchFamily="2" charset="2"/>
              <a:buChar char="ü"/>
            </a:pPr>
            <a:r>
              <a:rPr lang="en-US" sz="2400" dirty="0">
                <a:solidFill>
                  <a:srgbClr val="0070C0"/>
                </a:solidFill>
                <a:latin typeface="Comic Sans MS" panose="030F0902030302020204" pitchFamily="66" charset="0"/>
                <a:cs typeface="Arial" panose="020B0604020202020204" pitchFamily="34" charset="0"/>
              </a:rPr>
              <a:t>No hard-negatives</a:t>
            </a:r>
          </a:p>
          <a:p>
            <a:pPr marL="342900" indent="-342900">
              <a:buFont typeface="Wingdings" pitchFamily="2" charset="2"/>
              <a:buChar char="ü"/>
            </a:pPr>
            <a:endParaRPr lang="en-US" sz="2400" dirty="0">
              <a:latin typeface="Comic Sans MS" panose="030F0902030302020204" pitchFamily="66" charset="0"/>
              <a:cs typeface="Arial" panose="020B0604020202020204" pitchFamily="34" charset="0"/>
            </a:endParaRPr>
          </a:p>
        </p:txBody>
      </p:sp>
      <p:sp>
        <p:nvSpPr>
          <p:cNvPr id="21" name="Rectangle 20">
            <a:extLst>
              <a:ext uri="{FF2B5EF4-FFF2-40B4-BE49-F238E27FC236}">
                <a16:creationId xmlns:a16="http://schemas.microsoft.com/office/drawing/2014/main" id="{3751D3F7-AC8B-AE42-B38D-C62C68498DBF}"/>
              </a:ext>
            </a:extLst>
          </p:cNvPr>
          <p:cNvSpPr/>
          <p:nvPr/>
        </p:nvSpPr>
        <p:spPr>
          <a:xfrm>
            <a:off x="5502442" y="3924145"/>
            <a:ext cx="1347537" cy="513347"/>
          </a:xfrm>
          <a:prstGeom prst="rect">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1</a:t>
            </a:r>
          </a:p>
        </p:txBody>
      </p:sp>
      <p:sp>
        <p:nvSpPr>
          <p:cNvPr id="22" name="Rectangle 21">
            <a:extLst>
              <a:ext uri="{FF2B5EF4-FFF2-40B4-BE49-F238E27FC236}">
                <a16:creationId xmlns:a16="http://schemas.microsoft.com/office/drawing/2014/main" id="{80B8380B-B920-3B42-A22F-3820E27CBC67}"/>
              </a:ext>
            </a:extLst>
          </p:cNvPr>
          <p:cNvSpPr/>
          <p:nvPr/>
        </p:nvSpPr>
        <p:spPr>
          <a:xfrm>
            <a:off x="5502440" y="4560539"/>
            <a:ext cx="1347537" cy="513347"/>
          </a:xfrm>
          <a:prstGeom prst="rect">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2</a:t>
            </a:r>
          </a:p>
        </p:txBody>
      </p:sp>
      <p:sp>
        <p:nvSpPr>
          <p:cNvPr id="23" name="Rectangle 22">
            <a:extLst>
              <a:ext uri="{FF2B5EF4-FFF2-40B4-BE49-F238E27FC236}">
                <a16:creationId xmlns:a16="http://schemas.microsoft.com/office/drawing/2014/main" id="{744B572B-E5F6-8A41-A782-CC37FE0A21DE}"/>
              </a:ext>
            </a:extLst>
          </p:cNvPr>
          <p:cNvSpPr/>
          <p:nvPr/>
        </p:nvSpPr>
        <p:spPr>
          <a:xfrm>
            <a:off x="5502439" y="5194517"/>
            <a:ext cx="1347537" cy="513347"/>
          </a:xfrm>
          <a:prstGeom prst="rect">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3</a:t>
            </a:r>
          </a:p>
        </p:txBody>
      </p:sp>
      <p:sp>
        <p:nvSpPr>
          <p:cNvPr id="24" name="Rectangle 23">
            <a:extLst>
              <a:ext uri="{FF2B5EF4-FFF2-40B4-BE49-F238E27FC236}">
                <a16:creationId xmlns:a16="http://schemas.microsoft.com/office/drawing/2014/main" id="{D20F5923-8898-5041-AC81-A16A84ABA8EA}"/>
              </a:ext>
            </a:extLst>
          </p:cNvPr>
          <p:cNvSpPr/>
          <p:nvPr/>
        </p:nvSpPr>
        <p:spPr>
          <a:xfrm>
            <a:off x="5502438" y="5828495"/>
            <a:ext cx="1347537" cy="513347"/>
          </a:xfrm>
          <a:prstGeom prst="rect">
            <a:avLst/>
          </a:prstGeom>
          <a:solidFill>
            <a:schemeClr val="accent6">
              <a:lumMod val="60000"/>
              <a:lumOff val="40000"/>
            </a:schemeClr>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a:t>
            </a:r>
            <a:r>
              <a:rPr lang="en-US" baseline="-25000" dirty="0">
                <a:solidFill>
                  <a:schemeClr val="tx1"/>
                </a:solidFill>
              </a:rPr>
              <a:t>4</a:t>
            </a:r>
          </a:p>
        </p:txBody>
      </p:sp>
      <p:sp>
        <p:nvSpPr>
          <p:cNvPr id="25" name="Rectangle 24">
            <a:extLst>
              <a:ext uri="{FF2B5EF4-FFF2-40B4-BE49-F238E27FC236}">
                <a16:creationId xmlns:a16="http://schemas.microsoft.com/office/drawing/2014/main" id="{18A0D4DC-33ED-7C42-AA91-A34183697755}"/>
              </a:ext>
            </a:extLst>
          </p:cNvPr>
          <p:cNvSpPr/>
          <p:nvPr/>
        </p:nvSpPr>
        <p:spPr>
          <a:xfrm>
            <a:off x="9480890" y="3924145"/>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Paired D</a:t>
            </a:r>
            <a:r>
              <a:rPr lang="en-US" baseline="-25000" dirty="0">
                <a:solidFill>
                  <a:schemeClr val="tx1"/>
                </a:solidFill>
              </a:rPr>
              <a:t>1</a:t>
            </a:r>
          </a:p>
        </p:txBody>
      </p:sp>
      <p:sp>
        <p:nvSpPr>
          <p:cNvPr id="26" name="Rectangle 25">
            <a:extLst>
              <a:ext uri="{FF2B5EF4-FFF2-40B4-BE49-F238E27FC236}">
                <a16:creationId xmlns:a16="http://schemas.microsoft.com/office/drawing/2014/main" id="{F9BDB8C4-1097-1D48-AD92-99E7F68B056C}"/>
              </a:ext>
            </a:extLst>
          </p:cNvPr>
          <p:cNvSpPr/>
          <p:nvPr/>
        </p:nvSpPr>
        <p:spPr>
          <a:xfrm>
            <a:off x="9480888" y="4560539"/>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Paired D</a:t>
            </a:r>
            <a:r>
              <a:rPr lang="en-US" baseline="-25000" dirty="0">
                <a:solidFill>
                  <a:schemeClr val="tx1"/>
                </a:solidFill>
              </a:rPr>
              <a:t>2</a:t>
            </a:r>
          </a:p>
        </p:txBody>
      </p:sp>
      <p:sp>
        <p:nvSpPr>
          <p:cNvPr id="27" name="Rectangle 26">
            <a:extLst>
              <a:ext uri="{FF2B5EF4-FFF2-40B4-BE49-F238E27FC236}">
                <a16:creationId xmlns:a16="http://schemas.microsoft.com/office/drawing/2014/main" id="{0F6E0989-AF36-0D48-AC6C-6E78435957F6}"/>
              </a:ext>
            </a:extLst>
          </p:cNvPr>
          <p:cNvSpPr/>
          <p:nvPr/>
        </p:nvSpPr>
        <p:spPr>
          <a:xfrm>
            <a:off x="9480887" y="5194517"/>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Paired D</a:t>
            </a:r>
            <a:r>
              <a:rPr lang="en-US" baseline="-25000" dirty="0">
                <a:solidFill>
                  <a:schemeClr val="tx1"/>
                </a:solidFill>
              </a:rPr>
              <a:t>3</a:t>
            </a:r>
          </a:p>
        </p:txBody>
      </p:sp>
      <p:sp>
        <p:nvSpPr>
          <p:cNvPr id="28" name="Rectangle 27">
            <a:extLst>
              <a:ext uri="{FF2B5EF4-FFF2-40B4-BE49-F238E27FC236}">
                <a16:creationId xmlns:a16="http://schemas.microsoft.com/office/drawing/2014/main" id="{000B1004-A6BF-ED49-AA91-2CACD8A28757}"/>
              </a:ext>
            </a:extLst>
          </p:cNvPr>
          <p:cNvSpPr/>
          <p:nvPr/>
        </p:nvSpPr>
        <p:spPr>
          <a:xfrm>
            <a:off x="9480886" y="5828495"/>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Paired D</a:t>
            </a:r>
            <a:r>
              <a:rPr lang="en-US" baseline="-25000" dirty="0">
                <a:solidFill>
                  <a:schemeClr val="tx1"/>
                </a:solidFill>
              </a:rPr>
              <a:t>4</a:t>
            </a:r>
          </a:p>
        </p:txBody>
      </p:sp>
      <p:cxnSp>
        <p:nvCxnSpPr>
          <p:cNvPr id="30" name="Straight Arrow Connector 29">
            <a:extLst>
              <a:ext uri="{FF2B5EF4-FFF2-40B4-BE49-F238E27FC236}">
                <a16:creationId xmlns:a16="http://schemas.microsoft.com/office/drawing/2014/main" id="{603DC4A6-FA94-3043-B198-86CC7A8B5706}"/>
              </a:ext>
            </a:extLst>
          </p:cNvPr>
          <p:cNvCxnSpPr>
            <a:cxnSpLocks/>
            <a:stCxn id="22" idx="3"/>
          </p:cNvCxnSpPr>
          <p:nvPr/>
        </p:nvCxnSpPr>
        <p:spPr>
          <a:xfrm>
            <a:off x="6849977" y="4817213"/>
            <a:ext cx="2630909"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FB2B190-19EC-454A-90FB-6EF6D55CA659}"/>
              </a:ext>
            </a:extLst>
          </p:cNvPr>
          <p:cNvCxnSpPr>
            <a:cxnSpLocks/>
            <a:stCxn id="22" idx="3"/>
            <a:endCxn id="25" idx="1"/>
          </p:cNvCxnSpPr>
          <p:nvPr/>
        </p:nvCxnSpPr>
        <p:spPr>
          <a:xfrm flipV="1">
            <a:off x="6849977" y="4195008"/>
            <a:ext cx="2630913" cy="62220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EA5630D-9612-4C4C-9D4A-13A5BB65ED9F}"/>
              </a:ext>
            </a:extLst>
          </p:cNvPr>
          <p:cNvCxnSpPr>
            <a:cxnSpLocks/>
            <a:stCxn id="22" idx="3"/>
            <a:endCxn id="27" idx="1"/>
          </p:cNvCxnSpPr>
          <p:nvPr/>
        </p:nvCxnSpPr>
        <p:spPr>
          <a:xfrm>
            <a:off x="6849977" y="4817213"/>
            <a:ext cx="2630910" cy="64816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78BAAC7C-B1F8-0740-BA25-817340F6544C}"/>
              </a:ext>
            </a:extLst>
          </p:cNvPr>
          <p:cNvCxnSpPr>
            <a:cxnSpLocks/>
            <a:endCxn id="28" idx="1"/>
          </p:cNvCxnSpPr>
          <p:nvPr/>
        </p:nvCxnSpPr>
        <p:spPr>
          <a:xfrm>
            <a:off x="6849975" y="4814795"/>
            <a:ext cx="2630911" cy="128456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CEB73AE-5A79-734F-ABA9-BD3A9E2C2EB8}"/>
              </a:ext>
            </a:extLst>
          </p:cNvPr>
          <p:cNvSpPr txBox="1"/>
          <p:nvPr/>
        </p:nvSpPr>
        <p:spPr>
          <a:xfrm>
            <a:off x="8550442" y="4494347"/>
            <a:ext cx="1232083" cy="369332"/>
          </a:xfrm>
          <a:prstGeom prst="rect">
            <a:avLst/>
          </a:prstGeom>
          <a:noFill/>
        </p:spPr>
        <p:txBody>
          <a:bodyPr wrap="square" rtlCol="0">
            <a:spAutoFit/>
          </a:bodyPr>
          <a:lstStyle/>
          <a:p>
            <a:r>
              <a:rPr lang="en-US" dirty="0">
                <a:solidFill>
                  <a:schemeClr val="accent1">
                    <a:lumMod val="75000"/>
                  </a:schemeClr>
                </a:solidFill>
              </a:rPr>
              <a:t>positive</a:t>
            </a:r>
          </a:p>
        </p:txBody>
      </p:sp>
      <p:sp>
        <p:nvSpPr>
          <p:cNvPr id="42" name="TextBox 41">
            <a:extLst>
              <a:ext uri="{FF2B5EF4-FFF2-40B4-BE49-F238E27FC236}">
                <a16:creationId xmlns:a16="http://schemas.microsoft.com/office/drawing/2014/main" id="{A84C0CCC-3F77-9B40-9621-C57A7F35165C}"/>
              </a:ext>
            </a:extLst>
          </p:cNvPr>
          <p:cNvSpPr txBox="1"/>
          <p:nvPr/>
        </p:nvSpPr>
        <p:spPr>
          <a:xfrm>
            <a:off x="8479834" y="3924549"/>
            <a:ext cx="1232083" cy="369332"/>
          </a:xfrm>
          <a:prstGeom prst="rect">
            <a:avLst/>
          </a:prstGeom>
          <a:noFill/>
        </p:spPr>
        <p:txBody>
          <a:bodyPr wrap="square" rtlCol="0">
            <a:spAutoFit/>
          </a:bodyPr>
          <a:lstStyle/>
          <a:p>
            <a:r>
              <a:rPr lang="en-US" dirty="0">
                <a:solidFill>
                  <a:srgbClr val="FF0000"/>
                </a:solidFill>
              </a:rPr>
              <a:t>negative</a:t>
            </a:r>
          </a:p>
        </p:txBody>
      </p:sp>
      <p:sp>
        <p:nvSpPr>
          <p:cNvPr id="43" name="TextBox 42">
            <a:extLst>
              <a:ext uri="{FF2B5EF4-FFF2-40B4-BE49-F238E27FC236}">
                <a16:creationId xmlns:a16="http://schemas.microsoft.com/office/drawing/2014/main" id="{78E375B3-2644-A74D-8881-5C9BFC42ECDB}"/>
              </a:ext>
            </a:extLst>
          </p:cNvPr>
          <p:cNvSpPr txBox="1"/>
          <p:nvPr/>
        </p:nvSpPr>
        <p:spPr>
          <a:xfrm>
            <a:off x="8563267" y="5338531"/>
            <a:ext cx="1232083" cy="369332"/>
          </a:xfrm>
          <a:prstGeom prst="rect">
            <a:avLst/>
          </a:prstGeom>
          <a:noFill/>
        </p:spPr>
        <p:txBody>
          <a:bodyPr wrap="square" rtlCol="0">
            <a:spAutoFit/>
          </a:bodyPr>
          <a:lstStyle/>
          <a:p>
            <a:r>
              <a:rPr lang="en-US" dirty="0">
                <a:solidFill>
                  <a:srgbClr val="FF0000"/>
                </a:solidFill>
              </a:rPr>
              <a:t>negative</a:t>
            </a:r>
          </a:p>
        </p:txBody>
      </p:sp>
      <p:sp>
        <p:nvSpPr>
          <p:cNvPr id="44" name="TextBox 43">
            <a:extLst>
              <a:ext uri="{FF2B5EF4-FFF2-40B4-BE49-F238E27FC236}">
                <a16:creationId xmlns:a16="http://schemas.microsoft.com/office/drawing/2014/main" id="{D1F2C677-9D73-264C-AFB8-CC58444F9E03}"/>
              </a:ext>
            </a:extLst>
          </p:cNvPr>
          <p:cNvSpPr txBox="1"/>
          <p:nvPr/>
        </p:nvSpPr>
        <p:spPr>
          <a:xfrm>
            <a:off x="8473398" y="6000888"/>
            <a:ext cx="1232083" cy="369332"/>
          </a:xfrm>
          <a:prstGeom prst="rect">
            <a:avLst/>
          </a:prstGeom>
          <a:noFill/>
        </p:spPr>
        <p:txBody>
          <a:bodyPr wrap="square" rtlCol="0">
            <a:spAutoFit/>
          </a:bodyPr>
          <a:lstStyle/>
          <a:p>
            <a:r>
              <a:rPr lang="en-US" dirty="0">
                <a:solidFill>
                  <a:srgbClr val="FF0000"/>
                </a:solidFill>
              </a:rPr>
              <a:t>negative</a:t>
            </a:r>
          </a:p>
        </p:txBody>
      </p:sp>
      <p:sp>
        <p:nvSpPr>
          <p:cNvPr id="46" name="TextBox 45">
            <a:extLst>
              <a:ext uri="{FF2B5EF4-FFF2-40B4-BE49-F238E27FC236}">
                <a16:creationId xmlns:a16="http://schemas.microsoft.com/office/drawing/2014/main" id="{19CA911B-FCC4-FD49-AEFB-920228E1042E}"/>
              </a:ext>
            </a:extLst>
          </p:cNvPr>
          <p:cNvSpPr txBox="1"/>
          <p:nvPr/>
        </p:nvSpPr>
        <p:spPr>
          <a:xfrm>
            <a:off x="7026444" y="6466532"/>
            <a:ext cx="2454442" cy="369332"/>
          </a:xfrm>
          <a:prstGeom prst="rect">
            <a:avLst/>
          </a:prstGeom>
          <a:noFill/>
        </p:spPr>
        <p:txBody>
          <a:bodyPr wrap="square" rtlCol="0">
            <a:spAutoFit/>
          </a:bodyPr>
          <a:lstStyle/>
          <a:p>
            <a:r>
              <a:rPr lang="en-US" dirty="0">
                <a:latin typeface="Comic Sans MS" panose="030F0902030302020204" pitchFamily="66" charset="0"/>
              </a:rPr>
              <a:t>Training minibatch </a:t>
            </a:r>
          </a:p>
        </p:txBody>
      </p:sp>
      <p:sp>
        <p:nvSpPr>
          <p:cNvPr id="57" name="Rectangle 56">
            <a:extLst>
              <a:ext uri="{FF2B5EF4-FFF2-40B4-BE49-F238E27FC236}">
                <a16:creationId xmlns:a16="http://schemas.microsoft.com/office/drawing/2014/main" id="{D8FF76C4-75F5-D944-B633-7F7076C8B799}"/>
              </a:ext>
            </a:extLst>
          </p:cNvPr>
          <p:cNvSpPr/>
          <p:nvPr/>
        </p:nvSpPr>
        <p:spPr>
          <a:xfrm>
            <a:off x="1995598" y="4560539"/>
            <a:ext cx="2277977" cy="541725"/>
          </a:xfrm>
          <a:prstGeom prst="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 Negative D</a:t>
            </a:r>
            <a:r>
              <a:rPr lang="en-US" baseline="-25000" dirty="0">
                <a:solidFill>
                  <a:schemeClr val="tx1"/>
                </a:solidFill>
              </a:rPr>
              <a:t>2</a:t>
            </a:r>
          </a:p>
        </p:txBody>
      </p:sp>
      <p:sp>
        <p:nvSpPr>
          <p:cNvPr id="58" name="Rounded Rectangle 57">
            <a:extLst>
              <a:ext uri="{FF2B5EF4-FFF2-40B4-BE49-F238E27FC236}">
                <a16:creationId xmlns:a16="http://schemas.microsoft.com/office/drawing/2014/main" id="{F2895553-5AC7-BE4F-ABA3-E7A3541B8852}"/>
              </a:ext>
            </a:extLst>
          </p:cNvPr>
          <p:cNvSpPr/>
          <p:nvPr/>
        </p:nvSpPr>
        <p:spPr>
          <a:xfrm>
            <a:off x="24481" y="4543321"/>
            <a:ext cx="1347538" cy="576160"/>
          </a:xfrm>
          <a:prstGeom prst="roundRect">
            <a:avLst/>
          </a:prstGeom>
          <a:solidFill>
            <a:schemeClr val="accent2">
              <a:lumMod val="20000"/>
              <a:lumOff val="8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Weak Retriever</a:t>
            </a:r>
          </a:p>
        </p:txBody>
      </p:sp>
      <p:sp>
        <p:nvSpPr>
          <p:cNvPr id="67" name="Right Arrow 66">
            <a:extLst>
              <a:ext uri="{FF2B5EF4-FFF2-40B4-BE49-F238E27FC236}">
                <a16:creationId xmlns:a16="http://schemas.microsoft.com/office/drawing/2014/main" id="{CE31AD5D-239B-9D46-AF2B-9C49487C03C6}"/>
              </a:ext>
            </a:extLst>
          </p:cNvPr>
          <p:cNvSpPr/>
          <p:nvPr/>
        </p:nvSpPr>
        <p:spPr>
          <a:xfrm>
            <a:off x="1588168" y="4633964"/>
            <a:ext cx="256674" cy="3948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Close with solid fill">
            <a:extLst>
              <a:ext uri="{FF2B5EF4-FFF2-40B4-BE49-F238E27FC236}">
                <a16:creationId xmlns:a16="http://schemas.microsoft.com/office/drawing/2014/main" id="{3FC6227B-B973-5248-A2F1-AEE11130C3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80016" y="4396580"/>
            <a:ext cx="914400" cy="914400"/>
          </a:xfrm>
          <a:prstGeom prst="rect">
            <a:avLst/>
          </a:prstGeom>
        </p:spPr>
      </p:pic>
      <p:sp>
        <p:nvSpPr>
          <p:cNvPr id="72" name="TextBox 71">
            <a:extLst>
              <a:ext uri="{FF2B5EF4-FFF2-40B4-BE49-F238E27FC236}">
                <a16:creationId xmlns:a16="http://schemas.microsoft.com/office/drawing/2014/main" id="{62FD8B56-5701-9449-AD5E-2EFDC2EDB7AC}"/>
              </a:ext>
            </a:extLst>
          </p:cNvPr>
          <p:cNvSpPr txBox="1"/>
          <p:nvPr/>
        </p:nvSpPr>
        <p:spPr>
          <a:xfrm>
            <a:off x="24481" y="6047054"/>
            <a:ext cx="1971117" cy="276999"/>
          </a:xfrm>
          <a:prstGeom prst="rect">
            <a:avLst/>
          </a:prstGeom>
          <a:noFill/>
        </p:spPr>
        <p:txBody>
          <a:bodyPr wrap="none" rtlCol="0">
            <a:spAutoFit/>
          </a:bodyPr>
          <a:lstStyle/>
          <a:p>
            <a:r>
              <a:rPr lang="en-US" sz="1200" dirty="0"/>
              <a:t>Slide idea: </a:t>
            </a:r>
            <a:r>
              <a:rPr lang="en-US" sz="1200" dirty="0" err="1"/>
              <a:t>facebookresearch</a:t>
            </a:r>
            <a:endParaRPr lang="en-US" sz="1200" dirty="0"/>
          </a:p>
        </p:txBody>
      </p:sp>
      <p:cxnSp>
        <p:nvCxnSpPr>
          <p:cNvPr id="73" name="Straight Arrow Connector 72">
            <a:extLst>
              <a:ext uri="{FF2B5EF4-FFF2-40B4-BE49-F238E27FC236}">
                <a16:creationId xmlns:a16="http://schemas.microsoft.com/office/drawing/2014/main" id="{21D20FF1-32DC-6B42-A939-A79FA8CC9AB8}"/>
              </a:ext>
            </a:extLst>
          </p:cNvPr>
          <p:cNvCxnSpPr>
            <a:cxnSpLocks/>
          </p:cNvCxnSpPr>
          <p:nvPr/>
        </p:nvCxnSpPr>
        <p:spPr>
          <a:xfrm>
            <a:off x="4254442" y="4826374"/>
            <a:ext cx="505196" cy="502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28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7</a:t>
            </a:fld>
            <a:endParaRPr lang="en-US"/>
          </a:p>
        </p:txBody>
      </p:sp>
      <p:pic>
        <p:nvPicPr>
          <p:cNvPr id="10"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92D45405-F092-7C44-B8A1-801691EDE0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9854441-3FA3-0041-9A07-9414A2796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iagram&#10;&#10;Description automatically generated">
            <a:extLst>
              <a:ext uri="{FF2B5EF4-FFF2-40B4-BE49-F238E27FC236}">
                <a16:creationId xmlns:a16="http://schemas.microsoft.com/office/drawing/2014/main" id="{7FA732FD-DABD-0240-A4BF-A262E904409F}"/>
              </a:ext>
            </a:extLst>
          </p:cNvPr>
          <p:cNvPicPr>
            <a:picLocks noChangeAspect="1"/>
          </p:cNvPicPr>
          <p:nvPr/>
        </p:nvPicPr>
        <p:blipFill>
          <a:blip r:embed="rId5"/>
          <a:stretch>
            <a:fillRect/>
          </a:stretch>
        </p:blipFill>
        <p:spPr>
          <a:xfrm>
            <a:off x="542693" y="2367401"/>
            <a:ext cx="7893050" cy="3373417"/>
          </a:xfrm>
          <a:prstGeom prst="rect">
            <a:avLst/>
          </a:prstGeom>
        </p:spPr>
      </p:pic>
      <p:sp>
        <p:nvSpPr>
          <p:cNvPr id="23" name="Title 1">
            <a:extLst>
              <a:ext uri="{FF2B5EF4-FFF2-40B4-BE49-F238E27FC236}">
                <a16:creationId xmlns:a16="http://schemas.microsoft.com/office/drawing/2014/main" id="{BE8830DC-97C1-C749-9785-2A931FEF8C4D}"/>
              </a:ext>
            </a:extLst>
          </p:cNvPr>
          <p:cNvSpPr txBox="1">
            <a:spLocks/>
          </p:cNvSpPr>
          <p:nvPr/>
        </p:nvSpPr>
        <p:spPr>
          <a:xfrm>
            <a:off x="0" y="110841"/>
            <a:ext cx="99300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SCODE-G</a:t>
            </a:r>
            <a:endParaRPr lang="en-US" sz="6000" dirty="0">
              <a:solidFill>
                <a:schemeClr val="accent2"/>
              </a:solidFill>
              <a:latin typeface="Oriya MN" pitchFamily="2" charset="0"/>
              <a:cs typeface="Oriya MN" pitchFamily="2" charset="0"/>
            </a:endParaRPr>
          </a:p>
        </p:txBody>
      </p:sp>
      <p:sp>
        <p:nvSpPr>
          <p:cNvPr id="16" name="TextBox 15">
            <a:extLst>
              <a:ext uri="{FF2B5EF4-FFF2-40B4-BE49-F238E27FC236}">
                <a16:creationId xmlns:a16="http://schemas.microsoft.com/office/drawing/2014/main" id="{B6335C93-97C2-B34A-A78A-F730F819344C}"/>
              </a:ext>
            </a:extLst>
          </p:cNvPr>
          <p:cNvSpPr txBox="1"/>
          <p:nvPr/>
        </p:nvSpPr>
        <p:spPr>
          <a:xfrm>
            <a:off x="8683328" y="2567498"/>
            <a:ext cx="3364629" cy="369332"/>
          </a:xfrm>
          <a:prstGeom prst="rect">
            <a:avLst/>
          </a:prstGeom>
          <a:solidFill>
            <a:schemeClr val="bg1"/>
          </a:solidFill>
          <a:ln w="19050">
            <a:noFill/>
          </a:ln>
        </p:spPr>
        <p:txBody>
          <a:bodyPr wrap="square" rtlCol="0">
            <a:spAutoFit/>
          </a:bodyPr>
          <a:lstStyle/>
          <a:p>
            <a:pPr algn="ctr"/>
            <a:endParaRPr lang="en-US" dirty="0">
              <a:solidFill>
                <a:srgbClr val="0000FF"/>
              </a:solidFill>
              <a:latin typeface="Comic Sans MS" panose="030F0902030302020204" pitchFamily="66" charset="0"/>
              <a:cs typeface="Times New Roman" panose="02020603050405020304" pitchFamily="18" charset="0"/>
            </a:endParaRPr>
          </a:p>
        </p:txBody>
      </p:sp>
      <p:sp>
        <p:nvSpPr>
          <p:cNvPr id="24" name="Rectangle 23">
            <a:extLst>
              <a:ext uri="{FF2B5EF4-FFF2-40B4-BE49-F238E27FC236}">
                <a16:creationId xmlns:a16="http://schemas.microsoft.com/office/drawing/2014/main" id="{27BC18DF-66A3-A142-98CD-14795031F499}"/>
              </a:ext>
            </a:extLst>
          </p:cNvPr>
          <p:cNvSpPr/>
          <p:nvPr/>
        </p:nvSpPr>
        <p:spPr>
          <a:xfrm>
            <a:off x="4251160" y="3609471"/>
            <a:ext cx="2422358" cy="176463"/>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710C21F-2FAA-EF47-A6BA-23D51F7640B8}"/>
              </a:ext>
            </a:extLst>
          </p:cNvPr>
          <p:cNvSpPr txBox="1"/>
          <p:nvPr/>
        </p:nvSpPr>
        <p:spPr>
          <a:xfrm>
            <a:off x="5604578" y="4561571"/>
            <a:ext cx="3170992" cy="338554"/>
          </a:xfrm>
          <a:prstGeom prst="rect">
            <a:avLst/>
          </a:prstGeom>
          <a:solidFill>
            <a:schemeClr val="bg1"/>
          </a:solidFill>
          <a:ln w="19050">
            <a:noFill/>
          </a:ln>
        </p:spPr>
        <p:txBody>
          <a:bodyPr wrap="square" rtlCol="0">
            <a:spAutoFit/>
          </a:bodyPr>
          <a:lstStyle/>
          <a:p>
            <a:pPr algn="ctr"/>
            <a:endParaRPr lang="en-US" sz="1600" dirty="0">
              <a:solidFill>
                <a:srgbClr val="0000FF"/>
              </a:solidFill>
              <a:latin typeface="Comic Sans MS" panose="030F0902030302020204" pitchFamily="66" charset="0"/>
              <a:cs typeface="Times New Roman" panose="02020603050405020304" pitchFamily="18" charset="0"/>
            </a:endParaRPr>
          </a:p>
        </p:txBody>
      </p:sp>
      <p:sp>
        <p:nvSpPr>
          <p:cNvPr id="29" name="Curved Up Arrow 28">
            <a:extLst>
              <a:ext uri="{FF2B5EF4-FFF2-40B4-BE49-F238E27FC236}">
                <a16:creationId xmlns:a16="http://schemas.microsoft.com/office/drawing/2014/main" id="{C0471F35-0D32-E946-8D0E-923B94B40B0A}"/>
              </a:ext>
            </a:extLst>
          </p:cNvPr>
          <p:cNvSpPr/>
          <p:nvPr/>
        </p:nvSpPr>
        <p:spPr>
          <a:xfrm>
            <a:off x="6167252" y="3813782"/>
            <a:ext cx="4092613" cy="126732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792A2389-6F2C-2540-BDF4-752D27D17FCD}"/>
              </a:ext>
            </a:extLst>
          </p:cNvPr>
          <p:cNvSpPr txBox="1"/>
          <p:nvPr/>
        </p:nvSpPr>
        <p:spPr>
          <a:xfrm>
            <a:off x="8353928" y="1855145"/>
            <a:ext cx="3694030" cy="1477328"/>
          </a:xfrm>
          <a:prstGeom prst="rect">
            <a:avLst/>
          </a:prstGeom>
          <a:solidFill>
            <a:schemeClr val="bg1"/>
          </a:solidFill>
          <a:ln w="19050">
            <a:noFill/>
          </a:ln>
        </p:spPr>
        <p:txBody>
          <a:bodyPr wrap="square" rtlCol="0">
            <a:spAutoFit/>
          </a:bodyPr>
          <a:lstStyle/>
          <a:p>
            <a:pPr marL="285750" indent="-285750" algn="ctr">
              <a:buFont typeface="Wingdings" pitchFamily="2" charset="2"/>
              <a:buChar char="ü"/>
            </a:pPr>
            <a:r>
              <a:rPr lang="en-US" dirty="0">
                <a:solidFill>
                  <a:srgbClr val="0000FF"/>
                </a:solidFill>
                <a:latin typeface="Comic Sans MS" panose="030F0902030302020204" pitchFamily="66" charset="0"/>
                <a:cs typeface="Times New Roman" panose="02020603050405020304" pitchFamily="18" charset="0"/>
              </a:rPr>
              <a:t>SCODE-G in  </a:t>
            </a:r>
            <a:r>
              <a:rPr lang="en-US" dirty="0">
                <a:solidFill>
                  <a:srgbClr val="FF0000"/>
                </a:solidFill>
                <a:latin typeface="Comic Sans MS" panose="030F0902030302020204" pitchFamily="66" charset="0"/>
                <a:cs typeface="Times New Roman" panose="02020603050405020304" pitchFamily="18" charset="0"/>
              </a:rPr>
              <a:t>RED</a:t>
            </a:r>
            <a:r>
              <a:rPr lang="en-US" dirty="0">
                <a:solidFill>
                  <a:srgbClr val="0000FF"/>
                </a:solidFill>
                <a:latin typeface="Comic Sans MS" panose="030F0902030302020204" pitchFamily="66" charset="0"/>
                <a:cs typeface="Times New Roman" panose="02020603050405020304" pitchFamily="18" charset="0"/>
              </a:rPr>
              <a:t>CODER uses retrieved candidate code only</a:t>
            </a:r>
          </a:p>
          <a:p>
            <a:pPr marL="285750" indent="-285750" algn="ctr">
              <a:buFont typeface="Wingdings" pitchFamily="2" charset="2"/>
              <a:buChar char="ü"/>
            </a:pPr>
            <a:endParaRPr lang="en-US" dirty="0">
              <a:solidFill>
                <a:srgbClr val="0000FF"/>
              </a:solidFill>
              <a:latin typeface="Comic Sans MS" panose="030F0902030302020204" pitchFamily="66" charset="0"/>
              <a:cs typeface="Times New Roman" panose="02020603050405020304" pitchFamily="18" charset="0"/>
            </a:endParaRPr>
          </a:p>
          <a:p>
            <a:pPr marL="285750" indent="-285750" algn="ctr">
              <a:buFont typeface="Wingdings" pitchFamily="2" charset="2"/>
              <a:buChar char="ü"/>
            </a:pPr>
            <a:r>
              <a:rPr lang="en-US" dirty="0">
                <a:solidFill>
                  <a:srgbClr val="0000FF"/>
                </a:solidFill>
                <a:latin typeface="Comic Sans MS" panose="030F0902030302020204" pitchFamily="66" charset="0"/>
                <a:cs typeface="Times New Roman" panose="02020603050405020304" pitchFamily="18" charset="0"/>
              </a:rPr>
              <a:t>Available paired summaries are used in (</a:t>
            </a:r>
            <a:r>
              <a:rPr lang="en-US" dirty="0">
                <a:solidFill>
                  <a:srgbClr val="FF0000"/>
                </a:solidFill>
                <a:latin typeface="Comic Sans MS" panose="030F0902030302020204" pitchFamily="66" charset="0"/>
                <a:cs typeface="Times New Roman" panose="02020603050405020304" pitchFamily="18" charset="0"/>
              </a:rPr>
              <a:t>RED</a:t>
            </a:r>
            <a:r>
              <a:rPr lang="en-US" dirty="0">
                <a:solidFill>
                  <a:srgbClr val="0000FF"/>
                </a:solidFill>
                <a:latin typeface="Comic Sans MS" panose="030F0902030302020204" pitchFamily="66" charset="0"/>
                <a:cs typeface="Times New Roman" panose="02020603050405020304" pitchFamily="18" charset="0"/>
              </a:rPr>
              <a:t>CODER</a:t>
            </a:r>
            <a:r>
              <a:rPr lang="en-US" dirty="0">
                <a:solidFill>
                  <a:srgbClr val="00B050"/>
                </a:solidFill>
                <a:latin typeface="Comic Sans MS" panose="030F0902030302020204" pitchFamily="66" charset="0"/>
                <a:cs typeface="Times New Roman" panose="02020603050405020304" pitchFamily="18" charset="0"/>
              </a:rPr>
              <a:t>-</a:t>
            </a:r>
            <a:r>
              <a:rPr lang="en-US" dirty="0" err="1">
                <a:solidFill>
                  <a:srgbClr val="00B050"/>
                </a:solidFill>
                <a:latin typeface="Comic Sans MS" panose="030F0902030302020204" pitchFamily="66" charset="0"/>
                <a:cs typeface="Times New Roman" panose="02020603050405020304" pitchFamily="18" charset="0"/>
              </a:rPr>
              <a:t>ext</a:t>
            </a:r>
            <a:r>
              <a:rPr lang="en-US" dirty="0">
                <a:solidFill>
                  <a:srgbClr val="0000FF"/>
                </a:solidFill>
                <a:latin typeface="Comic Sans MS" panose="030F0902030302020204" pitchFamily="66" charset="0"/>
                <a:cs typeface="Times New Roman" panose="02020603050405020304" pitchFamily="18" charset="0"/>
              </a:rPr>
              <a:t>)</a:t>
            </a:r>
          </a:p>
        </p:txBody>
      </p:sp>
      <p:sp>
        <p:nvSpPr>
          <p:cNvPr id="32" name="Rectangle 31">
            <a:extLst>
              <a:ext uri="{FF2B5EF4-FFF2-40B4-BE49-F238E27FC236}">
                <a16:creationId xmlns:a16="http://schemas.microsoft.com/office/drawing/2014/main" id="{95B83E62-7D8F-4440-8D15-70276569A1B0}"/>
              </a:ext>
            </a:extLst>
          </p:cNvPr>
          <p:cNvSpPr/>
          <p:nvPr/>
        </p:nvSpPr>
        <p:spPr>
          <a:xfrm>
            <a:off x="2232247" y="2839453"/>
            <a:ext cx="1682027" cy="465221"/>
          </a:xfrm>
          <a:prstGeom prst="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a:extLst>
              <a:ext uri="{FF2B5EF4-FFF2-40B4-BE49-F238E27FC236}">
                <a16:creationId xmlns:a16="http://schemas.microsoft.com/office/drawing/2014/main" id="{9C92FB21-1410-1F41-9A58-102897136ED4}"/>
              </a:ext>
            </a:extLst>
          </p:cNvPr>
          <p:cNvSpPr/>
          <p:nvPr/>
        </p:nvSpPr>
        <p:spPr>
          <a:xfrm rot="18846149">
            <a:off x="3858301" y="3314700"/>
            <a:ext cx="387146" cy="3300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1036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8</a:t>
            </a:fld>
            <a:endParaRPr lang="en-US"/>
          </a:p>
        </p:txBody>
      </p:sp>
      <p:pic>
        <p:nvPicPr>
          <p:cNvPr id="25"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511C0020-054A-A847-A1D9-3EC7E0319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88DCCD6F-C70F-844E-AA2B-2958C0446443}"/>
              </a:ext>
            </a:extLst>
          </p:cNvPr>
          <p:cNvSpPr txBox="1"/>
          <p:nvPr/>
        </p:nvSpPr>
        <p:spPr>
          <a:xfrm>
            <a:off x="5043943" y="2212244"/>
            <a:ext cx="3139001" cy="400110"/>
          </a:xfrm>
          <a:prstGeom prst="rect">
            <a:avLst/>
          </a:prstGeom>
          <a:noFill/>
          <a:ln w="19050">
            <a:solidFill>
              <a:schemeClr val="tx1"/>
            </a:solidFill>
          </a:ln>
        </p:spPr>
        <p:txBody>
          <a:bodyPr wrap="none" rtlCol="0">
            <a:spAutoFit/>
          </a:bodyPr>
          <a:lstStyle/>
          <a:p>
            <a:pPr algn="ctr"/>
            <a:r>
              <a:rPr lang="en-US" sz="2000" dirty="0" err="1">
                <a:solidFill>
                  <a:srgbClr val="0000FF"/>
                </a:solidFill>
                <a:latin typeface="Times New Roman" panose="02020603050405020304" pitchFamily="18" charset="0"/>
                <a:cs typeface="Times New Roman" panose="02020603050405020304" pitchFamily="18" charset="0"/>
              </a:rPr>
              <a:t>CodeXGlue</a:t>
            </a:r>
            <a:r>
              <a:rPr lang="en-US" sz="2000" dirty="0">
                <a:solidFill>
                  <a:srgbClr val="0000FF"/>
                </a:solidFill>
                <a:latin typeface="Times New Roman" panose="02020603050405020304" pitchFamily="18" charset="0"/>
                <a:cs typeface="Times New Roman" panose="02020603050405020304" pitchFamily="18" charset="0"/>
              </a:rPr>
              <a:t>: Lu et al. (2021)</a:t>
            </a:r>
          </a:p>
        </p:txBody>
      </p:sp>
      <p:pic>
        <p:nvPicPr>
          <p:cNvPr id="12" name="Picture 2">
            <a:extLst>
              <a:ext uri="{FF2B5EF4-FFF2-40B4-BE49-F238E27FC236}">
                <a16:creationId xmlns:a16="http://schemas.microsoft.com/office/drawing/2014/main" id="{AAEC15C8-5F58-F54C-9F49-98BBDBAC6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Table&#10;&#10;Description automatically generated">
            <a:extLst>
              <a:ext uri="{FF2B5EF4-FFF2-40B4-BE49-F238E27FC236}">
                <a16:creationId xmlns:a16="http://schemas.microsoft.com/office/drawing/2014/main" id="{B0C3E270-2D20-C748-9FBB-B1DC06D30336}"/>
              </a:ext>
            </a:extLst>
          </p:cNvPr>
          <p:cNvPicPr>
            <a:picLocks noChangeAspect="1"/>
          </p:cNvPicPr>
          <p:nvPr/>
        </p:nvPicPr>
        <p:blipFill rotWithShape="1">
          <a:blip r:embed="rId5"/>
          <a:srcRect t="18605" r="64631" b="63602"/>
          <a:stretch/>
        </p:blipFill>
        <p:spPr>
          <a:xfrm>
            <a:off x="915928" y="2068612"/>
            <a:ext cx="3512671" cy="646331"/>
          </a:xfrm>
          <a:prstGeom prst="rect">
            <a:avLst/>
          </a:prstGeom>
        </p:spPr>
      </p:pic>
      <p:sp>
        <p:nvSpPr>
          <p:cNvPr id="20" name="TextBox 19">
            <a:extLst>
              <a:ext uri="{FF2B5EF4-FFF2-40B4-BE49-F238E27FC236}">
                <a16:creationId xmlns:a16="http://schemas.microsoft.com/office/drawing/2014/main" id="{6D9F29A5-B82B-F54D-9F05-3EA3257B4090}"/>
              </a:ext>
            </a:extLst>
          </p:cNvPr>
          <p:cNvSpPr txBox="1"/>
          <p:nvPr/>
        </p:nvSpPr>
        <p:spPr>
          <a:xfrm>
            <a:off x="8182944" y="3635120"/>
            <a:ext cx="2187387" cy="646331"/>
          </a:xfrm>
          <a:prstGeom prst="rect">
            <a:avLst/>
          </a:prstGeom>
          <a:noFill/>
        </p:spPr>
        <p:txBody>
          <a:bodyPr wrap="square" rtlCol="0">
            <a:spAutoFit/>
          </a:bodyPr>
          <a:lstStyle/>
          <a:p>
            <a:r>
              <a:rPr lang="en-US" dirty="0">
                <a:latin typeface="Comic Sans MS" panose="030F0902030302020204" pitchFamily="66" charset="0"/>
              </a:rPr>
              <a:t>Monolingual: </a:t>
            </a:r>
          </a:p>
          <a:p>
            <a:r>
              <a:rPr lang="en-US" dirty="0">
                <a:latin typeface="Comic Sans MS" panose="030F0902030302020204" pitchFamily="66" charset="0"/>
              </a:rPr>
              <a:t>   Codes</a:t>
            </a:r>
          </a:p>
        </p:txBody>
      </p:sp>
      <p:sp>
        <p:nvSpPr>
          <p:cNvPr id="26" name="TextBox 25">
            <a:extLst>
              <a:ext uri="{FF2B5EF4-FFF2-40B4-BE49-F238E27FC236}">
                <a16:creationId xmlns:a16="http://schemas.microsoft.com/office/drawing/2014/main" id="{5A98FAEF-58F2-0E45-AA35-44DBAB3958AA}"/>
              </a:ext>
            </a:extLst>
          </p:cNvPr>
          <p:cNvSpPr txBox="1"/>
          <p:nvPr/>
        </p:nvSpPr>
        <p:spPr>
          <a:xfrm>
            <a:off x="5203991" y="3017545"/>
            <a:ext cx="2139544" cy="1384995"/>
          </a:xfrm>
          <a:prstGeom prst="rect">
            <a:avLst/>
          </a:prstGeom>
          <a:noFill/>
        </p:spPr>
        <p:txBody>
          <a:bodyPr wrap="square" rtlCol="0">
            <a:spAutoFit/>
          </a:bodyPr>
          <a:lstStyle/>
          <a:p>
            <a:r>
              <a:rPr lang="en-US" sz="2400" dirty="0">
                <a:latin typeface="Comic Sans MS" panose="030F0902030302020204" pitchFamily="66" charset="0"/>
              </a:rPr>
              <a:t>Metrics</a:t>
            </a:r>
          </a:p>
          <a:p>
            <a:pPr marL="285750" indent="-285750">
              <a:buFont typeface="Wingdings" pitchFamily="2" charset="2"/>
              <a:buChar char="ü"/>
            </a:pPr>
            <a:r>
              <a:rPr lang="en-US" sz="2400" dirty="0">
                <a:solidFill>
                  <a:srgbClr val="00B050"/>
                </a:solidFill>
                <a:latin typeface="Comic Sans MS" panose="030F0902030302020204" pitchFamily="66" charset="0"/>
              </a:rPr>
              <a:t>BLEU</a:t>
            </a:r>
          </a:p>
          <a:p>
            <a:pPr marL="285750" indent="-285750">
              <a:buFont typeface="Wingdings" pitchFamily="2" charset="2"/>
              <a:buChar char="ü"/>
            </a:pPr>
            <a:r>
              <a:rPr lang="en-US" dirty="0" err="1">
                <a:latin typeface="Comic Sans MS" panose="030F0902030302020204" pitchFamily="66" charset="0"/>
              </a:rPr>
              <a:t>CodeBLEU</a:t>
            </a:r>
            <a:endParaRPr lang="en-US" dirty="0">
              <a:latin typeface="Comic Sans MS" panose="030F0902030302020204" pitchFamily="66" charset="0"/>
            </a:endParaRPr>
          </a:p>
          <a:p>
            <a:pPr marL="285750" indent="-285750">
              <a:buFont typeface="Wingdings" pitchFamily="2" charset="2"/>
              <a:buChar char="ü"/>
            </a:pPr>
            <a:r>
              <a:rPr lang="en-US" dirty="0">
                <a:latin typeface="Comic Sans MS" panose="030F0902030302020204" pitchFamily="66" charset="0"/>
              </a:rPr>
              <a:t>EM</a:t>
            </a:r>
          </a:p>
        </p:txBody>
      </p:sp>
      <p:sp>
        <p:nvSpPr>
          <p:cNvPr id="32" name="TextBox 31">
            <a:extLst>
              <a:ext uri="{FF2B5EF4-FFF2-40B4-BE49-F238E27FC236}">
                <a16:creationId xmlns:a16="http://schemas.microsoft.com/office/drawing/2014/main" id="{E2BD4B0F-D95D-D940-B521-8B60CAB3B974}"/>
              </a:ext>
            </a:extLst>
          </p:cNvPr>
          <p:cNvSpPr txBox="1"/>
          <p:nvPr/>
        </p:nvSpPr>
        <p:spPr>
          <a:xfrm>
            <a:off x="1221847" y="1406592"/>
            <a:ext cx="2526615" cy="646331"/>
          </a:xfrm>
          <a:prstGeom prst="rect">
            <a:avLst/>
          </a:prstGeom>
          <a:noFill/>
        </p:spPr>
        <p:txBody>
          <a:bodyPr wrap="square" rtlCol="0">
            <a:spAutoFit/>
          </a:bodyPr>
          <a:lstStyle/>
          <a:p>
            <a:r>
              <a:rPr lang="en-US" sz="3600" dirty="0">
                <a:solidFill>
                  <a:schemeClr val="accent2"/>
                </a:solidFill>
                <a:latin typeface="Comic Sans MS" panose="030F0902030302020204" pitchFamily="66" charset="0"/>
              </a:rPr>
              <a:t>Baselines</a:t>
            </a:r>
          </a:p>
        </p:txBody>
      </p:sp>
      <p:pic>
        <p:nvPicPr>
          <p:cNvPr id="56" name="Picture 55" descr="Table&#10;&#10;Description automatically generated">
            <a:extLst>
              <a:ext uri="{FF2B5EF4-FFF2-40B4-BE49-F238E27FC236}">
                <a16:creationId xmlns:a16="http://schemas.microsoft.com/office/drawing/2014/main" id="{301CADB1-6AFF-684F-B50E-343DF3E36999}"/>
              </a:ext>
            </a:extLst>
          </p:cNvPr>
          <p:cNvPicPr>
            <a:picLocks noChangeAspect="1"/>
          </p:cNvPicPr>
          <p:nvPr/>
        </p:nvPicPr>
        <p:blipFill rotWithShape="1">
          <a:blip r:embed="rId5"/>
          <a:srcRect t="35017" r="64631" b="29338"/>
          <a:stretch/>
        </p:blipFill>
        <p:spPr>
          <a:xfrm>
            <a:off x="924819" y="3297377"/>
            <a:ext cx="3512671" cy="1294865"/>
          </a:xfrm>
          <a:prstGeom prst="rect">
            <a:avLst/>
          </a:prstGeom>
        </p:spPr>
      </p:pic>
      <p:pic>
        <p:nvPicPr>
          <p:cNvPr id="58" name="Picture 57" descr="Table&#10;&#10;Description automatically generated">
            <a:extLst>
              <a:ext uri="{FF2B5EF4-FFF2-40B4-BE49-F238E27FC236}">
                <a16:creationId xmlns:a16="http://schemas.microsoft.com/office/drawing/2014/main" id="{5CC0885B-415A-194D-9832-76FD0A5B11B3}"/>
              </a:ext>
            </a:extLst>
          </p:cNvPr>
          <p:cNvPicPr>
            <a:picLocks noChangeAspect="1"/>
          </p:cNvPicPr>
          <p:nvPr/>
        </p:nvPicPr>
        <p:blipFill rotWithShape="1">
          <a:blip r:embed="rId5"/>
          <a:srcRect t="67574" r="64631" b="3531"/>
          <a:stretch/>
        </p:blipFill>
        <p:spPr>
          <a:xfrm>
            <a:off x="924474" y="5034828"/>
            <a:ext cx="3512671" cy="1049634"/>
          </a:xfrm>
          <a:prstGeom prst="rect">
            <a:avLst/>
          </a:prstGeom>
        </p:spPr>
      </p:pic>
      <p:sp>
        <p:nvSpPr>
          <p:cNvPr id="59" name="TextBox 58">
            <a:extLst>
              <a:ext uri="{FF2B5EF4-FFF2-40B4-BE49-F238E27FC236}">
                <a16:creationId xmlns:a16="http://schemas.microsoft.com/office/drawing/2014/main" id="{B1B20996-ACF1-2049-9147-8F22596491D3}"/>
              </a:ext>
            </a:extLst>
          </p:cNvPr>
          <p:cNvSpPr txBox="1"/>
          <p:nvPr/>
        </p:nvSpPr>
        <p:spPr>
          <a:xfrm>
            <a:off x="5203991" y="1410272"/>
            <a:ext cx="2766737" cy="646331"/>
          </a:xfrm>
          <a:prstGeom prst="rect">
            <a:avLst/>
          </a:prstGeom>
          <a:noFill/>
        </p:spPr>
        <p:txBody>
          <a:bodyPr wrap="square" rtlCol="0">
            <a:spAutoFit/>
          </a:bodyPr>
          <a:lstStyle/>
          <a:p>
            <a:r>
              <a:rPr lang="en-US" sz="3600" dirty="0">
                <a:solidFill>
                  <a:schemeClr val="accent2"/>
                </a:solidFill>
                <a:latin typeface="Comic Sans MS" panose="030F0902030302020204" pitchFamily="66" charset="0"/>
              </a:rPr>
              <a:t>Benchmark</a:t>
            </a:r>
          </a:p>
        </p:txBody>
      </p:sp>
      <p:sp>
        <p:nvSpPr>
          <p:cNvPr id="60" name="TextBox 59">
            <a:extLst>
              <a:ext uri="{FF2B5EF4-FFF2-40B4-BE49-F238E27FC236}">
                <a16:creationId xmlns:a16="http://schemas.microsoft.com/office/drawing/2014/main" id="{58A6858C-3726-FD42-BBC1-3F1A1F62073B}"/>
              </a:ext>
            </a:extLst>
          </p:cNvPr>
          <p:cNvSpPr txBox="1"/>
          <p:nvPr/>
        </p:nvSpPr>
        <p:spPr>
          <a:xfrm>
            <a:off x="8610600" y="1417521"/>
            <a:ext cx="3038178" cy="646331"/>
          </a:xfrm>
          <a:prstGeom prst="rect">
            <a:avLst/>
          </a:prstGeom>
          <a:noFill/>
        </p:spPr>
        <p:txBody>
          <a:bodyPr wrap="square" rtlCol="0">
            <a:spAutoFit/>
          </a:bodyPr>
          <a:lstStyle/>
          <a:p>
            <a:r>
              <a:rPr lang="en-US" sz="3600" dirty="0">
                <a:solidFill>
                  <a:schemeClr val="accent2"/>
                </a:solidFill>
                <a:latin typeface="Comic Sans MS" panose="030F0902030302020204" pitchFamily="66" charset="0"/>
              </a:rPr>
              <a:t>Retrieval DB</a:t>
            </a:r>
          </a:p>
        </p:txBody>
      </p:sp>
      <p:cxnSp>
        <p:nvCxnSpPr>
          <p:cNvPr id="61" name="Straight Arrow Connector 60">
            <a:extLst>
              <a:ext uri="{FF2B5EF4-FFF2-40B4-BE49-F238E27FC236}">
                <a16:creationId xmlns:a16="http://schemas.microsoft.com/office/drawing/2014/main" id="{87276E16-B234-0041-8588-2CA0AB5D552E}"/>
              </a:ext>
            </a:extLst>
          </p:cNvPr>
          <p:cNvCxnSpPr>
            <a:cxnSpLocks/>
            <a:stCxn id="65" idx="2"/>
          </p:cNvCxnSpPr>
          <p:nvPr/>
        </p:nvCxnSpPr>
        <p:spPr>
          <a:xfrm flipH="1">
            <a:off x="9276637" y="2612358"/>
            <a:ext cx="705563" cy="10053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E152DB42-6D58-DA47-BB90-4196C74F14DC}"/>
              </a:ext>
            </a:extLst>
          </p:cNvPr>
          <p:cNvCxnSpPr>
            <a:cxnSpLocks/>
            <a:stCxn id="65" idx="2"/>
          </p:cNvCxnSpPr>
          <p:nvPr/>
        </p:nvCxnSpPr>
        <p:spPr>
          <a:xfrm>
            <a:off x="9982200" y="2612358"/>
            <a:ext cx="738138" cy="104972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63889B9B-E706-E841-B073-EFB5A450B9BC}"/>
              </a:ext>
            </a:extLst>
          </p:cNvPr>
          <p:cNvSpPr txBox="1"/>
          <p:nvPr/>
        </p:nvSpPr>
        <p:spPr>
          <a:xfrm>
            <a:off x="9836932" y="3621676"/>
            <a:ext cx="2187387" cy="646331"/>
          </a:xfrm>
          <a:prstGeom prst="rect">
            <a:avLst/>
          </a:prstGeom>
          <a:noFill/>
        </p:spPr>
        <p:txBody>
          <a:bodyPr wrap="square" rtlCol="0">
            <a:spAutoFit/>
          </a:bodyPr>
          <a:lstStyle/>
          <a:p>
            <a:r>
              <a:rPr lang="en-US" dirty="0">
                <a:latin typeface="Comic Sans MS" panose="030F0902030302020204" pitchFamily="66" charset="0"/>
              </a:rPr>
              <a:t>Bilingual: </a:t>
            </a:r>
          </a:p>
          <a:p>
            <a:r>
              <a:rPr lang="en-US" dirty="0">
                <a:latin typeface="Comic Sans MS" panose="030F0902030302020204" pitchFamily="66" charset="0"/>
              </a:rPr>
              <a:t>(Code, Summary)</a:t>
            </a:r>
          </a:p>
        </p:txBody>
      </p:sp>
      <p:sp>
        <p:nvSpPr>
          <p:cNvPr id="64" name="TextBox 63">
            <a:extLst>
              <a:ext uri="{FF2B5EF4-FFF2-40B4-BE49-F238E27FC236}">
                <a16:creationId xmlns:a16="http://schemas.microsoft.com/office/drawing/2014/main" id="{F317F6C0-855D-3E4A-BBAB-F860D6AD7A29}"/>
              </a:ext>
            </a:extLst>
          </p:cNvPr>
          <p:cNvSpPr txBox="1"/>
          <p:nvPr/>
        </p:nvSpPr>
        <p:spPr>
          <a:xfrm>
            <a:off x="8302068" y="4769493"/>
            <a:ext cx="3512671" cy="1015663"/>
          </a:xfrm>
          <a:prstGeom prst="rect">
            <a:avLst/>
          </a:prstGeom>
          <a:noFill/>
        </p:spPr>
        <p:txBody>
          <a:bodyPr wrap="square" rtlCol="0">
            <a:spAutoFit/>
          </a:bodyPr>
          <a:lstStyle/>
          <a:p>
            <a:r>
              <a:rPr lang="en-US" sz="3000" dirty="0">
                <a:solidFill>
                  <a:srgbClr val="C00000"/>
                </a:solidFill>
                <a:latin typeface="Comic Sans MS" panose="030F0902030302020204" pitchFamily="66" charset="0"/>
              </a:rPr>
              <a:t>By default, target output is removed </a:t>
            </a:r>
          </a:p>
        </p:txBody>
      </p:sp>
      <p:sp>
        <p:nvSpPr>
          <p:cNvPr id="65" name="TextBox 64">
            <a:extLst>
              <a:ext uri="{FF2B5EF4-FFF2-40B4-BE49-F238E27FC236}">
                <a16:creationId xmlns:a16="http://schemas.microsoft.com/office/drawing/2014/main" id="{4DD56E1D-5A93-B743-88F4-0C0ED16EE2DB}"/>
              </a:ext>
            </a:extLst>
          </p:cNvPr>
          <p:cNvSpPr txBox="1"/>
          <p:nvPr/>
        </p:nvSpPr>
        <p:spPr>
          <a:xfrm>
            <a:off x="8404652" y="2212248"/>
            <a:ext cx="3155095" cy="400110"/>
          </a:xfrm>
          <a:prstGeom prst="rect">
            <a:avLst/>
          </a:prstGeom>
          <a:noFill/>
          <a:ln w="19050">
            <a:solidFill>
              <a:schemeClr val="tx1"/>
            </a:solidFill>
          </a:ln>
        </p:spPr>
        <p:txBody>
          <a:bodyPr wrap="none" rtlCol="0">
            <a:spAutoFit/>
          </a:bodyPr>
          <a:lstStyle/>
          <a:p>
            <a:pPr algn="ctr"/>
            <a:r>
              <a:rPr lang="en-US" sz="2000" dirty="0">
                <a:solidFill>
                  <a:srgbClr val="0000FF"/>
                </a:solidFill>
                <a:latin typeface="Times New Roman" panose="02020603050405020304" pitchFamily="18" charset="0"/>
                <a:cs typeface="Times New Roman" panose="02020603050405020304" pitchFamily="18" charset="0"/>
              </a:rPr>
              <a:t>CSNET: Husain et al. (2019)</a:t>
            </a:r>
          </a:p>
        </p:txBody>
      </p:sp>
      <p:sp>
        <p:nvSpPr>
          <p:cNvPr id="66" name="Rounded Rectangle 65">
            <a:extLst>
              <a:ext uri="{FF2B5EF4-FFF2-40B4-BE49-F238E27FC236}">
                <a16:creationId xmlns:a16="http://schemas.microsoft.com/office/drawing/2014/main" id="{E0784E30-4027-7542-B520-0E163305C397}"/>
              </a:ext>
            </a:extLst>
          </p:cNvPr>
          <p:cNvSpPr/>
          <p:nvPr/>
        </p:nvSpPr>
        <p:spPr>
          <a:xfrm>
            <a:off x="8203611" y="3621676"/>
            <a:ext cx="3585882" cy="839664"/>
          </a:xfrm>
          <a:prstGeom prst="roundRect">
            <a:avLst/>
          </a:prstGeom>
          <a:solidFill>
            <a:srgbClr val="C00000">
              <a:alpha val="4836"/>
            </a:srgb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itle 1">
            <a:extLst>
              <a:ext uri="{FF2B5EF4-FFF2-40B4-BE49-F238E27FC236}">
                <a16:creationId xmlns:a16="http://schemas.microsoft.com/office/drawing/2014/main" id="{67F228F7-BB47-F245-8A4C-395BCBCDAC14}"/>
              </a:ext>
            </a:extLst>
          </p:cNvPr>
          <p:cNvSpPr txBox="1">
            <a:spLocks/>
          </p:cNvSpPr>
          <p:nvPr/>
        </p:nvSpPr>
        <p:spPr>
          <a:xfrm>
            <a:off x="0" y="110841"/>
            <a:ext cx="99300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Evaluation Settings</a:t>
            </a:r>
            <a:endParaRPr lang="en-US" sz="6000" dirty="0">
              <a:solidFill>
                <a:schemeClr val="accent2"/>
              </a:solidFill>
              <a:latin typeface="Oriya MN" pitchFamily="2" charset="0"/>
              <a:cs typeface="Oriya MN" pitchFamily="2" charset="0"/>
            </a:endParaRPr>
          </a:p>
        </p:txBody>
      </p:sp>
    </p:spTree>
    <p:extLst>
      <p:ext uri="{BB962C8B-B14F-4D97-AF65-F5344CB8AC3E}">
        <p14:creationId xmlns:p14="http://schemas.microsoft.com/office/powerpoint/2010/main" val="1380730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8B471D3-5C15-984F-94A6-EF71780598B9}"/>
              </a:ext>
            </a:extLst>
          </p:cNvPr>
          <p:cNvSpPr>
            <a:spLocks noGrp="1"/>
          </p:cNvSpPr>
          <p:nvPr>
            <p:ph type="sldNum" sz="quarter" idx="12"/>
          </p:nvPr>
        </p:nvSpPr>
        <p:spPr/>
        <p:txBody>
          <a:bodyPr/>
          <a:lstStyle/>
          <a:p>
            <a:fld id="{19987A8C-529E-284D-A722-7DA0E23B5F1B}" type="slidenum">
              <a:rPr lang="en-US" smtClean="0"/>
              <a:t>9</a:t>
            </a:fld>
            <a:endParaRPr lang="en-US"/>
          </a:p>
        </p:txBody>
      </p:sp>
      <p:pic>
        <p:nvPicPr>
          <p:cNvPr id="25" name="Picture 2" descr="https://lh6.googleusercontent.com/QBVnZB3uFaaysp6usZe8xGc4DxGuxWpogrydNdtyLjcjEj4EQb9e7bLoFgH9KdUzbVAM6qOhWNjWQcBtHqPFn39C0MMGEyVZ4t1tN-164xglaqbhY5ASnXaw8yv4SO6BV9iCtkfClE0">
            <a:extLst>
              <a:ext uri="{FF2B5EF4-FFF2-40B4-BE49-F238E27FC236}">
                <a16:creationId xmlns:a16="http://schemas.microsoft.com/office/drawing/2014/main" id="{511C0020-054A-A847-A1D9-3EC7E03195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376796"/>
            <a:ext cx="2296415" cy="4812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AAEC15C8-5F58-F54C-9F49-98BBDBAC6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80551" y="415925"/>
            <a:ext cx="1011449" cy="747750"/>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9B614053-A6DD-9B4F-9D7F-97350618E08C}"/>
              </a:ext>
            </a:extLst>
          </p:cNvPr>
          <p:cNvSpPr txBox="1">
            <a:spLocks/>
          </p:cNvSpPr>
          <p:nvPr/>
        </p:nvSpPr>
        <p:spPr>
          <a:xfrm>
            <a:off x="0" y="110841"/>
            <a:ext cx="4138863" cy="1025124"/>
          </a:xfrm>
          <a:prstGeom prst="rect">
            <a:avLst/>
          </a:prstGeom>
          <a:ln>
            <a:no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Oriya MN" pitchFamily="2" charset="0"/>
                <a:cs typeface="Oriya MN" pitchFamily="2" charset="0"/>
              </a:rPr>
              <a:t>Evaluation</a:t>
            </a:r>
            <a:endParaRPr lang="en-US" sz="6000" dirty="0">
              <a:solidFill>
                <a:schemeClr val="accent2"/>
              </a:solidFill>
              <a:latin typeface="Oriya MN" pitchFamily="2" charset="0"/>
              <a:cs typeface="Oriya MN" pitchFamily="2" charset="0"/>
            </a:endParaRPr>
          </a:p>
        </p:txBody>
      </p:sp>
      <p:pic>
        <p:nvPicPr>
          <p:cNvPr id="33" name="Picture 32">
            <a:extLst>
              <a:ext uri="{FF2B5EF4-FFF2-40B4-BE49-F238E27FC236}">
                <a16:creationId xmlns:a16="http://schemas.microsoft.com/office/drawing/2014/main" id="{D813B78C-25AC-3E4B-A8EB-88E21C314985}"/>
              </a:ext>
            </a:extLst>
          </p:cNvPr>
          <p:cNvPicPr>
            <a:picLocks noChangeAspect="1"/>
          </p:cNvPicPr>
          <p:nvPr/>
        </p:nvPicPr>
        <p:blipFill>
          <a:blip r:embed="rId5"/>
          <a:stretch>
            <a:fillRect/>
          </a:stretch>
        </p:blipFill>
        <p:spPr>
          <a:xfrm>
            <a:off x="1559295" y="1173583"/>
            <a:ext cx="8755778" cy="5399396"/>
          </a:xfrm>
          <a:prstGeom prst="rect">
            <a:avLst/>
          </a:prstGeom>
        </p:spPr>
      </p:pic>
      <p:sp>
        <p:nvSpPr>
          <p:cNvPr id="34" name="TextBox 33">
            <a:extLst>
              <a:ext uri="{FF2B5EF4-FFF2-40B4-BE49-F238E27FC236}">
                <a16:creationId xmlns:a16="http://schemas.microsoft.com/office/drawing/2014/main" id="{79F242F3-11D2-414F-AC51-A1DD4872E09F}"/>
              </a:ext>
            </a:extLst>
          </p:cNvPr>
          <p:cNvSpPr txBox="1"/>
          <p:nvPr/>
        </p:nvSpPr>
        <p:spPr>
          <a:xfrm>
            <a:off x="2457997" y="1155913"/>
            <a:ext cx="2000235" cy="369332"/>
          </a:xfrm>
          <a:prstGeom prst="rect">
            <a:avLst/>
          </a:prstGeom>
          <a:noFill/>
        </p:spPr>
        <p:txBody>
          <a:bodyPr wrap="square" rtlCol="0">
            <a:spAutoFit/>
          </a:bodyPr>
          <a:lstStyle/>
          <a:p>
            <a:r>
              <a:rPr lang="en-US" b="1" dirty="0">
                <a:latin typeface="Comic Sans MS" panose="030F0902030302020204" pitchFamily="66" charset="0"/>
              </a:rPr>
              <a:t>Retrieval based </a:t>
            </a:r>
          </a:p>
        </p:txBody>
      </p:sp>
      <p:sp>
        <p:nvSpPr>
          <p:cNvPr id="35" name="Left Brace 34">
            <a:extLst>
              <a:ext uri="{FF2B5EF4-FFF2-40B4-BE49-F238E27FC236}">
                <a16:creationId xmlns:a16="http://schemas.microsoft.com/office/drawing/2014/main" id="{928317CF-FB30-7E43-BACE-0D0B9C4FF55A}"/>
              </a:ext>
            </a:extLst>
          </p:cNvPr>
          <p:cNvSpPr/>
          <p:nvPr/>
        </p:nvSpPr>
        <p:spPr>
          <a:xfrm rot="5400000">
            <a:off x="3045437" y="1032934"/>
            <a:ext cx="417979" cy="1512194"/>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a:extLst>
              <a:ext uri="{FF2B5EF4-FFF2-40B4-BE49-F238E27FC236}">
                <a16:creationId xmlns:a16="http://schemas.microsoft.com/office/drawing/2014/main" id="{A6A787D1-3171-6945-AFBE-545C65FAEC02}"/>
              </a:ext>
            </a:extLst>
          </p:cNvPr>
          <p:cNvSpPr txBox="1"/>
          <p:nvPr/>
        </p:nvSpPr>
        <p:spPr>
          <a:xfrm>
            <a:off x="5038018" y="3248056"/>
            <a:ext cx="1707288" cy="369332"/>
          </a:xfrm>
          <a:prstGeom prst="rect">
            <a:avLst/>
          </a:prstGeom>
          <a:noFill/>
        </p:spPr>
        <p:txBody>
          <a:bodyPr wrap="square" rtlCol="0">
            <a:spAutoFit/>
          </a:bodyPr>
          <a:lstStyle/>
          <a:p>
            <a:r>
              <a:rPr lang="en-US" b="1" dirty="0">
                <a:latin typeface="Comic Sans MS" panose="030F0902030302020204" pitchFamily="66" charset="0"/>
              </a:rPr>
              <a:t>Generative</a:t>
            </a:r>
          </a:p>
        </p:txBody>
      </p:sp>
      <p:sp>
        <p:nvSpPr>
          <p:cNvPr id="37" name="Left Brace 36">
            <a:extLst>
              <a:ext uri="{FF2B5EF4-FFF2-40B4-BE49-F238E27FC236}">
                <a16:creationId xmlns:a16="http://schemas.microsoft.com/office/drawing/2014/main" id="{F37320E9-3B02-8349-B9A0-E395ABB4AF53}"/>
              </a:ext>
            </a:extLst>
          </p:cNvPr>
          <p:cNvSpPr/>
          <p:nvPr/>
        </p:nvSpPr>
        <p:spPr>
          <a:xfrm rot="5400000">
            <a:off x="5645475" y="2146263"/>
            <a:ext cx="294229" cy="319522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a:extLst>
              <a:ext uri="{FF2B5EF4-FFF2-40B4-BE49-F238E27FC236}">
                <a16:creationId xmlns:a16="http://schemas.microsoft.com/office/drawing/2014/main" id="{1227CCAC-B668-D846-B46F-65752487EA4F}"/>
              </a:ext>
            </a:extLst>
          </p:cNvPr>
          <p:cNvSpPr/>
          <p:nvPr/>
        </p:nvSpPr>
        <p:spPr>
          <a:xfrm rot="5400000">
            <a:off x="8495337" y="357045"/>
            <a:ext cx="294232" cy="2286463"/>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497F896A-2E4B-FA41-9638-4CC12E55937E}"/>
              </a:ext>
            </a:extLst>
          </p:cNvPr>
          <p:cNvSpPr txBox="1"/>
          <p:nvPr/>
        </p:nvSpPr>
        <p:spPr>
          <a:xfrm>
            <a:off x="6924711" y="971247"/>
            <a:ext cx="4138863" cy="369332"/>
          </a:xfrm>
          <a:prstGeom prst="rect">
            <a:avLst/>
          </a:prstGeom>
          <a:noFill/>
        </p:spPr>
        <p:txBody>
          <a:bodyPr wrap="square" rtlCol="0">
            <a:spAutoFit/>
          </a:bodyPr>
          <a:lstStyle/>
          <a:p>
            <a:r>
              <a:rPr lang="en-US" b="1" dirty="0">
                <a:latin typeface="Comic Sans MS" panose="030F0902030302020204" pitchFamily="66" charset="0"/>
              </a:rPr>
              <a:t>Retrieval Augmented Generative</a:t>
            </a:r>
          </a:p>
        </p:txBody>
      </p:sp>
      <p:cxnSp>
        <p:nvCxnSpPr>
          <p:cNvPr id="40" name="Straight Arrow Connector 39">
            <a:extLst>
              <a:ext uri="{FF2B5EF4-FFF2-40B4-BE49-F238E27FC236}">
                <a16:creationId xmlns:a16="http://schemas.microsoft.com/office/drawing/2014/main" id="{48CBD61C-259A-C54E-8BF8-F11E5A396B5D}"/>
              </a:ext>
            </a:extLst>
          </p:cNvPr>
          <p:cNvCxnSpPr/>
          <p:nvPr/>
        </p:nvCxnSpPr>
        <p:spPr>
          <a:xfrm>
            <a:off x="10315073" y="1525245"/>
            <a:ext cx="0" cy="636578"/>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397F947-3FAF-EA4D-A30C-FE8DF5CBE2A7}"/>
              </a:ext>
            </a:extLst>
          </p:cNvPr>
          <p:cNvCxnSpPr>
            <a:cxnSpLocks/>
          </p:cNvCxnSpPr>
          <p:nvPr/>
        </p:nvCxnSpPr>
        <p:spPr>
          <a:xfrm>
            <a:off x="10142620" y="1516318"/>
            <a:ext cx="0" cy="224360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0ADACFB-F441-7643-A205-5F6A471602A9}"/>
              </a:ext>
            </a:extLst>
          </p:cNvPr>
          <p:cNvSpPr txBox="1"/>
          <p:nvPr/>
        </p:nvSpPr>
        <p:spPr>
          <a:xfrm>
            <a:off x="10142620" y="2772858"/>
            <a:ext cx="1363579" cy="369332"/>
          </a:xfrm>
          <a:prstGeom prst="rect">
            <a:avLst/>
          </a:prstGeom>
          <a:noFill/>
        </p:spPr>
        <p:txBody>
          <a:bodyPr wrap="square" rtlCol="0">
            <a:spAutoFit/>
          </a:bodyPr>
          <a:lstStyle/>
          <a:p>
            <a:r>
              <a:rPr lang="en-US" dirty="0">
                <a:latin typeface="Comic Sans MS" panose="030F0902030302020204" pitchFamily="66" charset="0"/>
              </a:rPr>
              <a:t>+18% </a:t>
            </a:r>
          </a:p>
        </p:txBody>
      </p:sp>
      <p:sp>
        <p:nvSpPr>
          <p:cNvPr id="43" name="TextBox 42">
            <a:extLst>
              <a:ext uri="{FF2B5EF4-FFF2-40B4-BE49-F238E27FC236}">
                <a16:creationId xmlns:a16="http://schemas.microsoft.com/office/drawing/2014/main" id="{9D3133F6-2979-4B47-977C-D259526829AE}"/>
              </a:ext>
            </a:extLst>
          </p:cNvPr>
          <p:cNvSpPr txBox="1"/>
          <p:nvPr/>
        </p:nvSpPr>
        <p:spPr>
          <a:xfrm>
            <a:off x="10381784" y="1628689"/>
            <a:ext cx="1363579" cy="369332"/>
          </a:xfrm>
          <a:prstGeom prst="rect">
            <a:avLst/>
          </a:prstGeom>
          <a:noFill/>
        </p:spPr>
        <p:txBody>
          <a:bodyPr wrap="square" rtlCol="0">
            <a:spAutoFit/>
          </a:bodyPr>
          <a:lstStyle/>
          <a:p>
            <a:r>
              <a:rPr lang="en-US" dirty="0">
                <a:latin typeface="Comic Sans MS" panose="030F0902030302020204" pitchFamily="66" charset="0"/>
              </a:rPr>
              <a:t>+4% </a:t>
            </a:r>
          </a:p>
        </p:txBody>
      </p:sp>
      <p:sp>
        <p:nvSpPr>
          <p:cNvPr id="44" name="TextBox 43">
            <a:extLst>
              <a:ext uri="{FF2B5EF4-FFF2-40B4-BE49-F238E27FC236}">
                <a16:creationId xmlns:a16="http://schemas.microsoft.com/office/drawing/2014/main" id="{6F212BCA-7C8B-D64E-93A4-75A338AE78C9}"/>
              </a:ext>
            </a:extLst>
          </p:cNvPr>
          <p:cNvSpPr txBox="1"/>
          <p:nvPr/>
        </p:nvSpPr>
        <p:spPr>
          <a:xfrm>
            <a:off x="3978440" y="6472738"/>
            <a:ext cx="5458896" cy="400110"/>
          </a:xfrm>
          <a:prstGeom prst="rect">
            <a:avLst/>
          </a:prstGeom>
          <a:noFill/>
        </p:spPr>
        <p:txBody>
          <a:bodyPr wrap="square" rtlCol="0">
            <a:spAutoFit/>
          </a:bodyPr>
          <a:lstStyle/>
          <a:p>
            <a:r>
              <a:rPr lang="en-US" sz="2000" b="1" dirty="0">
                <a:latin typeface="Comic Sans MS" panose="030F0902030302020204" pitchFamily="66" charset="0"/>
                <a:cs typeface="Arial" panose="020B0604020202020204" pitchFamily="34" charset="0"/>
              </a:rPr>
              <a:t>Table: Code gen. performances</a:t>
            </a:r>
          </a:p>
        </p:txBody>
      </p:sp>
      <p:sp>
        <p:nvSpPr>
          <p:cNvPr id="45" name="TextBox 44">
            <a:extLst>
              <a:ext uri="{FF2B5EF4-FFF2-40B4-BE49-F238E27FC236}">
                <a16:creationId xmlns:a16="http://schemas.microsoft.com/office/drawing/2014/main" id="{A3214AB1-4046-564A-AF96-2EEFFADB34A0}"/>
              </a:ext>
            </a:extLst>
          </p:cNvPr>
          <p:cNvSpPr txBox="1"/>
          <p:nvPr/>
        </p:nvSpPr>
        <p:spPr>
          <a:xfrm>
            <a:off x="838201" y="2534653"/>
            <a:ext cx="1038726" cy="646331"/>
          </a:xfrm>
          <a:prstGeom prst="rect">
            <a:avLst/>
          </a:prstGeom>
          <a:noFill/>
        </p:spPr>
        <p:txBody>
          <a:bodyPr wrap="square" rtlCol="0">
            <a:spAutoFit/>
          </a:bodyPr>
          <a:lstStyle/>
          <a:p>
            <a:r>
              <a:rPr lang="en-US" b="1" dirty="0">
                <a:latin typeface="Comic Sans MS" panose="030F0902030302020204" pitchFamily="66" charset="0"/>
                <a:cs typeface="Arial" panose="020B0604020202020204" pitchFamily="34" charset="0"/>
              </a:rPr>
              <a:t>BLEU scores</a:t>
            </a:r>
            <a:endParaRPr lang="en-US" dirty="0"/>
          </a:p>
        </p:txBody>
      </p:sp>
      <p:sp>
        <p:nvSpPr>
          <p:cNvPr id="47" name="TextBox 46">
            <a:extLst>
              <a:ext uri="{FF2B5EF4-FFF2-40B4-BE49-F238E27FC236}">
                <a16:creationId xmlns:a16="http://schemas.microsoft.com/office/drawing/2014/main" id="{184D2274-3DBF-AF49-A6D9-46422FC563D8}"/>
              </a:ext>
            </a:extLst>
          </p:cNvPr>
          <p:cNvSpPr txBox="1"/>
          <p:nvPr/>
        </p:nvSpPr>
        <p:spPr>
          <a:xfrm rot="18952006">
            <a:off x="7353867" y="5602379"/>
            <a:ext cx="1611862" cy="369332"/>
          </a:xfrm>
          <a:prstGeom prst="rect">
            <a:avLst/>
          </a:prstGeom>
          <a:solidFill>
            <a:schemeClr val="bg1"/>
          </a:solidFill>
        </p:spPr>
        <p:txBody>
          <a:bodyPr wrap="square" rtlCol="0">
            <a:spAutoFit/>
          </a:bodyPr>
          <a:lstStyle/>
          <a:p>
            <a:r>
              <a:rPr lang="en-US" b="1" dirty="0">
                <a:solidFill>
                  <a:srgbClr val="FF0000"/>
                </a:solidFill>
                <a:latin typeface="Comic Sans MS" panose="030F0902030302020204" pitchFamily="66" charset="0"/>
                <a:cs typeface="Arial" panose="020B0604020202020204" pitchFamily="34" charset="0"/>
              </a:rPr>
              <a:t>RED</a:t>
            </a:r>
            <a:r>
              <a:rPr lang="en-US" b="1" dirty="0">
                <a:latin typeface="Comic Sans MS" panose="030F0902030302020204" pitchFamily="66" charset="0"/>
                <a:cs typeface="Arial" panose="020B0604020202020204" pitchFamily="34" charset="0"/>
              </a:rPr>
              <a:t>CODER</a:t>
            </a:r>
            <a:endParaRPr lang="en-US" dirty="0"/>
          </a:p>
        </p:txBody>
      </p:sp>
      <p:sp>
        <p:nvSpPr>
          <p:cNvPr id="48" name="TextBox 47">
            <a:extLst>
              <a:ext uri="{FF2B5EF4-FFF2-40B4-BE49-F238E27FC236}">
                <a16:creationId xmlns:a16="http://schemas.microsoft.com/office/drawing/2014/main" id="{6A0F8FF5-EF47-C848-8607-62AB7C6056AF}"/>
              </a:ext>
            </a:extLst>
          </p:cNvPr>
          <p:cNvSpPr txBox="1"/>
          <p:nvPr/>
        </p:nvSpPr>
        <p:spPr>
          <a:xfrm rot="18952006">
            <a:off x="8002062" y="5686747"/>
            <a:ext cx="1896302" cy="369332"/>
          </a:xfrm>
          <a:prstGeom prst="rect">
            <a:avLst/>
          </a:prstGeom>
          <a:solidFill>
            <a:schemeClr val="bg1"/>
          </a:solidFill>
        </p:spPr>
        <p:txBody>
          <a:bodyPr wrap="square" rtlCol="0">
            <a:spAutoFit/>
          </a:bodyPr>
          <a:lstStyle/>
          <a:p>
            <a:r>
              <a:rPr lang="en-US" b="1" dirty="0">
                <a:solidFill>
                  <a:srgbClr val="FF0000"/>
                </a:solidFill>
                <a:latin typeface="Comic Sans MS" panose="030F0902030302020204" pitchFamily="66" charset="0"/>
                <a:cs typeface="Arial" panose="020B0604020202020204" pitchFamily="34" charset="0"/>
              </a:rPr>
              <a:t>RED</a:t>
            </a:r>
            <a:r>
              <a:rPr lang="en-US" b="1" dirty="0">
                <a:latin typeface="Comic Sans MS" panose="030F0902030302020204" pitchFamily="66" charset="0"/>
                <a:cs typeface="Arial" panose="020B0604020202020204" pitchFamily="34" charset="0"/>
              </a:rPr>
              <a:t>CODER-</a:t>
            </a:r>
            <a:r>
              <a:rPr lang="en-US" b="1" dirty="0" err="1">
                <a:latin typeface="Comic Sans MS" panose="030F0902030302020204" pitchFamily="66" charset="0"/>
                <a:cs typeface="Arial" panose="020B0604020202020204" pitchFamily="34" charset="0"/>
              </a:rPr>
              <a:t>ext</a:t>
            </a:r>
            <a:endParaRPr lang="en-US" dirty="0"/>
          </a:p>
        </p:txBody>
      </p:sp>
    </p:spTree>
    <p:extLst>
      <p:ext uri="{BB962C8B-B14F-4D97-AF65-F5344CB8AC3E}">
        <p14:creationId xmlns:p14="http://schemas.microsoft.com/office/powerpoint/2010/main" val="107437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23948</TotalTime>
  <Words>859</Words>
  <Application>Microsoft Macintosh PowerPoint</Application>
  <PresentationFormat>Widescreen</PresentationFormat>
  <Paragraphs>122</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Bradley Hand ITC</vt:lpstr>
      <vt:lpstr>Calibri</vt:lpstr>
      <vt:lpstr>Calibri Light</vt:lpstr>
      <vt:lpstr>Comic Sans MS</vt:lpstr>
      <vt:lpstr>Geeza Pro</vt:lpstr>
      <vt:lpstr>Oriya MN</vt:lpstr>
      <vt:lpstr>Times New Roman</vt:lpstr>
      <vt:lpstr>Wingdings</vt:lpstr>
      <vt:lpstr>Office Theme</vt:lpstr>
      <vt:lpstr>Retrieval Augmented Code Generation and Summarization </vt:lpstr>
      <vt:lpstr>Motivation</vt:lpstr>
      <vt:lpstr>Motivation</vt:lpstr>
      <vt:lpstr>REDCODER</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Wasi Ahmad</dc:creator>
  <cp:lastModifiedBy>Md Rizwan Parvez</cp:lastModifiedBy>
  <cp:revision>2017</cp:revision>
  <dcterms:created xsi:type="dcterms:W3CDTF">2021-04-06T12:33:54Z</dcterms:created>
  <dcterms:modified xsi:type="dcterms:W3CDTF">2021-10-08T06:26:50Z</dcterms:modified>
</cp:coreProperties>
</file>