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5"/>
  </p:notesMasterIdLst>
  <p:sldIdLst>
    <p:sldId id="256" r:id="rId2"/>
    <p:sldId id="257" r:id="rId3"/>
    <p:sldId id="275" r:id="rId4"/>
    <p:sldId id="285" r:id="rId5"/>
    <p:sldId id="278" r:id="rId6"/>
    <p:sldId id="280" r:id="rId7"/>
    <p:sldId id="281" r:id="rId8"/>
    <p:sldId id="283" r:id="rId9"/>
    <p:sldId id="268" r:id="rId10"/>
    <p:sldId id="284" r:id="rId11"/>
    <p:sldId id="282" r:id="rId12"/>
    <p:sldId id="267" r:id="rId13"/>
    <p:sldId id="263"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773DC1C-FB3F-4F5D-8832-6569306EE15B}">
  <a:tblStyle styleId="{B773DC1C-FB3F-4F5D-8832-6569306EE15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805"/>
    <p:restoredTop sz="77122"/>
  </p:normalViewPr>
  <p:slideViewPr>
    <p:cSldViewPr snapToGrid="0">
      <p:cViewPr varScale="1">
        <p:scale>
          <a:sx n="82" d="100"/>
          <a:sy n="82" d="100"/>
        </p:scale>
        <p:origin x="168" y="344"/>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Everyone, I am Rizwan from UCLA and today I would like to introduce our work: . This is a joint work by me and my Professor Kai-Wei </a:t>
            </a:r>
            <a:r>
              <a:rPr lang="en-US" dirty="0" err="1"/>
              <a:t>chang</a:t>
            </a:r>
            <a:r>
              <a:rPr lang="en-US" dirty="0"/>
              <a:t>. This work is going to appear at NAACL this year.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57662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2c97104b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2c97104b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Another benefits of SEAL-</a:t>
            </a:r>
            <a:r>
              <a:rPr lang="en-US" sz="1100" b="0" i="0" u="none" strike="noStrike" cap="none" dirty="0" err="1">
                <a:solidFill>
                  <a:srgbClr val="000000"/>
                </a:solidFill>
                <a:effectLst/>
                <a:latin typeface="Arial"/>
                <a:ea typeface="Arial"/>
                <a:cs typeface="Arial"/>
                <a:sym typeface="Arial"/>
              </a:rPr>
              <a:t>Shap</a:t>
            </a:r>
            <a:r>
              <a:rPr lang="en-US" sz="1100" b="0" i="0" u="none" strike="noStrike" cap="none" dirty="0">
                <a:solidFill>
                  <a:srgbClr val="000000"/>
                </a:solidFill>
                <a:effectLst/>
                <a:latin typeface="Arial"/>
                <a:ea typeface="Arial"/>
                <a:cs typeface="Arial"/>
                <a:sym typeface="Arial"/>
              </a:rPr>
              <a:t> vis that it’s values are interpretable. We anticipate that source languages in the same language family with smaller </a:t>
            </a:r>
            <a:r>
              <a:rPr lang="en-US" sz="1100" b="0" i="0" u="none" strike="noStrike" cap="none" dirty="0" err="1">
                <a:solidFill>
                  <a:srgbClr val="000000"/>
                </a:solidFill>
                <a:effectLst/>
                <a:latin typeface="Arial"/>
                <a:ea typeface="Arial"/>
                <a:cs typeface="Arial"/>
                <a:sym typeface="Arial"/>
              </a:rPr>
              <a:t>laguage</a:t>
            </a:r>
            <a:r>
              <a:rPr lang="en-US" sz="1100" b="0" i="0" u="none" strike="noStrike" cap="none" dirty="0">
                <a:solidFill>
                  <a:srgbClr val="000000"/>
                </a:solidFill>
                <a:effectLst/>
                <a:latin typeface="Arial"/>
                <a:ea typeface="Arial"/>
                <a:cs typeface="Arial"/>
                <a:sym typeface="Arial"/>
              </a:rPr>
              <a:t> distance are more useful. Here,  for  two diff target English (“</a:t>
            </a:r>
            <a:r>
              <a:rPr lang="en-US" sz="1100" b="0" i="0" u="none" strike="noStrike" cap="none" dirty="0" err="1">
                <a:solidFill>
                  <a:srgbClr val="000000"/>
                </a:solidFill>
                <a:effectLst/>
                <a:latin typeface="Arial"/>
                <a:ea typeface="Arial"/>
                <a:cs typeface="Arial"/>
                <a:sym typeface="Arial"/>
              </a:rPr>
              <a:t>en</a:t>
            </a:r>
            <a:r>
              <a:rPr lang="en-US" sz="1100" b="0" i="0" u="none" strike="noStrike" cap="none" dirty="0">
                <a:solidFill>
                  <a:srgbClr val="000000"/>
                </a:solidFill>
                <a:effectLst/>
                <a:latin typeface="Arial"/>
                <a:ea typeface="Arial"/>
                <a:cs typeface="Arial"/>
                <a:sym typeface="Arial"/>
              </a:rPr>
              <a:t>”) and Hindi (“hi”). In the x-axis, source languages are grouped into different language families and sorted based on the word order distance from English. As the figure illustrates, Germanic and Romance languages have higher Shapley value when the target is. The value gradually decreases for language of other families when the word order distance increase. As for Hindi, the trend is opposite in general. </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249858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72c97104b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72c97104b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Another benefits of SEAL-</a:t>
            </a:r>
            <a:r>
              <a:rPr lang="en-US" sz="1100" b="0" i="0" u="none" strike="noStrike" cap="none" dirty="0" err="1">
                <a:solidFill>
                  <a:srgbClr val="000000"/>
                </a:solidFill>
                <a:effectLst/>
                <a:latin typeface="Arial"/>
                <a:ea typeface="Arial"/>
                <a:cs typeface="Arial"/>
                <a:sym typeface="Arial"/>
              </a:rPr>
              <a:t>Shap</a:t>
            </a:r>
            <a:r>
              <a:rPr lang="en-US" sz="1100" b="0" i="0" u="none" strike="noStrike" cap="none" dirty="0">
                <a:solidFill>
                  <a:srgbClr val="000000"/>
                </a:solidFill>
                <a:effectLst/>
                <a:latin typeface="Arial"/>
                <a:ea typeface="Arial"/>
                <a:cs typeface="Arial"/>
                <a:sym typeface="Arial"/>
              </a:rPr>
              <a:t> vis that it’s values are interpretable. We anticipate that source languages in the same language family with smaller </a:t>
            </a:r>
            <a:r>
              <a:rPr lang="en-US" sz="1100" b="0" i="0" u="none" strike="noStrike" cap="none" dirty="0" err="1">
                <a:solidFill>
                  <a:srgbClr val="000000"/>
                </a:solidFill>
                <a:effectLst/>
                <a:latin typeface="Arial"/>
                <a:ea typeface="Arial"/>
                <a:cs typeface="Arial"/>
                <a:sym typeface="Arial"/>
              </a:rPr>
              <a:t>laguage</a:t>
            </a:r>
            <a:r>
              <a:rPr lang="en-US" sz="1100" b="0" i="0" u="none" strike="noStrike" cap="none" dirty="0">
                <a:solidFill>
                  <a:srgbClr val="000000"/>
                </a:solidFill>
                <a:effectLst/>
                <a:latin typeface="Arial"/>
                <a:ea typeface="Arial"/>
                <a:cs typeface="Arial"/>
                <a:sym typeface="Arial"/>
              </a:rPr>
              <a:t> distance are more useful. Here,  for  two diff target English (“</a:t>
            </a:r>
            <a:r>
              <a:rPr lang="en-US" sz="1100" b="0" i="0" u="none" strike="noStrike" cap="none" dirty="0" err="1">
                <a:solidFill>
                  <a:srgbClr val="000000"/>
                </a:solidFill>
                <a:effectLst/>
                <a:latin typeface="Arial"/>
                <a:ea typeface="Arial"/>
                <a:cs typeface="Arial"/>
                <a:sym typeface="Arial"/>
              </a:rPr>
              <a:t>en</a:t>
            </a:r>
            <a:r>
              <a:rPr lang="en-US" sz="1100" b="0" i="0" u="none" strike="noStrike" cap="none" dirty="0">
                <a:solidFill>
                  <a:srgbClr val="000000"/>
                </a:solidFill>
                <a:effectLst/>
                <a:latin typeface="Arial"/>
                <a:ea typeface="Arial"/>
                <a:cs typeface="Arial"/>
                <a:sym typeface="Arial"/>
              </a:rPr>
              <a:t>”) and Hindi (“hi”). In the x-axis, source languages are grouped into different language families and sorted based on the word order distance from English. As the figure illustrates, Germanic and Romance languages have higher Shapley value when the target is. The value gradually decreases for language of other families when the word order distance increase. As for Hindi, the trend is opposite in general. </a:t>
            </a: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6187429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027b2f75f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027b2f75f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2c97104b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2c97104b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When training a transfer model over multiple source domains/languages, not every source is equally useful for the target domain/language. Some of them may even cause a performance drop. Therefore, t</a:t>
            </a:r>
            <a:r>
              <a:rPr lang="en-US" dirty="0"/>
              <a:t>o better transfer a model, it is essential to understand the values of the sources.</a:t>
            </a:r>
            <a:r>
              <a:rPr lang="en-US" sz="1100" b="0" i="0" u="none" strike="noStrike" cap="none" dirty="0">
                <a:solidFill>
                  <a:srgbClr val="000000"/>
                </a:solidFill>
                <a:effectLst/>
                <a:latin typeface="Arial"/>
                <a:ea typeface="Arial"/>
                <a:cs typeface="Arial"/>
                <a:sym typeface="Arial"/>
              </a:rPr>
              <a:t>.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It is also essential for analyzing the source-target relationships.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In this paper, we develop SEAL- </a:t>
            </a:r>
            <a:r>
              <a:rPr lang="en-US" sz="1100" b="0" i="0" u="none" strike="noStrike" cap="none" dirty="0" err="1">
                <a:solidFill>
                  <a:srgbClr val="000000"/>
                </a:solidFill>
                <a:effectLst/>
                <a:latin typeface="Arial"/>
                <a:ea typeface="Arial"/>
                <a:cs typeface="Arial"/>
                <a:sym typeface="Arial"/>
              </a:rPr>
              <a:t>Shap</a:t>
            </a:r>
            <a:r>
              <a:rPr lang="en-US" sz="1100" b="0" i="0" u="none" strike="noStrike" cap="none" dirty="0">
                <a:solidFill>
                  <a:srgbClr val="000000"/>
                </a:solidFill>
                <a:effectLst/>
                <a:latin typeface="Arial"/>
                <a:ea typeface="Arial"/>
                <a:cs typeface="Arial"/>
                <a:sym typeface="Arial"/>
              </a:rPr>
              <a:t>, an efficient source valuation framework for quantifying the usefulness of the sources in transfer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endParaRPr lang="en-US" dirty="0">
              <a:effectLst/>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2c97104b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2c97104b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When training a transfer model over multiple source domains/languages, not every source is equally useful for the target domain/language. Some of them may even cause a performance drop. Therefore, t</a:t>
            </a:r>
            <a:r>
              <a:rPr lang="en-US" dirty="0"/>
              <a:t>o better transfer a model, it is essential to understand the values of the sources.</a:t>
            </a:r>
            <a:r>
              <a:rPr lang="en-US" sz="1100" b="0" i="0" u="none" strike="noStrike" cap="none" dirty="0">
                <a:solidFill>
                  <a:srgbClr val="000000"/>
                </a:solidFill>
                <a:effectLst/>
                <a:latin typeface="Arial"/>
                <a:ea typeface="Arial"/>
                <a:cs typeface="Arial"/>
                <a:sym typeface="Arial"/>
              </a:rPr>
              <a:t>.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It is also essential for analyzing different source-target aspects and relationships.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sz="1100" b="0" i="0" u="none" strike="noStrike" cap="none" dirty="0">
                <a:solidFill>
                  <a:srgbClr val="000000"/>
                </a:solidFill>
                <a:effectLst/>
                <a:latin typeface="Arial"/>
                <a:ea typeface="Arial"/>
                <a:cs typeface="Arial"/>
                <a:sym typeface="Arial"/>
              </a:rPr>
              <a:t>In this paper, we develop SEAL- </a:t>
            </a:r>
            <a:r>
              <a:rPr lang="en-US" sz="1100" b="0" i="0" u="none" strike="noStrike" cap="none" dirty="0" err="1">
                <a:solidFill>
                  <a:srgbClr val="000000"/>
                </a:solidFill>
                <a:effectLst/>
                <a:latin typeface="Arial"/>
                <a:ea typeface="Arial"/>
                <a:cs typeface="Arial"/>
                <a:sym typeface="Arial"/>
              </a:rPr>
              <a:t>Shap</a:t>
            </a:r>
            <a:r>
              <a:rPr lang="en-US" sz="1100" b="0" i="0" u="none" strike="noStrike" cap="none" dirty="0">
                <a:solidFill>
                  <a:srgbClr val="000000"/>
                </a:solidFill>
                <a:effectLst/>
                <a:latin typeface="Arial"/>
                <a:ea typeface="Arial"/>
                <a:cs typeface="Arial"/>
                <a:sym typeface="Arial"/>
              </a:rPr>
              <a:t>, an efficient source valuation framework that quantifies the usefulness of the sources in transfer learning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p>
          <a:p>
            <a:endParaRPr lang="en-US" dirty="0">
              <a:effectLst/>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51491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2c97104b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2c97104b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3013881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2c97104b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2c97104b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err="1">
                <a:solidFill>
                  <a:srgbClr val="000000"/>
                </a:solidFill>
                <a:effectLst/>
                <a:latin typeface="Arial"/>
                <a:ea typeface="Arial"/>
                <a:cs typeface="Arial"/>
                <a:sym typeface="Arial"/>
              </a:rPr>
              <a:t>çit's</a:t>
            </a:r>
            <a:r>
              <a:rPr lang="en-US" sz="1100" b="0" i="0" u="none" strike="noStrike" cap="none" dirty="0">
                <a:solidFill>
                  <a:srgbClr val="000000"/>
                </a:solidFill>
                <a:effectLst/>
                <a:latin typeface="Arial"/>
                <a:ea typeface="Arial"/>
                <a:cs typeface="Arial"/>
                <a:sym typeface="Arial"/>
              </a:rPr>
              <a:t> given by this formula let me just parse it for you</a:t>
            </a:r>
          </a:p>
          <a:p>
            <a:r>
              <a:rPr lang="en-US" sz="1100" b="0" i="0" u="none" strike="noStrike" cap="none" dirty="0">
                <a:solidFill>
                  <a:srgbClr val="000000"/>
                </a:solidFill>
                <a:effectLst/>
                <a:latin typeface="Arial"/>
                <a:ea typeface="Arial"/>
                <a:cs typeface="Arial"/>
                <a:sym typeface="Arial"/>
              </a:rPr>
              <a:t> so the value of particular data point K right so here’s what we do to compute it </a:t>
            </a:r>
          </a:p>
          <a:p>
            <a:r>
              <a:rPr lang="en-US" sz="1100" b="0" i="0" u="none" strike="noStrike" cap="none" dirty="0">
                <a:solidFill>
                  <a:srgbClr val="000000"/>
                </a:solidFill>
                <a:effectLst/>
                <a:latin typeface="Arial"/>
                <a:ea typeface="Arial"/>
                <a:cs typeface="Arial"/>
                <a:sym typeface="Arial"/>
              </a:rPr>
              <a:t>We look at all the possible subsets of our sources we extend this not contain its point K right so you see okay so how much does the performance change if I add K to that subset </a:t>
            </a:r>
          </a:p>
          <a:p>
            <a:r>
              <a:rPr lang="en-US" sz="1100" b="0" i="0" u="none" strike="noStrike" cap="none" dirty="0">
                <a:solidFill>
                  <a:srgbClr val="000000"/>
                </a:solidFill>
                <a:effectLst/>
                <a:latin typeface="Arial"/>
                <a:ea typeface="Arial"/>
                <a:cs typeface="Arial"/>
                <a:sym typeface="Arial"/>
              </a:rPr>
              <a:t>so this this is basically the marginal change in performance by adding the source </a:t>
            </a:r>
            <a:r>
              <a:rPr lang="en-US" sz="1100" b="0" i="0" u="none" strike="noStrike" cap="none" dirty="0" err="1">
                <a:solidFill>
                  <a:srgbClr val="000000"/>
                </a:solidFill>
                <a:effectLst/>
                <a:latin typeface="Arial"/>
                <a:ea typeface="Arial"/>
                <a:cs typeface="Arial"/>
                <a:sym typeface="Arial"/>
              </a:rPr>
              <a:t>D_j</a:t>
            </a:r>
            <a:r>
              <a:rPr lang="en-US" sz="1100" b="0" i="0" u="none" strike="noStrike" cap="none" dirty="0">
                <a:solidFill>
                  <a:srgbClr val="000000"/>
                </a:solidFill>
                <a:effectLst/>
                <a:latin typeface="Arial"/>
                <a:ea typeface="Arial"/>
                <a:cs typeface="Arial"/>
                <a:sym typeface="Arial"/>
              </a:rPr>
              <a:t> </a:t>
            </a:r>
          </a:p>
          <a:p>
            <a:r>
              <a:rPr lang="en-US" sz="1100" b="0" i="0" u="none" strike="noStrike" cap="none" dirty="0">
                <a:solidFill>
                  <a:srgbClr val="000000"/>
                </a:solidFill>
                <a:effectLst/>
                <a:latin typeface="Arial"/>
                <a:ea typeface="Arial"/>
                <a:cs typeface="Arial"/>
                <a:sym typeface="Arial"/>
              </a:rPr>
              <a:t>we do some normalization by dividing by the number of sets that have size   just some some weighting scheme</a:t>
            </a:r>
          </a:p>
        </p:txBody>
      </p:sp>
    </p:spTree>
    <p:extLst>
      <p:ext uri="{BB962C8B-B14F-4D97-AF65-F5344CB8AC3E}">
        <p14:creationId xmlns:p14="http://schemas.microsoft.com/office/powerpoint/2010/main" val="2767489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2c97104b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2c97104b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1302469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2c97104b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2c97104b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738405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72c97104b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72c97104b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707684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52491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tiff"/></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tiff"/><Relationship Id="rId4" Type="http://schemas.openxmlformats.org/officeDocument/2006/relationships/image" Target="../media/image35.emf"/></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rizwan09/NLPDV"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2.tiff"/><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tiff"/><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0.sv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2.tiff"/><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1.png"/><Relationship Id="rId5" Type="http://schemas.openxmlformats.org/officeDocument/2006/relationships/image" Target="../media/image2.tiff"/><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18" Type="http://schemas.openxmlformats.org/officeDocument/2006/relationships/image" Target="../media/image25.png"/><Relationship Id="rId3" Type="http://schemas.openxmlformats.org/officeDocument/2006/relationships/notesSlide" Target="../notesSlides/notesSlide5.xml"/><Relationship Id="rId7" Type="http://schemas.openxmlformats.org/officeDocument/2006/relationships/image" Target="../media/image14.svg"/><Relationship Id="rId12" Type="http://schemas.openxmlformats.org/officeDocument/2006/relationships/image" Target="../media/image19.png"/><Relationship Id="rId17" Type="http://schemas.openxmlformats.org/officeDocument/2006/relationships/image" Target="../media/image24.png"/><Relationship Id="rId2" Type="http://schemas.openxmlformats.org/officeDocument/2006/relationships/slideLayout" Target="../slideLayouts/slideLayout2.xml"/><Relationship Id="rId16" Type="http://schemas.openxmlformats.org/officeDocument/2006/relationships/image" Target="../media/image23.png"/><Relationship Id="rId1" Type="http://schemas.openxmlformats.org/officeDocument/2006/relationships/tags" Target="../tags/tag4.xml"/><Relationship Id="rId6" Type="http://schemas.openxmlformats.org/officeDocument/2006/relationships/image" Target="../media/image13.png"/><Relationship Id="rId11" Type="http://schemas.openxmlformats.org/officeDocument/2006/relationships/image" Target="../media/image18.svg"/><Relationship Id="rId5" Type="http://schemas.openxmlformats.org/officeDocument/2006/relationships/image" Target="../media/image2.tiff"/><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1.png"/><Relationship Id="rId9" Type="http://schemas.openxmlformats.org/officeDocument/2006/relationships/image" Target="../media/image16.svg"/><Relationship Id="rId1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6.xml"/><Relationship Id="rId7" Type="http://schemas.openxmlformats.org/officeDocument/2006/relationships/image" Target="../media/image16.sv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5.png"/><Relationship Id="rId5" Type="http://schemas.openxmlformats.org/officeDocument/2006/relationships/image" Target="../media/image2.tiff"/><Relationship Id="rId4" Type="http://schemas.openxmlformats.org/officeDocument/2006/relationships/image" Target="../media/image1.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29.svg"/><Relationship Id="rId3" Type="http://schemas.openxmlformats.org/officeDocument/2006/relationships/notesSlide" Target="../notesSlides/notesSlide7.xml"/><Relationship Id="rId7" Type="http://schemas.openxmlformats.org/officeDocument/2006/relationships/image" Target="../media/image16.svg"/><Relationship Id="rId12"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5.png"/><Relationship Id="rId11" Type="http://schemas.openxmlformats.org/officeDocument/2006/relationships/image" Target="../media/image27.svg"/><Relationship Id="rId5" Type="http://schemas.openxmlformats.org/officeDocument/2006/relationships/image" Target="../media/image2.tiff"/><Relationship Id="rId10" Type="http://schemas.openxmlformats.org/officeDocument/2006/relationships/image" Target="../media/image26.png"/><Relationship Id="rId4" Type="http://schemas.openxmlformats.org/officeDocument/2006/relationships/image" Target="../media/image1.png"/><Relationship Id="rId9" Type="http://schemas.openxmlformats.org/officeDocument/2006/relationships/image" Target="../media/image14.sv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notesSlide" Target="../notesSlides/notesSlide8.xml"/><Relationship Id="rId7" Type="http://schemas.openxmlformats.org/officeDocument/2006/relationships/image" Target="../media/image14.sv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3.png"/><Relationship Id="rId5" Type="http://schemas.openxmlformats.org/officeDocument/2006/relationships/image" Target="../media/image2.tiff"/><Relationship Id="rId4" Type="http://schemas.openxmlformats.org/officeDocument/2006/relationships/image" Target="../media/image1.png"/><Relationship Id="rId9" Type="http://schemas.openxmlformats.org/officeDocument/2006/relationships/image" Target="../media/image27.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dirty="0"/>
              <a:t>Evaluating Source Values in Transfer Learning</a:t>
            </a:r>
            <a:endParaRPr sz="3200" dirty="0"/>
          </a:p>
          <a:p>
            <a:pPr marL="0" lvl="0" indent="0" algn="ctr" rtl="0">
              <a:spcBef>
                <a:spcPts val="0"/>
              </a:spcBef>
              <a:spcAft>
                <a:spcPts val="0"/>
              </a:spcAft>
              <a:buNone/>
            </a:pPr>
            <a:endParaRPr sz="3200" dirty="0"/>
          </a:p>
        </p:txBody>
      </p:sp>
      <p:sp>
        <p:nvSpPr>
          <p:cNvPr id="55" name="Google Shape;55;p13"/>
          <p:cNvSpPr txBox="1">
            <a:spLocks noGrp="1"/>
          </p:cNvSpPr>
          <p:nvPr>
            <p:ph type="subTitle" idx="1"/>
          </p:nvPr>
        </p:nvSpPr>
        <p:spPr>
          <a:xfrm>
            <a:off x="311700" y="25717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Md Rizwan Parvez and Kai-Wei Chang</a:t>
            </a:r>
          </a:p>
          <a:p>
            <a:pPr marL="0" lvl="0" indent="0" algn="ctr" rtl="0">
              <a:spcBef>
                <a:spcPts val="0"/>
              </a:spcBef>
              <a:spcAft>
                <a:spcPts val="0"/>
              </a:spcAft>
              <a:buNone/>
            </a:pPr>
            <a:r>
              <a:rPr lang="en-US" sz="2000" dirty="0"/>
              <a:t>NAACL 2021</a:t>
            </a:r>
            <a:endParaRPr sz="2000" dirty="0"/>
          </a:p>
        </p:txBody>
      </p:sp>
      <p:pic>
        <p:nvPicPr>
          <p:cNvPr id="56" name="Google Shape;56;p13"/>
          <p:cNvPicPr preferRelativeResize="0"/>
          <p:nvPr/>
        </p:nvPicPr>
        <p:blipFill>
          <a:blip r:embed="rId3">
            <a:alphaModFix/>
          </a:blip>
          <a:stretch>
            <a:fillRect/>
          </a:stretch>
        </p:blipFill>
        <p:spPr>
          <a:xfrm>
            <a:off x="0" y="4760675"/>
            <a:ext cx="1826900" cy="382825"/>
          </a:xfrm>
          <a:prstGeom prst="rect">
            <a:avLst/>
          </a:prstGeom>
          <a:noFill/>
          <a:ln>
            <a:noFill/>
          </a:ln>
        </p:spPr>
      </p:pic>
      <p:pic>
        <p:nvPicPr>
          <p:cNvPr id="6" name="Picture 5">
            <a:extLst>
              <a:ext uri="{FF2B5EF4-FFF2-40B4-BE49-F238E27FC236}">
                <a16:creationId xmlns:a16="http://schemas.microsoft.com/office/drawing/2014/main" id="{26A28E69-496C-3549-8BE4-B42F1D13A553}"/>
              </a:ext>
            </a:extLst>
          </p:cNvPr>
          <p:cNvPicPr>
            <a:picLocks noChangeAspect="1"/>
          </p:cNvPicPr>
          <p:nvPr/>
        </p:nvPicPr>
        <p:blipFill>
          <a:blip r:embed="rId4"/>
          <a:stretch>
            <a:fillRect/>
          </a:stretch>
        </p:blipFill>
        <p:spPr>
          <a:xfrm>
            <a:off x="7977291" y="91673"/>
            <a:ext cx="1072116" cy="792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E4F85A-3D1B-3944-ABAD-C813B6164C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cxnSp>
        <p:nvCxnSpPr>
          <p:cNvPr id="6" name="Google Shape;67;p14">
            <a:extLst>
              <a:ext uri="{FF2B5EF4-FFF2-40B4-BE49-F238E27FC236}">
                <a16:creationId xmlns:a16="http://schemas.microsoft.com/office/drawing/2014/main" id="{E6753ACA-F9FF-6E41-9084-FD8F8839D55E}"/>
              </a:ext>
            </a:extLst>
          </p:cNvPr>
          <p:cNvCxnSpPr/>
          <p:nvPr/>
        </p:nvCxnSpPr>
        <p:spPr>
          <a:xfrm>
            <a:off x="325775" y="1078400"/>
            <a:ext cx="8481300" cy="0"/>
          </a:xfrm>
          <a:prstGeom prst="straightConnector1">
            <a:avLst/>
          </a:prstGeom>
          <a:noFill/>
          <a:ln w="19050" cap="flat" cmpd="sng">
            <a:solidFill>
              <a:srgbClr val="3D85C6"/>
            </a:solidFill>
            <a:prstDash val="solid"/>
            <a:round/>
            <a:headEnd type="none" w="med" len="med"/>
            <a:tailEnd type="none" w="med" len="med"/>
          </a:ln>
        </p:spPr>
      </p:cxnSp>
      <p:sp>
        <p:nvSpPr>
          <p:cNvPr id="7" name="Google Shape;62;p14">
            <a:extLst>
              <a:ext uri="{FF2B5EF4-FFF2-40B4-BE49-F238E27FC236}">
                <a16:creationId xmlns:a16="http://schemas.microsoft.com/office/drawing/2014/main" id="{744FCC3A-359D-1F41-AC2D-412374BFC445}"/>
              </a:ext>
            </a:extLst>
          </p:cNvPr>
          <p:cNvSpPr txBox="1">
            <a:spLocks/>
          </p:cNvSpPr>
          <p:nvPr/>
        </p:nvSpPr>
        <p:spPr>
          <a:xfrm>
            <a:off x="311700" y="445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rgbClr val="3D85C6"/>
                </a:solidFill>
              </a:rPr>
              <a:t>Efficient Run-time</a:t>
            </a:r>
          </a:p>
        </p:txBody>
      </p:sp>
      <p:graphicFrame>
        <p:nvGraphicFramePr>
          <p:cNvPr id="5" name="Table 8">
            <a:extLst>
              <a:ext uri="{FF2B5EF4-FFF2-40B4-BE49-F238E27FC236}">
                <a16:creationId xmlns:a16="http://schemas.microsoft.com/office/drawing/2014/main" id="{E55A577B-3F3D-0C4E-80AA-9CC628E0F41F}"/>
              </a:ext>
            </a:extLst>
          </p:cNvPr>
          <p:cNvGraphicFramePr>
            <a:graphicFrameLocks noGrp="1"/>
          </p:cNvGraphicFramePr>
          <p:nvPr>
            <p:extLst>
              <p:ext uri="{D42A27DB-BD31-4B8C-83A1-F6EECF244321}">
                <p14:modId xmlns:p14="http://schemas.microsoft.com/office/powerpoint/2010/main" val="435330676"/>
              </p:ext>
            </p:extLst>
          </p:nvPr>
        </p:nvGraphicFramePr>
        <p:xfrm>
          <a:off x="338332" y="1139076"/>
          <a:ext cx="8443064" cy="3519152"/>
        </p:xfrm>
        <a:graphic>
          <a:graphicData uri="http://schemas.openxmlformats.org/drawingml/2006/table">
            <a:tbl>
              <a:tblPr firstRow="1" bandRow="1">
                <a:tableStyleId>{B773DC1C-FB3F-4F5D-8832-6569306EE15B}</a:tableStyleId>
              </a:tblPr>
              <a:tblGrid>
                <a:gridCol w="970114">
                  <a:extLst>
                    <a:ext uri="{9D8B030D-6E8A-4147-A177-3AD203B41FA5}">
                      <a16:colId xmlns:a16="http://schemas.microsoft.com/office/drawing/2014/main" val="1069711526"/>
                    </a:ext>
                  </a:extLst>
                </a:gridCol>
                <a:gridCol w="1259297">
                  <a:extLst>
                    <a:ext uri="{9D8B030D-6E8A-4147-A177-3AD203B41FA5}">
                      <a16:colId xmlns:a16="http://schemas.microsoft.com/office/drawing/2014/main" val="219460571"/>
                    </a:ext>
                  </a:extLst>
                </a:gridCol>
                <a:gridCol w="982866">
                  <a:extLst>
                    <a:ext uri="{9D8B030D-6E8A-4147-A177-3AD203B41FA5}">
                      <a16:colId xmlns:a16="http://schemas.microsoft.com/office/drawing/2014/main" val="916804314"/>
                    </a:ext>
                  </a:extLst>
                </a:gridCol>
                <a:gridCol w="1167153">
                  <a:extLst>
                    <a:ext uri="{9D8B030D-6E8A-4147-A177-3AD203B41FA5}">
                      <a16:colId xmlns:a16="http://schemas.microsoft.com/office/drawing/2014/main" val="921966922"/>
                    </a:ext>
                  </a:extLst>
                </a:gridCol>
                <a:gridCol w="1243940">
                  <a:extLst>
                    <a:ext uri="{9D8B030D-6E8A-4147-A177-3AD203B41FA5}">
                      <a16:colId xmlns:a16="http://schemas.microsoft.com/office/drawing/2014/main" val="3551671949"/>
                    </a:ext>
                  </a:extLst>
                </a:gridCol>
                <a:gridCol w="1090365">
                  <a:extLst>
                    <a:ext uri="{9D8B030D-6E8A-4147-A177-3AD203B41FA5}">
                      <a16:colId xmlns:a16="http://schemas.microsoft.com/office/drawing/2014/main" val="953234444"/>
                    </a:ext>
                  </a:extLst>
                </a:gridCol>
                <a:gridCol w="1729329">
                  <a:extLst>
                    <a:ext uri="{9D8B030D-6E8A-4147-A177-3AD203B41FA5}">
                      <a16:colId xmlns:a16="http://schemas.microsoft.com/office/drawing/2014/main" val="2099319187"/>
                    </a:ext>
                  </a:extLst>
                </a:gridCol>
              </a:tblGrid>
              <a:tr h="460746">
                <a:tc>
                  <a:txBody>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Task</a:t>
                      </a:r>
                    </a:p>
                  </a:txBody>
                  <a:tcPr>
                    <a:lnB w="19050" cap="flat" cmpd="sng" algn="ctr">
                      <a:solidFill>
                        <a:schemeClr val="tx1"/>
                      </a:solidFill>
                      <a:prstDash val="solid"/>
                      <a:round/>
                      <a:headEnd type="none" w="med" len="med"/>
                      <a:tailEnd type="none" w="med" len="med"/>
                    </a:lnB>
                  </a:tcPr>
                </a:tc>
                <a:tc>
                  <a:txBody>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Transfer</a:t>
                      </a:r>
                    </a:p>
                  </a:txBody>
                  <a:tcPr>
                    <a:lnB w="19050" cap="flat" cmpd="sng" algn="ctr">
                      <a:solidFill>
                        <a:schemeClr val="tx1"/>
                      </a:solidFill>
                      <a:prstDash val="solid"/>
                      <a:round/>
                      <a:headEnd type="none" w="med" len="med"/>
                      <a:tailEnd type="none" w="med" len="med"/>
                    </a:lnB>
                  </a:tcPr>
                </a:tc>
                <a:tc>
                  <a:txBody>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Target</a:t>
                      </a:r>
                    </a:p>
                  </a:txBody>
                  <a:tcPr>
                    <a:lnB w="19050" cap="flat" cmpd="sng" algn="ctr">
                      <a:solidFill>
                        <a:schemeClr val="tx1"/>
                      </a:solidFill>
                      <a:prstDash val="solid"/>
                      <a:round/>
                      <a:headEnd type="none" w="med" len="med"/>
                      <a:tailEnd type="none" w="med" len="med"/>
                    </a:lnB>
                  </a:tcPr>
                </a:tc>
                <a:tc>
                  <a:txBody>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#Targets</a:t>
                      </a:r>
                    </a:p>
                  </a:txBody>
                  <a:tcPr>
                    <a:lnB w="19050" cap="flat" cmpd="sng" algn="ctr">
                      <a:solidFill>
                        <a:schemeClr val="tx1"/>
                      </a:solidFill>
                      <a:prstDash val="solid"/>
                      <a:round/>
                      <a:headEnd type="none" w="med" len="med"/>
                      <a:tailEnd type="none" w="med" len="med"/>
                    </a:lnB>
                  </a:tcPr>
                </a:tc>
                <a:tc>
                  <a:txBody>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#Samples</a:t>
                      </a:r>
                    </a:p>
                  </a:txBody>
                  <a:tcPr>
                    <a:lnB w="19050" cap="flat" cmpd="sng" algn="ctr">
                      <a:solidFill>
                        <a:schemeClr val="tx1"/>
                      </a:solidFill>
                      <a:prstDash val="solid"/>
                      <a:round/>
                      <a:headEnd type="none" w="med" len="med"/>
                      <a:tailEnd type="none" w="med" len="med"/>
                    </a:lnB>
                  </a:tcPr>
                </a:tc>
                <a:tc>
                  <a:txBody>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Caching</a:t>
                      </a:r>
                    </a:p>
                  </a:txBody>
                  <a:tcPr>
                    <a:lnB w="19050" cap="flat" cmpd="sng" algn="ctr">
                      <a:solidFill>
                        <a:schemeClr val="tx1"/>
                      </a:solidFill>
                      <a:prstDash val="solid"/>
                      <a:round/>
                      <a:headEnd type="none" w="med" len="med"/>
                      <a:tailEnd type="none" w="med" len="med"/>
                    </a:lnB>
                  </a:tcPr>
                </a:tc>
                <a:tc>
                  <a:txBody>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Run-time(h)</a:t>
                      </a:r>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5821302"/>
                  </a:ext>
                </a:extLst>
              </a:tr>
              <a:tr h="377338">
                <a:tc rowSpan="4">
                  <a:txBody>
                    <a:bodyPr/>
                    <a:lstStyle/>
                    <a:p>
                      <a:r>
                        <a:rPr lang="en-US" dirty="0">
                          <a:latin typeface="Times New Roman" panose="02020603050405020304" pitchFamily="18" charset="0"/>
                          <a:cs typeface="Times New Roman" panose="02020603050405020304" pitchFamily="18" charset="0"/>
                        </a:rPr>
                        <a:t>NLI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[GLUE]</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rowSpan="4">
                  <a:txBody>
                    <a:bodyPr/>
                    <a:lstStyle/>
                    <a:p>
                      <a:r>
                        <a:rPr lang="en-US" dirty="0">
                          <a:latin typeface="Times New Roman" panose="02020603050405020304" pitchFamily="18" charset="0"/>
                          <a:cs typeface="Times New Roman" panose="02020603050405020304" pitchFamily="18" charset="0"/>
                        </a:rPr>
                        <a:t>Domain</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rowSpan="4">
                  <a:txBody>
                    <a:bodyPr/>
                    <a:lstStyle/>
                    <a:p>
                      <a:r>
                        <a:rPr lang="en-US" dirty="0">
                          <a:latin typeface="Times New Roman" panose="02020603050405020304" pitchFamily="18" charset="0"/>
                          <a:cs typeface="Times New Roman" panose="02020603050405020304" pitchFamily="18" charset="0"/>
                        </a:rPr>
                        <a:t>MNLI-mm</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1</a:t>
                      </a:r>
                    </a:p>
                  </a:txBody>
                  <a:tcPr>
                    <a:lnT w="19050" cap="flat" cmpd="sng" algn="ctr">
                      <a:solidFill>
                        <a:schemeClr val="tx1"/>
                      </a:solidFill>
                      <a:prstDash val="solid"/>
                      <a:round/>
                      <a:headEnd type="none" w="med" len="med"/>
                      <a:tailEnd type="none" w="med" len="med"/>
                    </a:lnT>
                  </a:tcPr>
                </a:tc>
                <a:tc>
                  <a:txBody>
                    <a:bodyPr/>
                    <a:lstStyle/>
                    <a:p>
                      <a:endParaRPr lang="en-US" dirty="0">
                        <a:latin typeface="Times New Roman" panose="02020603050405020304" pitchFamily="18" charset="0"/>
                        <a:cs typeface="Times New Roman" panose="02020603050405020304" pitchFamily="18" charset="0"/>
                      </a:endParaRPr>
                    </a:p>
                  </a:txBody>
                  <a:tcPr>
                    <a:lnT w="19050" cap="flat" cmpd="sng" algn="ctr">
                      <a:solidFill>
                        <a:schemeClr val="tx1"/>
                      </a:solidFill>
                      <a:prstDash val="solid"/>
                      <a:round/>
                      <a:headEnd type="none" w="med" len="med"/>
                      <a:tailEnd type="none" w="med" len="med"/>
                    </a:lnT>
                  </a:tcPr>
                </a:tc>
                <a:tc>
                  <a:txBody>
                    <a:bodyPr/>
                    <a:lstStyle/>
                    <a:p>
                      <a:endParaRPr lang="en-US">
                        <a:latin typeface="Times New Roman" panose="02020603050405020304" pitchFamily="18" charset="0"/>
                        <a:cs typeface="Times New Roman" panose="02020603050405020304" pitchFamily="18" charset="0"/>
                      </a:endParaRPr>
                    </a:p>
                  </a:txBody>
                  <a:tcPr>
                    <a:lnT w="19050" cap="flat" cmpd="sng" algn="ctr">
                      <a:solidFill>
                        <a:schemeClr val="tx1"/>
                      </a:solidFill>
                      <a:prstDash val="solid"/>
                      <a:round/>
                      <a:headEnd type="none" w="med" len="med"/>
                      <a:tailEnd type="none" w="med" len="med"/>
                    </a:lnT>
                  </a:tcPr>
                </a:tc>
                <a:tc>
                  <a:txBody>
                    <a:bodyPr/>
                    <a:lstStyle/>
                    <a:p>
                      <a:r>
                        <a:rPr lang="en-US" dirty="0">
                          <a:solidFill>
                            <a:srgbClr val="FF0000"/>
                          </a:solidFill>
                          <a:latin typeface="Times New Roman" panose="02020603050405020304" pitchFamily="18" charset="0"/>
                          <a:cs typeface="Times New Roman" panose="02020603050405020304" pitchFamily="18" charset="0"/>
                        </a:rPr>
                        <a:t>300</a:t>
                      </a: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76580612"/>
                  </a:ext>
                </a:extLst>
              </a:tr>
              <a:tr h="377338">
                <a:tc vMerge="1">
                  <a:txBody>
                    <a:bodyPr/>
                    <a:lstStyle/>
                    <a:p>
                      <a:endParaRPr lang="en-US"/>
                    </a:p>
                  </a:txBody>
                  <a:tcPr/>
                </a:tc>
                <a:tc vMerge="1">
                  <a:txBody>
                    <a:bodyPr/>
                    <a:lstStyle/>
                    <a:p>
                      <a:endParaRPr lang="en-US" dirty="0"/>
                    </a:p>
                  </a:txBody>
                  <a:tcPr/>
                </a:tc>
                <a:tc vMerge="1">
                  <a:txBody>
                    <a:bodyPr/>
                    <a:lstStyle/>
                    <a:p>
                      <a:endParaRPr lang="en-US" dirty="0"/>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101</a:t>
                      </a:r>
                    </a:p>
                  </a:txBody>
                  <a:tcPr/>
                </a:tc>
                <a:extLst>
                  <a:ext uri="{0D108BD9-81ED-4DB2-BD59-A6C34878D82A}">
                    <a16:rowId xmlns:a16="http://schemas.microsoft.com/office/drawing/2014/main" val="3906253379"/>
                  </a:ext>
                </a:extLst>
              </a:tr>
              <a:tr h="377338">
                <a:tc vMerge="1">
                  <a:txBody>
                    <a:bodyPr/>
                    <a:lstStyle/>
                    <a:p>
                      <a:endParaRPr lang="en-US"/>
                    </a:p>
                  </a:txBody>
                  <a:tcPr/>
                </a:tc>
                <a:tc vMerge="1">
                  <a:txBody>
                    <a:bodyPr/>
                    <a:lstStyle/>
                    <a:p>
                      <a:endParaRPr lang="en-US" dirty="0"/>
                    </a:p>
                  </a:txBody>
                  <a:tcPr/>
                </a:tc>
                <a:tc vMerge="1">
                  <a:txBody>
                    <a:bodyPr/>
                    <a:lstStyle/>
                    <a:p>
                      <a:endParaRPr lang="en-US" dirty="0"/>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       20K</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18</a:t>
                      </a:r>
                    </a:p>
                  </a:txBody>
                  <a:tcPr/>
                </a:tc>
                <a:extLst>
                  <a:ext uri="{0D108BD9-81ED-4DB2-BD59-A6C34878D82A}">
                    <a16:rowId xmlns:a16="http://schemas.microsoft.com/office/drawing/2014/main" val="935552012"/>
                  </a:ext>
                </a:extLst>
              </a:tr>
              <a:tr h="397189">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r>
                        <a:rPr lang="en-US" dirty="0">
                          <a:latin typeface="Times New Roman" panose="02020603050405020304" pitchFamily="18" charset="0"/>
                          <a:cs typeface="Times New Roman" panose="02020603050405020304" pitchFamily="18" charset="0"/>
                        </a:rPr>
                        <a:t>3</a:t>
                      </a:r>
                    </a:p>
                  </a:txBody>
                  <a:tcPr>
                    <a:lnB w="1905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       20K</a:t>
                      </a:r>
                    </a:p>
                  </a:txBody>
                  <a:tcPr>
                    <a:lnB w="19050" cap="flat" cmpd="sng" algn="ctr">
                      <a:solidFill>
                        <a:schemeClr val="tx1"/>
                      </a:solidFill>
                      <a:prstDash val="solid"/>
                      <a:round/>
                      <a:headEnd type="none" w="med" len="med"/>
                      <a:tailEnd type="none" w="med" len="med"/>
                    </a:lnB>
                  </a:tcPr>
                </a:tc>
                <a:tc>
                  <a:txBody>
                    <a:bodyPr/>
                    <a:lstStyle/>
                    <a:p>
                      <a:endParaRPr lang="en-US">
                        <a:latin typeface="Times New Roman" panose="02020603050405020304" pitchFamily="18" charset="0"/>
                        <a:cs typeface="Times New Roman" panose="02020603050405020304" pitchFamily="18" charset="0"/>
                      </a:endParaRPr>
                    </a:p>
                  </a:txBody>
                  <a:tcPr>
                    <a:lnB w="19050" cap="flat" cmpd="sng" algn="ctr">
                      <a:solidFill>
                        <a:schemeClr val="tx1"/>
                      </a:solidFill>
                      <a:prstDash val="solid"/>
                      <a:round/>
                      <a:headEnd type="none" w="med" len="med"/>
                      <a:tailEnd type="none" w="med" len="med"/>
                    </a:lnB>
                  </a:tcPr>
                </a:tc>
                <a:tc>
                  <a:txBody>
                    <a:bodyPr/>
                    <a:lstStyle/>
                    <a:p>
                      <a:r>
                        <a:rPr lang="en-US" sz="2000" b="1" dirty="0">
                          <a:solidFill>
                            <a:srgbClr val="00B050"/>
                          </a:solidFill>
                          <a:latin typeface="Times New Roman" panose="02020603050405020304" pitchFamily="18" charset="0"/>
                          <a:cs typeface="Times New Roman" panose="02020603050405020304" pitchFamily="18" charset="0"/>
                        </a:rPr>
                        <a:t>5</a:t>
                      </a:r>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9757955"/>
                  </a:ext>
                </a:extLst>
              </a:tr>
              <a:tr h="377338">
                <a:tc rowSpan="4">
                  <a:txBody>
                    <a:bodyPr/>
                    <a:lstStyle/>
                    <a:p>
                      <a:r>
                        <a:rPr lang="en-US" dirty="0">
                          <a:latin typeface="Times New Roman" panose="02020603050405020304" pitchFamily="18" charset="0"/>
                          <a:cs typeface="Times New Roman" panose="02020603050405020304" pitchFamily="18" charset="0"/>
                        </a:rPr>
                        <a:t>POS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[UD-Treebank]</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rowSpan="4">
                  <a:txBody>
                    <a:bodyPr/>
                    <a:lstStyle/>
                    <a:p>
                      <a:r>
                        <a:rPr lang="en-US" dirty="0">
                          <a:latin typeface="Times New Roman" panose="02020603050405020304" pitchFamily="18" charset="0"/>
                          <a:cs typeface="Times New Roman" panose="02020603050405020304" pitchFamily="18" charset="0"/>
                        </a:rPr>
                        <a:t>Language</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rowSpan="4">
                  <a:txBody>
                    <a:bodyPr/>
                    <a:lstStyle/>
                    <a:p>
                      <a:r>
                        <a:rPr lang="en-US" dirty="0">
                          <a:latin typeface="Times New Roman" panose="02020603050405020304" pitchFamily="18" charset="0"/>
                          <a:cs typeface="Times New Roman" panose="02020603050405020304" pitchFamily="18" charset="0"/>
                        </a:rPr>
                        <a:t>Arabic</a:t>
                      </a:r>
                    </a:p>
                  </a:txBody>
                  <a:tcP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1</a:t>
                      </a:r>
                    </a:p>
                  </a:txBody>
                  <a:tcPr>
                    <a:lnT w="19050" cap="flat" cmpd="sng" algn="ctr">
                      <a:solidFill>
                        <a:schemeClr val="tx1"/>
                      </a:solidFill>
                      <a:prstDash val="solid"/>
                      <a:round/>
                      <a:headEnd type="none" w="med" len="med"/>
                      <a:tailEnd type="none" w="med" len="med"/>
                    </a:lnT>
                  </a:tcPr>
                </a:tc>
                <a:tc>
                  <a:txBody>
                    <a:bodyPr/>
                    <a:lstStyle/>
                    <a:p>
                      <a:endParaRPr lang="en-US">
                        <a:latin typeface="Times New Roman" panose="02020603050405020304" pitchFamily="18" charset="0"/>
                        <a:cs typeface="Times New Roman" panose="02020603050405020304" pitchFamily="18" charset="0"/>
                      </a:endParaRPr>
                    </a:p>
                  </a:txBody>
                  <a:tcPr>
                    <a:lnT w="19050" cap="flat" cmpd="sng" algn="ctr">
                      <a:solidFill>
                        <a:schemeClr val="tx1"/>
                      </a:solidFill>
                      <a:prstDash val="solid"/>
                      <a:round/>
                      <a:headEnd type="none" w="med" len="med"/>
                      <a:tailEnd type="none" w="med" len="med"/>
                    </a:lnT>
                  </a:tcPr>
                </a:tc>
                <a:tc>
                  <a:txBody>
                    <a:bodyPr/>
                    <a:lstStyle/>
                    <a:p>
                      <a:endParaRPr lang="en-US">
                        <a:latin typeface="Times New Roman" panose="02020603050405020304" pitchFamily="18" charset="0"/>
                        <a:cs typeface="Times New Roman" panose="02020603050405020304" pitchFamily="18" charset="0"/>
                      </a:endParaRPr>
                    </a:p>
                  </a:txBody>
                  <a:tcPr>
                    <a:lnT w="19050" cap="flat" cmpd="sng" algn="ctr">
                      <a:solidFill>
                        <a:schemeClr val="tx1"/>
                      </a:solidFill>
                      <a:prstDash val="solid"/>
                      <a:round/>
                      <a:headEnd type="none" w="med" len="med"/>
                      <a:tailEnd type="none" w="med" len="med"/>
                    </a:lnT>
                  </a:tcPr>
                </a:tc>
                <a:tc>
                  <a:txBody>
                    <a:bodyPr/>
                    <a:lstStyle/>
                    <a:p>
                      <a:r>
                        <a:rPr lang="en-US" dirty="0">
                          <a:solidFill>
                            <a:srgbClr val="FF0000"/>
                          </a:solidFill>
                          <a:latin typeface="Times New Roman" panose="02020603050405020304" pitchFamily="18" charset="0"/>
                          <a:cs typeface="Times New Roman" panose="02020603050405020304" pitchFamily="18" charset="0"/>
                        </a:rPr>
                        <a:t>210</a:t>
                      </a:r>
                    </a:p>
                  </a:txBody>
                  <a:tcPr>
                    <a:lnT w="190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56369002"/>
                  </a:ext>
                </a:extLst>
              </a:tr>
              <a:tr h="377338">
                <a:tc vMerge="1">
                  <a:txBody>
                    <a:bodyPr/>
                    <a:lstStyle/>
                    <a:p>
                      <a:endParaRPr lang="en-US" dirty="0"/>
                    </a:p>
                  </a:txBody>
                  <a:tcPr/>
                </a:tc>
                <a:tc vMerge="1">
                  <a:txBody>
                    <a:bodyPr/>
                    <a:lstStyle/>
                    <a:p>
                      <a:endParaRPr lang="en-US"/>
                    </a:p>
                  </a:txBody>
                  <a:tcPr/>
                </a:tc>
                <a:tc vMerge="1">
                  <a:txBody>
                    <a:bodyPr/>
                    <a:lstStyle/>
                    <a:p>
                      <a:endParaRPr lang="en-US" dirty="0"/>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endParaRPr lang="en-US">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180</a:t>
                      </a:r>
                    </a:p>
                  </a:txBody>
                  <a:tcPr/>
                </a:tc>
                <a:extLst>
                  <a:ext uri="{0D108BD9-81ED-4DB2-BD59-A6C34878D82A}">
                    <a16:rowId xmlns:a16="http://schemas.microsoft.com/office/drawing/2014/main" val="3291914004"/>
                  </a:ext>
                </a:extLst>
              </a:tr>
              <a:tr h="377338">
                <a:tc vMerge="1">
                  <a:txBody>
                    <a:bodyPr/>
                    <a:lstStyle/>
                    <a:p>
                      <a:endParaRPr lang="en-US" dirty="0"/>
                    </a:p>
                  </a:txBody>
                  <a:tcPr/>
                </a:tc>
                <a:tc vMerge="1">
                  <a:txBody>
                    <a:bodyPr/>
                    <a:lstStyle/>
                    <a:p>
                      <a:endParaRPr lang="en-US"/>
                    </a:p>
                  </a:txBody>
                  <a:tcPr/>
                </a:tc>
                <a:tc vMerge="1">
                  <a:txBody>
                    <a:bodyPr/>
                    <a:lstStyle/>
                    <a:p>
                      <a:endParaRPr lang="en-US" dirty="0"/>
                    </a:p>
                  </a:txBody>
                  <a:tcPr/>
                </a:tc>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       3.3K</a:t>
                      </a:r>
                    </a:p>
                  </a:txBody>
                  <a:tcPr/>
                </a:tc>
                <a:tc>
                  <a:txBody>
                    <a:bodyPr/>
                    <a:lstStyle/>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25</a:t>
                      </a:r>
                    </a:p>
                  </a:txBody>
                  <a:tcPr/>
                </a:tc>
                <a:extLst>
                  <a:ext uri="{0D108BD9-81ED-4DB2-BD59-A6C34878D82A}">
                    <a16:rowId xmlns:a16="http://schemas.microsoft.com/office/drawing/2014/main" val="2753524611"/>
                  </a:ext>
                </a:extLst>
              </a:tr>
              <a:tr h="397189">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r>
                        <a:rPr lang="en-US" dirty="0">
                          <a:latin typeface="Times New Roman" panose="02020603050405020304" pitchFamily="18" charset="0"/>
                          <a:cs typeface="Times New Roman" panose="02020603050405020304" pitchFamily="18" charset="0"/>
                        </a:rPr>
                        <a:t>31</a:t>
                      </a:r>
                    </a:p>
                  </a:txBody>
                  <a:tcPr>
                    <a:lnB w="1905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       3.3K</a:t>
                      </a:r>
                    </a:p>
                  </a:txBody>
                  <a:tcPr>
                    <a:lnB w="19050" cap="flat" cmpd="sng" algn="ctr">
                      <a:solidFill>
                        <a:schemeClr val="tx1"/>
                      </a:solidFill>
                      <a:prstDash val="solid"/>
                      <a:round/>
                      <a:headEnd type="none" w="med" len="med"/>
                      <a:tailEnd type="none" w="med" len="med"/>
                    </a:lnB>
                  </a:tcPr>
                </a:tc>
                <a:tc>
                  <a:txBody>
                    <a:bodyPr/>
                    <a:lstStyle/>
                    <a:p>
                      <a:endParaRPr lang="en-US">
                        <a:latin typeface="Times New Roman" panose="02020603050405020304" pitchFamily="18" charset="0"/>
                        <a:cs typeface="Times New Roman" panose="02020603050405020304" pitchFamily="18" charset="0"/>
                      </a:endParaRPr>
                    </a:p>
                  </a:txBody>
                  <a:tcPr>
                    <a:lnB w="19050" cap="flat" cmpd="sng" algn="ctr">
                      <a:solidFill>
                        <a:schemeClr val="tx1"/>
                      </a:solidFill>
                      <a:prstDash val="solid"/>
                      <a:round/>
                      <a:headEnd type="none" w="med" len="med"/>
                      <a:tailEnd type="none" w="med" len="med"/>
                    </a:lnB>
                  </a:tcPr>
                </a:tc>
                <a:tc>
                  <a:txBody>
                    <a:bodyPr/>
                    <a:lstStyle/>
                    <a:p>
                      <a:r>
                        <a:rPr lang="en-US" sz="2000" b="1" dirty="0">
                          <a:solidFill>
                            <a:srgbClr val="00B050"/>
                          </a:solidFill>
                          <a:latin typeface="Times New Roman" panose="02020603050405020304" pitchFamily="18" charset="0"/>
                          <a:cs typeface="Times New Roman" panose="02020603050405020304" pitchFamily="18" charset="0"/>
                        </a:rPr>
                        <a:t>3.5</a:t>
                      </a:r>
                    </a:p>
                  </a:txBody>
                  <a:tcPr>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39329701"/>
                  </a:ext>
                </a:extLst>
              </a:tr>
            </a:tbl>
          </a:graphicData>
        </a:graphic>
      </p:graphicFrame>
      <p:pic>
        <p:nvPicPr>
          <p:cNvPr id="10" name="Graphic 9" descr="Close with solid fill">
            <a:extLst>
              <a:ext uri="{FF2B5EF4-FFF2-40B4-BE49-F238E27FC236}">
                <a16:creationId xmlns:a16="http://schemas.microsoft.com/office/drawing/2014/main" id="{7B331B33-5E92-1448-9329-C9CF2FD378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015343" y="1657347"/>
            <a:ext cx="290947" cy="290947"/>
          </a:xfrm>
          <a:prstGeom prst="rect">
            <a:avLst/>
          </a:prstGeom>
        </p:spPr>
      </p:pic>
      <p:pic>
        <p:nvPicPr>
          <p:cNvPr id="11" name="Graphic 10" descr="Close with solid fill">
            <a:extLst>
              <a:ext uri="{FF2B5EF4-FFF2-40B4-BE49-F238E27FC236}">
                <a16:creationId xmlns:a16="http://schemas.microsoft.com/office/drawing/2014/main" id="{8B0ADECC-0BFD-1C4E-9144-3D4415319D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248398" y="1657347"/>
            <a:ext cx="290947" cy="290947"/>
          </a:xfrm>
          <a:prstGeom prst="rect">
            <a:avLst/>
          </a:prstGeom>
        </p:spPr>
      </p:pic>
      <p:pic>
        <p:nvPicPr>
          <p:cNvPr id="12" name="Graphic 11" descr="Close with solid fill">
            <a:extLst>
              <a:ext uri="{FF2B5EF4-FFF2-40B4-BE49-F238E27FC236}">
                <a16:creationId xmlns:a16="http://schemas.microsoft.com/office/drawing/2014/main" id="{4D626936-9888-DE4F-96BD-79BFDF73AA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015343" y="2060513"/>
            <a:ext cx="290947" cy="290947"/>
          </a:xfrm>
          <a:prstGeom prst="rect">
            <a:avLst/>
          </a:prstGeom>
        </p:spPr>
      </p:pic>
      <p:pic>
        <p:nvPicPr>
          <p:cNvPr id="13" name="Graphic 12" descr="Close with solid fill">
            <a:extLst>
              <a:ext uri="{FF2B5EF4-FFF2-40B4-BE49-F238E27FC236}">
                <a16:creationId xmlns:a16="http://schemas.microsoft.com/office/drawing/2014/main" id="{065C7025-547D-A044-9DC9-3C93B22B82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015342" y="3140405"/>
            <a:ext cx="290947" cy="290947"/>
          </a:xfrm>
          <a:prstGeom prst="rect">
            <a:avLst/>
          </a:prstGeom>
        </p:spPr>
      </p:pic>
      <p:pic>
        <p:nvPicPr>
          <p:cNvPr id="14" name="Graphic 13" descr="Close with solid fill">
            <a:extLst>
              <a:ext uri="{FF2B5EF4-FFF2-40B4-BE49-F238E27FC236}">
                <a16:creationId xmlns:a16="http://schemas.microsoft.com/office/drawing/2014/main" id="{E80C6547-C7AF-8D4E-BBD0-826C4DB357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6248398" y="3140406"/>
            <a:ext cx="290947" cy="290947"/>
          </a:xfrm>
          <a:prstGeom prst="rect">
            <a:avLst/>
          </a:prstGeom>
        </p:spPr>
      </p:pic>
      <p:pic>
        <p:nvPicPr>
          <p:cNvPr id="15" name="Graphic 14" descr="Close with solid fill">
            <a:extLst>
              <a:ext uri="{FF2B5EF4-FFF2-40B4-BE49-F238E27FC236}">
                <a16:creationId xmlns:a16="http://schemas.microsoft.com/office/drawing/2014/main" id="{C20C321F-4217-344D-A5A5-22C2A2F5C3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flipH="1">
            <a:off x="5015342" y="3561108"/>
            <a:ext cx="290947" cy="290947"/>
          </a:xfrm>
          <a:prstGeom prst="rect">
            <a:avLst/>
          </a:prstGeom>
        </p:spPr>
      </p:pic>
      <p:pic>
        <p:nvPicPr>
          <p:cNvPr id="17" name="Graphic 16" descr="Checkmark with solid fill">
            <a:extLst>
              <a:ext uri="{FF2B5EF4-FFF2-40B4-BE49-F238E27FC236}">
                <a16:creationId xmlns:a16="http://schemas.microsoft.com/office/drawing/2014/main" id="{836F2EC3-2298-4B4B-B21F-6461DF877E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67450" y="2017375"/>
            <a:ext cx="315034" cy="315034"/>
          </a:xfrm>
          <a:prstGeom prst="rect">
            <a:avLst/>
          </a:prstGeom>
        </p:spPr>
      </p:pic>
      <p:pic>
        <p:nvPicPr>
          <p:cNvPr id="19" name="Graphic 18" descr="Checkmark with solid fill">
            <a:extLst>
              <a:ext uri="{FF2B5EF4-FFF2-40B4-BE49-F238E27FC236}">
                <a16:creationId xmlns:a16="http://schemas.microsoft.com/office/drawing/2014/main" id="{9409BF89-91DD-BC43-91FD-C623F78301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67450" y="2395348"/>
            <a:ext cx="315034" cy="315034"/>
          </a:xfrm>
          <a:prstGeom prst="rect">
            <a:avLst/>
          </a:prstGeom>
        </p:spPr>
      </p:pic>
      <p:pic>
        <p:nvPicPr>
          <p:cNvPr id="20" name="Graphic 19" descr="Checkmark with solid fill">
            <a:extLst>
              <a:ext uri="{FF2B5EF4-FFF2-40B4-BE49-F238E27FC236}">
                <a16:creationId xmlns:a16="http://schemas.microsoft.com/office/drawing/2014/main" id="{A822ACC6-F677-0545-ACD6-30AEBCE54C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67450" y="2748152"/>
            <a:ext cx="315034" cy="315034"/>
          </a:xfrm>
          <a:prstGeom prst="rect">
            <a:avLst/>
          </a:prstGeom>
        </p:spPr>
      </p:pic>
      <p:pic>
        <p:nvPicPr>
          <p:cNvPr id="21" name="Graphic 20" descr="Checkmark with solid fill">
            <a:extLst>
              <a:ext uri="{FF2B5EF4-FFF2-40B4-BE49-F238E27FC236}">
                <a16:creationId xmlns:a16="http://schemas.microsoft.com/office/drawing/2014/main" id="{5A75FCE5-B123-9640-AACF-606EC236FF7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81304" y="3516167"/>
            <a:ext cx="315034" cy="315034"/>
          </a:xfrm>
          <a:prstGeom prst="rect">
            <a:avLst/>
          </a:prstGeom>
        </p:spPr>
      </p:pic>
      <p:pic>
        <p:nvPicPr>
          <p:cNvPr id="22" name="Graphic 21" descr="Checkmark with solid fill">
            <a:extLst>
              <a:ext uri="{FF2B5EF4-FFF2-40B4-BE49-F238E27FC236}">
                <a16:creationId xmlns:a16="http://schemas.microsoft.com/office/drawing/2014/main" id="{F6C5A4C8-F62A-8441-8688-A904A5B063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81304" y="3940264"/>
            <a:ext cx="315034" cy="315034"/>
          </a:xfrm>
          <a:prstGeom prst="rect">
            <a:avLst/>
          </a:prstGeom>
        </p:spPr>
      </p:pic>
      <p:pic>
        <p:nvPicPr>
          <p:cNvPr id="23" name="Graphic 22" descr="Checkmark with solid fill">
            <a:extLst>
              <a:ext uri="{FF2B5EF4-FFF2-40B4-BE49-F238E27FC236}">
                <a16:creationId xmlns:a16="http://schemas.microsoft.com/office/drawing/2014/main" id="{17376B5B-3E80-8F45-A8D3-D9BAC70DC2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96733" y="4246944"/>
            <a:ext cx="315034" cy="315034"/>
          </a:xfrm>
          <a:prstGeom prst="rect">
            <a:avLst/>
          </a:prstGeom>
        </p:spPr>
      </p:pic>
      <p:sp>
        <p:nvSpPr>
          <p:cNvPr id="2" name="Rectangle 1">
            <a:extLst>
              <a:ext uri="{FF2B5EF4-FFF2-40B4-BE49-F238E27FC236}">
                <a16:creationId xmlns:a16="http://schemas.microsoft.com/office/drawing/2014/main" id="{45984857-EE73-4F4F-8A07-7DB3602D0FBC}"/>
              </a:ext>
            </a:extLst>
          </p:cNvPr>
          <p:cNvSpPr/>
          <p:nvPr/>
        </p:nvSpPr>
        <p:spPr>
          <a:xfrm>
            <a:off x="7521026" y="1610777"/>
            <a:ext cx="1256778" cy="36002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70C0"/>
                </a:solidFill>
                <a:latin typeface="Times New Roman" panose="02020603050405020304" pitchFamily="18" charset="0"/>
                <a:cs typeface="Times New Roman" panose="02020603050405020304" pitchFamily="18" charset="0"/>
              </a:rPr>
              <a:t>TMC-</a:t>
            </a:r>
            <a:r>
              <a:rPr lang="en-US" sz="1600" b="1" dirty="0" err="1">
                <a:solidFill>
                  <a:srgbClr val="0070C0"/>
                </a:solidFill>
                <a:latin typeface="Times New Roman" panose="02020603050405020304" pitchFamily="18" charset="0"/>
                <a:cs typeface="Times New Roman" panose="02020603050405020304" pitchFamily="18" charset="0"/>
              </a:rPr>
              <a:t>Shap</a:t>
            </a:r>
            <a:endParaRPr lang="en-US" sz="1600" b="1" dirty="0">
              <a:solidFill>
                <a:srgbClr val="0070C0"/>
              </a:solidFill>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04CC8616-FFEC-8B47-998C-697056EF0AF1}"/>
              </a:ext>
            </a:extLst>
          </p:cNvPr>
          <p:cNvSpPr/>
          <p:nvPr/>
        </p:nvSpPr>
        <p:spPr>
          <a:xfrm>
            <a:off x="7509119" y="3134503"/>
            <a:ext cx="1256778" cy="360028"/>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0070C0"/>
                </a:solidFill>
                <a:latin typeface="Times New Roman" panose="02020603050405020304" pitchFamily="18" charset="0"/>
                <a:cs typeface="Times New Roman" panose="02020603050405020304" pitchFamily="18" charset="0"/>
              </a:rPr>
              <a:t>TMC-</a:t>
            </a:r>
            <a:r>
              <a:rPr lang="en-US" sz="1600" b="1" dirty="0" err="1">
                <a:solidFill>
                  <a:srgbClr val="0070C0"/>
                </a:solidFill>
                <a:latin typeface="Times New Roman" panose="02020603050405020304" pitchFamily="18" charset="0"/>
                <a:cs typeface="Times New Roman" panose="02020603050405020304" pitchFamily="18" charset="0"/>
              </a:rPr>
              <a:t>Shap</a:t>
            </a:r>
            <a:endParaRPr lang="en-US" sz="16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7997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3D85C6"/>
                </a:solidFill>
              </a:rPr>
              <a:t>Correctness</a:t>
            </a:r>
            <a:endParaRPr b="1" dirty="0">
              <a:solidFill>
                <a:srgbClr val="3D85C6"/>
              </a:solidFill>
            </a:endParaRPr>
          </a:p>
        </p:txBody>
      </p:sp>
      <p:pic>
        <p:nvPicPr>
          <p:cNvPr id="75" name="Google Shape;75;p15"/>
          <p:cNvPicPr preferRelativeResize="0"/>
          <p:nvPr/>
        </p:nvPicPr>
        <p:blipFill>
          <a:blip r:embed="rId3">
            <a:alphaModFix/>
          </a:blip>
          <a:stretch>
            <a:fillRect/>
          </a:stretch>
        </p:blipFill>
        <p:spPr>
          <a:xfrm>
            <a:off x="0" y="4760675"/>
            <a:ext cx="1826900" cy="382825"/>
          </a:xfrm>
          <a:prstGeom prst="rect">
            <a:avLst/>
          </a:prstGeom>
          <a:noFill/>
          <a:ln>
            <a:noFill/>
          </a:ln>
        </p:spPr>
      </p:pic>
      <p:cxnSp>
        <p:nvCxnSpPr>
          <p:cNvPr id="12" name="Google Shape;77;p15">
            <a:extLst>
              <a:ext uri="{FF2B5EF4-FFF2-40B4-BE49-F238E27FC236}">
                <a16:creationId xmlns:a16="http://schemas.microsoft.com/office/drawing/2014/main" id="{3D2EAEF6-B50E-0D41-BAF4-65CB36DA6814}"/>
              </a:ext>
            </a:extLst>
          </p:cNvPr>
          <p:cNvCxnSpPr/>
          <p:nvPr/>
        </p:nvCxnSpPr>
        <p:spPr>
          <a:xfrm>
            <a:off x="325775" y="1078400"/>
            <a:ext cx="8481300" cy="0"/>
          </a:xfrm>
          <a:prstGeom prst="straightConnector1">
            <a:avLst/>
          </a:prstGeom>
          <a:noFill/>
          <a:ln w="19050" cap="flat" cmpd="sng">
            <a:solidFill>
              <a:srgbClr val="3D85C6"/>
            </a:solidFill>
            <a:prstDash val="solid"/>
            <a:round/>
            <a:headEnd type="none" w="med" len="med"/>
            <a:tailEnd type="none" w="med" len="med"/>
          </a:ln>
        </p:spPr>
      </p:cxnSp>
      <p:pic>
        <p:nvPicPr>
          <p:cNvPr id="13" name="Picture 12">
            <a:extLst>
              <a:ext uri="{FF2B5EF4-FFF2-40B4-BE49-F238E27FC236}">
                <a16:creationId xmlns:a16="http://schemas.microsoft.com/office/drawing/2014/main" id="{8465E9C4-1C99-9641-BF0C-234F7CE19543}"/>
              </a:ext>
            </a:extLst>
          </p:cNvPr>
          <p:cNvPicPr>
            <a:picLocks noChangeAspect="1"/>
          </p:cNvPicPr>
          <p:nvPr/>
        </p:nvPicPr>
        <p:blipFill>
          <a:blip r:embed="rId4"/>
          <a:stretch>
            <a:fillRect/>
          </a:stretch>
        </p:blipFill>
        <p:spPr>
          <a:xfrm>
            <a:off x="7977291" y="91673"/>
            <a:ext cx="1072116" cy="792600"/>
          </a:xfrm>
          <a:prstGeom prst="rect">
            <a:avLst/>
          </a:prstGeom>
        </p:spPr>
      </p:pic>
      <p:pic>
        <p:nvPicPr>
          <p:cNvPr id="11" name="Picture 10" descr="A picture containing timeline&#10;&#10;Description automatically generated">
            <a:extLst>
              <a:ext uri="{FF2B5EF4-FFF2-40B4-BE49-F238E27FC236}">
                <a16:creationId xmlns:a16="http://schemas.microsoft.com/office/drawing/2014/main" id="{2C93B334-5BBF-C64C-BD2A-A1A1893FBD58}"/>
              </a:ext>
            </a:extLst>
          </p:cNvPr>
          <p:cNvPicPr>
            <a:picLocks noChangeAspect="1"/>
          </p:cNvPicPr>
          <p:nvPr/>
        </p:nvPicPr>
        <p:blipFill>
          <a:blip r:embed="rId5"/>
          <a:stretch>
            <a:fillRect/>
          </a:stretch>
        </p:blipFill>
        <p:spPr>
          <a:xfrm>
            <a:off x="311700" y="1688383"/>
            <a:ext cx="8481300" cy="1916481"/>
          </a:xfrm>
          <a:prstGeom prst="rect">
            <a:avLst/>
          </a:prstGeom>
        </p:spPr>
      </p:pic>
      <p:sp>
        <p:nvSpPr>
          <p:cNvPr id="2" name="TextBox 1">
            <a:extLst>
              <a:ext uri="{FF2B5EF4-FFF2-40B4-BE49-F238E27FC236}">
                <a16:creationId xmlns:a16="http://schemas.microsoft.com/office/drawing/2014/main" id="{EEBE46B1-A28E-3A4F-986B-8D238B17F851}"/>
              </a:ext>
            </a:extLst>
          </p:cNvPr>
          <p:cNvSpPr txBox="1"/>
          <p:nvPr/>
        </p:nvSpPr>
        <p:spPr>
          <a:xfrm>
            <a:off x="2339518" y="3907069"/>
            <a:ext cx="4767864" cy="307777"/>
          </a:xfrm>
          <a:prstGeom prst="rect">
            <a:avLst/>
          </a:prstGeom>
          <a:noFill/>
          <a:ln w="38100">
            <a:solidFill>
              <a:schemeClr val="accent4">
                <a:lumMod val="75000"/>
              </a:schemeClr>
            </a:solidFill>
          </a:ln>
        </p:spPr>
        <p:txBody>
          <a:bodyPr wrap="square" rtlCol="0">
            <a:spAutoFit/>
          </a:bodyPr>
          <a:lstStyle/>
          <a:p>
            <a:r>
              <a:rPr lang="en-US" dirty="0"/>
              <a:t>Fig: Similar source values by SEAL-</a:t>
            </a:r>
            <a:r>
              <a:rPr lang="en-US" dirty="0" err="1"/>
              <a:t>Shap</a:t>
            </a:r>
            <a:r>
              <a:rPr lang="en-US" dirty="0"/>
              <a:t> and TMC-</a:t>
            </a:r>
            <a:r>
              <a:rPr lang="en-US" dirty="0" err="1"/>
              <a:t>Shap</a:t>
            </a:r>
            <a:endParaRPr lang="en-US" dirty="0"/>
          </a:p>
        </p:txBody>
      </p:sp>
    </p:spTree>
    <p:extLst>
      <p:ext uri="{BB962C8B-B14F-4D97-AF65-F5344CB8AC3E}">
        <p14:creationId xmlns:p14="http://schemas.microsoft.com/office/powerpoint/2010/main" val="1491612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3D85C6"/>
                </a:solidFill>
              </a:rPr>
              <a:t>Interpretability</a:t>
            </a:r>
            <a:endParaRPr b="1" dirty="0">
              <a:solidFill>
                <a:srgbClr val="3D85C6"/>
              </a:solidFill>
            </a:endParaRPr>
          </a:p>
        </p:txBody>
      </p:sp>
      <p:pic>
        <p:nvPicPr>
          <p:cNvPr id="75" name="Google Shape;75;p15"/>
          <p:cNvPicPr preferRelativeResize="0"/>
          <p:nvPr/>
        </p:nvPicPr>
        <p:blipFill>
          <a:blip r:embed="rId3">
            <a:alphaModFix/>
          </a:blip>
          <a:stretch>
            <a:fillRect/>
          </a:stretch>
        </p:blipFill>
        <p:spPr>
          <a:xfrm>
            <a:off x="0" y="4760675"/>
            <a:ext cx="1826900" cy="382825"/>
          </a:xfrm>
          <a:prstGeom prst="rect">
            <a:avLst/>
          </a:prstGeom>
          <a:noFill/>
          <a:ln>
            <a:noFill/>
          </a:ln>
        </p:spPr>
      </p:pic>
      <p:pic>
        <p:nvPicPr>
          <p:cNvPr id="3" name="Picture 2">
            <a:extLst>
              <a:ext uri="{FF2B5EF4-FFF2-40B4-BE49-F238E27FC236}">
                <a16:creationId xmlns:a16="http://schemas.microsoft.com/office/drawing/2014/main" id="{35ABBAFC-02BC-6F46-89A1-2B79B0BA4B46}"/>
              </a:ext>
            </a:extLst>
          </p:cNvPr>
          <p:cNvPicPr>
            <a:picLocks noChangeAspect="1"/>
          </p:cNvPicPr>
          <p:nvPr/>
        </p:nvPicPr>
        <p:blipFill>
          <a:blip r:embed="rId4"/>
          <a:stretch>
            <a:fillRect/>
          </a:stretch>
        </p:blipFill>
        <p:spPr>
          <a:xfrm>
            <a:off x="3244240" y="1052118"/>
            <a:ext cx="3524859" cy="4034232"/>
          </a:xfrm>
          <a:prstGeom prst="rect">
            <a:avLst/>
          </a:prstGeom>
        </p:spPr>
      </p:pic>
      <p:cxnSp>
        <p:nvCxnSpPr>
          <p:cNvPr id="12" name="Google Shape;77;p15">
            <a:extLst>
              <a:ext uri="{FF2B5EF4-FFF2-40B4-BE49-F238E27FC236}">
                <a16:creationId xmlns:a16="http://schemas.microsoft.com/office/drawing/2014/main" id="{3D2EAEF6-B50E-0D41-BAF4-65CB36DA6814}"/>
              </a:ext>
            </a:extLst>
          </p:cNvPr>
          <p:cNvCxnSpPr/>
          <p:nvPr/>
        </p:nvCxnSpPr>
        <p:spPr>
          <a:xfrm>
            <a:off x="325775" y="1078400"/>
            <a:ext cx="8481300" cy="0"/>
          </a:xfrm>
          <a:prstGeom prst="straightConnector1">
            <a:avLst/>
          </a:prstGeom>
          <a:noFill/>
          <a:ln w="19050" cap="flat" cmpd="sng">
            <a:solidFill>
              <a:srgbClr val="3D85C6"/>
            </a:solidFill>
            <a:prstDash val="solid"/>
            <a:round/>
            <a:headEnd type="none" w="med" len="med"/>
            <a:tailEnd type="none" w="med" len="med"/>
          </a:ln>
        </p:spPr>
      </p:cxnSp>
      <p:pic>
        <p:nvPicPr>
          <p:cNvPr id="13" name="Picture 12">
            <a:extLst>
              <a:ext uri="{FF2B5EF4-FFF2-40B4-BE49-F238E27FC236}">
                <a16:creationId xmlns:a16="http://schemas.microsoft.com/office/drawing/2014/main" id="{8465E9C4-1C99-9641-BF0C-234F7CE19543}"/>
              </a:ext>
            </a:extLst>
          </p:cNvPr>
          <p:cNvPicPr>
            <a:picLocks noChangeAspect="1"/>
          </p:cNvPicPr>
          <p:nvPr/>
        </p:nvPicPr>
        <p:blipFill>
          <a:blip r:embed="rId5"/>
          <a:stretch>
            <a:fillRect/>
          </a:stretch>
        </p:blipFill>
        <p:spPr>
          <a:xfrm>
            <a:off x="7977291" y="91673"/>
            <a:ext cx="1072116" cy="792600"/>
          </a:xfrm>
          <a:prstGeom prst="rect">
            <a:avLst/>
          </a:prstGeom>
        </p:spPr>
      </p:pic>
      <p:sp>
        <p:nvSpPr>
          <p:cNvPr id="2" name="TextBox 1">
            <a:extLst>
              <a:ext uri="{FF2B5EF4-FFF2-40B4-BE49-F238E27FC236}">
                <a16:creationId xmlns:a16="http://schemas.microsoft.com/office/drawing/2014/main" id="{DC131B12-544E-BE41-8C39-E72E170F83B4}"/>
              </a:ext>
            </a:extLst>
          </p:cNvPr>
          <p:cNvSpPr txBox="1"/>
          <p:nvPr/>
        </p:nvSpPr>
        <p:spPr>
          <a:xfrm rot="16200000">
            <a:off x="2076533" y="2328326"/>
            <a:ext cx="1916427" cy="307777"/>
          </a:xfrm>
          <a:prstGeom prst="rect">
            <a:avLst/>
          </a:prstGeom>
          <a:noFill/>
        </p:spPr>
        <p:txBody>
          <a:bodyPr wrap="square" rtlCol="0">
            <a:spAutoFit/>
          </a:bodyPr>
          <a:lstStyle/>
          <a:p>
            <a:r>
              <a:rPr lang="en-US" b="1" dirty="0"/>
              <a:t>Source Values</a:t>
            </a:r>
          </a:p>
        </p:txBody>
      </p:sp>
      <p:sp>
        <p:nvSpPr>
          <p:cNvPr id="8" name="TextBox 7">
            <a:extLst>
              <a:ext uri="{FF2B5EF4-FFF2-40B4-BE49-F238E27FC236}">
                <a16:creationId xmlns:a16="http://schemas.microsoft.com/office/drawing/2014/main" id="{79C9C4DC-E013-0249-BABC-6C17BD19D341}"/>
              </a:ext>
            </a:extLst>
          </p:cNvPr>
          <p:cNvSpPr txBox="1"/>
          <p:nvPr/>
        </p:nvSpPr>
        <p:spPr>
          <a:xfrm>
            <a:off x="114255" y="2470611"/>
            <a:ext cx="2799428" cy="923330"/>
          </a:xfrm>
          <a:prstGeom prst="rect">
            <a:avLst/>
          </a:prstGeom>
          <a:noFill/>
          <a:ln w="38100">
            <a:solidFill>
              <a:schemeClr val="accent4">
                <a:lumMod val="75000"/>
              </a:schemeClr>
            </a:solidFill>
          </a:ln>
        </p:spPr>
        <p:txBody>
          <a:bodyPr wrap="square" rtlCol="0">
            <a:spAutoFit/>
          </a:bodyPr>
          <a:lstStyle/>
          <a:p>
            <a:r>
              <a:rPr lang="en-US" sz="1800" dirty="0">
                <a:latin typeface="Times New Roman" panose="02020603050405020304" pitchFamily="18" charset="0"/>
                <a:cs typeface="Times New Roman" panose="02020603050405020304" pitchFamily="18" charset="0"/>
              </a:rPr>
              <a:t>Different source value trend for two different language English and Hindi</a:t>
            </a:r>
          </a:p>
        </p:txBody>
      </p:sp>
      <p:sp>
        <p:nvSpPr>
          <p:cNvPr id="9" name="TextBox 8">
            <a:extLst>
              <a:ext uri="{FF2B5EF4-FFF2-40B4-BE49-F238E27FC236}">
                <a16:creationId xmlns:a16="http://schemas.microsoft.com/office/drawing/2014/main" id="{29257650-9D36-0745-AFA9-A043050293B7}"/>
              </a:ext>
            </a:extLst>
          </p:cNvPr>
          <p:cNvSpPr txBox="1"/>
          <p:nvPr/>
        </p:nvSpPr>
        <p:spPr>
          <a:xfrm>
            <a:off x="6857679" y="2362888"/>
            <a:ext cx="2239827" cy="1200329"/>
          </a:xfrm>
          <a:prstGeom prst="rect">
            <a:avLst/>
          </a:prstGeom>
          <a:noFill/>
          <a:ln w="38100">
            <a:solidFill>
              <a:schemeClr val="accent4">
                <a:lumMod val="75000"/>
              </a:schemeClr>
            </a:solidFill>
          </a:ln>
        </p:spPr>
        <p:txBody>
          <a:bodyPr wrap="square" rtlCol="0">
            <a:spAutoFit/>
          </a:bodyPr>
          <a:lstStyle/>
          <a:p>
            <a:r>
              <a:rPr lang="en-US" sz="1800" dirty="0">
                <a:latin typeface="Times New Roman" panose="02020603050405020304" pitchFamily="18" charset="0"/>
                <a:cs typeface="Times New Roman" panose="02020603050405020304" pitchFamily="18" charset="0"/>
              </a:rPr>
              <a:t>SEAL-</a:t>
            </a:r>
            <a:r>
              <a:rPr lang="en-US" sz="1800" dirty="0" err="1">
                <a:latin typeface="Times New Roman" panose="02020603050405020304" pitchFamily="18" charset="0"/>
                <a:cs typeface="Times New Roman" panose="02020603050405020304" pitchFamily="18" charset="0"/>
              </a:rPr>
              <a:t>Shap</a:t>
            </a:r>
            <a:r>
              <a:rPr lang="en-US" sz="1800" dirty="0">
                <a:latin typeface="Times New Roman" panose="02020603050405020304" pitchFamily="18" charset="0"/>
                <a:cs typeface="Times New Roman" panose="02020603050405020304" pitchFamily="18" charset="0"/>
              </a:rPr>
              <a:t> values corelates well with the language family and language distance  </a:t>
            </a:r>
          </a:p>
        </p:txBody>
      </p:sp>
    </p:spTree>
    <p:extLst>
      <p:ext uri="{BB962C8B-B14F-4D97-AF65-F5344CB8AC3E}">
        <p14:creationId xmlns:p14="http://schemas.microsoft.com/office/powerpoint/2010/main" val="1704799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sp>
        <p:nvSpPr>
          <p:cNvPr id="124" name="Google Shape;124;p20"/>
          <p:cNvSpPr txBox="1">
            <a:spLocks noGrp="1"/>
          </p:cNvSpPr>
          <p:nvPr>
            <p:ph type="subTitle" idx="1"/>
          </p:nvPr>
        </p:nvSpPr>
        <p:spPr>
          <a:xfrm>
            <a:off x="311700" y="2834125"/>
            <a:ext cx="8520600" cy="1340310"/>
          </a:xfrm>
          <a:prstGeom prst="rect">
            <a:avLst/>
          </a:prstGeom>
        </p:spPr>
        <p:txBody>
          <a:bodyPr spcFirstLastPara="1" wrap="square" lIns="91425" tIns="91425" rIns="91425" bIns="91425" anchor="t" anchorCtr="0">
            <a:noAutofit/>
          </a:bodyPr>
          <a:lstStyle/>
          <a:p>
            <a:pPr marL="0" lvl="0" indent="0"/>
            <a:r>
              <a:rPr lang="en-US" b="1" dirty="0">
                <a:hlinkClick r:id="rId3"/>
              </a:rPr>
              <a:t>https://github.com/rizwan09/NLPDV</a:t>
            </a:r>
            <a:endParaRPr lang="en-US" b="1" dirty="0"/>
          </a:p>
          <a:p>
            <a:pPr marL="0" lvl="0" indent="0"/>
            <a:endParaRPr b="1" dirty="0"/>
          </a:p>
        </p:txBody>
      </p:sp>
      <p:pic>
        <p:nvPicPr>
          <p:cNvPr id="125" name="Google Shape;125;p20"/>
          <p:cNvPicPr preferRelativeResize="0"/>
          <p:nvPr/>
        </p:nvPicPr>
        <p:blipFill>
          <a:blip r:embed="rId4">
            <a:alphaModFix/>
          </a:blip>
          <a:stretch>
            <a:fillRect/>
          </a:stretch>
        </p:blipFill>
        <p:spPr>
          <a:xfrm>
            <a:off x="0" y="4760675"/>
            <a:ext cx="1826900" cy="382825"/>
          </a:xfrm>
          <a:prstGeom prst="rect">
            <a:avLst/>
          </a:prstGeom>
          <a:noFill/>
          <a:ln>
            <a:noFill/>
          </a:ln>
        </p:spPr>
      </p:pic>
      <p:pic>
        <p:nvPicPr>
          <p:cNvPr id="6" name="Picture 5">
            <a:extLst>
              <a:ext uri="{FF2B5EF4-FFF2-40B4-BE49-F238E27FC236}">
                <a16:creationId xmlns:a16="http://schemas.microsoft.com/office/drawing/2014/main" id="{E7FAB148-302B-A842-8553-02598A58FAD8}"/>
              </a:ext>
            </a:extLst>
          </p:cNvPr>
          <p:cNvPicPr>
            <a:picLocks noChangeAspect="1"/>
          </p:cNvPicPr>
          <p:nvPr/>
        </p:nvPicPr>
        <p:blipFill>
          <a:blip r:embed="rId5"/>
          <a:stretch>
            <a:fillRect/>
          </a:stretch>
        </p:blipFill>
        <p:spPr>
          <a:xfrm>
            <a:off x="7977291" y="91673"/>
            <a:ext cx="1072116" cy="792600"/>
          </a:xfrm>
          <a:prstGeom prst="rect">
            <a:avLst/>
          </a:prstGeom>
        </p:spPr>
      </p:pic>
      <p:pic>
        <p:nvPicPr>
          <p:cNvPr id="3" name="Picture 2" descr="Qr code&#10;&#10;Description automatically generated">
            <a:extLst>
              <a:ext uri="{FF2B5EF4-FFF2-40B4-BE49-F238E27FC236}">
                <a16:creationId xmlns:a16="http://schemas.microsoft.com/office/drawing/2014/main" id="{E0ECCF48-942A-E542-8D30-C54B03EAE792}"/>
              </a:ext>
            </a:extLst>
          </p:cNvPr>
          <p:cNvPicPr>
            <a:picLocks noChangeAspect="1"/>
          </p:cNvPicPr>
          <p:nvPr/>
        </p:nvPicPr>
        <p:blipFill rotWithShape="1">
          <a:blip r:embed="rId6"/>
          <a:srcRect r="-618" b="22155"/>
          <a:stretch/>
        </p:blipFill>
        <p:spPr>
          <a:xfrm>
            <a:off x="3967566" y="3472204"/>
            <a:ext cx="1423212" cy="14270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3D85C6"/>
                </a:solidFill>
              </a:rPr>
              <a:t>Motivation</a:t>
            </a:r>
            <a:endParaRPr b="1" dirty="0">
              <a:solidFill>
                <a:srgbClr val="3D85C6"/>
              </a:solidFill>
            </a:endParaRPr>
          </a:p>
        </p:txBody>
      </p:sp>
      <p:cxnSp>
        <p:nvCxnSpPr>
          <p:cNvPr id="63" name="Google Shape;63;p14"/>
          <p:cNvCxnSpPr/>
          <p:nvPr/>
        </p:nvCxnSpPr>
        <p:spPr>
          <a:xfrm>
            <a:off x="325775" y="1078400"/>
            <a:ext cx="8481300" cy="0"/>
          </a:xfrm>
          <a:prstGeom prst="straightConnector1">
            <a:avLst/>
          </a:prstGeom>
          <a:noFill/>
          <a:ln w="19050" cap="flat" cmpd="sng">
            <a:solidFill>
              <a:srgbClr val="3D85C6"/>
            </a:solidFill>
            <a:prstDash val="solid"/>
            <a:round/>
            <a:headEnd type="none" w="med" len="med"/>
            <a:tailEnd type="none" w="med" len="med"/>
          </a:ln>
        </p:spPr>
      </p:cxnSp>
      <p:sp>
        <p:nvSpPr>
          <p:cNvPr id="64" name="Google Shape;6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pic>
        <p:nvPicPr>
          <p:cNvPr id="65" name="Google Shape;65;p14"/>
          <p:cNvPicPr preferRelativeResize="0"/>
          <p:nvPr/>
        </p:nvPicPr>
        <p:blipFill>
          <a:blip r:embed="rId4">
            <a:alphaModFix/>
          </a:blip>
          <a:stretch>
            <a:fillRect/>
          </a:stretch>
        </p:blipFill>
        <p:spPr>
          <a:xfrm>
            <a:off x="0" y="4760675"/>
            <a:ext cx="1826900" cy="382825"/>
          </a:xfrm>
          <a:prstGeom prst="rect">
            <a:avLst/>
          </a:prstGeom>
          <a:noFill/>
          <a:ln>
            <a:noFill/>
          </a:ln>
        </p:spPr>
      </p:pic>
      <p:cxnSp>
        <p:nvCxnSpPr>
          <p:cNvPr id="67" name="Google Shape;67;p14"/>
          <p:cNvCxnSpPr/>
          <p:nvPr/>
        </p:nvCxnSpPr>
        <p:spPr>
          <a:xfrm>
            <a:off x="325775" y="1078400"/>
            <a:ext cx="8481300" cy="0"/>
          </a:xfrm>
          <a:prstGeom prst="straightConnector1">
            <a:avLst/>
          </a:prstGeom>
          <a:noFill/>
          <a:ln w="19050" cap="flat" cmpd="sng">
            <a:solidFill>
              <a:srgbClr val="3D85C6"/>
            </a:solidFill>
            <a:prstDash val="solid"/>
            <a:round/>
            <a:headEnd type="none" w="med" len="med"/>
            <a:tailEnd type="none" w="med" len="med"/>
          </a:ln>
        </p:spPr>
      </p:cxnSp>
      <p:pic>
        <p:nvPicPr>
          <p:cNvPr id="11" name="Picture 10">
            <a:extLst>
              <a:ext uri="{FF2B5EF4-FFF2-40B4-BE49-F238E27FC236}">
                <a16:creationId xmlns:a16="http://schemas.microsoft.com/office/drawing/2014/main" id="{196452EC-5BCB-8545-81E2-5C59DD18A103}"/>
              </a:ext>
            </a:extLst>
          </p:cNvPr>
          <p:cNvPicPr>
            <a:picLocks noChangeAspect="1"/>
          </p:cNvPicPr>
          <p:nvPr/>
        </p:nvPicPr>
        <p:blipFill>
          <a:blip r:embed="rId5"/>
          <a:stretch>
            <a:fillRect/>
          </a:stretch>
        </p:blipFill>
        <p:spPr>
          <a:xfrm>
            <a:off x="7977291" y="91673"/>
            <a:ext cx="1072116" cy="792600"/>
          </a:xfrm>
          <a:prstGeom prst="rect">
            <a:avLst/>
          </a:prstGeom>
        </p:spPr>
      </p:pic>
      <p:sp>
        <p:nvSpPr>
          <p:cNvPr id="13" name="Google Shape;173;p32">
            <a:extLst>
              <a:ext uri="{FF2B5EF4-FFF2-40B4-BE49-F238E27FC236}">
                <a16:creationId xmlns:a16="http://schemas.microsoft.com/office/drawing/2014/main" id="{8043C289-E44D-C242-8C6F-D48FC05FF411}"/>
              </a:ext>
            </a:extLst>
          </p:cNvPr>
          <p:cNvSpPr/>
          <p:nvPr/>
        </p:nvSpPr>
        <p:spPr>
          <a:xfrm>
            <a:off x="548896" y="1801760"/>
            <a:ext cx="1136947" cy="509624"/>
          </a:xfrm>
          <a:prstGeom prst="flowChartAlternateProcess">
            <a:avLst/>
          </a:prstGeom>
          <a:solidFill>
            <a:schemeClr val="bg1">
              <a:lumMod val="85000"/>
            </a:schemeClr>
          </a:solidFill>
          <a:ln w="38100" cap="flat" cmpd="sng">
            <a:solidFill>
              <a:srgbClr val="00B050">
                <a:alpha val="20000"/>
              </a:srgbClr>
            </a:solidFill>
            <a:prstDash val="solid"/>
            <a:round/>
            <a:headEnd type="none" w="sm" len="sm"/>
            <a:tailEnd type="none" w="sm" len="sm"/>
          </a:ln>
        </p:spPr>
        <p:txBody>
          <a:bodyPr spcFirstLastPara="1" wrap="square" lIns="68569" tIns="68569" rIns="68569" bIns="68569" anchor="ctr" anchorCtr="0">
            <a:noAutofit/>
          </a:bodyPr>
          <a:lstStyle/>
          <a:p>
            <a:r>
              <a:rPr lang="en" sz="1600" dirty="0">
                <a:latin typeface="Times New Roman" panose="02020603050405020304" pitchFamily="18" charset="0"/>
                <a:ea typeface="Times New Roman"/>
                <a:cs typeface="Times New Roman" panose="02020603050405020304" pitchFamily="18" charset="0"/>
                <a:sym typeface="Times New Roman"/>
              </a:rPr>
              <a:t> </a:t>
            </a:r>
            <a:r>
              <a:rPr lang="en" sz="1600" b="1" dirty="0">
                <a:latin typeface="Times New Roman" panose="02020603050405020304" pitchFamily="18" charset="0"/>
                <a:ea typeface="Times New Roman"/>
                <a:cs typeface="Times New Roman" panose="02020603050405020304" pitchFamily="18" charset="0"/>
                <a:sym typeface="Times New Roman"/>
              </a:rPr>
              <a:t>Source</a:t>
            </a:r>
            <a:r>
              <a:rPr lang="en-US" sz="1600" b="1" dirty="0">
                <a:latin typeface="Times New Roman" panose="02020603050405020304" pitchFamily="18" charset="0"/>
                <a:ea typeface="Times New Roman"/>
                <a:cs typeface="Times New Roman" panose="02020603050405020304" pitchFamily="18" charset="0"/>
                <a:sym typeface="Times New Roman"/>
              </a:rPr>
              <a:t> A</a:t>
            </a:r>
            <a:endParaRPr sz="1600" b="1" dirty="0">
              <a:latin typeface="Times New Roman" panose="02020603050405020304" pitchFamily="18" charset="0"/>
              <a:ea typeface="Times New Roman"/>
              <a:cs typeface="Times New Roman" panose="02020603050405020304" pitchFamily="18" charset="0"/>
              <a:sym typeface="Times New Roman"/>
            </a:endParaRPr>
          </a:p>
        </p:txBody>
      </p:sp>
      <p:sp>
        <p:nvSpPr>
          <p:cNvPr id="14" name="Google Shape;173;p32">
            <a:extLst>
              <a:ext uri="{FF2B5EF4-FFF2-40B4-BE49-F238E27FC236}">
                <a16:creationId xmlns:a16="http://schemas.microsoft.com/office/drawing/2014/main" id="{397D3AF1-5FF6-EC41-AD95-D3F62871E7B6}"/>
              </a:ext>
            </a:extLst>
          </p:cNvPr>
          <p:cNvSpPr/>
          <p:nvPr/>
        </p:nvSpPr>
        <p:spPr>
          <a:xfrm>
            <a:off x="563046" y="2381143"/>
            <a:ext cx="1122797" cy="509624"/>
          </a:xfrm>
          <a:prstGeom prst="flowChartAlternateProcess">
            <a:avLst/>
          </a:prstGeom>
          <a:solidFill>
            <a:schemeClr val="bg1">
              <a:lumMod val="85000"/>
            </a:schemeClr>
          </a:solidFill>
          <a:ln w="38100" cap="flat" cmpd="sng">
            <a:solidFill>
              <a:srgbClr val="FF0000"/>
            </a:solidFill>
            <a:prstDash val="solid"/>
            <a:round/>
            <a:headEnd type="none" w="sm" len="sm"/>
            <a:tailEnd type="none" w="sm" len="sm"/>
          </a:ln>
        </p:spPr>
        <p:txBody>
          <a:bodyPr spcFirstLastPara="1" wrap="square" lIns="68569" tIns="68569" rIns="68569" bIns="68569" anchor="ctr" anchorCtr="0">
            <a:noAutofit/>
          </a:bodyPr>
          <a:lstStyle/>
          <a:p>
            <a:r>
              <a:rPr lang="en" sz="1600" dirty="0">
                <a:latin typeface="Times New Roman" panose="02020603050405020304" pitchFamily="18" charset="0"/>
                <a:ea typeface="Times New Roman"/>
                <a:cs typeface="Times New Roman" panose="02020603050405020304" pitchFamily="18" charset="0"/>
                <a:sym typeface="Times New Roman"/>
              </a:rPr>
              <a:t> </a:t>
            </a:r>
            <a:r>
              <a:rPr lang="en" sz="1600" b="1" dirty="0">
                <a:latin typeface="Times New Roman" panose="02020603050405020304" pitchFamily="18" charset="0"/>
                <a:ea typeface="Times New Roman"/>
                <a:cs typeface="Times New Roman" panose="02020603050405020304" pitchFamily="18" charset="0"/>
                <a:sym typeface="Times New Roman"/>
              </a:rPr>
              <a:t>Source</a:t>
            </a:r>
            <a:r>
              <a:rPr lang="en-US" sz="1600" b="1" dirty="0">
                <a:latin typeface="Times New Roman" panose="02020603050405020304" pitchFamily="18" charset="0"/>
                <a:ea typeface="Times New Roman"/>
                <a:cs typeface="Times New Roman" panose="02020603050405020304" pitchFamily="18" charset="0"/>
                <a:sym typeface="Times New Roman"/>
              </a:rPr>
              <a:t> B</a:t>
            </a:r>
            <a:endParaRPr sz="1600" b="1" dirty="0">
              <a:latin typeface="Times New Roman" panose="02020603050405020304" pitchFamily="18" charset="0"/>
              <a:ea typeface="Times New Roman"/>
              <a:cs typeface="Times New Roman" panose="02020603050405020304" pitchFamily="18" charset="0"/>
              <a:sym typeface="Times New Roman"/>
            </a:endParaRPr>
          </a:p>
        </p:txBody>
      </p:sp>
      <p:sp>
        <p:nvSpPr>
          <p:cNvPr id="15" name="Google Shape;173;p32">
            <a:extLst>
              <a:ext uri="{FF2B5EF4-FFF2-40B4-BE49-F238E27FC236}">
                <a16:creationId xmlns:a16="http://schemas.microsoft.com/office/drawing/2014/main" id="{BD517B6B-11AD-9346-A748-DDFBC45747B9}"/>
              </a:ext>
            </a:extLst>
          </p:cNvPr>
          <p:cNvSpPr/>
          <p:nvPr/>
        </p:nvSpPr>
        <p:spPr>
          <a:xfrm>
            <a:off x="548896" y="2963596"/>
            <a:ext cx="1122797" cy="509624"/>
          </a:xfrm>
          <a:prstGeom prst="flowChartAlternateProcess">
            <a:avLst/>
          </a:prstGeom>
          <a:solidFill>
            <a:schemeClr val="bg1">
              <a:lumMod val="85000"/>
            </a:schemeClr>
          </a:solidFill>
          <a:ln w="38100" cap="flat" cmpd="sng">
            <a:solidFill>
              <a:srgbClr val="00B050"/>
            </a:solidFill>
            <a:prstDash val="solid"/>
            <a:round/>
            <a:headEnd type="none" w="sm" len="sm"/>
            <a:tailEnd type="none" w="sm" len="sm"/>
          </a:ln>
        </p:spPr>
        <p:txBody>
          <a:bodyPr spcFirstLastPara="1" wrap="square" lIns="68569" tIns="68569" rIns="68569" bIns="68569" anchor="ctr" anchorCtr="0">
            <a:noAutofit/>
          </a:bodyPr>
          <a:lstStyle/>
          <a:p>
            <a:r>
              <a:rPr lang="en" sz="1600" dirty="0">
                <a:latin typeface="Times New Roman" panose="02020603050405020304" pitchFamily="18" charset="0"/>
                <a:ea typeface="Times New Roman"/>
                <a:cs typeface="Times New Roman" panose="02020603050405020304" pitchFamily="18" charset="0"/>
                <a:sym typeface="Times New Roman"/>
              </a:rPr>
              <a:t> </a:t>
            </a:r>
            <a:r>
              <a:rPr lang="en" sz="1600" b="1" dirty="0">
                <a:latin typeface="Times New Roman" panose="02020603050405020304" pitchFamily="18" charset="0"/>
                <a:ea typeface="Times New Roman"/>
                <a:cs typeface="Times New Roman" panose="02020603050405020304" pitchFamily="18" charset="0"/>
                <a:sym typeface="Times New Roman"/>
              </a:rPr>
              <a:t>Source</a:t>
            </a:r>
            <a:r>
              <a:rPr lang="en-US" sz="1600" b="1" dirty="0">
                <a:latin typeface="Times New Roman" panose="02020603050405020304" pitchFamily="18" charset="0"/>
                <a:ea typeface="Times New Roman"/>
                <a:cs typeface="Times New Roman" panose="02020603050405020304" pitchFamily="18" charset="0"/>
                <a:sym typeface="Times New Roman"/>
              </a:rPr>
              <a:t> C</a:t>
            </a:r>
            <a:endParaRPr sz="1600" b="1" dirty="0">
              <a:latin typeface="Times New Roman" panose="02020603050405020304" pitchFamily="18" charset="0"/>
              <a:ea typeface="Times New Roman"/>
              <a:cs typeface="Times New Roman" panose="02020603050405020304" pitchFamily="18" charset="0"/>
              <a:sym typeface="Times New Roman"/>
            </a:endParaRPr>
          </a:p>
        </p:txBody>
      </p:sp>
      <p:cxnSp>
        <p:nvCxnSpPr>
          <p:cNvPr id="22" name="Google Shape;193;p32">
            <a:extLst>
              <a:ext uri="{FF2B5EF4-FFF2-40B4-BE49-F238E27FC236}">
                <a16:creationId xmlns:a16="http://schemas.microsoft.com/office/drawing/2014/main" id="{9A54516C-B8E9-FF4D-987C-D9C86FBE5D73}"/>
              </a:ext>
            </a:extLst>
          </p:cNvPr>
          <p:cNvCxnSpPr>
            <a:cxnSpLocks/>
            <a:stCxn id="13" idx="3"/>
          </p:cNvCxnSpPr>
          <p:nvPr/>
        </p:nvCxnSpPr>
        <p:spPr>
          <a:xfrm>
            <a:off x="1685843" y="2056572"/>
            <a:ext cx="910954" cy="568238"/>
          </a:xfrm>
          <a:prstGeom prst="straightConnector1">
            <a:avLst/>
          </a:prstGeom>
          <a:noFill/>
          <a:ln w="38100" cap="flat" cmpd="sng">
            <a:solidFill>
              <a:srgbClr val="00B050">
                <a:alpha val="24000"/>
              </a:srgbClr>
            </a:solidFill>
            <a:prstDash val="solid"/>
            <a:round/>
            <a:headEnd type="none" w="med" len="med"/>
            <a:tailEnd type="triangle" w="med" len="med"/>
          </a:ln>
        </p:spPr>
      </p:cxnSp>
      <p:cxnSp>
        <p:nvCxnSpPr>
          <p:cNvPr id="23" name="Google Shape;193;p32">
            <a:extLst>
              <a:ext uri="{FF2B5EF4-FFF2-40B4-BE49-F238E27FC236}">
                <a16:creationId xmlns:a16="http://schemas.microsoft.com/office/drawing/2014/main" id="{CCBD6C3F-602F-2542-8639-D87E35611A25}"/>
              </a:ext>
            </a:extLst>
          </p:cNvPr>
          <p:cNvCxnSpPr>
            <a:cxnSpLocks/>
          </p:cNvCxnSpPr>
          <p:nvPr/>
        </p:nvCxnSpPr>
        <p:spPr>
          <a:xfrm>
            <a:off x="1685842" y="2624810"/>
            <a:ext cx="910955" cy="0"/>
          </a:xfrm>
          <a:prstGeom prst="straightConnector1">
            <a:avLst/>
          </a:prstGeom>
          <a:noFill/>
          <a:ln w="38100" cap="flat" cmpd="sng">
            <a:solidFill>
              <a:srgbClr val="FF0000"/>
            </a:solidFill>
            <a:prstDash val="solid"/>
            <a:round/>
            <a:headEnd type="none" w="med" len="med"/>
            <a:tailEnd type="triangle" w="med" len="med"/>
          </a:ln>
        </p:spPr>
      </p:cxnSp>
      <p:cxnSp>
        <p:nvCxnSpPr>
          <p:cNvPr id="24" name="Google Shape;193;p32">
            <a:extLst>
              <a:ext uri="{FF2B5EF4-FFF2-40B4-BE49-F238E27FC236}">
                <a16:creationId xmlns:a16="http://schemas.microsoft.com/office/drawing/2014/main" id="{2CD5A6CA-EBCE-A340-A299-B0ABBFA9E041}"/>
              </a:ext>
            </a:extLst>
          </p:cNvPr>
          <p:cNvCxnSpPr>
            <a:cxnSpLocks/>
          </p:cNvCxnSpPr>
          <p:nvPr/>
        </p:nvCxnSpPr>
        <p:spPr>
          <a:xfrm flipV="1">
            <a:off x="1670354" y="2624810"/>
            <a:ext cx="926443" cy="593598"/>
          </a:xfrm>
          <a:prstGeom prst="straightConnector1">
            <a:avLst/>
          </a:prstGeom>
          <a:noFill/>
          <a:ln w="38100" cap="flat" cmpd="sng">
            <a:solidFill>
              <a:srgbClr val="00B050"/>
            </a:solidFill>
            <a:prstDash val="solid"/>
            <a:round/>
            <a:headEnd type="none" w="med" len="med"/>
            <a:tailEnd type="triangle" w="med" len="med"/>
          </a:ln>
        </p:spPr>
      </p:cxnSp>
      <p:sp>
        <p:nvSpPr>
          <p:cNvPr id="30" name="Google Shape;173;p32">
            <a:extLst>
              <a:ext uri="{FF2B5EF4-FFF2-40B4-BE49-F238E27FC236}">
                <a16:creationId xmlns:a16="http://schemas.microsoft.com/office/drawing/2014/main" id="{F7BDE52C-0AF8-8A4E-91EA-E45B6E0F3648}"/>
              </a:ext>
            </a:extLst>
          </p:cNvPr>
          <p:cNvSpPr/>
          <p:nvPr/>
        </p:nvSpPr>
        <p:spPr>
          <a:xfrm>
            <a:off x="2582646" y="2175520"/>
            <a:ext cx="1255060" cy="788067"/>
          </a:xfrm>
          <a:prstGeom prst="flowChartAlternateProcess">
            <a:avLst/>
          </a:prstGeom>
          <a:solidFill>
            <a:schemeClr val="bg1">
              <a:lumMod val="85000"/>
            </a:schemeClr>
          </a:solidFill>
          <a:ln w="38100" cap="flat" cmpd="sng">
            <a:solidFill>
              <a:srgbClr val="434343"/>
            </a:solidFill>
            <a:prstDash val="solid"/>
            <a:round/>
            <a:headEnd type="none" w="sm" len="sm"/>
            <a:tailEnd type="none" w="sm" len="sm"/>
          </a:ln>
        </p:spPr>
        <p:txBody>
          <a:bodyPr spcFirstLastPara="1" wrap="square" lIns="68569" tIns="68569" rIns="68569" bIns="68569" anchor="ctr" anchorCtr="0">
            <a:noAutofit/>
          </a:bodyPr>
          <a:lstStyle/>
          <a:p>
            <a:r>
              <a:rPr lang="en-US" sz="2200" dirty="0">
                <a:latin typeface="Times New Roman" panose="02020603050405020304" pitchFamily="18" charset="0"/>
                <a:ea typeface="Times New Roman"/>
                <a:cs typeface="Times New Roman" panose="02020603050405020304" pitchFamily="18" charset="0"/>
                <a:sym typeface="Times New Roman"/>
              </a:rPr>
              <a:t>Transfer Model</a:t>
            </a:r>
            <a:endParaRPr sz="2200" b="1" dirty="0">
              <a:latin typeface="Times New Roman" panose="02020603050405020304" pitchFamily="18" charset="0"/>
              <a:ea typeface="Times New Roman"/>
              <a:cs typeface="Times New Roman" panose="02020603050405020304" pitchFamily="18" charset="0"/>
              <a:sym typeface="Times New Roman"/>
            </a:endParaRPr>
          </a:p>
        </p:txBody>
      </p:sp>
      <p:cxnSp>
        <p:nvCxnSpPr>
          <p:cNvPr id="39" name="Google Shape;193;p32">
            <a:extLst>
              <a:ext uri="{FF2B5EF4-FFF2-40B4-BE49-F238E27FC236}">
                <a16:creationId xmlns:a16="http://schemas.microsoft.com/office/drawing/2014/main" id="{E52757A9-1604-FA46-A5EB-3D7177557A77}"/>
              </a:ext>
            </a:extLst>
          </p:cNvPr>
          <p:cNvCxnSpPr>
            <a:cxnSpLocks/>
          </p:cNvCxnSpPr>
          <p:nvPr/>
        </p:nvCxnSpPr>
        <p:spPr>
          <a:xfrm>
            <a:off x="3854368" y="2597538"/>
            <a:ext cx="910955" cy="0"/>
          </a:xfrm>
          <a:prstGeom prst="straightConnector1">
            <a:avLst/>
          </a:prstGeom>
          <a:noFill/>
          <a:ln w="38100" cap="flat" cmpd="sng">
            <a:solidFill>
              <a:srgbClr val="00B050"/>
            </a:solidFill>
            <a:prstDash val="solid"/>
            <a:round/>
            <a:headEnd type="none" w="med" len="med"/>
            <a:tailEnd type="triangle" w="med" len="med"/>
          </a:ln>
        </p:spPr>
      </p:cxnSp>
      <p:pic>
        <p:nvPicPr>
          <p:cNvPr id="31" name="Graphic 30" descr="Speedometer Low outline">
            <a:extLst>
              <a:ext uri="{FF2B5EF4-FFF2-40B4-BE49-F238E27FC236}">
                <a16:creationId xmlns:a16="http://schemas.microsoft.com/office/drawing/2014/main" id="{4BC9F503-5368-4E4F-A8D4-3D32E501F86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25262" y="1554945"/>
            <a:ext cx="914400" cy="914400"/>
          </a:xfrm>
          <a:prstGeom prst="rect">
            <a:avLst/>
          </a:prstGeom>
        </p:spPr>
      </p:pic>
      <p:pic>
        <p:nvPicPr>
          <p:cNvPr id="70" name="Graphic 69" descr="Speedometer Middle outline">
            <a:extLst>
              <a:ext uri="{FF2B5EF4-FFF2-40B4-BE49-F238E27FC236}">
                <a16:creationId xmlns:a16="http://schemas.microsoft.com/office/drawing/2014/main" id="{3BCC441F-F2F0-694D-BCF2-35A1682E953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28708" y="1556068"/>
            <a:ext cx="914400" cy="914400"/>
          </a:xfrm>
          <a:prstGeom prst="rect">
            <a:avLst/>
          </a:prstGeom>
        </p:spPr>
      </p:pic>
      <p:cxnSp>
        <p:nvCxnSpPr>
          <p:cNvPr id="71" name="Google Shape;193;p32">
            <a:extLst>
              <a:ext uri="{FF2B5EF4-FFF2-40B4-BE49-F238E27FC236}">
                <a16:creationId xmlns:a16="http://schemas.microsoft.com/office/drawing/2014/main" id="{5F1A00F5-B0A3-0E48-89C3-A50F83CFC7A9}"/>
              </a:ext>
            </a:extLst>
          </p:cNvPr>
          <p:cNvCxnSpPr>
            <a:cxnSpLocks/>
          </p:cNvCxnSpPr>
          <p:nvPr/>
        </p:nvCxnSpPr>
        <p:spPr>
          <a:xfrm>
            <a:off x="3854368" y="2596660"/>
            <a:ext cx="910955" cy="0"/>
          </a:xfrm>
          <a:prstGeom prst="straightConnector1">
            <a:avLst/>
          </a:prstGeom>
          <a:noFill/>
          <a:ln w="38100" cap="flat" cmpd="sng">
            <a:solidFill>
              <a:srgbClr val="FF0000"/>
            </a:solidFill>
            <a:prstDash val="solid"/>
            <a:round/>
            <a:headEnd type="none" w="med" len="med"/>
            <a:tailEnd type="triangle" w="med" len="med"/>
          </a:ln>
        </p:spPr>
      </p:cxnSp>
      <p:cxnSp>
        <p:nvCxnSpPr>
          <p:cNvPr id="25" name="Straight Arrow Connector 24">
            <a:extLst>
              <a:ext uri="{FF2B5EF4-FFF2-40B4-BE49-F238E27FC236}">
                <a16:creationId xmlns:a16="http://schemas.microsoft.com/office/drawing/2014/main" id="{7609FDCA-16CA-4A4B-8598-7DFF608E2A7F}"/>
              </a:ext>
            </a:extLst>
          </p:cNvPr>
          <p:cNvCxnSpPr>
            <a:cxnSpLocks/>
          </p:cNvCxnSpPr>
          <p:nvPr/>
        </p:nvCxnSpPr>
        <p:spPr>
          <a:xfrm flipV="1">
            <a:off x="6350503" y="1714334"/>
            <a:ext cx="0" cy="185525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88C43C9-7093-2F48-849D-3396A2E81198}"/>
              </a:ext>
            </a:extLst>
          </p:cNvPr>
          <p:cNvSpPr txBox="1"/>
          <p:nvPr/>
        </p:nvSpPr>
        <p:spPr>
          <a:xfrm>
            <a:off x="4745781" y="2271170"/>
            <a:ext cx="1665206"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Transfer Performance</a:t>
            </a:r>
          </a:p>
        </p:txBody>
      </p:sp>
      <p:sp>
        <p:nvSpPr>
          <p:cNvPr id="28" name="TextBox 27">
            <a:extLst>
              <a:ext uri="{FF2B5EF4-FFF2-40B4-BE49-F238E27FC236}">
                <a16:creationId xmlns:a16="http://schemas.microsoft.com/office/drawing/2014/main" id="{9316AC9A-9707-D540-850B-CEB8C182DC15}"/>
              </a:ext>
            </a:extLst>
          </p:cNvPr>
          <p:cNvSpPr txBox="1"/>
          <p:nvPr/>
        </p:nvSpPr>
        <p:spPr>
          <a:xfrm>
            <a:off x="6911743" y="3507392"/>
            <a:ext cx="1242648" cy="392415"/>
          </a:xfrm>
          <a:prstGeom prst="rect">
            <a:avLst/>
          </a:prstGeom>
          <a:noFill/>
        </p:spPr>
        <p:txBody>
          <a:bodyPr wrap="none" rtlCol="0">
            <a:spAutoFit/>
          </a:bodyPr>
          <a:lstStyle/>
          <a:p>
            <a:r>
              <a:rPr lang="en-US" sz="1950" dirty="0"/>
              <a:t>#Sources</a:t>
            </a:r>
          </a:p>
        </p:txBody>
      </p:sp>
      <p:cxnSp>
        <p:nvCxnSpPr>
          <p:cNvPr id="29" name="Straight Arrow Connector 28">
            <a:extLst>
              <a:ext uri="{FF2B5EF4-FFF2-40B4-BE49-F238E27FC236}">
                <a16:creationId xmlns:a16="http://schemas.microsoft.com/office/drawing/2014/main" id="{C6D715A5-77EB-5B45-A4E2-D80F47AB7598}"/>
              </a:ext>
            </a:extLst>
          </p:cNvPr>
          <p:cNvCxnSpPr>
            <a:cxnSpLocks/>
          </p:cNvCxnSpPr>
          <p:nvPr/>
        </p:nvCxnSpPr>
        <p:spPr>
          <a:xfrm>
            <a:off x="6213789" y="3473319"/>
            <a:ext cx="2501842"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7" name="Hexagon 36">
            <a:extLst>
              <a:ext uri="{FF2B5EF4-FFF2-40B4-BE49-F238E27FC236}">
                <a16:creationId xmlns:a16="http://schemas.microsoft.com/office/drawing/2014/main" id="{B9F69261-9E1E-4943-A7B9-0E3FBEF86FA8}"/>
              </a:ext>
            </a:extLst>
          </p:cNvPr>
          <p:cNvSpPr/>
          <p:nvPr/>
        </p:nvSpPr>
        <p:spPr>
          <a:xfrm flipH="1">
            <a:off x="6295350" y="3386936"/>
            <a:ext cx="113427" cy="151119"/>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2F62A32-A9AD-704A-BF44-063E4AE8422D}"/>
              </a:ext>
            </a:extLst>
          </p:cNvPr>
          <p:cNvSpPr txBox="1"/>
          <p:nvPr/>
        </p:nvSpPr>
        <p:spPr>
          <a:xfrm>
            <a:off x="-972273" y="127322"/>
            <a:ext cx="184731" cy="307777"/>
          </a:xfrm>
          <a:prstGeom prst="rect">
            <a:avLst/>
          </a:prstGeom>
          <a:noFill/>
        </p:spPr>
        <p:txBody>
          <a:bodyPr wrap="none" rtlCol="0">
            <a:spAutoFit/>
          </a:bodyPr>
          <a:lstStyle/>
          <a:p>
            <a:endParaRPr lang="en-US" dirty="0"/>
          </a:p>
        </p:txBody>
      </p:sp>
      <p:grpSp>
        <p:nvGrpSpPr>
          <p:cNvPr id="76" name="Group 75">
            <a:extLst>
              <a:ext uri="{FF2B5EF4-FFF2-40B4-BE49-F238E27FC236}">
                <a16:creationId xmlns:a16="http://schemas.microsoft.com/office/drawing/2014/main" id="{55E57B03-BD1A-BF49-B966-369AA95BD9E3}"/>
              </a:ext>
            </a:extLst>
          </p:cNvPr>
          <p:cNvGrpSpPr/>
          <p:nvPr/>
        </p:nvGrpSpPr>
        <p:grpSpPr>
          <a:xfrm>
            <a:off x="6324742" y="2065116"/>
            <a:ext cx="1829649" cy="1435100"/>
            <a:chOff x="2190135" y="3339430"/>
            <a:chExt cx="1829649" cy="1435100"/>
          </a:xfrm>
        </p:grpSpPr>
        <p:pic>
          <p:nvPicPr>
            <p:cNvPr id="60" name="Picture 59" descr="Shape&#10;&#10;Description automatically generated">
              <a:extLst>
                <a:ext uri="{FF2B5EF4-FFF2-40B4-BE49-F238E27FC236}">
                  <a16:creationId xmlns:a16="http://schemas.microsoft.com/office/drawing/2014/main" id="{5D7E09B5-2DBA-304D-B91A-7BCC0C7DD726}"/>
                </a:ext>
              </a:extLst>
            </p:cNvPr>
            <p:cNvPicPr>
              <a:picLocks noChangeAspect="1"/>
            </p:cNvPicPr>
            <p:nvPr/>
          </p:nvPicPr>
          <p:blipFill rotWithShape="1">
            <a:blip r:embed="rId10"/>
            <a:srcRect l="70204" t="1203"/>
            <a:stretch/>
          </p:blipFill>
          <p:spPr>
            <a:xfrm>
              <a:off x="3471084" y="3345371"/>
              <a:ext cx="548700" cy="1417824"/>
            </a:xfrm>
            <a:prstGeom prst="rect">
              <a:avLst/>
            </a:prstGeom>
          </p:spPr>
        </p:pic>
        <p:pic>
          <p:nvPicPr>
            <p:cNvPr id="75" name="Picture 74" descr="Shape&#10;&#10;Description automatically generated">
              <a:extLst>
                <a:ext uri="{FF2B5EF4-FFF2-40B4-BE49-F238E27FC236}">
                  <a16:creationId xmlns:a16="http://schemas.microsoft.com/office/drawing/2014/main" id="{40D3623E-291B-AB45-AE6E-F2F0703394A9}"/>
                </a:ext>
              </a:extLst>
            </p:cNvPr>
            <p:cNvPicPr>
              <a:picLocks noChangeAspect="1"/>
            </p:cNvPicPr>
            <p:nvPr/>
          </p:nvPicPr>
          <p:blipFill rotWithShape="1">
            <a:blip r:embed="rId11"/>
            <a:srcRect r="22605"/>
            <a:stretch/>
          </p:blipFill>
          <p:spPr>
            <a:xfrm>
              <a:off x="2190135" y="3339430"/>
              <a:ext cx="1425231" cy="1435100"/>
            </a:xfrm>
            <a:prstGeom prst="rect">
              <a:avLst/>
            </a:prstGeom>
          </p:spPr>
        </p:pic>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accel="50000" decel="50000" fill="hold" grpId="0" nodeType="withEffect">
                                  <p:stCondLst>
                                    <p:cond delay="0"/>
                                  </p:stCondLst>
                                  <p:childTnLst>
                                    <p:animMotion origin="layout" path="M -0.00157 -2.59259E-6 C 0.01822 -0.0037 0.03819 -0.0074 0.06041 -0.05123 C 0.08281 -0.09537 0.1092 -0.24537 0.13177 -0.26419 C 0.15416 -0.28302 0.19548 -0.1645 0.19548 -0.16419 L 0.19548 -0.1645 " pathEditMode="relative" rAng="0" ptsTypes="AAAAA">
                                      <p:cBhvr>
                                        <p:cTn id="6" dur="2000" fill="hold"/>
                                        <p:tgtEl>
                                          <p:spTgt spid="37"/>
                                        </p:tgtEl>
                                        <p:attrNameLst>
                                          <p:attrName>ppt_x</p:attrName>
                                          <p:attrName>ppt_y</p:attrName>
                                        </p:attrNameLst>
                                      </p:cBhvr>
                                      <p:rCtr x="9844" y="-1333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ppt_x"/>
                                          </p:val>
                                        </p:tav>
                                        <p:tav tm="100000">
                                          <p:val>
                                            <p:strVal val="#ppt_x"/>
                                          </p:val>
                                        </p:tav>
                                      </p:tavLst>
                                    </p:anim>
                                    <p:anim calcmode="lin" valueType="num">
                                      <p:cBhvr additive="base">
                                        <p:cTn id="16" dur="500" fill="hold"/>
                                        <p:tgtEl>
                                          <p:spTgt spid="2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par>
                                <p:cTn id="21" presetID="2" presetClass="exit" presetSubtype="4" fill="hold" nodeType="withEffect">
                                  <p:stCondLst>
                                    <p:cond delay="0"/>
                                  </p:stCondLst>
                                  <p:childTnLst>
                                    <p:anim calcmode="lin" valueType="num">
                                      <p:cBhvr additive="base">
                                        <p:cTn id="22" dur="500"/>
                                        <p:tgtEl>
                                          <p:spTgt spid="70"/>
                                        </p:tgtEl>
                                        <p:attrNameLst>
                                          <p:attrName>ppt_x</p:attrName>
                                        </p:attrNameLst>
                                      </p:cBhvr>
                                      <p:tavLst>
                                        <p:tav tm="0">
                                          <p:val>
                                            <p:strVal val="ppt_x"/>
                                          </p:val>
                                        </p:tav>
                                        <p:tav tm="100000">
                                          <p:val>
                                            <p:strVal val="ppt_x"/>
                                          </p:val>
                                        </p:tav>
                                      </p:tavLst>
                                    </p:anim>
                                    <p:anim calcmode="lin" valueType="num">
                                      <p:cBhvr additive="base">
                                        <p:cTn id="23" dur="500"/>
                                        <p:tgtEl>
                                          <p:spTgt spid="70"/>
                                        </p:tgtEl>
                                        <p:attrNameLst>
                                          <p:attrName>ppt_y</p:attrName>
                                        </p:attrNameLst>
                                      </p:cBhvr>
                                      <p:tavLst>
                                        <p:tav tm="0">
                                          <p:val>
                                            <p:strVal val="ppt_y"/>
                                          </p:val>
                                        </p:tav>
                                        <p:tav tm="100000">
                                          <p:val>
                                            <p:strVal val="1+ppt_h/2"/>
                                          </p:val>
                                        </p:tav>
                                      </p:tavLst>
                                    </p:anim>
                                    <p:set>
                                      <p:cBhvr>
                                        <p:cTn id="24" dur="1" fill="hold">
                                          <p:stCondLst>
                                            <p:cond delay="499"/>
                                          </p:stCondLst>
                                        </p:cTn>
                                        <p:tgtEl>
                                          <p:spTgt spid="70"/>
                                        </p:tgtEl>
                                        <p:attrNameLst>
                                          <p:attrName>style.visibility</p:attrName>
                                        </p:attrNameLst>
                                      </p:cBhvr>
                                      <p:to>
                                        <p:strVal val="hidden"/>
                                      </p:to>
                                    </p:set>
                                  </p:childTnLst>
                                </p:cTn>
                              </p:par>
                              <p:par>
                                <p:cTn id="25" presetID="2" presetClass="entr" presetSubtype="4" fill="hold" nodeType="withEffect">
                                  <p:stCondLst>
                                    <p:cond delay="0"/>
                                  </p:stCondLst>
                                  <p:childTnLst>
                                    <p:set>
                                      <p:cBhvr>
                                        <p:cTn id="26" dur="1" fill="hold">
                                          <p:stCondLst>
                                            <p:cond delay="0"/>
                                          </p:stCondLst>
                                        </p:cTn>
                                        <p:tgtEl>
                                          <p:spTgt spid="71"/>
                                        </p:tgtEl>
                                        <p:attrNameLst>
                                          <p:attrName>style.visibility</p:attrName>
                                        </p:attrNameLst>
                                      </p:cBhvr>
                                      <p:to>
                                        <p:strVal val="visible"/>
                                      </p:to>
                                    </p:set>
                                    <p:anim calcmode="lin" valueType="num">
                                      <p:cBhvr additive="base">
                                        <p:cTn id="27" dur="500" fill="hold"/>
                                        <p:tgtEl>
                                          <p:spTgt spid="71"/>
                                        </p:tgtEl>
                                        <p:attrNameLst>
                                          <p:attrName>ppt_x</p:attrName>
                                        </p:attrNameLst>
                                      </p:cBhvr>
                                      <p:tavLst>
                                        <p:tav tm="0">
                                          <p:val>
                                            <p:strVal val="#ppt_x"/>
                                          </p:val>
                                        </p:tav>
                                        <p:tav tm="100000">
                                          <p:val>
                                            <p:strVal val="#ppt_x"/>
                                          </p:val>
                                        </p:tav>
                                      </p:tavLst>
                                    </p:anim>
                                    <p:anim calcmode="lin" valueType="num">
                                      <p:cBhvr additive="base">
                                        <p:cTn id="28" dur="500" fill="hold"/>
                                        <p:tgtEl>
                                          <p:spTgt spid="71"/>
                                        </p:tgtEl>
                                        <p:attrNameLst>
                                          <p:attrName>ppt_y</p:attrName>
                                        </p:attrNameLst>
                                      </p:cBhvr>
                                      <p:tavLst>
                                        <p:tav tm="0">
                                          <p:val>
                                            <p:strVal val="1+#ppt_h/2"/>
                                          </p:val>
                                        </p:tav>
                                        <p:tav tm="100000">
                                          <p:val>
                                            <p:strVal val="#ppt_y"/>
                                          </p:val>
                                        </p:tav>
                                      </p:tavLst>
                                    </p:anim>
                                  </p:childTnLst>
                                </p:cTn>
                              </p:par>
                              <p:par>
                                <p:cTn id="29" presetID="2" presetClass="exit" presetSubtype="4" fill="hold" nodeType="withEffect">
                                  <p:stCondLst>
                                    <p:cond delay="0"/>
                                  </p:stCondLst>
                                  <p:childTnLst>
                                    <p:anim calcmode="lin" valueType="num">
                                      <p:cBhvr additive="base">
                                        <p:cTn id="30" dur="500"/>
                                        <p:tgtEl>
                                          <p:spTgt spid="39"/>
                                        </p:tgtEl>
                                        <p:attrNameLst>
                                          <p:attrName>ppt_x</p:attrName>
                                        </p:attrNameLst>
                                      </p:cBhvr>
                                      <p:tavLst>
                                        <p:tav tm="0">
                                          <p:val>
                                            <p:strVal val="ppt_x"/>
                                          </p:val>
                                        </p:tav>
                                        <p:tav tm="100000">
                                          <p:val>
                                            <p:strVal val="ppt_x"/>
                                          </p:val>
                                        </p:tav>
                                      </p:tavLst>
                                    </p:anim>
                                    <p:anim calcmode="lin" valueType="num">
                                      <p:cBhvr additive="base">
                                        <p:cTn id="31" dur="500"/>
                                        <p:tgtEl>
                                          <p:spTgt spid="39"/>
                                        </p:tgtEl>
                                        <p:attrNameLst>
                                          <p:attrName>ppt_y</p:attrName>
                                        </p:attrNameLst>
                                      </p:cBhvr>
                                      <p:tavLst>
                                        <p:tav tm="0">
                                          <p:val>
                                            <p:strVal val="ppt_y"/>
                                          </p:val>
                                        </p:tav>
                                        <p:tav tm="100000">
                                          <p:val>
                                            <p:strVal val="1+ppt_h/2"/>
                                          </p:val>
                                        </p:tav>
                                      </p:tavLst>
                                    </p:anim>
                                    <p:set>
                                      <p:cBhvr>
                                        <p:cTn id="32"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3D85C6"/>
                </a:solidFill>
              </a:rPr>
              <a:t>Motivation</a:t>
            </a:r>
            <a:endParaRPr b="1" dirty="0">
              <a:solidFill>
                <a:srgbClr val="3D85C6"/>
              </a:solidFill>
            </a:endParaRPr>
          </a:p>
        </p:txBody>
      </p:sp>
      <p:cxnSp>
        <p:nvCxnSpPr>
          <p:cNvPr id="63" name="Google Shape;63;p14"/>
          <p:cNvCxnSpPr/>
          <p:nvPr/>
        </p:nvCxnSpPr>
        <p:spPr>
          <a:xfrm>
            <a:off x="325775" y="1078400"/>
            <a:ext cx="8481300" cy="0"/>
          </a:xfrm>
          <a:prstGeom prst="straightConnector1">
            <a:avLst/>
          </a:prstGeom>
          <a:noFill/>
          <a:ln w="19050" cap="flat" cmpd="sng">
            <a:solidFill>
              <a:srgbClr val="3D85C6"/>
            </a:solidFill>
            <a:prstDash val="solid"/>
            <a:round/>
            <a:headEnd type="none" w="med" len="med"/>
            <a:tailEnd type="none" w="med" len="med"/>
          </a:ln>
        </p:spPr>
      </p:cxnSp>
      <p:sp>
        <p:nvSpPr>
          <p:cNvPr id="64" name="Google Shape;6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a:t>
            </a:fld>
            <a:endParaRPr/>
          </a:p>
        </p:txBody>
      </p:sp>
      <p:pic>
        <p:nvPicPr>
          <p:cNvPr id="65" name="Google Shape;65;p14"/>
          <p:cNvPicPr preferRelativeResize="0"/>
          <p:nvPr/>
        </p:nvPicPr>
        <p:blipFill>
          <a:blip r:embed="rId4">
            <a:alphaModFix/>
          </a:blip>
          <a:stretch>
            <a:fillRect/>
          </a:stretch>
        </p:blipFill>
        <p:spPr>
          <a:xfrm>
            <a:off x="0" y="4760675"/>
            <a:ext cx="1826900" cy="382825"/>
          </a:xfrm>
          <a:prstGeom prst="rect">
            <a:avLst/>
          </a:prstGeom>
          <a:noFill/>
          <a:ln>
            <a:noFill/>
          </a:ln>
        </p:spPr>
      </p:pic>
      <p:cxnSp>
        <p:nvCxnSpPr>
          <p:cNvPr id="67" name="Google Shape;67;p14"/>
          <p:cNvCxnSpPr/>
          <p:nvPr/>
        </p:nvCxnSpPr>
        <p:spPr>
          <a:xfrm>
            <a:off x="325775" y="1078400"/>
            <a:ext cx="8481300" cy="0"/>
          </a:xfrm>
          <a:prstGeom prst="straightConnector1">
            <a:avLst/>
          </a:prstGeom>
          <a:noFill/>
          <a:ln w="19050" cap="flat" cmpd="sng">
            <a:solidFill>
              <a:srgbClr val="3D85C6"/>
            </a:solidFill>
            <a:prstDash val="solid"/>
            <a:round/>
            <a:headEnd type="none" w="med" len="med"/>
            <a:tailEnd type="none" w="med" len="med"/>
          </a:ln>
        </p:spPr>
      </p:cxnSp>
      <p:pic>
        <p:nvPicPr>
          <p:cNvPr id="11" name="Picture 10">
            <a:extLst>
              <a:ext uri="{FF2B5EF4-FFF2-40B4-BE49-F238E27FC236}">
                <a16:creationId xmlns:a16="http://schemas.microsoft.com/office/drawing/2014/main" id="{196452EC-5BCB-8545-81E2-5C59DD18A103}"/>
              </a:ext>
            </a:extLst>
          </p:cNvPr>
          <p:cNvPicPr>
            <a:picLocks noChangeAspect="1"/>
          </p:cNvPicPr>
          <p:nvPr/>
        </p:nvPicPr>
        <p:blipFill>
          <a:blip r:embed="rId5"/>
          <a:stretch>
            <a:fillRect/>
          </a:stretch>
        </p:blipFill>
        <p:spPr>
          <a:xfrm>
            <a:off x="7977291" y="91673"/>
            <a:ext cx="1072116" cy="792600"/>
          </a:xfrm>
          <a:prstGeom prst="rect">
            <a:avLst/>
          </a:prstGeom>
        </p:spPr>
      </p:pic>
      <p:sp>
        <p:nvSpPr>
          <p:cNvPr id="17" name="TextBox 16">
            <a:extLst>
              <a:ext uri="{FF2B5EF4-FFF2-40B4-BE49-F238E27FC236}">
                <a16:creationId xmlns:a16="http://schemas.microsoft.com/office/drawing/2014/main" id="{F2F62A32-A9AD-704A-BF44-063E4AE8422D}"/>
              </a:ext>
            </a:extLst>
          </p:cNvPr>
          <p:cNvSpPr txBox="1"/>
          <p:nvPr/>
        </p:nvSpPr>
        <p:spPr>
          <a:xfrm>
            <a:off x="-972273" y="127322"/>
            <a:ext cx="184731" cy="307777"/>
          </a:xfrm>
          <a:prstGeom prst="rect">
            <a:avLst/>
          </a:prstGeom>
          <a:noFill/>
        </p:spPr>
        <p:txBody>
          <a:bodyPr wrap="none" rtlCol="0">
            <a:spAutoFit/>
          </a:bodyPr>
          <a:lstStyle/>
          <a:p>
            <a:endParaRPr lang="en-US" dirty="0"/>
          </a:p>
        </p:txBody>
      </p:sp>
      <p:sp>
        <p:nvSpPr>
          <p:cNvPr id="26" name="Content Placeholder 3">
            <a:extLst>
              <a:ext uri="{FF2B5EF4-FFF2-40B4-BE49-F238E27FC236}">
                <a16:creationId xmlns:a16="http://schemas.microsoft.com/office/drawing/2014/main" id="{4521C30A-5C26-F347-8F27-A06C29FB1749}"/>
              </a:ext>
            </a:extLst>
          </p:cNvPr>
          <p:cNvSpPr txBox="1">
            <a:spLocks/>
          </p:cNvSpPr>
          <p:nvPr/>
        </p:nvSpPr>
        <p:spPr>
          <a:xfrm>
            <a:off x="3723171" y="1214311"/>
            <a:ext cx="4880502" cy="1112794"/>
          </a:xfrm>
          <a:prstGeom prst="rect">
            <a:avLst/>
          </a:prstGeom>
          <a:noFill/>
          <a:ln w="25400">
            <a:solidFill>
              <a:srgbClr val="00206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302419" marR="0" lvl="0" indent="-302419" algn="l" rtl="0">
              <a:lnSpc>
                <a:spcPct val="110000"/>
              </a:lnSpc>
              <a:spcBef>
                <a:spcPts val="0"/>
              </a:spcBef>
              <a:spcAft>
                <a:spcPts val="0"/>
              </a:spcAft>
              <a:buClr>
                <a:srgbClr val="3C58AD"/>
              </a:buClr>
              <a:buSzPts val="1800"/>
              <a:buFont typeface="Wingdings" panose="05000000000000000000" pitchFamily="2" charset="2"/>
              <a:buChar char="v"/>
              <a:defRPr sz="1800" b="0" i="0" u="none" strike="noStrike" cap="none">
                <a:solidFill>
                  <a:schemeClr val="dk2"/>
                </a:solidFill>
                <a:latin typeface="Arial"/>
                <a:ea typeface="Arial"/>
                <a:cs typeface="Arial"/>
                <a:sym typeface="Arial"/>
              </a:defRPr>
            </a:lvl1pPr>
            <a:lvl2pPr marL="516731" marR="0" lvl="1" indent="-259556" algn="l" rtl="0">
              <a:lnSpc>
                <a:spcPct val="110000"/>
              </a:lnSpc>
              <a:spcBef>
                <a:spcPts val="1600"/>
              </a:spcBef>
              <a:spcAft>
                <a:spcPts val="0"/>
              </a:spcAft>
              <a:buClr>
                <a:srgbClr val="3C58AD"/>
              </a:buClr>
              <a:buSzPts val="1400"/>
              <a:buFont typeface="Wingdings" panose="05000000000000000000" pitchFamily="2" charset="2"/>
              <a:buChar char="v"/>
              <a:defRPr sz="1400" b="0" i="0" u="none" strike="noStrike" cap="none">
                <a:solidFill>
                  <a:schemeClr val="dk2"/>
                </a:solidFill>
                <a:latin typeface="Arial"/>
                <a:ea typeface="Arial"/>
                <a:cs typeface="Arial"/>
                <a:sym typeface="Arial"/>
              </a:defRPr>
            </a:lvl2pPr>
            <a:lvl3pPr marL="772716" marR="0" lvl="2" indent="-258366" algn="l" rtl="0">
              <a:lnSpc>
                <a:spcPct val="110000"/>
              </a:lnSpc>
              <a:spcBef>
                <a:spcPts val="1600"/>
              </a:spcBef>
              <a:spcAft>
                <a:spcPts val="0"/>
              </a:spcAft>
              <a:buClr>
                <a:srgbClr val="3C58AD"/>
              </a:buClr>
              <a:buSzPts val="1400"/>
              <a:buFont typeface="Wingdings" panose="05000000000000000000" pitchFamily="2" charset="2"/>
              <a:buChar char="v"/>
              <a:defRPr sz="1400" b="0" i="0" u="none" strike="noStrike" cap="none">
                <a:solidFill>
                  <a:schemeClr val="dk2"/>
                </a:solidFill>
                <a:latin typeface="Arial"/>
                <a:ea typeface="Arial"/>
                <a:cs typeface="Arial"/>
                <a:sym typeface="Arial"/>
              </a:defRPr>
            </a:lvl3pPr>
            <a:lvl4pPr marL="988219" marR="0" lvl="3" indent="-216694" algn="l" rtl="0">
              <a:lnSpc>
                <a:spcPct val="110000"/>
              </a:lnSpc>
              <a:spcBef>
                <a:spcPts val="1600"/>
              </a:spcBef>
              <a:spcAft>
                <a:spcPts val="0"/>
              </a:spcAft>
              <a:buClr>
                <a:srgbClr val="3C58AD"/>
              </a:buClr>
              <a:buSzPts val="1400"/>
              <a:buFont typeface="Wingdings" panose="05000000000000000000" pitchFamily="2" charset="2"/>
              <a:buChar char="v"/>
              <a:defRPr sz="1400" b="0" i="0" u="none" strike="noStrike" cap="none">
                <a:solidFill>
                  <a:schemeClr val="dk2"/>
                </a:solidFill>
                <a:latin typeface="Arial"/>
                <a:ea typeface="Arial"/>
                <a:cs typeface="Arial"/>
                <a:sym typeface="Arial"/>
              </a:defRPr>
            </a:lvl4pPr>
            <a:lvl5pPr marL="1244204" marR="0" lvl="4" indent="-215504" algn="l" rtl="0">
              <a:lnSpc>
                <a:spcPct val="110000"/>
              </a:lnSpc>
              <a:spcBef>
                <a:spcPts val="1600"/>
              </a:spcBef>
              <a:spcAft>
                <a:spcPts val="0"/>
              </a:spcAft>
              <a:buClr>
                <a:srgbClr val="3C58AD"/>
              </a:buClr>
              <a:buSzPts val="1400"/>
              <a:buFont typeface="Wingdings" panose="05000000000000000000" pitchFamily="2" charset="2"/>
              <a:buChar char="v"/>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defTabSz="685800">
              <a:lnSpc>
                <a:spcPct val="100000"/>
              </a:lnSpc>
              <a:buClrTx/>
              <a:buFont typeface="Wingdings" panose="05000000000000000000" pitchFamily="2" charset="2"/>
              <a:buNone/>
              <a:defRPr/>
            </a:pPr>
            <a:r>
              <a:rPr lang="en-US" sz="2200" dirty="0">
                <a:solidFill>
                  <a:schemeClr val="accent4">
                    <a:lumMod val="75000"/>
                  </a:schemeClr>
                </a:solidFill>
                <a:latin typeface="Times New Roman" panose="02020603050405020304" pitchFamily="18" charset="0"/>
                <a:cs typeface="Times New Roman" panose="02020603050405020304" pitchFamily="18" charset="0"/>
              </a:rPr>
              <a:t>Language Transfer</a:t>
            </a:r>
          </a:p>
          <a:p>
            <a:pPr marL="0" indent="0" defTabSz="685800">
              <a:lnSpc>
                <a:spcPct val="100000"/>
              </a:lnSpc>
              <a:buClrTx/>
              <a:buNone/>
              <a:defRPr/>
            </a:pPr>
            <a:r>
              <a:rPr lang="en-US" dirty="0">
                <a:latin typeface="Times New Roman" panose="02020603050405020304" pitchFamily="18" charset="0"/>
                <a:cs typeface="Times New Roman" panose="02020603050405020304" pitchFamily="18" charset="0"/>
              </a:rPr>
              <a:t>What languages are similar or relevant to English?</a:t>
            </a:r>
          </a:p>
          <a:p>
            <a:pPr marL="0" indent="0" defTabSz="685800">
              <a:lnSpc>
                <a:spcPct val="100000"/>
              </a:lnSpc>
              <a:buClrTx/>
              <a:buNone/>
              <a:defRPr/>
            </a:pPr>
            <a:r>
              <a:rPr lang="en-US" dirty="0">
                <a:latin typeface="Times New Roman" panose="02020603050405020304" pitchFamily="18" charset="0"/>
                <a:cs typeface="Times New Roman" panose="02020603050405020304" pitchFamily="18" charset="0"/>
              </a:rPr>
              <a:t>Is Arabic very different from Hindi?</a:t>
            </a:r>
          </a:p>
          <a:p>
            <a:pPr marL="0" indent="0" defTabSz="685800">
              <a:lnSpc>
                <a:spcPct val="100000"/>
              </a:lnSpc>
              <a:buClrTx/>
              <a:buNone/>
              <a:defRPr/>
            </a:pPr>
            <a:endParaRPr lang="en-US" sz="2000" dirty="0">
              <a:latin typeface="Times New Roman" panose="02020603050405020304" pitchFamily="18" charset="0"/>
              <a:cs typeface="Times New Roman" panose="02020603050405020304" pitchFamily="18" charset="0"/>
            </a:endParaRPr>
          </a:p>
          <a:p>
            <a:pPr marL="0" indent="0" defTabSz="685800">
              <a:lnSpc>
                <a:spcPct val="100000"/>
              </a:lnSpc>
              <a:buClrTx/>
              <a:buNone/>
              <a:defRPr/>
            </a:pPr>
            <a:endParaRPr lang="en-US" sz="2000" dirty="0">
              <a:latin typeface="Times New Roman" panose="02020603050405020304" pitchFamily="18" charset="0"/>
              <a:cs typeface="Times New Roman" panose="02020603050405020304" pitchFamily="18" charset="0"/>
            </a:endParaRPr>
          </a:p>
          <a:p>
            <a:pPr marL="0" indent="0" defTabSz="685800">
              <a:lnSpc>
                <a:spcPct val="100000"/>
              </a:lnSpc>
              <a:buClrTx/>
              <a:buFont typeface="Wingdings" panose="05000000000000000000" pitchFamily="2" charset="2"/>
              <a:buNone/>
              <a:defRPr/>
            </a:pPr>
            <a:endParaRPr lang="en-US" sz="2400" dirty="0">
              <a:solidFill>
                <a:schemeClr val="accent4">
                  <a:lumMod val="75000"/>
                </a:schemeClr>
              </a:solidFill>
              <a:latin typeface="Times New Roman" panose="02020603050405020304" pitchFamily="18" charset="0"/>
              <a:cs typeface="Times New Roman" panose="02020603050405020304" pitchFamily="18" charset="0"/>
            </a:endParaRPr>
          </a:p>
          <a:p>
            <a:pPr marL="0" indent="0" defTabSz="685800">
              <a:lnSpc>
                <a:spcPct val="100000"/>
              </a:lnSpc>
              <a:buClrTx/>
              <a:buFont typeface="Wingdings" panose="05000000000000000000" pitchFamily="2" charset="2"/>
              <a:buNone/>
              <a:defRPr/>
            </a:pPr>
            <a:endParaRPr lang="en-US" sz="2400"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3" name="Graphic 2" descr="Clipboard Mixed outline">
            <a:extLst>
              <a:ext uri="{FF2B5EF4-FFF2-40B4-BE49-F238E27FC236}">
                <a16:creationId xmlns:a16="http://schemas.microsoft.com/office/drawing/2014/main" id="{327EA96C-FADD-144D-B06C-0D38B2B2D6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75267" y="2177720"/>
            <a:ext cx="1362410" cy="1362410"/>
          </a:xfrm>
          <a:prstGeom prst="rect">
            <a:avLst/>
          </a:prstGeom>
        </p:spPr>
      </p:pic>
      <p:sp>
        <p:nvSpPr>
          <p:cNvPr id="19" name="Content Placeholder 3">
            <a:extLst>
              <a:ext uri="{FF2B5EF4-FFF2-40B4-BE49-F238E27FC236}">
                <a16:creationId xmlns:a16="http://schemas.microsoft.com/office/drawing/2014/main" id="{C9211044-3CA9-5346-A019-D36F75559FAF}"/>
              </a:ext>
            </a:extLst>
          </p:cNvPr>
          <p:cNvSpPr txBox="1">
            <a:spLocks/>
          </p:cNvSpPr>
          <p:nvPr/>
        </p:nvSpPr>
        <p:spPr>
          <a:xfrm>
            <a:off x="3723171" y="2427758"/>
            <a:ext cx="4880502" cy="1191458"/>
          </a:xfrm>
          <a:prstGeom prst="rect">
            <a:avLst/>
          </a:prstGeom>
          <a:noFill/>
          <a:ln w="25400">
            <a:solidFill>
              <a:srgbClr val="00206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302419" marR="0" lvl="0" indent="-302419" algn="l" rtl="0">
              <a:lnSpc>
                <a:spcPct val="110000"/>
              </a:lnSpc>
              <a:spcBef>
                <a:spcPts val="0"/>
              </a:spcBef>
              <a:spcAft>
                <a:spcPts val="0"/>
              </a:spcAft>
              <a:buClr>
                <a:srgbClr val="3C58AD"/>
              </a:buClr>
              <a:buSzPts val="1800"/>
              <a:buFont typeface="Wingdings" panose="05000000000000000000" pitchFamily="2" charset="2"/>
              <a:buChar char="v"/>
              <a:defRPr sz="1800" b="0" i="0" u="none" strike="noStrike" cap="none">
                <a:solidFill>
                  <a:schemeClr val="dk2"/>
                </a:solidFill>
                <a:latin typeface="Arial"/>
                <a:ea typeface="Arial"/>
                <a:cs typeface="Arial"/>
                <a:sym typeface="Arial"/>
              </a:defRPr>
            </a:lvl1pPr>
            <a:lvl2pPr marL="516731" marR="0" lvl="1" indent="-259556" algn="l" rtl="0">
              <a:lnSpc>
                <a:spcPct val="110000"/>
              </a:lnSpc>
              <a:spcBef>
                <a:spcPts val="1600"/>
              </a:spcBef>
              <a:spcAft>
                <a:spcPts val="0"/>
              </a:spcAft>
              <a:buClr>
                <a:srgbClr val="3C58AD"/>
              </a:buClr>
              <a:buSzPts val="1400"/>
              <a:buFont typeface="Wingdings" panose="05000000000000000000" pitchFamily="2" charset="2"/>
              <a:buChar char="v"/>
              <a:defRPr sz="1400" b="0" i="0" u="none" strike="noStrike" cap="none">
                <a:solidFill>
                  <a:schemeClr val="dk2"/>
                </a:solidFill>
                <a:latin typeface="Arial"/>
                <a:ea typeface="Arial"/>
                <a:cs typeface="Arial"/>
                <a:sym typeface="Arial"/>
              </a:defRPr>
            </a:lvl2pPr>
            <a:lvl3pPr marL="772716" marR="0" lvl="2" indent="-258366" algn="l" rtl="0">
              <a:lnSpc>
                <a:spcPct val="110000"/>
              </a:lnSpc>
              <a:spcBef>
                <a:spcPts val="1600"/>
              </a:spcBef>
              <a:spcAft>
                <a:spcPts val="0"/>
              </a:spcAft>
              <a:buClr>
                <a:srgbClr val="3C58AD"/>
              </a:buClr>
              <a:buSzPts val="1400"/>
              <a:buFont typeface="Wingdings" panose="05000000000000000000" pitchFamily="2" charset="2"/>
              <a:buChar char="v"/>
              <a:defRPr sz="1400" b="0" i="0" u="none" strike="noStrike" cap="none">
                <a:solidFill>
                  <a:schemeClr val="dk2"/>
                </a:solidFill>
                <a:latin typeface="Arial"/>
                <a:ea typeface="Arial"/>
                <a:cs typeface="Arial"/>
                <a:sym typeface="Arial"/>
              </a:defRPr>
            </a:lvl3pPr>
            <a:lvl4pPr marL="988219" marR="0" lvl="3" indent="-216694" algn="l" rtl="0">
              <a:lnSpc>
                <a:spcPct val="110000"/>
              </a:lnSpc>
              <a:spcBef>
                <a:spcPts val="1600"/>
              </a:spcBef>
              <a:spcAft>
                <a:spcPts val="0"/>
              </a:spcAft>
              <a:buClr>
                <a:srgbClr val="3C58AD"/>
              </a:buClr>
              <a:buSzPts val="1400"/>
              <a:buFont typeface="Wingdings" panose="05000000000000000000" pitchFamily="2" charset="2"/>
              <a:buChar char="v"/>
              <a:defRPr sz="1400" b="0" i="0" u="none" strike="noStrike" cap="none">
                <a:solidFill>
                  <a:schemeClr val="dk2"/>
                </a:solidFill>
                <a:latin typeface="Arial"/>
                <a:ea typeface="Arial"/>
                <a:cs typeface="Arial"/>
                <a:sym typeface="Arial"/>
              </a:defRPr>
            </a:lvl4pPr>
            <a:lvl5pPr marL="1244204" marR="0" lvl="4" indent="-215504" algn="l" rtl="0">
              <a:lnSpc>
                <a:spcPct val="110000"/>
              </a:lnSpc>
              <a:spcBef>
                <a:spcPts val="1600"/>
              </a:spcBef>
              <a:spcAft>
                <a:spcPts val="0"/>
              </a:spcAft>
              <a:buClr>
                <a:srgbClr val="3C58AD"/>
              </a:buClr>
              <a:buSzPts val="1400"/>
              <a:buFont typeface="Wingdings" panose="05000000000000000000" pitchFamily="2" charset="2"/>
              <a:buChar char="v"/>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defTabSz="685800">
              <a:lnSpc>
                <a:spcPct val="100000"/>
              </a:lnSpc>
              <a:buClrTx/>
              <a:buFont typeface="Wingdings" panose="05000000000000000000" pitchFamily="2" charset="2"/>
              <a:buNone/>
              <a:defRPr/>
            </a:pPr>
            <a:r>
              <a:rPr lang="en-US" sz="2200" dirty="0">
                <a:solidFill>
                  <a:schemeClr val="accent4">
                    <a:lumMod val="75000"/>
                  </a:schemeClr>
                </a:solidFill>
                <a:latin typeface="Times New Roman" panose="02020603050405020304" pitchFamily="18" charset="0"/>
                <a:cs typeface="Times New Roman" panose="02020603050405020304" pitchFamily="18" charset="0"/>
              </a:rPr>
              <a:t>Domain Transfer</a:t>
            </a:r>
          </a:p>
          <a:p>
            <a:pPr marL="0" indent="0" defTabSz="685800">
              <a:lnSpc>
                <a:spcPct val="100000"/>
              </a:lnSpc>
              <a:buClrTx/>
              <a:buNone/>
              <a:defRPr/>
            </a:pPr>
            <a:r>
              <a:rPr lang="en-US" dirty="0">
                <a:latin typeface="Times New Roman" panose="02020603050405020304" pitchFamily="18" charset="0"/>
                <a:cs typeface="Times New Roman" panose="02020603050405020304" pitchFamily="18" charset="0"/>
              </a:rPr>
              <a:t>Are the sentences in QNLI and QQP are both questionaries or they are different?</a:t>
            </a:r>
          </a:p>
          <a:p>
            <a:pPr marL="0" indent="0" defTabSz="685800">
              <a:lnSpc>
                <a:spcPct val="100000"/>
              </a:lnSpc>
              <a:buClrTx/>
              <a:buFont typeface="Wingdings" panose="05000000000000000000" pitchFamily="2" charset="2"/>
              <a:buNone/>
              <a:defRPr/>
            </a:pPr>
            <a:endParaRPr lang="en-US" sz="2400" dirty="0">
              <a:solidFill>
                <a:schemeClr val="accent4">
                  <a:lumMod val="75000"/>
                </a:schemeClr>
              </a:solidFill>
              <a:latin typeface="Times New Roman" panose="02020603050405020304" pitchFamily="18" charset="0"/>
              <a:cs typeface="Times New Roman" panose="02020603050405020304" pitchFamily="18" charset="0"/>
            </a:endParaRPr>
          </a:p>
          <a:p>
            <a:pPr marL="0" indent="0" defTabSz="685800">
              <a:lnSpc>
                <a:spcPct val="100000"/>
              </a:lnSpc>
              <a:buClrTx/>
              <a:buFont typeface="Wingdings" panose="05000000000000000000" pitchFamily="2" charset="2"/>
              <a:buNone/>
              <a:defRPr/>
            </a:pPr>
            <a:endParaRPr lang="en-US" sz="24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20" name="Content Placeholder 3">
            <a:extLst>
              <a:ext uri="{FF2B5EF4-FFF2-40B4-BE49-F238E27FC236}">
                <a16:creationId xmlns:a16="http://schemas.microsoft.com/office/drawing/2014/main" id="{626ADFDE-52B2-4742-AD3A-FDDF4630059C}"/>
              </a:ext>
            </a:extLst>
          </p:cNvPr>
          <p:cNvSpPr txBox="1">
            <a:spLocks/>
          </p:cNvSpPr>
          <p:nvPr/>
        </p:nvSpPr>
        <p:spPr>
          <a:xfrm>
            <a:off x="3723171" y="3719631"/>
            <a:ext cx="4880502" cy="1219344"/>
          </a:xfrm>
          <a:prstGeom prst="rect">
            <a:avLst/>
          </a:prstGeom>
          <a:noFill/>
          <a:ln w="25400">
            <a:solidFill>
              <a:srgbClr val="00206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302419" marR="0" lvl="0" indent="-302419" algn="l" rtl="0">
              <a:lnSpc>
                <a:spcPct val="110000"/>
              </a:lnSpc>
              <a:spcBef>
                <a:spcPts val="0"/>
              </a:spcBef>
              <a:spcAft>
                <a:spcPts val="0"/>
              </a:spcAft>
              <a:buClr>
                <a:srgbClr val="3C58AD"/>
              </a:buClr>
              <a:buSzPts val="1800"/>
              <a:buFont typeface="Wingdings" panose="05000000000000000000" pitchFamily="2" charset="2"/>
              <a:buChar char="v"/>
              <a:defRPr sz="1800" b="0" i="0" u="none" strike="noStrike" cap="none">
                <a:solidFill>
                  <a:schemeClr val="dk2"/>
                </a:solidFill>
                <a:latin typeface="Arial"/>
                <a:ea typeface="Arial"/>
                <a:cs typeface="Arial"/>
                <a:sym typeface="Arial"/>
              </a:defRPr>
            </a:lvl1pPr>
            <a:lvl2pPr marL="516731" marR="0" lvl="1" indent="-259556" algn="l" rtl="0">
              <a:lnSpc>
                <a:spcPct val="110000"/>
              </a:lnSpc>
              <a:spcBef>
                <a:spcPts val="1600"/>
              </a:spcBef>
              <a:spcAft>
                <a:spcPts val="0"/>
              </a:spcAft>
              <a:buClr>
                <a:srgbClr val="3C58AD"/>
              </a:buClr>
              <a:buSzPts val="1400"/>
              <a:buFont typeface="Wingdings" panose="05000000000000000000" pitchFamily="2" charset="2"/>
              <a:buChar char="v"/>
              <a:defRPr sz="1400" b="0" i="0" u="none" strike="noStrike" cap="none">
                <a:solidFill>
                  <a:schemeClr val="dk2"/>
                </a:solidFill>
                <a:latin typeface="Arial"/>
                <a:ea typeface="Arial"/>
                <a:cs typeface="Arial"/>
                <a:sym typeface="Arial"/>
              </a:defRPr>
            </a:lvl2pPr>
            <a:lvl3pPr marL="772716" marR="0" lvl="2" indent="-258366" algn="l" rtl="0">
              <a:lnSpc>
                <a:spcPct val="110000"/>
              </a:lnSpc>
              <a:spcBef>
                <a:spcPts val="1600"/>
              </a:spcBef>
              <a:spcAft>
                <a:spcPts val="0"/>
              </a:spcAft>
              <a:buClr>
                <a:srgbClr val="3C58AD"/>
              </a:buClr>
              <a:buSzPts val="1400"/>
              <a:buFont typeface="Wingdings" panose="05000000000000000000" pitchFamily="2" charset="2"/>
              <a:buChar char="v"/>
              <a:defRPr sz="1400" b="0" i="0" u="none" strike="noStrike" cap="none">
                <a:solidFill>
                  <a:schemeClr val="dk2"/>
                </a:solidFill>
                <a:latin typeface="Arial"/>
                <a:ea typeface="Arial"/>
                <a:cs typeface="Arial"/>
                <a:sym typeface="Arial"/>
              </a:defRPr>
            </a:lvl3pPr>
            <a:lvl4pPr marL="988219" marR="0" lvl="3" indent="-216694" algn="l" rtl="0">
              <a:lnSpc>
                <a:spcPct val="110000"/>
              </a:lnSpc>
              <a:spcBef>
                <a:spcPts val="1600"/>
              </a:spcBef>
              <a:spcAft>
                <a:spcPts val="0"/>
              </a:spcAft>
              <a:buClr>
                <a:srgbClr val="3C58AD"/>
              </a:buClr>
              <a:buSzPts val="1400"/>
              <a:buFont typeface="Wingdings" panose="05000000000000000000" pitchFamily="2" charset="2"/>
              <a:buChar char="v"/>
              <a:defRPr sz="1400" b="0" i="0" u="none" strike="noStrike" cap="none">
                <a:solidFill>
                  <a:schemeClr val="dk2"/>
                </a:solidFill>
                <a:latin typeface="Arial"/>
                <a:ea typeface="Arial"/>
                <a:cs typeface="Arial"/>
                <a:sym typeface="Arial"/>
              </a:defRPr>
            </a:lvl4pPr>
            <a:lvl5pPr marL="1244204" marR="0" lvl="4" indent="-215504" algn="l" rtl="0">
              <a:lnSpc>
                <a:spcPct val="110000"/>
              </a:lnSpc>
              <a:spcBef>
                <a:spcPts val="1600"/>
              </a:spcBef>
              <a:spcAft>
                <a:spcPts val="0"/>
              </a:spcAft>
              <a:buClr>
                <a:srgbClr val="3C58AD"/>
              </a:buClr>
              <a:buSzPts val="1400"/>
              <a:buFont typeface="Wingdings" panose="05000000000000000000" pitchFamily="2" charset="2"/>
              <a:buChar char="v"/>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defTabSz="685800">
              <a:lnSpc>
                <a:spcPct val="100000"/>
              </a:lnSpc>
              <a:buClrTx/>
              <a:buFont typeface="Wingdings" panose="05000000000000000000" pitchFamily="2" charset="2"/>
              <a:buNone/>
              <a:defRPr/>
            </a:pPr>
            <a:r>
              <a:rPr lang="en-US" sz="2200" dirty="0">
                <a:solidFill>
                  <a:schemeClr val="accent4">
                    <a:lumMod val="75000"/>
                  </a:schemeClr>
                </a:solidFill>
                <a:latin typeface="Times New Roman" panose="02020603050405020304" pitchFamily="18" charset="0"/>
                <a:cs typeface="Times New Roman" panose="02020603050405020304" pitchFamily="18" charset="0"/>
              </a:rPr>
              <a:t>Data Synthesizer</a:t>
            </a:r>
          </a:p>
          <a:p>
            <a:pPr marL="0" indent="0" defTabSz="685800">
              <a:lnSpc>
                <a:spcPct val="100000"/>
              </a:lnSpc>
              <a:buClrTx/>
              <a:buNone/>
              <a:defRPr/>
            </a:pPr>
            <a:r>
              <a:rPr lang="en-US" dirty="0">
                <a:latin typeface="Times New Roman" panose="02020603050405020304" pitchFamily="18" charset="0"/>
                <a:cs typeface="Times New Roman" panose="02020603050405020304" pitchFamily="18" charset="0"/>
              </a:rPr>
              <a:t>Are the quality of the synthesized dataset good?</a:t>
            </a:r>
          </a:p>
          <a:p>
            <a:pPr marL="0" indent="0" defTabSz="685800">
              <a:lnSpc>
                <a:spcPct val="100000"/>
              </a:lnSpc>
              <a:buClrTx/>
              <a:buNone/>
              <a:defRPr/>
            </a:pPr>
            <a:r>
              <a:rPr lang="en-US" dirty="0">
                <a:latin typeface="Times New Roman" panose="02020603050405020304" pitchFamily="18" charset="0"/>
                <a:cs typeface="Times New Roman" panose="02020603050405020304" pitchFamily="18" charset="0"/>
              </a:rPr>
              <a:t>What datasets to use? </a:t>
            </a:r>
          </a:p>
          <a:p>
            <a:pPr marL="0" indent="0" defTabSz="685800">
              <a:lnSpc>
                <a:spcPct val="100000"/>
              </a:lnSpc>
              <a:buClrTx/>
              <a:buFont typeface="Wingdings" panose="05000000000000000000" pitchFamily="2" charset="2"/>
              <a:buNone/>
              <a:defRPr/>
            </a:pPr>
            <a:endParaRPr lang="en-US" sz="2400" dirty="0">
              <a:solidFill>
                <a:schemeClr val="accent4">
                  <a:lumMod val="75000"/>
                </a:schemeClr>
              </a:solidFill>
              <a:latin typeface="Times New Roman" panose="02020603050405020304" pitchFamily="18" charset="0"/>
              <a:cs typeface="Times New Roman" panose="02020603050405020304" pitchFamily="18" charset="0"/>
            </a:endParaRPr>
          </a:p>
          <a:p>
            <a:pPr marL="0" indent="0" defTabSz="685800">
              <a:lnSpc>
                <a:spcPct val="100000"/>
              </a:lnSpc>
              <a:buClrTx/>
              <a:buFont typeface="Wingdings" panose="05000000000000000000" pitchFamily="2" charset="2"/>
              <a:buNone/>
              <a:defRPr/>
            </a:pPr>
            <a:endParaRPr lang="en-US" sz="2400"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286B444-E0E9-AD46-B56C-851C93F9B7EF}"/>
              </a:ext>
            </a:extLst>
          </p:cNvPr>
          <p:cNvSpPr txBox="1"/>
          <p:nvPr/>
        </p:nvSpPr>
        <p:spPr>
          <a:xfrm>
            <a:off x="631935" y="3426947"/>
            <a:ext cx="2528480" cy="492443"/>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Source Valuation</a:t>
            </a:r>
          </a:p>
        </p:txBody>
      </p:sp>
      <p:cxnSp>
        <p:nvCxnSpPr>
          <p:cNvPr id="21" name="Google Shape;193;p32">
            <a:extLst>
              <a:ext uri="{FF2B5EF4-FFF2-40B4-BE49-F238E27FC236}">
                <a16:creationId xmlns:a16="http://schemas.microsoft.com/office/drawing/2014/main" id="{26D6B0E8-3FA8-5648-BBDA-D32C0A9056AC}"/>
              </a:ext>
            </a:extLst>
          </p:cNvPr>
          <p:cNvCxnSpPr>
            <a:cxnSpLocks/>
          </p:cNvCxnSpPr>
          <p:nvPr/>
        </p:nvCxnSpPr>
        <p:spPr>
          <a:xfrm flipV="1">
            <a:off x="2635744" y="2046540"/>
            <a:ext cx="1087426" cy="793128"/>
          </a:xfrm>
          <a:prstGeom prst="straightConnector1">
            <a:avLst/>
          </a:prstGeom>
          <a:noFill/>
          <a:ln w="38100" cap="flat" cmpd="sng">
            <a:solidFill>
              <a:schemeClr val="accent1">
                <a:lumMod val="75000"/>
              </a:schemeClr>
            </a:solidFill>
            <a:prstDash val="solid"/>
            <a:round/>
            <a:headEnd type="none" w="med" len="med"/>
            <a:tailEnd type="triangle" w="med" len="med"/>
          </a:ln>
        </p:spPr>
      </p:cxnSp>
      <p:cxnSp>
        <p:nvCxnSpPr>
          <p:cNvPr id="22" name="Google Shape;193;p32">
            <a:extLst>
              <a:ext uri="{FF2B5EF4-FFF2-40B4-BE49-F238E27FC236}">
                <a16:creationId xmlns:a16="http://schemas.microsoft.com/office/drawing/2014/main" id="{A0390816-4995-7046-A140-732E0647C353}"/>
              </a:ext>
            </a:extLst>
          </p:cNvPr>
          <p:cNvCxnSpPr>
            <a:cxnSpLocks/>
          </p:cNvCxnSpPr>
          <p:nvPr/>
        </p:nvCxnSpPr>
        <p:spPr>
          <a:xfrm>
            <a:off x="2635745" y="2912831"/>
            <a:ext cx="1087425" cy="0"/>
          </a:xfrm>
          <a:prstGeom prst="straightConnector1">
            <a:avLst/>
          </a:prstGeom>
          <a:noFill/>
          <a:ln w="38100" cap="flat" cmpd="sng">
            <a:solidFill>
              <a:schemeClr val="accent1">
                <a:lumMod val="75000"/>
              </a:schemeClr>
            </a:solidFill>
            <a:prstDash val="solid"/>
            <a:round/>
            <a:headEnd type="none" w="med" len="med"/>
            <a:tailEnd type="triangle" w="med" len="med"/>
          </a:ln>
        </p:spPr>
      </p:cxnSp>
      <p:cxnSp>
        <p:nvCxnSpPr>
          <p:cNvPr id="23" name="Google Shape;193;p32">
            <a:extLst>
              <a:ext uri="{FF2B5EF4-FFF2-40B4-BE49-F238E27FC236}">
                <a16:creationId xmlns:a16="http://schemas.microsoft.com/office/drawing/2014/main" id="{DEED565D-4692-1A4C-BCDF-975666331CF1}"/>
              </a:ext>
            </a:extLst>
          </p:cNvPr>
          <p:cNvCxnSpPr>
            <a:cxnSpLocks/>
          </p:cNvCxnSpPr>
          <p:nvPr/>
        </p:nvCxnSpPr>
        <p:spPr>
          <a:xfrm>
            <a:off x="2635744" y="2968152"/>
            <a:ext cx="893976" cy="804050"/>
          </a:xfrm>
          <a:prstGeom prst="straightConnector1">
            <a:avLst/>
          </a:prstGeom>
          <a:noFill/>
          <a:ln w="38100" cap="flat" cmpd="sng">
            <a:solidFill>
              <a:schemeClr val="accent1">
                <a:lumMod val="75000"/>
              </a:schemeClr>
            </a:solidFill>
            <a:prstDash val="solid"/>
            <a:round/>
            <a:headEnd type="none" w="med" len="med"/>
            <a:tailEnd type="triangle" w="med" len="med"/>
          </a:ln>
        </p:spPr>
      </p:cxnSp>
      <p:sp>
        <p:nvSpPr>
          <p:cNvPr id="33" name="Rounded Rectangle 32">
            <a:extLst>
              <a:ext uri="{FF2B5EF4-FFF2-40B4-BE49-F238E27FC236}">
                <a16:creationId xmlns:a16="http://schemas.microsoft.com/office/drawing/2014/main" id="{4EA3AF07-544A-FA4F-A9DF-97B16318DE3C}"/>
              </a:ext>
            </a:extLst>
          </p:cNvPr>
          <p:cNvSpPr/>
          <p:nvPr/>
        </p:nvSpPr>
        <p:spPr>
          <a:xfrm rot="19989025">
            <a:off x="218572" y="2566064"/>
            <a:ext cx="2518224" cy="1262619"/>
          </a:xfrm>
          <a:prstGeom prst="round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70C0"/>
                </a:solidFill>
                <a:latin typeface="Times New Roman" panose="02020603050405020304" pitchFamily="18" charset="0"/>
                <a:cs typeface="Times New Roman" panose="02020603050405020304" pitchFamily="18" charset="0"/>
              </a:rPr>
              <a:t>SEAL-</a:t>
            </a:r>
            <a:r>
              <a:rPr lang="en-US" sz="3600" dirty="0" err="1">
                <a:solidFill>
                  <a:srgbClr val="0070C0"/>
                </a:solidFill>
                <a:latin typeface="Times New Roman" panose="02020603050405020304" pitchFamily="18" charset="0"/>
                <a:cs typeface="Times New Roman" panose="02020603050405020304" pitchFamily="18" charset="0"/>
              </a:rPr>
              <a:t>Shap</a:t>
            </a:r>
            <a:endParaRPr lang="en-US" sz="3600" dirty="0">
              <a:solidFill>
                <a:srgbClr val="0070C0"/>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93063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cxnSp>
        <p:nvCxnSpPr>
          <p:cNvPr id="63" name="Google Shape;63;p14"/>
          <p:cNvCxnSpPr/>
          <p:nvPr/>
        </p:nvCxnSpPr>
        <p:spPr>
          <a:xfrm>
            <a:off x="325775" y="1078400"/>
            <a:ext cx="8481300" cy="0"/>
          </a:xfrm>
          <a:prstGeom prst="straightConnector1">
            <a:avLst/>
          </a:prstGeom>
          <a:noFill/>
          <a:ln w="19050" cap="flat" cmpd="sng">
            <a:solidFill>
              <a:srgbClr val="3D85C6"/>
            </a:solidFill>
            <a:prstDash val="solid"/>
            <a:round/>
            <a:headEnd type="none" w="med" len="med"/>
            <a:tailEnd type="none" w="med" len="med"/>
          </a:ln>
        </p:spPr>
      </p:cxnSp>
      <p:sp>
        <p:nvSpPr>
          <p:cNvPr id="64" name="Google Shape;6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4</a:t>
            </a:fld>
            <a:endParaRPr/>
          </a:p>
        </p:txBody>
      </p:sp>
      <p:pic>
        <p:nvPicPr>
          <p:cNvPr id="65" name="Google Shape;65;p14"/>
          <p:cNvPicPr preferRelativeResize="0"/>
          <p:nvPr/>
        </p:nvPicPr>
        <p:blipFill>
          <a:blip r:embed="rId4">
            <a:alphaModFix/>
          </a:blip>
          <a:stretch>
            <a:fillRect/>
          </a:stretch>
        </p:blipFill>
        <p:spPr>
          <a:xfrm>
            <a:off x="0" y="4760675"/>
            <a:ext cx="1826900" cy="382825"/>
          </a:xfrm>
          <a:prstGeom prst="rect">
            <a:avLst/>
          </a:prstGeom>
          <a:noFill/>
          <a:ln>
            <a:noFill/>
          </a:ln>
        </p:spPr>
      </p:pic>
      <p:cxnSp>
        <p:nvCxnSpPr>
          <p:cNvPr id="67" name="Google Shape;67;p14"/>
          <p:cNvCxnSpPr/>
          <p:nvPr/>
        </p:nvCxnSpPr>
        <p:spPr>
          <a:xfrm>
            <a:off x="325775" y="1078400"/>
            <a:ext cx="8481300" cy="0"/>
          </a:xfrm>
          <a:prstGeom prst="straightConnector1">
            <a:avLst/>
          </a:prstGeom>
          <a:noFill/>
          <a:ln w="19050" cap="flat" cmpd="sng">
            <a:solidFill>
              <a:srgbClr val="3D85C6"/>
            </a:solidFill>
            <a:prstDash val="solid"/>
            <a:round/>
            <a:headEnd type="none" w="med" len="med"/>
            <a:tailEnd type="none" w="med" len="med"/>
          </a:ln>
        </p:spPr>
      </p:cxnSp>
      <p:pic>
        <p:nvPicPr>
          <p:cNvPr id="11" name="Picture 10">
            <a:extLst>
              <a:ext uri="{FF2B5EF4-FFF2-40B4-BE49-F238E27FC236}">
                <a16:creationId xmlns:a16="http://schemas.microsoft.com/office/drawing/2014/main" id="{196452EC-5BCB-8545-81E2-5C59DD18A103}"/>
              </a:ext>
            </a:extLst>
          </p:cNvPr>
          <p:cNvPicPr>
            <a:picLocks noChangeAspect="1"/>
          </p:cNvPicPr>
          <p:nvPr/>
        </p:nvPicPr>
        <p:blipFill>
          <a:blip r:embed="rId5"/>
          <a:stretch>
            <a:fillRect/>
          </a:stretch>
        </p:blipFill>
        <p:spPr>
          <a:xfrm>
            <a:off x="7977291" y="91673"/>
            <a:ext cx="1072116" cy="792600"/>
          </a:xfrm>
          <a:prstGeom prst="rect">
            <a:avLst/>
          </a:prstGeom>
        </p:spPr>
      </p:pic>
      <p:sp>
        <p:nvSpPr>
          <p:cNvPr id="17" name="TextBox 16">
            <a:extLst>
              <a:ext uri="{FF2B5EF4-FFF2-40B4-BE49-F238E27FC236}">
                <a16:creationId xmlns:a16="http://schemas.microsoft.com/office/drawing/2014/main" id="{F2F62A32-A9AD-704A-BF44-063E4AE8422D}"/>
              </a:ext>
            </a:extLst>
          </p:cNvPr>
          <p:cNvSpPr txBox="1"/>
          <p:nvPr/>
        </p:nvSpPr>
        <p:spPr>
          <a:xfrm>
            <a:off x="-972273" y="127322"/>
            <a:ext cx="184731" cy="307777"/>
          </a:xfrm>
          <a:prstGeom prst="rect">
            <a:avLst/>
          </a:prstGeom>
          <a:noFill/>
        </p:spPr>
        <p:txBody>
          <a:bodyPr wrap="none" rtlCol="0">
            <a:spAutoFit/>
          </a:bodyPr>
          <a:lstStyle/>
          <a:p>
            <a:endParaRPr lang="en-US" dirty="0"/>
          </a:p>
        </p:txBody>
      </p:sp>
      <p:sp>
        <p:nvSpPr>
          <p:cNvPr id="25" name="Google Shape;62;p14">
            <a:extLst>
              <a:ext uri="{FF2B5EF4-FFF2-40B4-BE49-F238E27FC236}">
                <a16:creationId xmlns:a16="http://schemas.microsoft.com/office/drawing/2014/main" id="{D3606B75-AA84-7348-A7F1-427CE2783D0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3D85C6"/>
                </a:solidFill>
              </a:rPr>
              <a:t>SEAL-SHAP</a:t>
            </a:r>
            <a:endParaRPr b="1" dirty="0">
              <a:solidFill>
                <a:srgbClr val="3D85C6"/>
              </a:solidFill>
            </a:endParaRPr>
          </a:p>
        </p:txBody>
      </p:sp>
      <p:sp>
        <p:nvSpPr>
          <p:cNvPr id="27" name="Text Placeholder 2">
            <a:extLst>
              <a:ext uri="{FF2B5EF4-FFF2-40B4-BE49-F238E27FC236}">
                <a16:creationId xmlns:a16="http://schemas.microsoft.com/office/drawing/2014/main" id="{6104004D-2D23-ED43-AE50-1FD262A7E765}"/>
              </a:ext>
            </a:extLst>
          </p:cNvPr>
          <p:cNvSpPr>
            <a:spLocks noGrp="1"/>
          </p:cNvSpPr>
          <p:nvPr>
            <p:ph type="body" idx="1"/>
          </p:nvPr>
        </p:nvSpPr>
        <p:spPr>
          <a:xfrm>
            <a:off x="311699" y="1152475"/>
            <a:ext cx="3657455" cy="687011"/>
          </a:xfrm>
        </p:spPr>
        <p:txBody>
          <a:bodyPr/>
          <a:lstStyle/>
          <a:p>
            <a:r>
              <a:rPr lang="en-US" sz="2400" dirty="0">
                <a:solidFill>
                  <a:schemeClr val="accent1">
                    <a:lumMod val="75000"/>
                  </a:schemeClr>
                </a:solidFill>
                <a:latin typeface="Times New Roman" panose="02020603050405020304" pitchFamily="18" charset="0"/>
                <a:cs typeface="Times New Roman" panose="02020603050405020304" pitchFamily="18" charset="0"/>
              </a:rPr>
              <a:t>Data Shapley Value Vs</a:t>
            </a:r>
          </a:p>
          <a:p>
            <a:pPr marL="596900" lvl="1" indent="0">
              <a:buNone/>
            </a:pP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29" name="Group 28">
            <a:extLst>
              <a:ext uri="{FF2B5EF4-FFF2-40B4-BE49-F238E27FC236}">
                <a16:creationId xmlns:a16="http://schemas.microsoft.com/office/drawing/2014/main" id="{71728FC3-5FED-9F43-88D8-E1AEBBD6D4EE}"/>
              </a:ext>
            </a:extLst>
          </p:cNvPr>
          <p:cNvGrpSpPr/>
          <p:nvPr/>
        </p:nvGrpSpPr>
        <p:grpSpPr>
          <a:xfrm>
            <a:off x="758225" y="1839490"/>
            <a:ext cx="8048850" cy="2100258"/>
            <a:chOff x="758225" y="1839490"/>
            <a:chExt cx="8048850" cy="2100258"/>
          </a:xfrm>
        </p:grpSpPr>
        <p:grpSp>
          <p:nvGrpSpPr>
            <p:cNvPr id="16" name="Group 15">
              <a:extLst>
                <a:ext uri="{FF2B5EF4-FFF2-40B4-BE49-F238E27FC236}">
                  <a16:creationId xmlns:a16="http://schemas.microsoft.com/office/drawing/2014/main" id="{231909BD-C0EF-FD45-A1BC-6889A8568D5B}"/>
                </a:ext>
              </a:extLst>
            </p:cNvPr>
            <p:cNvGrpSpPr/>
            <p:nvPr/>
          </p:nvGrpSpPr>
          <p:grpSpPr>
            <a:xfrm>
              <a:off x="758225" y="2301927"/>
              <a:ext cx="8048850" cy="1637821"/>
              <a:chOff x="758225" y="2301927"/>
              <a:chExt cx="8048850" cy="1637821"/>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82E3513-245B-454A-865F-18415243DC19}"/>
                      </a:ext>
                    </a:extLst>
                  </p:cNvPr>
                  <p:cNvSpPr txBox="1"/>
                  <p:nvPr/>
                </p:nvSpPr>
                <p:spPr>
                  <a:xfrm>
                    <a:off x="2352970" y="2301927"/>
                    <a:ext cx="1189594" cy="1637821"/>
                  </a:xfrm>
                  <a:prstGeom prst="rect">
                    <a:avLst/>
                  </a:prstGeom>
                  <a:noFill/>
                </p:spPr>
                <p:txBody>
                  <a:bodyPr wrap="square" rtlCol="0">
                    <a:spAutoFit/>
                  </a:bodyPr>
                  <a:lstStyle/>
                  <a:p>
                    <a:pPr marL="596900" lvl="1" indent="0">
                      <a:buNone/>
                    </a:pPr>
                    <a14:m>
                      <m:oMathPara xmlns:m="http://schemas.openxmlformats.org/officeDocument/2006/math">
                        <m:oMathParaPr>
                          <m:jc m:val="centerGroup"/>
                        </m:oMathParaPr>
                        <m:oMath xmlns:m="http://schemas.openxmlformats.org/officeDocument/2006/math">
                          <m:nary>
                            <m:naryPr>
                              <m:chr m:val="∑"/>
                              <m:supHide m:val="on"/>
                              <m:ctrlPr>
                                <a:rPr lang="en-US" sz="2800" i="1">
                                  <a:solidFill>
                                    <a:schemeClr val="tx1"/>
                                  </a:solidFill>
                                  <a:latin typeface="Cambria Math" panose="02040503050406030204" pitchFamily="18" charset="0"/>
                                  <a:cs typeface="Times New Roman" panose="02020603050405020304" pitchFamily="18" charset="0"/>
                                </a:rPr>
                              </m:ctrlPr>
                            </m:naryPr>
                            <m:sub/>
                            <m:sup/>
                            <m:e/>
                          </m:nary>
                          <m:r>
                            <a:rPr lang="en-US" sz="2800" b="0" i="0" smtClean="0">
                              <a:solidFill>
                                <a:schemeClr val="tx1"/>
                              </a:solidFill>
                              <a:latin typeface="Cambria Math" panose="02040503050406030204" pitchFamily="18" charset="0"/>
                              <a:cs typeface="Times New Roman" panose="02020603050405020304" pitchFamily="18" charset="0"/>
                            </a:rPr>
                            <m:t> </m:t>
                          </m:r>
                        </m:oMath>
                      </m:oMathPara>
                    </a14:m>
                    <a:endParaRPr lang="en-US" sz="2800" b="0" i="0" dirty="0">
                      <a:solidFill>
                        <a:schemeClr val="tx1"/>
                      </a:solidFill>
                      <a:latin typeface="Cambria Math" panose="02040503050406030204" pitchFamily="18" charset="0"/>
                      <a:cs typeface="Times New Roman" panose="02020603050405020304" pitchFamily="18" charset="0"/>
                    </a:endParaRPr>
                  </a:p>
                  <a:p>
                    <a:pPr marL="596900" lvl="1" indent="0">
                      <a:buNone/>
                    </a:pPr>
                    <a:endParaRPr lang="en-US" sz="3200" dirty="0"/>
                  </a:p>
                </p:txBody>
              </p:sp>
            </mc:Choice>
            <mc:Fallback xmlns="">
              <p:sp>
                <p:nvSpPr>
                  <p:cNvPr id="12" name="TextBox 11">
                    <a:extLst>
                      <a:ext uri="{FF2B5EF4-FFF2-40B4-BE49-F238E27FC236}">
                        <a16:creationId xmlns:a16="http://schemas.microsoft.com/office/drawing/2014/main" id="{982E3513-245B-454A-865F-18415243DC19}"/>
                      </a:ext>
                    </a:extLst>
                  </p:cNvPr>
                  <p:cNvSpPr txBox="1">
                    <a:spLocks noRot="1" noChangeAspect="1" noMove="1" noResize="1" noEditPoints="1" noAdjustHandles="1" noChangeArrowheads="1" noChangeShapeType="1" noTextEdit="1"/>
                  </p:cNvSpPr>
                  <p:nvPr/>
                </p:nvSpPr>
                <p:spPr>
                  <a:xfrm>
                    <a:off x="2352970" y="2301927"/>
                    <a:ext cx="1189594" cy="1637821"/>
                  </a:xfrm>
                  <a:prstGeom prst="rect">
                    <a:avLst/>
                  </a:prstGeom>
                  <a:blipFill>
                    <a:blip r:embed="rId6"/>
                    <a:stretch>
                      <a:fillRect l="-55319" t="-90769" r="-72340" b="-9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9FB5A64-7E93-744F-9FF3-9CC9E0A5EA91}"/>
                      </a:ext>
                    </a:extLst>
                  </p:cNvPr>
                  <p:cNvSpPr txBox="1"/>
                  <p:nvPr/>
                </p:nvSpPr>
                <p:spPr>
                  <a:xfrm>
                    <a:off x="3765760" y="2571750"/>
                    <a:ext cx="5041315" cy="7212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500" i="1" dirty="0">
                                  <a:solidFill>
                                    <a:schemeClr val="tx1"/>
                                  </a:solidFill>
                                  <a:latin typeface="Cambria Math" panose="02040503050406030204" pitchFamily="18" charset="0"/>
                                  <a:cs typeface="Times New Roman" panose="02020603050405020304" pitchFamily="18" charset="0"/>
                                </a:rPr>
                              </m:ctrlPr>
                            </m:fPr>
                            <m:num>
                              <m:r>
                                <m:rPr>
                                  <m:nor/>
                                </m:rPr>
                                <a:rPr lang="en-US" sz="1500" i="1" dirty="0">
                                  <a:solidFill>
                                    <a:schemeClr val="tx1"/>
                                  </a:solidFill>
                                  <a:latin typeface="Times New Roman" panose="02020603050405020304" pitchFamily="18" charset="0"/>
                                  <a:cs typeface="Times New Roman" panose="02020603050405020304" pitchFamily="18" charset="0"/>
                                </a:rPr>
                                <m:t>Transfer</m:t>
                              </m:r>
                              <m:r>
                                <m:rPr>
                                  <m:nor/>
                                </m:rPr>
                                <a:rPr lang="en-US" sz="1500" i="1" dirty="0">
                                  <a:solidFill>
                                    <a:schemeClr val="tx1"/>
                                  </a:solidFill>
                                  <a:latin typeface="Times New Roman" panose="02020603050405020304" pitchFamily="18" charset="0"/>
                                  <a:cs typeface="Times New Roman" panose="02020603050405020304" pitchFamily="18" charset="0"/>
                                </a:rPr>
                                <m:t> </m:t>
                              </m:r>
                              <m:r>
                                <m:rPr>
                                  <m:nor/>
                                </m:rPr>
                                <a:rPr lang="en-US" sz="1500" i="1" dirty="0">
                                  <a:solidFill>
                                    <a:schemeClr val="tx1"/>
                                  </a:solidFill>
                                  <a:latin typeface="Times New Roman" panose="02020603050405020304" pitchFamily="18" charset="0"/>
                                  <a:cs typeface="Times New Roman" panose="02020603050405020304" pitchFamily="18" charset="0"/>
                                </a:rPr>
                                <m:t>Performance</m:t>
                              </m:r>
                              <m:r>
                                <m:rPr>
                                  <m:nor/>
                                </m:rPr>
                                <a:rPr lang="en-US" sz="1500" dirty="0" smtClean="0">
                                  <a:solidFill>
                                    <a:schemeClr val="tx1"/>
                                  </a:solidFill>
                                  <a:latin typeface="Times New Roman" panose="02020603050405020304" pitchFamily="18" charset="0"/>
                                  <a:cs typeface="Times New Roman" panose="02020603050405020304" pitchFamily="18" charset="0"/>
                                </a:rPr>
                                <m:t>(</m:t>
                              </m:r>
                              <m:r>
                                <m:rPr>
                                  <m:nor/>
                                </m:rPr>
                                <a:rPr lang="en-US" sz="1500" dirty="0">
                                  <a:solidFill>
                                    <a:schemeClr val="tx1"/>
                                  </a:solidFill>
                                  <a:latin typeface="Times New Roman" panose="02020603050405020304" pitchFamily="18" charset="0"/>
                                  <a:cs typeface="Times New Roman" panose="02020603050405020304" pitchFamily="18" charset="0"/>
                                </a:rPr>
                                <m:t>S</m:t>
                              </m:r>
                              <m:r>
                                <a:rPr lang="en-US" sz="1500" i="0" dirty="0">
                                  <a:solidFill>
                                    <a:schemeClr val="tx1"/>
                                  </a:solidFill>
                                  <a:latin typeface="Cambria Math" panose="02040503050406030204" pitchFamily="18" charset="0"/>
                                  <a:cs typeface="Times New Roman" panose="02020603050405020304" pitchFamily="18" charset="0"/>
                                </a:rPr>
                                <m:t> </m:t>
                              </m:r>
                              <m:r>
                                <a:rPr lang="en-US" sz="1500" i="0" dirty="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m:rPr>
                                  <m:nor/>
                                </m:rPr>
                                <a:rPr lang="en-US" sz="150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m:t> </m:t>
                              </m:r>
                              <m:r>
                                <m:rPr>
                                  <m:nor/>
                                </m:rPr>
                                <a:rPr lang="en-US" sz="1500" dirty="0" smtClean="0">
                                  <a:solidFill>
                                    <a:schemeClr val="accent1">
                                      <a:lumMod val="75000"/>
                                    </a:schemeClr>
                                  </a:solidFill>
                                  <a:latin typeface="Times New Roman" panose="02020603050405020304" pitchFamily="18" charset="0"/>
                                  <a:cs typeface="Times New Roman" panose="02020603050405020304" pitchFamily="18" charset="0"/>
                                </a:rPr>
                                <m:t>D</m:t>
                              </m:r>
                              <m:r>
                                <m:rPr>
                                  <m:nor/>
                                </m:rPr>
                                <a:rPr lang="en-US" sz="1500" baseline="-25000" dirty="0" smtClean="0">
                                  <a:solidFill>
                                    <a:schemeClr val="accent1">
                                      <a:lumMod val="75000"/>
                                    </a:schemeClr>
                                  </a:solidFill>
                                  <a:latin typeface="Times New Roman" panose="02020603050405020304" pitchFamily="18" charset="0"/>
                                  <a:cs typeface="Times New Roman" panose="02020603050405020304" pitchFamily="18" charset="0"/>
                                </a:rPr>
                                <m:t>j</m:t>
                              </m:r>
                              <m:r>
                                <m:rPr>
                                  <m:nor/>
                                </m:rPr>
                                <a:rPr lang="en-US" sz="1500" dirty="0">
                                  <a:solidFill>
                                    <a:schemeClr val="tx1"/>
                                  </a:solidFill>
                                  <a:latin typeface="Times New Roman" panose="02020603050405020304" pitchFamily="18" charset="0"/>
                                  <a:cs typeface="Times New Roman" panose="02020603050405020304" pitchFamily="18" charset="0"/>
                                </a:rPr>
                                <m:t>)</m:t>
                              </m:r>
                              <m:r>
                                <a:rPr lang="en-US" sz="1500" i="0" dirty="0">
                                  <a:solidFill>
                                    <a:schemeClr val="tx1"/>
                                  </a:solidFill>
                                  <a:latin typeface="Cambria Math" panose="02040503050406030204" pitchFamily="18" charset="0"/>
                                  <a:cs typeface="Times New Roman" panose="02020603050405020304" pitchFamily="18" charset="0"/>
                                </a:rPr>
                                <m:t> −</m:t>
                              </m:r>
                              <m:r>
                                <m:rPr>
                                  <m:nor/>
                                </m:rPr>
                                <a:rPr lang="en-US" sz="1500" dirty="0">
                                  <a:solidFill>
                                    <a:schemeClr val="tx1"/>
                                  </a:solidFill>
                                  <a:latin typeface="Times New Roman" panose="02020603050405020304" pitchFamily="18" charset="0"/>
                                  <a:cs typeface="Times New Roman" panose="02020603050405020304" pitchFamily="18" charset="0"/>
                                </a:rPr>
                                <m:t> </m:t>
                              </m:r>
                              <m:r>
                                <m:rPr>
                                  <m:nor/>
                                </m:rPr>
                                <a:rPr lang="en-US" sz="1500" i="1" dirty="0">
                                  <a:solidFill>
                                    <a:schemeClr val="tx1"/>
                                  </a:solidFill>
                                  <a:latin typeface="Times New Roman" panose="02020603050405020304" pitchFamily="18" charset="0"/>
                                  <a:cs typeface="Times New Roman" panose="02020603050405020304" pitchFamily="18" charset="0"/>
                                </a:rPr>
                                <m:t>Transfer</m:t>
                              </m:r>
                              <m:r>
                                <m:rPr>
                                  <m:nor/>
                                </m:rPr>
                                <a:rPr lang="en-US" sz="1500" i="1" dirty="0">
                                  <a:solidFill>
                                    <a:schemeClr val="tx1"/>
                                  </a:solidFill>
                                  <a:latin typeface="Times New Roman" panose="02020603050405020304" pitchFamily="18" charset="0"/>
                                  <a:cs typeface="Times New Roman" panose="02020603050405020304" pitchFamily="18" charset="0"/>
                                </a:rPr>
                                <m:t> </m:t>
                              </m:r>
                              <m:r>
                                <m:rPr>
                                  <m:nor/>
                                </m:rPr>
                                <a:rPr lang="en-US" sz="1500" i="1" dirty="0">
                                  <a:solidFill>
                                    <a:schemeClr val="tx1"/>
                                  </a:solidFill>
                                  <a:latin typeface="Times New Roman" panose="02020603050405020304" pitchFamily="18" charset="0"/>
                                  <a:cs typeface="Times New Roman" panose="02020603050405020304" pitchFamily="18" charset="0"/>
                                </a:rPr>
                                <m:t>Performance</m:t>
                              </m:r>
                              <m:r>
                                <m:rPr>
                                  <m:nor/>
                                </m:rPr>
                                <a:rPr lang="en-US" sz="1500" dirty="0">
                                  <a:solidFill>
                                    <a:schemeClr val="tx1"/>
                                  </a:solidFill>
                                  <a:latin typeface="Times New Roman" panose="02020603050405020304" pitchFamily="18" charset="0"/>
                                  <a:cs typeface="Times New Roman" panose="02020603050405020304" pitchFamily="18" charset="0"/>
                                </a:rPr>
                                <m:t>(</m:t>
                              </m:r>
                              <m:r>
                                <m:rPr>
                                  <m:nor/>
                                </m:rPr>
                                <a:rPr lang="en-US" sz="1500" dirty="0">
                                  <a:solidFill>
                                    <a:schemeClr val="tx1"/>
                                  </a:solidFill>
                                  <a:latin typeface="Times New Roman" panose="02020603050405020304" pitchFamily="18" charset="0"/>
                                  <a:cs typeface="Times New Roman" panose="02020603050405020304" pitchFamily="18" charset="0"/>
                                </a:rPr>
                                <m:t>S</m:t>
                              </m:r>
                              <m:r>
                                <m:rPr>
                                  <m:nor/>
                                </m:rPr>
                                <a:rPr lang="en-US" sz="1500" dirty="0">
                                  <a:solidFill>
                                    <a:schemeClr val="tx1"/>
                                  </a:solidFill>
                                  <a:latin typeface="Times New Roman" panose="02020603050405020304" pitchFamily="18" charset="0"/>
                                  <a:cs typeface="Times New Roman" panose="02020603050405020304" pitchFamily="18" charset="0"/>
                                </a:rPr>
                                <m:t>)  </m:t>
                              </m:r>
                            </m:num>
                            <m:den>
                              <m:d>
                                <m:dPr>
                                  <m:ctrlPr>
                                    <a:rPr lang="en-US" sz="1500" i="1" dirty="0">
                                      <a:solidFill>
                                        <a:schemeClr val="tx1"/>
                                      </a:solidFill>
                                      <a:latin typeface="Cambria Math" panose="02040503050406030204" pitchFamily="18" charset="0"/>
                                      <a:cs typeface="Times New Roman" panose="02020603050405020304" pitchFamily="18" charset="0"/>
                                    </a:rPr>
                                  </m:ctrlPr>
                                </m:dPr>
                                <m:e>
                                  <m:f>
                                    <m:fPr>
                                      <m:type m:val="noBar"/>
                                      <m:ctrlPr>
                                        <a:rPr lang="en-US" sz="1500" i="1" dirty="0">
                                          <a:solidFill>
                                            <a:schemeClr val="tx1"/>
                                          </a:solidFill>
                                          <a:latin typeface="Cambria Math" panose="02040503050406030204" pitchFamily="18" charset="0"/>
                                          <a:cs typeface="Times New Roman" panose="02020603050405020304" pitchFamily="18" charset="0"/>
                                        </a:rPr>
                                      </m:ctrlPr>
                                    </m:fPr>
                                    <m:num>
                                      <m:r>
                                        <m:rPr>
                                          <m:nor/>
                                        </m:rPr>
                                        <a:rPr lang="en-US" sz="1500" dirty="0">
                                          <a:solidFill>
                                            <a:schemeClr val="tx1"/>
                                          </a:solidFill>
                                          <a:latin typeface="Times New Roman" panose="02020603050405020304" pitchFamily="18" charset="0"/>
                                          <a:cs typeface="Times New Roman" panose="02020603050405020304" pitchFamily="18" charset="0"/>
                                        </a:rPr>
                                        <m:t>#</m:t>
                                      </m:r>
                                      <m:r>
                                        <m:rPr>
                                          <m:nor/>
                                        </m:rPr>
                                        <a:rPr lang="en-US" sz="1500" dirty="0">
                                          <a:solidFill>
                                            <a:schemeClr val="tx1"/>
                                          </a:solidFill>
                                          <a:latin typeface="Times New Roman" panose="02020603050405020304" pitchFamily="18" charset="0"/>
                                          <a:cs typeface="Times New Roman" panose="02020603050405020304" pitchFamily="18" charset="0"/>
                                        </a:rPr>
                                        <m:t>Sources</m:t>
                                      </m:r>
                                      <m:r>
                                        <m:rPr>
                                          <m:nor/>
                                        </m:rPr>
                                        <a:rPr lang="en-US" sz="1500" dirty="0">
                                          <a:solidFill>
                                            <a:schemeClr val="tx1"/>
                                          </a:solidFill>
                                          <a:latin typeface="Times New Roman" panose="02020603050405020304" pitchFamily="18" charset="0"/>
                                          <a:cs typeface="Times New Roman" panose="02020603050405020304" pitchFamily="18" charset="0"/>
                                        </a:rPr>
                                        <m:t> − 1</m:t>
                                      </m:r>
                                    </m:num>
                                    <m:den>
                                      <m:r>
                                        <m:rPr>
                                          <m:nor/>
                                        </m:rPr>
                                        <a:rPr lang="en-US" sz="1500" dirty="0">
                                          <a:solidFill>
                                            <a:schemeClr val="tx1"/>
                                          </a:solidFill>
                                          <a:latin typeface="Times New Roman" panose="02020603050405020304" pitchFamily="18" charset="0"/>
                                          <a:cs typeface="Times New Roman" panose="02020603050405020304" pitchFamily="18" charset="0"/>
                                        </a:rPr>
                                        <m:t>|</m:t>
                                      </m:r>
                                      <m:r>
                                        <m:rPr>
                                          <m:nor/>
                                        </m:rPr>
                                        <a:rPr lang="en-US" sz="1500" dirty="0">
                                          <a:solidFill>
                                            <a:schemeClr val="tx1"/>
                                          </a:solidFill>
                                          <a:latin typeface="Times New Roman" panose="02020603050405020304" pitchFamily="18" charset="0"/>
                                          <a:cs typeface="Times New Roman" panose="02020603050405020304" pitchFamily="18" charset="0"/>
                                        </a:rPr>
                                        <m:t>S</m:t>
                                      </m:r>
                                      <m:r>
                                        <m:rPr>
                                          <m:nor/>
                                        </m:rPr>
                                        <a:rPr lang="en-US" sz="1500" dirty="0">
                                          <a:solidFill>
                                            <a:schemeClr val="tx1"/>
                                          </a:solidFill>
                                          <a:latin typeface="Times New Roman" panose="02020603050405020304" pitchFamily="18" charset="0"/>
                                          <a:cs typeface="Times New Roman" panose="02020603050405020304" pitchFamily="18" charset="0"/>
                                        </a:rPr>
                                        <m:t>|</m:t>
                                      </m:r>
                                    </m:den>
                                  </m:f>
                                </m:e>
                              </m:d>
                            </m:den>
                          </m:f>
                        </m:oMath>
                      </m:oMathPara>
                    </a14:m>
                    <a:endParaRPr lang="en-US" sz="1500" dirty="0">
                      <a:latin typeface="Times New Roman" panose="02020603050405020304" pitchFamily="18" charset="0"/>
                      <a:cs typeface="Times New Roman" panose="02020603050405020304" pitchFamily="18" charset="0"/>
                    </a:endParaRPr>
                  </a:p>
                </p:txBody>
              </p:sp>
            </mc:Choice>
            <mc:Fallback xmlns="">
              <p:sp>
                <p:nvSpPr>
                  <p:cNvPr id="13" name="TextBox 12">
                    <a:extLst>
                      <a:ext uri="{FF2B5EF4-FFF2-40B4-BE49-F238E27FC236}">
                        <a16:creationId xmlns:a16="http://schemas.microsoft.com/office/drawing/2014/main" id="{09FB5A64-7E93-744F-9FF3-9CC9E0A5EA91}"/>
                      </a:ext>
                    </a:extLst>
                  </p:cNvPr>
                  <p:cNvSpPr txBox="1">
                    <a:spLocks noRot="1" noChangeAspect="1" noMove="1" noResize="1" noEditPoints="1" noAdjustHandles="1" noChangeArrowheads="1" noChangeShapeType="1" noTextEdit="1"/>
                  </p:cNvSpPr>
                  <p:nvPr/>
                </p:nvSpPr>
                <p:spPr>
                  <a:xfrm>
                    <a:off x="3765760" y="2571750"/>
                    <a:ext cx="5041315" cy="721223"/>
                  </a:xfrm>
                  <a:prstGeom prst="rect">
                    <a:avLst/>
                  </a:prstGeom>
                  <a:blipFill>
                    <a:blip r:embed="rId7"/>
                    <a:stretch>
                      <a:fillRect t="-1724" b="-3448"/>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B99F59C3-7901-9C4D-BF3D-720DE1060FDB}"/>
                  </a:ext>
                </a:extLst>
              </p:cNvPr>
              <p:cNvSpPr txBox="1"/>
              <p:nvPr/>
            </p:nvSpPr>
            <p:spPr>
              <a:xfrm>
                <a:off x="2195946" y="3183404"/>
                <a:ext cx="2978728"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Source subsets S </a:t>
                </a:r>
                <a:r>
                  <a:rPr lang="en-US" dirty="0">
                    <a:solidFill>
                      <a:schemeClr val="accent1">
                        <a:lumMod val="75000"/>
                      </a:schemeClr>
                    </a:solidFill>
                    <a:latin typeface="Times New Roman" panose="02020603050405020304" pitchFamily="18" charset="0"/>
                    <a:cs typeface="Times New Roman" panose="02020603050405020304" pitchFamily="18" charset="0"/>
                  </a:rPr>
                  <a:t>not</a:t>
                </a:r>
                <a:r>
                  <a:rPr lang="en-US" dirty="0">
                    <a:latin typeface="Times New Roman" panose="02020603050405020304" pitchFamily="18" charset="0"/>
                    <a:cs typeface="Times New Roman" panose="02020603050405020304" pitchFamily="18" charset="0"/>
                  </a:rPr>
                  <a:t> containing </a:t>
                </a:r>
                <a:r>
                  <a:rPr lang="en-US" dirty="0" err="1">
                    <a:solidFill>
                      <a:schemeClr val="accent1">
                        <a:lumMod val="75000"/>
                      </a:schemeClr>
                    </a:solidFill>
                    <a:latin typeface="Times New Roman" panose="02020603050405020304" pitchFamily="18" charset="0"/>
                    <a:cs typeface="Times New Roman" panose="02020603050405020304" pitchFamily="18" charset="0"/>
                  </a:rPr>
                  <a:t>D</a:t>
                </a:r>
                <a:r>
                  <a:rPr lang="en-US" baseline="-25000" dirty="0" err="1">
                    <a:solidFill>
                      <a:schemeClr val="accent1">
                        <a:lumMod val="75000"/>
                      </a:schemeClr>
                    </a:solidFill>
                    <a:latin typeface="Times New Roman" panose="02020603050405020304" pitchFamily="18" charset="0"/>
                    <a:cs typeface="Times New Roman" panose="02020603050405020304" pitchFamily="18" charset="0"/>
                  </a:rPr>
                  <a:t>j</a:t>
                </a:r>
                <a:endParaRPr lang="en-US"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662EAD78-CF19-3449-AFC0-3C4544EAD485}"/>
                  </a:ext>
                </a:extLst>
              </p:cNvPr>
              <p:cNvSpPr/>
              <p:nvPr/>
            </p:nvSpPr>
            <p:spPr>
              <a:xfrm>
                <a:off x="758225" y="2619555"/>
                <a:ext cx="2334293" cy="400110"/>
              </a:xfrm>
              <a:prstGeom prst="rect">
                <a:avLst/>
              </a:prstGeom>
            </p:spPr>
            <p:txBody>
              <a:bodyPr wrap="none">
                <a:spAutoFit/>
              </a:bodyPr>
              <a:lstStyle/>
              <a:p>
                <a:r>
                  <a:rPr lang="en-US" sz="2000" dirty="0">
                    <a:solidFill>
                      <a:srgbClr val="0070C0"/>
                    </a:solidFill>
                    <a:latin typeface="Times New Roman" panose="02020603050405020304" pitchFamily="18" charset="0"/>
                    <a:cs typeface="Times New Roman" panose="02020603050405020304" pitchFamily="18" charset="0"/>
                  </a:rPr>
                  <a:t>Value (source </a:t>
                </a:r>
                <a:r>
                  <a:rPr lang="en-US" sz="2000" dirty="0" err="1">
                    <a:solidFill>
                      <a:schemeClr val="accent1">
                        <a:lumMod val="75000"/>
                      </a:schemeClr>
                    </a:solidFill>
                    <a:latin typeface="Times New Roman" panose="02020603050405020304" pitchFamily="18" charset="0"/>
                    <a:cs typeface="Times New Roman" panose="02020603050405020304" pitchFamily="18" charset="0"/>
                  </a:rPr>
                  <a:t>D</a:t>
                </a:r>
                <a:r>
                  <a:rPr lang="en-US" sz="2000" baseline="-25000" dirty="0" err="1">
                    <a:solidFill>
                      <a:schemeClr val="accent1">
                        <a:lumMod val="75000"/>
                      </a:schemeClr>
                    </a:solidFill>
                    <a:latin typeface="Times New Roman" panose="02020603050405020304" pitchFamily="18" charset="0"/>
                    <a:cs typeface="Times New Roman" panose="02020603050405020304" pitchFamily="18" charset="0"/>
                  </a:rPr>
                  <a:t>j</a:t>
                </a:r>
                <a:r>
                  <a:rPr lang="en-US" sz="2000" dirty="0">
                    <a:solidFill>
                      <a:srgbClr val="0070C0"/>
                    </a:solidFill>
                    <a:latin typeface="Times New Roman" panose="02020603050405020304" pitchFamily="18" charset="0"/>
                    <a:cs typeface="Times New Roman" panose="02020603050405020304" pitchFamily="18" charset="0"/>
                  </a:rPr>
                  <a:t>)  = </a:t>
                </a:r>
                <a:endParaRPr lang="en-US" sz="2000" dirty="0">
                  <a:solidFill>
                    <a:srgbClr val="0070C0"/>
                  </a:solidFill>
                </a:endParaRPr>
              </a:p>
            </p:txBody>
          </p:sp>
        </p:grpSp>
        <p:sp>
          <p:nvSpPr>
            <p:cNvPr id="18" name="Right Brace 17">
              <a:extLst>
                <a:ext uri="{FF2B5EF4-FFF2-40B4-BE49-F238E27FC236}">
                  <a16:creationId xmlns:a16="http://schemas.microsoft.com/office/drawing/2014/main" id="{40875400-6696-F94C-BAB3-01CD9056132B}"/>
                </a:ext>
              </a:extLst>
            </p:cNvPr>
            <p:cNvSpPr/>
            <p:nvPr/>
          </p:nvSpPr>
          <p:spPr>
            <a:xfrm rot="16200000">
              <a:off x="6040585" y="-36218"/>
              <a:ext cx="401782" cy="4724405"/>
            </a:xfrm>
            <a:prstGeom prst="rightBrace">
              <a:avLst/>
            </a:prstGeom>
            <a:ln w="158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561AB14A-E904-C44C-9049-509E0B3C01A2}"/>
                </a:ext>
              </a:extLst>
            </p:cNvPr>
            <p:cNvSpPr txBox="1"/>
            <p:nvPr/>
          </p:nvSpPr>
          <p:spPr>
            <a:xfrm>
              <a:off x="5338881" y="1839490"/>
              <a:ext cx="1895071" cy="307777"/>
            </a:xfrm>
            <a:prstGeom prst="rect">
              <a:avLst/>
            </a:prstGeom>
            <a:noFill/>
          </p:spPr>
          <p:txBody>
            <a:bodyPr wrap="none" rtlCol="0">
              <a:spAutoFit/>
            </a:bodyPr>
            <a:lstStyle/>
            <a:p>
              <a:r>
                <a:rPr lang="en-US" dirty="0"/>
                <a:t>marginal contribution </a:t>
              </a:r>
            </a:p>
          </p:txBody>
        </p:sp>
        <p:sp>
          <p:nvSpPr>
            <p:cNvPr id="35" name="TextBox 34">
              <a:extLst>
                <a:ext uri="{FF2B5EF4-FFF2-40B4-BE49-F238E27FC236}">
                  <a16:creationId xmlns:a16="http://schemas.microsoft.com/office/drawing/2014/main" id="{C0E6AF0E-A80D-3241-8BDE-4C766180A33A}"/>
                </a:ext>
              </a:extLst>
            </p:cNvPr>
            <p:cNvSpPr txBox="1"/>
            <p:nvPr/>
          </p:nvSpPr>
          <p:spPr>
            <a:xfrm>
              <a:off x="5601438" y="3337292"/>
              <a:ext cx="2978728" cy="338554"/>
            </a:xfrm>
            <a:prstGeom prst="rect">
              <a:avLst/>
            </a:prstGeom>
            <a:noFill/>
          </p:spPr>
          <p:txBody>
            <a:bodyPr wrap="square" rtlCol="0">
              <a:spAutoFit/>
            </a:bodyPr>
            <a:lstStyle/>
            <a:p>
              <a:r>
                <a:rPr lang="en-US" sz="1600" dirty="0">
                  <a:solidFill>
                    <a:srgbClr val="0070C0"/>
                  </a:solidFill>
                  <a:latin typeface="Times New Roman" panose="02020603050405020304" pitchFamily="18" charset="0"/>
                  <a:cs typeface="Times New Roman" panose="02020603050405020304" pitchFamily="18" charset="0"/>
                </a:rPr>
                <a:t>#subsets of size |S|</a:t>
              </a:r>
            </a:p>
          </p:txBody>
        </p:sp>
      </p:grpSp>
      <p:sp>
        <p:nvSpPr>
          <p:cNvPr id="19" name="Text Placeholder 2">
            <a:extLst>
              <a:ext uri="{FF2B5EF4-FFF2-40B4-BE49-F238E27FC236}">
                <a16:creationId xmlns:a16="http://schemas.microsoft.com/office/drawing/2014/main" id="{6F8306BB-F3AC-C540-9ACD-392BD7AF237D}"/>
              </a:ext>
            </a:extLst>
          </p:cNvPr>
          <p:cNvSpPr txBox="1">
            <a:spLocks/>
          </p:cNvSpPr>
          <p:nvPr/>
        </p:nvSpPr>
        <p:spPr>
          <a:xfrm>
            <a:off x="3609483" y="1152475"/>
            <a:ext cx="486297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2400" dirty="0">
                <a:solidFill>
                  <a:schemeClr val="accent2"/>
                </a:solidFill>
                <a:latin typeface="Times New Roman" panose="02020603050405020304" pitchFamily="18" charset="0"/>
                <a:cs typeface="Times New Roman" panose="02020603050405020304" pitchFamily="18" charset="0"/>
              </a:rPr>
              <a:t>Single Source or Leave-one-out</a:t>
            </a:r>
          </a:p>
          <a:p>
            <a:pPr marL="596900" lvl="1" indent="0">
              <a:buFont typeface="Arial"/>
              <a:buNone/>
            </a:pP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225341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 calcmode="lin" valueType="num">
                                      <p:cBhvr additive="base">
                                        <p:cTn id="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cxnSp>
        <p:nvCxnSpPr>
          <p:cNvPr id="63" name="Google Shape;63;p14"/>
          <p:cNvCxnSpPr/>
          <p:nvPr/>
        </p:nvCxnSpPr>
        <p:spPr>
          <a:xfrm>
            <a:off x="325775" y="1078400"/>
            <a:ext cx="8481300" cy="0"/>
          </a:xfrm>
          <a:prstGeom prst="straightConnector1">
            <a:avLst/>
          </a:prstGeom>
          <a:noFill/>
          <a:ln w="19050" cap="flat" cmpd="sng">
            <a:solidFill>
              <a:srgbClr val="3D85C6"/>
            </a:solidFill>
            <a:prstDash val="solid"/>
            <a:round/>
            <a:headEnd type="none" w="med" len="med"/>
            <a:tailEnd type="none" w="med" len="med"/>
          </a:ln>
        </p:spPr>
      </p:cxnSp>
      <p:sp>
        <p:nvSpPr>
          <p:cNvPr id="64" name="Google Shape;6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5</a:t>
            </a:fld>
            <a:endParaRPr/>
          </a:p>
        </p:txBody>
      </p:sp>
      <p:pic>
        <p:nvPicPr>
          <p:cNvPr id="65" name="Google Shape;65;p14"/>
          <p:cNvPicPr preferRelativeResize="0"/>
          <p:nvPr/>
        </p:nvPicPr>
        <p:blipFill>
          <a:blip r:embed="rId4">
            <a:alphaModFix/>
          </a:blip>
          <a:stretch>
            <a:fillRect/>
          </a:stretch>
        </p:blipFill>
        <p:spPr>
          <a:xfrm>
            <a:off x="0" y="4760675"/>
            <a:ext cx="1826900" cy="382825"/>
          </a:xfrm>
          <a:prstGeom prst="rect">
            <a:avLst/>
          </a:prstGeom>
          <a:noFill/>
          <a:ln>
            <a:noFill/>
          </a:ln>
        </p:spPr>
      </p:pic>
      <p:cxnSp>
        <p:nvCxnSpPr>
          <p:cNvPr id="67" name="Google Shape;67;p14"/>
          <p:cNvCxnSpPr/>
          <p:nvPr/>
        </p:nvCxnSpPr>
        <p:spPr>
          <a:xfrm>
            <a:off x="325775" y="1078400"/>
            <a:ext cx="8481300" cy="0"/>
          </a:xfrm>
          <a:prstGeom prst="straightConnector1">
            <a:avLst/>
          </a:prstGeom>
          <a:noFill/>
          <a:ln w="19050" cap="flat" cmpd="sng">
            <a:solidFill>
              <a:srgbClr val="3D85C6"/>
            </a:solidFill>
            <a:prstDash val="solid"/>
            <a:round/>
            <a:headEnd type="none" w="med" len="med"/>
            <a:tailEnd type="none" w="med" len="med"/>
          </a:ln>
        </p:spPr>
      </p:cxnSp>
      <p:pic>
        <p:nvPicPr>
          <p:cNvPr id="11" name="Picture 10">
            <a:extLst>
              <a:ext uri="{FF2B5EF4-FFF2-40B4-BE49-F238E27FC236}">
                <a16:creationId xmlns:a16="http://schemas.microsoft.com/office/drawing/2014/main" id="{196452EC-5BCB-8545-81E2-5C59DD18A103}"/>
              </a:ext>
            </a:extLst>
          </p:cNvPr>
          <p:cNvPicPr>
            <a:picLocks noChangeAspect="1"/>
          </p:cNvPicPr>
          <p:nvPr/>
        </p:nvPicPr>
        <p:blipFill>
          <a:blip r:embed="rId5"/>
          <a:stretch>
            <a:fillRect/>
          </a:stretch>
        </p:blipFill>
        <p:spPr>
          <a:xfrm>
            <a:off x="7977291" y="91673"/>
            <a:ext cx="1072116" cy="792600"/>
          </a:xfrm>
          <a:prstGeom prst="rect">
            <a:avLst/>
          </a:prstGeom>
        </p:spPr>
      </p:pic>
      <p:sp>
        <p:nvSpPr>
          <p:cNvPr id="17" name="TextBox 16">
            <a:extLst>
              <a:ext uri="{FF2B5EF4-FFF2-40B4-BE49-F238E27FC236}">
                <a16:creationId xmlns:a16="http://schemas.microsoft.com/office/drawing/2014/main" id="{F2F62A32-A9AD-704A-BF44-063E4AE8422D}"/>
              </a:ext>
            </a:extLst>
          </p:cNvPr>
          <p:cNvSpPr txBox="1"/>
          <p:nvPr/>
        </p:nvSpPr>
        <p:spPr>
          <a:xfrm>
            <a:off x="-972273" y="127322"/>
            <a:ext cx="184731" cy="307777"/>
          </a:xfrm>
          <a:prstGeom prst="rect">
            <a:avLst/>
          </a:prstGeom>
          <a:noFill/>
        </p:spPr>
        <p:txBody>
          <a:bodyPr wrap="none" rtlCol="0">
            <a:spAutoFit/>
          </a:bodyPr>
          <a:lstStyle/>
          <a:p>
            <a:endParaRPr lang="en-US" dirty="0"/>
          </a:p>
        </p:txBody>
      </p:sp>
      <p:sp>
        <p:nvSpPr>
          <p:cNvPr id="25" name="Google Shape;62;p14">
            <a:extLst>
              <a:ext uri="{FF2B5EF4-FFF2-40B4-BE49-F238E27FC236}">
                <a16:creationId xmlns:a16="http://schemas.microsoft.com/office/drawing/2014/main" id="{D3606B75-AA84-7348-A7F1-427CE2783D0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3D85C6"/>
                </a:solidFill>
              </a:rPr>
              <a:t>SEAL-SHAP</a:t>
            </a:r>
            <a:endParaRPr b="1" dirty="0">
              <a:solidFill>
                <a:srgbClr val="3D85C6"/>
              </a:solidFill>
            </a:endParaRPr>
          </a:p>
        </p:txBody>
      </p:sp>
      <p:pic>
        <p:nvPicPr>
          <p:cNvPr id="9" name="Graphic 8" descr="Document outline">
            <a:extLst>
              <a:ext uri="{FF2B5EF4-FFF2-40B4-BE49-F238E27FC236}">
                <a16:creationId xmlns:a16="http://schemas.microsoft.com/office/drawing/2014/main" id="{06063F81-8DF9-104C-AC81-5E33E50258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9840" y="3145582"/>
            <a:ext cx="906059" cy="906059"/>
          </a:xfrm>
          <a:prstGeom prst="rect">
            <a:avLst/>
          </a:prstGeom>
        </p:spPr>
      </p:pic>
      <p:pic>
        <p:nvPicPr>
          <p:cNvPr id="19" name="Graphic 18" descr="Paper with solid fill">
            <a:extLst>
              <a:ext uri="{FF2B5EF4-FFF2-40B4-BE49-F238E27FC236}">
                <a16:creationId xmlns:a16="http://schemas.microsoft.com/office/drawing/2014/main" id="{EE4BC345-A4DA-7240-8632-E841C989C1F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19840" y="1261818"/>
            <a:ext cx="906060" cy="906060"/>
          </a:xfrm>
          <a:prstGeom prst="rect">
            <a:avLst/>
          </a:prstGeom>
        </p:spPr>
      </p:pic>
      <p:pic>
        <p:nvPicPr>
          <p:cNvPr id="174" name="Graphic 173" descr="Paper outline">
            <a:extLst>
              <a:ext uri="{FF2B5EF4-FFF2-40B4-BE49-F238E27FC236}">
                <a16:creationId xmlns:a16="http://schemas.microsoft.com/office/drawing/2014/main" id="{8F98C46C-5BB2-AA4B-A83F-F5A8C245B0D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19840" y="2180371"/>
            <a:ext cx="906059" cy="906059"/>
          </a:xfrm>
          <a:prstGeom prst="rect">
            <a:avLst/>
          </a:prstGeom>
        </p:spPr>
      </p:pic>
      <p:cxnSp>
        <p:nvCxnSpPr>
          <p:cNvPr id="181" name="Straight Connector 180">
            <a:extLst>
              <a:ext uri="{FF2B5EF4-FFF2-40B4-BE49-F238E27FC236}">
                <a16:creationId xmlns:a16="http://schemas.microsoft.com/office/drawing/2014/main" id="{D89220CC-3921-D646-A83D-6D362AE85053}"/>
              </a:ext>
            </a:extLst>
          </p:cNvPr>
          <p:cNvCxnSpPr/>
          <p:nvPr/>
        </p:nvCxnSpPr>
        <p:spPr>
          <a:xfrm>
            <a:off x="1383716" y="1253478"/>
            <a:ext cx="0" cy="3171631"/>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86" name="Rectangle 185">
            <a:extLst>
              <a:ext uri="{FF2B5EF4-FFF2-40B4-BE49-F238E27FC236}">
                <a16:creationId xmlns:a16="http://schemas.microsoft.com/office/drawing/2014/main" id="{2466DB75-DD98-944A-991B-3D0AC9284CA3}"/>
              </a:ext>
            </a:extLst>
          </p:cNvPr>
          <p:cNvSpPr/>
          <p:nvPr/>
        </p:nvSpPr>
        <p:spPr>
          <a:xfrm>
            <a:off x="330115" y="4064136"/>
            <a:ext cx="995785" cy="400110"/>
          </a:xfrm>
          <a:prstGeom prst="rect">
            <a:avLst/>
          </a:prstGeom>
        </p:spPr>
        <p:txBody>
          <a:bodyPr wrap="none">
            <a:spAutoFit/>
          </a:bodyPr>
          <a:lstStyle/>
          <a:p>
            <a:r>
              <a:rPr lang="en-US" sz="2000" dirty="0">
                <a:solidFill>
                  <a:srgbClr val="0070C0"/>
                </a:solidFill>
                <a:latin typeface="Times New Roman" panose="02020603050405020304" pitchFamily="18" charset="0"/>
                <a:cs typeface="Times New Roman" panose="02020603050405020304" pitchFamily="18" charset="0"/>
              </a:rPr>
              <a:t>Sources</a:t>
            </a:r>
            <a:endParaRPr lang="en-US" sz="2000" dirty="0">
              <a:solidFill>
                <a:srgbClr val="0070C0"/>
              </a:solidFill>
            </a:endParaRPr>
          </a:p>
        </p:txBody>
      </p:sp>
      <p:sp>
        <p:nvSpPr>
          <p:cNvPr id="217" name="Rectangle 216">
            <a:extLst>
              <a:ext uri="{FF2B5EF4-FFF2-40B4-BE49-F238E27FC236}">
                <a16:creationId xmlns:a16="http://schemas.microsoft.com/office/drawing/2014/main" id="{0CC7BD48-5C34-C846-9B99-08AE484BD17C}"/>
              </a:ext>
            </a:extLst>
          </p:cNvPr>
          <p:cNvSpPr/>
          <p:nvPr/>
        </p:nvSpPr>
        <p:spPr>
          <a:xfrm rot="20529459">
            <a:off x="263930" y="3367778"/>
            <a:ext cx="1107996" cy="461665"/>
          </a:xfrm>
          <a:prstGeom prst="rect">
            <a:avLst/>
          </a:prstGeom>
        </p:spPr>
        <p:txBody>
          <a:bodyPr wrap="none">
            <a:spAutoFit/>
          </a:bodyPr>
          <a:lstStyle/>
          <a:p>
            <a:r>
              <a:rPr lang="en-US" sz="2400" b="1" dirty="0">
                <a:solidFill>
                  <a:srgbClr val="FF0000"/>
                </a:solidFill>
                <a:latin typeface="Times New Roman" panose="02020603050405020304" pitchFamily="18" charset="0"/>
                <a:cs typeface="Times New Roman" panose="02020603050405020304" pitchFamily="18" charset="0"/>
              </a:rPr>
              <a:t>Value?</a:t>
            </a:r>
            <a:endParaRPr lang="en-US" sz="2400" b="1" dirty="0">
              <a:solidFill>
                <a:srgbClr val="FF0000"/>
              </a:solidFill>
            </a:endParaRPr>
          </a:p>
        </p:txBody>
      </p:sp>
      <mc:AlternateContent xmlns:mc="http://schemas.openxmlformats.org/markup-compatibility/2006" xmlns:a14="http://schemas.microsoft.com/office/drawing/2010/main">
        <mc:Choice Requires="a14">
          <p:sp>
            <p:nvSpPr>
              <p:cNvPr id="221" name="TextBox 220">
                <a:extLst>
                  <a:ext uri="{FF2B5EF4-FFF2-40B4-BE49-F238E27FC236}">
                    <a16:creationId xmlns:a16="http://schemas.microsoft.com/office/drawing/2014/main" id="{2F13E904-3CBD-C344-8FFE-EB635D27CCBA}"/>
                  </a:ext>
                </a:extLst>
              </p:cNvPr>
              <p:cNvSpPr txBox="1"/>
              <p:nvPr/>
            </p:nvSpPr>
            <p:spPr>
              <a:xfrm>
                <a:off x="1753103" y="4260404"/>
                <a:ext cx="1435008" cy="616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i="1" dirty="0" smtClean="0">
                              <a:solidFill>
                                <a:srgbClr val="0070C0"/>
                              </a:solidFill>
                              <a:latin typeface="Cambria Math" panose="02040503050406030204" pitchFamily="18" charset="0"/>
                              <a:cs typeface="Times New Roman" panose="02020603050405020304" pitchFamily="18" charset="0"/>
                            </a:rPr>
                          </m:ctrlPr>
                        </m:fPr>
                        <m:num>
                          <m:r>
                            <a:rPr lang="en-US" sz="1800" b="0" i="1" dirty="0" smtClean="0">
                              <a:solidFill>
                                <a:srgbClr val="0070C0"/>
                              </a:solidFill>
                              <a:latin typeface="Cambria Math" panose="02040503050406030204" pitchFamily="18" charset="0"/>
                              <a:cs typeface="Times New Roman" panose="02020603050405020304" pitchFamily="18" charset="0"/>
                            </a:rPr>
                            <m:t>0.85 −0.67</m:t>
                          </m:r>
                        </m:num>
                        <m:den>
                          <m:r>
                            <a:rPr lang="en-US" sz="1800" b="0" i="0" dirty="0" smtClean="0">
                              <a:solidFill>
                                <a:srgbClr val="0070C0"/>
                              </a:solidFill>
                              <a:latin typeface="Cambria Math" panose="02040503050406030204" pitchFamily="18" charset="0"/>
                              <a:cs typeface="Times New Roman" panose="02020603050405020304" pitchFamily="18" charset="0"/>
                            </a:rPr>
                            <m:t>1</m:t>
                          </m:r>
                        </m:den>
                      </m:f>
                    </m:oMath>
                  </m:oMathPara>
                </a14:m>
                <a:endParaRPr lang="en-US" sz="180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221" name="TextBox 220">
                <a:extLst>
                  <a:ext uri="{FF2B5EF4-FFF2-40B4-BE49-F238E27FC236}">
                    <a16:creationId xmlns:a16="http://schemas.microsoft.com/office/drawing/2014/main" id="{2F13E904-3CBD-C344-8FFE-EB635D27CCBA}"/>
                  </a:ext>
                </a:extLst>
              </p:cNvPr>
              <p:cNvSpPr txBox="1">
                <a:spLocks noRot="1" noChangeAspect="1" noMove="1" noResize="1" noEditPoints="1" noAdjustHandles="1" noChangeArrowheads="1" noChangeShapeType="1" noTextEdit="1"/>
              </p:cNvSpPr>
              <p:nvPr/>
            </p:nvSpPr>
            <p:spPr>
              <a:xfrm>
                <a:off x="1753103" y="4260404"/>
                <a:ext cx="1435008" cy="616515"/>
              </a:xfrm>
              <a:prstGeom prst="rect">
                <a:avLst/>
              </a:prstGeom>
              <a:blipFill>
                <a:blip r:embed="rId12"/>
                <a:stretch>
                  <a:fillRect b="-61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1" name="TextBox 240">
                <a:extLst>
                  <a:ext uri="{FF2B5EF4-FFF2-40B4-BE49-F238E27FC236}">
                    <a16:creationId xmlns:a16="http://schemas.microsoft.com/office/drawing/2014/main" id="{FEA07C2E-E911-F44F-9364-DB5E064A4ADA}"/>
                  </a:ext>
                </a:extLst>
              </p:cNvPr>
              <p:cNvSpPr txBox="1"/>
              <p:nvPr/>
            </p:nvSpPr>
            <p:spPr>
              <a:xfrm>
                <a:off x="3334656" y="4411681"/>
                <a:ext cx="4154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rgbClr val="0070C0"/>
                          </a:solidFill>
                          <a:latin typeface="Cambria Math" panose="02040503050406030204" pitchFamily="18" charset="0"/>
                          <a:cs typeface="Times New Roman" panose="02020603050405020304" pitchFamily="18" charset="0"/>
                        </a:rPr>
                        <m:t>+</m:t>
                      </m:r>
                    </m:oMath>
                  </m:oMathPara>
                </a14:m>
                <a:endParaRPr lang="en-US" sz="180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241" name="TextBox 240">
                <a:extLst>
                  <a:ext uri="{FF2B5EF4-FFF2-40B4-BE49-F238E27FC236}">
                    <a16:creationId xmlns:a16="http://schemas.microsoft.com/office/drawing/2014/main" id="{FEA07C2E-E911-F44F-9364-DB5E064A4ADA}"/>
                  </a:ext>
                </a:extLst>
              </p:cNvPr>
              <p:cNvSpPr txBox="1">
                <a:spLocks noRot="1" noChangeAspect="1" noMove="1" noResize="1" noEditPoints="1" noAdjustHandles="1" noChangeArrowheads="1" noChangeShapeType="1" noTextEdit="1"/>
              </p:cNvSpPr>
              <p:nvPr/>
            </p:nvSpPr>
            <p:spPr>
              <a:xfrm>
                <a:off x="3334656" y="4411681"/>
                <a:ext cx="415498"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2" name="TextBox 241">
                <a:extLst>
                  <a:ext uri="{FF2B5EF4-FFF2-40B4-BE49-F238E27FC236}">
                    <a16:creationId xmlns:a16="http://schemas.microsoft.com/office/drawing/2014/main" id="{005A3D40-9165-8A4E-B5CB-E78956284AC5}"/>
                  </a:ext>
                </a:extLst>
              </p:cNvPr>
              <p:cNvSpPr txBox="1"/>
              <p:nvPr/>
            </p:nvSpPr>
            <p:spPr>
              <a:xfrm>
                <a:off x="3912052" y="4288089"/>
                <a:ext cx="1306768" cy="616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i="1" dirty="0" smtClean="0">
                              <a:solidFill>
                                <a:srgbClr val="0070C0"/>
                              </a:solidFill>
                              <a:latin typeface="Cambria Math" panose="02040503050406030204" pitchFamily="18" charset="0"/>
                              <a:cs typeface="Times New Roman" panose="02020603050405020304" pitchFamily="18" charset="0"/>
                            </a:rPr>
                          </m:ctrlPr>
                        </m:fPr>
                        <m:num>
                          <m:r>
                            <a:rPr lang="en-US" sz="1800" b="0" i="1" dirty="0" smtClean="0">
                              <a:solidFill>
                                <a:srgbClr val="0070C0"/>
                              </a:solidFill>
                              <a:latin typeface="Cambria Math" panose="02040503050406030204" pitchFamily="18" charset="0"/>
                              <a:cs typeface="Times New Roman" panose="02020603050405020304" pitchFamily="18" charset="0"/>
                            </a:rPr>
                            <m:t>0.53 −0.6</m:t>
                          </m:r>
                        </m:num>
                        <m:den>
                          <m:r>
                            <a:rPr lang="en-US" sz="1800" b="0" i="0" dirty="0" smtClean="0">
                              <a:solidFill>
                                <a:srgbClr val="0070C0"/>
                              </a:solidFill>
                              <a:latin typeface="Cambria Math" panose="02040503050406030204" pitchFamily="18" charset="0"/>
                              <a:cs typeface="Times New Roman" panose="02020603050405020304" pitchFamily="18" charset="0"/>
                            </a:rPr>
                            <m:t>2</m:t>
                          </m:r>
                        </m:den>
                      </m:f>
                    </m:oMath>
                  </m:oMathPara>
                </a14:m>
                <a:endParaRPr lang="en-US" sz="180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242" name="TextBox 241">
                <a:extLst>
                  <a:ext uri="{FF2B5EF4-FFF2-40B4-BE49-F238E27FC236}">
                    <a16:creationId xmlns:a16="http://schemas.microsoft.com/office/drawing/2014/main" id="{005A3D40-9165-8A4E-B5CB-E78956284AC5}"/>
                  </a:ext>
                </a:extLst>
              </p:cNvPr>
              <p:cNvSpPr txBox="1">
                <a:spLocks noRot="1" noChangeAspect="1" noMove="1" noResize="1" noEditPoints="1" noAdjustHandles="1" noChangeArrowheads="1" noChangeShapeType="1" noTextEdit="1"/>
              </p:cNvSpPr>
              <p:nvPr/>
            </p:nvSpPr>
            <p:spPr>
              <a:xfrm>
                <a:off x="3912052" y="4288089"/>
                <a:ext cx="1306768" cy="616515"/>
              </a:xfrm>
              <a:prstGeom prst="rect">
                <a:avLst/>
              </a:prstGeom>
              <a:blipFill>
                <a:blip r:embed="rId14"/>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3" name="TextBox 242">
                <a:extLst>
                  <a:ext uri="{FF2B5EF4-FFF2-40B4-BE49-F238E27FC236}">
                    <a16:creationId xmlns:a16="http://schemas.microsoft.com/office/drawing/2014/main" id="{0F96E4C2-F726-C44D-99DE-CCE248996B86}"/>
                  </a:ext>
                </a:extLst>
              </p:cNvPr>
              <p:cNvSpPr txBox="1"/>
              <p:nvPr/>
            </p:nvSpPr>
            <p:spPr>
              <a:xfrm>
                <a:off x="5199659" y="4411681"/>
                <a:ext cx="4154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rgbClr val="0070C0"/>
                          </a:solidFill>
                          <a:latin typeface="Cambria Math" panose="02040503050406030204" pitchFamily="18" charset="0"/>
                          <a:cs typeface="Times New Roman" panose="02020603050405020304" pitchFamily="18" charset="0"/>
                        </a:rPr>
                        <m:t>+</m:t>
                      </m:r>
                    </m:oMath>
                  </m:oMathPara>
                </a14:m>
                <a:endParaRPr lang="en-US" sz="180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243" name="TextBox 242">
                <a:extLst>
                  <a:ext uri="{FF2B5EF4-FFF2-40B4-BE49-F238E27FC236}">
                    <a16:creationId xmlns:a16="http://schemas.microsoft.com/office/drawing/2014/main" id="{0F96E4C2-F726-C44D-99DE-CCE248996B86}"/>
                  </a:ext>
                </a:extLst>
              </p:cNvPr>
              <p:cNvSpPr txBox="1">
                <a:spLocks noRot="1" noChangeAspect="1" noMove="1" noResize="1" noEditPoints="1" noAdjustHandles="1" noChangeArrowheads="1" noChangeShapeType="1" noTextEdit="1"/>
              </p:cNvSpPr>
              <p:nvPr/>
            </p:nvSpPr>
            <p:spPr>
              <a:xfrm>
                <a:off x="5199659" y="4411681"/>
                <a:ext cx="415498"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TextBox 243">
                <a:extLst>
                  <a:ext uri="{FF2B5EF4-FFF2-40B4-BE49-F238E27FC236}">
                    <a16:creationId xmlns:a16="http://schemas.microsoft.com/office/drawing/2014/main" id="{3889DF2B-7EA1-3042-B974-854C719278F5}"/>
                  </a:ext>
                </a:extLst>
              </p:cNvPr>
              <p:cNvSpPr txBox="1"/>
              <p:nvPr/>
            </p:nvSpPr>
            <p:spPr>
              <a:xfrm>
                <a:off x="5515974" y="4260404"/>
                <a:ext cx="1435008" cy="616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i="1" dirty="0" smtClean="0">
                              <a:solidFill>
                                <a:srgbClr val="0070C0"/>
                              </a:solidFill>
                              <a:latin typeface="Cambria Math" panose="02040503050406030204" pitchFamily="18" charset="0"/>
                              <a:cs typeface="Times New Roman" panose="02020603050405020304" pitchFamily="18" charset="0"/>
                            </a:rPr>
                          </m:ctrlPr>
                        </m:fPr>
                        <m:num>
                          <m:r>
                            <a:rPr lang="en-US" sz="1800" b="0" i="1" dirty="0" smtClean="0">
                              <a:solidFill>
                                <a:srgbClr val="0070C0"/>
                              </a:solidFill>
                              <a:latin typeface="Cambria Math" panose="02040503050406030204" pitchFamily="18" charset="0"/>
                              <a:cs typeface="Times New Roman" panose="02020603050405020304" pitchFamily="18" charset="0"/>
                            </a:rPr>
                            <m:t>0.75 −0.</m:t>
                          </m:r>
                          <m:r>
                            <a:rPr lang="en-US" sz="1800" b="0" i="0" dirty="0" smtClean="0">
                              <a:solidFill>
                                <a:srgbClr val="0070C0"/>
                              </a:solidFill>
                              <a:latin typeface="Cambria Math" panose="02040503050406030204" pitchFamily="18" charset="0"/>
                              <a:cs typeface="Times New Roman" panose="02020603050405020304" pitchFamily="18" charset="0"/>
                            </a:rPr>
                            <m:t>57</m:t>
                          </m:r>
                        </m:num>
                        <m:den>
                          <m:r>
                            <a:rPr lang="en-US" sz="1800" b="0" i="0" dirty="0" smtClean="0">
                              <a:solidFill>
                                <a:srgbClr val="0070C0"/>
                              </a:solidFill>
                              <a:latin typeface="Cambria Math" panose="02040503050406030204" pitchFamily="18" charset="0"/>
                              <a:cs typeface="Times New Roman" panose="02020603050405020304" pitchFamily="18" charset="0"/>
                            </a:rPr>
                            <m:t>2</m:t>
                          </m:r>
                        </m:den>
                      </m:f>
                    </m:oMath>
                  </m:oMathPara>
                </a14:m>
                <a:endParaRPr lang="en-US" sz="180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244" name="TextBox 243">
                <a:extLst>
                  <a:ext uri="{FF2B5EF4-FFF2-40B4-BE49-F238E27FC236}">
                    <a16:creationId xmlns:a16="http://schemas.microsoft.com/office/drawing/2014/main" id="{3889DF2B-7EA1-3042-B974-854C719278F5}"/>
                  </a:ext>
                </a:extLst>
              </p:cNvPr>
              <p:cNvSpPr txBox="1">
                <a:spLocks noRot="1" noChangeAspect="1" noMove="1" noResize="1" noEditPoints="1" noAdjustHandles="1" noChangeArrowheads="1" noChangeShapeType="1" noTextEdit="1"/>
              </p:cNvSpPr>
              <p:nvPr/>
            </p:nvSpPr>
            <p:spPr>
              <a:xfrm>
                <a:off x="5515974" y="4260404"/>
                <a:ext cx="1435008" cy="616515"/>
              </a:xfrm>
              <a:prstGeom prst="rect">
                <a:avLst/>
              </a:prstGeom>
              <a:blipFill>
                <a:blip r:embed="rId16"/>
                <a:stretch>
                  <a:fillRect b="-61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TextBox 244">
                <a:extLst>
                  <a:ext uri="{FF2B5EF4-FFF2-40B4-BE49-F238E27FC236}">
                    <a16:creationId xmlns:a16="http://schemas.microsoft.com/office/drawing/2014/main" id="{8691A428-E273-D846-BB9F-5117F8E98273}"/>
                  </a:ext>
                </a:extLst>
              </p:cNvPr>
              <p:cNvSpPr txBox="1"/>
              <p:nvPr/>
            </p:nvSpPr>
            <p:spPr>
              <a:xfrm>
                <a:off x="6854679" y="4383996"/>
                <a:ext cx="4154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rgbClr val="0070C0"/>
                          </a:solidFill>
                          <a:latin typeface="Cambria Math" panose="02040503050406030204" pitchFamily="18" charset="0"/>
                          <a:cs typeface="Times New Roman" panose="02020603050405020304" pitchFamily="18" charset="0"/>
                        </a:rPr>
                        <m:t>+</m:t>
                      </m:r>
                    </m:oMath>
                  </m:oMathPara>
                </a14:m>
                <a:endParaRPr lang="en-US" sz="180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245" name="TextBox 244">
                <a:extLst>
                  <a:ext uri="{FF2B5EF4-FFF2-40B4-BE49-F238E27FC236}">
                    <a16:creationId xmlns:a16="http://schemas.microsoft.com/office/drawing/2014/main" id="{8691A428-E273-D846-BB9F-5117F8E98273}"/>
                  </a:ext>
                </a:extLst>
              </p:cNvPr>
              <p:cNvSpPr txBox="1">
                <a:spLocks noRot="1" noChangeAspect="1" noMove="1" noResize="1" noEditPoints="1" noAdjustHandles="1" noChangeArrowheads="1" noChangeShapeType="1" noTextEdit="1"/>
              </p:cNvSpPr>
              <p:nvPr/>
            </p:nvSpPr>
            <p:spPr>
              <a:xfrm>
                <a:off x="6854679" y="4383996"/>
                <a:ext cx="415498"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6" name="TextBox 245">
                <a:extLst>
                  <a:ext uri="{FF2B5EF4-FFF2-40B4-BE49-F238E27FC236}">
                    <a16:creationId xmlns:a16="http://schemas.microsoft.com/office/drawing/2014/main" id="{306AAC7E-6882-5D4C-B6A3-CC15BE206F1F}"/>
                  </a:ext>
                </a:extLst>
              </p:cNvPr>
              <p:cNvSpPr txBox="1"/>
              <p:nvPr/>
            </p:nvSpPr>
            <p:spPr>
              <a:xfrm>
                <a:off x="7333420" y="4246549"/>
                <a:ext cx="1435008" cy="616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800" i="1" dirty="0" smtClean="0">
                              <a:solidFill>
                                <a:srgbClr val="0070C0"/>
                              </a:solidFill>
                              <a:latin typeface="Cambria Math" panose="02040503050406030204" pitchFamily="18" charset="0"/>
                              <a:cs typeface="Times New Roman" panose="02020603050405020304" pitchFamily="18" charset="0"/>
                            </a:rPr>
                          </m:ctrlPr>
                        </m:fPr>
                        <m:num>
                          <m:r>
                            <a:rPr lang="en-US" sz="1800" b="0" i="1" dirty="0" smtClean="0">
                              <a:solidFill>
                                <a:srgbClr val="0070C0"/>
                              </a:solidFill>
                              <a:latin typeface="Cambria Math" panose="02040503050406030204" pitchFamily="18" charset="0"/>
                              <a:cs typeface="Times New Roman" panose="02020603050405020304" pitchFamily="18" charset="0"/>
                            </a:rPr>
                            <m:t>0.45 −0.</m:t>
                          </m:r>
                          <m:r>
                            <a:rPr lang="en-US" sz="1800" b="0" i="0" dirty="0" smtClean="0">
                              <a:solidFill>
                                <a:srgbClr val="0070C0"/>
                              </a:solidFill>
                              <a:latin typeface="Cambria Math" panose="02040503050406030204" pitchFamily="18" charset="0"/>
                              <a:cs typeface="Times New Roman" panose="02020603050405020304" pitchFamily="18" charset="0"/>
                            </a:rPr>
                            <m:t>17</m:t>
                          </m:r>
                        </m:num>
                        <m:den>
                          <m:r>
                            <a:rPr lang="en-US" sz="1800" b="0" i="0" dirty="0" smtClean="0">
                              <a:solidFill>
                                <a:srgbClr val="0070C0"/>
                              </a:solidFill>
                              <a:latin typeface="Cambria Math" panose="02040503050406030204" pitchFamily="18" charset="0"/>
                              <a:cs typeface="Times New Roman" panose="02020603050405020304" pitchFamily="18" charset="0"/>
                            </a:rPr>
                            <m:t>1</m:t>
                          </m:r>
                        </m:den>
                      </m:f>
                    </m:oMath>
                  </m:oMathPara>
                </a14:m>
                <a:endParaRPr lang="en-US" sz="1800" dirty="0">
                  <a:solidFill>
                    <a:srgbClr val="0070C0"/>
                  </a:solidFill>
                  <a:latin typeface="Times New Roman" panose="02020603050405020304" pitchFamily="18" charset="0"/>
                  <a:cs typeface="Times New Roman" panose="02020603050405020304" pitchFamily="18" charset="0"/>
                </a:endParaRPr>
              </a:p>
            </p:txBody>
          </p:sp>
        </mc:Choice>
        <mc:Fallback xmlns="">
          <p:sp>
            <p:nvSpPr>
              <p:cNvPr id="246" name="TextBox 245">
                <a:extLst>
                  <a:ext uri="{FF2B5EF4-FFF2-40B4-BE49-F238E27FC236}">
                    <a16:creationId xmlns:a16="http://schemas.microsoft.com/office/drawing/2014/main" id="{306AAC7E-6882-5D4C-B6A3-CC15BE206F1F}"/>
                  </a:ext>
                </a:extLst>
              </p:cNvPr>
              <p:cNvSpPr txBox="1">
                <a:spLocks noRot="1" noChangeAspect="1" noMove="1" noResize="1" noEditPoints="1" noAdjustHandles="1" noChangeArrowheads="1" noChangeShapeType="1" noTextEdit="1"/>
              </p:cNvSpPr>
              <p:nvPr/>
            </p:nvSpPr>
            <p:spPr>
              <a:xfrm>
                <a:off x="7333420" y="4246549"/>
                <a:ext cx="1435008" cy="616515"/>
              </a:xfrm>
              <a:prstGeom prst="rect">
                <a:avLst/>
              </a:prstGeom>
              <a:blipFill>
                <a:blip r:embed="rId18"/>
                <a:stretch>
                  <a:fillRect b="-4000"/>
                </a:stretch>
              </a:blipFill>
            </p:spPr>
            <p:txBody>
              <a:bodyPr/>
              <a:lstStyle/>
              <a:p>
                <a:r>
                  <a:rPr lang="en-US">
                    <a:noFill/>
                  </a:rPr>
                  <a:t> </a:t>
                </a:r>
              </a:p>
            </p:txBody>
          </p:sp>
        </mc:Fallback>
      </mc:AlternateContent>
      <p:grpSp>
        <p:nvGrpSpPr>
          <p:cNvPr id="247" name="Group 246">
            <a:extLst>
              <a:ext uri="{FF2B5EF4-FFF2-40B4-BE49-F238E27FC236}">
                <a16:creationId xmlns:a16="http://schemas.microsoft.com/office/drawing/2014/main" id="{85C8787C-36D7-B84B-B60A-9F2194E9B764}"/>
              </a:ext>
            </a:extLst>
          </p:cNvPr>
          <p:cNvGrpSpPr/>
          <p:nvPr/>
        </p:nvGrpSpPr>
        <p:grpSpPr>
          <a:xfrm>
            <a:off x="1822704" y="1615179"/>
            <a:ext cx="1218231" cy="853629"/>
            <a:chOff x="1355247" y="1176082"/>
            <a:chExt cx="1761427" cy="1162303"/>
          </a:xfrm>
        </p:grpSpPr>
        <p:pic>
          <p:nvPicPr>
            <p:cNvPr id="248" name="Graphic 247" descr="Paper with solid fill">
              <a:extLst>
                <a:ext uri="{FF2B5EF4-FFF2-40B4-BE49-F238E27FC236}">
                  <a16:creationId xmlns:a16="http://schemas.microsoft.com/office/drawing/2014/main" id="{12F992FB-8D55-8D43-AC68-FEBC2B1B87A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44559" y="1259432"/>
              <a:ext cx="914400" cy="914400"/>
            </a:xfrm>
            <a:prstGeom prst="rect">
              <a:avLst/>
            </a:prstGeom>
          </p:spPr>
        </p:pic>
        <p:pic>
          <p:nvPicPr>
            <p:cNvPr id="249" name="Graphic 248" descr="Paper outline">
              <a:extLst>
                <a:ext uri="{FF2B5EF4-FFF2-40B4-BE49-F238E27FC236}">
                  <a16:creationId xmlns:a16="http://schemas.microsoft.com/office/drawing/2014/main" id="{ACC478E5-26B1-D74B-AD0B-C735906C684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133595" y="1258792"/>
              <a:ext cx="914400" cy="914400"/>
            </a:xfrm>
            <a:prstGeom prst="rect">
              <a:avLst/>
            </a:prstGeom>
          </p:spPr>
        </p:pic>
        <p:sp>
          <p:nvSpPr>
            <p:cNvPr id="250" name="Rectangle 249">
              <a:extLst>
                <a:ext uri="{FF2B5EF4-FFF2-40B4-BE49-F238E27FC236}">
                  <a16:creationId xmlns:a16="http://schemas.microsoft.com/office/drawing/2014/main" id="{EAD9515F-66D8-E04D-A3E6-C0190D2338E2}"/>
                </a:ext>
              </a:extLst>
            </p:cNvPr>
            <p:cNvSpPr/>
            <p:nvPr/>
          </p:nvSpPr>
          <p:spPr>
            <a:xfrm>
              <a:off x="1355247" y="1176082"/>
              <a:ext cx="1761427" cy="1162303"/>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1" name="Group 250">
            <a:extLst>
              <a:ext uri="{FF2B5EF4-FFF2-40B4-BE49-F238E27FC236}">
                <a16:creationId xmlns:a16="http://schemas.microsoft.com/office/drawing/2014/main" id="{C4DB5B73-987C-E74F-BF0D-56396BB07062}"/>
              </a:ext>
            </a:extLst>
          </p:cNvPr>
          <p:cNvGrpSpPr/>
          <p:nvPr/>
        </p:nvGrpSpPr>
        <p:grpSpPr>
          <a:xfrm>
            <a:off x="5545460" y="1576022"/>
            <a:ext cx="1218131" cy="861815"/>
            <a:chOff x="1355247" y="2496441"/>
            <a:chExt cx="1761427" cy="1162303"/>
          </a:xfrm>
        </p:grpSpPr>
        <p:pic>
          <p:nvPicPr>
            <p:cNvPr id="252" name="Graphic 251" descr="Paper with solid fill">
              <a:extLst>
                <a:ext uri="{FF2B5EF4-FFF2-40B4-BE49-F238E27FC236}">
                  <a16:creationId xmlns:a16="http://schemas.microsoft.com/office/drawing/2014/main" id="{A769B841-5114-4048-9E15-9D87C75AB74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828005" y="2496442"/>
              <a:ext cx="914400" cy="914400"/>
            </a:xfrm>
            <a:prstGeom prst="rect">
              <a:avLst/>
            </a:prstGeom>
          </p:spPr>
        </p:pic>
        <p:sp>
          <p:nvSpPr>
            <p:cNvPr id="253" name="Rectangle 252">
              <a:extLst>
                <a:ext uri="{FF2B5EF4-FFF2-40B4-BE49-F238E27FC236}">
                  <a16:creationId xmlns:a16="http://schemas.microsoft.com/office/drawing/2014/main" id="{818FD5E2-1F91-8A4F-AA3F-3BDA1DF69BA4}"/>
                </a:ext>
              </a:extLst>
            </p:cNvPr>
            <p:cNvSpPr/>
            <p:nvPr/>
          </p:nvSpPr>
          <p:spPr>
            <a:xfrm>
              <a:off x="1355247" y="2496441"/>
              <a:ext cx="1761427" cy="116230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4" name="Group 253">
            <a:extLst>
              <a:ext uri="{FF2B5EF4-FFF2-40B4-BE49-F238E27FC236}">
                <a16:creationId xmlns:a16="http://schemas.microsoft.com/office/drawing/2014/main" id="{833DA6FD-FE1A-E143-9959-5BC98E04F69F}"/>
              </a:ext>
            </a:extLst>
          </p:cNvPr>
          <p:cNvGrpSpPr/>
          <p:nvPr/>
        </p:nvGrpSpPr>
        <p:grpSpPr>
          <a:xfrm>
            <a:off x="4048151" y="1563555"/>
            <a:ext cx="1218230" cy="861815"/>
            <a:chOff x="3266070" y="2496441"/>
            <a:chExt cx="1761427" cy="1162303"/>
          </a:xfrm>
        </p:grpSpPr>
        <p:pic>
          <p:nvPicPr>
            <p:cNvPr id="255" name="Graphic 254" descr="Paper outline">
              <a:extLst>
                <a:ext uri="{FF2B5EF4-FFF2-40B4-BE49-F238E27FC236}">
                  <a16:creationId xmlns:a16="http://schemas.microsoft.com/office/drawing/2014/main" id="{D8BD910D-DFFB-7049-BD59-3427E3C58D3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494851" y="2496442"/>
              <a:ext cx="914400" cy="914400"/>
            </a:xfrm>
            <a:prstGeom prst="rect">
              <a:avLst/>
            </a:prstGeom>
          </p:spPr>
        </p:pic>
        <p:sp>
          <p:nvSpPr>
            <p:cNvPr id="256" name="Rectangle 255">
              <a:extLst>
                <a:ext uri="{FF2B5EF4-FFF2-40B4-BE49-F238E27FC236}">
                  <a16:creationId xmlns:a16="http://schemas.microsoft.com/office/drawing/2014/main" id="{0948E97E-B19B-7449-8011-0193EB291FB4}"/>
                </a:ext>
              </a:extLst>
            </p:cNvPr>
            <p:cNvSpPr/>
            <p:nvPr/>
          </p:nvSpPr>
          <p:spPr>
            <a:xfrm>
              <a:off x="3266070" y="2496441"/>
              <a:ext cx="1761427" cy="116230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7" name="Rectangle 256">
            <a:extLst>
              <a:ext uri="{FF2B5EF4-FFF2-40B4-BE49-F238E27FC236}">
                <a16:creationId xmlns:a16="http://schemas.microsoft.com/office/drawing/2014/main" id="{98E894F2-9879-8349-9D03-A1FA58A27FBE}"/>
              </a:ext>
            </a:extLst>
          </p:cNvPr>
          <p:cNvSpPr/>
          <p:nvPr/>
        </p:nvSpPr>
        <p:spPr>
          <a:xfrm>
            <a:off x="7368176" y="1560818"/>
            <a:ext cx="1218230" cy="8618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6018E98A-0AAD-1E4A-9D91-35E36EAD0B2B}"/>
              </a:ext>
            </a:extLst>
          </p:cNvPr>
          <p:cNvSpPr/>
          <p:nvPr/>
        </p:nvSpPr>
        <p:spPr>
          <a:xfrm>
            <a:off x="1529134" y="1177513"/>
            <a:ext cx="2457724" cy="338554"/>
          </a:xfrm>
          <a:prstGeom prst="rect">
            <a:avLst/>
          </a:prstGeom>
        </p:spPr>
        <p:txBody>
          <a:bodyPr wrap="none">
            <a:spAutoFit/>
          </a:bodyPr>
          <a:lstStyle/>
          <a:p>
            <a:r>
              <a:rPr lang="en-US" sz="1600" dirty="0">
                <a:solidFill>
                  <a:schemeClr val="accent1">
                    <a:lumMod val="50000"/>
                  </a:schemeClr>
                </a:solidFill>
                <a:latin typeface="Times New Roman" panose="02020603050405020304" pitchFamily="18" charset="0"/>
                <a:cs typeface="Times New Roman" panose="02020603050405020304" pitchFamily="18" charset="0"/>
              </a:rPr>
              <a:t>One subset of two elements</a:t>
            </a:r>
            <a:endParaRPr lang="en-US" sz="1600" dirty="0">
              <a:solidFill>
                <a:schemeClr val="accent1">
                  <a:lumMod val="50000"/>
                </a:schemeClr>
              </a:solidFill>
            </a:endParaRPr>
          </a:p>
        </p:txBody>
      </p:sp>
      <p:sp>
        <p:nvSpPr>
          <p:cNvPr id="259" name="Rectangle 258">
            <a:extLst>
              <a:ext uri="{FF2B5EF4-FFF2-40B4-BE49-F238E27FC236}">
                <a16:creationId xmlns:a16="http://schemas.microsoft.com/office/drawing/2014/main" id="{22BEE87A-7C4F-1145-92FE-3CBDA1788C8D}"/>
              </a:ext>
            </a:extLst>
          </p:cNvPr>
          <p:cNvSpPr/>
          <p:nvPr/>
        </p:nvSpPr>
        <p:spPr>
          <a:xfrm>
            <a:off x="4134672" y="1168047"/>
            <a:ext cx="2560316" cy="338554"/>
          </a:xfrm>
          <a:prstGeom prst="rect">
            <a:avLst/>
          </a:prstGeom>
        </p:spPr>
        <p:txBody>
          <a:bodyPr wrap="none">
            <a:spAutoFit/>
          </a:bodyPr>
          <a:lstStyle/>
          <a:p>
            <a:r>
              <a:rPr lang="en-US" sz="1600" dirty="0">
                <a:solidFill>
                  <a:srgbClr val="7030A0"/>
                </a:solidFill>
                <a:latin typeface="Times New Roman" panose="02020603050405020304" pitchFamily="18" charset="0"/>
                <a:cs typeface="Times New Roman" panose="02020603050405020304" pitchFamily="18" charset="0"/>
              </a:rPr>
              <a:t>Two subsets of one elements</a:t>
            </a:r>
            <a:endParaRPr lang="en-US" sz="1600" dirty="0">
              <a:solidFill>
                <a:srgbClr val="7030A0"/>
              </a:solidFill>
            </a:endParaRPr>
          </a:p>
        </p:txBody>
      </p:sp>
      <p:sp>
        <p:nvSpPr>
          <p:cNvPr id="260" name="Rectangle 259">
            <a:extLst>
              <a:ext uri="{FF2B5EF4-FFF2-40B4-BE49-F238E27FC236}">
                <a16:creationId xmlns:a16="http://schemas.microsoft.com/office/drawing/2014/main" id="{2BB952B5-95FE-754D-8460-0F1AB86A24F1}"/>
              </a:ext>
            </a:extLst>
          </p:cNvPr>
          <p:cNvSpPr/>
          <p:nvPr/>
        </p:nvSpPr>
        <p:spPr>
          <a:xfrm>
            <a:off x="7157196" y="1193472"/>
            <a:ext cx="1657826" cy="338554"/>
          </a:xfrm>
          <a:prstGeom prst="rect">
            <a:avLst/>
          </a:prstGeom>
        </p:spPr>
        <p:txBody>
          <a:bodyPr wrap="none">
            <a:spAutoFit/>
          </a:bodyPr>
          <a:lstStyle/>
          <a:p>
            <a:r>
              <a:rPr lang="en-US" sz="1600" dirty="0">
                <a:solidFill>
                  <a:schemeClr val="tx1"/>
                </a:solidFill>
                <a:latin typeface="Times New Roman" panose="02020603050405020304" pitchFamily="18" charset="0"/>
                <a:cs typeface="Times New Roman" panose="02020603050405020304" pitchFamily="18" charset="0"/>
              </a:rPr>
              <a:t>One empty subset</a:t>
            </a:r>
            <a:endParaRPr lang="en-US" sz="1600" dirty="0">
              <a:solidFill>
                <a:schemeClr val="tx1"/>
              </a:solidFill>
            </a:endParaRPr>
          </a:p>
        </p:txBody>
      </p:sp>
      <p:sp>
        <p:nvSpPr>
          <p:cNvPr id="261" name="Rectangle 260">
            <a:extLst>
              <a:ext uri="{FF2B5EF4-FFF2-40B4-BE49-F238E27FC236}">
                <a16:creationId xmlns:a16="http://schemas.microsoft.com/office/drawing/2014/main" id="{AC987F30-2639-6048-9AC9-EF88E4861AB7}"/>
              </a:ext>
            </a:extLst>
          </p:cNvPr>
          <p:cNvSpPr/>
          <p:nvPr/>
        </p:nvSpPr>
        <p:spPr>
          <a:xfrm>
            <a:off x="2657705" y="2388119"/>
            <a:ext cx="633507" cy="400110"/>
          </a:xfrm>
          <a:prstGeom prst="rect">
            <a:avLst/>
          </a:prstGeom>
        </p:spPr>
        <p:txBody>
          <a:bodyPr wrap="none">
            <a:spAutoFit/>
          </a:bodyPr>
          <a:lstStyle/>
          <a:p>
            <a:r>
              <a:rPr lang="en-US" sz="2000" b="1" dirty="0">
                <a:solidFill>
                  <a:srgbClr val="00B050"/>
                </a:solidFill>
                <a:latin typeface="Times New Roman" panose="02020603050405020304" pitchFamily="18" charset="0"/>
                <a:cs typeface="Times New Roman" panose="02020603050405020304" pitchFamily="18" charset="0"/>
              </a:rPr>
              <a:t>0.67</a:t>
            </a:r>
            <a:endParaRPr lang="en-US" sz="2000" b="1" dirty="0">
              <a:solidFill>
                <a:srgbClr val="00B050"/>
              </a:solidFill>
            </a:endParaRPr>
          </a:p>
        </p:txBody>
      </p:sp>
      <p:sp>
        <p:nvSpPr>
          <p:cNvPr id="262" name="Rectangle 261">
            <a:extLst>
              <a:ext uri="{FF2B5EF4-FFF2-40B4-BE49-F238E27FC236}">
                <a16:creationId xmlns:a16="http://schemas.microsoft.com/office/drawing/2014/main" id="{D6221668-5309-274A-A8E5-06A7E5F3A924}"/>
              </a:ext>
            </a:extLst>
          </p:cNvPr>
          <p:cNvSpPr/>
          <p:nvPr/>
        </p:nvSpPr>
        <p:spPr>
          <a:xfrm>
            <a:off x="4859210" y="2372271"/>
            <a:ext cx="505267" cy="400110"/>
          </a:xfrm>
          <a:prstGeom prst="rect">
            <a:avLst/>
          </a:prstGeom>
        </p:spPr>
        <p:txBody>
          <a:bodyPr wrap="none">
            <a:spAutoFit/>
          </a:bodyPr>
          <a:lstStyle/>
          <a:p>
            <a:r>
              <a:rPr lang="en-US" sz="2000" b="1" dirty="0">
                <a:solidFill>
                  <a:srgbClr val="00B050"/>
                </a:solidFill>
                <a:latin typeface="Times New Roman" panose="02020603050405020304" pitchFamily="18" charset="0"/>
                <a:cs typeface="Times New Roman" panose="02020603050405020304" pitchFamily="18" charset="0"/>
              </a:rPr>
              <a:t>0.6</a:t>
            </a:r>
            <a:endParaRPr lang="en-US" sz="2000" b="1" dirty="0">
              <a:solidFill>
                <a:srgbClr val="00B050"/>
              </a:solidFill>
            </a:endParaRPr>
          </a:p>
        </p:txBody>
      </p:sp>
      <p:sp>
        <p:nvSpPr>
          <p:cNvPr id="263" name="Rectangle 262">
            <a:extLst>
              <a:ext uri="{FF2B5EF4-FFF2-40B4-BE49-F238E27FC236}">
                <a16:creationId xmlns:a16="http://schemas.microsoft.com/office/drawing/2014/main" id="{5861C9E3-F876-8240-AD14-49067B18732B}"/>
              </a:ext>
            </a:extLst>
          </p:cNvPr>
          <p:cNvSpPr/>
          <p:nvPr/>
        </p:nvSpPr>
        <p:spPr>
          <a:xfrm>
            <a:off x="6355479" y="2363457"/>
            <a:ext cx="633507" cy="400110"/>
          </a:xfrm>
          <a:prstGeom prst="rect">
            <a:avLst/>
          </a:prstGeom>
        </p:spPr>
        <p:txBody>
          <a:bodyPr wrap="none">
            <a:spAutoFit/>
          </a:bodyPr>
          <a:lstStyle/>
          <a:p>
            <a:r>
              <a:rPr lang="en-US" sz="2000" b="1" dirty="0">
                <a:solidFill>
                  <a:srgbClr val="00B050"/>
                </a:solidFill>
                <a:latin typeface="Times New Roman" panose="02020603050405020304" pitchFamily="18" charset="0"/>
                <a:cs typeface="Times New Roman" panose="02020603050405020304" pitchFamily="18" charset="0"/>
              </a:rPr>
              <a:t>0.57</a:t>
            </a:r>
            <a:endParaRPr lang="en-US" sz="2000" b="1" dirty="0">
              <a:solidFill>
                <a:srgbClr val="00B050"/>
              </a:solidFill>
            </a:endParaRPr>
          </a:p>
        </p:txBody>
      </p:sp>
      <p:sp>
        <p:nvSpPr>
          <p:cNvPr id="264" name="Rectangle 263">
            <a:extLst>
              <a:ext uri="{FF2B5EF4-FFF2-40B4-BE49-F238E27FC236}">
                <a16:creationId xmlns:a16="http://schemas.microsoft.com/office/drawing/2014/main" id="{A57C7847-B96E-154C-8574-3CBA7DEDA6B2}"/>
              </a:ext>
            </a:extLst>
          </p:cNvPr>
          <p:cNvSpPr/>
          <p:nvPr/>
        </p:nvSpPr>
        <p:spPr>
          <a:xfrm>
            <a:off x="8214670" y="2347486"/>
            <a:ext cx="633507" cy="400110"/>
          </a:xfrm>
          <a:prstGeom prst="rect">
            <a:avLst/>
          </a:prstGeom>
        </p:spPr>
        <p:txBody>
          <a:bodyPr wrap="none">
            <a:spAutoFit/>
          </a:bodyPr>
          <a:lstStyle/>
          <a:p>
            <a:r>
              <a:rPr lang="en-US" sz="2000" b="1" dirty="0">
                <a:solidFill>
                  <a:srgbClr val="00B050"/>
                </a:solidFill>
                <a:latin typeface="Times New Roman" panose="02020603050405020304" pitchFamily="18" charset="0"/>
                <a:cs typeface="Times New Roman" panose="02020603050405020304" pitchFamily="18" charset="0"/>
              </a:rPr>
              <a:t>0.17</a:t>
            </a:r>
            <a:endParaRPr lang="en-US" sz="2000" b="1" dirty="0">
              <a:solidFill>
                <a:srgbClr val="00B050"/>
              </a:solidFill>
            </a:endParaRPr>
          </a:p>
        </p:txBody>
      </p:sp>
      <p:grpSp>
        <p:nvGrpSpPr>
          <p:cNvPr id="265" name="Group 264">
            <a:extLst>
              <a:ext uri="{FF2B5EF4-FFF2-40B4-BE49-F238E27FC236}">
                <a16:creationId xmlns:a16="http://schemas.microsoft.com/office/drawing/2014/main" id="{A1B35706-69B7-E14C-963F-73A2AABCDFF6}"/>
              </a:ext>
            </a:extLst>
          </p:cNvPr>
          <p:cNvGrpSpPr/>
          <p:nvPr/>
        </p:nvGrpSpPr>
        <p:grpSpPr>
          <a:xfrm>
            <a:off x="1773444" y="2891364"/>
            <a:ext cx="1394326" cy="1355185"/>
            <a:chOff x="1833783" y="3069924"/>
            <a:chExt cx="1394326" cy="1355185"/>
          </a:xfrm>
        </p:grpSpPr>
        <p:pic>
          <p:nvPicPr>
            <p:cNvPr id="266" name="Graphic 265" descr="Paper with solid fill">
              <a:extLst>
                <a:ext uri="{FF2B5EF4-FFF2-40B4-BE49-F238E27FC236}">
                  <a16:creationId xmlns:a16="http://schemas.microsoft.com/office/drawing/2014/main" id="{976F1C1B-3C4E-0F45-B3CD-AB573152BD4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64713" y="3158849"/>
              <a:ext cx="632414" cy="671562"/>
            </a:xfrm>
            <a:prstGeom prst="rect">
              <a:avLst/>
            </a:prstGeom>
          </p:spPr>
        </p:pic>
        <p:pic>
          <p:nvPicPr>
            <p:cNvPr id="267" name="Graphic 266" descr="Paper outline">
              <a:extLst>
                <a:ext uri="{FF2B5EF4-FFF2-40B4-BE49-F238E27FC236}">
                  <a16:creationId xmlns:a16="http://schemas.microsoft.com/office/drawing/2014/main" id="{8EBD70D7-147D-3546-AF14-938D79985DC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372100" y="3158379"/>
              <a:ext cx="632414" cy="671562"/>
            </a:xfrm>
            <a:prstGeom prst="rect">
              <a:avLst/>
            </a:prstGeom>
          </p:spPr>
        </p:pic>
        <p:sp>
          <p:nvSpPr>
            <p:cNvPr id="268" name="Rectangle 267">
              <a:extLst>
                <a:ext uri="{FF2B5EF4-FFF2-40B4-BE49-F238E27FC236}">
                  <a16:creationId xmlns:a16="http://schemas.microsoft.com/office/drawing/2014/main" id="{2AA0C357-C1FD-5D46-84F8-7B9F697D7F57}"/>
                </a:ext>
              </a:extLst>
            </p:cNvPr>
            <p:cNvSpPr/>
            <p:nvPr/>
          </p:nvSpPr>
          <p:spPr>
            <a:xfrm>
              <a:off x="1833783" y="3069924"/>
              <a:ext cx="1394326" cy="1355185"/>
            </a:xfrm>
            <a:prstGeom prst="rect">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9" name="Graphic 268" descr="Document outline">
              <a:extLst>
                <a:ext uri="{FF2B5EF4-FFF2-40B4-BE49-F238E27FC236}">
                  <a16:creationId xmlns:a16="http://schemas.microsoft.com/office/drawing/2014/main" id="{755E4AF8-36AC-1243-BAC5-7A9D2B1E719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68407" y="3723139"/>
              <a:ext cx="632414" cy="632414"/>
            </a:xfrm>
            <a:prstGeom prst="rect">
              <a:avLst/>
            </a:prstGeom>
          </p:spPr>
        </p:pic>
      </p:grpSp>
      <p:grpSp>
        <p:nvGrpSpPr>
          <p:cNvPr id="270" name="Group 269">
            <a:extLst>
              <a:ext uri="{FF2B5EF4-FFF2-40B4-BE49-F238E27FC236}">
                <a16:creationId xmlns:a16="http://schemas.microsoft.com/office/drawing/2014/main" id="{7B94D802-2A3F-E14F-AB71-B817DED0B021}"/>
              </a:ext>
            </a:extLst>
          </p:cNvPr>
          <p:cNvGrpSpPr/>
          <p:nvPr/>
        </p:nvGrpSpPr>
        <p:grpSpPr>
          <a:xfrm>
            <a:off x="3963998" y="2842903"/>
            <a:ext cx="1394326" cy="1355185"/>
            <a:chOff x="3963998" y="2842903"/>
            <a:chExt cx="1394326" cy="1355185"/>
          </a:xfrm>
        </p:grpSpPr>
        <p:pic>
          <p:nvPicPr>
            <p:cNvPr id="271" name="Graphic 270" descr="Paper outline">
              <a:extLst>
                <a:ext uri="{FF2B5EF4-FFF2-40B4-BE49-F238E27FC236}">
                  <a16:creationId xmlns:a16="http://schemas.microsoft.com/office/drawing/2014/main" id="{61276687-B8B2-874A-B525-8E0670D8ADC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502315" y="2931358"/>
              <a:ext cx="632414" cy="671562"/>
            </a:xfrm>
            <a:prstGeom prst="rect">
              <a:avLst/>
            </a:prstGeom>
          </p:spPr>
        </p:pic>
        <p:sp>
          <p:nvSpPr>
            <p:cNvPr id="272" name="Rectangle 271">
              <a:extLst>
                <a:ext uri="{FF2B5EF4-FFF2-40B4-BE49-F238E27FC236}">
                  <a16:creationId xmlns:a16="http://schemas.microsoft.com/office/drawing/2014/main" id="{CA817947-74DC-2741-92CE-F7328B6C9BDB}"/>
                </a:ext>
              </a:extLst>
            </p:cNvPr>
            <p:cNvSpPr/>
            <p:nvPr/>
          </p:nvSpPr>
          <p:spPr>
            <a:xfrm>
              <a:off x="3963998" y="2842903"/>
              <a:ext cx="1394326" cy="135518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3" name="Graphic 272" descr="Document outline">
              <a:extLst>
                <a:ext uri="{FF2B5EF4-FFF2-40B4-BE49-F238E27FC236}">
                  <a16:creationId xmlns:a16="http://schemas.microsoft.com/office/drawing/2014/main" id="{3F693A5C-5ADE-D94E-AB6D-EED62690A81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98622" y="3496118"/>
              <a:ext cx="632414" cy="632414"/>
            </a:xfrm>
            <a:prstGeom prst="rect">
              <a:avLst/>
            </a:prstGeom>
          </p:spPr>
        </p:pic>
      </p:grpSp>
      <p:grpSp>
        <p:nvGrpSpPr>
          <p:cNvPr id="274" name="Group 273">
            <a:extLst>
              <a:ext uri="{FF2B5EF4-FFF2-40B4-BE49-F238E27FC236}">
                <a16:creationId xmlns:a16="http://schemas.microsoft.com/office/drawing/2014/main" id="{74D9926E-230C-CE4F-A72B-3FC531D20A0D}"/>
              </a:ext>
            </a:extLst>
          </p:cNvPr>
          <p:cNvGrpSpPr/>
          <p:nvPr/>
        </p:nvGrpSpPr>
        <p:grpSpPr>
          <a:xfrm>
            <a:off x="5448972" y="2839293"/>
            <a:ext cx="1394326" cy="1355185"/>
            <a:chOff x="5448972" y="2839293"/>
            <a:chExt cx="1394326" cy="1355185"/>
          </a:xfrm>
        </p:grpSpPr>
        <p:pic>
          <p:nvPicPr>
            <p:cNvPr id="275" name="Graphic 274" descr="Paper with solid fill">
              <a:extLst>
                <a:ext uri="{FF2B5EF4-FFF2-40B4-BE49-F238E27FC236}">
                  <a16:creationId xmlns:a16="http://schemas.microsoft.com/office/drawing/2014/main" id="{204CE411-F8F7-8741-BA32-841EC1F0FBF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79902" y="2928218"/>
              <a:ext cx="632414" cy="671562"/>
            </a:xfrm>
            <a:prstGeom prst="rect">
              <a:avLst/>
            </a:prstGeom>
          </p:spPr>
        </p:pic>
        <p:sp>
          <p:nvSpPr>
            <p:cNvPr id="276" name="Rectangle 275">
              <a:extLst>
                <a:ext uri="{FF2B5EF4-FFF2-40B4-BE49-F238E27FC236}">
                  <a16:creationId xmlns:a16="http://schemas.microsoft.com/office/drawing/2014/main" id="{112574B5-FB49-D547-A213-A3F12F6F5C88}"/>
                </a:ext>
              </a:extLst>
            </p:cNvPr>
            <p:cNvSpPr/>
            <p:nvPr/>
          </p:nvSpPr>
          <p:spPr>
            <a:xfrm>
              <a:off x="5448972" y="2839293"/>
              <a:ext cx="1394326" cy="135518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7" name="Graphic 276" descr="Document outline">
              <a:extLst>
                <a:ext uri="{FF2B5EF4-FFF2-40B4-BE49-F238E27FC236}">
                  <a16:creationId xmlns:a16="http://schemas.microsoft.com/office/drawing/2014/main" id="{8C322932-1AB1-EC41-A864-724A894489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83596" y="3492508"/>
              <a:ext cx="632414" cy="632414"/>
            </a:xfrm>
            <a:prstGeom prst="rect">
              <a:avLst/>
            </a:prstGeom>
          </p:spPr>
        </p:pic>
      </p:grpSp>
      <p:grpSp>
        <p:nvGrpSpPr>
          <p:cNvPr id="278" name="Group 277">
            <a:extLst>
              <a:ext uri="{FF2B5EF4-FFF2-40B4-BE49-F238E27FC236}">
                <a16:creationId xmlns:a16="http://schemas.microsoft.com/office/drawing/2014/main" id="{15DDC884-8440-FA42-B8A8-19C0C51DD582}"/>
              </a:ext>
            </a:extLst>
          </p:cNvPr>
          <p:cNvGrpSpPr/>
          <p:nvPr/>
        </p:nvGrpSpPr>
        <p:grpSpPr>
          <a:xfrm>
            <a:off x="7319135" y="2814915"/>
            <a:ext cx="1394326" cy="1355185"/>
            <a:chOff x="7319135" y="2814915"/>
            <a:chExt cx="1394326" cy="1355185"/>
          </a:xfrm>
        </p:grpSpPr>
        <p:sp>
          <p:nvSpPr>
            <p:cNvPr id="279" name="Rectangle 278">
              <a:extLst>
                <a:ext uri="{FF2B5EF4-FFF2-40B4-BE49-F238E27FC236}">
                  <a16:creationId xmlns:a16="http://schemas.microsoft.com/office/drawing/2014/main" id="{2792D2B4-46D4-A340-8C6B-732BE1028695}"/>
                </a:ext>
              </a:extLst>
            </p:cNvPr>
            <p:cNvSpPr/>
            <p:nvPr/>
          </p:nvSpPr>
          <p:spPr>
            <a:xfrm>
              <a:off x="7319135" y="2814915"/>
              <a:ext cx="1394326" cy="13551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0" name="Graphic 279" descr="Document outline">
              <a:extLst>
                <a:ext uri="{FF2B5EF4-FFF2-40B4-BE49-F238E27FC236}">
                  <a16:creationId xmlns:a16="http://schemas.microsoft.com/office/drawing/2014/main" id="{8FCC0B5A-291F-D848-8127-65091FF2BF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53759" y="3468130"/>
              <a:ext cx="632414" cy="632414"/>
            </a:xfrm>
            <a:prstGeom prst="rect">
              <a:avLst/>
            </a:prstGeom>
          </p:spPr>
        </p:pic>
      </p:grpSp>
      <p:sp>
        <p:nvSpPr>
          <p:cNvPr id="281" name="Rectangle 280">
            <a:extLst>
              <a:ext uri="{FF2B5EF4-FFF2-40B4-BE49-F238E27FC236}">
                <a16:creationId xmlns:a16="http://schemas.microsoft.com/office/drawing/2014/main" id="{8EB08407-5FEB-254B-A300-D39953123183}"/>
              </a:ext>
            </a:extLst>
          </p:cNvPr>
          <p:cNvSpPr/>
          <p:nvPr/>
        </p:nvSpPr>
        <p:spPr>
          <a:xfrm>
            <a:off x="2597128" y="3776332"/>
            <a:ext cx="633507" cy="400110"/>
          </a:xfrm>
          <a:prstGeom prst="rect">
            <a:avLst/>
          </a:prstGeom>
        </p:spPr>
        <p:txBody>
          <a:bodyPr wrap="none">
            <a:spAutoFit/>
          </a:bodyPr>
          <a:lstStyle/>
          <a:p>
            <a:r>
              <a:rPr lang="en-US" sz="2000" b="1" dirty="0">
                <a:solidFill>
                  <a:srgbClr val="00B050"/>
                </a:solidFill>
                <a:latin typeface="Times New Roman" panose="02020603050405020304" pitchFamily="18" charset="0"/>
                <a:cs typeface="Times New Roman" panose="02020603050405020304" pitchFamily="18" charset="0"/>
              </a:rPr>
              <a:t>0.85</a:t>
            </a:r>
            <a:endParaRPr lang="en-US" sz="2000" b="1" dirty="0">
              <a:solidFill>
                <a:srgbClr val="00B050"/>
              </a:solidFill>
            </a:endParaRPr>
          </a:p>
        </p:txBody>
      </p:sp>
      <p:cxnSp>
        <p:nvCxnSpPr>
          <p:cNvPr id="282" name="Straight Arrow Connector 281">
            <a:extLst>
              <a:ext uri="{FF2B5EF4-FFF2-40B4-BE49-F238E27FC236}">
                <a16:creationId xmlns:a16="http://schemas.microsoft.com/office/drawing/2014/main" id="{303C62DE-4764-5A4A-86D4-6044DCE00DC2}"/>
              </a:ext>
            </a:extLst>
          </p:cNvPr>
          <p:cNvCxnSpPr>
            <a:cxnSpLocks/>
          </p:cNvCxnSpPr>
          <p:nvPr/>
        </p:nvCxnSpPr>
        <p:spPr>
          <a:xfrm flipV="1">
            <a:off x="2456752" y="2490793"/>
            <a:ext cx="0" cy="386716"/>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3" name="Rectangle 282">
            <a:extLst>
              <a:ext uri="{FF2B5EF4-FFF2-40B4-BE49-F238E27FC236}">
                <a16:creationId xmlns:a16="http://schemas.microsoft.com/office/drawing/2014/main" id="{AA9D37A3-A355-E24F-8771-B9DFA3AAEF74}"/>
              </a:ext>
            </a:extLst>
          </p:cNvPr>
          <p:cNvSpPr/>
          <p:nvPr/>
        </p:nvSpPr>
        <p:spPr>
          <a:xfrm>
            <a:off x="4798633" y="3732774"/>
            <a:ext cx="633507" cy="400110"/>
          </a:xfrm>
          <a:prstGeom prst="rect">
            <a:avLst/>
          </a:prstGeom>
        </p:spPr>
        <p:txBody>
          <a:bodyPr wrap="none">
            <a:spAutoFit/>
          </a:bodyPr>
          <a:lstStyle/>
          <a:p>
            <a:r>
              <a:rPr lang="en-US" sz="2000" b="1" dirty="0">
                <a:solidFill>
                  <a:srgbClr val="00B050"/>
                </a:solidFill>
                <a:latin typeface="Times New Roman" panose="02020603050405020304" pitchFamily="18" charset="0"/>
                <a:cs typeface="Times New Roman" panose="02020603050405020304" pitchFamily="18" charset="0"/>
              </a:rPr>
              <a:t>0.53</a:t>
            </a:r>
            <a:endParaRPr lang="en-US" sz="2000" b="1" dirty="0">
              <a:solidFill>
                <a:srgbClr val="00B050"/>
              </a:solidFill>
            </a:endParaRPr>
          </a:p>
        </p:txBody>
      </p:sp>
      <p:cxnSp>
        <p:nvCxnSpPr>
          <p:cNvPr id="284" name="Straight Arrow Connector 283">
            <a:extLst>
              <a:ext uri="{FF2B5EF4-FFF2-40B4-BE49-F238E27FC236}">
                <a16:creationId xmlns:a16="http://schemas.microsoft.com/office/drawing/2014/main" id="{58220884-1295-E14E-954C-D73AEB1420DE}"/>
              </a:ext>
            </a:extLst>
          </p:cNvPr>
          <p:cNvCxnSpPr>
            <a:cxnSpLocks/>
          </p:cNvCxnSpPr>
          <p:nvPr/>
        </p:nvCxnSpPr>
        <p:spPr>
          <a:xfrm flipV="1">
            <a:off x="4658257" y="2461090"/>
            <a:ext cx="0" cy="386716"/>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ACBA52CB-8AC9-894A-A528-63281A359C0C}"/>
              </a:ext>
            </a:extLst>
          </p:cNvPr>
          <p:cNvSpPr/>
          <p:nvPr/>
        </p:nvSpPr>
        <p:spPr>
          <a:xfrm>
            <a:off x="6294902" y="3751670"/>
            <a:ext cx="633507" cy="400110"/>
          </a:xfrm>
          <a:prstGeom prst="rect">
            <a:avLst/>
          </a:prstGeom>
        </p:spPr>
        <p:txBody>
          <a:bodyPr wrap="none">
            <a:spAutoFit/>
          </a:bodyPr>
          <a:lstStyle/>
          <a:p>
            <a:r>
              <a:rPr lang="en-US" sz="2000" b="1" dirty="0">
                <a:solidFill>
                  <a:srgbClr val="00B050"/>
                </a:solidFill>
                <a:latin typeface="Times New Roman" panose="02020603050405020304" pitchFamily="18" charset="0"/>
                <a:cs typeface="Times New Roman" panose="02020603050405020304" pitchFamily="18" charset="0"/>
              </a:rPr>
              <a:t>0.75</a:t>
            </a:r>
            <a:endParaRPr lang="en-US" sz="2000" b="1" dirty="0">
              <a:solidFill>
                <a:srgbClr val="00B050"/>
              </a:solidFill>
            </a:endParaRPr>
          </a:p>
        </p:txBody>
      </p:sp>
      <p:cxnSp>
        <p:nvCxnSpPr>
          <p:cNvPr id="286" name="Straight Arrow Connector 285">
            <a:extLst>
              <a:ext uri="{FF2B5EF4-FFF2-40B4-BE49-F238E27FC236}">
                <a16:creationId xmlns:a16="http://schemas.microsoft.com/office/drawing/2014/main" id="{B5337F26-0517-B24A-A6C2-48269CDDC3A2}"/>
              </a:ext>
            </a:extLst>
          </p:cNvPr>
          <p:cNvCxnSpPr>
            <a:cxnSpLocks/>
          </p:cNvCxnSpPr>
          <p:nvPr/>
        </p:nvCxnSpPr>
        <p:spPr>
          <a:xfrm flipV="1">
            <a:off x="6154526" y="2466131"/>
            <a:ext cx="0" cy="386716"/>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87" name="Rectangle 286">
            <a:extLst>
              <a:ext uri="{FF2B5EF4-FFF2-40B4-BE49-F238E27FC236}">
                <a16:creationId xmlns:a16="http://schemas.microsoft.com/office/drawing/2014/main" id="{E52798A5-3951-0D4D-8ED1-3100C3B49FD3}"/>
              </a:ext>
            </a:extLst>
          </p:cNvPr>
          <p:cNvSpPr/>
          <p:nvPr/>
        </p:nvSpPr>
        <p:spPr>
          <a:xfrm>
            <a:off x="8154093" y="3735699"/>
            <a:ext cx="633507" cy="400110"/>
          </a:xfrm>
          <a:prstGeom prst="rect">
            <a:avLst/>
          </a:prstGeom>
        </p:spPr>
        <p:txBody>
          <a:bodyPr wrap="none">
            <a:spAutoFit/>
          </a:bodyPr>
          <a:lstStyle/>
          <a:p>
            <a:r>
              <a:rPr lang="en-US" sz="2000" b="1" dirty="0">
                <a:solidFill>
                  <a:srgbClr val="00B050"/>
                </a:solidFill>
                <a:latin typeface="Times New Roman" panose="02020603050405020304" pitchFamily="18" charset="0"/>
                <a:cs typeface="Times New Roman" panose="02020603050405020304" pitchFamily="18" charset="0"/>
              </a:rPr>
              <a:t>0.45</a:t>
            </a:r>
            <a:endParaRPr lang="en-US" sz="2000" b="1" dirty="0">
              <a:solidFill>
                <a:srgbClr val="00B050"/>
              </a:solidFill>
            </a:endParaRPr>
          </a:p>
        </p:txBody>
      </p:sp>
      <p:cxnSp>
        <p:nvCxnSpPr>
          <p:cNvPr id="288" name="Straight Arrow Connector 287">
            <a:extLst>
              <a:ext uri="{FF2B5EF4-FFF2-40B4-BE49-F238E27FC236}">
                <a16:creationId xmlns:a16="http://schemas.microsoft.com/office/drawing/2014/main" id="{6FEDDE2A-203E-C24E-A062-B69C061121B7}"/>
              </a:ext>
            </a:extLst>
          </p:cNvPr>
          <p:cNvCxnSpPr>
            <a:cxnSpLocks/>
          </p:cNvCxnSpPr>
          <p:nvPr/>
        </p:nvCxnSpPr>
        <p:spPr>
          <a:xfrm flipV="1">
            <a:off x="8013717" y="2436305"/>
            <a:ext cx="0" cy="386716"/>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2028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7"/>
                                        </p:tgtEl>
                                        <p:attrNameLst>
                                          <p:attrName>style.visibility</p:attrName>
                                        </p:attrNameLst>
                                      </p:cBhvr>
                                      <p:to>
                                        <p:strVal val="visible"/>
                                      </p:to>
                                    </p:set>
                                    <p:anim calcmode="lin" valueType="num">
                                      <p:cBhvr additive="base">
                                        <p:cTn id="7" dur="500" fill="hold"/>
                                        <p:tgtEl>
                                          <p:spTgt spid="217"/>
                                        </p:tgtEl>
                                        <p:attrNameLst>
                                          <p:attrName>ppt_x</p:attrName>
                                        </p:attrNameLst>
                                      </p:cBhvr>
                                      <p:tavLst>
                                        <p:tav tm="0">
                                          <p:val>
                                            <p:strVal val="#ppt_x"/>
                                          </p:val>
                                        </p:tav>
                                        <p:tav tm="100000">
                                          <p:val>
                                            <p:strVal val="#ppt_x"/>
                                          </p:val>
                                        </p:tav>
                                      </p:tavLst>
                                    </p:anim>
                                    <p:anim calcmode="lin" valueType="num">
                                      <p:cBhvr additive="base">
                                        <p:cTn id="8"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7"/>
                                        </p:tgtEl>
                                        <p:attrNameLst>
                                          <p:attrName>style.visibility</p:attrName>
                                        </p:attrNameLst>
                                      </p:cBhvr>
                                      <p:to>
                                        <p:strVal val="visible"/>
                                      </p:to>
                                    </p:set>
                                    <p:anim calcmode="lin" valueType="num">
                                      <p:cBhvr additive="base">
                                        <p:cTn id="13" dur="500" fill="hold"/>
                                        <p:tgtEl>
                                          <p:spTgt spid="247"/>
                                        </p:tgtEl>
                                        <p:attrNameLst>
                                          <p:attrName>ppt_x</p:attrName>
                                        </p:attrNameLst>
                                      </p:cBhvr>
                                      <p:tavLst>
                                        <p:tav tm="0">
                                          <p:val>
                                            <p:strVal val="#ppt_x"/>
                                          </p:val>
                                        </p:tav>
                                        <p:tav tm="100000">
                                          <p:val>
                                            <p:strVal val="#ppt_x"/>
                                          </p:val>
                                        </p:tav>
                                      </p:tavLst>
                                    </p:anim>
                                    <p:anim calcmode="lin" valueType="num">
                                      <p:cBhvr additive="base">
                                        <p:cTn id="14" dur="500" fill="hold"/>
                                        <p:tgtEl>
                                          <p:spTgt spid="247"/>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1"/>
                                        </p:tgtEl>
                                        <p:attrNameLst>
                                          <p:attrName>style.visibility</p:attrName>
                                        </p:attrNameLst>
                                      </p:cBhvr>
                                      <p:to>
                                        <p:strVal val="visible"/>
                                      </p:to>
                                    </p:set>
                                    <p:anim calcmode="lin" valueType="num">
                                      <p:cBhvr additive="base">
                                        <p:cTn id="17" dur="500" fill="hold"/>
                                        <p:tgtEl>
                                          <p:spTgt spid="251"/>
                                        </p:tgtEl>
                                        <p:attrNameLst>
                                          <p:attrName>ppt_x</p:attrName>
                                        </p:attrNameLst>
                                      </p:cBhvr>
                                      <p:tavLst>
                                        <p:tav tm="0">
                                          <p:val>
                                            <p:strVal val="#ppt_x"/>
                                          </p:val>
                                        </p:tav>
                                        <p:tav tm="100000">
                                          <p:val>
                                            <p:strVal val="#ppt_x"/>
                                          </p:val>
                                        </p:tav>
                                      </p:tavLst>
                                    </p:anim>
                                    <p:anim calcmode="lin" valueType="num">
                                      <p:cBhvr additive="base">
                                        <p:cTn id="18" dur="500" fill="hold"/>
                                        <p:tgtEl>
                                          <p:spTgt spid="25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4"/>
                                        </p:tgtEl>
                                        <p:attrNameLst>
                                          <p:attrName>style.visibility</p:attrName>
                                        </p:attrNameLst>
                                      </p:cBhvr>
                                      <p:to>
                                        <p:strVal val="visible"/>
                                      </p:to>
                                    </p:set>
                                    <p:anim calcmode="lin" valueType="num">
                                      <p:cBhvr additive="base">
                                        <p:cTn id="21" dur="500" fill="hold"/>
                                        <p:tgtEl>
                                          <p:spTgt spid="254"/>
                                        </p:tgtEl>
                                        <p:attrNameLst>
                                          <p:attrName>ppt_x</p:attrName>
                                        </p:attrNameLst>
                                      </p:cBhvr>
                                      <p:tavLst>
                                        <p:tav tm="0">
                                          <p:val>
                                            <p:strVal val="#ppt_x"/>
                                          </p:val>
                                        </p:tav>
                                        <p:tav tm="100000">
                                          <p:val>
                                            <p:strVal val="#ppt_x"/>
                                          </p:val>
                                        </p:tav>
                                      </p:tavLst>
                                    </p:anim>
                                    <p:anim calcmode="lin" valueType="num">
                                      <p:cBhvr additive="base">
                                        <p:cTn id="22" dur="500" fill="hold"/>
                                        <p:tgtEl>
                                          <p:spTgt spid="25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57"/>
                                        </p:tgtEl>
                                        <p:attrNameLst>
                                          <p:attrName>style.visibility</p:attrName>
                                        </p:attrNameLst>
                                      </p:cBhvr>
                                      <p:to>
                                        <p:strVal val="visible"/>
                                      </p:to>
                                    </p:set>
                                    <p:anim calcmode="lin" valueType="num">
                                      <p:cBhvr additive="base">
                                        <p:cTn id="25" dur="500" fill="hold"/>
                                        <p:tgtEl>
                                          <p:spTgt spid="257"/>
                                        </p:tgtEl>
                                        <p:attrNameLst>
                                          <p:attrName>ppt_x</p:attrName>
                                        </p:attrNameLst>
                                      </p:cBhvr>
                                      <p:tavLst>
                                        <p:tav tm="0">
                                          <p:val>
                                            <p:strVal val="#ppt_x"/>
                                          </p:val>
                                        </p:tav>
                                        <p:tav tm="100000">
                                          <p:val>
                                            <p:strVal val="#ppt_x"/>
                                          </p:val>
                                        </p:tav>
                                      </p:tavLst>
                                    </p:anim>
                                    <p:anim calcmode="lin" valueType="num">
                                      <p:cBhvr additive="base">
                                        <p:cTn id="26" dur="500" fill="hold"/>
                                        <p:tgtEl>
                                          <p:spTgt spid="25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8"/>
                                        </p:tgtEl>
                                        <p:attrNameLst>
                                          <p:attrName>style.visibility</p:attrName>
                                        </p:attrNameLst>
                                      </p:cBhvr>
                                      <p:to>
                                        <p:strVal val="visible"/>
                                      </p:to>
                                    </p:set>
                                    <p:anim calcmode="lin" valueType="num">
                                      <p:cBhvr additive="base">
                                        <p:cTn id="29" dur="500" fill="hold"/>
                                        <p:tgtEl>
                                          <p:spTgt spid="258"/>
                                        </p:tgtEl>
                                        <p:attrNameLst>
                                          <p:attrName>ppt_x</p:attrName>
                                        </p:attrNameLst>
                                      </p:cBhvr>
                                      <p:tavLst>
                                        <p:tav tm="0">
                                          <p:val>
                                            <p:strVal val="#ppt_x"/>
                                          </p:val>
                                        </p:tav>
                                        <p:tav tm="100000">
                                          <p:val>
                                            <p:strVal val="#ppt_x"/>
                                          </p:val>
                                        </p:tav>
                                      </p:tavLst>
                                    </p:anim>
                                    <p:anim calcmode="lin" valueType="num">
                                      <p:cBhvr additive="base">
                                        <p:cTn id="30" dur="500" fill="hold"/>
                                        <p:tgtEl>
                                          <p:spTgt spid="25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59"/>
                                        </p:tgtEl>
                                        <p:attrNameLst>
                                          <p:attrName>style.visibility</p:attrName>
                                        </p:attrNameLst>
                                      </p:cBhvr>
                                      <p:to>
                                        <p:strVal val="visible"/>
                                      </p:to>
                                    </p:set>
                                    <p:anim calcmode="lin" valueType="num">
                                      <p:cBhvr additive="base">
                                        <p:cTn id="33" dur="500" fill="hold"/>
                                        <p:tgtEl>
                                          <p:spTgt spid="259"/>
                                        </p:tgtEl>
                                        <p:attrNameLst>
                                          <p:attrName>ppt_x</p:attrName>
                                        </p:attrNameLst>
                                      </p:cBhvr>
                                      <p:tavLst>
                                        <p:tav tm="0">
                                          <p:val>
                                            <p:strVal val="#ppt_x"/>
                                          </p:val>
                                        </p:tav>
                                        <p:tav tm="100000">
                                          <p:val>
                                            <p:strVal val="#ppt_x"/>
                                          </p:val>
                                        </p:tav>
                                      </p:tavLst>
                                    </p:anim>
                                    <p:anim calcmode="lin" valueType="num">
                                      <p:cBhvr additive="base">
                                        <p:cTn id="34" dur="500" fill="hold"/>
                                        <p:tgtEl>
                                          <p:spTgt spid="25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60"/>
                                        </p:tgtEl>
                                        <p:attrNameLst>
                                          <p:attrName>style.visibility</p:attrName>
                                        </p:attrNameLst>
                                      </p:cBhvr>
                                      <p:to>
                                        <p:strVal val="visible"/>
                                      </p:to>
                                    </p:set>
                                    <p:anim calcmode="lin" valueType="num">
                                      <p:cBhvr additive="base">
                                        <p:cTn id="37" dur="500" fill="hold"/>
                                        <p:tgtEl>
                                          <p:spTgt spid="260"/>
                                        </p:tgtEl>
                                        <p:attrNameLst>
                                          <p:attrName>ppt_x</p:attrName>
                                        </p:attrNameLst>
                                      </p:cBhvr>
                                      <p:tavLst>
                                        <p:tav tm="0">
                                          <p:val>
                                            <p:strVal val="#ppt_x"/>
                                          </p:val>
                                        </p:tav>
                                        <p:tav tm="100000">
                                          <p:val>
                                            <p:strVal val="#ppt_x"/>
                                          </p:val>
                                        </p:tav>
                                      </p:tavLst>
                                    </p:anim>
                                    <p:anim calcmode="lin" valueType="num">
                                      <p:cBhvr additive="base">
                                        <p:cTn id="38" dur="500" fill="hold"/>
                                        <p:tgtEl>
                                          <p:spTgt spid="26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61"/>
                                        </p:tgtEl>
                                        <p:attrNameLst>
                                          <p:attrName>style.visibility</p:attrName>
                                        </p:attrNameLst>
                                      </p:cBhvr>
                                      <p:to>
                                        <p:strVal val="visible"/>
                                      </p:to>
                                    </p:set>
                                    <p:anim calcmode="lin" valueType="num">
                                      <p:cBhvr additive="base">
                                        <p:cTn id="41" dur="500" fill="hold"/>
                                        <p:tgtEl>
                                          <p:spTgt spid="261"/>
                                        </p:tgtEl>
                                        <p:attrNameLst>
                                          <p:attrName>ppt_x</p:attrName>
                                        </p:attrNameLst>
                                      </p:cBhvr>
                                      <p:tavLst>
                                        <p:tav tm="0">
                                          <p:val>
                                            <p:strVal val="#ppt_x"/>
                                          </p:val>
                                        </p:tav>
                                        <p:tav tm="100000">
                                          <p:val>
                                            <p:strVal val="#ppt_x"/>
                                          </p:val>
                                        </p:tav>
                                      </p:tavLst>
                                    </p:anim>
                                    <p:anim calcmode="lin" valueType="num">
                                      <p:cBhvr additive="base">
                                        <p:cTn id="42" dur="500" fill="hold"/>
                                        <p:tgtEl>
                                          <p:spTgt spid="261"/>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62"/>
                                        </p:tgtEl>
                                        <p:attrNameLst>
                                          <p:attrName>style.visibility</p:attrName>
                                        </p:attrNameLst>
                                      </p:cBhvr>
                                      <p:to>
                                        <p:strVal val="visible"/>
                                      </p:to>
                                    </p:set>
                                    <p:anim calcmode="lin" valueType="num">
                                      <p:cBhvr additive="base">
                                        <p:cTn id="45" dur="500" fill="hold"/>
                                        <p:tgtEl>
                                          <p:spTgt spid="262"/>
                                        </p:tgtEl>
                                        <p:attrNameLst>
                                          <p:attrName>ppt_x</p:attrName>
                                        </p:attrNameLst>
                                      </p:cBhvr>
                                      <p:tavLst>
                                        <p:tav tm="0">
                                          <p:val>
                                            <p:strVal val="#ppt_x"/>
                                          </p:val>
                                        </p:tav>
                                        <p:tav tm="100000">
                                          <p:val>
                                            <p:strVal val="#ppt_x"/>
                                          </p:val>
                                        </p:tav>
                                      </p:tavLst>
                                    </p:anim>
                                    <p:anim calcmode="lin" valueType="num">
                                      <p:cBhvr additive="base">
                                        <p:cTn id="46" dur="500" fill="hold"/>
                                        <p:tgtEl>
                                          <p:spTgt spid="262"/>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63"/>
                                        </p:tgtEl>
                                        <p:attrNameLst>
                                          <p:attrName>style.visibility</p:attrName>
                                        </p:attrNameLst>
                                      </p:cBhvr>
                                      <p:to>
                                        <p:strVal val="visible"/>
                                      </p:to>
                                    </p:set>
                                    <p:anim calcmode="lin" valueType="num">
                                      <p:cBhvr additive="base">
                                        <p:cTn id="49" dur="500" fill="hold"/>
                                        <p:tgtEl>
                                          <p:spTgt spid="263"/>
                                        </p:tgtEl>
                                        <p:attrNameLst>
                                          <p:attrName>ppt_x</p:attrName>
                                        </p:attrNameLst>
                                      </p:cBhvr>
                                      <p:tavLst>
                                        <p:tav tm="0">
                                          <p:val>
                                            <p:strVal val="#ppt_x"/>
                                          </p:val>
                                        </p:tav>
                                        <p:tav tm="100000">
                                          <p:val>
                                            <p:strVal val="#ppt_x"/>
                                          </p:val>
                                        </p:tav>
                                      </p:tavLst>
                                    </p:anim>
                                    <p:anim calcmode="lin" valueType="num">
                                      <p:cBhvr additive="base">
                                        <p:cTn id="50" dur="500" fill="hold"/>
                                        <p:tgtEl>
                                          <p:spTgt spid="26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64"/>
                                        </p:tgtEl>
                                        <p:attrNameLst>
                                          <p:attrName>style.visibility</p:attrName>
                                        </p:attrNameLst>
                                      </p:cBhvr>
                                      <p:to>
                                        <p:strVal val="visible"/>
                                      </p:to>
                                    </p:set>
                                    <p:anim calcmode="lin" valueType="num">
                                      <p:cBhvr additive="base">
                                        <p:cTn id="53" dur="500" fill="hold"/>
                                        <p:tgtEl>
                                          <p:spTgt spid="264"/>
                                        </p:tgtEl>
                                        <p:attrNameLst>
                                          <p:attrName>ppt_x</p:attrName>
                                        </p:attrNameLst>
                                      </p:cBhvr>
                                      <p:tavLst>
                                        <p:tav tm="0">
                                          <p:val>
                                            <p:strVal val="#ppt_x"/>
                                          </p:val>
                                        </p:tav>
                                        <p:tav tm="100000">
                                          <p:val>
                                            <p:strVal val="#ppt_x"/>
                                          </p:val>
                                        </p:tav>
                                      </p:tavLst>
                                    </p:anim>
                                    <p:anim calcmode="lin" valueType="num">
                                      <p:cBhvr additive="base">
                                        <p:cTn id="54" dur="500" fill="hold"/>
                                        <p:tgtEl>
                                          <p:spTgt spid="26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65"/>
                                        </p:tgtEl>
                                        <p:attrNameLst>
                                          <p:attrName>style.visibility</p:attrName>
                                        </p:attrNameLst>
                                      </p:cBhvr>
                                      <p:to>
                                        <p:strVal val="visible"/>
                                      </p:to>
                                    </p:set>
                                    <p:anim calcmode="lin" valueType="num">
                                      <p:cBhvr additive="base">
                                        <p:cTn id="59" dur="500" fill="hold"/>
                                        <p:tgtEl>
                                          <p:spTgt spid="265"/>
                                        </p:tgtEl>
                                        <p:attrNameLst>
                                          <p:attrName>ppt_x</p:attrName>
                                        </p:attrNameLst>
                                      </p:cBhvr>
                                      <p:tavLst>
                                        <p:tav tm="0">
                                          <p:val>
                                            <p:strVal val="#ppt_x"/>
                                          </p:val>
                                        </p:tav>
                                        <p:tav tm="100000">
                                          <p:val>
                                            <p:strVal val="#ppt_x"/>
                                          </p:val>
                                        </p:tav>
                                      </p:tavLst>
                                    </p:anim>
                                    <p:anim calcmode="lin" valueType="num">
                                      <p:cBhvr additive="base">
                                        <p:cTn id="60" dur="500" fill="hold"/>
                                        <p:tgtEl>
                                          <p:spTgt spid="26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70"/>
                                        </p:tgtEl>
                                        <p:attrNameLst>
                                          <p:attrName>style.visibility</p:attrName>
                                        </p:attrNameLst>
                                      </p:cBhvr>
                                      <p:to>
                                        <p:strVal val="visible"/>
                                      </p:to>
                                    </p:set>
                                    <p:anim calcmode="lin" valueType="num">
                                      <p:cBhvr additive="base">
                                        <p:cTn id="63" dur="500" fill="hold"/>
                                        <p:tgtEl>
                                          <p:spTgt spid="270"/>
                                        </p:tgtEl>
                                        <p:attrNameLst>
                                          <p:attrName>ppt_x</p:attrName>
                                        </p:attrNameLst>
                                      </p:cBhvr>
                                      <p:tavLst>
                                        <p:tav tm="0">
                                          <p:val>
                                            <p:strVal val="#ppt_x"/>
                                          </p:val>
                                        </p:tav>
                                        <p:tav tm="100000">
                                          <p:val>
                                            <p:strVal val="#ppt_x"/>
                                          </p:val>
                                        </p:tav>
                                      </p:tavLst>
                                    </p:anim>
                                    <p:anim calcmode="lin" valueType="num">
                                      <p:cBhvr additive="base">
                                        <p:cTn id="64" dur="500" fill="hold"/>
                                        <p:tgtEl>
                                          <p:spTgt spid="27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274"/>
                                        </p:tgtEl>
                                        <p:attrNameLst>
                                          <p:attrName>style.visibility</p:attrName>
                                        </p:attrNameLst>
                                      </p:cBhvr>
                                      <p:to>
                                        <p:strVal val="visible"/>
                                      </p:to>
                                    </p:set>
                                    <p:anim calcmode="lin" valueType="num">
                                      <p:cBhvr additive="base">
                                        <p:cTn id="67" dur="500" fill="hold"/>
                                        <p:tgtEl>
                                          <p:spTgt spid="274"/>
                                        </p:tgtEl>
                                        <p:attrNameLst>
                                          <p:attrName>ppt_x</p:attrName>
                                        </p:attrNameLst>
                                      </p:cBhvr>
                                      <p:tavLst>
                                        <p:tav tm="0">
                                          <p:val>
                                            <p:strVal val="#ppt_x"/>
                                          </p:val>
                                        </p:tav>
                                        <p:tav tm="100000">
                                          <p:val>
                                            <p:strVal val="#ppt_x"/>
                                          </p:val>
                                        </p:tav>
                                      </p:tavLst>
                                    </p:anim>
                                    <p:anim calcmode="lin" valueType="num">
                                      <p:cBhvr additive="base">
                                        <p:cTn id="68" dur="500" fill="hold"/>
                                        <p:tgtEl>
                                          <p:spTgt spid="27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78"/>
                                        </p:tgtEl>
                                        <p:attrNameLst>
                                          <p:attrName>style.visibility</p:attrName>
                                        </p:attrNameLst>
                                      </p:cBhvr>
                                      <p:to>
                                        <p:strVal val="visible"/>
                                      </p:to>
                                    </p:set>
                                    <p:anim calcmode="lin" valueType="num">
                                      <p:cBhvr additive="base">
                                        <p:cTn id="71" dur="500" fill="hold"/>
                                        <p:tgtEl>
                                          <p:spTgt spid="278"/>
                                        </p:tgtEl>
                                        <p:attrNameLst>
                                          <p:attrName>ppt_x</p:attrName>
                                        </p:attrNameLst>
                                      </p:cBhvr>
                                      <p:tavLst>
                                        <p:tav tm="0">
                                          <p:val>
                                            <p:strVal val="#ppt_x"/>
                                          </p:val>
                                        </p:tav>
                                        <p:tav tm="100000">
                                          <p:val>
                                            <p:strVal val="#ppt_x"/>
                                          </p:val>
                                        </p:tav>
                                      </p:tavLst>
                                    </p:anim>
                                    <p:anim calcmode="lin" valueType="num">
                                      <p:cBhvr additive="base">
                                        <p:cTn id="72" dur="500" fill="hold"/>
                                        <p:tgtEl>
                                          <p:spTgt spid="278"/>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81"/>
                                        </p:tgtEl>
                                        <p:attrNameLst>
                                          <p:attrName>style.visibility</p:attrName>
                                        </p:attrNameLst>
                                      </p:cBhvr>
                                      <p:to>
                                        <p:strVal val="visible"/>
                                      </p:to>
                                    </p:set>
                                    <p:anim calcmode="lin" valueType="num">
                                      <p:cBhvr additive="base">
                                        <p:cTn id="75" dur="500" fill="hold"/>
                                        <p:tgtEl>
                                          <p:spTgt spid="281"/>
                                        </p:tgtEl>
                                        <p:attrNameLst>
                                          <p:attrName>ppt_x</p:attrName>
                                        </p:attrNameLst>
                                      </p:cBhvr>
                                      <p:tavLst>
                                        <p:tav tm="0">
                                          <p:val>
                                            <p:strVal val="#ppt_x"/>
                                          </p:val>
                                        </p:tav>
                                        <p:tav tm="100000">
                                          <p:val>
                                            <p:strVal val="#ppt_x"/>
                                          </p:val>
                                        </p:tav>
                                      </p:tavLst>
                                    </p:anim>
                                    <p:anim calcmode="lin" valueType="num">
                                      <p:cBhvr additive="base">
                                        <p:cTn id="76" dur="500" fill="hold"/>
                                        <p:tgtEl>
                                          <p:spTgt spid="281"/>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82"/>
                                        </p:tgtEl>
                                        <p:attrNameLst>
                                          <p:attrName>style.visibility</p:attrName>
                                        </p:attrNameLst>
                                      </p:cBhvr>
                                      <p:to>
                                        <p:strVal val="visible"/>
                                      </p:to>
                                    </p:set>
                                    <p:anim calcmode="lin" valueType="num">
                                      <p:cBhvr additive="base">
                                        <p:cTn id="79" dur="500" fill="hold"/>
                                        <p:tgtEl>
                                          <p:spTgt spid="282"/>
                                        </p:tgtEl>
                                        <p:attrNameLst>
                                          <p:attrName>ppt_x</p:attrName>
                                        </p:attrNameLst>
                                      </p:cBhvr>
                                      <p:tavLst>
                                        <p:tav tm="0">
                                          <p:val>
                                            <p:strVal val="#ppt_x"/>
                                          </p:val>
                                        </p:tav>
                                        <p:tav tm="100000">
                                          <p:val>
                                            <p:strVal val="#ppt_x"/>
                                          </p:val>
                                        </p:tav>
                                      </p:tavLst>
                                    </p:anim>
                                    <p:anim calcmode="lin" valueType="num">
                                      <p:cBhvr additive="base">
                                        <p:cTn id="80" dur="500" fill="hold"/>
                                        <p:tgtEl>
                                          <p:spTgt spid="282"/>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83"/>
                                        </p:tgtEl>
                                        <p:attrNameLst>
                                          <p:attrName>style.visibility</p:attrName>
                                        </p:attrNameLst>
                                      </p:cBhvr>
                                      <p:to>
                                        <p:strVal val="visible"/>
                                      </p:to>
                                    </p:set>
                                    <p:anim calcmode="lin" valueType="num">
                                      <p:cBhvr additive="base">
                                        <p:cTn id="83" dur="500" fill="hold"/>
                                        <p:tgtEl>
                                          <p:spTgt spid="283"/>
                                        </p:tgtEl>
                                        <p:attrNameLst>
                                          <p:attrName>ppt_x</p:attrName>
                                        </p:attrNameLst>
                                      </p:cBhvr>
                                      <p:tavLst>
                                        <p:tav tm="0">
                                          <p:val>
                                            <p:strVal val="#ppt_x"/>
                                          </p:val>
                                        </p:tav>
                                        <p:tav tm="100000">
                                          <p:val>
                                            <p:strVal val="#ppt_x"/>
                                          </p:val>
                                        </p:tav>
                                      </p:tavLst>
                                    </p:anim>
                                    <p:anim calcmode="lin" valueType="num">
                                      <p:cBhvr additive="base">
                                        <p:cTn id="84" dur="500" fill="hold"/>
                                        <p:tgtEl>
                                          <p:spTgt spid="283"/>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284"/>
                                        </p:tgtEl>
                                        <p:attrNameLst>
                                          <p:attrName>style.visibility</p:attrName>
                                        </p:attrNameLst>
                                      </p:cBhvr>
                                      <p:to>
                                        <p:strVal val="visible"/>
                                      </p:to>
                                    </p:set>
                                    <p:anim calcmode="lin" valueType="num">
                                      <p:cBhvr additive="base">
                                        <p:cTn id="87" dur="500" fill="hold"/>
                                        <p:tgtEl>
                                          <p:spTgt spid="284"/>
                                        </p:tgtEl>
                                        <p:attrNameLst>
                                          <p:attrName>ppt_x</p:attrName>
                                        </p:attrNameLst>
                                      </p:cBhvr>
                                      <p:tavLst>
                                        <p:tav tm="0">
                                          <p:val>
                                            <p:strVal val="#ppt_x"/>
                                          </p:val>
                                        </p:tav>
                                        <p:tav tm="100000">
                                          <p:val>
                                            <p:strVal val="#ppt_x"/>
                                          </p:val>
                                        </p:tav>
                                      </p:tavLst>
                                    </p:anim>
                                    <p:anim calcmode="lin" valueType="num">
                                      <p:cBhvr additive="base">
                                        <p:cTn id="88" dur="500" fill="hold"/>
                                        <p:tgtEl>
                                          <p:spTgt spid="284"/>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85"/>
                                        </p:tgtEl>
                                        <p:attrNameLst>
                                          <p:attrName>style.visibility</p:attrName>
                                        </p:attrNameLst>
                                      </p:cBhvr>
                                      <p:to>
                                        <p:strVal val="visible"/>
                                      </p:to>
                                    </p:set>
                                    <p:anim calcmode="lin" valueType="num">
                                      <p:cBhvr additive="base">
                                        <p:cTn id="91" dur="500" fill="hold"/>
                                        <p:tgtEl>
                                          <p:spTgt spid="285"/>
                                        </p:tgtEl>
                                        <p:attrNameLst>
                                          <p:attrName>ppt_x</p:attrName>
                                        </p:attrNameLst>
                                      </p:cBhvr>
                                      <p:tavLst>
                                        <p:tav tm="0">
                                          <p:val>
                                            <p:strVal val="#ppt_x"/>
                                          </p:val>
                                        </p:tav>
                                        <p:tav tm="100000">
                                          <p:val>
                                            <p:strVal val="#ppt_x"/>
                                          </p:val>
                                        </p:tav>
                                      </p:tavLst>
                                    </p:anim>
                                    <p:anim calcmode="lin" valueType="num">
                                      <p:cBhvr additive="base">
                                        <p:cTn id="92" dur="500" fill="hold"/>
                                        <p:tgtEl>
                                          <p:spTgt spid="285"/>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86"/>
                                        </p:tgtEl>
                                        <p:attrNameLst>
                                          <p:attrName>style.visibility</p:attrName>
                                        </p:attrNameLst>
                                      </p:cBhvr>
                                      <p:to>
                                        <p:strVal val="visible"/>
                                      </p:to>
                                    </p:set>
                                    <p:anim calcmode="lin" valueType="num">
                                      <p:cBhvr additive="base">
                                        <p:cTn id="95" dur="500" fill="hold"/>
                                        <p:tgtEl>
                                          <p:spTgt spid="286"/>
                                        </p:tgtEl>
                                        <p:attrNameLst>
                                          <p:attrName>ppt_x</p:attrName>
                                        </p:attrNameLst>
                                      </p:cBhvr>
                                      <p:tavLst>
                                        <p:tav tm="0">
                                          <p:val>
                                            <p:strVal val="#ppt_x"/>
                                          </p:val>
                                        </p:tav>
                                        <p:tav tm="100000">
                                          <p:val>
                                            <p:strVal val="#ppt_x"/>
                                          </p:val>
                                        </p:tav>
                                      </p:tavLst>
                                    </p:anim>
                                    <p:anim calcmode="lin" valueType="num">
                                      <p:cBhvr additive="base">
                                        <p:cTn id="96" dur="500" fill="hold"/>
                                        <p:tgtEl>
                                          <p:spTgt spid="286"/>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87"/>
                                        </p:tgtEl>
                                        <p:attrNameLst>
                                          <p:attrName>style.visibility</p:attrName>
                                        </p:attrNameLst>
                                      </p:cBhvr>
                                      <p:to>
                                        <p:strVal val="visible"/>
                                      </p:to>
                                    </p:set>
                                    <p:anim calcmode="lin" valueType="num">
                                      <p:cBhvr additive="base">
                                        <p:cTn id="99" dur="500" fill="hold"/>
                                        <p:tgtEl>
                                          <p:spTgt spid="287"/>
                                        </p:tgtEl>
                                        <p:attrNameLst>
                                          <p:attrName>ppt_x</p:attrName>
                                        </p:attrNameLst>
                                      </p:cBhvr>
                                      <p:tavLst>
                                        <p:tav tm="0">
                                          <p:val>
                                            <p:strVal val="#ppt_x"/>
                                          </p:val>
                                        </p:tav>
                                        <p:tav tm="100000">
                                          <p:val>
                                            <p:strVal val="#ppt_x"/>
                                          </p:val>
                                        </p:tav>
                                      </p:tavLst>
                                    </p:anim>
                                    <p:anim calcmode="lin" valueType="num">
                                      <p:cBhvr additive="base">
                                        <p:cTn id="100" dur="500" fill="hold"/>
                                        <p:tgtEl>
                                          <p:spTgt spid="287"/>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288"/>
                                        </p:tgtEl>
                                        <p:attrNameLst>
                                          <p:attrName>style.visibility</p:attrName>
                                        </p:attrNameLst>
                                      </p:cBhvr>
                                      <p:to>
                                        <p:strVal val="visible"/>
                                      </p:to>
                                    </p:set>
                                    <p:anim calcmode="lin" valueType="num">
                                      <p:cBhvr additive="base">
                                        <p:cTn id="103" dur="500" fill="hold"/>
                                        <p:tgtEl>
                                          <p:spTgt spid="288"/>
                                        </p:tgtEl>
                                        <p:attrNameLst>
                                          <p:attrName>ppt_x</p:attrName>
                                        </p:attrNameLst>
                                      </p:cBhvr>
                                      <p:tavLst>
                                        <p:tav tm="0">
                                          <p:val>
                                            <p:strVal val="#ppt_x"/>
                                          </p:val>
                                        </p:tav>
                                        <p:tav tm="100000">
                                          <p:val>
                                            <p:strVal val="#ppt_x"/>
                                          </p:val>
                                        </p:tav>
                                      </p:tavLst>
                                    </p:anim>
                                    <p:anim calcmode="lin" valueType="num">
                                      <p:cBhvr additive="base">
                                        <p:cTn id="104" dur="500" fill="hold"/>
                                        <p:tgtEl>
                                          <p:spTgt spid="288"/>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21"/>
                                        </p:tgtEl>
                                        <p:attrNameLst>
                                          <p:attrName>style.visibility</p:attrName>
                                        </p:attrNameLst>
                                      </p:cBhvr>
                                      <p:to>
                                        <p:strVal val="visible"/>
                                      </p:to>
                                    </p:set>
                                    <p:anim calcmode="lin" valueType="num">
                                      <p:cBhvr additive="base">
                                        <p:cTn id="109" dur="500" fill="hold"/>
                                        <p:tgtEl>
                                          <p:spTgt spid="221"/>
                                        </p:tgtEl>
                                        <p:attrNameLst>
                                          <p:attrName>ppt_x</p:attrName>
                                        </p:attrNameLst>
                                      </p:cBhvr>
                                      <p:tavLst>
                                        <p:tav tm="0">
                                          <p:val>
                                            <p:strVal val="#ppt_x"/>
                                          </p:val>
                                        </p:tav>
                                        <p:tav tm="100000">
                                          <p:val>
                                            <p:strVal val="#ppt_x"/>
                                          </p:val>
                                        </p:tav>
                                      </p:tavLst>
                                    </p:anim>
                                    <p:anim calcmode="lin" valueType="num">
                                      <p:cBhvr additive="base">
                                        <p:cTn id="110" dur="500" fill="hold"/>
                                        <p:tgtEl>
                                          <p:spTgt spid="221"/>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241"/>
                                        </p:tgtEl>
                                        <p:attrNameLst>
                                          <p:attrName>style.visibility</p:attrName>
                                        </p:attrNameLst>
                                      </p:cBhvr>
                                      <p:to>
                                        <p:strVal val="visible"/>
                                      </p:to>
                                    </p:set>
                                    <p:anim calcmode="lin" valueType="num">
                                      <p:cBhvr additive="base">
                                        <p:cTn id="113" dur="500" fill="hold"/>
                                        <p:tgtEl>
                                          <p:spTgt spid="241"/>
                                        </p:tgtEl>
                                        <p:attrNameLst>
                                          <p:attrName>ppt_x</p:attrName>
                                        </p:attrNameLst>
                                      </p:cBhvr>
                                      <p:tavLst>
                                        <p:tav tm="0">
                                          <p:val>
                                            <p:strVal val="#ppt_x"/>
                                          </p:val>
                                        </p:tav>
                                        <p:tav tm="100000">
                                          <p:val>
                                            <p:strVal val="#ppt_x"/>
                                          </p:val>
                                        </p:tav>
                                      </p:tavLst>
                                    </p:anim>
                                    <p:anim calcmode="lin" valueType="num">
                                      <p:cBhvr additive="base">
                                        <p:cTn id="114" dur="500" fill="hold"/>
                                        <p:tgtEl>
                                          <p:spTgt spid="241"/>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242"/>
                                        </p:tgtEl>
                                        <p:attrNameLst>
                                          <p:attrName>style.visibility</p:attrName>
                                        </p:attrNameLst>
                                      </p:cBhvr>
                                      <p:to>
                                        <p:strVal val="visible"/>
                                      </p:to>
                                    </p:set>
                                    <p:anim calcmode="lin" valueType="num">
                                      <p:cBhvr additive="base">
                                        <p:cTn id="117" dur="500" fill="hold"/>
                                        <p:tgtEl>
                                          <p:spTgt spid="242"/>
                                        </p:tgtEl>
                                        <p:attrNameLst>
                                          <p:attrName>ppt_x</p:attrName>
                                        </p:attrNameLst>
                                      </p:cBhvr>
                                      <p:tavLst>
                                        <p:tav tm="0">
                                          <p:val>
                                            <p:strVal val="#ppt_x"/>
                                          </p:val>
                                        </p:tav>
                                        <p:tav tm="100000">
                                          <p:val>
                                            <p:strVal val="#ppt_x"/>
                                          </p:val>
                                        </p:tav>
                                      </p:tavLst>
                                    </p:anim>
                                    <p:anim calcmode="lin" valueType="num">
                                      <p:cBhvr additive="base">
                                        <p:cTn id="118" dur="500" fill="hold"/>
                                        <p:tgtEl>
                                          <p:spTgt spid="242"/>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43"/>
                                        </p:tgtEl>
                                        <p:attrNameLst>
                                          <p:attrName>style.visibility</p:attrName>
                                        </p:attrNameLst>
                                      </p:cBhvr>
                                      <p:to>
                                        <p:strVal val="visible"/>
                                      </p:to>
                                    </p:set>
                                    <p:anim calcmode="lin" valueType="num">
                                      <p:cBhvr additive="base">
                                        <p:cTn id="121" dur="500" fill="hold"/>
                                        <p:tgtEl>
                                          <p:spTgt spid="243"/>
                                        </p:tgtEl>
                                        <p:attrNameLst>
                                          <p:attrName>ppt_x</p:attrName>
                                        </p:attrNameLst>
                                      </p:cBhvr>
                                      <p:tavLst>
                                        <p:tav tm="0">
                                          <p:val>
                                            <p:strVal val="#ppt_x"/>
                                          </p:val>
                                        </p:tav>
                                        <p:tav tm="100000">
                                          <p:val>
                                            <p:strVal val="#ppt_x"/>
                                          </p:val>
                                        </p:tav>
                                      </p:tavLst>
                                    </p:anim>
                                    <p:anim calcmode="lin" valueType="num">
                                      <p:cBhvr additive="base">
                                        <p:cTn id="122" dur="500" fill="hold"/>
                                        <p:tgtEl>
                                          <p:spTgt spid="243"/>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244"/>
                                        </p:tgtEl>
                                        <p:attrNameLst>
                                          <p:attrName>style.visibility</p:attrName>
                                        </p:attrNameLst>
                                      </p:cBhvr>
                                      <p:to>
                                        <p:strVal val="visible"/>
                                      </p:to>
                                    </p:set>
                                    <p:anim calcmode="lin" valueType="num">
                                      <p:cBhvr additive="base">
                                        <p:cTn id="125" dur="500" fill="hold"/>
                                        <p:tgtEl>
                                          <p:spTgt spid="244"/>
                                        </p:tgtEl>
                                        <p:attrNameLst>
                                          <p:attrName>ppt_x</p:attrName>
                                        </p:attrNameLst>
                                      </p:cBhvr>
                                      <p:tavLst>
                                        <p:tav tm="0">
                                          <p:val>
                                            <p:strVal val="#ppt_x"/>
                                          </p:val>
                                        </p:tav>
                                        <p:tav tm="100000">
                                          <p:val>
                                            <p:strVal val="#ppt_x"/>
                                          </p:val>
                                        </p:tav>
                                      </p:tavLst>
                                    </p:anim>
                                    <p:anim calcmode="lin" valueType="num">
                                      <p:cBhvr additive="base">
                                        <p:cTn id="126" dur="500" fill="hold"/>
                                        <p:tgtEl>
                                          <p:spTgt spid="24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245"/>
                                        </p:tgtEl>
                                        <p:attrNameLst>
                                          <p:attrName>style.visibility</p:attrName>
                                        </p:attrNameLst>
                                      </p:cBhvr>
                                      <p:to>
                                        <p:strVal val="visible"/>
                                      </p:to>
                                    </p:set>
                                    <p:anim calcmode="lin" valueType="num">
                                      <p:cBhvr additive="base">
                                        <p:cTn id="129" dur="500" fill="hold"/>
                                        <p:tgtEl>
                                          <p:spTgt spid="245"/>
                                        </p:tgtEl>
                                        <p:attrNameLst>
                                          <p:attrName>ppt_x</p:attrName>
                                        </p:attrNameLst>
                                      </p:cBhvr>
                                      <p:tavLst>
                                        <p:tav tm="0">
                                          <p:val>
                                            <p:strVal val="#ppt_x"/>
                                          </p:val>
                                        </p:tav>
                                        <p:tav tm="100000">
                                          <p:val>
                                            <p:strVal val="#ppt_x"/>
                                          </p:val>
                                        </p:tav>
                                      </p:tavLst>
                                    </p:anim>
                                    <p:anim calcmode="lin" valueType="num">
                                      <p:cBhvr additive="base">
                                        <p:cTn id="130" dur="500" fill="hold"/>
                                        <p:tgtEl>
                                          <p:spTgt spid="245"/>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246"/>
                                        </p:tgtEl>
                                        <p:attrNameLst>
                                          <p:attrName>style.visibility</p:attrName>
                                        </p:attrNameLst>
                                      </p:cBhvr>
                                      <p:to>
                                        <p:strVal val="visible"/>
                                      </p:to>
                                    </p:set>
                                    <p:anim calcmode="lin" valueType="num">
                                      <p:cBhvr additive="base">
                                        <p:cTn id="133" dur="500" fill="hold"/>
                                        <p:tgtEl>
                                          <p:spTgt spid="246"/>
                                        </p:tgtEl>
                                        <p:attrNameLst>
                                          <p:attrName>ppt_x</p:attrName>
                                        </p:attrNameLst>
                                      </p:cBhvr>
                                      <p:tavLst>
                                        <p:tav tm="0">
                                          <p:val>
                                            <p:strVal val="#ppt_x"/>
                                          </p:val>
                                        </p:tav>
                                        <p:tav tm="100000">
                                          <p:val>
                                            <p:strVal val="#ppt_x"/>
                                          </p:val>
                                        </p:tav>
                                      </p:tavLst>
                                    </p:anim>
                                    <p:anim calcmode="lin" valueType="num">
                                      <p:cBhvr additive="base">
                                        <p:cTn id="134" dur="500" fill="hold"/>
                                        <p:tgtEl>
                                          <p:spTgt spid="2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 grpId="0"/>
      <p:bldP spid="221" grpId="0"/>
      <p:bldP spid="241" grpId="0"/>
      <p:bldP spid="242" grpId="0"/>
      <p:bldP spid="243" grpId="0"/>
      <p:bldP spid="244" grpId="0"/>
      <p:bldP spid="245" grpId="0"/>
      <p:bldP spid="246" grpId="0"/>
      <p:bldP spid="257" grpId="0" animBg="1"/>
      <p:bldP spid="258" grpId="0"/>
      <p:bldP spid="259" grpId="0"/>
      <p:bldP spid="260" grpId="0"/>
      <p:bldP spid="261" grpId="0"/>
      <p:bldP spid="262" grpId="0"/>
      <p:bldP spid="263" grpId="0"/>
      <p:bldP spid="264" grpId="0"/>
      <p:bldP spid="281" grpId="0"/>
      <p:bldP spid="283" grpId="0"/>
      <p:bldP spid="285" grpId="0"/>
      <p:bldP spid="28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cxnSp>
        <p:nvCxnSpPr>
          <p:cNvPr id="63" name="Google Shape;63;p14"/>
          <p:cNvCxnSpPr/>
          <p:nvPr/>
        </p:nvCxnSpPr>
        <p:spPr>
          <a:xfrm>
            <a:off x="325775" y="1078400"/>
            <a:ext cx="8481300" cy="0"/>
          </a:xfrm>
          <a:prstGeom prst="straightConnector1">
            <a:avLst/>
          </a:prstGeom>
          <a:noFill/>
          <a:ln w="19050" cap="flat" cmpd="sng">
            <a:solidFill>
              <a:srgbClr val="3D85C6"/>
            </a:solidFill>
            <a:prstDash val="solid"/>
            <a:round/>
            <a:headEnd type="none" w="med" len="med"/>
            <a:tailEnd type="none" w="med" len="med"/>
          </a:ln>
        </p:spPr>
      </p:cxnSp>
      <p:sp>
        <p:nvSpPr>
          <p:cNvPr id="64" name="Google Shape;6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6</a:t>
            </a:fld>
            <a:endParaRPr/>
          </a:p>
        </p:txBody>
      </p:sp>
      <p:pic>
        <p:nvPicPr>
          <p:cNvPr id="65" name="Google Shape;65;p14"/>
          <p:cNvPicPr preferRelativeResize="0"/>
          <p:nvPr/>
        </p:nvPicPr>
        <p:blipFill>
          <a:blip r:embed="rId4">
            <a:alphaModFix/>
          </a:blip>
          <a:stretch>
            <a:fillRect/>
          </a:stretch>
        </p:blipFill>
        <p:spPr>
          <a:xfrm>
            <a:off x="0" y="4760675"/>
            <a:ext cx="1826900" cy="382825"/>
          </a:xfrm>
          <a:prstGeom prst="rect">
            <a:avLst/>
          </a:prstGeom>
          <a:noFill/>
          <a:ln>
            <a:noFill/>
          </a:ln>
        </p:spPr>
      </p:pic>
      <p:cxnSp>
        <p:nvCxnSpPr>
          <p:cNvPr id="67" name="Google Shape;67;p14"/>
          <p:cNvCxnSpPr/>
          <p:nvPr/>
        </p:nvCxnSpPr>
        <p:spPr>
          <a:xfrm>
            <a:off x="325775" y="1078400"/>
            <a:ext cx="8481300" cy="0"/>
          </a:xfrm>
          <a:prstGeom prst="straightConnector1">
            <a:avLst/>
          </a:prstGeom>
          <a:noFill/>
          <a:ln w="19050" cap="flat" cmpd="sng">
            <a:solidFill>
              <a:srgbClr val="3D85C6"/>
            </a:solidFill>
            <a:prstDash val="solid"/>
            <a:round/>
            <a:headEnd type="none" w="med" len="med"/>
            <a:tailEnd type="none" w="med" len="med"/>
          </a:ln>
        </p:spPr>
      </p:cxnSp>
      <p:pic>
        <p:nvPicPr>
          <p:cNvPr id="11" name="Picture 10">
            <a:extLst>
              <a:ext uri="{FF2B5EF4-FFF2-40B4-BE49-F238E27FC236}">
                <a16:creationId xmlns:a16="http://schemas.microsoft.com/office/drawing/2014/main" id="{196452EC-5BCB-8545-81E2-5C59DD18A103}"/>
              </a:ext>
            </a:extLst>
          </p:cNvPr>
          <p:cNvPicPr>
            <a:picLocks noChangeAspect="1"/>
          </p:cNvPicPr>
          <p:nvPr/>
        </p:nvPicPr>
        <p:blipFill>
          <a:blip r:embed="rId5"/>
          <a:stretch>
            <a:fillRect/>
          </a:stretch>
        </p:blipFill>
        <p:spPr>
          <a:xfrm>
            <a:off x="7977291" y="91673"/>
            <a:ext cx="1072116" cy="792600"/>
          </a:xfrm>
          <a:prstGeom prst="rect">
            <a:avLst/>
          </a:prstGeom>
        </p:spPr>
      </p:pic>
      <p:sp>
        <p:nvSpPr>
          <p:cNvPr id="17" name="TextBox 16">
            <a:extLst>
              <a:ext uri="{FF2B5EF4-FFF2-40B4-BE49-F238E27FC236}">
                <a16:creationId xmlns:a16="http://schemas.microsoft.com/office/drawing/2014/main" id="{F2F62A32-A9AD-704A-BF44-063E4AE8422D}"/>
              </a:ext>
            </a:extLst>
          </p:cNvPr>
          <p:cNvSpPr txBox="1"/>
          <p:nvPr/>
        </p:nvSpPr>
        <p:spPr>
          <a:xfrm>
            <a:off x="-972273" y="127322"/>
            <a:ext cx="184731" cy="307777"/>
          </a:xfrm>
          <a:prstGeom prst="rect">
            <a:avLst/>
          </a:prstGeom>
          <a:noFill/>
        </p:spPr>
        <p:txBody>
          <a:bodyPr wrap="none" rtlCol="0">
            <a:spAutoFit/>
          </a:bodyPr>
          <a:lstStyle/>
          <a:p>
            <a:endParaRPr lang="en-US" dirty="0"/>
          </a:p>
        </p:txBody>
      </p:sp>
      <p:sp>
        <p:nvSpPr>
          <p:cNvPr id="25" name="Google Shape;62;p14">
            <a:extLst>
              <a:ext uri="{FF2B5EF4-FFF2-40B4-BE49-F238E27FC236}">
                <a16:creationId xmlns:a16="http://schemas.microsoft.com/office/drawing/2014/main" id="{D3606B75-AA84-7348-A7F1-427CE2783D0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3D85C6"/>
                </a:solidFill>
              </a:rPr>
              <a:t>SEAL-SHAP</a:t>
            </a:r>
            <a:endParaRPr b="1" dirty="0">
              <a:solidFill>
                <a:srgbClr val="3D85C6"/>
              </a:solidFill>
            </a:endParaRPr>
          </a:p>
        </p:txBody>
      </p:sp>
      <p:sp>
        <p:nvSpPr>
          <p:cNvPr id="27" name="Text Placeholder 2">
            <a:extLst>
              <a:ext uri="{FF2B5EF4-FFF2-40B4-BE49-F238E27FC236}">
                <a16:creationId xmlns:a16="http://schemas.microsoft.com/office/drawing/2014/main" id="{6104004D-2D23-ED43-AE50-1FD262A7E765}"/>
              </a:ext>
            </a:extLst>
          </p:cNvPr>
          <p:cNvSpPr>
            <a:spLocks noGrp="1"/>
          </p:cNvSpPr>
          <p:nvPr>
            <p:ph type="body" idx="1"/>
          </p:nvPr>
        </p:nvSpPr>
        <p:spPr>
          <a:xfrm>
            <a:off x="311699" y="1152475"/>
            <a:ext cx="10037645" cy="3316607"/>
          </a:xfrm>
        </p:spPr>
        <p:txBody>
          <a:bodyPr/>
          <a:lstStyle/>
          <a:p>
            <a:r>
              <a:rPr lang="en-US" sz="2400" dirty="0">
                <a:solidFill>
                  <a:schemeClr val="bg2">
                    <a:lumMod val="60000"/>
                    <a:lumOff val="40000"/>
                  </a:schemeClr>
                </a:solidFill>
                <a:latin typeface="Times New Roman" panose="02020603050405020304" pitchFamily="18" charset="0"/>
                <a:cs typeface="Times New Roman" panose="02020603050405020304" pitchFamily="18" charset="0"/>
              </a:rPr>
              <a:t>Data Shapley Value</a:t>
            </a:r>
          </a:p>
          <a:p>
            <a:r>
              <a:rPr lang="en-US" sz="2400" dirty="0">
                <a:solidFill>
                  <a:schemeClr val="accent4">
                    <a:lumMod val="75000"/>
                  </a:schemeClr>
                </a:solidFill>
                <a:latin typeface="Times New Roman" panose="02020603050405020304" pitchFamily="18" charset="0"/>
                <a:cs typeface="Times New Roman" panose="02020603050405020304" pitchFamily="18" charset="0"/>
              </a:rPr>
              <a:t>TMC-</a:t>
            </a:r>
            <a:r>
              <a:rPr lang="en-US" sz="2400" dirty="0" err="1">
                <a:solidFill>
                  <a:schemeClr val="accent4">
                    <a:lumMod val="75000"/>
                  </a:schemeClr>
                </a:solidFill>
                <a:latin typeface="Times New Roman" panose="02020603050405020304" pitchFamily="18" charset="0"/>
                <a:cs typeface="Times New Roman" panose="02020603050405020304" pitchFamily="18" charset="0"/>
              </a:rPr>
              <a:t>Shap</a:t>
            </a:r>
            <a:r>
              <a:rPr lang="en-US" sz="2400" dirty="0">
                <a:solidFill>
                  <a:schemeClr val="accent4">
                    <a:lumMod val="75000"/>
                  </a:schemeClr>
                </a:solidFill>
                <a:latin typeface="Times New Roman" panose="02020603050405020304" pitchFamily="18" charset="0"/>
                <a:cs typeface="Times New Roman" panose="02020603050405020304" pitchFamily="18" charset="0"/>
              </a:rPr>
              <a:t> (Monte Carlo Approximation)</a:t>
            </a:r>
          </a:p>
          <a:p>
            <a:pPr lvl="1" algn="just">
              <a:lnSpc>
                <a:spcPct val="100000"/>
              </a:lnSpc>
              <a:buFont typeface="Wingdings" pitchFamily="2" charset="2"/>
              <a:buChar char="v"/>
            </a:pPr>
            <a:r>
              <a:rPr lang="en-US" sz="2000" dirty="0">
                <a:solidFill>
                  <a:srgbClr val="0070C0"/>
                </a:solidFill>
                <a:latin typeface="Times New Roman" panose="02020603050405020304" pitchFamily="18" charset="0"/>
                <a:cs typeface="Times New Roman" panose="02020603050405020304" pitchFamily="18" charset="0"/>
              </a:rPr>
              <a:t>Random sampling of subsets</a:t>
            </a:r>
          </a:p>
          <a:p>
            <a:pPr lvl="1" algn="just">
              <a:lnSpc>
                <a:spcPct val="100000"/>
              </a:lnSpc>
              <a:buFont typeface="Wingdings" pitchFamily="2" charset="2"/>
              <a:buChar char="v"/>
            </a:pPr>
            <a:r>
              <a:rPr lang="en-US" sz="2000" dirty="0">
                <a:solidFill>
                  <a:srgbClr val="0070C0"/>
                </a:solidFill>
                <a:latin typeface="Times New Roman" panose="02020603050405020304" pitchFamily="18" charset="0"/>
                <a:cs typeface="Times New Roman" panose="02020603050405020304" pitchFamily="18" charset="0"/>
              </a:rPr>
              <a:t>Compute the marginal contributions</a:t>
            </a:r>
          </a:p>
          <a:p>
            <a:pPr lvl="1" algn="just">
              <a:lnSpc>
                <a:spcPct val="100000"/>
              </a:lnSpc>
              <a:buFont typeface="Wingdings" pitchFamily="2" charset="2"/>
              <a:buChar char="v"/>
            </a:pPr>
            <a:r>
              <a:rPr lang="en-US" sz="2000" dirty="0">
                <a:solidFill>
                  <a:srgbClr val="0070C0"/>
                </a:solidFill>
                <a:latin typeface="Times New Roman" panose="02020603050405020304" pitchFamily="18" charset="0"/>
                <a:cs typeface="Times New Roman" panose="02020603050405020304" pitchFamily="18" charset="0"/>
              </a:rPr>
              <a:t>Repeat until converge  </a:t>
            </a:r>
          </a:p>
          <a:p>
            <a:endParaRPr lang="en-US" sz="2400" dirty="0">
              <a:solidFill>
                <a:schemeClr val="bg2">
                  <a:lumMod val="60000"/>
                  <a:lumOff val="40000"/>
                </a:schemeClr>
              </a:solidFill>
              <a:latin typeface="Times New Roman" panose="02020603050405020304" pitchFamily="18" charset="0"/>
              <a:cs typeface="Times New Roman" panose="02020603050405020304" pitchFamily="18" charset="0"/>
            </a:endParaRPr>
          </a:p>
          <a:p>
            <a:pPr marL="596900" lvl="1" indent="0">
              <a:buNone/>
            </a:pP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42" name="Group 41">
            <a:extLst>
              <a:ext uri="{FF2B5EF4-FFF2-40B4-BE49-F238E27FC236}">
                <a16:creationId xmlns:a16="http://schemas.microsoft.com/office/drawing/2014/main" id="{2BF07AB2-1475-C24B-83E6-4DC1932C35F5}"/>
              </a:ext>
            </a:extLst>
          </p:cNvPr>
          <p:cNvGrpSpPr/>
          <p:nvPr/>
        </p:nvGrpSpPr>
        <p:grpSpPr>
          <a:xfrm>
            <a:off x="7028932" y="1446644"/>
            <a:ext cx="1218131" cy="861815"/>
            <a:chOff x="1355247" y="2496441"/>
            <a:chExt cx="1761427" cy="1162303"/>
          </a:xfrm>
        </p:grpSpPr>
        <p:pic>
          <p:nvPicPr>
            <p:cNvPr id="43" name="Graphic 42" descr="Paper with solid fill">
              <a:extLst>
                <a:ext uri="{FF2B5EF4-FFF2-40B4-BE49-F238E27FC236}">
                  <a16:creationId xmlns:a16="http://schemas.microsoft.com/office/drawing/2014/main" id="{376DD192-B19A-D245-803E-E88ED153FD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28005" y="2496442"/>
              <a:ext cx="914400" cy="914400"/>
            </a:xfrm>
            <a:prstGeom prst="rect">
              <a:avLst/>
            </a:prstGeom>
          </p:spPr>
        </p:pic>
        <p:sp>
          <p:nvSpPr>
            <p:cNvPr id="44" name="Rectangle 43">
              <a:extLst>
                <a:ext uri="{FF2B5EF4-FFF2-40B4-BE49-F238E27FC236}">
                  <a16:creationId xmlns:a16="http://schemas.microsoft.com/office/drawing/2014/main" id="{23E30D66-BCB7-D040-AA45-664A54895AEB}"/>
                </a:ext>
              </a:extLst>
            </p:cNvPr>
            <p:cNvSpPr/>
            <p:nvPr/>
          </p:nvSpPr>
          <p:spPr>
            <a:xfrm>
              <a:off x="1355247" y="2496441"/>
              <a:ext cx="1761427" cy="116230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Rectangle 44">
            <a:extLst>
              <a:ext uri="{FF2B5EF4-FFF2-40B4-BE49-F238E27FC236}">
                <a16:creationId xmlns:a16="http://schemas.microsoft.com/office/drawing/2014/main" id="{2BE506F1-A5D0-9747-9143-603D0058EDE9}"/>
              </a:ext>
            </a:extLst>
          </p:cNvPr>
          <p:cNvSpPr/>
          <p:nvPr/>
        </p:nvSpPr>
        <p:spPr>
          <a:xfrm>
            <a:off x="7838951" y="2234079"/>
            <a:ext cx="633507" cy="400110"/>
          </a:xfrm>
          <a:prstGeom prst="rect">
            <a:avLst/>
          </a:prstGeom>
        </p:spPr>
        <p:txBody>
          <a:bodyPr wrap="none">
            <a:spAutoFit/>
          </a:bodyPr>
          <a:lstStyle/>
          <a:p>
            <a:r>
              <a:rPr lang="en-US" sz="2000" b="1" dirty="0">
                <a:solidFill>
                  <a:srgbClr val="00B050"/>
                </a:solidFill>
                <a:latin typeface="Times New Roman" panose="02020603050405020304" pitchFamily="18" charset="0"/>
                <a:cs typeface="Times New Roman" panose="02020603050405020304" pitchFamily="18" charset="0"/>
              </a:rPr>
              <a:t>0.57</a:t>
            </a:r>
            <a:endParaRPr lang="en-US" sz="2000" b="1" dirty="0">
              <a:solidFill>
                <a:srgbClr val="00B050"/>
              </a:solidFill>
            </a:endParaRPr>
          </a:p>
        </p:txBody>
      </p:sp>
      <p:grpSp>
        <p:nvGrpSpPr>
          <p:cNvPr id="46" name="Group 45">
            <a:extLst>
              <a:ext uri="{FF2B5EF4-FFF2-40B4-BE49-F238E27FC236}">
                <a16:creationId xmlns:a16="http://schemas.microsoft.com/office/drawing/2014/main" id="{599ABC0C-5F72-1F4E-A569-D0EE86D6C455}"/>
              </a:ext>
            </a:extLst>
          </p:cNvPr>
          <p:cNvGrpSpPr/>
          <p:nvPr/>
        </p:nvGrpSpPr>
        <p:grpSpPr>
          <a:xfrm>
            <a:off x="6932444" y="2709915"/>
            <a:ext cx="1394326" cy="1355185"/>
            <a:chOff x="5448972" y="2839293"/>
            <a:chExt cx="1394326" cy="1355185"/>
          </a:xfrm>
        </p:grpSpPr>
        <p:pic>
          <p:nvPicPr>
            <p:cNvPr id="47" name="Graphic 46" descr="Paper with solid fill">
              <a:extLst>
                <a:ext uri="{FF2B5EF4-FFF2-40B4-BE49-F238E27FC236}">
                  <a16:creationId xmlns:a16="http://schemas.microsoft.com/office/drawing/2014/main" id="{85BFB73B-DEFC-D943-9157-5475E430C0B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79902" y="2928218"/>
              <a:ext cx="632414" cy="671562"/>
            </a:xfrm>
            <a:prstGeom prst="rect">
              <a:avLst/>
            </a:prstGeom>
          </p:spPr>
        </p:pic>
        <p:sp>
          <p:nvSpPr>
            <p:cNvPr id="48" name="Rectangle 47">
              <a:extLst>
                <a:ext uri="{FF2B5EF4-FFF2-40B4-BE49-F238E27FC236}">
                  <a16:creationId xmlns:a16="http://schemas.microsoft.com/office/drawing/2014/main" id="{64B65D34-161F-C244-996C-1E085392D2F9}"/>
                </a:ext>
              </a:extLst>
            </p:cNvPr>
            <p:cNvSpPr/>
            <p:nvPr/>
          </p:nvSpPr>
          <p:spPr>
            <a:xfrm>
              <a:off x="5448972" y="2839293"/>
              <a:ext cx="1394326" cy="135518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48" descr="Document outline">
              <a:extLst>
                <a:ext uri="{FF2B5EF4-FFF2-40B4-BE49-F238E27FC236}">
                  <a16:creationId xmlns:a16="http://schemas.microsoft.com/office/drawing/2014/main" id="{2DFCE22E-C3F3-0243-A842-5F5BCD3DA98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83596" y="3492508"/>
              <a:ext cx="632414" cy="632414"/>
            </a:xfrm>
            <a:prstGeom prst="rect">
              <a:avLst/>
            </a:prstGeom>
          </p:spPr>
        </p:pic>
      </p:grpSp>
      <p:sp>
        <p:nvSpPr>
          <p:cNvPr id="50" name="Rectangle 49">
            <a:extLst>
              <a:ext uri="{FF2B5EF4-FFF2-40B4-BE49-F238E27FC236}">
                <a16:creationId xmlns:a16="http://schemas.microsoft.com/office/drawing/2014/main" id="{6AC14079-23EE-6444-A5F4-393584ECBA20}"/>
              </a:ext>
            </a:extLst>
          </p:cNvPr>
          <p:cNvSpPr/>
          <p:nvPr/>
        </p:nvSpPr>
        <p:spPr>
          <a:xfrm>
            <a:off x="7778374" y="3622292"/>
            <a:ext cx="633507" cy="400110"/>
          </a:xfrm>
          <a:prstGeom prst="rect">
            <a:avLst/>
          </a:prstGeom>
        </p:spPr>
        <p:txBody>
          <a:bodyPr wrap="none">
            <a:spAutoFit/>
          </a:bodyPr>
          <a:lstStyle/>
          <a:p>
            <a:r>
              <a:rPr lang="en-US" sz="2000" b="1" dirty="0">
                <a:solidFill>
                  <a:srgbClr val="00B050"/>
                </a:solidFill>
                <a:latin typeface="Times New Roman" panose="02020603050405020304" pitchFamily="18" charset="0"/>
                <a:cs typeface="Times New Roman" panose="02020603050405020304" pitchFamily="18" charset="0"/>
              </a:rPr>
              <a:t>0.75</a:t>
            </a:r>
            <a:endParaRPr lang="en-US" sz="2000" b="1" dirty="0">
              <a:solidFill>
                <a:srgbClr val="00B050"/>
              </a:solidFill>
            </a:endParaRPr>
          </a:p>
        </p:txBody>
      </p:sp>
      <p:cxnSp>
        <p:nvCxnSpPr>
          <p:cNvPr id="51" name="Straight Arrow Connector 50">
            <a:extLst>
              <a:ext uri="{FF2B5EF4-FFF2-40B4-BE49-F238E27FC236}">
                <a16:creationId xmlns:a16="http://schemas.microsoft.com/office/drawing/2014/main" id="{0715CDC4-89C1-2B41-B331-32681A769625}"/>
              </a:ext>
            </a:extLst>
          </p:cNvPr>
          <p:cNvCxnSpPr>
            <a:cxnSpLocks/>
          </p:cNvCxnSpPr>
          <p:nvPr/>
        </p:nvCxnSpPr>
        <p:spPr>
          <a:xfrm flipV="1">
            <a:off x="7637998" y="2321255"/>
            <a:ext cx="0" cy="386716"/>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535F006-EE8B-5D49-97A7-F1A19BD7D5AE}"/>
              </a:ext>
            </a:extLst>
          </p:cNvPr>
          <p:cNvSpPr txBox="1"/>
          <p:nvPr/>
        </p:nvSpPr>
        <p:spPr>
          <a:xfrm>
            <a:off x="2005780" y="4787151"/>
            <a:ext cx="6149924" cy="246221"/>
          </a:xfrm>
          <a:prstGeom prst="rect">
            <a:avLst/>
          </a:prstGeom>
          <a:noFill/>
        </p:spPr>
        <p:txBody>
          <a:bodyPr wrap="square" rtlCol="0">
            <a:spAutoFit/>
          </a:bodyPr>
          <a:lstStyle/>
          <a:p>
            <a:r>
              <a:rPr lang="en-US" sz="1000" b="1" dirty="0">
                <a:latin typeface="Times New Roman" panose="02020603050405020304" pitchFamily="18" charset="0"/>
                <a:cs typeface="Times New Roman" panose="02020603050405020304" pitchFamily="18" charset="0"/>
              </a:rPr>
              <a:t>Ref:</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Amirata</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Ghorbani</a:t>
            </a:r>
            <a:r>
              <a:rPr lang="en-US" sz="1000" dirty="0">
                <a:latin typeface="Times New Roman" panose="02020603050405020304" pitchFamily="18" charset="0"/>
                <a:cs typeface="Times New Roman" panose="02020603050405020304" pitchFamily="18" charset="0"/>
              </a:rPr>
              <a:t> and James Zou; Data </a:t>
            </a:r>
            <a:r>
              <a:rPr lang="en-US" sz="1000" dirty="0" err="1">
                <a:latin typeface="Times New Roman" panose="02020603050405020304" pitchFamily="18" charset="0"/>
                <a:cs typeface="Times New Roman" panose="02020603050405020304" pitchFamily="18" charset="0"/>
              </a:rPr>
              <a:t>Shapley:Equitable</a:t>
            </a:r>
            <a:r>
              <a:rPr lang="en-US" sz="1000" dirty="0">
                <a:latin typeface="Times New Roman" panose="02020603050405020304" pitchFamily="18" charset="0"/>
                <a:cs typeface="Times New Roman" panose="02020603050405020304" pitchFamily="18" charset="0"/>
              </a:rPr>
              <a:t> valuation of data for machine learning; ICML, 2009</a:t>
            </a:r>
          </a:p>
        </p:txBody>
      </p:sp>
    </p:spTree>
    <p:custDataLst>
      <p:tags r:id="rId1"/>
    </p:custDataLst>
    <p:extLst>
      <p:ext uri="{BB962C8B-B14F-4D97-AF65-F5344CB8AC3E}">
        <p14:creationId xmlns:p14="http://schemas.microsoft.com/office/powerpoint/2010/main" val="626188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xEl>
                                              <p:pRg st="2" end="2"/>
                                            </p:txEl>
                                          </p:spTgt>
                                        </p:tgtEl>
                                        <p:attrNameLst>
                                          <p:attrName>style.visibility</p:attrName>
                                        </p:attrNameLst>
                                      </p:cBhvr>
                                      <p:to>
                                        <p:strVal val="visible"/>
                                      </p:to>
                                    </p:set>
                                    <p:anim calcmode="lin" valueType="num">
                                      <p:cBhvr additive="base">
                                        <p:cTn id="7"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xEl>
                                              <p:pRg st="3" end="3"/>
                                            </p:txEl>
                                          </p:spTgt>
                                        </p:tgtEl>
                                        <p:attrNameLst>
                                          <p:attrName>style.visibility</p:attrName>
                                        </p:attrNameLst>
                                      </p:cBhvr>
                                      <p:to>
                                        <p:strVal val="visible"/>
                                      </p:to>
                                    </p:set>
                                    <p:anim calcmode="lin" valueType="num">
                                      <p:cBhvr additive="base">
                                        <p:cTn id="11" dur="500" fill="hold"/>
                                        <p:tgtEl>
                                          <p:spTgt spid="2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
                                            <p:txEl>
                                              <p:pRg st="4" end="4"/>
                                            </p:txEl>
                                          </p:spTgt>
                                        </p:tgtEl>
                                        <p:attrNameLst>
                                          <p:attrName>style.visibility</p:attrName>
                                        </p:attrNameLst>
                                      </p:cBhvr>
                                      <p:to>
                                        <p:strVal val="visible"/>
                                      </p:to>
                                    </p:set>
                                    <p:anim calcmode="lin" valueType="num">
                                      <p:cBhvr additive="base">
                                        <p:cTn id="15" dur="500" fill="hold"/>
                                        <p:tgtEl>
                                          <p:spTgt spid="27">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anim calcmode="lin" valueType="num">
                                      <p:cBhvr additive="base">
                                        <p:cTn id="21" dur="500" fill="hold"/>
                                        <p:tgtEl>
                                          <p:spTgt spid="42"/>
                                        </p:tgtEl>
                                        <p:attrNameLst>
                                          <p:attrName>ppt_x</p:attrName>
                                        </p:attrNameLst>
                                      </p:cBhvr>
                                      <p:tavLst>
                                        <p:tav tm="0">
                                          <p:val>
                                            <p:strVal val="#ppt_x"/>
                                          </p:val>
                                        </p:tav>
                                        <p:tav tm="100000">
                                          <p:val>
                                            <p:strVal val="#ppt_x"/>
                                          </p:val>
                                        </p:tav>
                                      </p:tavLst>
                                    </p:anim>
                                    <p:anim calcmode="lin" valueType="num">
                                      <p:cBhvr additive="base">
                                        <p:cTn id="22" dur="500" fill="hold"/>
                                        <p:tgtEl>
                                          <p:spTgt spid="4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anim calcmode="lin" valueType="num">
                                      <p:cBhvr additive="base">
                                        <p:cTn id="25" dur="500" fill="hold"/>
                                        <p:tgtEl>
                                          <p:spTgt spid="45"/>
                                        </p:tgtEl>
                                        <p:attrNameLst>
                                          <p:attrName>ppt_x</p:attrName>
                                        </p:attrNameLst>
                                      </p:cBhvr>
                                      <p:tavLst>
                                        <p:tav tm="0">
                                          <p:val>
                                            <p:strVal val="#ppt_x"/>
                                          </p:val>
                                        </p:tav>
                                        <p:tav tm="100000">
                                          <p:val>
                                            <p:strVal val="#ppt_x"/>
                                          </p:val>
                                        </p:tav>
                                      </p:tavLst>
                                    </p:anim>
                                    <p:anim calcmode="lin" valueType="num">
                                      <p:cBhvr additive="base">
                                        <p:cTn id="26" dur="500" fill="hold"/>
                                        <p:tgtEl>
                                          <p:spTgt spid="4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anim calcmode="lin" valueType="num">
                                      <p:cBhvr additive="base">
                                        <p:cTn id="29" dur="500" fill="hold"/>
                                        <p:tgtEl>
                                          <p:spTgt spid="46"/>
                                        </p:tgtEl>
                                        <p:attrNameLst>
                                          <p:attrName>ppt_x</p:attrName>
                                        </p:attrNameLst>
                                      </p:cBhvr>
                                      <p:tavLst>
                                        <p:tav tm="0">
                                          <p:val>
                                            <p:strVal val="#ppt_x"/>
                                          </p:val>
                                        </p:tav>
                                        <p:tav tm="100000">
                                          <p:val>
                                            <p:strVal val="#ppt_x"/>
                                          </p:val>
                                        </p:tav>
                                      </p:tavLst>
                                    </p:anim>
                                    <p:anim calcmode="lin" valueType="num">
                                      <p:cBhvr additive="base">
                                        <p:cTn id="30" dur="500" fill="hold"/>
                                        <p:tgtEl>
                                          <p:spTgt spid="4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 calcmode="lin" valueType="num">
                                      <p:cBhvr additive="base">
                                        <p:cTn id="33" dur="500" fill="hold"/>
                                        <p:tgtEl>
                                          <p:spTgt spid="50"/>
                                        </p:tgtEl>
                                        <p:attrNameLst>
                                          <p:attrName>ppt_x</p:attrName>
                                        </p:attrNameLst>
                                      </p:cBhvr>
                                      <p:tavLst>
                                        <p:tav tm="0">
                                          <p:val>
                                            <p:strVal val="#ppt_x"/>
                                          </p:val>
                                        </p:tav>
                                        <p:tav tm="100000">
                                          <p:val>
                                            <p:strVal val="#ppt_x"/>
                                          </p:val>
                                        </p:tav>
                                      </p:tavLst>
                                    </p:anim>
                                    <p:anim calcmode="lin" valueType="num">
                                      <p:cBhvr additive="base">
                                        <p:cTn id="34" dur="500" fill="hold"/>
                                        <p:tgtEl>
                                          <p:spTgt spid="50"/>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cxnSp>
        <p:nvCxnSpPr>
          <p:cNvPr id="63" name="Google Shape;63;p14"/>
          <p:cNvCxnSpPr/>
          <p:nvPr/>
        </p:nvCxnSpPr>
        <p:spPr>
          <a:xfrm>
            <a:off x="325775" y="1078400"/>
            <a:ext cx="8481300" cy="0"/>
          </a:xfrm>
          <a:prstGeom prst="straightConnector1">
            <a:avLst/>
          </a:prstGeom>
          <a:noFill/>
          <a:ln w="19050" cap="flat" cmpd="sng">
            <a:solidFill>
              <a:srgbClr val="3D85C6"/>
            </a:solidFill>
            <a:prstDash val="solid"/>
            <a:round/>
            <a:headEnd type="none" w="med" len="med"/>
            <a:tailEnd type="none" w="med" len="med"/>
          </a:ln>
        </p:spPr>
      </p:cxnSp>
      <p:sp>
        <p:nvSpPr>
          <p:cNvPr id="64" name="Google Shape;6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7</a:t>
            </a:fld>
            <a:endParaRPr/>
          </a:p>
        </p:txBody>
      </p:sp>
      <p:pic>
        <p:nvPicPr>
          <p:cNvPr id="65" name="Google Shape;65;p14"/>
          <p:cNvPicPr preferRelativeResize="0"/>
          <p:nvPr/>
        </p:nvPicPr>
        <p:blipFill>
          <a:blip r:embed="rId4">
            <a:alphaModFix/>
          </a:blip>
          <a:stretch>
            <a:fillRect/>
          </a:stretch>
        </p:blipFill>
        <p:spPr>
          <a:xfrm>
            <a:off x="0" y="4760675"/>
            <a:ext cx="1826900" cy="382825"/>
          </a:xfrm>
          <a:prstGeom prst="rect">
            <a:avLst/>
          </a:prstGeom>
          <a:noFill/>
          <a:ln>
            <a:noFill/>
          </a:ln>
        </p:spPr>
      </p:pic>
      <p:cxnSp>
        <p:nvCxnSpPr>
          <p:cNvPr id="67" name="Google Shape;67;p14"/>
          <p:cNvCxnSpPr/>
          <p:nvPr/>
        </p:nvCxnSpPr>
        <p:spPr>
          <a:xfrm>
            <a:off x="325775" y="1078400"/>
            <a:ext cx="8481300" cy="0"/>
          </a:xfrm>
          <a:prstGeom prst="straightConnector1">
            <a:avLst/>
          </a:prstGeom>
          <a:noFill/>
          <a:ln w="19050" cap="flat" cmpd="sng">
            <a:solidFill>
              <a:srgbClr val="3D85C6"/>
            </a:solidFill>
            <a:prstDash val="solid"/>
            <a:round/>
            <a:headEnd type="none" w="med" len="med"/>
            <a:tailEnd type="none" w="med" len="med"/>
          </a:ln>
        </p:spPr>
      </p:cxnSp>
      <p:pic>
        <p:nvPicPr>
          <p:cNvPr id="11" name="Picture 10">
            <a:extLst>
              <a:ext uri="{FF2B5EF4-FFF2-40B4-BE49-F238E27FC236}">
                <a16:creationId xmlns:a16="http://schemas.microsoft.com/office/drawing/2014/main" id="{196452EC-5BCB-8545-81E2-5C59DD18A103}"/>
              </a:ext>
            </a:extLst>
          </p:cNvPr>
          <p:cNvPicPr>
            <a:picLocks noChangeAspect="1"/>
          </p:cNvPicPr>
          <p:nvPr/>
        </p:nvPicPr>
        <p:blipFill>
          <a:blip r:embed="rId5"/>
          <a:stretch>
            <a:fillRect/>
          </a:stretch>
        </p:blipFill>
        <p:spPr>
          <a:xfrm>
            <a:off x="7977291" y="91673"/>
            <a:ext cx="1072116" cy="792600"/>
          </a:xfrm>
          <a:prstGeom prst="rect">
            <a:avLst/>
          </a:prstGeom>
        </p:spPr>
      </p:pic>
      <p:sp>
        <p:nvSpPr>
          <p:cNvPr id="17" name="TextBox 16">
            <a:extLst>
              <a:ext uri="{FF2B5EF4-FFF2-40B4-BE49-F238E27FC236}">
                <a16:creationId xmlns:a16="http://schemas.microsoft.com/office/drawing/2014/main" id="{F2F62A32-A9AD-704A-BF44-063E4AE8422D}"/>
              </a:ext>
            </a:extLst>
          </p:cNvPr>
          <p:cNvSpPr txBox="1"/>
          <p:nvPr/>
        </p:nvSpPr>
        <p:spPr>
          <a:xfrm>
            <a:off x="-972273" y="127322"/>
            <a:ext cx="184731" cy="307777"/>
          </a:xfrm>
          <a:prstGeom prst="rect">
            <a:avLst/>
          </a:prstGeom>
          <a:noFill/>
        </p:spPr>
        <p:txBody>
          <a:bodyPr wrap="none" rtlCol="0">
            <a:spAutoFit/>
          </a:bodyPr>
          <a:lstStyle/>
          <a:p>
            <a:endParaRPr lang="en-US" dirty="0"/>
          </a:p>
        </p:txBody>
      </p:sp>
      <p:sp>
        <p:nvSpPr>
          <p:cNvPr id="25" name="Google Shape;62;p14">
            <a:extLst>
              <a:ext uri="{FF2B5EF4-FFF2-40B4-BE49-F238E27FC236}">
                <a16:creationId xmlns:a16="http://schemas.microsoft.com/office/drawing/2014/main" id="{D3606B75-AA84-7348-A7F1-427CE2783D0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3D85C6"/>
                </a:solidFill>
              </a:rPr>
              <a:t>SEAL-SHAP</a:t>
            </a:r>
            <a:endParaRPr b="1" dirty="0">
              <a:solidFill>
                <a:srgbClr val="3D85C6"/>
              </a:solidFill>
            </a:endParaRPr>
          </a:p>
        </p:txBody>
      </p:sp>
      <p:sp>
        <p:nvSpPr>
          <p:cNvPr id="27" name="Text Placeholder 2">
            <a:extLst>
              <a:ext uri="{FF2B5EF4-FFF2-40B4-BE49-F238E27FC236}">
                <a16:creationId xmlns:a16="http://schemas.microsoft.com/office/drawing/2014/main" id="{6104004D-2D23-ED43-AE50-1FD262A7E765}"/>
              </a:ext>
            </a:extLst>
          </p:cNvPr>
          <p:cNvSpPr>
            <a:spLocks noGrp="1"/>
          </p:cNvSpPr>
          <p:nvPr>
            <p:ph type="body" idx="1"/>
          </p:nvPr>
        </p:nvSpPr>
        <p:spPr>
          <a:xfrm>
            <a:off x="311700" y="1152475"/>
            <a:ext cx="5818073" cy="3316607"/>
          </a:xfrm>
        </p:spPr>
        <p:txBody>
          <a:bodyPr/>
          <a:lstStyle/>
          <a:p>
            <a:r>
              <a:rPr lang="en-US" sz="2400" dirty="0">
                <a:solidFill>
                  <a:schemeClr val="bg2">
                    <a:lumMod val="60000"/>
                    <a:lumOff val="40000"/>
                  </a:schemeClr>
                </a:solidFill>
                <a:latin typeface="Times New Roman" panose="02020603050405020304" pitchFamily="18" charset="0"/>
                <a:cs typeface="Times New Roman" panose="02020603050405020304" pitchFamily="18" charset="0"/>
              </a:rPr>
              <a:t>Data Shapley Value</a:t>
            </a:r>
          </a:p>
          <a:p>
            <a:r>
              <a:rPr lang="en-US" sz="2400" dirty="0">
                <a:solidFill>
                  <a:schemeClr val="bg2">
                    <a:lumMod val="60000"/>
                    <a:lumOff val="40000"/>
                  </a:schemeClr>
                </a:solidFill>
                <a:latin typeface="Times New Roman" panose="02020603050405020304" pitchFamily="18" charset="0"/>
                <a:cs typeface="Times New Roman" panose="02020603050405020304" pitchFamily="18" charset="0"/>
              </a:rPr>
              <a:t>TMC-</a:t>
            </a:r>
            <a:r>
              <a:rPr lang="en-US" sz="2400" dirty="0" err="1">
                <a:solidFill>
                  <a:schemeClr val="bg2">
                    <a:lumMod val="60000"/>
                    <a:lumOff val="40000"/>
                  </a:schemeClr>
                </a:solidFill>
                <a:latin typeface="Times New Roman" panose="02020603050405020304" pitchFamily="18" charset="0"/>
                <a:cs typeface="Times New Roman" panose="02020603050405020304" pitchFamily="18" charset="0"/>
              </a:rPr>
              <a:t>Shap</a:t>
            </a:r>
            <a:r>
              <a:rPr lang="en-US" sz="2400" dirty="0">
                <a:solidFill>
                  <a:schemeClr val="bg2">
                    <a:lumMod val="60000"/>
                    <a:lumOff val="40000"/>
                  </a:schemeClr>
                </a:solidFill>
                <a:latin typeface="Times New Roman" panose="02020603050405020304" pitchFamily="18" charset="0"/>
                <a:cs typeface="Times New Roman" panose="02020603050405020304" pitchFamily="18" charset="0"/>
              </a:rPr>
              <a:t> (Monte Carlo Approximation)</a:t>
            </a:r>
          </a:p>
          <a:p>
            <a:r>
              <a:rPr lang="en-US" sz="2400" dirty="0">
                <a:solidFill>
                  <a:schemeClr val="accent4">
                    <a:lumMod val="75000"/>
                  </a:schemeClr>
                </a:solidFill>
                <a:latin typeface="Times New Roman" panose="02020603050405020304" pitchFamily="18" charset="0"/>
                <a:cs typeface="Times New Roman" panose="02020603050405020304" pitchFamily="18" charset="0"/>
              </a:rPr>
              <a:t>Efficient Estimation</a:t>
            </a:r>
          </a:p>
          <a:p>
            <a:pPr lvl="1" algn="just">
              <a:lnSpc>
                <a:spcPct val="100000"/>
              </a:lnSpc>
              <a:buFont typeface="Wingdings" pitchFamily="2" charset="2"/>
              <a:buChar char="v"/>
            </a:pPr>
            <a:r>
              <a:rPr lang="en-US" sz="2000" dirty="0">
                <a:solidFill>
                  <a:srgbClr val="0070C0"/>
                </a:solidFill>
                <a:latin typeface="Times New Roman" panose="02020603050405020304" pitchFamily="18" charset="0"/>
                <a:cs typeface="Times New Roman" panose="02020603050405020304" pitchFamily="18" charset="0"/>
              </a:rPr>
              <a:t>Stratified sampling</a:t>
            </a:r>
          </a:p>
          <a:p>
            <a:pPr lvl="2" algn="just">
              <a:lnSpc>
                <a:spcPct val="100000"/>
              </a:lnSpc>
              <a:buFont typeface="Wingdings" pitchFamily="2" charset="2"/>
              <a:buChar char="q"/>
            </a:pPr>
            <a:r>
              <a:rPr lang="en-US" sz="2000" dirty="0">
                <a:solidFill>
                  <a:schemeClr val="tx1"/>
                </a:solidFill>
                <a:latin typeface="Times New Roman" panose="02020603050405020304" pitchFamily="18" charset="0"/>
                <a:cs typeface="Times New Roman" panose="02020603050405020304" pitchFamily="18" charset="0"/>
              </a:rPr>
              <a:t>Sample instances for each source in the sampled subset</a:t>
            </a:r>
          </a:p>
          <a:p>
            <a:pPr marL="114300" indent="0">
              <a:buNone/>
            </a:pPr>
            <a:endParaRPr lang="en-US" sz="2400" dirty="0">
              <a:solidFill>
                <a:schemeClr val="bg2">
                  <a:lumMod val="60000"/>
                  <a:lumOff val="40000"/>
                </a:schemeClr>
              </a:solidFill>
              <a:latin typeface="Times New Roman" panose="02020603050405020304" pitchFamily="18" charset="0"/>
              <a:cs typeface="Times New Roman" panose="02020603050405020304" pitchFamily="18" charset="0"/>
            </a:endParaRPr>
          </a:p>
          <a:p>
            <a:pPr marL="596900" lvl="1" indent="0">
              <a:buNone/>
            </a:pP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p:txBody>
      </p:sp>
      <p:grpSp>
        <p:nvGrpSpPr>
          <p:cNvPr id="23" name="Group 22">
            <a:extLst>
              <a:ext uri="{FF2B5EF4-FFF2-40B4-BE49-F238E27FC236}">
                <a16:creationId xmlns:a16="http://schemas.microsoft.com/office/drawing/2014/main" id="{84408058-DE2A-514D-8547-98EF0822C9DF}"/>
              </a:ext>
            </a:extLst>
          </p:cNvPr>
          <p:cNvGrpSpPr/>
          <p:nvPr/>
        </p:nvGrpSpPr>
        <p:grpSpPr>
          <a:xfrm>
            <a:off x="7024951" y="1440657"/>
            <a:ext cx="1218131" cy="861815"/>
            <a:chOff x="1355247" y="2496441"/>
            <a:chExt cx="1761427" cy="1162303"/>
          </a:xfrm>
        </p:grpSpPr>
        <p:pic>
          <p:nvPicPr>
            <p:cNvPr id="24" name="Graphic 23" descr="Paper with solid fill">
              <a:extLst>
                <a:ext uri="{FF2B5EF4-FFF2-40B4-BE49-F238E27FC236}">
                  <a16:creationId xmlns:a16="http://schemas.microsoft.com/office/drawing/2014/main" id="{05023E11-1FEE-7047-B01E-26C1D1C6F1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28005" y="2496442"/>
              <a:ext cx="914400" cy="914400"/>
            </a:xfrm>
            <a:prstGeom prst="rect">
              <a:avLst/>
            </a:prstGeom>
          </p:spPr>
        </p:pic>
        <p:sp>
          <p:nvSpPr>
            <p:cNvPr id="26" name="Rectangle 25">
              <a:extLst>
                <a:ext uri="{FF2B5EF4-FFF2-40B4-BE49-F238E27FC236}">
                  <a16:creationId xmlns:a16="http://schemas.microsoft.com/office/drawing/2014/main" id="{F1948B5C-C925-3548-A1BC-91F84CEE947E}"/>
                </a:ext>
              </a:extLst>
            </p:cNvPr>
            <p:cNvSpPr/>
            <p:nvPr/>
          </p:nvSpPr>
          <p:spPr>
            <a:xfrm>
              <a:off x="1355247" y="2496441"/>
              <a:ext cx="1761427" cy="1162303"/>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303EB923-D801-FB4B-BB0A-5F4B7B401FF9}"/>
              </a:ext>
            </a:extLst>
          </p:cNvPr>
          <p:cNvGrpSpPr/>
          <p:nvPr/>
        </p:nvGrpSpPr>
        <p:grpSpPr>
          <a:xfrm>
            <a:off x="6910904" y="2689656"/>
            <a:ext cx="1394326" cy="1355185"/>
            <a:chOff x="5448972" y="2839293"/>
            <a:chExt cx="1394326" cy="1355185"/>
          </a:xfrm>
        </p:grpSpPr>
        <p:pic>
          <p:nvPicPr>
            <p:cNvPr id="31" name="Graphic 30" descr="Paper with solid fill">
              <a:extLst>
                <a:ext uri="{FF2B5EF4-FFF2-40B4-BE49-F238E27FC236}">
                  <a16:creationId xmlns:a16="http://schemas.microsoft.com/office/drawing/2014/main" id="{A4F19C7C-541A-504C-A313-FF4D777EA31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79902" y="2928218"/>
              <a:ext cx="632414" cy="671562"/>
            </a:xfrm>
            <a:prstGeom prst="rect">
              <a:avLst/>
            </a:prstGeom>
          </p:spPr>
        </p:pic>
        <p:sp>
          <p:nvSpPr>
            <p:cNvPr id="32" name="Rectangle 31">
              <a:extLst>
                <a:ext uri="{FF2B5EF4-FFF2-40B4-BE49-F238E27FC236}">
                  <a16:creationId xmlns:a16="http://schemas.microsoft.com/office/drawing/2014/main" id="{C728938B-B0CC-E445-858D-D311838EE159}"/>
                </a:ext>
              </a:extLst>
            </p:cNvPr>
            <p:cNvSpPr/>
            <p:nvPr/>
          </p:nvSpPr>
          <p:spPr>
            <a:xfrm>
              <a:off x="5448972" y="2839293"/>
              <a:ext cx="1394326" cy="135518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Document outline">
              <a:extLst>
                <a:ext uri="{FF2B5EF4-FFF2-40B4-BE49-F238E27FC236}">
                  <a16:creationId xmlns:a16="http://schemas.microsoft.com/office/drawing/2014/main" id="{CCA5918E-F7CE-A74F-8BEC-8DD55F4123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83596" y="3492508"/>
              <a:ext cx="632414" cy="632414"/>
            </a:xfrm>
            <a:prstGeom prst="rect">
              <a:avLst/>
            </a:prstGeom>
          </p:spPr>
        </p:pic>
      </p:grpSp>
      <p:pic>
        <p:nvPicPr>
          <p:cNvPr id="28" name="Graphic 27" descr="Normal Distribution outline">
            <a:extLst>
              <a:ext uri="{FF2B5EF4-FFF2-40B4-BE49-F238E27FC236}">
                <a16:creationId xmlns:a16="http://schemas.microsoft.com/office/drawing/2014/main" id="{BE8E4D7E-3669-B84C-8EB5-CC3BEB203C4C}"/>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30065" b="23533"/>
          <a:stretch/>
        </p:blipFill>
        <p:spPr>
          <a:xfrm>
            <a:off x="7472057" y="1497234"/>
            <a:ext cx="526051" cy="475555"/>
          </a:xfrm>
          <a:prstGeom prst="rect">
            <a:avLst/>
          </a:prstGeom>
        </p:spPr>
      </p:pic>
      <p:pic>
        <p:nvPicPr>
          <p:cNvPr id="29" name="Graphic 28" descr="Normal Distribution outline">
            <a:extLst>
              <a:ext uri="{FF2B5EF4-FFF2-40B4-BE49-F238E27FC236}">
                <a16:creationId xmlns:a16="http://schemas.microsoft.com/office/drawing/2014/main" id="{2FB80931-D148-DC4E-9FCA-91EDFD4FB751}"/>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30065" b="23533"/>
          <a:stretch/>
        </p:blipFill>
        <p:spPr>
          <a:xfrm>
            <a:off x="7150625" y="2813500"/>
            <a:ext cx="526051" cy="475555"/>
          </a:xfrm>
          <a:prstGeom prst="rect">
            <a:avLst/>
          </a:prstGeom>
        </p:spPr>
      </p:pic>
      <p:pic>
        <p:nvPicPr>
          <p:cNvPr id="34" name="Graphic 33" descr="Normal Distribution outline">
            <a:extLst>
              <a:ext uri="{FF2B5EF4-FFF2-40B4-BE49-F238E27FC236}">
                <a16:creationId xmlns:a16="http://schemas.microsoft.com/office/drawing/2014/main" id="{ECFE5E30-8864-CD4B-AA51-EB0460FAC6DE}"/>
              </a:ext>
            </a:extLst>
          </p:cNvPr>
          <p:cNvPicPr>
            <a:picLocks noChangeAspect="1"/>
          </p:cNvPicPr>
          <p:nvPr/>
        </p:nvPicPr>
        <p:blipFill rotWithShape="1">
          <a:blip r:embed="rId10">
            <a:extLst>
              <a:ext uri="{96DAC541-7B7A-43D3-8B79-37D633B846F1}">
                <asvg:svgBlip xmlns:asvg="http://schemas.microsoft.com/office/drawing/2016/SVG/main" r:embed="rId11"/>
              </a:ext>
            </a:extLst>
          </a:blip>
          <a:srcRect l="30065" b="23533"/>
          <a:stretch/>
        </p:blipFill>
        <p:spPr>
          <a:xfrm>
            <a:off x="7357135" y="3339538"/>
            <a:ext cx="526051" cy="475555"/>
          </a:xfrm>
          <a:prstGeom prst="rect">
            <a:avLst/>
          </a:prstGeom>
        </p:spPr>
      </p:pic>
      <p:sp>
        <p:nvSpPr>
          <p:cNvPr id="35" name="Rectangle 34">
            <a:extLst>
              <a:ext uri="{FF2B5EF4-FFF2-40B4-BE49-F238E27FC236}">
                <a16:creationId xmlns:a16="http://schemas.microsoft.com/office/drawing/2014/main" id="{90A8898E-78B7-E94B-B4B9-2D160C9221E2}"/>
              </a:ext>
            </a:extLst>
          </p:cNvPr>
          <p:cNvSpPr/>
          <p:nvPr/>
        </p:nvSpPr>
        <p:spPr>
          <a:xfrm>
            <a:off x="8382612" y="2257295"/>
            <a:ext cx="633507" cy="400110"/>
          </a:xfrm>
          <a:prstGeom prst="rect">
            <a:avLst/>
          </a:prstGeom>
        </p:spPr>
        <p:txBody>
          <a:bodyPr wrap="none">
            <a:spAutoFit/>
          </a:bodyPr>
          <a:lstStyle/>
          <a:p>
            <a:r>
              <a:rPr lang="en-US" sz="2000" b="1" dirty="0">
                <a:solidFill>
                  <a:srgbClr val="00B050"/>
                </a:solidFill>
                <a:latin typeface="Times New Roman" panose="02020603050405020304" pitchFamily="18" charset="0"/>
                <a:cs typeface="Times New Roman" panose="02020603050405020304" pitchFamily="18" charset="0"/>
              </a:rPr>
              <a:t>0.37</a:t>
            </a:r>
            <a:endParaRPr lang="en-US" sz="2000" b="1" dirty="0">
              <a:solidFill>
                <a:srgbClr val="00B050"/>
              </a:solidFill>
            </a:endParaRPr>
          </a:p>
        </p:txBody>
      </p:sp>
      <p:sp>
        <p:nvSpPr>
          <p:cNvPr id="36" name="Rectangle 35">
            <a:extLst>
              <a:ext uri="{FF2B5EF4-FFF2-40B4-BE49-F238E27FC236}">
                <a16:creationId xmlns:a16="http://schemas.microsoft.com/office/drawing/2014/main" id="{2F38DEF3-07B6-F443-9EFA-1293D2DFEF84}"/>
              </a:ext>
            </a:extLst>
          </p:cNvPr>
          <p:cNvSpPr/>
          <p:nvPr/>
        </p:nvSpPr>
        <p:spPr>
          <a:xfrm>
            <a:off x="8358649" y="3621287"/>
            <a:ext cx="633507" cy="400110"/>
          </a:xfrm>
          <a:prstGeom prst="rect">
            <a:avLst/>
          </a:prstGeom>
        </p:spPr>
        <p:txBody>
          <a:bodyPr wrap="none">
            <a:spAutoFit/>
          </a:bodyPr>
          <a:lstStyle/>
          <a:p>
            <a:r>
              <a:rPr lang="en-US" sz="2000" b="1" dirty="0">
                <a:solidFill>
                  <a:srgbClr val="00B050"/>
                </a:solidFill>
                <a:latin typeface="Times New Roman" panose="02020603050405020304" pitchFamily="18" charset="0"/>
                <a:cs typeface="Times New Roman" panose="02020603050405020304" pitchFamily="18" charset="0"/>
              </a:rPr>
              <a:t>0.55</a:t>
            </a:r>
            <a:endParaRPr lang="en-US" sz="2000" b="1" dirty="0">
              <a:solidFill>
                <a:srgbClr val="00B050"/>
              </a:solidFill>
            </a:endParaRPr>
          </a:p>
        </p:txBody>
      </p:sp>
      <p:cxnSp>
        <p:nvCxnSpPr>
          <p:cNvPr id="37" name="Straight Arrow Connector 36">
            <a:extLst>
              <a:ext uri="{FF2B5EF4-FFF2-40B4-BE49-F238E27FC236}">
                <a16:creationId xmlns:a16="http://schemas.microsoft.com/office/drawing/2014/main" id="{A1E5224C-AD23-FA4B-9F94-1ED9933DD5C2}"/>
              </a:ext>
            </a:extLst>
          </p:cNvPr>
          <p:cNvCxnSpPr>
            <a:cxnSpLocks/>
          </p:cNvCxnSpPr>
          <p:nvPr/>
        </p:nvCxnSpPr>
        <p:spPr>
          <a:xfrm flipV="1">
            <a:off x="7612316" y="2302860"/>
            <a:ext cx="0" cy="386716"/>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D6373B63-D7E9-4645-97F5-CD07B1BCD10E}"/>
              </a:ext>
            </a:extLst>
          </p:cNvPr>
          <p:cNvSpPr/>
          <p:nvPr/>
        </p:nvSpPr>
        <p:spPr>
          <a:xfrm>
            <a:off x="7813269" y="2253789"/>
            <a:ext cx="633507" cy="400110"/>
          </a:xfrm>
          <a:prstGeom prst="rect">
            <a:avLst/>
          </a:prstGeom>
        </p:spPr>
        <p:txBody>
          <a:bodyPr wrap="none">
            <a:spAutoFit/>
          </a:bodyPr>
          <a:lstStyle/>
          <a:p>
            <a:r>
              <a:rPr lang="en-US" sz="2000" b="1" dirty="0">
                <a:solidFill>
                  <a:srgbClr val="FF0000"/>
                </a:solidFill>
                <a:latin typeface="Times New Roman" panose="02020603050405020304" pitchFamily="18" charset="0"/>
                <a:cs typeface="Times New Roman" panose="02020603050405020304" pitchFamily="18" charset="0"/>
              </a:rPr>
              <a:t>0.57</a:t>
            </a:r>
            <a:endParaRPr lang="en-US" sz="2000" b="1" dirty="0">
              <a:solidFill>
                <a:srgbClr val="FF0000"/>
              </a:solidFill>
            </a:endParaRPr>
          </a:p>
        </p:txBody>
      </p:sp>
      <p:sp>
        <p:nvSpPr>
          <p:cNvPr id="39" name="Rectangle 38">
            <a:extLst>
              <a:ext uri="{FF2B5EF4-FFF2-40B4-BE49-F238E27FC236}">
                <a16:creationId xmlns:a16="http://schemas.microsoft.com/office/drawing/2014/main" id="{9429940B-B0DA-7B48-8B63-E20F89BB6DE5}"/>
              </a:ext>
            </a:extLst>
          </p:cNvPr>
          <p:cNvSpPr/>
          <p:nvPr/>
        </p:nvSpPr>
        <p:spPr>
          <a:xfrm>
            <a:off x="7752692" y="3642002"/>
            <a:ext cx="633507" cy="400110"/>
          </a:xfrm>
          <a:prstGeom prst="rect">
            <a:avLst/>
          </a:prstGeom>
        </p:spPr>
        <p:txBody>
          <a:bodyPr wrap="none">
            <a:spAutoFit/>
          </a:bodyPr>
          <a:lstStyle/>
          <a:p>
            <a:r>
              <a:rPr lang="en-US" sz="2000" b="1" dirty="0">
                <a:solidFill>
                  <a:srgbClr val="FF0000"/>
                </a:solidFill>
                <a:latin typeface="Times New Roman" panose="02020603050405020304" pitchFamily="18" charset="0"/>
                <a:cs typeface="Times New Roman" panose="02020603050405020304" pitchFamily="18" charset="0"/>
              </a:rPr>
              <a:t>0.75</a:t>
            </a:r>
            <a:endParaRPr lang="en-US" sz="2000" b="1" dirty="0">
              <a:solidFill>
                <a:srgbClr val="FF0000"/>
              </a:solidFill>
            </a:endParaRPr>
          </a:p>
        </p:txBody>
      </p:sp>
      <p:pic>
        <p:nvPicPr>
          <p:cNvPr id="5" name="Graphic 4" descr="Close outline">
            <a:extLst>
              <a:ext uri="{FF2B5EF4-FFF2-40B4-BE49-F238E27FC236}">
                <a16:creationId xmlns:a16="http://schemas.microsoft.com/office/drawing/2014/main" id="{D8F1DA7E-6AA3-2B4F-B2F6-30376C04927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37287" y="2048644"/>
            <a:ext cx="914400" cy="914400"/>
          </a:xfrm>
          <a:prstGeom prst="rect">
            <a:avLst/>
          </a:prstGeom>
        </p:spPr>
      </p:pic>
      <p:pic>
        <p:nvPicPr>
          <p:cNvPr id="40" name="Graphic 39" descr="Close outline">
            <a:extLst>
              <a:ext uri="{FF2B5EF4-FFF2-40B4-BE49-F238E27FC236}">
                <a16:creationId xmlns:a16="http://schemas.microsoft.com/office/drawing/2014/main" id="{C1746CC1-2663-4C41-85EF-A63B1D48A68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676921" y="3427790"/>
            <a:ext cx="914400" cy="914400"/>
          </a:xfrm>
          <a:prstGeom prst="rect">
            <a:avLst/>
          </a:prstGeom>
        </p:spPr>
      </p:pic>
    </p:spTree>
    <p:custDataLst>
      <p:tags r:id="rId1"/>
    </p:custDataLst>
    <p:extLst>
      <p:ext uri="{BB962C8B-B14F-4D97-AF65-F5344CB8AC3E}">
        <p14:creationId xmlns:p14="http://schemas.microsoft.com/office/powerpoint/2010/main" val="407613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xEl>
                                              <p:pRg st="3" end="3"/>
                                            </p:txEl>
                                          </p:spTgt>
                                        </p:tgtEl>
                                        <p:attrNameLst>
                                          <p:attrName>style.visibility</p:attrName>
                                        </p:attrNameLst>
                                      </p:cBhvr>
                                      <p:to>
                                        <p:strVal val="visible"/>
                                      </p:to>
                                    </p:set>
                                    <p:anim calcmode="lin" valueType="num">
                                      <p:cBhvr additive="base">
                                        <p:cTn id="7" dur="500" fill="hold"/>
                                        <p:tgtEl>
                                          <p:spTgt spid="2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xEl>
                                              <p:pRg st="4" end="4"/>
                                            </p:txEl>
                                          </p:spTgt>
                                        </p:tgtEl>
                                        <p:attrNameLst>
                                          <p:attrName>style.visibility</p:attrName>
                                        </p:attrNameLst>
                                      </p:cBhvr>
                                      <p:to>
                                        <p:strVal val="visible"/>
                                      </p:to>
                                    </p:set>
                                    <p:anim calcmode="lin" valueType="num">
                                      <p:cBhvr additive="base">
                                        <p:cTn id="11" dur="500" fill="hold"/>
                                        <p:tgtEl>
                                          <p:spTgt spid="27">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 calcmode="lin" valueType="num">
                                      <p:cBhvr additive="base">
                                        <p:cTn id="25" dur="500" fill="hold"/>
                                        <p:tgtEl>
                                          <p:spTgt spid="34"/>
                                        </p:tgtEl>
                                        <p:attrNameLst>
                                          <p:attrName>ppt_x</p:attrName>
                                        </p:attrNameLst>
                                      </p:cBhvr>
                                      <p:tavLst>
                                        <p:tav tm="0">
                                          <p:val>
                                            <p:strVal val="#ppt_x"/>
                                          </p:val>
                                        </p:tav>
                                        <p:tav tm="100000">
                                          <p:val>
                                            <p:strVal val="#ppt_x"/>
                                          </p:val>
                                        </p:tav>
                                      </p:tavLst>
                                    </p:anim>
                                    <p:anim calcmode="lin" valueType="num">
                                      <p:cBhvr additive="base">
                                        <p:cTn id="2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ppt_x"/>
                                          </p:val>
                                        </p:tav>
                                        <p:tav tm="100000">
                                          <p:val>
                                            <p:strVal val="#ppt_x"/>
                                          </p:val>
                                        </p:tav>
                                      </p:tavLst>
                                    </p:anim>
                                    <p:anim calcmode="lin" valueType="num">
                                      <p:cBhvr additive="base">
                                        <p:cTn id="32" dur="500" fill="hold"/>
                                        <p:tgtEl>
                                          <p:spTgt spid="3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 calcmode="lin" valueType="num">
                                      <p:cBhvr additive="base">
                                        <p:cTn id="35" dur="500" fill="hold"/>
                                        <p:tgtEl>
                                          <p:spTgt spid="36"/>
                                        </p:tgtEl>
                                        <p:attrNameLst>
                                          <p:attrName>ppt_x</p:attrName>
                                        </p:attrNameLst>
                                      </p:cBhvr>
                                      <p:tavLst>
                                        <p:tav tm="0">
                                          <p:val>
                                            <p:strVal val="#ppt_x"/>
                                          </p:val>
                                        </p:tav>
                                        <p:tav tm="100000">
                                          <p:val>
                                            <p:strVal val="#ppt_x"/>
                                          </p:val>
                                        </p:tav>
                                      </p:tavLst>
                                    </p:anim>
                                    <p:anim calcmode="lin" valueType="num">
                                      <p:cBhvr additive="base">
                                        <p:cTn id="36" dur="500" fill="hold"/>
                                        <p:tgtEl>
                                          <p:spTgt spid="3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additive="base">
                                        <p:cTn id="39" dur="500" fill="hold"/>
                                        <p:tgtEl>
                                          <p:spTgt spid="38"/>
                                        </p:tgtEl>
                                        <p:attrNameLst>
                                          <p:attrName>ppt_x</p:attrName>
                                        </p:attrNameLst>
                                      </p:cBhvr>
                                      <p:tavLst>
                                        <p:tav tm="0">
                                          <p:val>
                                            <p:strVal val="#ppt_x"/>
                                          </p:val>
                                        </p:tav>
                                        <p:tav tm="100000">
                                          <p:val>
                                            <p:strVal val="#ppt_x"/>
                                          </p:val>
                                        </p:tav>
                                      </p:tavLst>
                                    </p:anim>
                                    <p:anim calcmode="lin" valueType="num">
                                      <p:cBhvr additive="base">
                                        <p:cTn id="40" dur="500" fill="hold"/>
                                        <p:tgtEl>
                                          <p:spTgt spid="3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 calcmode="lin" valueType="num">
                                      <p:cBhvr additive="base">
                                        <p:cTn id="43" dur="500" fill="hold"/>
                                        <p:tgtEl>
                                          <p:spTgt spid="39"/>
                                        </p:tgtEl>
                                        <p:attrNameLst>
                                          <p:attrName>ppt_x</p:attrName>
                                        </p:attrNameLst>
                                      </p:cBhvr>
                                      <p:tavLst>
                                        <p:tav tm="0">
                                          <p:val>
                                            <p:strVal val="#ppt_x"/>
                                          </p:val>
                                        </p:tav>
                                        <p:tav tm="100000">
                                          <p:val>
                                            <p:strVal val="#ppt_x"/>
                                          </p:val>
                                        </p:tav>
                                      </p:tavLst>
                                    </p:anim>
                                    <p:anim calcmode="lin" valueType="num">
                                      <p:cBhvr additive="base">
                                        <p:cTn id="44" dur="500" fill="hold"/>
                                        <p:tgtEl>
                                          <p:spTgt spid="3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0"/>
                                        </p:tgtEl>
                                        <p:attrNameLst>
                                          <p:attrName>style.visibility</p:attrName>
                                        </p:attrNameLst>
                                      </p:cBhvr>
                                      <p:to>
                                        <p:strVal val="visible"/>
                                      </p:to>
                                    </p:set>
                                    <p:anim calcmode="lin" valueType="num">
                                      <p:cBhvr additive="base">
                                        <p:cTn id="47" dur="500" fill="hold"/>
                                        <p:tgtEl>
                                          <p:spTgt spid="40"/>
                                        </p:tgtEl>
                                        <p:attrNameLst>
                                          <p:attrName>ppt_x</p:attrName>
                                        </p:attrNameLst>
                                      </p:cBhvr>
                                      <p:tavLst>
                                        <p:tav tm="0">
                                          <p:val>
                                            <p:strVal val="#ppt_x"/>
                                          </p:val>
                                        </p:tav>
                                        <p:tav tm="100000">
                                          <p:val>
                                            <p:strVal val="#ppt_x"/>
                                          </p:val>
                                        </p:tav>
                                      </p:tavLst>
                                    </p:anim>
                                    <p:anim calcmode="lin" valueType="num">
                                      <p:cBhvr additive="base">
                                        <p:cTn id="48" dur="500" fill="hold"/>
                                        <p:tgtEl>
                                          <p:spTgt spid="40"/>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500" fill="hold"/>
                                        <p:tgtEl>
                                          <p:spTgt spid="5"/>
                                        </p:tgtEl>
                                        <p:attrNameLst>
                                          <p:attrName>ppt_x</p:attrName>
                                        </p:attrNameLst>
                                      </p:cBhvr>
                                      <p:tavLst>
                                        <p:tav tm="0">
                                          <p:val>
                                            <p:strVal val="#ppt_x"/>
                                          </p:val>
                                        </p:tav>
                                        <p:tav tm="100000">
                                          <p:val>
                                            <p:strVal val="#ppt_x"/>
                                          </p:val>
                                        </p:tav>
                                      </p:tavLst>
                                    </p:anim>
                                    <p:anim calcmode="lin" valueType="num">
                                      <p:cBhvr additive="base">
                                        <p:cTn id="5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cxnSp>
        <p:nvCxnSpPr>
          <p:cNvPr id="63" name="Google Shape;63;p14"/>
          <p:cNvCxnSpPr/>
          <p:nvPr/>
        </p:nvCxnSpPr>
        <p:spPr>
          <a:xfrm>
            <a:off x="325775" y="1078400"/>
            <a:ext cx="8481300" cy="0"/>
          </a:xfrm>
          <a:prstGeom prst="straightConnector1">
            <a:avLst/>
          </a:prstGeom>
          <a:noFill/>
          <a:ln w="19050" cap="flat" cmpd="sng">
            <a:solidFill>
              <a:srgbClr val="3D85C6"/>
            </a:solidFill>
            <a:prstDash val="solid"/>
            <a:round/>
            <a:headEnd type="none" w="med" len="med"/>
            <a:tailEnd type="none" w="med" len="med"/>
          </a:ln>
        </p:spPr>
      </p:cxnSp>
      <p:sp>
        <p:nvSpPr>
          <p:cNvPr id="64" name="Google Shape;64;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8</a:t>
            </a:fld>
            <a:endParaRPr/>
          </a:p>
        </p:txBody>
      </p:sp>
      <p:pic>
        <p:nvPicPr>
          <p:cNvPr id="65" name="Google Shape;65;p14"/>
          <p:cNvPicPr preferRelativeResize="0"/>
          <p:nvPr/>
        </p:nvPicPr>
        <p:blipFill>
          <a:blip r:embed="rId4">
            <a:alphaModFix/>
          </a:blip>
          <a:stretch>
            <a:fillRect/>
          </a:stretch>
        </p:blipFill>
        <p:spPr>
          <a:xfrm>
            <a:off x="0" y="4760675"/>
            <a:ext cx="1826900" cy="382825"/>
          </a:xfrm>
          <a:prstGeom prst="rect">
            <a:avLst/>
          </a:prstGeom>
          <a:noFill/>
          <a:ln>
            <a:noFill/>
          </a:ln>
        </p:spPr>
      </p:pic>
      <p:cxnSp>
        <p:nvCxnSpPr>
          <p:cNvPr id="67" name="Google Shape;67;p14"/>
          <p:cNvCxnSpPr/>
          <p:nvPr/>
        </p:nvCxnSpPr>
        <p:spPr>
          <a:xfrm>
            <a:off x="325775" y="1078400"/>
            <a:ext cx="8481300" cy="0"/>
          </a:xfrm>
          <a:prstGeom prst="straightConnector1">
            <a:avLst/>
          </a:prstGeom>
          <a:noFill/>
          <a:ln w="19050" cap="flat" cmpd="sng">
            <a:solidFill>
              <a:srgbClr val="3D85C6"/>
            </a:solidFill>
            <a:prstDash val="solid"/>
            <a:round/>
            <a:headEnd type="none" w="med" len="med"/>
            <a:tailEnd type="none" w="med" len="med"/>
          </a:ln>
        </p:spPr>
      </p:cxnSp>
      <p:pic>
        <p:nvPicPr>
          <p:cNvPr id="11" name="Picture 10">
            <a:extLst>
              <a:ext uri="{FF2B5EF4-FFF2-40B4-BE49-F238E27FC236}">
                <a16:creationId xmlns:a16="http://schemas.microsoft.com/office/drawing/2014/main" id="{196452EC-5BCB-8545-81E2-5C59DD18A103}"/>
              </a:ext>
            </a:extLst>
          </p:cNvPr>
          <p:cNvPicPr>
            <a:picLocks noChangeAspect="1"/>
          </p:cNvPicPr>
          <p:nvPr/>
        </p:nvPicPr>
        <p:blipFill>
          <a:blip r:embed="rId5"/>
          <a:stretch>
            <a:fillRect/>
          </a:stretch>
        </p:blipFill>
        <p:spPr>
          <a:xfrm>
            <a:off x="7977291" y="91673"/>
            <a:ext cx="1072116" cy="792600"/>
          </a:xfrm>
          <a:prstGeom prst="rect">
            <a:avLst/>
          </a:prstGeom>
        </p:spPr>
      </p:pic>
      <p:sp>
        <p:nvSpPr>
          <p:cNvPr id="17" name="TextBox 16">
            <a:extLst>
              <a:ext uri="{FF2B5EF4-FFF2-40B4-BE49-F238E27FC236}">
                <a16:creationId xmlns:a16="http://schemas.microsoft.com/office/drawing/2014/main" id="{F2F62A32-A9AD-704A-BF44-063E4AE8422D}"/>
              </a:ext>
            </a:extLst>
          </p:cNvPr>
          <p:cNvSpPr txBox="1"/>
          <p:nvPr/>
        </p:nvSpPr>
        <p:spPr>
          <a:xfrm>
            <a:off x="-972273" y="127322"/>
            <a:ext cx="184731" cy="307777"/>
          </a:xfrm>
          <a:prstGeom prst="rect">
            <a:avLst/>
          </a:prstGeom>
          <a:noFill/>
        </p:spPr>
        <p:txBody>
          <a:bodyPr wrap="none" rtlCol="0">
            <a:spAutoFit/>
          </a:bodyPr>
          <a:lstStyle/>
          <a:p>
            <a:endParaRPr lang="en-US" dirty="0"/>
          </a:p>
        </p:txBody>
      </p:sp>
      <p:sp>
        <p:nvSpPr>
          <p:cNvPr id="25" name="Google Shape;62;p14">
            <a:extLst>
              <a:ext uri="{FF2B5EF4-FFF2-40B4-BE49-F238E27FC236}">
                <a16:creationId xmlns:a16="http://schemas.microsoft.com/office/drawing/2014/main" id="{D3606B75-AA84-7348-A7F1-427CE2783D0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3D85C6"/>
                </a:solidFill>
              </a:rPr>
              <a:t>SEAL-SHAP</a:t>
            </a:r>
            <a:endParaRPr b="1" dirty="0">
              <a:solidFill>
                <a:srgbClr val="3D85C6"/>
              </a:solidFill>
            </a:endParaRPr>
          </a:p>
        </p:txBody>
      </p:sp>
      <p:sp>
        <p:nvSpPr>
          <p:cNvPr id="27" name="Text Placeholder 2">
            <a:extLst>
              <a:ext uri="{FF2B5EF4-FFF2-40B4-BE49-F238E27FC236}">
                <a16:creationId xmlns:a16="http://schemas.microsoft.com/office/drawing/2014/main" id="{6104004D-2D23-ED43-AE50-1FD262A7E765}"/>
              </a:ext>
            </a:extLst>
          </p:cNvPr>
          <p:cNvSpPr>
            <a:spLocks noGrp="1"/>
          </p:cNvSpPr>
          <p:nvPr>
            <p:ph type="body" idx="1"/>
          </p:nvPr>
        </p:nvSpPr>
        <p:spPr>
          <a:xfrm>
            <a:off x="311699" y="1152475"/>
            <a:ext cx="5843969" cy="3316607"/>
          </a:xfrm>
        </p:spPr>
        <p:txBody>
          <a:bodyPr/>
          <a:lstStyle/>
          <a:p>
            <a:r>
              <a:rPr lang="en-US" sz="2400" dirty="0">
                <a:solidFill>
                  <a:schemeClr val="bg2">
                    <a:lumMod val="60000"/>
                    <a:lumOff val="40000"/>
                  </a:schemeClr>
                </a:solidFill>
                <a:latin typeface="Times New Roman" panose="02020603050405020304" pitchFamily="18" charset="0"/>
                <a:cs typeface="Times New Roman" panose="02020603050405020304" pitchFamily="18" charset="0"/>
              </a:rPr>
              <a:t>Data Shapley Value</a:t>
            </a:r>
          </a:p>
          <a:p>
            <a:r>
              <a:rPr lang="en-US" sz="2400" dirty="0">
                <a:solidFill>
                  <a:schemeClr val="bg2">
                    <a:lumMod val="60000"/>
                    <a:lumOff val="40000"/>
                  </a:schemeClr>
                </a:solidFill>
                <a:latin typeface="Times New Roman" panose="02020603050405020304" pitchFamily="18" charset="0"/>
                <a:cs typeface="Times New Roman" panose="02020603050405020304" pitchFamily="18" charset="0"/>
              </a:rPr>
              <a:t>TMC-</a:t>
            </a:r>
            <a:r>
              <a:rPr lang="en-US" sz="2400" dirty="0" err="1">
                <a:solidFill>
                  <a:schemeClr val="bg2">
                    <a:lumMod val="60000"/>
                    <a:lumOff val="40000"/>
                  </a:schemeClr>
                </a:solidFill>
                <a:latin typeface="Times New Roman" panose="02020603050405020304" pitchFamily="18" charset="0"/>
                <a:cs typeface="Times New Roman" panose="02020603050405020304" pitchFamily="18" charset="0"/>
              </a:rPr>
              <a:t>Shap</a:t>
            </a:r>
            <a:r>
              <a:rPr lang="en-US" sz="2400" dirty="0">
                <a:solidFill>
                  <a:schemeClr val="bg2">
                    <a:lumMod val="60000"/>
                    <a:lumOff val="40000"/>
                  </a:schemeClr>
                </a:solidFill>
                <a:latin typeface="Times New Roman" panose="02020603050405020304" pitchFamily="18" charset="0"/>
                <a:cs typeface="Times New Roman" panose="02020603050405020304" pitchFamily="18" charset="0"/>
              </a:rPr>
              <a:t> (Monte Carlo Approximation)</a:t>
            </a:r>
          </a:p>
          <a:p>
            <a:r>
              <a:rPr lang="en-US" sz="2400" dirty="0">
                <a:solidFill>
                  <a:schemeClr val="accent4">
                    <a:lumMod val="75000"/>
                  </a:schemeClr>
                </a:solidFill>
                <a:latin typeface="Times New Roman" panose="02020603050405020304" pitchFamily="18" charset="0"/>
                <a:cs typeface="Times New Roman" panose="02020603050405020304" pitchFamily="18" charset="0"/>
              </a:rPr>
              <a:t>Efficient Estimation</a:t>
            </a:r>
          </a:p>
          <a:p>
            <a:pPr lvl="1" algn="just">
              <a:lnSpc>
                <a:spcPct val="100000"/>
              </a:lnSpc>
              <a:buFont typeface="Wingdings" pitchFamily="2" charset="2"/>
              <a:buChar char="v"/>
            </a:pPr>
            <a:r>
              <a:rPr lang="en-US" sz="2000" dirty="0">
                <a:solidFill>
                  <a:srgbClr val="0070C0"/>
                </a:solidFill>
                <a:latin typeface="Times New Roman" panose="02020603050405020304" pitchFamily="18" charset="0"/>
                <a:cs typeface="Times New Roman" panose="02020603050405020304" pitchFamily="18" charset="0"/>
              </a:rPr>
              <a:t>Stratified sampling</a:t>
            </a:r>
          </a:p>
          <a:p>
            <a:pPr lvl="1" algn="just">
              <a:lnSpc>
                <a:spcPct val="100000"/>
              </a:lnSpc>
              <a:buFont typeface="Wingdings" pitchFamily="2" charset="2"/>
              <a:buChar char="v"/>
            </a:pPr>
            <a:r>
              <a:rPr lang="en-US" sz="2000" dirty="0">
                <a:solidFill>
                  <a:srgbClr val="0070C0"/>
                </a:solidFill>
                <a:latin typeface="Times New Roman" panose="02020603050405020304" pitchFamily="18" charset="0"/>
                <a:cs typeface="Times New Roman" panose="02020603050405020304" pitchFamily="18" charset="0"/>
              </a:rPr>
              <a:t>Truncation</a:t>
            </a:r>
          </a:p>
          <a:p>
            <a:pPr lvl="1" algn="just">
              <a:lnSpc>
                <a:spcPct val="100000"/>
              </a:lnSpc>
              <a:buFont typeface="Wingdings" pitchFamily="2" charset="2"/>
              <a:buChar char="v"/>
            </a:pPr>
            <a:r>
              <a:rPr lang="en-US" sz="2000" dirty="0">
                <a:solidFill>
                  <a:srgbClr val="0070C0"/>
                </a:solidFill>
                <a:latin typeface="Times New Roman" panose="02020603050405020304" pitchFamily="18" charset="0"/>
                <a:cs typeface="Times New Roman" panose="02020603050405020304" pitchFamily="18" charset="0"/>
              </a:rPr>
              <a:t>Caching</a:t>
            </a:r>
            <a:endParaRPr lang="en-US" sz="2400" dirty="0">
              <a:solidFill>
                <a:schemeClr val="bg2">
                  <a:lumMod val="60000"/>
                  <a:lumOff val="40000"/>
                </a:schemeClr>
              </a:solidFill>
              <a:latin typeface="Times New Roman" panose="02020603050405020304" pitchFamily="18" charset="0"/>
              <a:cs typeface="Times New Roman" panose="02020603050405020304" pitchFamily="18" charset="0"/>
            </a:endParaRPr>
          </a:p>
          <a:p>
            <a:pPr marL="596900" lvl="1" indent="0">
              <a:buNone/>
            </a:pP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F1948B5C-C925-3548-A1BC-91F84CEE947E}"/>
              </a:ext>
            </a:extLst>
          </p:cNvPr>
          <p:cNvSpPr/>
          <p:nvPr/>
        </p:nvSpPr>
        <p:spPr>
          <a:xfrm>
            <a:off x="6697012" y="1696080"/>
            <a:ext cx="1218131" cy="86181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303EB923-D801-FB4B-BB0A-5F4B7B401FF9}"/>
              </a:ext>
            </a:extLst>
          </p:cNvPr>
          <p:cNvGrpSpPr/>
          <p:nvPr/>
        </p:nvGrpSpPr>
        <p:grpSpPr>
          <a:xfrm>
            <a:off x="6582965" y="2945079"/>
            <a:ext cx="1394326" cy="1355185"/>
            <a:chOff x="5448972" y="2839293"/>
            <a:chExt cx="1394326" cy="1355185"/>
          </a:xfrm>
        </p:grpSpPr>
        <p:sp>
          <p:nvSpPr>
            <p:cNvPr id="32" name="Rectangle 31">
              <a:extLst>
                <a:ext uri="{FF2B5EF4-FFF2-40B4-BE49-F238E27FC236}">
                  <a16:creationId xmlns:a16="http://schemas.microsoft.com/office/drawing/2014/main" id="{C728938B-B0CC-E445-858D-D311838EE159}"/>
                </a:ext>
              </a:extLst>
            </p:cNvPr>
            <p:cNvSpPr/>
            <p:nvPr/>
          </p:nvSpPr>
          <p:spPr>
            <a:xfrm>
              <a:off x="5448972" y="2839293"/>
              <a:ext cx="1394326" cy="1355185"/>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Document outline">
              <a:extLst>
                <a:ext uri="{FF2B5EF4-FFF2-40B4-BE49-F238E27FC236}">
                  <a16:creationId xmlns:a16="http://schemas.microsoft.com/office/drawing/2014/main" id="{CCA5918E-F7CE-A74F-8BEC-8DD55F4123F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83596" y="3492508"/>
              <a:ext cx="632414" cy="632414"/>
            </a:xfrm>
            <a:prstGeom prst="rect">
              <a:avLst/>
            </a:prstGeom>
          </p:spPr>
        </p:pic>
      </p:grpSp>
      <p:pic>
        <p:nvPicPr>
          <p:cNvPr id="34" name="Graphic 33" descr="Normal Distribution outline">
            <a:extLst>
              <a:ext uri="{FF2B5EF4-FFF2-40B4-BE49-F238E27FC236}">
                <a16:creationId xmlns:a16="http://schemas.microsoft.com/office/drawing/2014/main" id="{ECFE5E30-8864-CD4B-AA51-EB0460FAC6DE}"/>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30065" b="23533"/>
          <a:stretch/>
        </p:blipFill>
        <p:spPr>
          <a:xfrm>
            <a:off x="7029196" y="3594961"/>
            <a:ext cx="526051" cy="475555"/>
          </a:xfrm>
          <a:prstGeom prst="rect">
            <a:avLst/>
          </a:prstGeom>
        </p:spPr>
      </p:pic>
      <p:sp>
        <p:nvSpPr>
          <p:cNvPr id="35" name="Rectangle 34">
            <a:extLst>
              <a:ext uri="{FF2B5EF4-FFF2-40B4-BE49-F238E27FC236}">
                <a16:creationId xmlns:a16="http://schemas.microsoft.com/office/drawing/2014/main" id="{90A8898E-78B7-E94B-B4B9-2D160C9221E2}"/>
              </a:ext>
            </a:extLst>
          </p:cNvPr>
          <p:cNvSpPr/>
          <p:nvPr/>
        </p:nvSpPr>
        <p:spPr>
          <a:xfrm>
            <a:off x="7433522" y="2498146"/>
            <a:ext cx="633507" cy="400110"/>
          </a:xfrm>
          <a:prstGeom prst="rect">
            <a:avLst/>
          </a:prstGeom>
        </p:spPr>
        <p:txBody>
          <a:bodyPr wrap="none">
            <a:spAutoFit/>
          </a:bodyPr>
          <a:lstStyle/>
          <a:p>
            <a:r>
              <a:rPr lang="en-US" sz="2000" b="1" dirty="0">
                <a:solidFill>
                  <a:srgbClr val="00B050"/>
                </a:solidFill>
                <a:latin typeface="Times New Roman" panose="02020603050405020304" pitchFamily="18" charset="0"/>
                <a:cs typeface="Times New Roman" panose="02020603050405020304" pitchFamily="18" charset="0"/>
              </a:rPr>
              <a:t>0.17</a:t>
            </a:r>
            <a:endParaRPr lang="en-US" sz="2000" b="1" dirty="0">
              <a:solidFill>
                <a:srgbClr val="00B050"/>
              </a:solidFill>
            </a:endParaRPr>
          </a:p>
        </p:txBody>
      </p:sp>
      <p:sp>
        <p:nvSpPr>
          <p:cNvPr id="36" name="Rectangle 35">
            <a:extLst>
              <a:ext uri="{FF2B5EF4-FFF2-40B4-BE49-F238E27FC236}">
                <a16:creationId xmlns:a16="http://schemas.microsoft.com/office/drawing/2014/main" id="{2F38DEF3-07B6-F443-9EFA-1293D2DFEF84}"/>
              </a:ext>
            </a:extLst>
          </p:cNvPr>
          <p:cNvSpPr/>
          <p:nvPr/>
        </p:nvSpPr>
        <p:spPr>
          <a:xfrm>
            <a:off x="7424753" y="3829967"/>
            <a:ext cx="633507" cy="400110"/>
          </a:xfrm>
          <a:prstGeom prst="rect">
            <a:avLst/>
          </a:prstGeom>
        </p:spPr>
        <p:txBody>
          <a:bodyPr wrap="none">
            <a:spAutoFit/>
          </a:bodyPr>
          <a:lstStyle/>
          <a:p>
            <a:r>
              <a:rPr lang="en-US" sz="2000" b="1" dirty="0">
                <a:solidFill>
                  <a:srgbClr val="00B050"/>
                </a:solidFill>
                <a:latin typeface="Times New Roman" panose="02020603050405020304" pitchFamily="18" charset="0"/>
                <a:cs typeface="Times New Roman" panose="02020603050405020304" pitchFamily="18" charset="0"/>
              </a:rPr>
              <a:t>0.39</a:t>
            </a:r>
            <a:endParaRPr lang="en-US" sz="2000" b="1" dirty="0">
              <a:solidFill>
                <a:srgbClr val="00B050"/>
              </a:solidFill>
            </a:endParaRPr>
          </a:p>
        </p:txBody>
      </p:sp>
      <p:cxnSp>
        <p:nvCxnSpPr>
          <p:cNvPr id="37" name="Straight Arrow Connector 36">
            <a:extLst>
              <a:ext uri="{FF2B5EF4-FFF2-40B4-BE49-F238E27FC236}">
                <a16:creationId xmlns:a16="http://schemas.microsoft.com/office/drawing/2014/main" id="{A1E5224C-AD23-FA4B-9F94-1ED9933DD5C2}"/>
              </a:ext>
            </a:extLst>
          </p:cNvPr>
          <p:cNvCxnSpPr>
            <a:cxnSpLocks/>
          </p:cNvCxnSpPr>
          <p:nvPr/>
        </p:nvCxnSpPr>
        <p:spPr>
          <a:xfrm flipV="1">
            <a:off x="7284377" y="2558283"/>
            <a:ext cx="0" cy="386716"/>
          </a:xfrm>
          <a:prstGeom prst="straightConnector1">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65821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500" fill="hold"/>
                                        <p:tgtEl>
                                          <p:spTgt spid="36"/>
                                        </p:tgtEl>
                                        <p:attrNameLst>
                                          <p:attrName>ppt_x</p:attrName>
                                        </p:attrNameLst>
                                      </p:cBhvr>
                                      <p:tavLst>
                                        <p:tav tm="0">
                                          <p:val>
                                            <p:strVal val="#ppt_x"/>
                                          </p:val>
                                        </p:tav>
                                        <p:tav tm="100000">
                                          <p:val>
                                            <p:strVal val="#ppt_x"/>
                                          </p:val>
                                        </p:tav>
                                      </p:tavLst>
                                    </p:anim>
                                    <p:anim calcmode="lin" valueType="num">
                                      <p:cBhvr additive="base">
                                        <p:cTn id="12"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
                                            <p:txEl>
                                              <p:pRg st="5" end="5"/>
                                            </p:txEl>
                                          </p:spTgt>
                                        </p:tgtEl>
                                        <p:attrNameLst>
                                          <p:attrName>style.visibility</p:attrName>
                                        </p:attrNameLst>
                                      </p:cBhvr>
                                      <p:to>
                                        <p:strVal val="visible"/>
                                      </p:to>
                                    </p:set>
                                    <p:anim calcmode="lin" valueType="num">
                                      <p:cBhvr additive="base">
                                        <p:cTn id="17" dur="500" fill="hold"/>
                                        <p:tgtEl>
                                          <p:spTgt spid="27">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E4F85A-3D1B-3944-ABAD-C813B6164C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cxnSp>
        <p:nvCxnSpPr>
          <p:cNvPr id="6" name="Google Shape;67;p14">
            <a:extLst>
              <a:ext uri="{FF2B5EF4-FFF2-40B4-BE49-F238E27FC236}">
                <a16:creationId xmlns:a16="http://schemas.microsoft.com/office/drawing/2014/main" id="{E6753ACA-F9FF-6E41-9084-FD8F8839D55E}"/>
              </a:ext>
            </a:extLst>
          </p:cNvPr>
          <p:cNvCxnSpPr/>
          <p:nvPr/>
        </p:nvCxnSpPr>
        <p:spPr>
          <a:xfrm>
            <a:off x="325775" y="1078400"/>
            <a:ext cx="8481300" cy="0"/>
          </a:xfrm>
          <a:prstGeom prst="straightConnector1">
            <a:avLst/>
          </a:prstGeom>
          <a:noFill/>
          <a:ln w="19050" cap="flat" cmpd="sng">
            <a:solidFill>
              <a:srgbClr val="3D85C6"/>
            </a:solidFill>
            <a:prstDash val="solid"/>
            <a:round/>
            <a:headEnd type="none" w="med" len="med"/>
            <a:tailEnd type="none" w="med" len="med"/>
          </a:ln>
        </p:spPr>
      </p:cxnSp>
      <p:sp>
        <p:nvSpPr>
          <p:cNvPr id="7" name="Google Shape;62;p14">
            <a:extLst>
              <a:ext uri="{FF2B5EF4-FFF2-40B4-BE49-F238E27FC236}">
                <a16:creationId xmlns:a16="http://schemas.microsoft.com/office/drawing/2014/main" id="{744FCC3A-359D-1F41-AC2D-412374BFC445}"/>
              </a:ext>
            </a:extLst>
          </p:cNvPr>
          <p:cNvSpPr txBox="1">
            <a:spLocks/>
          </p:cNvSpPr>
          <p:nvPr/>
        </p:nvSpPr>
        <p:spPr>
          <a:xfrm>
            <a:off x="311700" y="445025"/>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dirty="0">
                <a:solidFill>
                  <a:srgbClr val="3D85C6"/>
                </a:solidFill>
              </a:rPr>
              <a:t>Results </a:t>
            </a:r>
          </a:p>
        </p:txBody>
      </p:sp>
      <p:sp>
        <p:nvSpPr>
          <p:cNvPr id="8" name="Text Placeholder 2">
            <a:extLst>
              <a:ext uri="{FF2B5EF4-FFF2-40B4-BE49-F238E27FC236}">
                <a16:creationId xmlns:a16="http://schemas.microsoft.com/office/drawing/2014/main" id="{26A630F2-A776-4944-B72E-1B468E7C1EA1}"/>
              </a:ext>
            </a:extLst>
          </p:cNvPr>
          <p:cNvSpPr>
            <a:spLocks noGrp="1"/>
          </p:cNvSpPr>
          <p:nvPr>
            <p:ph type="body" idx="1"/>
          </p:nvPr>
        </p:nvSpPr>
        <p:spPr>
          <a:xfrm>
            <a:off x="311699" y="1152475"/>
            <a:ext cx="8520599" cy="3316607"/>
          </a:xfrm>
        </p:spPr>
        <p:txBody>
          <a:bodyPr/>
          <a:lstStyle/>
          <a:p>
            <a:r>
              <a:rPr lang="en-US" sz="2400" dirty="0">
                <a:solidFill>
                  <a:schemeClr val="bg2">
                    <a:lumMod val="60000"/>
                    <a:lumOff val="40000"/>
                  </a:schemeClr>
                </a:solidFill>
                <a:latin typeface="Times New Roman" panose="02020603050405020304" pitchFamily="18" charset="0"/>
                <a:cs typeface="Times New Roman" panose="02020603050405020304" pitchFamily="18" charset="0"/>
              </a:rPr>
              <a:t>Generic to any transfer task and any model architectures. </a:t>
            </a:r>
          </a:p>
          <a:p>
            <a:r>
              <a:rPr lang="en-US" sz="2400" dirty="0">
                <a:solidFill>
                  <a:schemeClr val="bg2">
                    <a:lumMod val="60000"/>
                    <a:lumOff val="40000"/>
                  </a:schemeClr>
                </a:solidFill>
                <a:latin typeface="Times New Roman" panose="02020603050405020304" pitchFamily="18" charset="0"/>
                <a:cs typeface="Times New Roman" panose="02020603050405020304" pitchFamily="18" charset="0"/>
              </a:rPr>
              <a:t>Effective in selecting useful transfer sources </a:t>
            </a:r>
          </a:p>
          <a:p>
            <a:r>
              <a:rPr lang="en-US" sz="2400" dirty="0">
                <a:solidFill>
                  <a:schemeClr val="accent4">
                    <a:lumMod val="75000"/>
                  </a:schemeClr>
                </a:solidFill>
                <a:latin typeface="Times New Roman" panose="02020603050405020304" pitchFamily="18" charset="0"/>
                <a:cs typeface="Times New Roman" panose="02020603050405020304" pitchFamily="18" charset="0"/>
              </a:rPr>
              <a:t>Efficient in run-time</a:t>
            </a:r>
          </a:p>
          <a:p>
            <a:r>
              <a:rPr lang="en-US" sz="2400" dirty="0">
                <a:solidFill>
                  <a:schemeClr val="accent4">
                    <a:lumMod val="75000"/>
                  </a:schemeClr>
                </a:solidFill>
                <a:latin typeface="Times New Roman" panose="02020603050405020304" pitchFamily="18" charset="0"/>
                <a:cs typeface="Times New Roman" panose="02020603050405020304" pitchFamily="18" charset="0"/>
              </a:rPr>
              <a:t>Correct source value approximation</a:t>
            </a:r>
          </a:p>
          <a:p>
            <a:r>
              <a:rPr lang="en-US" sz="2400" dirty="0">
                <a:solidFill>
                  <a:schemeClr val="accent4">
                    <a:lumMod val="75000"/>
                  </a:schemeClr>
                </a:solidFill>
                <a:latin typeface="Times New Roman" panose="02020603050405020304" pitchFamily="18" charset="0"/>
                <a:cs typeface="Times New Roman" panose="02020603050405020304" pitchFamily="18" charset="0"/>
              </a:rPr>
              <a:t>Source values match the intuitive source-target relationships</a:t>
            </a:r>
          </a:p>
          <a:p>
            <a:r>
              <a:rPr lang="en-US" sz="2400" dirty="0">
                <a:solidFill>
                  <a:schemeClr val="bg2">
                    <a:lumMod val="60000"/>
                    <a:lumOff val="40000"/>
                  </a:schemeClr>
                </a:solidFill>
                <a:latin typeface="Times New Roman" panose="02020603050405020304" pitchFamily="18" charset="0"/>
                <a:cs typeface="Times New Roman" panose="02020603050405020304" pitchFamily="18" charset="0"/>
              </a:rPr>
              <a:t>Source values match the data preprocessing impacts</a:t>
            </a:r>
          </a:p>
          <a:p>
            <a:r>
              <a:rPr lang="en-US" sz="2400" dirty="0">
                <a:solidFill>
                  <a:schemeClr val="bg2">
                    <a:lumMod val="60000"/>
                    <a:lumOff val="40000"/>
                  </a:schemeClr>
                </a:solidFill>
                <a:latin typeface="Times New Roman" panose="02020603050405020304" pitchFamily="18" charset="0"/>
                <a:cs typeface="Times New Roman" panose="02020603050405020304" pitchFamily="18" charset="0"/>
              </a:rPr>
              <a:t>Can be computed even when an evaluation target corpus</a:t>
            </a:r>
          </a:p>
          <a:p>
            <a:endParaRPr lang="en-US" sz="2400" dirty="0">
              <a:solidFill>
                <a:schemeClr val="bg2">
                  <a:lumMod val="60000"/>
                  <a:lumOff val="40000"/>
                </a:schemeClr>
              </a:solidFill>
              <a:latin typeface="Times New Roman" panose="02020603050405020304" pitchFamily="18" charset="0"/>
              <a:cs typeface="Times New Roman" panose="02020603050405020304" pitchFamily="18" charset="0"/>
            </a:endParaRPr>
          </a:p>
          <a:p>
            <a:endParaRPr lang="en-US" sz="2400" dirty="0">
              <a:solidFill>
                <a:schemeClr val="bg2">
                  <a:lumMod val="60000"/>
                  <a:lumOff val="40000"/>
                </a:schemeClr>
              </a:solidFill>
              <a:latin typeface="Times New Roman" panose="02020603050405020304" pitchFamily="18" charset="0"/>
              <a:cs typeface="Times New Roman" panose="02020603050405020304" pitchFamily="18" charset="0"/>
            </a:endParaRPr>
          </a:p>
          <a:p>
            <a:pPr marL="596900" lvl="1" indent="0">
              <a:buNone/>
            </a:pPr>
            <a:endParaRPr lang="en-US" sz="20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0561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0"/>
</p:tagLst>
</file>

<file path=ppt/tags/tag2.xml><?xml version="1.0" encoding="utf-8"?>
<p:tagLst xmlns:a="http://schemas.openxmlformats.org/drawingml/2006/main" xmlns:r="http://schemas.openxmlformats.org/officeDocument/2006/relationships" xmlns:p="http://schemas.openxmlformats.org/presentationml/2006/main">
  <p:tag name="TIMING" val="|12.3"/>
</p:tagLst>
</file>

<file path=ppt/tags/tag3.xml><?xml version="1.0" encoding="utf-8"?>
<p:tagLst xmlns:a="http://schemas.openxmlformats.org/drawingml/2006/main" xmlns:r="http://schemas.openxmlformats.org/officeDocument/2006/relationships" xmlns:p="http://schemas.openxmlformats.org/presentationml/2006/main">
  <p:tag name="TIMING" val="|12.3"/>
</p:tagLst>
</file>

<file path=ppt/tags/tag4.xml><?xml version="1.0" encoding="utf-8"?>
<p:tagLst xmlns:a="http://schemas.openxmlformats.org/drawingml/2006/main" xmlns:r="http://schemas.openxmlformats.org/officeDocument/2006/relationships" xmlns:p="http://schemas.openxmlformats.org/presentationml/2006/main">
  <p:tag name="TIMING" val="|12.3"/>
</p:tagLst>
</file>

<file path=ppt/tags/tag5.xml><?xml version="1.0" encoding="utf-8"?>
<p:tagLst xmlns:a="http://schemas.openxmlformats.org/drawingml/2006/main" xmlns:r="http://schemas.openxmlformats.org/officeDocument/2006/relationships" xmlns:p="http://schemas.openxmlformats.org/presentationml/2006/main">
  <p:tag name="TIMING" val="|12.3"/>
</p:tagLst>
</file>

<file path=ppt/tags/tag6.xml><?xml version="1.0" encoding="utf-8"?>
<p:tagLst xmlns:a="http://schemas.openxmlformats.org/drawingml/2006/main" xmlns:r="http://schemas.openxmlformats.org/officeDocument/2006/relationships" xmlns:p="http://schemas.openxmlformats.org/presentationml/2006/main">
  <p:tag name="TIMING" val="|12.3"/>
</p:tagLst>
</file>

<file path=ppt/tags/tag7.xml><?xml version="1.0" encoding="utf-8"?>
<p:tagLst xmlns:a="http://schemas.openxmlformats.org/drawingml/2006/main" xmlns:r="http://schemas.openxmlformats.org/officeDocument/2006/relationships" xmlns:p="http://schemas.openxmlformats.org/presentationml/2006/main">
  <p:tag name="TIMING" val="|12.3"/>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3504</TotalTime>
  <Words>943</Words>
  <Application>Microsoft Macintosh PowerPoint</Application>
  <PresentationFormat>On-screen Show (16:9)</PresentationFormat>
  <Paragraphs>163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Cambria Math</vt:lpstr>
      <vt:lpstr>Times New Roman</vt:lpstr>
      <vt:lpstr>Wingdings</vt:lpstr>
      <vt:lpstr>Simple Light</vt:lpstr>
      <vt:lpstr>Evaluating Source Values in Transfer Learning </vt:lpstr>
      <vt:lpstr>Motivation</vt:lpstr>
      <vt:lpstr>Motivation</vt:lpstr>
      <vt:lpstr>SEAL-SHAP</vt:lpstr>
      <vt:lpstr>SEAL-SHAP</vt:lpstr>
      <vt:lpstr>SEAL-SHAP</vt:lpstr>
      <vt:lpstr>SEAL-SHAP</vt:lpstr>
      <vt:lpstr>SEAL-SHAP</vt:lpstr>
      <vt:lpstr>PowerPoint Presentation</vt:lpstr>
      <vt:lpstr>PowerPoint Presentation</vt:lpstr>
      <vt:lpstr>Correctness</vt:lpstr>
      <vt:lpstr>Interpretability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Source Values in Transfer Languages </dc:title>
  <cp:lastModifiedBy>Md Rizwan Parvez</cp:lastModifiedBy>
  <cp:revision>229</cp:revision>
  <dcterms:modified xsi:type="dcterms:W3CDTF">2021-05-04T23:57:40Z</dcterms:modified>
</cp:coreProperties>
</file>