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64" r:id="rId4"/>
    <p:sldId id="326" r:id="rId5"/>
    <p:sldId id="260" r:id="rId6"/>
    <p:sldId id="266" r:id="rId7"/>
    <p:sldId id="327" r:id="rId8"/>
    <p:sldId id="323" r:id="rId9"/>
    <p:sldId id="276" r:id="rId10"/>
    <p:sldId id="268" r:id="rId11"/>
    <p:sldId id="269" r:id="rId12"/>
    <p:sldId id="265" r:id="rId13"/>
    <p:sldId id="261" r:id="rId14"/>
    <p:sldId id="322" r:id="rId15"/>
    <p:sldId id="263" r:id="rId16"/>
    <p:sldId id="262" r:id="rId17"/>
    <p:sldId id="270" r:id="rId18"/>
    <p:sldId id="272" r:id="rId19"/>
    <p:sldId id="273" r:id="rId20"/>
    <p:sldId id="274" r:id="rId21"/>
    <p:sldId id="275" r:id="rId22"/>
    <p:sldId id="277" r:id="rId23"/>
    <p:sldId id="278" r:id="rId24"/>
    <p:sldId id="279" r:id="rId25"/>
    <p:sldId id="280" r:id="rId26"/>
    <p:sldId id="281" r:id="rId27"/>
    <p:sldId id="328" r:id="rId28"/>
    <p:sldId id="315" r:id="rId29"/>
    <p:sldId id="316" r:id="rId30"/>
    <p:sldId id="317" r:id="rId31"/>
    <p:sldId id="333" r:id="rId32"/>
    <p:sldId id="282" r:id="rId33"/>
    <p:sldId id="318" r:id="rId34"/>
    <p:sldId id="283" r:id="rId35"/>
    <p:sldId id="319" r:id="rId36"/>
    <p:sldId id="284" r:id="rId37"/>
    <p:sldId id="285" r:id="rId38"/>
    <p:sldId id="286" r:id="rId39"/>
    <p:sldId id="287" r:id="rId40"/>
    <p:sldId id="288" r:id="rId41"/>
    <p:sldId id="290" r:id="rId42"/>
    <p:sldId id="289" r:id="rId43"/>
    <p:sldId id="291" r:id="rId44"/>
    <p:sldId id="292" r:id="rId45"/>
    <p:sldId id="293" r:id="rId46"/>
    <p:sldId id="329" r:id="rId47"/>
    <p:sldId id="294" r:id="rId48"/>
    <p:sldId id="320" r:id="rId49"/>
    <p:sldId id="295" r:id="rId50"/>
    <p:sldId id="297" r:id="rId51"/>
    <p:sldId id="324" r:id="rId52"/>
    <p:sldId id="325" r:id="rId53"/>
    <p:sldId id="321" r:id="rId54"/>
    <p:sldId id="298" r:id="rId55"/>
    <p:sldId id="296" r:id="rId56"/>
    <p:sldId id="299" r:id="rId57"/>
    <p:sldId id="303" r:id="rId58"/>
    <p:sldId id="302" r:id="rId59"/>
    <p:sldId id="304" r:id="rId60"/>
    <p:sldId id="308" r:id="rId61"/>
    <p:sldId id="309" r:id="rId62"/>
    <p:sldId id="310" r:id="rId63"/>
    <p:sldId id="312" r:id="rId64"/>
    <p:sldId id="301" r:id="rId65"/>
    <p:sldId id="300" r:id="rId66"/>
    <p:sldId id="307" r:id="rId67"/>
    <p:sldId id="306" r:id="rId68"/>
    <p:sldId id="305" r:id="rId69"/>
    <p:sldId id="313" r:id="rId70"/>
    <p:sldId id="314" r:id="rId71"/>
    <p:sldId id="330" r:id="rId72"/>
    <p:sldId id="335" r:id="rId73"/>
    <p:sldId id="334" r:id="rId74"/>
    <p:sldId id="331" r:id="rId75"/>
    <p:sldId id="33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FFF"/>
    <a:srgbClr val="F7E289"/>
    <a:srgbClr val="FF9E1D"/>
    <a:srgbClr val="D68B1C"/>
    <a:srgbClr val="D09622"/>
    <a:srgbClr val="CC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5" d="100"/>
          <a:sy n="75" d="100"/>
        </p:scale>
        <p:origin x="-1704" y="-33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D55589-C79A-4730-9EE4-C44D56A13200}" type="datetimeFigureOut">
              <a:rPr lang="en-US" smtClean="0"/>
              <a:pPr/>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D6A9DE-A45F-4297-97E4-DCA4C92B9D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D6A9DE-A45F-4297-97E4-DCA4C92B9DC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6D6A9DE-A45F-4297-97E4-DCA4C92B9DCB}" type="slidenum">
              <a:rPr lang="en-US" smtClean="0"/>
              <a:pPr/>
              <a:t>75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D6A9DE-A45F-4297-97E4-DCA4C92B9DCB}"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D6A9DE-A45F-4297-97E4-DCA4C92B9DCB}"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simple words, DevOps can be defined as an alignment of development and IT operations with better communication and collaboration. </a:t>
            </a:r>
            <a:endParaRPr lang="en-US" dirty="0"/>
          </a:p>
        </p:txBody>
      </p:sp>
      <p:sp>
        <p:nvSpPr>
          <p:cNvPr id="4" name="Slide Number Placeholder 3"/>
          <p:cNvSpPr>
            <a:spLocks noGrp="1"/>
          </p:cNvSpPr>
          <p:nvPr>
            <p:ph type="sldNum" sz="quarter" idx="10"/>
          </p:nvPr>
        </p:nvSpPr>
        <p:spPr/>
        <p:txBody>
          <a:bodyPr/>
          <a:lstStyle/>
          <a:p>
            <a:fld id="{76D6A9DE-A45F-4297-97E4-DCA4C92B9DCB}"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simple words, DevOps can be defined as an alignment of development and IT operations with better communication and collaboration. </a:t>
            </a:r>
            <a:endParaRPr lang="en-US" dirty="0"/>
          </a:p>
        </p:txBody>
      </p:sp>
      <p:sp>
        <p:nvSpPr>
          <p:cNvPr id="4" name="Slide Number Placeholder 3"/>
          <p:cNvSpPr>
            <a:spLocks noGrp="1"/>
          </p:cNvSpPr>
          <p:nvPr>
            <p:ph type="sldNum" sz="quarter" idx="10"/>
          </p:nvPr>
        </p:nvSpPr>
        <p:spPr/>
        <p:txBody>
          <a:bodyPr/>
          <a:lstStyle/>
          <a:p>
            <a:fld id="{76D6A9DE-A45F-4297-97E4-DCA4C92B9DCB}"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simple words, DevOps can be defined as an alignment of development and IT operations with better communication and collaboration. </a:t>
            </a:r>
            <a:endParaRPr lang="en-US" dirty="0"/>
          </a:p>
        </p:txBody>
      </p:sp>
      <p:sp>
        <p:nvSpPr>
          <p:cNvPr id="4" name="Slide Number Placeholder 3"/>
          <p:cNvSpPr>
            <a:spLocks noGrp="1"/>
          </p:cNvSpPr>
          <p:nvPr>
            <p:ph type="sldNum" sz="quarter" idx="10"/>
          </p:nvPr>
        </p:nvSpPr>
        <p:spPr/>
        <p:txBody>
          <a:bodyPr/>
          <a:lstStyle/>
          <a:p>
            <a:fld id="{76D6A9DE-A45F-4297-97E4-DCA4C92B9DCB}"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simple words, DevOps can be defined as an alignment of development and IT operations with better communication and collaboration. </a:t>
            </a:r>
            <a:endParaRPr lang="en-US" dirty="0"/>
          </a:p>
        </p:txBody>
      </p:sp>
      <p:sp>
        <p:nvSpPr>
          <p:cNvPr id="4" name="Slide Number Placeholder 3"/>
          <p:cNvSpPr>
            <a:spLocks noGrp="1"/>
          </p:cNvSpPr>
          <p:nvPr>
            <p:ph type="sldNum" sz="quarter" idx="10"/>
          </p:nvPr>
        </p:nvSpPr>
        <p:spPr/>
        <p:txBody>
          <a:bodyPr/>
          <a:lstStyle/>
          <a:p>
            <a:fld id="{76D6A9DE-A45F-4297-97E4-DCA4C92B9DCB}"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D6A9DE-A45F-4297-97E4-DCA4C92B9DCB}" type="slidenum">
              <a:rPr lang="en-US" smtClean="0"/>
              <a:pPr/>
              <a:t>36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D6A9DE-A45F-4297-97E4-DCA4C92B9DCB}" type="slidenum">
              <a:rPr lang="en-US" smtClean="0"/>
              <a:pPr/>
              <a:t>58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2207360"/>
            <a:ext cx="7772400" cy="763525"/>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4130" y="4039820"/>
            <a:ext cx="6400800" cy="1068935"/>
          </a:xfrm>
        </p:spPr>
        <p:txBody>
          <a:bodyPr>
            <a:normAutofit/>
          </a:bodyPr>
          <a:lstStyle>
            <a:lvl1pPr marL="0" indent="0" algn="r">
              <a:buNone/>
              <a:defRPr sz="280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AD82FB5B-C25A-417B-A07F-76B0135A8B0F}" type="datetime1">
              <a:rPr lang="en-US" smtClean="0"/>
              <a:pPr/>
              <a:t>1/12/2023</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2FB43-5187-40A8-B435-C1A256EEEDCE}" type="datetime1">
              <a:rPr lang="en-US" smtClean="0"/>
              <a:pPr/>
              <a:t>1/12/2023</a:t>
            </a:fld>
            <a:endParaRPr lang="en-US"/>
          </a:p>
        </p:txBody>
      </p:sp>
      <p:sp>
        <p:nvSpPr>
          <p:cNvPr id="6" name="Footer Placeholder 5"/>
          <p:cNvSpPr>
            <a:spLocks noGrp="1"/>
          </p:cNvSpPr>
          <p:nvPr>
            <p:ph type="ftr" sz="quarter" idx="11"/>
          </p:nvPr>
        </p:nvSpPr>
        <p:spPr/>
        <p:txBody>
          <a:bodyPr/>
          <a:lstStyle/>
          <a:p>
            <a:r>
              <a:rPr lang="en-US" smtClean="0"/>
              <a:t>copyrights@cubeipl.com</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5F0B92-8457-4485-BDE7-1EB710639527}" type="datetime1">
              <a:rPr lang="en-US" smtClean="0"/>
              <a:pPr/>
              <a:t>1/12/2023</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287C23-68D2-4634-9E66-C4D44633611D}" type="datetime1">
              <a:rPr lang="en-US" smtClean="0"/>
              <a:pPr/>
              <a:t>1/12/2023</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527605"/>
            <a:ext cx="8229600" cy="610820"/>
          </a:xfrm>
        </p:spPr>
        <p:txBody>
          <a:bodyPr>
            <a:normAutofit/>
          </a:bodyPr>
          <a:lstStyle>
            <a:lvl1pPr algn="r">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54374" y="1443835"/>
            <a:ext cx="7482545" cy="4581150"/>
          </a:xfrm>
        </p:spPr>
        <p:txBody>
          <a:bodyPr/>
          <a:lstStyle>
            <a:lvl1pPr>
              <a:defRPr sz="2800">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35CFCDC-CADC-4841-924A-E82E5E728F84}" type="datetime1">
              <a:rPr lang="en-US" smtClean="0"/>
              <a:pPr/>
              <a:t>1/12/2023</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84885"/>
          </a:xfrm>
        </p:spPr>
        <p:txBody>
          <a:bodyPr>
            <a:normAutofit/>
          </a:bodyPr>
          <a:lstStyle>
            <a:lvl1pPr algn="l">
              <a:defRPr sz="3600">
                <a:solidFill>
                  <a:srgbClr val="00B0F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43835"/>
            <a:ext cx="7016195" cy="4275740"/>
          </a:xfrm>
        </p:spPr>
        <p:txBody>
          <a:bodyPr/>
          <a:lstStyle>
            <a:lvl1pPr>
              <a:defRPr sz="2800">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B77576B-50B4-4BB8-9417-BFEBAC84F004}" type="datetime1">
              <a:rPr lang="en-US" smtClean="0"/>
              <a:pPr/>
              <a:t>1/12/2023</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50460-52AA-4684-B799-1B23C63C68B5}" type="datetime1">
              <a:rPr lang="en-US" smtClean="0"/>
              <a:pPr/>
              <a:t>1/12/2023</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4EAF5E-FAF2-4E3B-8E97-299F7E11B3DE}" type="datetime1">
              <a:rPr lang="en-US" smtClean="0"/>
              <a:pPr/>
              <a:t>1/12/2023</a:t>
            </a:fld>
            <a:endParaRPr lang="en-US"/>
          </a:p>
        </p:txBody>
      </p:sp>
      <p:sp>
        <p:nvSpPr>
          <p:cNvPr id="6" name="Footer Placeholder 5"/>
          <p:cNvSpPr>
            <a:spLocks noGrp="1"/>
          </p:cNvSpPr>
          <p:nvPr>
            <p:ph type="ftr" sz="quarter" idx="11"/>
          </p:nvPr>
        </p:nvSpPr>
        <p:spPr/>
        <p:txBody>
          <a:bodyPr/>
          <a:lstStyle/>
          <a:p>
            <a:r>
              <a:rPr lang="en-US" smtClean="0"/>
              <a:t>copyrights@cubeipl.com</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6010" y="527605"/>
            <a:ext cx="6244435" cy="532180"/>
          </a:xfrm>
        </p:spPr>
        <p:txBody>
          <a:bodyPr>
            <a:normAutofit/>
          </a:bodyPr>
          <a:lstStyle>
            <a:lvl1pPr algn="r">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1671" y="1596540"/>
            <a:ext cx="3817624" cy="639762"/>
          </a:xfrm>
        </p:spPr>
        <p:txBody>
          <a:bodyPr anchor="b"/>
          <a:lstStyle>
            <a:lvl1pPr marL="0" indent="0">
              <a:buNone/>
              <a:defRPr sz="2400" b="1" baseline="0">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1671" y="2226403"/>
            <a:ext cx="3817624" cy="3035058"/>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705" y="1596540"/>
            <a:ext cx="3970330"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4705" y="2226403"/>
            <a:ext cx="3970330" cy="3035058"/>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74C062C7-8D82-4C86-901B-714634AF1A97}" type="datetime1">
              <a:rPr lang="en-US" smtClean="0"/>
              <a:pPr/>
              <a:t>1/12/2023</a:t>
            </a:fld>
            <a:endParaRPr lang="en-US"/>
          </a:p>
        </p:txBody>
      </p:sp>
      <p:sp>
        <p:nvSpPr>
          <p:cNvPr id="8" name="Footer Placeholder 7"/>
          <p:cNvSpPr>
            <a:spLocks noGrp="1"/>
          </p:cNvSpPr>
          <p:nvPr>
            <p:ph type="ftr" sz="quarter" idx="11"/>
          </p:nvPr>
        </p:nvSpPr>
        <p:spPr/>
        <p:txBody>
          <a:bodyPr/>
          <a:lstStyle/>
          <a:p>
            <a:r>
              <a:rPr lang="en-US" smtClean="0"/>
              <a:t>copyrights@cubeipl.com</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25F3A7-5601-4078-A4A8-ABE1195E9249}" type="datetime1">
              <a:rPr lang="en-US" smtClean="0"/>
              <a:pPr/>
              <a:t>1/12/2023</a:t>
            </a:fld>
            <a:endParaRPr lang="en-US"/>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D39F4-B815-449E-B545-2C1DFD83281E}" type="datetime1">
              <a:rPr lang="en-US" smtClean="0"/>
              <a:pPr/>
              <a:t>1/12/2023</a:t>
            </a:fld>
            <a:endParaRPr lang="en-US"/>
          </a:p>
        </p:txBody>
      </p:sp>
      <p:sp>
        <p:nvSpPr>
          <p:cNvPr id="3" name="Footer Placeholder 2"/>
          <p:cNvSpPr>
            <a:spLocks noGrp="1"/>
          </p:cNvSpPr>
          <p:nvPr>
            <p:ph type="ftr" sz="quarter" idx="11"/>
          </p:nvPr>
        </p:nvSpPr>
        <p:spPr/>
        <p:txBody>
          <a:bodyPr/>
          <a:lstStyle/>
          <a:p>
            <a:r>
              <a:rPr lang="en-US" smtClean="0"/>
              <a:t>copyrights@cubeipl.com</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5FF0B-DCAD-439A-BE1C-DB4CFD2FF70C}" type="datetime1">
              <a:rPr lang="en-US" smtClean="0"/>
              <a:pPr/>
              <a:t>1/12/2023</a:t>
            </a:fld>
            <a:endParaRPr lang="en-US"/>
          </a:p>
        </p:txBody>
      </p:sp>
      <p:sp>
        <p:nvSpPr>
          <p:cNvPr id="6" name="Footer Placeholder 5"/>
          <p:cNvSpPr>
            <a:spLocks noGrp="1"/>
          </p:cNvSpPr>
          <p:nvPr>
            <p:ph type="ftr" sz="quarter" idx="11"/>
          </p:nvPr>
        </p:nvSpPr>
        <p:spPr/>
        <p:txBody>
          <a:bodyPr/>
          <a:lstStyle/>
          <a:p>
            <a:r>
              <a:rPr lang="en-US" smtClean="0"/>
              <a:t>copyrights@cubeipl.com</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77102-05CA-407B-9330-983227F69B49}" type="datetime1">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copyrights@cubeipl.com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gif"/><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Arial Unicode MS" pitchFamily="34" charset="-128"/>
                <a:ea typeface="Arial Unicode MS" pitchFamily="34" charset="-128"/>
                <a:cs typeface="Arial Unicode MS" pitchFamily="34" charset="-128"/>
              </a:rPr>
              <a:t>Introduction to DevOps</a:t>
            </a:r>
            <a:endParaRPr lang="en-US" dirty="0">
              <a:latin typeface="Arial Unicode MS" pitchFamily="34" charset="-128"/>
              <a:ea typeface="Arial Unicode MS" pitchFamily="34" charset="-128"/>
              <a:cs typeface="Arial Unicode MS" pitchFamily="34" charset="-128"/>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52400"/>
            <a:ext cx="5554975" cy="833625"/>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Evolution of Software Development</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copyrights@cubeipl.com</a:t>
            </a:r>
            <a:endParaRPr lang="en-US" dirty="0"/>
          </a:p>
        </p:txBody>
      </p:sp>
      <p:sp>
        <p:nvSpPr>
          <p:cNvPr id="9218" name="AutoShape 2" descr="Image result for sdlc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p:txBody>
          <a:bodyPr>
            <a:normAutofit fontScale="62500" lnSpcReduction="20000"/>
          </a:bodyPr>
          <a:lstStyle/>
          <a:p>
            <a:pPr>
              <a:lnSpc>
                <a:spcPct val="120000"/>
              </a:lnSpc>
              <a:buNone/>
            </a:pPr>
            <a:r>
              <a:rPr lang="en-US" sz="2900" dirty="0" smtClean="0">
                <a:solidFill>
                  <a:schemeClr val="tx1"/>
                </a:solidFill>
                <a:ea typeface="Arial Unicode MS" pitchFamily="34" charset="-128"/>
                <a:cs typeface="Arial Unicode MS" pitchFamily="34" charset="-128"/>
              </a:rPr>
              <a:t>Both Development and Operations had challenges in the Waterfall Model.  From Developers point of view there were majorly two challenges:</a:t>
            </a:r>
          </a:p>
          <a:p>
            <a:pPr>
              <a:lnSpc>
                <a:spcPct val="120000"/>
              </a:lnSpc>
              <a:buNone/>
            </a:pPr>
            <a:endParaRPr lang="en-US" sz="2900" dirty="0" smtClean="0">
              <a:solidFill>
                <a:schemeClr val="tx1"/>
              </a:solidFill>
              <a:ea typeface="Arial Unicode MS" pitchFamily="34" charset="-128"/>
              <a:cs typeface="Arial Unicode MS" pitchFamily="34" charset="-128"/>
            </a:endParaRPr>
          </a:p>
          <a:p>
            <a:pPr>
              <a:lnSpc>
                <a:spcPct val="120000"/>
              </a:lnSpc>
            </a:pPr>
            <a:r>
              <a:rPr lang="en-US" sz="2900" dirty="0" smtClean="0">
                <a:solidFill>
                  <a:schemeClr val="tx1"/>
                </a:solidFill>
                <a:ea typeface="Arial Unicode MS" pitchFamily="34" charset="-128"/>
                <a:cs typeface="Arial Unicode MS" pitchFamily="34" charset="-128"/>
              </a:rPr>
              <a:t>After Development, the code deployment time was huge.</a:t>
            </a:r>
          </a:p>
          <a:p>
            <a:pPr>
              <a:lnSpc>
                <a:spcPct val="120000"/>
              </a:lnSpc>
            </a:pPr>
            <a:r>
              <a:rPr lang="en-US" sz="2900" dirty="0" smtClean="0">
                <a:solidFill>
                  <a:schemeClr val="tx1"/>
                </a:solidFill>
                <a:ea typeface="Arial Unicode MS" pitchFamily="34" charset="-128"/>
                <a:cs typeface="Arial Unicode MS" pitchFamily="34" charset="-128"/>
              </a:rPr>
              <a:t>Pressure of work on old, pending and new code was high because development and deployment time was high.</a:t>
            </a:r>
          </a:p>
          <a:p>
            <a:pPr>
              <a:lnSpc>
                <a:spcPct val="120000"/>
              </a:lnSpc>
            </a:pPr>
            <a:r>
              <a:rPr lang="en-US" sz="2900" dirty="0" smtClean="0">
                <a:solidFill>
                  <a:schemeClr val="tx1"/>
                </a:solidFill>
                <a:ea typeface="Arial Unicode MS" pitchFamily="34" charset="-128"/>
                <a:cs typeface="Arial Unicode MS" pitchFamily="34" charset="-128"/>
              </a:rPr>
              <a:t>On the other hand, Operations was also not completely satisfied. There were four major challenges they faced as per the above diagram:</a:t>
            </a:r>
          </a:p>
          <a:p>
            <a:pPr>
              <a:lnSpc>
                <a:spcPct val="120000"/>
              </a:lnSpc>
            </a:pPr>
            <a:r>
              <a:rPr lang="en-US" sz="2900" dirty="0" smtClean="0">
                <a:solidFill>
                  <a:schemeClr val="tx1"/>
                </a:solidFill>
                <a:ea typeface="Arial Unicode MS" pitchFamily="34" charset="-128"/>
                <a:cs typeface="Arial Unicode MS" pitchFamily="34" charset="-128"/>
              </a:rPr>
              <a:t>It was difficult to maintain ~100% uptime of the production environment.</a:t>
            </a:r>
          </a:p>
          <a:p>
            <a:pPr>
              <a:lnSpc>
                <a:spcPct val="120000"/>
              </a:lnSpc>
            </a:pPr>
            <a:r>
              <a:rPr lang="en-US" sz="2900" dirty="0" smtClean="0">
                <a:solidFill>
                  <a:schemeClr val="tx1"/>
                </a:solidFill>
                <a:ea typeface="Arial Unicode MS" pitchFamily="34" charset="-128"/>
                <a:cs typeface="Arial Unicode MS" pitchFamily="34" charset="-128"/>
              </a:rPr>
              <a:t>Infrastructure Automation tools were not very affective.</a:t>
            </a:r>
          </a:p>
          <a:p>
            <a:pPr>
              <a:lnSpc>
                <a:spcPct val="120000"/>
              </a:lnSpc>
            </a:pPr>
            <a:r>
              <a:rPr lang="en-US" sz="2900" dirty="0" smtClean="0">
                <a:solidFill>
                  <a:schemeClr val="tx1"/>
                </a:solidFill>
                <a:ea typeface="Arial Unicode MS" pitchFamily="34" charset="-128"/>
                <a:cs typeface="Arial Unicode MS" pitchFamily="34" charset="-128"/>
              </a:rPr>
              <a:t>Number of severs to be monitored keeps on increasing with time and hence the complexity.</a:t>
            </a:r>
          </a:p>
          <a:p>
            <a:pPr>
              <a:lnSpc>
                <a:spcPct val="120000"/>
              </a:lnSpc>
            </a:pPr>
            <a:r>
              <a:rPr lang="en-US" sz="2900" dirty="0" smtClean="0">
                <a:solidFill>
                  <a:schemeClr val="tx1"/>
                </a:solidFill>
                <a:ea typeface="Arial Unicode MS" pitchFamily="34" charset="-128"/>
                <a:cs typeface="Arial Unicode MS" pitchFamily="34" charset="-128"/>
              </a:rPr>
              <a:t>It was very difficult to provide feedback and diagnose issue in the product.</a:t>
            </a:r>
          </a:p>
          <a:p>
            <a:endParaRPr lang="en-US" dirty="0"/>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5554975" cy="833625"/>
          </a:xfrm>
        </p:spPr>
        <p:txBody>
          <a:bodyPr>
            <a:normAutofit fontScale="90000"/>
          </a:bodyPr>
          <a:lstStyle/>
          <a:p>
            <a:r>
              <a:rPr lang="en-US" i="1" dirty="0" smtClean="0">
                <a:latin typeface="Arial Unicode MS" pitchFamily="34" charset="-128"/>
                <a:ea typeface="Arial Unicode MS" pitchFamily="34" charset="-128"/>
                <a:cs typeface="Arial Unicode MS" pitchFamily="34" charset="-128"/>
              </a:rPr>
              <a:t>What led DevOps to come into existence</a:t>
            </a:r>
            <a:endParaRPr lang="en-US" i="1" dirty="0">
              <a:latin typeface="Arial Unicode MS" pitchFamily="34" charset="-128"/>
              <a:ea typeface="Arial Unicode MS" pitchFamily="34" charset="-128"/>
              <a:cs typeface="Arial Unicode MS" pitchFamily="34" charset="-128"/>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smtClean="0"/>
              <a:t>copyrights@cubeipl.com</a:t>
            </a:r>
            <a:endParaRPr lang="en-US" dirty="0"/>
          </a:p>
        </p:txBody>
      </p:sp>
      <p:sp>
        <p:nvSpPr>
          <p:cNvPr id="9218" name="AutoShape 2" descr="Image result for sdlc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p:txBody>
          <a:bodyPr>
            <a:normAutofit fontScale="92500" lnSpcReduction="10000"/>
          </a:bodyPr>
          <a:lstStyle/>
          <a:p>
            <a:r>
              <a:rPr lang="en-US" sz="2000" dirty="0" smtClean="0">
                <a:ea typeface="Arial Unicode MS" pitchFamily="34" charset="-128"/>
                <a:cs typeface="Arial Unicode MS" pitchFamily="34" charset="-128"/>
              </a:rPr>
              <a:t>DevOps integrates developers and Operations Team to improve collaboration and productivity.</a:t>
            </a:r>
          </a:p>
          <a:p>
            <a:pPr>
              <a:buNone/>
            </a:pPr>
            <a:endParaRPr lang="en-US" sz="2000" dirty="0" smtClean="0">
              <a:ea typeface="Arial Unicode MS" pitchFamily="34" charset="-128"/>
              <a:cs typeface="Arial Unicode MS" pitchFamily="34" charset="-128"/>
            </a:endParaRPr>
          </a:p>
          <a:p>
            <a:pPr>
              <a:buNone/>
            </a:pPr>
            <a:endParaRPr lang="en-US" sz="2000" dirty="0" smtClean="0">
              <a:ea typeface="Arial Unicode MS" pitchFamily="34" charset="-128"/>
              <a:cs typeface="Arial Unicode MS" pitchFamily="34" charset="-128"/>
            </a:endParaRPr>
          </a:p>
          <a:p>
            <a:pPr>
              <a:buNone/>
            </a:pPr>
            <a:endParaRPr lang="en-US" sz="2000" dirty="0" smtClean="0">
              <a:ea typeface="Arial Unicode MS" pitchFamily="34" charset="-128"/>
              <a:cs typeface="Arial Unicode MS" pitchFamily="34" charset="-128"/>
            </a:endParaRPr>
          </a:p>
          <a:p>
            <a:pPr>
              <a:buNone/>
            </a:pPr>
            <a:endParaRPr lang="en-US" sz="2000" dirty="0" smtClean="0">
              <a:ea typeface="Arial Unicode MS" pitchFamily="34" charset="-128"/>
              <a:cs typeface="Arial Unicode MS" pitchFamily="34" charset="-128"/>
            </a:endParaRPr>
          </a:p>
          <a:p>
            <a:pPr>
              <a:buNone/>
            </a:pPr>
            <a:endParaRPr lang="en-US" sz="2000" dirty="0" smtClean="0">
              <a:ea typeface="Arial Unicode MS" pitchFamily="34" charset="-128"/>
              <a:cs typeface="Arial Unicode MS" pitchFamily="34" charset="-128"/>
            </a:endParaRPr>
          </a:p>
          <a:p>
            <a:pPr>
              <a:buNone/>
            </a:pPr>
            <a:endParaRPr lang="en-US" sz="2000" dirty="0" smtClean="0">
              <a:ea typeface="Arial Unicode MS" pitchFamily="34" charset="-128"/>
              <a:cs typeface="Arial Unicode MS" pitchFamily="34" charset="-128"/>
            </a:endParaRPr>
          </a:p>
          <a:p>
            <a:pPr algn="just">
              <a:buNone/>
            </a:pPr>
            <a:r>
              <a:rPr lang="en-US" sz="2200" dirty="0" smtClean="0">
                <a:ea typeface="Arial Unicode MS" pitchFamily="34" charset="-128"/>
                <a:cs typeface="Arial Unicode MS" pitchFamily="34" charset="-128"/>
              </a:rPr>
              <a:t>According to the DevOps culture, a single group of Engineers (developers, system admins, QA’s. Testers etc turned into DevOps Engineers) has end to end responsibility of the Application (Software) right from gathering the requirement to development, to testing, to infrastructure deployment, to application deployment and finally monitoring &amp; gathering feedback from the end users, then again implementing the changes</a:t>
            </a:r>
          </a:p>
          <a:p>
            <a:pPr>
              <a:buNone/>
            </a:pPr>
            <a:endParaRPr lang="en-US" sz="2000" dirty="0">
              <a:latin typeface="Arial Unicode MS" pitchFamily="34" charset="-128"/>
              <a:ea typeface="Arial Unicode MS" pitchFamily="34" charset="-128"/>
              <a:cs typeface="Arial Unicode MS" pitchFamily="34" charset="-128"/>
            </a:endParaRPr>
          </a:p>
        </p:txBody>
      </p:sp>
      <p:pic>
        <p:nvPicPr>
          <p:cNvPr id="7" name="Picture 6" descr="devops-lifeycle-devops-tutorial-Edureka-300x148.png"/>
          <p:cNvPicPr>
            <a:picLocks noChangeAspect="1"/>
          </p:cNvPicPr>
          <p:nvPr/>
        </p:nvPicPr>
        <p:blipFill>
          <a:blip r:embed="rId3" cstate="print"/>
          <a:stretch>
            <a:fillRect/>
          </a:stretch>
        </p:blipFill>
        <p:spPr>
          <a:xfrm>
            <a:off x="2133599" y="2057400"/>
            <a:ext cx="4539837" cy="1676400"/>
          </a:xfrm>
          <a:prstGeom prst="rect">
            <a:avLst/>
          </a:prstGeom>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28600"/>
            <a:ext cx="53263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What is DevOps</a:t>
            </a:r>
            <a:r>
              <a:rPr lang="en-US" dirty="0" smtClean="0"/>
              <a:t>?</a:t>
            </a:r>
            <a:endParaRPr lang="en-US" dirty="0"/>
          </a:p>
        </p:txBody>
      </p:sp>
      <p:sp>
        <p:nvSpPr>
          <p:cNvPr id="3" name="Content Placeholder 2"/>
          <p:cNvSpPr>
            <a:spLocks noGrp="1"/>
          </p:cNvSpPr>
          <p:nvPr>
            <p:ph idx="1"/>
          </p:nvPr>
        </p:nvSpPr>
        <p:spPr>
          <a:xfrm>
            <a:off x="754374" y="1443834"/>
            <a:ext cx="8008626" cy="4804565"/>
          </a:xfrm>
        </p:spPr>
        <p:txBody>
          <a:bodyPr>
            <a:normAutofit fontScale="32500" lnSpcReduction="20000"/>
          </a:bodyPr>
          <a:lstStyle/>
          <a:p>
            <a:pPr>
              <a:buNone/>
            </a:pPr>
            <a:endParaRPr lang="en-US" dirty="0" smtClean="0"/>
          </a:p>
          <a:p>
            <a:pPr>
              <a:buNone/>
            </a:pPr>
            <a:r>
              <a:rPr lang="en-US" sz="4500" b="1" dirty="0" smtClean="0">
                <a:solidFill>
                  <a:schemeClr val="tx1"/>
                </a:solidFill>
              </a:rPr>
              <a:t>What is DevOps </a:t>
            </a:r>
            <a:endParaRPr lang="en-US" sz="4500" dirty="0" smtClean="0">
              <a:solidFill>
                <a:schemeClr val="tx1"/>
              </a:solidFill>
            </a:endParaRPr>
          </a:p>
          <a:p>
            <a:pPr algn="just">
              <a:buNone/>
            </a:pPr>
            <a:r>
              <a:rPr lang="en-US" sz="4500" dirty="0" smtClean="0">
                <a:solidFill>
                  <a:schemeClr val="tx1"/>
                </a:solidFill>
              </a:rPr>
              <a:t>	 DevOps is a practice combining both Development and Systems Operations. This course is designed to make you a practitioner of DevOps by providing you hands-on training on tools that have emerged as part of DevOps lifecycle.The main characteristic of the DevOps movement is to strongly advocate automation and monitoring at all steps of software construction, from integration, testing, releasing to deployment and infrastructure management.</a:t>
            </a:r>
          </a:p>
          <a:p>
            <a:pPr>
              <a:buNone/>
            </a:pPr>
            <a:r>
              <a:rPr lang="en-US" sz="4500" dirty="0" smtClean="0">
                <a:solidFill>
                  <a:schemeClr val="tx1"/>
                </a:solidFill>
              </a:rPr>
              <a:t>	</a:t>
            </a:r>
          </a:p>
          <a:p>
            <a:pPr>
              <a:buNone/>
            </a:pPr>
            <a:r>
              <a:rPr lang="en-US" sz="4500" b="1" dirty="0" smtClean="0">
                <a:solidFill>
                  <a:schemeClr val="tx1"/>
                </a:solidFill>
              </a:rPr>
              <a:t>Why DevOps required?</a:t>
            </a:r>
          </a:p>
          <a:p>
            <a:pPr>
              <a:buNone/>
            </a:pPr>
            <a:r>
              <a:rPr lang="en-US" sz="4500" dirty="0" smtClean="0">
                <a:solidFill>
                  <a:schemeClr val="tx1"/>
                </a:solidFill>
              </a:rPr>
              <a:t>	1. Quicker mitigation of software defects.</a:t>
            </a:r>
            <a:br>
              <a:rPr lang="en-US" sz="4500" dirty="0" smtClean="0">
                <a:solidFill>
                  <a:schemeClr val="tx1"/>
                </a:solidFill>
              </a:rPr>
            </a:br>
            <a:r>
              <a:rPr lang="en-US" sz="4500" dirty="0" smtClean="0">
                <a:solidFill>
                  <a:schemeClr val="tx1"/>
                </a:solidFill>
              </a:rPr>
              <a:t>2. Better resource management.</a:t>
            </a:r>
            <a:br>
              <a:rPr lang="en-US" sz="4500" dirty="0" smtClean="0">
                <a:solidFill>
                  <a:schemeClr val="tx1"/>
                </a:solidFill>
              </a:rPr>
            </a:br>
            <a:r>
              <a:rPr lang="en-US" sz="4500" dirty="0" smtClean="0">
                <a:solidFill>
                  <a:schemeClr val="tx1"/>
                </a:solidFill>
              </a:rPr>
              <a:t>3. Reduced human errors.</a:t>
            </a:r>
            <a:br>
              <a:rPr lang="en-US" sz="4500" dirty="0" smtClean="0">
                <a:solidFill>
                  <a:schemeClr val="tx1"/>
                </a:solidFill>
              </a:rPr>
            </a:br>
            <a:r>
              <a:rPr lang="en-US" sz="4500" dirty="0" smtClean="0">
                <a:solidFill>
                  <a:schemeClr val="tx1"/>
                </a:solidFill>
              </a:rPr>
              <a:t>4. Enhanced version control.</a:t>
            </a:r>
            <a:br>
              <a:rPr lang="en-US" sz="4500" dirty="0" smtClean="0">
                <a:solidFill>
                  <a:schemeClr val="tx1"/>
                </a:solidFill>
              </a:rPr>
            </a:br>
            <a:r>
              <a:rPr lang="en-US" sz="4500" dirty="0" smtClean="0">
                <a:solidFill>
                  <a:schemeClr val="tx1"/>
                </a:solidFill>
              </a:rPr>
              <a:t>5. Stable operating environment.</a:t>
            </a:r>
          </a:p>
          <a:p>
            <a:pPr>
              <a:buNone/>
            </a:pPr>
            <a:endParaRPr lang="en-US" sz="4500" dirty="0" smtClean="0">
              <a:solidFill>
                <a:schemeClr val="tx1"/>
              </a:solidFill>
            </a:endParaRPr>
          </a:p>
          <a:p>
            <a:pPr>
              <a:buNone/>
            </a:pPr>
            <a:r>
              <a:rPr lang="en-US" sz="4500" dirty="0" smtClean="0">
                <a:solidFill>
                  <a:schemeClr val="tx1"/>
                </a:solidFill>
              </a:rPr>
              <a:t>DevOps can be defined as …</a:t>
            </a:r>
          </a:p>
          <a:p>
            <a:pPr>
              <a:buNone/>
            </a:pPr>
            <a:r>
              <a:rPr lang="en-US" sz="4500" dirty="0" smtClean="0">
                <a:solidFill>
                  <a:schemeClr val="tx1"/>
                </a:solidFill>
              </a:rPr>
              <a:t>	  “</a:t>
            </a:r>
            <a:r>
              <a:rPr lang="en-US" sz="4500" i="1" dirty="0" smtClean="0">
                <a:solidFill>
                  <a:schemeClr val="tx1"/>
                </a:solidFill>
              </a:rPr>
              <a:t>An alignment of development and IT operations with better     </a:t>
            </a:r>
          </a:p>
          <a:p>
            <a:pPr>
              <a:buNone/>
            </a:pPr>
            <a:r>
              <a:rPr lang="en-US" sz="4500" i="1" dirty="0" smtClean="0">
                <a:solidFill>
                  <a:schemeClr val="tx1"/>
                </a:solidFill>
              </a:rPr>
              <a:t>        communication and collaboration.</a:t>
            </a:r>
            <a:r>
              <a:rPr lang="en-US" sz="4500" dirty="0" smtClean="0">
                <a:solidFill>
                  <a:schemeClr val="tx1"/>
                </a:solidFill>
              </a:rPr>
              <a:t> “</a:t>
            </a:r>
          </a:p>
          <a:p>
            <a:r>
              <a:rPr lang="en-US" sz="4500" dirty="0" smtClean="0">
                <a:solidFill>
                  <a:schemeClr val="tx1"/>
                </a:solidFill>
                <a:ea typeface="Arial Unicode MS" pitchFamily="34" charset="-128"/>
                <a:cs typeface="Arial Unicode MS" pitchFamily="34" charset="-128"/>
              </a:rPr>
              <a:t>Because DevOps is philosophy and not a solution, there is no concrete path to follow. This flexibility allows organizations to adopt the philosophy in a way that best supports them</a:t>
            </a:r>
            <a:endParaRPr lang="en-US" sz="4500" dirty="0">
              <a:solidFill>
                <a:schemeClr val="tx1"/>
              </a:solidFill>
              <a:ea typeface="Arial Unicode MS" pitchFamily="34" charset="-128"/>
              <a:cs typeface="Arial Unicode MS" pitchFamily="34" charset="-128"/>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smtClean="0"/>
              <a:t>copyrights@cubeipl.com</a:t>
            </a:r>
            <a:endParaRPr lang="en-US"/>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Unicode MS" pitchFamily="34" charset="-128"/>
                <a:ea typeface="Arial Unicode MS" pitchFamily="34" charset="-128"/>
                <a:cs typeface="Arial Unicode MS" pitchFamily="34" charset="-128"/>
              </a:rPr>
              <a:t>What is DevOps</a:t>
            </a:r>
            <a:r>
              <a:rPr lang="en-US" dirty="0" smtClean="0"/>
              <a:t>?</a:t>
            </a:r>
            <a:endParaRPr lang="en-US" dirty="0"/>
          </a:p>
        </p:txBody>
      </p:sp>
      <p:sp>
        <p:nvSpPr>
          <p:cNvPr id="3" name="Content Placeholder 2"/>
          <p:cNvSpPr>
            <a:spLocks noGrp="1"/>
          </p:cNvSpPr>
          <p:nvPr>
            <p:ph idx="1"/>
          </p:nvPr>
        </p:nvSpPr>
        <p:spPr>
          <a:xfrm>
            <a:off x="685800" y="1295400"/>
            <a:ext cx="8229600" cy="5181600"/>
          </a:xfrm>
        </p:spPr>
        <p:txBody>
          <a:bodyPr>
            <a:normAutofit/>
          </a:bodyPr>
          <a:lstStyle/>
          <a:p>
            <a:pPr>
              <a:buNone/>
            </a:pPr>
            <a:endParaRPr lang="en-US" dirty="0" smtClean="0"/>
          </a:p>
          <a:p>
            <a:pPr algn="just"/>
            <a:r>
              <a:rPr lang="en-US" sz="1800" dirty="0" smtClean="0">
                <a:solidFill>
                  <a:schemeClr val="tx1"/>
                </a:solidFill>
                <a:ea typeface="Arial Unicode MS" pitchFamily="34" charset="-128"/>
                <a:cs typeface="Arial Unicode MS" pitchFamily="34" charset="-128"/>
              </a:rPr>
              <a:t>DevOps is a culture which promotes collaboration between Development and Operations Team to deploy code to production faster in an automated &amp; repeatable way. The word 'DevOps' is a combination of two words 'development' and 'operations.'  </a:t>
            </a:r>
          </a:p>
          <a:p>
            <a:pPr algn="just">
              <a:buNone/>
            </a:pPr>
            <a:endParaRPr lang="en-US" sz="1800" dirty="0" smtClean="0">
              <a:solidFill>
                <a:schemeClr val="tx1"/>
              </a:solidFill>
              <a:ea typeface="Arial Unicode MS" pitchFamily="34" charset="-128"/>
              <a:cs typeface="Arial Unicode MS" pitchFamily="34" charset="-128"/>
            </a:endParaRPr>
          </a:p>
          <a:p>
            <a:pPr algn="just"/>
            <a:r>
              <a:rPr lang="en-US" sz="1800" dirty="0" smtClean="0">
                <a:solidFill>
                  <a:schemeClr val="tx1"/>
                </a:solidFill>
                <a:ea typeface="Arial Unicode MS" pitchFamily="34" charset="-128"/>
                <a:cs typeface="Arial Unicode MS" pitchFamily="34" charset="-128"/>
              </a:rPr>
              <a:t>DevOps helps to increases an organization's speed to deliver applications and services. It allows organizations to serve their customers better and compete more strongly in the market. </a:t>
            </a:r>
          </a:p>
          <a:p>
            <a:pPr algn="just">
              <a:buNone/>
            </a:pPr>
            <a:endParaRPr lang="en-US" sz="1800" dirty="0" smtClean="0">
              <a:solidFill>
                <a:schemeClr val="tx1"/>
              </a:solidFill>
              <a:ea typeface="Arial Unicode MS" pitchFamily="34" charset="-128"/>
              <a:cs typeface="Arial Unicode MS" pitchFamily="34" charset="-128"/>
            </a:endParaRPr>
          </a:p>
          <a:p>
            <a:pPr algn="just"/>
            <a:r>
              <a:rPr lang="en-US" sz="1800" dirty="0" smtClean="0">
                <a:solidFill>
                  <a:schemeClr val="tx1"/>
                </a:solidFill>
                <a:ea typeface="Arial Unicode MS" pitchFamily="34" charset="-128"/>
                <a:cs typeface="Arial Unicode MS" pitchFamily="34" charset="-128"/>
              </a:rPr>
              <a:t>DevOps is a philosophy of the efficient development, deployment and operation, of the highest quality software possible.</a:t>
            </a:r>
            <a:endParaRPr lang="en-US" sz="1800" dirty="0">
              <a:solidFill>
                <a:schemeClr val="tx1"/>
              </a:solidFill>
              <a:ea typeface="Arial Unicode MS" pitchFamily="34" charset="-128"/>
              <a:cs typeface="Arial Unicode MS" pitchFamily="34" charset="-128"/>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DevOps?</a:t>
            </a:r>
            <a:endParaRPr lang="en-US" dirty="0"/>
          </a:p>
        </p:txBody>
      </p:sp>
      <p:sp>
        <p:nvSpPr>
          <p:cNvPr id="3" name="Content Placeholder 2"/>
          <p:cNvSpPr>
            <a:spLocks noGrp="1"/>
          </p:cNvSpPr>
          <p:nvPr>
            <p:ph idx="1"/>
          </p:nvPr>
        </p:nvSpPr>
        <p:spPr>
          <a:xfrm>
            <a:off x="754374" y="1443834"/>
            <a:ext cx="8161026" cy="4956965"/>
          </a:xfrm>
        </p:spPr>
        <p:txBody>
          <a:bodyPr>
            <a:normAutofit/>
          </a:bodyPr>
          <a:lstStyle/>
          <a:p>
            <a:pPr algn="just"/>
            <a:r>
              <a:rPr lang="en-US" sz="1800" dirty="0" smtClean="0">
                <a:solidFill>
                  <a:schemeClr val="tx1"/>
                </a:solidFill>
                <a:ea typeface="Arial Unicode MS" pitchFamily="34" charset="-128"/>
                <a:cs typeface="Arial Unicode MS" pitchFamily="34" charset="-128"/>
              </a:rPr>
              <a:t>DevOps a holistic approach to continuous customer satisfaction. Continuous customer satisfaction (CCS) is related to the ongoing happiness of the largest percentage of your user base possible.</a:t>
            </a:r>
          </a:p>
          <a:p>
            <a:pPr algn="just"/>
            <a:endParaRPr lang="en-US" sz="1800" dirty="0" smtClean="0">
              <a:solidFill>
                <a:schemeClr val="tx1"/>
              </a:solidFill>
              <a:ea typeface="Arial Unicode MS" pitchFamily="34" charset="-128"/>
              <a:cs typeface="Arial Unicode MS" pitchFamily="34" charset="-128"/>
            </a:endParaRPr>
          </a:p>
          <a:p>
            <a:pPr algn="just"/>
            <a:r>
              <a:rPr lang="en-US" sz="1800" dirty="0" smtClean="0">
                <a:solidFill>
                  <a:schemeClr val="tx1"/>
                </a:solidFill>
                <a:ea typeface="Arial Unicode MS" pitchFamily="34" charset="-128"/>
                <a:cs typeface="Arial Unicode MS" pitchFamily="34" charset="-128"/>
              </a:rPr>
              <a:t>This is typically manifested through the fast delivery of newly requested features with the least amount of downtime. </a:t>
            </a:r>
          </a:p>
          <a:p>
            <a:pPr algn="just">
              <a:buNone/>
            </a:pPr>
            <a:endParaRPr lang="en-US" sz="1800" dirty="0" smtClean="0">
              <a:solidFill>
                <a:schemeClr val="tx1"/>
              </a:solidFill>
              <a:ea typeface="Arial Unicode MS" pitchFamily="34" charset="-128"/>
              <a:cs typeface="Arial Unicode MS" pitchFamily="34" charset="-128"/>
            </a:endParaRPr>
          </a:p>
          <a:p>
            <a:pPr algn="just"/>
            <a:r>
              <a:rPr lang="en-US" sz="1800" dirty="0" smtClean="0">
                <a:solidFill>
                  <a:schemeClr val="tx1"/>
                </a:solidFill>
                <a:ea typeface="Arial Unicode MS" pitchFamily="34" charset="-128"/>
                <a:cs typeface="Arial Unicode MS" pitchFamily="34" charset="-128"/>
              </a:rPr>
              <a:t>Continuous customer satisfaction represents a customer-centric approach to software. Customers who receive the features they want quickly, on a stable, and secure platform are generally satisfied by the overall experience. These “happy” clients are much more likely to become repeat customers and some may go as far as recommending you to other potential customers.</a:t>
            </a:r>
          </a:p>
          <a:p>
            <a:pPr algn="just">
              <a:buNone/>
            </a:pPr>
            <a:endParaRPr lang="en-US" sz="1800" dirty="0" smtClean="0">
              <a:solidFill>
                <a:schemeClr val="tx1"/>
              </a:solidFill>
              <a:ea typeface="Arial Unicode MS" pitchFamily="34" charset="-128"/>
              <a:cs typeface="Arial Unicode MS" pitchFamily="34" charset="-128"/>
            </a:endParaRPr>
          </a:p>
          <a:p>
            <a:pPr algn="just"/>
            <a:r>
              <a:rPr lang="en-US" sz="1800" dirty="0" smtClean="0">
                <a:solidFill>
                  <a:schemeClr val="tx1"/>
                </a:solidFill>
                <a:ea typeface="Arial Unicode MS" pitchFamily="34" charset="-128"/>
                <a:cs typeface="Arial Unicode MS" pitchFamily="34" charset="-128"/>
              </a:rPr>
              <a:t>When DevOps is properly adopted, it supports higher quality, faster lead time — that is, the time it takes a customer’s request to make it into production — greater stability, and increased security</a:t>
            </a:r>
            <a:endParaRPr lang="en-US" sz="1800" dirty="0">
              <a:solidFill>
                <a:schemeClr val="tx1"/>
              </a:solidFill>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9" y="0"/>
            <a:ext cx="5326375" cy="1138425"/>
          </a:xfrm>
        </p:spPr>
        <p:txBody>
          <a:bodyPr>
            <a:normAutofit fontScale="90000"/>
          </a:bodyPr>
          <a:lstStyle/>
          <a:p>
            <a:r>
              <a:rPr lang="en-US" dirty="0" smtClean="0"/>
              <a:t>Compare traditional Software waterfall model with DevOps?</a:t>
            </a:r>
            <a:endParaRPr lang="en-US" dirty="0"/>
          </a:p>
        </p:txBody>
      </p:sp>
      <p:graphicFrame>
        <p:nvGraphicFramePr>
          <p:cNvPr id="7" name="Content Placeholder 6"/>
          <p:cNvGraphicFramePr>
            <a:graphicFrameLocks noGrp="1"/>
          </p:cNvGraphicFramePr>
          <p:nvPr>
            <p:ph idx="1"/>
          </p:nvPr>
        </p:nvGraphicFramePr>
        <p:xfrm>
          <a:off x="1219200" y="1371600"/>
          <a:ext cx="7391400" cy="5200551"/>
        </p:xfrm>
        <a:graphic>
          <a:graphicData uri="http://schemas.openxmlformats.org/drawingml/2006/table">
            <a:tbl>
              <a:tblPr firstRow="1" bandRow="1">
                <a:tableStyleId>{5C22544A-7EE6-4342-B048-85BDC9FD1C3A}</a:tableStyleId>
              </a:tblPr>
              <a:tblGrid>
                <a:gridCol w="3695700"/>
                <a:gridCol w="3695700"/>
              </a:tblGrid>
              <a:tr h="371199">
                <a:tc>
                  <a:txBody>
                    <a:bodyPr/>
                    <a:lstStyle/>
                    <a:p>
                      <a:pPr algn="ctr"/>
                      <a:r>
                        <a:rPr lang="en-US" dirty="0" smtClean="0"/>
                        <a:t> Traditional Process</a:t>
                      </a:r>
                      <a:endParaRPr lang="en-US" dirty="0"/>
                    </a:p>
                  </a:txBody>
                  <a:tcPr/>
                </a:tc>
                <a:tc>
                  <a:txBody>
                    <a:bodyPr/>
                    <a:lstStyle/>
                    <a:p>
                      <a:pPr algn="ctr"/>
                      <a:r>
                        <a:rPr lang="en-US" dirty="0" smtClean="0"/>
                        <a:t>DevOps</a:t>
                      </a:r>
                      <a:endParaRPr lang="en-US" dirty="0"/>
                    </a:p>
                  </a:txBody>
                  <a:tcPr/>
                </a:tc>
              </a:tr>
              <a:tr h="1020797">
                <a:tc>
                  <a:txBody>
                    <a:bodyPr/>
                    <a:lstStyle/>
                    <a:p>
                      <a:r>
                        <a:rPr lang="en-US" sz="1200" dirty="0" smtClean="0">
                          <a:latin typeface="+mn-lt"/>
                          <a:ea typeface="Arial Unicode MS" pitchFamily="34" charset="-128"/>
                          <a:cs typeface="Arial Unicode MS" pitchFamily="34" charset="-128"/>
                        </a:rPr>
                        <a:t>After placing an order for new servers, the Development team works on testing. The Operations team works on extensive paperwork as required in enterprises to deploy the infrastructure. </a:t>
                      </a:r>
                      <a:endParaRPr lang="en-US" sz="1200" dirty="0">
                        <a:latin typeface="+mn-lt"/>
                        <a:ea typeface="Arial Unicode MS" pitchFamily="34" charset="-128"/>
                        <a:cs typeface="Arial Unicode MS" pitchFamily="34" charset="-128"/>
                      </a:endParaRPr>
                    </a:p>
                  </a:txBody>
                  <a:tcPr/>
                </a:tc>
                <a:tc>
                  <a:txBody>
                    <a:bodyPr/>
                    <a:lstStyle/>
                    <a:p>
                      <a:r>
                        <a:rPr lang="en-US" sz="1200" dirty="0" smtClean="0">
                          <a:latin typeface="+mn-lt"/>
                          <a:ea typeface="Arial Unicode MS" pitchFamily="34" charset="-128"/>
                          <a:cs typeface="Arial Unicode MS" pitchFamily="34" charset="-128"/>
                        </a:rPr>
                        <a:t>After placing an order for new servers Development and Operations team work together on the paperwork to set-up the new servers. This results in better visibility of infrastructure requirement.</a:t>
                      </a:r>
                      <a:endParaRPr lang="en-US" sz="1200" dirty="0">
                        <a:latin typeface="+mn-lt"/>
                        <a:ea typeface="Arial Unicode MS" pitchFamily="34" charset="-128"/>
                        <a:cs typeface="Arial Unicode MS" pitchFamily="34" charset="-128"/>
                      </a:endParaRPr>
                    </a:p>
                  </a:txBody>
                  <a:tcPr/>
                </a:tc>
              </a:tr>
              <a:tr h="1020797">
                <a:tc>
                  <a:txBody>
                    <a:bodyPr/>
                    <a:lstStyle/>
                    <a:p>
                      <a:r>
                        <a:rPr lang="en-US" sz="1200" dirty="0" smtClean="0">
                          <a:latin typeface="+mn-lt"/>
                          <a:ea typeface="Arial Unicode MS" pitchFamily="34" charset="-128"/>
                          <a:cs typeface="Arial Unicode MS" pitchFamily="34" charset="-128"/>
                        </a:rPr>
                        <a:t>Projection about failover, redundancy, data center locations, and storage requirements are skewed as no inputs are available from developers who have deep knowledge of the application. </a:t>
                      </a:r>
                      <a:endParaRPr lang="en-US" sz="1200" dirty="0">
                        <a:latin typeface="+mn-lt"/>
                        <a:ea typeface="Arial Unicode MS" pitchFamily="34" charset="-128"/>
                        <a:cs typeface="Arial Unicode MS" pitchFamily="34" charset="-128"/>
                      </a:endParaRPr>
                    </a:p>
                  </a:txBody>
                  <a:tcPr/>
                </a:tc>
                <a:tc>
                  <a:txBody>
                    <a:bodyPr/>
                    <a:lstStyle/>
                    <a:p>
                      <a:r>
                        <a:rPr lang="en-US" sz="1200" dirty="0" smtClean="0">
                          <a:latin typeface="+mn-lt"/>
                          <a:ea typeface="Arial Unicode MS" pitchFamily="34" charset="-128"/>
                          <a:cs typeface="Arial Unicode MS" pitchFamily="34" charset="-128"/>
                        </a:rPr>
                        <a:t>Projection about failover, redundancy, disaster recovery, data center locations, and storage requirements are pretty accurate due to the inputs from the developers.</a:t>
                      </a:r>
                      <a:endParaRPr lang="en-US" sz="1200" dirty="0">
                        <a:latin typeface="+mn-lt"/>
                        <a:ea typeface="Arial Unicode MS" pitchFamily="34" charset="-128"/>
                        <a:cs typeface="Arial Unicode MS" pitchFamily="34" charset="-128"/>
                      </a:endParaRPr>
                    </a:p>
                  </a:txBody>
                  <a:tcPr/>
                </a:tc>
              </a:tr>
              <a:tr h="1391996">
                <a:tc>
                  <a:txBody>
                    <a:bodyPr/>
                    <a:lstStyle/>
                    <a:p>
                      <a:r>
                        <a:rPr lang="en-US" sz="1200" dirty="0" smtClean="0">
                          <a:latin typeface="+mn-lt"/>
                          <a:ea typeface="Arial Unicode MS" pitchFamily="34" charset="-128"/>
                          <a:cs typeface="Arial Unicode MS" pitchFamily="34" charset="-128"/>
                        </a:rPr>
                        <a:t>Operations team has no clue on the progress of the Development team. Operations team develop a monitoring plan as per their understanding.</a:t>
                      </a:r>
                      <a:endParaRPr lang="en-US" sz="1200" dirty="0">
                        <a:latin typeface="+mn-lt"/>
                        <a:ea typeface="Arial Unicode MS" pitchFamily="34" charset="-128"/>
                        <a:cs typeface="Arial Unicode MS" pitchFamily="34" charset="-128"/>
                      </a:endParaRPr>
                    </a:p>
                  </a:txBody>
                  <a:tcPr/>
                </a:tc>
                <a:tc>
                  <a:txBody>
                    <a:bodyPr/>
                    <a:lstStyle/>
                    <a:p>
                      <a:r>
                        <a:rPr lang="en-US" sz="1200" dirty="0" smtClean="0">
                          <a:latin typeface="+mn-lt"/>
                          <a:ea typeface="Arial Unicode MS" pitchFamily="34" charset="-128"/>
                          <a:cs typeface="Arial Unicode MS" pitchFamily="34" charset="-128"/>
                        </a:rPr>
                        <a:t>In DevOps, the Operations team is completely aware of the progress the developers are making. Operations team interact with developers and jointly develop a monitoring plan that caters to the IT and business needs. They also use advance Application Performance Monitoring (APM) Tools </a:t>
                      </a:r>
                      <a:endParaRPr lang="en-US" sz="1200" dirty="0">
                        <a:latin typeface="+mn-lt"/>
                        <a:ea typeface="Arial Unicode MS" pitchFamily="34" charset="-128"/>
                        <a:cs typeface="Arial Unicode MS" pitchFamily="34" charset="-128"/>
                      </a:endParaRPr>
                    </a:p>
                  </a:txBody>
                  <a:tcPr/>
                </a:tc>
              </a:tr>
              <a:tr h="1395762">
                <a:tc>
                  <a:txBody>
                    <a:bodyPr/>
                    <a:lstStyle/>
                    <a:p>
                      <a:r>
                        <a:rPr lang="en-US" sz="1200" dirty="0" smtClean="0">
                          <a:latin typeface="+mn-lt"/>
                          <a:ea typeface="Arial Unicode MS" pitchFamily="34" charset="-128"/>
                          <a:cs typeface="Arial Unicode MS" pitchFamily="34" charset="-128"/>
                        </a:rPr>
                        <a:t>Before go-live, the load testing crashes the application. The release is delayed. </a:t>
                      </a:r>
                      <a:endParaRPr lang="en-US" sz="1200" dirty="0">
                        <a:latin typeface="+mn-lt"/>
                        <a:ea typeface="Arial Unicode MS" pitchFamily="34" charset="-128"/>
                        <a:cs typeface="Arial Unicode MS" pitchFamily="34" charset="-128"/>
                      </a:endParaRPr>
                    </a:p>
                  </a:txBody>
                  <a:tcPr/>
                </a:tc>
                <a:tc>
                  <a:txBody>
                    <a:bodyPr/>
                    <a:lstStyle/>
                    <a:p>
                      <a:r>
                        <a:rPr lang="en-US" sz="1200" dirty="0" smtClean="0">
                          <a:latin typeface="+mn-lt"/>
                          <a:ea typeface="Arial Unicode MS" pitchFamily="34" charset="-128"/>
                          <a:cs typeface="Arial Unicode MS" pitchFamily="34" charset="-128"/>
                        </a:rPr>
                        <a:t>Before go-live, the load testing makes the application a bit slow. The development team quickly fixes the bottlenecks. The application is released on time.</a:t>
                      </a:r>
                      <a:endParaRPr lang="en-US" sz="1200" dirty="0">
                        <a:latin typeface="+mn-lt"/>
                        <a:ea typeface="Arial Unicode MS" pitchFamily="34" charset="-128"/>
                        <a:cs typeface="Arial Unicode MS" pitchFamily="34" charset="-128"/>
                      </a:endParaRPr>
                    </a:p>
                  </a:txBody>
                  <a:tcPr/>
                </a:tc>
              </a:tr>
            </a:tbl>
          </a:graphicData>
        </a:graphic>
      </p:graphicFrame>
      <p:sp>
        <p:nvSpPr>
          <p:cNvPr id="4" name="Slide Number Placeholder 3"/>
          <p:cNvSpPr>
            <a:spLocks noGrp="1"/>
          </p:cNvSpPr>
          <p:nvPr>
            <p:ph type="sldNum" sz="quarter" idx="12"/>
          </p:nvPr>
        </p:nvSpPr>
        <p:spPr/>
        <p:txBody>
          <a:bodyPr/>
          <a:lstStyle/>
          <a:p>
            <a:fld id="{B82CCC60-E8CD-4174-8B1A-7DF615B22EEF}"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Unicode MS" pitchFamily="34" charset="-128"/>
                <a:ea typeface="Arial Unicode MS" pitchFamily="34" charset="-128"/>
                <a:cs typeface="Arial Unicode MS" pitchFamily="34" charset="-128"/>
              </a:rPr>
              <a:t>Why DevOps</a:t>
            </a:r>
            <a:r>
              <a:rPr lang="en-US" dirty="0" smtClean="0"/>
              <a:t>?</a:t>
            </a:r>
            <a:endParaRPr lang="en-US" dirty="0"/>
          </a:p>
        </p:txBody>
      </p:sp>
      <p:sp>
        <p:nvSpPr>
          <p:cNvPr id="3" name="Content Placeholder 2"/>
          <p:cNvSpPr>
            <a:spLocks noGrp="1"/>
          </p:cNvSpPr>
          <p:nvPr>
            <p:ph idx="1"/>
          </p:nvPr>
        </p:nvSpPr>
        <p:spPr/>
        <p:txBody>
          <a:bodyPr>
            <a:normAutofit/>
          </a:bodyPr>
          <a:lstStyle/>
          <a:p>
            <a:r>
              <a:rPr lang="en-US" sz="1800" dirty="0" smtClean="0">
                <a:solidFill>
                  <a:schemeClr val="tx1"/>
                </a:solidFill>
                <a:ea typeface="Arial Unicode MS" pitchFamily="34" charset="-128"/>
                <a:cs typeface="Arial Unicode MS" pitchFamily="34" charset="-128"/>
              </a:rPr>
              <a:t>Before DevOps, the development and operation team worked in complete isolation.</a:t>
            </a:r>
          </a:p>
          <a:p>
            <a:r>
              <a:rPr lang="en-US" sz="1800" dirty="0" smtClean="0">
                <a:solidFill>
                  <a:schemeClr val="tx1"/>
                </a:solidFill>
                <a:ea typeface="Arial Unicode MS" pitchFamily="34" charset="-128"/>
                <a:cs typeface="Arial Unicode MS" pitchFamily="34" charset="-128"/>
              </a:rPr>
              <a:t>Testing and Deployment were isolated activities done after design-build. Hence they consumed more time than actual build cycles.</a:t>
            </a:r>
          </a:p>
          <a:p>
            <a:r>
              <a:rPr lang="en-US" sz="1800" dirty="0" smtClean="0">
                <a:solidFill>
                  <a:schemeClr val="tx1"/>
                </a:solidFill>
                <a:ea typeface="Arial Unicode MS" pitchFamily="34" charset="-128"/>
                <a:cs typeface="Arial Unicode MS" pitchFamily="34" charset="-128"/>
              </a:rPr>
              <a:t>Manual code deployment leads to human errors in production</a:t>
            </a:r>
          </a:p>
          <a:p>
            <a:r>
              <a:rPr lang="en-US" sz="1800" dirty="0" smtClean="0">
                <a:solidFill>
                  <a:schemeClr val="tx1"/>
                </a:solidFill>
                <a:ea typeface="Arial Unicode MS" pitchFamily="34" charset="-128"/>
                <a:cs typeface="Arial Unicode MS" pitchFamily="34" charset="-128"/>
              </a:rPr>
              <a:t>Team members are spending a large amount of their time in testing, deploying, and designing instead of building the project.</a:t>
            </a:r>
          </a:p>
          <a:p>
            <a:r>
              <a:rPr lang="en-US" sz="1800" dirty="0" smtClean="0">
                <a:solidFill>
                  <a:schemeClr val="tx1"/>
                </a:solidFill>
                <a:ea typeface="Arial Unicode MS" pitchFamily="34" charset="-128"/>
                <a:cs typeface="Arial Unicode MS" pitchFamily="34" charset="-128"/>
              </a:rPr>
              <a:t>Coding &amp; operation teams have their separate timelines and are not in sync causing further delays.</a:t>
            </a:r>
          </a:p>
          <a:p>
            <a:pPr>
              <a:buNone/>
            </a:pPr>
            <a:endParaRPr lang="en-US" sz="1800" dirty="0" smtClean="0">
              <a:solidFill>
                <a:schemeClr val="tx1"/>
              </a:solidFill>
              <a:ea typeface="Arial Unicode MS" pitchFamily="34" charset="-128"/>
              <a:cs typeface="Arial Unicode MS" pitchFamily="34" charset="-128"/>
            </a:endParaRPr>
          </a:p>
          <a:p>
            <a:pPr>
              <a:buNone/>
            </a:pPr>
            <a:r>
              <a:rPr lang="en-US" sz="1800" dirty="0" smtClean="0">
                <a:solidFill>
                  <a:schemeClr val="tx1"/>
                </a:solidFill>
                <a:ea typeface="Arial Unicode MS" pitchFamily="34" charset="-128"/>
                <a:cs typeface="Arial Unicode MS" pitchFamily="34" charset="-128"/>
              </a:rPr>
              <a:t>     There is a demand to increase the rate of software delivery by business stakeholders. As per Forrester Consulting Study, Only 17% of teams can use delivery software fast enough. This proves the pain point.</a:t>
            </a:r>
          </a:p>
        </p:txBody>
      </p:sp>
      <p:sp>
        <p:nvSpPr>
          <p:cNvPr id="4" name="Slide Number Placeholder 3"/>
          <p:cNvSpPr>
            <a:spLocks noGrp="1"/>
          </p:cNvSpPr>
          <p:nvPr>
            <p:ph type="sldNum" sz="quarter" idx="12"/>
          </p:nvPr>
        </p:nvSpPr>
        <p:spPr/>
        <p:txBody>
          <a:bodyPr/>
          <a:lstStyle/>
          <a:p>
            <a:fld id="{B82CCC60-E8CD-4174-8B1A-7DF615B22EEF}"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9" y="0"/>
            <a:ext cx="5326375" cy="1138425"/>
          </a:xfrm>
        </p:spPr>
        <p:txBody>
          <a:bodyPr>
            <a:normAutofit/>
          </a:bodyPr>
          <a:lstStyle/>
          <a:p>
            <a:r>
              <a:rPr lang="en-US" b="1" dirty="0" smtClean="0">
                <a:latin typeface="Arial Unicode MS" pitchFamily="34" charset="-128"/>
                <a:ea typeface="Arial Unicode MS" pitchFamily="34" charset="-128"/>
                <a:cs typeface="Arial Unicode MS" pitchFamily="34" charset="-128"/>
              </a:rPr>
              <a:t>Benefits of DevOps</a:t>
            </a:r>
            <a:r>
              <a:rPr lang="en-US" b="1" dirty="0" smtClean="0"/>
              <a:t>?</a:t>
            </a:r>
            <a:endParaRPr lang="en-US" b="1"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
        <p:nvSpPr>
          <p:cNvPr id="6" name="Content Placeholder 5"/>
          <p:cNvSpPr>
            <a:spLocks noGrp="1"/>
          </p:cNvSpPr>
          <p:nvPr>
            <p:ph idx="1"/>
          </p:nvPr>
        </p:nvSpPr>
        <p:spPr/>
        <p:txBody>
          <a:bodyPr/>
          <a:lstStyle/>
          <a:p>
            <a:r>
              <a:rPr lang="en-US" sz="1800" dirty="0" smtClean="0">
                <a:solidFill>
                  <a:schemeClr val="tx1"/>
                </a:solidFill>
                <a:ea typeface="Arial Unicode MS" pitchFamily="34" charset="-128"/>
                <a:cs typeface="Arial Unicode MS" pitchFamily="34" charset="-128"/>
              </a:rPr>
              <a:t>Improve collaboration between all stakeholders from planning through delivery and automation of the delivery process in order to:</a:t>
            </a:r>
          </a:p>
          <a:p>
            <a:pPr>
              <a:buNone/>
            </a:pPr>
            <a:endParaRPr lang="en-US" sz="1800" dirty="0" smtClean="0">
              <a:solidFill>
                <a:schemeClr val="tx1"/>
              </a:solidFill>
              <a:ea typeface="Arial Unicode MS" pitchFamily="34" charset="-128"/>
              <a:cs typeface="Arial Unicode MS" pitchFamily="34" charset="-128"/>
            </a:endParaRPr>
          </a:p>
          <a:p>
            <a:pPr lvl="1">
              <a:lnSpc>
                <a:spcPct val="200000"/>
              </a:lnSpc>
            </a:pPr>
            <a:r>
              <a:rPr lang="en-US" sz="1800" dirty="0" smtClean="0">
                <a:solidFill>
                  <a:schemeClr val="tx1"/>
                </a:solidFill>
                <a:ea typeface="Arial Unicode MS" pitchFamily="34" charset="-128"/>
                <a:cs typeface="Arial Unicode MS" pitchFamily="34" charset="-128"/>
              </a:rPr>
              <a:t>Improve deployment frequency</a:t>
            </a:r>
          </a:p>
          <a:p>
            <a:pPr lvl="1">
              <a:lnSpc>
                <a:spcPct val="200000"/>
              </a:lnSpc>
            </a:pPr>
            <a:r>
              <a:rPr lang="en-US" sz="1800" dirty="0" smtClean="0">
                <a:solidFill>
                  <a:schemeClr val="tx1"/>
                </a:solidFill>
                <a:ea typeface="Arial Unicode MS" pitchFamily="34" charset="-128"/>
                <a:cs typeface="Arial Unicode MS" pitchFamily="34" charset="-128"/>
              </a:rPr>
              <a:t>Achieve faster time to market</a:t>
            </a:r>
          </a:p>
          <a:p>
            <a:pPr lvl="1">
              <a:lnSpc>
                <a:spcPct val="200000"/>
              </a:lnSpc>
            </a:pPr>
            <a:r>
              <a:rPr lang="en-US" sz="1800" dirty="0" smtClean="0">
                <a:solidFill>
                  <a:schemeClr val="tx1"/>
                </a:solidFill>
                <a:ea typeface="Arial Unicode MS" pitchFamily="34" charset="-128"/>
                <a:cs typeface="Arial Unicode MS" pitchFamily="34" charset="-128"/>
              </a:rPr>
              <a:t>Lower failure rate of new releases</a:t>
            </a:r>
          </a:p>
          <a:p>
            <a:pPr lvl="1">
              <a:lnSpc>
                <a:spcPct val="200000"/>
              </a:lnSpc>
            </a:pPr>
            <a:r>
              <a:rPr lang="en-US" sz="1800" dirty="0" smtClean="0">
                <a:solidFill>
                  <a:schemeClr val="tx1"/>
                </a:solidFill>
                <a:ea typeface="Arial Unicode MS" pitchFamily="34" charset="-128"/>
                <a:cs typeface="Arial Unicode MS" pitchFamily="34" charset="-128"/>
              </a:rPr>
              <a:t>Shorten lead time between fixes</a:t>
            </a:r>
          </a:p>
          <a:p>
            <a:pPr lvl="1">
              <a:lnSpc>
                <a:spcPct val="200000"/>
              </a:lnSpc>
            </a:pPr>
            <a:r>
              <a:rPr lang="en-US" sz="1800" dirty="0" smtClean="0">
                <a:solidFill>
                  <a:schemeClr val="tx1"/>
                </a:solidFill>
                <a:ea typeface="Arial Unicode MS" pitchFamily="34" charset="-128"/>
                <a:cs typeface="Arial Unicode MS" pitchFamily="34" charset="-128"/>
              </a:rPr>
              <a:t>Improve mean time to recovery</a:t>
            </a:r>
          </a:p>
          <a:p>
            <a:pPr lvl="1">
              <a:buNone/>
            </a:pPr>
            <a:endParaRPr lang="en-US" sz="1800" dirty="0" smtClean="0">
              <a:latin typeface="Arial Unicode MS" pitchFamily="34" charset="-128"/>
              <a:ea typeface="Arial Unicode MS" pitchFamily="34" charset="-128"/>
              <a:cs typeface="Arial Unicode MS" pitchFamily="34" charset="-128"/>
            </a:endParaRPr>
          </a:p>
          <a:p>
            <a:pPr>
              <a:buNone/>
            </a:pPr>
            <a:endParaRPr lang="en-US" dirty="0"/>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DevOps is used and Where?</a:t>
            </a:r>
            <a:endParaRPr lang="en-US" dirty="0"/>
          </a:p>
        </p:txBody>
      </p:sp>
      <p:sp>
        <p:nvSpPr>
          <p:cNvPr id="3" name="Content Placeholder 2"/>
          <p:cNvSpPr>
            <a:spLocks noGrp="1"/>
          </p:cNvSpPr>
          <p:nvPr>
            <p:ph idx="1"/>
          </p:nvPr>
        </p:nvSpPr>
        <p:spPr>
          <a:xfrm>
            <a:off x="754374" y="1443834"/>
            <a:ext cx="8084826" cy="4880765"/>
          </a:xfrm>
        </p:spPr>
        <p:txBody>
          <a:bodyPr>
            <a:normAutofit fontScale="92500" lnSpcReduction="20000"/>
          </a:bodyPr>
          <a:lstStyle/>
          <a:p>
            <a:r>
              <a:rPr lang="en-US" sz="1900" dirty="0" smtClean="0">
                <a:solidFill>
                  <a:schemeClr val="tx1"/>
                </a:solidFill>
                <a:ea typeface="Arial Unicode MS" pitchFamily="34" charset="-128"/>
                <a:cs typeface="Arial Unicode MS" pitchFamily="34" charset="-128"/>
              </a:rPr>
              <a:t>DevOps allows Agile Development Teams to implement Continuous Integration and Continuous Delivery. This helps them to launch products faster into the market.</a:t>
            </a:r>
          </a:p>
          <a:p>
            <a:endParaRPr lang="en-US" sz="1900" dirty="0" smtClean="0">
              <a:solidFill>
                <a:schemeClr val="tx1"/>
              </a:solidFill>
              <a:ea typeface="Arial Unicode MS" pitchFamily="34" charset="-128"/>
              <a:cs typeface="Arial Unicode MS" pitchFamily="34" charset="-128"/>
            </a:endParaRPr>
          </a:p>
          <a:p>
            <a:r>
              <a:rPr lang="en-US" sz="1900" b="1" dirty="0" smtClean="0">
                <a:solidFill>
                  <a:schemeClr val="tx1"/>
                </a:solidFill>
                <a:ea typeface="Arial Unicode MS" pitchFamily="34" charset="-128"/>
                <a:cs typeface="Arial Unicode MS" pitchFamily="34" charset="-128"/>
              </a:rPr>
              <a:t>DevOps</a:t>
            </a:r>
            <a:r>
              <a:rPr lang="en-US" sz="1900" dirty="0" smtClean="0">
                <a:solidFill>
                  <a:schemeClr val="tx1"/>
                </a:solidFill>
                <a:ea typeface="Arial Unicode MS" pitchFamily="34" charset="-128"/>
                <a:cs typeface="Arial Unicode MS" pitchFamily="34" charset="-128"/>
              </a:rPr>
              <a:t> (development and operations) is an enterprise software development phrase </a:t>
            </a:r>
            <a:r>
              <a:rPr lang="en-US" sz="1900" b="1" dirty="0" smtClean="0">
                <a:solidFill>
                  <a:schemeClr val="tx1"/>
                </a:solidFill>
                <a:ea typeface="Arial Unicode MS" pitchFamily="34" charset="-128"/>
                <a:cs typeface="Arial Unicode MS" pitchFamily="34" charset="-128"/>
              </a:rPr>
              <a:t>used</a:t>
            </a:r>
            <a:r>
              <a:rPr lang="en-US" sz="1900" dirty="0" smtClean="0">
                <a:solidFill>
                  <a:schemeClr val="tx1"/>
                </a:solidFill>
                <a:ea typeface="Arial Unicode MS" pitchFamily="34" charset="-128"/>
                <a:cs typeface="Arial Unicode MS" pitchFamily="34" charset="-128"/>
              </a:rPr>
              <a:t> to mean a type of agile relationship between development and IT operations. The goal of </a:t>
            </a:r>
            <a:r>
              <a:rPr lang="en-US" sz="1900" b="1" dirty="0" smtClean="0">
                <a:solidFill>
                  <a:schemeClr val="tx1"/>
                </a:solidFill>
                <a:ea typeface="Arial Unicode MS" pitchFamily="34" charset="-128"/>
                <a:cs typeface="Arial Unicode MS" pitchFamily="34" charset="-128"/>
              </a:rPr>
              <a:t>DevOps</a:t>
            </a:r>
            <a:r>
              <a:rPr lang="en-US" sz="1900" dirty="0" smtClean="0">
                <a:solidFill>
                  <a:schemeClr val="tx1"/>
                </a:solidFill>
                <a:ea typeface="Arial Unicode MS" pitchFamily="34" charset="-128"/>
                <a:cs typeface="Arial Unicode MS" pitchFamily="34" charset="-128"/>
              </a:rPr>
              <a:t> is to change and improve the relationship by advocating better communication and collaboration between these two business units.</a:t>
            </a:r>
          </a:p>
          <a:p>
            <a:endParaRPr lang="en-US" sz="1900" dirty="0" smtClean="0">
              <a:solidFill>
                <a:schemeClr val="tx1"/>
              </a:solidFill>
              <a:ea typeface="Arial Unicode MS" pitchFamily="34" charset="-128"/>
              <a:cs typeface="Arial Unicode MS" pitchFamily="34" charset="-128"/>
            </a:endParaRPr>
          </a:p>
          <a:p>
            <a:pPr>
              <a:buNone/>
            </a:pPr>
            <a:r>
              <a:rPr lang="en-US" sz="1900" dirty="0" smtClean="0">
                <a:solidFill>
                  <a:schemeClr val="tx1"/>
                </a:solidFill>
                <a:ea typeface="Arial Unicode MS" pitchFamily="34" charset="-128"/>
                <a:cs typeface="Arial Unicode MS" pitchFamily="34" charset="-128"/>
              </a:rPr>
              <a:t>DevOps in Real Life</a:t>
            </a:r>
          </a:p>
          <a:p>
            <a:pPr lvl="1"/>
            <a:r>
              <a:rPr lang="en-US" sz="1900" i="1" dirty="0" smtClean="0">
                <a:solidFill>
                  <a:schemeClr val="tx1"/>
                </a:solidFill>
                <a:ea typeface="Arial Unicode MS" pitchFamily="34" charset="-128"/>
                <a:cs typeface="Arial Unicode MS" pitchFamily="34" charset="-128"/>
              </a:rPr>
              <a:t>Apple was among the first company to develop the DevOps team</a:t>
            </a:r>
          </a:p>
          <a:p>
            <a:pPr lvl="1"/>
            <a:r>
              <a:rPr lang="en-US" sz="1900" i="1" dirty="0" smtClean="0">
                <a:solidFill>
                  <a:schemeClr val="tx1"/>
                </a:solidFill>
                <a:ea typeface="Arial Unicode MS" pitchFamily="34" charset="-128"/>
                <a:cs typeface="Arial Unicode MS" pitchFamily="34" charset="-128"/>
              </a:rPr>
              <a:t>Ecommerce companies like Amazon, EBay followed the suite &amp; now almost every product based company is trying to use DevOps team to reduce the time to market.</a:t>
            </a:r>
          </a:p>
          <a:p>
            <a:pPr lvl="1"/>
            <a:r>
              <a:rPr lang="en-US" sz="1900" i="1" dirty="0" smtClean="0">
                <a:solidFill>
                  <a:schemeClr val="tx1"/>
                </a:solidFill>
                <a:ea typeface="Arial Unicode MS" pitchFamily="34" charset="-128"/>
                <a:cs typeface="Arial Unicode MS" pitchFamily="34" charset="-128"/>
              </a:rPr>
              <a:t>There are companies which have achieved Bi-Weekly release cycle targets after introducing DevOps which used to be a month before the introduction of DevOps in their organization.</a:t>
            </a:r>
          </a:p>
          <a:p>
            <a:endParaRPr lang="en-US" sz="1800" dirty="0" smtClean="0">
              <a:latin typeface="Arial Unicode MS" pitchFamily="34" charset="-128"/>
              <a:ea typeface="Arial Unicode MS" pitchFamily="34" charset="-128"/>
              <a:cs typeface="Arial Unicode MS" pitchFamily="34" charset="-128"/>
            </a:endParaRPr>
          </a:p>
          <a:p>
            <a:endParaRPr lang="en-US" sz="18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dirty="0" smtClean="0"/>
              <a:t>copyrights@cubeipl.com</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smtClean="0">
                <a:latin typeface="Arial Unicode MS" pitchFamily="34" charset="-128"/>
                <a:ea typeface="Arial Unicode MS" pitchFamily="34" charset="-128"/>
                <a:cs typeface="Arial Unicode MS" pitchFamily="34" charset="-128"/>
              </a:rPr>
              <a:t>Configuration tools for DevOps</a:t>
            </a:r>
            <a:endParaRPr lang="en-US" sz="2800"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p:txBody>
          <a:bodyPr>
            <a:normAutofit/>
          </a:bodyPr>
          <a:lstStyle/>
          <a:p>
            <a:pPr>
              <a:buNone/>
            </a:pPr>
            <a:r>
              <a:rPr lang="en-US" sz="1800" i="1" dirty="0" smtClean="0">
                <a:latin typeface="Arial Unicode MS" pitchFamily="34" charset="-128"/>
                <a:ea typeface="Arial Unicode MS" pitchFamily="34" charset="-128"/>
                <a:cs typeface="Arial Unicode MS" pitchFamily="34" charset="-128"/>
              </a:rPr>
              <a:t>     “</a:t>
            </a:r>
            <a:r>
              <a:rPr lang="en-US" sz="1800" i="1" dirty="0" smtClean="0">
                <a:solidFill>
                  <a:schemeClr val="tx1"/>
                </a:solidFill>
                <a:ea typeface="Arial Unicode MS" pitchFamily="34" charset="-128"/>
                <a:cs typeface="Arial Unicode MS" pitchFamily="34" charset="-128"/>
              </a:rPr>
              <a:t>Configuration management is the process of standardizing resource configurations and enforcing their state across IT infrastructure in an automated yet agile manner.”</a:t>
            </a:r>
          </a:p>
          <a:p>
            <a:r>
              <a:rPr lang="en-US" sz="1800" dirty="0" smtClean="0">
                <a:solidFill>
                  <a:schemeClr val="tx1"/>
                </a:solidFill>
                <a:ea typeface="Arial Unicode MS" pitchFamily="34" charset="-128"/>
                <a:cs typeface="Arial Unicode MS" pitchFamily="34" charset="-128"/>
              </a:rPr>
              <a:t> DevOps Configuration Tools:</a:t>
            </a:r>
            <a:endParaRPr lang="en-US" sz="1800" dirty="0">
              <a:solidFill>
                <a:schemeClr val="tx1"/>
              </a:solidFill>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19</a:t>
            </a:fld>
            <a:endParaRPr lang="en-US"/>
          </a:p>
        </p:txBody>
      </p:sp>
      <p:pic>
        <p:nvPicPr>
          <p:cNvPr id="6" name="Picture 5" descr="devops-tools.png"/>
          <p:cNvPicPr>
            <a:picLocks noChangeAspect="1"/>
          </p:cNvPicPr>
          <p:nvPr/>
        </p:nvPicPr>
        <p:blipFill>
          <a:blip r:embed="rId2" cstate="print"/>
          <a:stretch>
            <a:fillRect/>
          </a:stretch>
        </p:blipFill>
        <p:spPr>
          <a:xfrm>
            <a:off x="914400" y="2819400"/>
            <a:ext cx="7772400" cy="330175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Unicode MS" pitchFamily="34" charset="-128"/>
                <a:ea typeface="Arial Unicode MS" pitchFamily="34" charset="-128"/>
                <a:cs typeface="Arial Unicode MS" pitchFamily="34" charset="-128"/>
              </a:rPr>
              <a:t>About Me</a:t>
            </a:r>
            <a:endParaRPr lang="en-US"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754374" y="1443834"/>
            <a:ext cx="8008626" cy="4880765"/>
          </a:xfrm>
        </p:spPr>
        <p:txBody>
          <a:bodyPr>
            <a:normAutofit/>
          </a:bodyPr>
          <a:lstStyle/>
          <a:p>
            <a:r>
              <a:rPr lang="en-US" sz="2000" dirty="0" smtClean="0">
                <a:solidFill>
                  <a:schemeClr val="tx1"/>
                </a:solidFill>
                <a:latin typeface="+mj-lt"/>
                <a:ea typeface="Arial Unicode MS" pitchFamily="34" charset="-128"/>
                <a:cs typeface="Arial Unicode MS" pitchFamily="34" charset="-128"/>
              </a:rPr>
              <a:t>I have an Overall 14 Years of  IT Experience and last </a:t>
            </a:r>
          </a:p>
          <a:p>
            <a:pPr>
              <a:buNone/>
            </a:pPr>
            <a:r>
              <a:rPr lang="en-US" sz="2000" dirty="0" smtClean="0">
                <a:solidFill>
                  <a:schemeClr val="tx1"/>
                </a:solidFill>
                <a:latin typeface="+mj-lt"/>
                <a:ea typeface="Arial Unicode MS" pitchFamily="34" charset="-128"/>
                <a:cs typeface="Arial Unicode MS" pitchFamily="34" charset="-128"/>
              </a:rPr>
              <a:t>      5 years , as a freelance trainer on Project Management, Agile Scrum and DevOps</a:t>
            </a:r>
          </a:p>
          <a:p>
            <a:r>
              <a:rPr lang="en-US" sz="2000" dirty="0" smtClean="0">
                <a:solidFill>
                  <a:schemeClr val="tx1"/>
                </a:solidFill>
                <a:latin typeface="+mj-lt"/>
                <a:ea typeface="Arial Unicode MS" pitchFamily="34" charset="-128"/>
                <a:cs typeface="Arial Unicode MS" pitchFamily="34" charset="-128"/>
              </a:rPr>
              <a:t>Certifications on :PRINCE2 Practitioner</a:t>
            </a:r>
            <a:r>
              <a:rPr lang="en-US" sz="2000" smtClean="0">
                <a:solidFill>
                  <a:schemeClr val="tx1"/>
                </a:solidFill>
                <a:latin typeface="+mj-lt"/>
                <a:ea typeface="Arial Unicode MS" pitchFamily="34" charset="-128"/>
                <a:cs typeface="Arial Unicode MS" pitchFamily="34" charset="-128"/>
              </a:rPr>
              <a:t>, CSM,PSM, ITIL</a:t>
            </a:r>
            <a:r>
              <a:rPr lang="en-US" sz="2000" dirty="0" smtClean="0">
                <a:solidFill>
                  <a:schemeClr val="tx1"/>
                </a:solidFill>
                <a:latin typeface="+mj-lt"/>
                <a:ea typeface="Arial Unicode MS" pitchFamily="34" charset="-128"/>
                <a:cs typeface="Arial Unicode MS" pitchFamily="34" charset="-128"/>
              </a:rPr>
              <a:t>, Six Sigma (GreenBelt) </a:t>
            </a:r>
          </a:p>
          <a:p>
            <a:r>
              <a:rPr lang="en-US" sz="2000" dirty="0" smtClean="0">
                <a:solidFill>
                  <a:schemeClr val="tx1"/>
                </a:solidFill>
                <a:latin typeface="+mj-lt"/>
                <a:ea typeface="Arial Unicode MS" pitchFamily="34" charset="-128"/>
                <a:cs typeface="Arial Unicode MS" pitchFamily="34" charset="-128"/>
              </a:rPr>
              <a:t>Currently I have been working as a Project Manager , DevOps Consultant(implementation).</a:t>
            </a:r>
          </a:p>
          <a:p>
            <a:r>
              <a:rPr lang="en-US" sz="2000" dirty="0" smtClean="0">
                <a:solidFill>
                  <a:schemeClr val="tx1"/>
                </a:solidFill>
                <a:latin typeface="+mj-lt"/>
                <a:ea typeface="Arial Unicode MS" pitchFamily="34" charset="-128"/>
                <a:cs typeface="Arial Unicode MS" pitchFamily="34" charset="-128"/>
              </a:rPr>
              <a:t>Extensive Experience in Training and Consulting.</a:t>
            </a:r>
          </a:p>
          <a:p>
            <a:r>
              <a:rPr lang="en-US" sz="2000" dirty="0" smtClean="0">
                <a:solidFill>
                  <a:schemeClr val="tx1"/>
                </a:solidFill>
                <a:latin typeface="+mj-lt"/>
                <a:ea typeface="Arial Unicode MS" pitchFamily="34" charset="-128"/>
                <a:cs typeface="Arial Unicode MS" pitchFamily="34" charset="-128"/>
              </a:rPr>
              <a:t>Have an 5 years of Onsite Experience, worked at Client Location.</a:t>
            </a:r>
          </a:p>
          <a:p>
            <a:pPr lvl="0"/>
            <a:r>
              <a:rPr lang="en-US" sz="2000" dirty="0" smtClean="0">
                <a:solidFill>
                  <a:schemeClr val="tx1"/>
                </a:solidFill>
                <a:latin typeface="+mj-lt"/>
                <a:ea typeface="Arial Unicode MS" pitchFamily="34" charset="-128"/>
                <a:cs typeface="Arial Unicode MS" pitchFamily="34" charset="-128"/>
              </a:rPr>
              <a:t>Experience in </a:t>
            </a:r>
            <a:r>
              <a:rPr lang="en-US" sz="2000" b="1" dirty="0" smtClean="0">
                <a:solidFill>
                  <a:schemeClr val="tx1"/>
                </a:solidFill>
                <a:latin typeface="+mj-lt"/>
                <a:ea typeface="Arial Unicode MS" pitchFamily="34" charset="-128"/>
                <a:cs typeface="Arial Unicode MS" pitchFamily="34" charset="-128"/>
              </a:rPr>
              <a:t>Traditional and Agile Methodologies</a:t>
            </a:r>
            <a:r>
              <a:rPr lang="en-US" sz="2000" dirty="0" smtClean="0">
                <a:solidFill>
                  <a:schemeClr val="tx1"/>
                </a:solidFill>
                <a:latin typeface="+mj-lt"/>
                <a:ea typeface="Arial Unicode MS" pitchFamily="34" charset="-128"/>
                <a:cs typeface="Arial Unicode MS" pitchFamily="34" charset="-128"/>
              </a:rPr>
              <a:t> software development.</a:t>
            </a:r>
          </a:p>
          <a:p>
            <a:pPr lvl="0"/>
            <a:r>
              <a:rPr lang="en-US" sz="2000" dirty="0" smtClean="0">
                <a:solidFill>
                  <a:schemeClr val="tx1"/>
                </a:solidFill>
                <a:latin typeface="+mj-lt"/>
                <a:ea typeface="Arial Unicode MS" pitchFamily="34" charset="-128"/>
                <a:cs typeface="Arial Unicode MS" pitchFamily="34" charset="-128"/>
              </a:rPr>
              <a:t>In-depth knowledge of all phases of software development life cycle </a:t>
            </a:r>
            <a:r>
              <a:rPr lang="en-US" sz="2000" b="1" dirty="0" smtClean="0">
                <a:solidFill>
                  <a:schemeClr val="tx1"/>
                </a:solidFill>
                <a:latin typeface="+mj-lt"/>
                <a:ea typeface="Arial Unicode MS" pitchFamily="34" charset="-128"/>
                <a:cs typeface="Arial Unicode MS" pitchFamily="34" charset="-128"/>
              </a:rPr>
              <a:t>(SDLC</a:t>
            </a:r>
            <a:r>
              <a:rPr lang="en-US" sz="2000" dirty="0" smtClean="0">
                <a:solidFill>
                  <a:schemeClr val="tx1"/>
                </a:solidFill>
                <a:latin typeface="+mj-lt"/>
                <a:ea typeface="Arial Unicode MS" pitchFamily="34" charset="-128"/>
                <a:cs typeface="Arial Unicode MS" pitchFamily="34" charset="-128"/>
              </a:rPr>
              <a:t>) with design, development &amp; implementation of various applications.  </a:t>
            </a:r>
          </a:p>
          <a:p>
            <a:endParaRPr lang="en-US" sz="2000" dirty="0" smtClean="0">
              <a:latin typeface="+mj-lt"/>
            </a:endParaRPr>
          </a:p>
          <a:p>
            <a:endParaRPr lang="en-US" sz="2000" dirty="0">
              <a:latin typeface="+mj-lt"/>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2</a:t>
            </a:fld>
            <a:endParaRPr lang="en-US"/>
          </a:p>
        </p:txBody>
      </p:sp>
      <p:sp>
        <p:nvSpPr>
          <p:cNvPr id="5" name="Footer Placeholder 4"/>
          <p:cNvSpPr>
            <a:spLocks noGrp="1"/>
          </p:cNvSpPr>
          <p:nvPr>
            <p:ph type="ftr" sz="quarter" idx="11"/>
          </p:nvPr>
        </p:nvSpPr>
        <p:spPr/>
        <p:txBody>
          <a:bodyPr/>
          <a:lstStyle/>
          <a:p>
            <a:r>
              <a:rPr lang="en-US" dirty="0" smtClean="0"/>
              <a:t>copyrights@cubeipl.com</a:t>
            </a:r>
            <a:endParaRPr lang="en-US" dirty="0"/>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9" y="0"/>
            <a:ext cx="5478775" cy="1138425"/>
          </a:xfrm>
        </p:spPr>
        <p:txBody>
          <a:bodyPr>
            <a:normAutofit/>
          </a:bodyPr>
          <a:lstStyle/>
          <a:p>
            <a:r>
              <a:rPr lang="en-US" sz="2400" dirty="0" smtClean="0">
                <a:latin typeface="Arial Unicode MS" pitchFamily="34" charset="-128"/>
                <a:ea typeface="Arial Unicode MS" pitchFamily="34" charset="-128"/>
                <a:cs typeface="Arial Unicode MS" pitchFamily="34" charset="-128"/>
              </a:rPr>
              <a:t>DevOps Configuration Management Tools</a:t>
            </a:r>
            <a:endParaRPr lang="en-US" sz="2400"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685800" y="1524000"/>
            <a:ext cx="8305800" cy="4581150"/>
          </a:xfrm>
          <a:ln>
            <a:solidFill>
              <a:schemeClr val="tx1"/>
            </a:solidFill>
          </a:ln>
        </p:spPr>
        <p:txBody>
          <a:bodyPr>
            <a:normAutofit lnSpcReduction="10000"/>
          </a:bodyPr>
          <a:lstStyle/>
          <a:p>
            <a:pPr>
              <a:buNone/>
            </a:pPr>
            <a:r>
              <a:rPr lang="en-US" sz="1800" dirty="0" smtClean="0">
                <a:solidFill>
                  <a:schemeClr val="tx1"/>
                </a:solidFill>
              </a:rPr>
              <a:t>It is vital to automate all the testing processes and configure them to achieve speed and agility. This process is known as DevOps automation. </a:t>
            </a:r>
          </a:p>
          <a:p>
            <a:pPr>
              <a:buNone/>
            </a:pPr>
            <a:endParaRPr lang="en-US" sz="1800" dirty="0" smtClean="0">
              <a:solidFill>
                <a:schemeClr val="tx1"/>
              </a:solidFill>
              <a:ea typeface="Arial Unicode MS" pitchFamily="34" charset="-128"/>
              <a:cs typeface="Arial Unicode MS" pitchFamily="34" charset="-128"/>
            </a:endParaRPr>
          </a:p>
          <a:p>
            <a:pPr>
              <a:buNone/>
            </a:pPr>
            <a:r>
              <a:rPr lang="en-US" sz="1800" dirty="0" smtClean="0">
                <a:solidFill>
                  <a:schemeClr val="tx1"/>
                </a:solidFill>
                <a:ea typeface="Arial Unicode MS" pitchFamily="34" charset="-128"/>
                <a:cs typeface="Arial Unicode MS" pitchFamily="34" charset="-128"/>
              </a:rPr>
              <a:t>Configuration Tools we discuss during the course:</a:t>
            </a:r>
          </a:p>
          <a:p>
            <a:pPr>
              <a:buNone/>
            </a:pPr>
            <a:endParaRPr lang="en-US" sz="1800" dirty="0" smtClean="0">
              <a:solidFill>
                <a:schemeClr val="tx1"/>
              </a:solidFill>
              <a:ea typeface="Arial Unicode MS" pitchFamily="34" charset="-128"/>
              <a:cs typeface="Arial Unicode MS" pitchFamily="34" charset="-128"/>
            </a:endParaRPr>
          </a:p>
          <a:p>
            <a:pPr marL="914400" lvl="1" indent="-514350">
              <a:buFont typeface="+mj-lt"/>
              <a:buAutoNum type="arabicPeriod"/>
            </a:pPr>
            <a:r>
              <a:rPr lang="en-US" sz="1800" dirty="0" smtClean="0">
                <a:solidFill>
                  <a:schemeClr val="tx1"/>
                </a:solidFill>
                <a:ea typeface="Arial Unicode MS" pitchFamily="34" charset="-128"/>
                <a:cs typeface="Arial Unicode MS" pitchFamily="34" charset="-128"/>
              </a:rPr>
              <a:t>Jenkins Server – CI &amp; CD management</a:t>
            </a:r>
          </a:p>
          <a:p>
            <a:pPr marL="914400" lvl="1" indent="-514350">
              <a:buFont typeface="+mj-lt"/>
              <a:buAutoNum type="arabicPeriod"/>
            </a:pPr>
            <a:r>
              <a:rPr lang="en-US" sz="1800" dirty="0" smtClean="0">
                <a:solidFill>
                  <a:schemeClr val="tx1"/>
                </a:solidFill>
                <a:ea typeface="Arial Unicode MS" pitchFamily="34" charset="-128"/>
                <a:cs typeface="Arial Unicode MS" pitchFamily="34" charset="-128"/>
              </a:rPr>
              <a:t>Git  - Code Repository Management</a:t>
            </a:r>
          </a:p>
          <a:p>
            <a:pPr marL="914400" lvl="1" indent="-514350">
              <a:buFont typeface="+mj-lt"/>
              <a:buAutoNum type="arabicPeriod"/>
            </a:pPr>
            <a:r>
              <a:rPr lang="en-US" sz="1800" dirty="0" smtClean="0">
                <a:solidFill>
                  <a:schemeClr val="tx1"/>
                </a:solidFill>
                <a:ea typeface="Arial Unicode MS" pitchFamily="34" charset="-128"/>
                <a:cs typeface="Arial Unicode MS" pitchFamily="34" charset="-128"/>
              </a:rPr>
              <a:t>Build Tools- Maven/ANT</a:t>
            </a:r>
          </a:p>
          <a:p>
            <a:pPr marL="914400" lvl="1" indent="-514350">
              <a:buFont typeface="+mj-lt"/>
              <a:buAutoNum type="arabicPeriod"/>
            </a:pPr>
            <a:r>
              <a:rPr lang="en-US" sz="1800" dirty="0" smtClean="0">
                <a:solidFill>
                  <a:schemeClr val="tx1"/>
                </a:solidFill>
                <a:ea typeface="Arial Unicode MS" pitchFamily="34" charset="-128"/>
                <a:cs typeface="Arial Unicode MS" pitchFamily="34" charset="-128"/>
              </a:rPr>
              <a:t>Linux &amp; Shell Scripting</a:t>
            </a:r>
          </a:p>
          <a:p>
            <a:pPr marL="914400" lvl="1" indent="-514350">
              <a:buFont typeface="+mj-lt"/>
              <a:buAutoNum type="arabicPeriod"/>
            </a:pPr>
            <a:r>
              <a:rPr lang="en-US" sz="1800" dirty="0" smtClean="0">
                <a:solidFill>
                  <a:schemeClr val="tx1"/>
                </a:solidFill>
                <a:ea typeface="Arial Unicode MS" pitchFamily="34" charset="-128"/>
                <a:cs typeface="Arial Unicode MS" pitchFamily="34" charset="-128"/>
              </a:rPr>
              <a:t>Chef/Puppet / Configuration Management</a:t>
            </a:r>
          </a:p>
          <a:p>
            <a:pPr marL="914400" lvl="1" indent="-514350">
              <a:buFont typeface="+mj-lt"/>
              <a:buAutoNum type="arabicPeriod"/>
            </a:pPr>
            <a:r>
              <a:rPr lang="en-US" sz="1800" dirty="0" smtClean="0">
                <a:solidFill>
                  <a:schemeClr val="tx1"/>
                </a:solidFill>
                <a:ea typeface="Arial Unicode MS" pitchFamily="34" charset="-128"/>
                <a:cs typeface="Arial Unicode MS" pitchFamily="34" charset="-128"/>
              </a:rPr>
              <a:t>Ansible -  Configuration Management</a:t>
            </a:r>
          </a:p>
          <a:p>
            <a:pPr marL="914400" lvl="1" indent="-514350">
              <a:buFont typeface="+mj-lt"/>
              <a:buAutoNum type="arabicPeriod"/>
            </a:pPr>
            <a:r>
              <a:rPr lang="en-US" sz="1800" dirty="0" smtClean="0">
                <a:solidFill>
                  <a:schemeClr val="tx1"/>
                </a:solidFill>
                <a:ea typeface="Arial Unicode MS" pitchFamily="34" charset="-128"/>
                <a:cs typeface="Arial Unicode MS" pitchFamily="34" charset="-128"/>
              </a:rPr>
              <a:t>Docker – Containerization/Virtualization</a:t>
            </a:r>
          </a:p>
          <a:p>
            <a:pPr marL="914400" lvl="1" indent="-514350">
              <a:buFont typeface="+mj-lt"/>
              <a:buAutoNum type="arabicPeriod"/>
            </a:pPr>
            <a:r>
              <a:rPr lang="en-US" sz="1800" dirty="0" smtClean="0">
                <a:solidFill>
                  <a:schemeClr val="tx1"/>
                </a:solidFill>
                <a:ea typeface="Arial Unicode MS" pitchFamily="34" charset="-128"/>
                <a:cs typeface="Arial Unicode MS" pitchFamily="34" charset="-128"/>
              </a:rPr>
              <a:t>Vagrant- Virtualization Tool</a:t>
            </a:r>
          </a:p>
          <a:p>
            <a:pPr marL="914400" lvl="1" indent="-514350">
              <a:buFont typeface="+mj-lt"/>
              <a:buAutoNum type="arabicPeriod"/>
            </a:pPr>
            <a:r>
              <a:rPr lang="en-US" sz="1800" dirty="0" smtClean="0">
                <a:solidFill>
                  <a:schemeClr val="tx1"/>
                </a:solidFill>
                <a:ea typeface="Arial Unicode MS" pitchFamily="34" charset="-128"/>
                <a:cs typeface="Arial Unicode MS" pitchFamily="34" charset="-128"/>
              </a:rPr>
              <a:t>Nagios – Monitoring Tool</a:t>
            </a:r>
          </a:p>
          <a:p>
            <a:pPr marL="914400" lvl="1" indent="-514350">
              <a:buFont typeface="+mj-lt"/>
              <a:buAutoNum type="arabicPeriod"/>
            </a:pPr>
            <a:endParaRPr lang="en-US" sz="1800" dirty="0" smtClean="0">
              <a:solidFill>
                <a:schemeClr val="tx1"/>
              </a:solidFill>
              <a:latin typeface="Arial Unicode MS" pitchFamily="34" charset="-128"/>
              <a:ea typeface="Arial Unicode MS" pitchFamily="34" charset="-128"/>
              <a:cs typeface="Arial Unicode MS" pitchFamily="34" charset="-128"/>
            </a:endParaRPr>
          </a:p>
          <a:p>
            <a:pPr marL="514350" indent="-514350">
              <a:buNone/>
            </a:pPr>
            <a:endParaRPr lang="en-US" dirty="0" smtClean="0"/>
          </a:p>
          <a:p>
            <a:pPr marL="514350" indent="-514350">
              <a:buNone/>
            </a:pPr>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Unicode MS" pitchFamily="34" charset="-128"/>
                <a:ea typeface="Arial Unicode MS" pitchFamily="34" charset="-128"/>
                <a:cs typeface="Arial Unicode MS" pitchFamily="34" charset="-128"/>
              </a:rPr>
              <a:t>DevOps Life Cycle and Work Flow</a:t>
            </a:r>
            <a:endParaRPr lang="en-US" sz="28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21</a:t>
            </a:fld>
            <a:endParaRPr lang="en-US"/>
          </a:p>
        </p:txBody>
      </p:sp>
      <p:sp>
        <p:nvSpPr>
          <p:cNvPr id="7" name="Content Placeholder 6"/>
          <p:cNvSpPr>
            <a:spLocks noGrp="1"/>
          </p:cNvSpPr>
          <p:nvPr>
            <p:ph idx="1"/>
          </p:nvPr>
        </p:nvSpPr>
        <p:spPr/>
        <p:txBody>
          <a:bodyPr numCol="1">
            <a:normAutofit/>
          </a:bodyPr>
          <a:lstStyle/>
          <a:p>
            <a:pPr algn="just"/>
            <a:endParaRPr lang="en-US" sz="2000" dirty="0" smtClean="0">
              <a:latin typeface="Arial Unicode MS" pitchFamily="34" charset="-128"/>
              <a:ea typeface="Arial Unicode MS" pitchFamily="34" charset="-128"/>
              <a:cs typeface="Arial Unicode MS" pitchFamily="34" charset="-128"/>
            </a:endParaRPr>
          </a:p>
          <a:p>
            <a:pPr algn="just"/>
            <a:r>
              <a:rPr lang="en-US" sz="2000" dirty="0" smtClean="0">
                <a:latin typeface="Arial Unicode MS" pitchFamily="34" charset="-128"/>
                <a:ea typeface="Arial Unicode MS" pitchFamily="34" charset="-128"/>
                <a:cs typeface="Arial Unicode MS" pitchFamily="34" charset="-128"/>
              </a:rPr>
              <a:t> </a:t>
            </a:r>
            <a:r>
              <a:rPr lang="en-US" sz="1800" dirty="0" smtClean="0">
                <a:solidFill>
                  <a:schemeClr val="tx1"/>
                </a:solidFill>
                <a:ea typeface="Arial Unicode MS" pitchFamily="34" charset="-128"/>
                <a:cs typeface="Arial Unicode MS" pitchFamily="34" charset="-128"/>
              </a:rPr>
              <a:t>A Single group of Engineers (developers, system admins, QA’s. Testers etc turned into DevOps Engineers) has end to end responsibility of the Application (Software) right from gathering the requirement to development, to testing, to infrastructure deployment, to application deployment and finally monitoring &amp; gathering feedback from the end users, then again implementing the changes</a:t>
            </a:r>
          </a:p>
          <a:p>
            <a:pPr algn="just">
              <a:buNone/>
            </a:pPr>
            <a:endParaRPr lang="en-US" sz="1800" dirty="0" smtClean="0">
              <a:solidFill>
                <a:schemeClr val="tx1"/>
              </a:solidFill>
              <a:ea typeface="Arial Unicode MS" pitchFamily="34" charset="-128"/>
              <a:cs typeface="Arial Unicode MS" pitchFamily="34" charset="-128"/>
            </a:endParaRPr>
          </a:p>
          <a:p>
            <a:pPr algn="just"/>
            <a:r>
              <a:rPr lang="en-US" sz="1800" dirty="0" smtClean="0">
                <a:solidFill>
                  <a:schemeClr val="tx1"/>
                </a:solidFill>
                <a:ea typeface="Arial Unicode MS" pitchFamily="34" charset="-128"/>
                <a:cs typeface="Arial Unicode MS" pitchFamily="34" charset="-128"/>
              </a:rPr>
              <a:t>DevOps helps to increases an organization's speed to deliver applications and services</a:t>
            </a:r>
            <a:r>
              <a:rPr lang="en-US" sz="1800" dirty="0" smtClean="0">
                <a:solidFill>
                  <a:schemeClr val="tx1"/>
                </a:solidFill>
              </a:rPr>
              <a:t>.</a:t>
            </a:r>
          </a:p>
          <a:p>
            <a:pPr algn="just"/>
            <a:endParaRPr lang="en-US" sz="1800" dirty="0" smtClean="0">
              <a:solidFill>
                <a:schemeClr val="tx1"/>
              </a:solidFill>
              <a:ea typeface="Arial Unicode MS" pitchFamily="34" charset="-128"/>
              <a:cs typeface="Arial Unicode MS" pitchFamily="34" charset="-128"/>
            </a:endParaRPr>
          </a:p>
          <a:p>
            <a:pPr algn="just"/>
            <a:r>
              <a:rPr lang="en-US" sz="1800" dirty="0" smtClean="0">
                <a:solidFill>
                  <a:schemeClr val="tx1"/>
                </a:solidFill>
                <a:ea typeface="Arial Unicode MS" pitchFamily="34" charset="-128"/>
                <a:cs typeface="Arial Unicode MS" pitchFamily="34" charset="-128"/>
              </a:rPr>
              <a:t>Relationship between Agile and DevOps	 </a:t>
            </a:r>
            <a:endParaRPr lang="en-US" sz="1800" dirty="0">
              <a:solidFill>
                <a:schemeClr val="tx1"/>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Devops Tools</a:t>
            </a:r>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22</a:t>
            </a:fld>
            <a:endParaRPr lang="en-US"/>
          </a:p>
        </p:txBody>
      </p:sp>
      <p:pic>
        <p:nvPicPr>
          <p:cNvPr id="8" name="Content Placeholder 7" descr="devops-tools.png"/>
          <p:cNvPicPr>
            <a:picLocks noGrp="1" noChangeAspect="1"/>
          </p:cNvPicPr>
          <p:nvPr>
            <p:ph idx="1"/>
          </p:nvPr>
        </p:nvPicPr>
        <p:blipFill>
          <a:blip r:embed="rId2" cstate="print"/>
          <a:stretch>
            <a:fillRect/>
          </a:stretch>
        </p:blipFill>
        <p:spPr>
          <a:xfrm>
            <a:off x="1604558" y="1924591"/>
            <a:ext cx="5939241" cy="3718141"/>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DevOps Life Cycle</a:t>
            </a:r>
            <a:br>
              <a:rPr lang="en-US" dirty="0" smtClean="0"/>
            </a:br>
            <a:endParaRPr lang="en-US" dirty="0"/>
          </a:p>
        </p:txBody>
      </p:sp>
      <p:sp>
        <p:nvSpPr>
          <p:cNvPr id="3" name="Content Placeholder 2"/>
          <p:cNvSpPr>
            <a:spLocks noGrp="1"/>
          </p:cNvSpPr>
          <p:nvPr>
            <p:ph idx="1"/>
          </p:nvPr>
        </p:nvSpPr>
        <p:spPr>
          <a:xfrm>
            <a:off x="754374" y="1443835"/>
            <a:ext cx="7780026" cy="4581150"/>
          </a:xfrm>
        </p:spPr>
        <p:txBody>
          <a:bodyPr/>
          <a:lstStyle/>
          <a:p>
            <a:r>
              <a:rPr lang="en-US" sz="2000" dirty="0" smtClean="0">
                <a:solidFill>
                  <a:schemeClr val="tx1"/>
                </a:solidFill>
                <a:ea typeface="Arial Unicode MS" pitchFamily="34" charset="-128"/>
                <a:cs typeface="Arial Unicode MS" pitchFamily="34" charset="-128"/>
              </a:rPr>
              <a:t>DevOps Lifecycle can be broadly broken down into the below DevOps Stages:</a:t>
            </a:r>
          </a:p>
          <a:p>
            <a:pPr>
              <a:buNone/>
            </a:pPr>
            <a:endParaRPr lang="en-US" sz="2000" dirty="0" smtClean="0">
              <a:solidFill>
                <a:schemeClr val="tx1"/>
              </a:solidFill>
              <a:ea typeface="Arial Unicode MS" pitchFamily="34" charset="-128"/>
              <a:cs typeface="Arial Unicode MS" pitchFamily="34" charset="-128"/>
            </a:endParaRPr>
          </a:p>
          <a:p>
            <a:pPr>
              <a:buNone/>
            </a:pPr>
            <a:endParaRPr lang="en-US" sz="2000" dirty="0" smtClean="0">
              <a:solidFill>
                <a:schemeClr val="tx1"/>
              </a:solidFill>
              <a:ea typeface="Arial Unicode MS" pitchFamily="34" charset="-128"/>
              <a:cs typeface="Arial Unicode MS" pitchFamily="34" charset="-128"/>
            </a:endParaRPr>
          </a:p>
          <a:p>
            <a:pPr>
              <a:buNone/>
            </a:pPr>
            <a:endParaRPr lang="en-US" sz="2000" dirty="0" smtClean="0">
              <a:solidFill>
                <a:schemeClr val="tx1"/>
              </a:solidFill>
              <a:ea typeface="Arial Unicode MS" pitchFamily="34" charset="-128"/>
              <a:cs typeface="Arial Unicode MS" pitchFamily="34" charset="-128"/>
            </a:endParaRPr>
          </a:p>
          <a:p>
            <a:pPr lvl="0"/>
            <a:r>
              <a:rPr lang="en-US" sz="2000" dirty="0" smtClean="0">
                <a:solidFill>
                  <a:schemeClr val="tx1"/>
                </a:solidFill>
                <a:ea typeface="Arial Unicode MS" pitchFamily="34" charset="-128"/>
                <a:cs typeface="Arial Unicode MS" pitchFamily="34" charset="-128"/>
              </a:rPr>
              <a:t>Continuous Delivery</a:t>
            </a:r>
          </a:p>
          <a:p>
            <a:pPr lvl="0"/>
            <a:r>
              <a:rPr lang="en-US" sz="2000" dirty="0" smtClean="0">
                <a:solidFill>
                  <a:schemeClr val="tx1"/>
                </a:solidFill>
                <a:ea typeface="Arial Unicode MS" pitchFamily="34" charset="-128"/>
                <a:cs typeface="Arial Unicode MS" pitchFamily="34" charset="-128"/>
              </a:rPr>
              <a:t>Continuous Integration</a:t>
            </a:r>
          </a:p>
          <a:p>
            <a:pPr lvl="0"/>
            <a:r>
              <a:rPr lang="en-US" sz="2000" dirty="0" smtClean="0">
                <a:solidFill>
                  <a:schemeClr val="tx1"/>
                </a:solidFill>
                <a:ea typeface="Arial Unicode MS" pitchFamily="34" charset="-128"/>
                <a:cs typeface="Arial Unicode MS" pitchFamily="34" charset="-128"/>
              </a:rPr>
              <a:t>Continuous Testing</a:t>
            </a:r>
          </a:p>
          <a:p>
            <a:pPr lvl="0"/>
            <a:r>
              <a:rPr lang="en-US" sz="2000" dirty="0" smtClean="0">
                <a:solidFill>
                  <a:schemeClr val="tx1"/>
                </a:solidFill>
                <a:ea typeface="Arial Unicode MS" pitchFamily="34" charset="-128"/>
                <a:cs typeface="Arial Unicode MS" pitchFamily="34" charset="-128"/>
              </a:rPr>
              <a:t>Continuous Monitoring</a:t>
            </a:r>
          </a:p>
          <a:p>
            <a:pPr lvl="0"/>
            <a:r>
              <a:rPr lang="en-US" sz="2000" dirty="0" smtClean="0">
                <a:solidFill>
                  <a:schemeClr val="tx1"/>
                </a:solidFill>
                <a:ea typeface="Arial Unicode MS" pitchFamily="34" charset="-128"/>
                <a:cs typeface="Arial Unicode MS" pitchFamily="34" charset="-128"/>
              </a:rPr>
              <a:t>Configuration Management</a:t>
            </a:r>
          </a:p>
          <a:p>
            <a:pPr lvl="0"/>
            <a:r>
              <a:rPr lang="en-US" sz="2000" dirty="0" smtClean="0">
                <a:solidFill>
                  <a:schemeClr val="tx1"/>
                </a:solidFill>
                <a:ea typeface="Arial Unicode MS" pitchFamily="34" charset="-128"/>
                <a:cs typeface="Arial Unicode MS" pitchFamily="34" charset="-128"/>
              </a:rPr>
              <a:t>Virtualization and Containerization</a:t>
            </a:r>
          </a:p>
          <a:p>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23</a:t>
            </a:fld>
            <a:endParaRPr lang="en-US"/>
          </a:p>
        </p:txBody>
      </p:sp>
      <p:pic>
        <p:nvPicPr>
          <p:cNvPr id="6" name="Picture 5" descr="Devops Cycle - What Is Devops"/>
          <p:cNvPicPr/>
          <p:nvPr/>
        </p:nvPicPr>
        <p:blipFill>
          <a:blip r:embed="rId2" cstate="print"/>
          <a:srcRect/>
          <a:stretch>
            <a:fillRect/>
          </a:stretch>
        </p:blipFill>
        <p:spPr bwMode="auto">
          <a:xfrm>
            <a:off x="4800600" y="1828800"/>
            <a:ext cx="31242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DevOps Life Cycle</a:t>
            </a:r>
            <a:endParaRPr lang="en-US" dirty="0"/>
          </a:p>
        </p:txBody>
      </p:sp>
      <p:sp>
        <p:nvSpPr>
          <p:cNvPr id="3" name="Content Placeholder 2"/>
          <p:cNvSpPr>
            <a:spLocks noGrp="1"/>
          </p:cNvSpPr>
          <p:nvPr>
            <p:ph idx="1"/>
          </p:nvPr>
        </p:nvSpPr>
        <p:spPr/>
        <p:txBody>
          <a:bodyPr/>
          <a:lstStyle/>
          <a:p>
            <a:pPr algn="just"/>
            <a:r>
              <a:rPr lang="en-US" sz="2000" dirty="0" smtClean="0">
                <a:solidFill>
                  <a:schemeClr val="tx1"/>
                </a:solidFill>
                <a:ea typeface="Arial Unicode MS" pitchFamily="34" charset="-128"/>
                <a:cs typeface="Arial Unicode MS" pitchFamily="34" charset="-128"/>
              </a:rPr>
              <a:t>These DevOps stages are carried out on loop continuously until the desired product quality is achieved. The diagram given below will show you which tools can be used in which stage of the DevOps life cycle</a:t>
            </a:r>
          </a:p>
          <a:p>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24</a:t>
            </a:fld>
            <a:endParaRPr lang="en-US"/>
          </a:p>
        </p:txBody>
      </p:sp>
      <p:pic>
        <p:nvPicPr>
          <p:cNvPr id="6" name="Picture 5" descr="DevOps Tools - What Is DevOps?"/>
          <p:cNvPicPr/>
          <p:nvPr/>
        </p:nvPicPr>
        <p:blipFill>
          <a:blip r:embed="rId2" cstate="print"/>
          <a:srcRect/>
          <a:stretch>
            <a:fillRect/>
          </a:stretch>
        </p:blipFill>
        <p:spPr bwMode="auto">
          <a:xfrm>
            <a:off x="1371600" y="2971800"/>
            <a:ext cx="6858000" cy="32868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04800"/>
            <a:ext cx="5478775" cy="610820"/>
          </a:xfrm>
        </p:spPr>
        <p:txBody>
          <a:bodyPr>
            <a:normAutofit fontScale="90000"/>
          </a:bodyPr>
          <a:lstStyle/>
          <a:p>
            <a:r>
              <a:rPr lang="en-US" b="1" u="sng" dirty="0" smtClean="0">
                <a:latin typeface="Arial Unicode MS" pitchFamily="34" charset="-128"/>
                <a:ea typeface="Arial Unicode MS" pitchFamily="34" charset="-128"/>
                <a:cs typeface="Arial Unicode MS" pitchFamily="34" charset="-128"/>
              </a:rPr>
              <a:t>DevOps Principles and Practices</a:t>
            </a:r>
            <a:endParaRPr lang="en-US"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p:txBody>
          <a:bodyPr>
            <a:normAutofit fontScale="62500" lnSpcReduction="20000"/>
          </a:bodyPr>
          <a:lstStyle/>
          <a:p>
            <a:pPr>
              <a:buNone/>
            </a:pPr>
            <a:r>
              <a:rPr lang="en-US" sz="2900" dirty="0" smtClean="0">
                <a:solidFill>
                  <a:schemeClr val="tx1"/>
                </a:solidFill>
                <a:ea typeface="Arial Unicode MS" pitchFamily="34" charset="-128"/>
                <a:cs typeface="Arial Unicode MS" pitchFamily="34" charset="-128"/>
              </a:rPr>
              <a:t>There are six principles which are essential when adopting DevOps: </a:t>
            </a:r>
          </a:p>
          <a:p>
            <a:r>
              <a:rPr lang="en-US" sz="2900" b="1" dirty="0" smtClean="0">
                <a:solidFill>
                  <a:schemeClr val="tx1"/>
                </a:solidFill>
                <a:ea typeface="Arial Unicode MS" pitchFamily="34" charset="-128"/>
                <a:cs typeface="Arial Unicode MS" pitchFamily="34" charset="-128"/>
              </a:rPr>
              <a:t>1. Customer-Centric Action: </a:t>
            </a:r>
            <a:r>
              <a:rPr lang="en-US" sz="2900" dirty="0" smtClean="0">
                <a:solidFill>
                  <a:schemeClr val="tx1"/>
                </a:solidFill>
                <a:ea typeface="Arial Unicode MS" pitchFamily="34" charset="-128"/>
                <a:cs typeface="Arial Unicode MS" pitchFamily="34" charset="-128"/>
              </a:rPr>
              <a:t>DevOps team must take customer-centric action for that they should constantly invest in products and services. </a:t>
            </a:r>
          </a:p>
          <a:p>
            <a:r>
              <a:rPr lang="en-US" sz="2900" b="1" dirty="0" smtClean="0">
                <a:solidFill>
                  <a:schemeClr val="tx1"/>
                </a:solidFill>
                <a:ea typeface="Arial Unicode MS" pitchFamily="34" charset="-128"/>
                <a:cs typeface="Arial Unicode MS" pitchFamily="34" charset="-128"/>
              </a:rPr>
              <a:t>2. End-To-End Responsibility: </a:t>
            </a:r>
            <a:r>
              <a:rPr lang="en-US" sz="2900" dirty="0" smtClean="0">
                <a:solidFill>
                  <a:schemeClr val="tx1"/>
                </a:solidFill>
                <a:ea typeface="Arial Unicode MS" pitchFamily="34" charset="-128"/>
                <a:cs typeface="Arial Unicode MS" pitchFamily="34" charset="-128"/>
              </a:rPr>
              <a:t>The DevOps team need to provide performance support until they become end-of-life. This enhances the level of responsibility and the quality of the products engineered. </a:t>
            </a:r>
          </a:p>
          <a:p>
            <a:r>
              <a:rPr lang="en-US" sz="2900" b="1" dirty="0" smtClean="0">
                <a:solidFill>
                  <a:schemeClr val="tx1"/>
                </a:solidFill>
                <a:ea typeface="Arial Unicode MS" pitchFamily="34" charset="-128"/>
                <a:cs typeface="Arial Unicode MS" pitchFamily="34" charset="-128"/>
              </a:rPr>
              <a:t>3. Continuous Improvement: </a:t>
            </a:r>
            <a:r>
              <a:rPr lang="en-US" sz="2900" dirty="0" smtClean="0">
                <a:solidFill>
                  <a:schemeClr val="tx1"/>
                </a:solidFill>
                <a:ea typeface="Arial Unicode MS" pitchFamily="34" charset="-128"/>
                <a:cs typeface="Arial Unicode MS" pitchFamily="34" charset="-128"/>
              </a:rPr>
              <a:t>DevOps culture focuses on continuous improvement to minimize waste. It continuously speeds up the improvement of product or services offered. </a:t>
            </a:r>
          </a:p>
          <a:p>
            <a:r>
              <a:rPr lang="en-US" sz="2900" b="1" dirty="0" smtClean="0">
                <a:solidFill>
                  <a:schemeClr val="tx1"/>
                </a:solidFill>
                <a:ea typeface="Arial Unicode MS" pitchFamily="34" charset="-128"/>
                <a:cs typeface="Arial Unicode MS" pitchFamily="34" charset="-128"/>
              </a:rPr>
              <a:t>4. Automate everything: </a:t>
            </a:r>
            <a:r>
              <a:rPr lang="en-US" sz="2900" dirty="0" smtClean="0">
                <a:solidFill>
                  <a:schemeClr val="tx1"/>
                </a:solidFill>
                <a:ea typeface="Arial Unicode MS" pitchFamily="34" charset="-128"/>
                <a:cs typeface="Arial Unicode MS" pitchFamily="34" charset="-128"/>
              </a:rPr>
              <a:t>Automation is a vital principle of DevOps process. This is not only for the software development but also for the entire infrastructure landscape. </a:t>
            </a:r>
          </a:p>
          <a:p>
            <a:r>
              <a:rPr lang="en-US" sz="2900" b="1" dirty="0" smtClean="0">
                <a:solidFill>
                  <a:schemeClr val="tx1"/>
                </a:solidFill>
                <a:ea typeface="Arial Unicode MS" pitchFamily="34" charset="-128"/>
                <a:cs typeface="Arial Unicode MS" pitchFamily="34" charset="-128"/>
              </a:rPr>
              <a:t>5. Work as one team: </a:t>
            </a:r>
            <a:r>
              <a:rPr lang="en-US" sz="2900" dirty="0" smtClean="0">
                <a:solidFill>
                  <a:schemeClr val="tx1"/>
                </a:solidFill>
                <a:ea typeface="Arial Unicode MS" pitchFamily="34" charset="-128"/>
                <a:cs typeface="Arial Unicode MS" pitchFamily="34" charset="-128"/>
              </a:rPr>
              <a:t>In the DevOps culture role of the designer, developer, and tester are already defined. All they needed to do is work as one team with complete collaboration. </a:t>
            </a:r>
          </a:p>
          <a:p>
            <a:r>
              <a:rPr lang="en-US" sz="2900" b="1" dirty="0" smtClean="0">
                <a:solidFill>
                  <a:schemeClr val="tx1"/>
                </a:solidFill>
                <a:ea typeface="Arial Unicode MS" pitchFamily="34" charset="-128"/>
                <a:cs typeface="Arial Unicode MS" pitchFamily="34" charset="-128"/>
              </a:rPr>
              <a:t>6. Monitor and test everything: </a:t>
            </a:r>
            <a:r>
              <a:rPr lang="en-US" sz="2900" dirty="0" smtClean="0">
                <a:solidFill>
                  <a:schemeClr val="tx1"/>
                </a:solidFill>
                <a:ea typeface="Arial Unicode MS" pitchFamily="34" charset="-128"/>
                <a:cs typeface="Arial Unicode MS" pitchFamily="34" charset="-128"/>
              </a:rPr>
              <a:t>It is very important for DevOps team to have a robust monitoring and testing procedures. </a:t>
            </a:r>
          </a:p>
          <a:p>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229600"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Introduction </a:t>
            </a:r>
            <a:endParaRPr lang="en-US"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p:txBody>
          <a:bodyPr>
            <a:normAutofit/>
          </a:bodyPr>
          <a:lstStyle/>
          <a:p>
            <a:pPr algn="just"/>
            <a:r>
              <a:rPr lang="en-US" sz="2000" dirty="0" smtClean="0">
                <a:solidFill>
                  <a:schemeClr val="tx1"/>
                </a:solidFill>
                <a:latin typeface="Arial Unicode MS" pitchFamily="34" charset="-128"/>
                <a:ea typeface="Arial Unicode MS" pitchFamily="34" charset="-128"/>
                <a:cs typeface="Arial Unicode MS" pitchFamily="34" charset="-128"/>
              </a:rPr>
              <a:t>Linux is an Operating System’s Kernel. You might have heard of UNIX. Well, Linux is a UNIX clone.</a:t>
            </a:r>
          </a:p>
          <a:p>
            <a:pPr algn="just"/>
            <a:r>
              <a:rPr lang="en-US" sz="2000" dirty="0" smtClean="0">
                <a:solidFill>
                  <a:schemeClr val="tx1"/>
                </a:solidFill>
                <a:latin typeface="Arial Unicode MS" pitchFamily="34" charset="-128"/>
                <a:ea typeface="Arial Unicode MS" pitchFamily="34" charset="-128"/>
                <a:cs typeface="Arial Unicode MS" pitchFamily="34" charset="-128"/>
              </a:rPr>
              <a:t>it was actually created by </a:t>
            </a:r>
            <a:r>
              <a:rPr lang="en-US" sz="2000" b="1" dirty="0" smtClean="0">
                <a:solidFill>
                  <a:schemeClr val="tx1"/>
                </a:solidFill>
                <a:latin typeface="Arial Unicode MS" pitchFamily="34" charset="-128"/>
                <a:ea typeface="Arial Unicode MS" pitchFamily="34" charset="-128"/>
                <a:cs typeface="Arial Unicode MS" pitchFamily="34" charset="-128"/>
              </a:rPr>
              <a:t>Linus Torvalds </a:t>
            </a:r>
            <a:r>
              <a:rPr lang="en-US" sz="2000" dirty="0" smtClean="0">
                <a:solidFill>
                  <a:schemeClr val="tx1"/>
                </a:solidFill>
                <a:latin typeface="Arial Unicode MS" pitchFamily="34" charset="-128"/>
                <a:ea typeface="Arial Unicode MS" pitchFamily="34" charset="-128"/>
                <a:cs typeface="Arial Unicode MS" pitchFamily="34" charset="-128"/>
              </a:rPr>
              <a:t>from Scratch. </a:t>
            </a:r>
          </a:p>
          <a:p>
            <a:pPr algn="just"/>
            <a:r>
              <a:rPr lang="en-US" sz="2000" dirty="0" smtClean="0">
                <a:solidFill>
                  <a:schemeClr val="tx1"/>
                </a:solidFill>
                <a:latin typeface="Arial Unicode MS" pitchFamily="34" charset="-128"/>
                <a:ea typeface="Arial Unicode MS" pitchFamily="34" charset="-128"/>
                <a:cs typeface="Arial Unicode MS" pitchFamily="34" charset="-128"/>
              </a:rPr>
              <a:t>Linux is free and open-source, that means that you can simply change anything in Linux and redistribute it in your own name! There are several Linux Distributions, commonly called “distros”. A few of them are:</a:t>
            </a:r>
          </a:p>
          <a:p>
            <a:pPr algn="just">
              <a:buNone/>
            </a:pPr>
            <a:endParaRPr lang="en-US" sz="2000" dirty="0" smtClean="0">
              <a:solidFill>
                <a:schemeClr val="tx1"/>
              </a:solidFill>
              <a:latin typeface="Arial Unicode MS" pitchFamily="34" charset="-128"/>
              <a:ea typeface="Arial Unicode MS" pitchFamily="34" charset="-128"/>
              <a:cs typeface="Arial Unicode MS" pitchFamily="34" charset="-128"/>
            </a:endParaRPr>
          </a:p>
          <a:p>
            <a:pPr lvl="1"/>
            <a:r>
              <a:rPr lang="en-US" sz="2000" i="1" dirty="0" smtClean="0">
                <a:solidFill>
                  <a:srgbClr val="C00000"/>
                </a:solidFill>
              </a:rPr>
              <a:t>Ubuntu Linux</a:t>
            </a:r>
          </a:p>
          <a:p>
            <a:pPr lvl="1"/>
            <a:r>
              <a:rPr lang="en-US" sz="2000" i="1" dirty="0" smtClean="0">
                <a:solidFill>
                  <a:srgbClr val="C00000"/>
                </a:solidFill>
              </a:rPr>
              <a:t>Red Hat Enterprise Linux</a:t>
            </a:r>
          </a:p>
          <a:p>
            <a:pPr lvl="1"/>
            <a:r>
              <a:rPr lang="en-US" sz="2000" i="1" dirty="0" smtClean="0">
                <a:solidFill>
                  <a:srgbClr val="C00000"/>
                </a:solidFill>
              </a:rPr>
              <a:t>Linux Mint</a:t>
            </a:r>
          </a:p>
          <a:p>
            <a:pPr lvl="1"/>
            <a:r>
              <a:rPr lang="en-US" sz="2000" i="1" dirty="0" smtClean="0">
                <a:solidFill>
                  <a:srgbClr val="C00000"/>
                </a:solidFill>
              </a:rPr>
              <a:t>Debian</a:t>
            </a:r>
          </a:p>
          <a:p>
            <a:pPr lvl="1"/>
            <a:r>
              <a:rPr lang="en-US" sz="2000" i="1" dirty="0" smtClean="0">
                <a:solidFill>
                  <a:srgbClr val="C00000"/>
                </a:solidFill>
              </a:rPr>
              <a:t>Fedora</a:t>
            </a:r>
          </a:p>
          <a:p>
            <a:pPr algn="just"/>
            <a:endParaRPr lang="en-US" sz="20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229600" cy="610820"/>
          </a:xfrm>
        </p:spPr>
        <p:txBody>
          <a:bodyPr>
            <a:normAutofit fontScale="90000"/>
          </a:bodyPr>
          <a:lstStyle/>
          <a:p>
            <a:r>
              <a:rPr lang="en-US" dirty="0" smtClean="0"/>
              <a:t>Linux/Unix Architecture</a:t>
            </a:r>
            <a:endParaRPr lang="en-US" dirty="0"/>
          </a:p>
        </p:txBody>
      </p:sp>
      <p:sp>
        <p:nvSpPr>
          <p:cNvPr id="3" name="Content Placeholder 2"/>
          <p:cNvSpPr>
            <a:spLocks noGrp="1"/>
          </p:cNvSpPr>
          <p:nvPr>
            <p:ph idx="1"/>
          </p:nvPr>
        </p:nvSpPr>
        <p:spPr>
          <a:xfrm>
            <a:off x="381000" y="1219200"/>
            <a:ext cx="8763000" cy="4876800"/>
          </a:xfrm>
          <a:ln w="15875">
            <a:solidFill>
              <a:schemeClr val="tx1"/>
            </a:solidFill>
          </a:ln>
        </p:spPr>
        <p:txBody>
          <a:bodyPr/>
          <a:lstStyle/>
          <a:p>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27</a:t>
            </a:fld>
            <a:endParaRPr lang="en-US" dirty="0"/>
          </a:p>
        </p:txBody>
      </p:sp>
      <p:pic>
        <p:nvPicPr>
          <p:cNvPr id="1026" name="Picture 2" descr="Image result for unix architecture image"/>
          <p:cNvPicPr>
            <a:picLocks noChangeAspect="1" noChangeArrowheads="1"/>
          </p:cNvPicPr>
          <p:nvPr/>
        </p:nvPicPr>
        <p:blipFill>
          <a:blip r:embed="rId2" cstate="print"/>
          <a:srcRect/>
          <a:stretch>
            <a:fillRect/>
          </a:stretch>
        </p:blipFill>
        <p:spPr bwMode="auto">
          <a:xfrm>
            <a:off x="457200" y="1371600"/>
            <a:ext cx="7126511" cy="4267200"/>
          </a:xfrm>
          <a:prstGeom prst="rect">
            <a:avLst/>
          </a:prstGeom>
          <a:noFill/>
        </p:spPr>
      </p:pic>
      <p:cxnSp>
        <p:nvCxnSpPr>
          <p:cNvPr id="12" name="Straight Arrow Connector 11"/>
          <p:cNvCxnSpPr/>
          <p:nvPr/>
        </p:nvCxnSpPr>
        <p:spPr>
          <a:xfrm>
            <a:off x="4648200" y="3581400"/>
            <a:ext cx="2971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91400" y="3657600"/>
            <a:ext cx="1295400" cy="307777"/>
          </a:xfrm>
          <a:prstGeom prst="rect">
            <a:avLst/>
          </a:prstGeom>
          <a:noFill/>
        </p:spPr>
        <p:txBody>
          <a:bodyPr wrap="square" rtlCol="0">
            <a:spAutoFit/>
          </a:bodyPr>
          <a:lstStyle/>
          <a:p>
            <a:r>
              <a:rPr lang="en-US" sz="1400" b="1" dirty="0" smtClean="0"/>
              <a:t>Components</a:t>
            </a:r>
            <a:endParaRPr lang="en-US" sz="1400" b="1" dirty="0"/>
          </a:p>
        </p:txBody>
      </p:sp>
      <p:cxnSp>
        <p:nvCxnSpPr>
          <p:cNvPr id="15" name="Straight Arrow Connector 14"/>
          <p:cNvCxnSpPr/>
          <p:nvPr/>
        </p:nvCxnSpPr>
        <p:spPr>
          <a:xfrm>
            <a:off x="3886200" y="2743200"/>
            <a:ext cx="3657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15200" y="2819400"/>
            <a:ext cx="1600200" cy="1046440"/>
          </a:xfrm>
          <a:prstGeom prst="rect">
            <a:avLst/>
          </a:prstGeom>
          <a:noFill/>
        </p:spPr>
        <p:txBody>
          <a:bodyPr wrap="square" rtlCol="0">
            <a:spAutoFit/>
          </a:bodyPr>
          <a:lstStyle/>
          <a:p>
            <a:r>
              <a:rPr lang="en-US" sz="1100" dirty="0" smtClean="0"/>
              <a:t>Interface between shell and hardware(Device, memory management etc)</a:t>
            </a:r>
          </a:p>
          <a:p>
            <a:endParaRPr lang="en-US" dirty="0"/>
          </a:p>
        </p:txBody>
      </p:sp>
      <p:sp>
        <p:nvSpPr>
          <p:cNvPr id="19" name="TextBox 18"/>
          <p:cNvSpPr txBox="1"/>
          <p:nvPr/>
        </p:nvSpPr>
        <p:spPr>
          <a:xfrm>
            <a:off x="7696200" y="2133601"/>
            <a:ext cx="1447800" cy="600164"/>
          </a:xfrm>
          <a:prstGeom prst="rect">
            <a:avLst/>
          </a:prstGeom>
          <a:noFill/>
        </p:spPr>
        <p:txBody>
          <a:bodyPr wrap="square" rtlCol="0">
            <a:spAutoFit/>
          </a:bodyPr>
          <a:lstStyle/>
          <a:p>
            <a:r>
              <a:rPr lang="en-US" sz="1100" dirty="0" smtClean="0"/>
              <a:t>Shell Commands(cat, </a:t>
            </a:r>
            <a:r>
              <a:rPr lang="en-US" sz="1100" dirty="0" err="1" smtClean="0"/>
              <a:t>ls</a:t>
            </a:r>
            <a:r>
              <a:rPr lang="en-US" sz="1100" dirty="0" smtClean="0"/>
              <a:t> , grep, fgrep and other)</a:t>
            </a:r>
            <a:endParaRPr lang="en-US" sz="1100" dirty="0"/>
          </a:p>
        </p:txBody>
      </p:sp>
      <p:cxnSp>
        <p:nvCxnSpPr>
          <p:cNvPr id="27" name="Straight Arrow Connector 26"/>
          <p:cNvCxnSpPr/>
          <p:nvPr/>
        </p:nvCxnSpPr>
        <p:spPr>
          <a:xfrm>
            <a:off x="4114800" y="2209800"/>
            <a:ext cx="3276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8200" y="1752600"/>
            <a:ext cx="32004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924800" y="1447800"/>
            <a:ext cx="1066800" cy="600164"/>
          </a:xfrm>
          <a:prstGeom prst="rect">
            <a:avLst/>
          </a:prstGeom>
          <a:noFill/>
        </p:spPr>
        <p:txBody>
          <a:bodyPr wrap="square" rtlCol="0">
            <a:spAutoFit/>
          </a:bodyPr>
          <a:lstStyle/>
          <a:p>
            <a:r>
              <a:rPr lang="en-US" sz="1100" dirty="0" smtClean="0"/>
              <a:t>Word </a:t>
            </a:r>
            <a:r>
              <a:rPr lang="en-US" sz="1100" dirty="0" err="1" smtClean="0"/>
              <a:t>Processors,Databases</a:t>
            </a:r>
            <a:r>
              <a:rPr lang="en-US" sz="1100" dirty="0" smtClean="0"/>
              <a:t>, Java</a:t>
            </a:r>
            <a:endParaRPr lang="en-US" sz="1100" dirty="0"/>
          </a:p>
        </p:txBody>
      </p:sp>
      <p:sp>
        <p:nvSpPr>
          <p:cNvPr id="17" name="Rectangle 16"/>
          <p:cNvSpPr/>
          <p:nvPr/>
        </p:nvSpPr>
        <p:spPr>
          <a:xfrm>
            <a:off x="3200400" y="2286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edg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heckerboard(across)">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linds(horizontal)">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linds(horizontal)">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1"/>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Linux  File System	</a:t>
            </a:r>
            <a:endParaRPr lang="en-US" dirty="0"/>
          </a:p>
        </p:txBody>
      </p:sp>
      <p:sp>
        <p:nvSpPr>
          <p:cNvPr id="3" name="Content Placeholder 2"/>
          <p:cNvSpPr>
            <a:spLocks noGrp="1"/>
          </p:cNvSpPr>
          <p:nvPr>
            <p:ph idx="1"/>
          </p:nvPr>
        </p:nvSpPr>
        <p:spPr>
          <a:xfrm>
            <a:off x="152400" y="1443834"/>
            <a:ext cx="8839200" cy="4956965"/>
          </a:xfrm>
        </p:spPr>
        <p:txBody>
          <a:bodyPr/>
          <a:lstStyle/>
          <a:p>
            <a:pPr>
              <a:buNone/>
            </a:pPr>
            <a:r>
              <a:rPr lang="en-US" dirty="0" smtClean="0"/>
              <a:t>																																														</a:t>
            </a:r>
          </a:p>
          <a:p>
            <a:pPr>
              <a:buNone/>
            </a:pPr>
            <a:endParaRPr lang="en-US" sz="1600" b="1" u="sng" dirty="0" smtClean="0">
              <a:latin typeface="Arial" pitchFamily="34" charset="0"/>
              <a:cs typeface="Arial" pitchFamily="34" charset="0"/>
            </a:endParaRPr>
          </a:p>
          <a:p>
            <a:pPr>
              <a:buNone/>
            </a:pPr>
            <a:r>
              <a:rPr lang="en-US" sz="1600" b="1" u="sng" dirty="0" smtClean="0">
                <a:latin typeface="Arial" pitchFamily="34" charset="0"/>
                <a:cs typeface="Arial" pitchFamily="34" charset="0"/>
              </a:rPr>
              <a:t>Unix/Linux file </a:t>
            </a:r>
            <a:r>
              <a:rPr lang="en-US" sz="1600" b="1" u="sng" dirty="0" err="1" smtClean="0">
                <a:latin typeface="Arial" pitchFamily="34" charset="0"/>
                <a:cs typeface="Arial" pitchFamily="34" charset="0"/>
              </a:rPr>
              <a:t>colours</a:t>
            </a:r>
            <a:r>
              <a:rPr lang="en-US" sz="1600" b="1" u="sng" dirty="0" smtClean="0">
                <a:latin typeface="Arial" pitchFamily="34" charset="0"/>
                <a:cs typeface="Arial" pitchFamily="34" charset="0"/>
              </a:rPr>
              <a:t>:</a:t>
            </a:r>
          </a:p>
          <a:p>
            <a:pPr>
              <a:buFont typeface="Wingdings" pitchFamily="2" charset="2"/>
              <a:buChar char="ü"/>
            </a:pPr>
            <a:r>
              <a:rPr lang="en-US" sz="1600" b="1" dirty="0" smtClean="0">
                <a:solidFill>
                  <a:schemeClr val="tx2"/>
                </a:solidFill>
                <a:latin typeface="Arial" pitchFamily="34" charset="0"/>
                <a:cs typeface="Arial" pitchFamily="34" charset="0"/>
              </a:rPr>
              <a:t>Blue or Dark Blue </a:t>
            </a:r>
            <a:r>
              <a:rPr lang="en-US" sz="1600" dirty="0" smtClean="0">
                <a:solidFill>
                  <a:schemeClr val="tx1"/>
                </a:solidFill>
                <a:latin typeface="Arial" pitchFamily="34" charset="0"/>
                <a:cs typeface="Arial" pitchFamily="34" charset="0"/>
              </a:rPr>
              <a:t>– Directory</a:t>
            </a:r>
          </a:p>
          <a:p>
            <a:pPr>
              <a:buFont typeface="Wingdings" pitchFamily="2" charset="2"/>
              <a:buChar char="ü"/>
            </a:pPr>
            <a:r>
              <a:rPr lang="en-US" sz="1600" b="1" dirty="0" smtClean="0">
                <a:solidFill>
                  <a:srgbClr val="00B050"/>
                </a:solidFill>
                <a:latin typeface="Arial" pitchFamily="34" charset="0"/>
                <a:cs typeface="Arial" pitchFamily="34" charset="0"/>
              </a:rPr>
              <a:t>Green</a:t>
            </a:r>
            <a:r>
              <a:rPr lang="en-US" sz="1600" dirty="0" smtClean="0">
                <a:solidFill>
                  <a:schemeClr val="tx1"/>
                </a:solidFill>
                <a:latin typeface="Arial" pitchFamily="34" charset="0"/>
                <a:cs typeface="Arial" pitchFamily="34" charset="0"/>
              </a:rPr>
              <a:t> – Executable files</a:t>
            </a:r>
          </a:p>
          <a:p>
            <a:pPr>
              <a:buFont typeface="Wingdings" pitchFamily="2" charset="2"/>
              <a:buChar char="ü"/>
            </a:pPr>
            <a:r>
              <a:rPr lang="en-US" sz="1600" b="1" dirty="0" err="1" smtClean="0">
                <a:solidFill>
                  <a:schemeClr val="tx2">
                    <a:lumMod val="60000"/>
                    <a:lumOff val="40000"/>
                  </a:schemeClr>
                </a:solidFill>
                <a:latin typeface="Arial" pitchFamily="34" charset="0"/>
                <a:cs typeface="Arial" pitchFamily="34" charset="0"/>
              </a:rPr>
              <a:t>Skyblue</a:t>
            </a:r>
            <a:r>
              <a:rPr lang="en-US" sz="1600" dirty="0" smtClean="0">
                <a:solidFill>
                  <a:schemeClr val="tx1"/>
                </a:solidFill>
                <a:latin typeface="Arial" pitchFamily="34" charset="0"/>
                <a:cs typeface="Arial" pitchFamily="34" charset="0"/>
              </a:rPr>
              <a:t>- linked files</a:t>
            </a:r>
          </a:p>
          <a:p>
            <a:pPr>
              <a:buFont typeface="Wingdings" pitchFamily="2" charset="2"/>
              <a:buChar char="ü"/>
            </a:pPr>
            <a:r>
              <a:rPr lang="en-US" sz="1600" b="1" dirty="0" smtClean="0">
                <a:solidFill>
                  <a:srgbClr val="FFC000"/>
                </a:solidFill>
                <a:latin typeface="Arial" pitchFamily="34" charset="0"/>
                <a:cs typeface="Arial" pitchFamily="34" charset="0"/>
              </a:rPr>
              <a:t>Yellow with black background </a:t>
            </a:r>
            <a:r>
              <a:rPr lang="en-US" sz="1600" dirty="0" smtClean="0">
                <a:solidFill>
                  <a:schemeClr val="tx1"/>
                </a:solidFill>
                <a:latin typeface="Arial" pitchFamily="34" charset="0"/>
                <a:cs typeface="Arial" pitchFamily="34" charset="0"/>
              </a:rPr>
              <a:t>– linked file</a:t>
            </a:r>
          </a:p>
          <a:p>
            <a:pPr>
              <a:buFont typeface="Wingdings" pitchFamily="2" charset="2"/>
              <a:buChar char="ü"/>
            </a:pPr>
            <a:r>
              <a:rPr lang="en-US" sz="1600" b="1" dirty="0" smtClean="0">
                <a:solidFill>
                  <a:schemeClr val="accent2">
                    <a:lumMod val="60000"/>
                    <a:lumOff val="40000"/>
                  </a:schemeClr>
                </a:solidFill>
                <a:latin typeface="Arial" pitchFamily="34" charset="0"/>
                <a:cs typeface="Arial" pitchFamily="34" charset="0"/>
              </a:rPr>
              <a:t>Pink</a:t>
            </a:r>
            <a:r>
              <a:rPr lang="en-US" sz="1600" dirty="0" smtClean="0">
                <a:solidFill>
                  <a:schemeClr val="tx1"/>
                </a:solidFill>
                <a:latin typeface="Arial" pitchFamily="34" charset="0"/>
                <a:cs typeface="Arial" pitchFamily="34" charset="0"/>
              </a:rPr>
              <a:t> – Graphic image file</a:t>
            </a:r>
          </a:p>
          <a:p>
            <a:pPr>
              <a:buFont typeface="Wingdings" pitchFamily="2" charset="2"/>
              <a:buChar char="ü"/>
            </a:pPr>
            <a:r>
              <a:rPr lang="en-US" sz="1600" b="1" dirty="0" smtClean="0">
                <a:solidFill>
                  <a:srgbClr val="FF0000"/>
                </a:solidFill>
                <a:latin typeface="Arial" pitchFamily="34" charset="0"/>
                <a:cs typeface="Arial" pitchFamily="34" charset="0"/>
              </a:rPr>
              <a:t>Red</a:t>
            </a:r>
            <a:r>
              <a:rPr lang="en-US" sz="1600" dirty="0" smtClean="0">
                <a:solidFill>
                  <a:schemeClr val="tx1"/>
                </a:solidFill>
                <a:latin typeface="Arial" pitchFamily="34" charset="0"/>
                <a:cs typeface="Arial" pitchFamily="34" charset="0"/>
              </a:rPr>
              <a:t> – Archive or zip file</a:t>
            </a:r>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copyrights@cubeipl.com</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28</a:t>
            </a:fld>
            <a:endParaRPr lang="en-US"/>
          </a:p>
        </p:txBody>
      </p:sp>
      <p:sp>
        <p:nvSpPr>
          <p:cNvPr id="6" name="Rectangle 5"/>
          <p:cNvSpPr/>
          <p:nvPr/>
        </p:nvSpPr>
        <p:spPr>
          <a:xfrm>
            <a:off x="3810000" y="17526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/Root Dir</a:t>
            </a:r>
            <a:endParaRPr lang="en-US" b="1" dirty="0"/>
          </a:p>
        </p:txBody>
      </p:sp>
      <p:sp>
        <p:nvSpPr>
          <p:cNvPr id="7" name="Down Arrow 6"/>
          <p:cNvSpPr/>
          <p:nvPr/>
        </p:nvSpPr>
        <p:spPr>
          <a:xfrm>
            <a:off x="4191000" y="2159000"/>
            <a:ext cx="484632"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71500" y="2667000"/>
            <a:ext cx="7620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4400" y="2743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457200" y="3200400"/>
            <a:ext cx="838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/bin</a:t>
            </a:r>
            <a:endParaRPr lang="en-US" dirty="0"/>
          </a:p>
        </p:txBody>
      </p:sp>
      <p:cxnSp>
        <p:nvCxnSpPr>
          <p:cNvPr id="18" name="Straight Arrow Connector 17"/>
          <p:cNvCxnSpPr/>
          <p:nvPr/>
        </p:nvCxnSpPr>
        <p:spPr>
          <a:xfrm>
            <a:off x="21336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766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391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436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4958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486400" y="3200400"/>
            <a:ext cx="91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/etc</a:t>
            </a:r>
            <a:endParaRPr lang="en-US" dirty="0"/>
          </a:p>
        </p:txBody>
      </p:sp>
      <p:sp>
        <p:nvSpPr>
          <p:cNvPr id="25" name="Rounded Rectangle 24"/>
          <p:cNvSpPr/>
          <p:nvPr/>
        </p:nvSpPr>
        <p:spPr>
          <a:xfrm>
            <a:off x="4114800" y="3200400"/>
            <a:ext cx="990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6" name="Rounded Rectangle 25"/>
          <p:cNvSpPr/>
          <p:nvPr/>
        </p:nvSpPr>
        <p:spPr>
          <a:xfrm>
            <a:off x="2895600" y="3213100"/>
            <a:ext cx="838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/boot</a:t>
            </a:r>
            <a:endParaRPr lang="en-US" dirty="0"/>
          </a:p>
        </p:txBody>
      </p:sp>
      <p:sp>
        <p:nvSpPr>
          <p:cNvPr id="27" name="Rounded Rectangle 26"/>
          <p:cNvSpPr/>
          <p:nvPr/>
        </p:nvSpPr>
        <p:spPr>
          <a:xfrm>
            <a:off x="1676400" y="3200400"/>
            <a:ext cx="838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sp>
        <p:nvSpPr>
          <p:cNvPr id="28" name="Rounded Rectangle 27"/>
          <p:cNvSpPr/>
          <p:nvPr/>
        </p:nvSpPr>
        <p:spPr>
          <a:xfrm>
            <a:off x="6934200" y="3200400"/>
            <a:ext cx="838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/usr</a:t>
            </a:r>
            <a:endParaRPr lang="en-US" dirty="0"/>
          </a:p>
        </p:txBody>
      </p:sp>
      <p:sp>
        <p:nvSpPr>
          <p:cNvPr id="23" name="TextBox 22"/>
          <p:cNvSpPr txBox="1"/>
          <p:nvPr/>
        </p:nvSpPr>
        <p:spPr>
          <a:xfrm>
            <a:off x="4800600" y="4267200"/>
            <a:ext cx="4191000" cy="1600438"/>
          </a:xfrm>
          <a:prstGeom prst="rect">
            <a:avLst/>
          </a:prstGeom>
          <a:noFill/>
        </p:spPr>
        <p:txBody>
          <a:bodyPr wrap="square" rtlCol="0">
            <a:spAutoFit/>
          </a:bodyPr>
          <a:lstStyle/>
          <a:p>
            <a:r>
              <a:rPr lang="en-US" sz="1400" dirty="0" smtClean="0"/>
              <a:t>/</a:t>
            </a:r>
            <a:r>
              <a:rPr lang="en-US" sz="1400" b="1" dirty="0" smtClean="0"/>
              <a:t>bin = All Executable files</a:t>
            </a:r>
          </a:p>
          <a:p>
            <a:r>
              <a:rPr lang="en-US" sz="1400" b="1" dirty="0" smtClean="0"/>
              <a:t>/dev= devices  drivers </a:t>
            </a:r>
          </a:p>
          <a:p>
            <a:r>
              <a:rPr lang="en-US" sz="1400" b="1" dirty="0" smtClean="0"/>
              <a:t>/boot= system bootable files</a:t>
            </a:r>
          </a:p>
          <a:p>
            <a:r>
              <a:rPr lang="en-US" sz="1400" b="1" dirty="0" smtClean="0"/>
              <a:t>/home= home directory for users, groups</a:t>
            </a:r>
          </a:p>
          <a:p>
            <a:r>
              <a:rPr lang="en-US" sz="1400" b="1" dirty="0" smtClean="0"/>
              <a:t>/</a:t>
            </a:r>
            <a:r>
              <a:rPr lang="en-US" sz="1300" b="1" dirty="0" smtClean="0"/>
              <a:t>etc=configuration related information(sysadmin related)</a:t>
            </a:r>
          </a:p>
          <a:p>
            <a:r>
              <a:rPr lang="en-US" sz="1400" b="1" dirty="0" smtClean="0"/>
              <a:t>/usr=default directory, when new software is installed</a:t>
            </a:r>
          </a:p>
          <a:p>
            <a:r>
              <a:rPr lang="en-US" sz="1400" b="1" dirty="0" smtClean="0"/>
              <a:t>           it install here by default.</a:t>
            </a:r>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Linux File System</a:t>
            </a:r>
            <a:endParaRPr lang="en-US" dirty="0"/>
          </a:p>
        </p:txBody>
      </p:sp>
      <p:sp>
        <p:nvSpPr>
          <p:cNvPr id="3" name="Content Placeholder 2"/>
          <p:cNvSpPr>
            <a:spLocks noGrp="1"/>
          </p:cNvSpPr>
          <p:nvPr>
            <p:ph idx="1"/>
          </p:nvPr>
        </p:nvSpPr>
        <p:spPr/>
        <p:txBody>
          <a:bodyPr/>
          <a:lstStyle/>
          <a:p>
            <a:pPr>
              <a:buNone/>
            </a:pPr>
            <a:r>
              <a:rPr lang="en-US" sz="2000" dirty="0" smtClean="0"/>
              <a:t>To see the  permission of a file:</a:t>
            </a:r>
          </a:p>
          <a:p>
            <a:pPr>
              <a:buNone/>
            </a:pPr>
            <a:r>
              <a:rPr lang="en-US" sz="2000" dirty="0" smtClean="0"/>
              <a:t>$</a:t>
            </a:r>
            <a:r>
              <a:rPr lang="en-US" sz="2000" dirty="0" err="1" smtClean="0"/>
              <a:t>ls</a:t>
            </a:r>
            <a:r>
              <a:rPr lang="en-US" sz="2000" dirty="0" smtClean="0"/>
              <a:t> –l</a:t>
            </a:r>
          </a:p>
          <a:p>
            <a:pPr>
              <a:buNone/>
            </a:pPr>
            <a:r>
              <a:rPr lang="en-US" sz="2000" dirty="0" smtClean="0"/>
              <a:t>-</a:t>
            </a:r>
            <a:r>
              <a:rPr lang="en-US" sz="2000" b="1" dirty="0" err="1" smtClean="0"/>
              <a:t>rwxr</a:t>
            </a:r>
            <a:r>
              <a:rPr lang="en-US" sz="2000" b="1" dirty="0" smtClean="0"/>
              <a:t>-</a:t>
            </a:r>
            <a:r>
              <a:rPr lang="en-US" sz="2000" b="1" dirty="0" err="1" smtClean="0"/>
              <a:t>xr</a:t>
            </a:r>
            <a:r>
              <a:rPr lang="en-US" sz="2000" b="1" dirty="0" smtClean="0"/>
              <a:t>-x 1 10490 floppy 17242 May 8 2013 </a:t>
            </a:r>
            <a:r>
              <a:rPr lang="en-US" sz="2000" b="1" dirty="0" err="1" smtClean="0"/>
              <a:t>acroread</a:t>
            </a:r>
            <a:endParaRPr lang="en-US" sz="2000" b="1" dirty="0" smtClean="0"/>
          </a:p>
          <a:p>
            <a:pPr>
              <a:buFontTx/>
              <a:buChar char="-"/>
            </a:pPr>
            <a:r>
              <a:rPr lang="en-US" sz="1800" dirty="0" smtClean="0"/>
              <a:t>represents a regular file. It gives you a hint of the type of object it is</a:t>
            </a:r>
          </a:p>
          <a:p>
            <a:r>
              <a:rPr lang="en-US" sz="1800" dirty="0" smtClean="0"/>
              <a:t>d (directory)</a:t>
            </a:r>
          </a:p>
          <a:p>
            <a:r>
              <a:rPr lang="en-US" sz="1800" dirty="0" smtClean="0"/>
              <a:t>c (character device)</a:t>
            </a:r>
          </a:p>
          <a:p>
            <a:r>
              <a:rPr lang="en-US" sz="1800" dirty="0" smtClean="0"/>
              <a:t>l (</a:t>
            </a:r>
            <a:r>
              <a:rPr lang="en-US" sz="1800" dirty="0" err="1" smtClean="0"/>
              <a:t>symlink</a:t>
            </a:r>
            <a:r>
              <a:rPr lang="en-US" sz="1800" dirty="0" smtClean="0"/>
              <a:t>)</a:t>
            </a:r>
          </a:p>
          <a:p>
            <a:r>
              <a:rPr lang="en-US" sz="1800" dirty="0" smtClean="0"/>
              <a:t>p (named pipe)</a:t>
            </a:r>
          </a:p>
          <a:p>
            <a:r>
              <a:rPr lang="en-US" sz="1800" dirty="0" smtClean="0"/>
              <a:t>s (socket)</a:t>
            </a:r>
          </a:p>
          <a:p>
            <a:r>
              <a:rPr lang="en-US" sz="1800" dirty="0" smtClean="0"/>
              <a:t>b (block device)</a:t>
            </a:r>
          </a:p>
          <a:p>
            <a:r>
              <a:rPr lang="en-US" sz="1800" dirty="0" smtClean="0"/>
              <a:t>D (door)</a:t>
            </a:r>
          </a:p>
          <a:p>
            <a:r>
              <a:rPr lang="en-US" sz="1800" dirty="0" smtClean="0"/>
              <a:t>- (regular file)</a:t>
            </a:r>
          </a:p>
          <a:p>
            <a:pPr>
              <a:buFontTx/>
              <a:buChar char="-"/>
            </a:pPr>
            <a:endParaRPr lang="en-US" sz="1800" dirty="0" smtClean="0"/>
          </a:p>
          <a:p>
            <a:pPr>
              <a:buFontTx/>
              <a:buChar char="-"/>
            </a:pPr>
            <a:endParaRPr lang="en-US" sz="2000" dirty="0" smtClean="0"/>
          </a:p>
          <a:p>
            <a:pPr>
              <a:buNone/>
            </a:pPr>
            <a:endParaRPr lang="en-US" b="1" u="sng" dirty="0">
              <a:solidFill>
                <a:schemeClr val="tx1"/>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9" y="152400"/>
            <a:ext cx="5554975" cy="986025"/>
          </a:xfrm>
        </p:spPr>
        <p:txBody>
          <a:bodyPr>
            <a:normAutofit/>
          </a:bodyPr>
          <a:lstStyle/>
          <a:p>
            <a:r>
              <a:rPr lang="en-US" dirty="0" smtClean="0">
                <a:latin typeface="Arial Unicode MS" pitchFamily="34" charset="-128"/>
                <a:ea typeface="Arial Unicode MS" pitchFamily="34" charset="-128"/>
                <a:cs typeface="Arial Unicode MS" pitchFamily="34" charset="-128"/>
              </a:rPr>
              <a:t>What is DevOps?</a:t>
            </a:r>
            <a:endParaRPr lang="en-US"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p:txBody>
          <a:bodyPr>
            <a:normAutofit/>
          </a:bodyPr>
          <a:lstStyle/>
          <a:p>
            <a:pPr>
              <a:buFont typeface="Wingdings" pitchFamily="2" charset="2"/>
              <a:buChar char="ü"/>
            </a:pPr>
            <a:endParaRPr lang="en-US" sz="2000" dirty="0" smtClean="0"/>
          </a:p>
          <a:p>
            <a:pPr algn="just">
              <a:buFont typeface="Wingdings" pitchFamily="2" charset="2"/>
              <a:buChar char="ü"/>
            </a:pPr>
            <a:r>
              <a:rPr lang="en-US" sz="1800" dirty="0" smtClean="0">
                <a:solidFill>
                  <a:schemeClr val="tx1"/>
                </a:solidFill>
              </a:rPr>
              <a:t>The key to understanding what is DevOps lies in the intention of DevOps, that is to create superior-quality software, more quickly and with more reliability while causing greater communication and collaboration between teams. Teams we refer to these two: </a:t>
            </a:r>
            <a:r>
              <a:rPr lang="en-US" sz="1800" b="1" dirty="0" smtClean="0">
                <a:solidFill>
                  <a:schemeClr val="tx1"/>
                </a:solidFill>
              </a:rPr>
              <a:t>Development team</a:t>
            </a:r>
            <a:r>
              <a:rPr lang="en-US" sz="1800" dirty="0" smtClean="0">
                <a:solidFill>
                  <a:schemeClr val="tx1"/>
                </a:solidFill>
              </a:rPr>
              <a:t> &amp; </a:t>
            </a:r>
            <a:r>
              <a:rPr lang="en-US" sz="1800" b="1" dirty="0" smtClean="0">
                <a:solidFill>
                  <a:schemeClr val="tx1"/>
                </a:solidFill>
              </a:rPr>
              <a:t>IT Operations team</a:t>
            </a:r>
            <a:r>
              <a:rPr lang="en-US" sz="1800" dirty="0" smtClean="0">
                <a:solidFill>
                  <a:schemeClr val="tx1"/>
                </a:solidFill>
              </a:rPr>
              <a:t>.</a:t>
            </a:r>
          </a:p>
          <a:p>
            <a:pPr algn="just">
              <a:buNone/>
            </a:pPr>
            <a:endParaRPr lang="en-US" sz="1800" dirty="0" smtClean="0">
              <a:solidFill>
                <a:schemeClr val="tx1"/>
              </a:solidFill>
            </a:endParaRPr>
          </a:p>
          <a:p>
            <a:pPr algn="just">
              <a:buFont typeface="Wingdings" pitchFamily="2" charset="2"/>
              <a:buChar char="ü"/>
            </a:pPr>
            <a:r>
              <a:rPr lang="en-US" sz="1800" dirty="0" smtClean="0">
                <a:solidFill>
                  <a:schemeClr val="tx1"/>
                </a:solidFill>
              </a:rPr>
              <a:t>DevOps enables continuous software delivery with less complex problems to fix and faster resolution of problems.</a:t>
            </a:r>
          </a:p>
          <a:p>
            <a:pPr algn="just">
              <a:buNone/>
            </a:pPr>
            <a:endParaRPr lang="en-US" sz="1800" dirty="0" smtClean="0">
              <a:solidFill>
                <a:schemeClr val="tx1"/>
              </a:solidFill>
            </a:endParaRPr>
          </a:p>
          <a:p>
            <a:pPr algn="just">
              <a:buFont typeface="Wingdings" pitchFamily="2" charset="2"/>
              <a:buChar char="ü"/>
            </a:pPr>
            <a:r>
              <a:rPr lang="en-US" sz="1800" dirty="0" smtClean="0">
                <a:solidFill>
                  <a:schemeClr val="tx1"/>
                </a:solidFill>
              </a:rPr>
              <a:t>DevOps is a software development approach which involves Continuous Development, Continuous Testing, Continuous Integration, Continuous Deployment and Continuous Monitoring of the software throughout its development life cycle.</a:t>
            </a:r>
          </a:p>
        </p:txBody>
      </p:sp>
      <p:sp>
        <p:nvSpPr>
          <p:cNvPr id="4" name="Slide Number Placeholder 3"/>
          <p:cNvSpPr>
            <a:spLocks noGrp="1"/>
          </p:cNvSpPr>
          <p:nvPr>
            <p:ph type="sldNum" sz="quarter" idx="12"/>
          </p:nvPr>
        </p:nvSpPr>
        <p:spPr/>
        <p:txBody>
          <a:bodyPr/>
          <a:lstStyle/>
          <a:p>
            <a:fld id="{B82CCC60-E8CD-4174-8B1A-7DF615B22EEF}" type="slidenum">
              <a:rPr lang="en-US" smtClean="0"/>
              <a:pPr/>
              <a:t>3</a:t>
            </a:fld>
            <a:endParaRPr lang="en-US" dirty="0"/>
          </a:p>
        </p:txBody>
      </p:sp>
      <p:sp>
        <p:nvSpPr>
          <p:cNvPr id="5" name="Footer Placeholder 4"/>
          <p:cNvSpPr>
            <a:spLocks noGrp="1"/>
          </p:cNvSpPr>
          <p:nvPr>
            <p:ph type="ftr" sz="quarter" idx="11"/>
          </p:nvPr>
        </p:nvSpPr>
        <p:spPr/>
        <p:txBody>
          <a:bodyPr/>
          <a:lstStyle/>
          <a:p>
            <a:r>
              <a:rPr lang="en-US" smtClean="0"/>
              <a:t>copyrights@cubeipl.com</a:t>
            </a:r>
            <a:endParaRPr lang="en-US"/>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Linux File System</a:t>
            </a:r>
            <a:endParaRPr lang="en-US" dirty="0"/>
          </a:p>
        </p:txBody>
      </p:sp>
      <p:sp>
        <p:nvSpPr>
          <p:cNvPr id="3" name="Content Placeholder 2"/>
          <p:cNvSpPr>
            <a:spLocks noGrp="1"/>
          </p:cNvSpPr>
          <p:nvPr>
            <p:ph idx="1"/>
          </p:nvPr>
        </p:nvSpPr>
        <p:spPr>
          <a:xfrm>
            <a:off x="754374" y="1443834"/>
            <a:ext cx="8008626" cy="4804565"/>
          </a:xfrm>
        </p:spPr>
        <p:txBody>
          <a:bodyPr>
            <a:normAutofit fontScale="85000" lnSpcReduction="20000"/>
          </a:bodyPr>
          <a:lstStyle/>
          <a:p>
            <a:pPr>
              <a:buNone/>
            </a:pPr>
            <a:r>
              <a:rPr lang="en-US" sz="2000" b="1" dirty="0" smtClean="0"/>
              <a:t>        r</a:t>
            </a:r>
            <a:r>
              <a:rPr lang="en-US" sz="2000" dirty="0" smtClean="0"/>
              <a:t> represents read permission.</a:t>
            </a:r>
            <a:br>
              <a:rPr lang="en-US" sz="2000" dirty="0" smtClean="0"/>
            </a:br>
            <a:r>
              <a:rPr lang="en-US" sz="2000" b="1" dirty="0" smtClean="0"/>
              <a:t>w</a:t>
            </a:r>
            <a:r>
              <a:rPr lang="en-US" sz="2000" dirty="0" smtClean="0"/>
              <a:t> represents write permission and </a:t>
            </a:r>
            <a:br>
              <a:rPr lang="en-US" sz="2000" dirty="0" smtClean="0"/>
            </a:br>
            <a:r>
              <a:rPr lang="en-US" sz="2000" b="1" dirty="0" smtClean="0"/>
              <a:t>x</a:t>
            </a:r>
            <a:r>
              <a:rPr lang="en-US" sz="2000" dirty="0" smtClean="0"/>
              <a:t> represents executable permission.</a:t>
            </a:r>
          </a:p>
          <a:p>
            <a:endParaRPr lang="en-US" sz="2000" dirty="0" smtClean="0"/>
          </a:p>
          <a:p>
            <a:r>
              <a:rPr lang="en-US" sz="2000" dirty="0" smtClean="0"/>
              <a:t>First combination of </a:t>
            </a:r>
            <a:r>
              <a:rPr lang="en-US" sz="2000" dirty="0" err="1" smtClean="0"/>
              <a:t>rwx</a:t>
            </a:r>
            <a:r>
              <a:rPr lang="en-US" sz="2000" dirty="0" smtClean="0"/>
              <a:t> represents permission for the </a:t>
            </a:r>
            <a:r>
              <a:rPr lang="en-US" sz="2000" b="1" dirty="0" smtClean="0"/>
              <a:t>owner</a:t>
            </a:r>
            <a:r>
              <a:rPr lang="en-US" sz="2000" dirty="0" smtClean="0"/>
              <a:t> .</a:t>
            </a:r>
            <a:br>
              <a:rPr lang="en-US" sz="2000" dirty="0" smtClean="0"/>
            </a:br>
            <a:r>
              <a:rPr lang="en-US" sz="2000" dirty="0" smtClean="0"/>
              <a:t>Second combination of </a:t>
            </a:r>
            <a:r>
              <a:rPr lang="en-US" sz="2000" dirty="0" err="1" smtClean="0"/>
              <a:t>rwx</a:t>
            </a:r>
            <a:r>
              <a:rPr lang="en-US" sz="2000" dirty="0" smtClean="0"/>
              <a:t> represents permission for the </a:t>
            </a:r>
            <a:r>
              <a:rPr lang="en-US" sz="2000" b="1" dirty="0" smtClean="0"/>
              <a:t>group</a:t>
            </a:r>
            <a:r>
              <a:rPr lang="en-US" sz="2000" dirty="0" smtClean="0"/>
              <a:t> .</a:t>
            </a:r>
            <a:br>
              <a:rPr lang="en-US" sz="2000" dirty="0" smtClean="0"/>
            </a:br>
            <a:r>
              <a:rPr lang="en-US" sz="2000" dirty="0" smtClean="0"/>
              <a:t>Third combination of </a:t>
            </a:r>
            <a:r>
              <a:rPr lang="en-US" sz="2000" dirty="0" err="1" smtClean="0"/>
              <a:t>rwx</a:t>
            </a:r>
            <a:r>
              <a:rPr lang="en-US" sz="2000" dirty="0" smtClean="0"/>
              <a:t> represents permission for the </a:t>
            </a:r>
            <a:r>
              <a:rPr lang="en-US" sz="2000" b="1" dirty="0" smtClean="0"/>
              <a:t>other</a:t>
            </a:r>
            <a:r>
              <a:rPr lang="en-US" sz="2000" dirty="0" smtClean="0"/>
              <a:t> of the file.</a:t>
            </a:r>
            <a:br>
              <a:rPr lang="en-US" sz="2000" dirty="0" smtClean="0"/>
            </a:br>
            <a:endParaRPr lang="en-US" sz="2000" dirty="0" smtClean="0"/>
          </a:p>
          <a:p>
            <a:pPr>
              <a:buNone/>
            </a:pPr>
            <a:r>
              <a:rPr lang="en-US" sz="2000" b="1" dirty="0" smtClean="0"/>
              <a:t>Octal notation</a:t>
            </a:r>
            <a:endParaRPr lang="en-US" sz="2000" dirty="0" smtClean="0"/>
          </a:p>
          <a:p>
            <a:r>
              <a:rPr lang="en-US" sz="2000" dirty="0" smtClean="0"/>
              <a:t>Permission of file can also be represented in octal notation.</a:t>
            </a:r>
            <a:br>
              <a:rPr lang="en-US" sz="2000" dirty="0" smtClean="0"/>
            </a:br>
            <a:r>
              <a:rPr lang="en-US" sz="2000" dirty="0" smtClean="0"/>
              <a:t>In octal notation</a:t>
            </a:r>
          </a:p>
          <a:p>
            <a:r>
              <a:rPr lang="en-US" sz="2000" dirty="0" smtClean="0"/>
              <a:t>Read or r is represented by 4,</a:t>
            </a:r>
            <a:br>
              <a:rPr lang="en-US" sz="2000" dirty="0" smtClean="0"/>
            </a:br>
            <a:r>
              <a:rPr lang="en-US" sz="2000" dirty="0" smtClean="0"/>
              <a:t>Write or w is represented by 2 </a:t>
            </a:r>
            <a:br>
              <a:rPr lang="en-US" sz="2000" dirty="0" smtClean="0"/>
            </a:br>
            <a:r>
              <a:rPr lang="en-US" sz="2000" dirty="0" smtClean="0"/>
              <a:t>Execute x is represented by 1.</a:t>
            </a:r>
          </a:p>
          <a:p>
            <a:pPr>
              <a:buNone/>
            </a:pPr>
            <a:r>
              <a:rPr lang="en-US" sz="2000" dirty="0" smtClean="0"/>
              <a:t>Sum of these three is use to represent the permission.</a:t>
            </a:r>
          </a:p>
          <a:p>
            <a:pPr>
              <a:buNone/>
            </a:pPr>
            <a:r>
              <a:rPr lang="en-US" sz="2000" dirty="0" smtClean="0"/>
              <a:t>       For </a:t>
            </a:r>
            <a:r>
              <a:rPr lang="en-US" sz="2000" b="1" dirty="0" smtClean="0"/>
              <a:t>owner</a:t>
            </a:r>
            <a:r>
              <a:rPr lang="en-US" sz="2000" dirty="0" smtClean="0"/>
              <a:t> it is 4+2+1=7 (111 in binary)</a:t>
            </a:r>
            <a:br>
              <a:rPr lang="en-US" sz="2000" dirty="0" smtClean="0"/>
            </a:br>
            <a:r>
              <a:rPr lang="en-US" sz="2000" dirty="0" smtClean="0"/>
              <a:t>For </a:t>
            </a:r>
            <a:r>
              <a:rPr lang="en-US" sz="2000" b="1" dirty="0" smtClean="0"/>
              <a:t>group</a:t>
            </a:r>
            <a:r>
              <a:rPr lang="en-US" sz="2000" dirty="0" smtClean="0"/>
              <a:t> it is 4+0+1=5 (101 in binary) and</a:t>
            </a:r>
            <a:br>
              <a:rPr lang="en-US" sz="2000" dirty="0" smtClean="0"/>
            </a:br>
            <a:r>
              <a:rPr lang="en-US" sz="2000" dirty="0" smtClean="0"/>
              <a:t>For </a:t>
            </a:r>
            <a:r>
              <a:rPr lang="en-US" sz="2000" b="1" dirty="0" smtClean="0"/>
              <a:t>other</a:t>
            </a:r>
            <a:r>
              <a:rPr lang="en-US" sz="2000" dirty="0" smtClean="0"/>
              <a:t> it is 4+0+1=5 (101 in binary).</a:t>
            </a: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Linux File System</a:t>
            </a:r>
            <a:endParaRPr lang="en-US" dirty="0"/>
          </a:p>
        </p:txBody>
      </p:sp>
      <p:sp>
        <p:nvSpPr>
          <p:cNvPr id="3" name="Content Placeholder 2"/>
          <p:cNvSpPr>
            <a:spLocks noGrp="1"/>
          </p:cNvSpPr>
          <p:nvPr>
            <p:ph idx="1"/>
          </p:nvPr>
        </p:nvSpPr>
        <p:spPr>
          <a:xfrm>
            <a:off x="685800" y="1447800"/>
            <a:ext cx="8008626" cy="4804565"/>
          </a:xfrm>
        </p:spPr>
        <p:txBody>
          <a:bodyPr>
            <a:normAutofit lnSpcReduction="10000"/>
          </a:bodyPr>
          <a:lstStyle/>
          <a:p>
            <a:pPr>
              <a:buNone/>
            </a:pPr>
            <a:r>
              <a:rPr lang="en-US" sz="2000" b="1" dirty="0" smtClean="0"/>
              <a:t>        r</a:t>
            </a:r>
            <a:r>
              <a:rPr lang="en-US" sz="2000" dirty="0" smtClean="0"/>
              <a:t> represents read permission.</a:t>
            </a:r>
            <a:br>
              <a:rPr lang="en-US" sz="2000" dirty="0" smtClean="0"/>
            </a:br>
            <a:r>
              <a:rPr lang="en-US" sz="2000" b="1" dirty="0" smtClean="0"/>
              <a:t>w</a:t>
            </a:r>
            <a:r>
              <a:rPr lang="en-US" sz="2000" dirty="0" smtClean="0"/>
              <a:t> represents write permission and </a:t>
            </a:r>
            <a:br>
              <a:rPr lang="en-US" sz="2000" dirty="0" smtClean="0"/>
            </a:br>
            <a:r>
              <a:rPr lang="en-US" sz="2000" b="1" dirty="0" smtClean="0"/>
              <a:t>x</a:t>
            </a:r>
            <a:r>
              <a:rPr lang="en-US" sz="2000" dirty="0" smtClean="0"/>
              <a:t> represents executable permission.</a:t>
            </a:r>
          </a:p>
          <a:p>
            <a:pPr>
              <a:buNone/>
            </a:pPr>
            <a:endParaRPr lang="en-US" sz="2000" dirty="0" smtClean="0"/>
          </a:p>
          <a:p>
            <a:pPr>
              <a:buNone/>
            </a:pPr>
            <a:r>
              <a:rPr lang="en-US" sz="2000" b="1" u="sng" dirty="0" smtClean="0">
                <a:solidFill>
                  <a:srgbClr val="C00000"/>
                </a:solidFill>
              </a:rPr>
              <a:t>User/File Permissions</a:t>
            </a:r>
          </a:p>
          <a:p>
            <a:pPr>
              <a:buNone/>
            </a:pPr>
            <a:r>
              <a:rPr lang="en-US" sz="2000" dirty="0" smtClean="0"/>
              <a:t>0 	 = No Permission</a:t>
            </a:r>
          </a:p>
          <a:p>
            <a:pPr>
              <a:buNone/>
            </a:pPr>
            <a:r>
              <a:rPr lang="en-US" sz="2000" dirty="0" smtClean="0">
                <a:latin typeface="Arial" pitchFamily="34" charset="0"/>
                <a:cs typeface="Arial" pitchFamily="34" charset="0"/>
              </a:rPr>
              <a:t>1    = execute</a:t>
            </a:r>
          </a:p>
          <a:p>
            <a:pPr>
              <a:buNone/>
            </a:pPr>
            <a:r>
              <a:rPr lang="en-US" sz="2000" dirty="0" smtClean="0">
                <a:latin typeface="Arial" pitchFamily="34" charset="0"/>
                <a:cs typeface="Arial" pitchFamily="34" charset="0"/>
              </a:rPr>
              <a:t>2    = write</a:t>
            </a:r>
          </a:p>
          <a:p>
            <a:pPr marL="457200" indent="-457200">
              <a:buAutoNum type="arabicPlain" startAt="3"/>
            </a:pPr>
            <a:r>
              <a:rPr lang="en-US" sz="2000" dirty="0" smtClean="0">
                <a:latin typeface="Arial" pitchFamily="34" charset="0"/>
                <a:cs typeface="Arial" pitchFamily="34" charset="0"/>
              </a:rPr>
              <a:t>= write &amp; execute</a:t>
            </a:r>
          </a:p>
          <a:p>
            <a:pPr marL="457200" indent="-457200">
              <a:buAutoNum type="arabicPlain" startAt="3"/>
            </a:pPr>
            <a:r>
              <a:rPr lang="en-US" sz="2000" dirty="0" smtClean="0">
                <a:latin typeface="Arial" pitchFamily="34" charset="0"/>
                <a:cs typeface="Arial" pitchFamily="34" charset="0"/>
              </a:rPr>
              <a:t>= read</a:t>
            </a:r>
          </a:p>
          <a:p>
            <a:pPr marL="457200" indent="-457200">
              <a:buAutoNum type="arabicPlain" startAt="5"/>
            </a:pPr>
            <a:r>
              <a:rPr lang="en-US" sz="2000" dirty="0" smtClean="0">
                <a:latin typeface="Arial" pitchFamily="34" charset="0"/>
                <a:cs typeface="Arial" pitchFamily="34" charset="0"/>
              </a:rPr>
              <a:t>= read &amp; execute</a:t>
            </a:r>
          </a:p>
          <a:p>
            <a:pPr marL="457200" indent="-457200">
              <a:buAutoNum type="arabicPlain" startAt="5"/>
            </a:pPr>
            <a:r>
              <a:rPr lang="en-US" sz="2000" dirty="0" smtClean="0">
                <a:latin typeface="Arial" pitchFamily="34" charset="0"/>
                <a:cs typeface="Arial" pitchFamily="34" charset="0"/>
              </a:rPr>
              <a:t>= read &amp; write</a:t>
            </a:r>
          </a:p>
          <a:p>
            <a:pPr>
              <a:buNone/>
            </a:pPr>
            <a:r>
              <a:rPr lang="en-US" sz="2000" dirty="0" smtClean="0">
                <a:latin typeface="Arial" pitchFamily="34" charset="0"/>
                <a:cs typeface="Arial" pitchFamily="34" charset="0"/>
              </a:rPr>
              <a:t>7     = </a:t>
            </a:r>
            <a:r>
              <a:rPr lang="en-US" sz="2000" smtClean="0">
                <a:latin typeface="Arial" pitchFamily="34" charset="0"/>
                <a:cs typeface="Arial" pitchFamily="34" charset="0"/>
              </a:rPr>
              <a:t>read , </a:t>
            </a:r>
            <a:r>
              <a:rPr lang="en-US" sz="2000" dirty="0" smtClean="0">
                <a:latin typeface="Arial" pitchFamily="34" charset="0"/>
                <a:cs typeface="Arial" pitchFamily="34" charset="0"/>
              </a:rPr>
              <a:t>write &amp; execute</a:t>
            </a:r>
          </a:p>
          <a:p>
            <a:pPr>
              <a:buNone/>
            </a:pPr>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225" y="228600"/>
            <a:ext cx="54787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p:txBody>
          <a:bodyPr>
            <a:normAutofit/>
          </a:bodyPr>
          <a:lstStyle/>
          <a:p>
            <a:r>
              <a:rPr lang="en-US" sz="2000" dirty="0" smtClean="0">
                <a:latin typeface="Arial Unicode MS" pitchFamily="34" charset="-128"/>
                <a:ea typeface="Arial Unicode MS" pitchFamily="34" charset="-128"/>
                <a:cs typeface="Arial Unicode MS" pitchFamily="34" charset="-128"/>
              </a:rPr>
              <a:t>Linux is Mainly used in Servers. About 90% of the Internet is powered by Linux Servers. This is because Linux is fast, secure, and free!</a:t>
            </a:r>
          </a:p>
          <a:p>
            <a:r>
              <a:rPr lang="en-US" sz="2000" dirty="0" smtClean="0">
                <a:latin typeface="Arial Unicode MS" pitchFamily="34" charset="-128"/>
                <a:ea typeface="Arial Unicode MS" pitchFamily="34" charset="-128"/>
                <a:cs typeface="Arial Unicode MS" pitchFamily="34" charset="-128"/>
              </a:rPr>
              <a:t>Windows Servers are costly.</a:t>
            </a:r>
          </a:p>
          <a:p>
            <a:r>
              <a:rPr lang="en-US" sz="2000" dirty="0" smtClean="0">
                <a:latin typeface="Arial Unicode MS" pitchFamily="34" charset="-128"/>
                <a:ea typeface="Arial Unicode MS" pitchFamily="34" charset="-128"/>
                <a:cs typeface="Arial Unicode MS" pitchFamily="34" charset="-128"/>
              </a:rPr>
              <a:t>OS that runs in about 80% of the </a:t>
            </a:r>
            <a:r>
              <a:rPr lang="en-US" sz="2000" dirty="0" err="1" smtClean="0">
                <a:latin typeface="Arial Unicode MS" pitchFamily="34" charset="-128"/>
                <a:ea typeface="Arial Unicode MS" pitchFamily="34" charset="-128"/>
                <a:cs typeface="Arial Unicode MS" pitchFamily="34" charset="-128"/>
              </a:rPr>
              <a:t>Smartphones</a:t>
            </a:r>
            <a:r>
              <a:rPr lang="en-US" sz="2000" dirty="0" smtClean="0">
                <a:latin typeface="Arial Unicode MS" pitchFamily="34" charset="-128"/>
                <a:ea typeface="Arial Unicode MS" pitchFamily="34" charset="-128"/>
                <a:cs typeface="Arial Unicode MS" pitchFamily="34" charset="-128"/>
              </a:rPr>
              <a:t> in the World, Android, is also made from the Linux Kernel</a:t>
            </a:r>
          </a:p>
          <a:p>
            <a:r>
              <a:rPr lang="en-US" sz="2000" dirty="0" smtClean="0">
                <a:latin typeface="Arial Unicode MS" pitchFamily="34" charset="-128"/>
                <a:ea typeface="Arial Unicode MS" pitchFamily="34" charset="-128"/>
                <a:cs typeface="Arial Unicode MS" pitchFamily="34" charset="-128"/>
              </a:rPr>
              <a:t>Security is that most of the viruses in the world run on Windows, but not on Linux!</a:t>
            </a:r>
          </a:p>
          <a:p>
            <a:r>
              <a:rPr lang="en-US" sz="2000" dirty="0" smtClean="0">
                <a:latin typeface="Arial Unicode MS" pitchFamily="34" charset="-128"/>
                <a:ea typeface="Arial Unicode MS" pitchFamily="34" charset="-128"/>
                <a:cs typeface="Arial Unicode MS" pitchFamily="34" charset="-128"/>
              </a:rPr>
              <a:t>Shell is a program that receives commands from the user and gives it to the OS to process and it shows the output. </a:t>
            </a:r>
            <a:endParaRPr lang="en-US" sz="20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itchFamily="34" charset="0"/>
                <a:cs typeface="Arial" pitchFamily="34" charset="0"/>
              </a:rPr>
              <a:t>Linux Basic Commands</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a:buNone/>
            </a:pPr>
            <a:r>
              <a:rPr lang="en-US" sz="1800" dirty="0" smtClean="0">
                <a:latin typeface="Arial" pitchFamily="34" charset="0"/>
                <a:cs typeface="Arial" pitchFamily="34" charset="0"/>
              </a:rPr>
              <a:t>Basic Commands:</a:t>
            </a:r>
          </a:p>
          <a:p>
            <a:r>
              <a:rPr lang="en-US" sz="1800" dirty="0" smtClean="0">
                <a:solidFill>
                  <a:schemeClr val="tx1"/>
                </a:solidFill>
                <a:latin typeface="Arial" pitchFamily="34" charset="0"/>
                <a:cs typeface="Arial" pitchFamily="34" charset="0"/>
              </a:rPr>
              <a:t>who</a:t>
            </a:r>
          </a:p>
          <a:p>
            <a:r>
              <a:rPr lang="en-US" sz="1800" dirty="0" err="1" smtClean="0">
                <a:solidFill>
                  <a:schemeClr val="tx1"/>
                </a:solidFill>
                <a:latin typeface="Arial" pitchFamily="34" charset="0"/>
                <a:cs typeface="Arial" pitchFamily="34" charset="0"/>
              </a:rPr>
              <a:t>whoami</a:t>
            </a:r>
            <a:endParaRPr lang="en-US" sz="1800" dirty="0" smtClean="0">
              <a:solidFill>
                <a:schemeClr val="tx1"/>
              </a:solidFill>
              <a:latin typeface="Arial" pitchFamily="34" charset="0"/>
              <a:cs typeface="Arial" pitchFamily="34" charset="0"/>
            </a:endParaRPr>
          </a:p>
          <a:p>
            <a:r>
              <a:rPr lang="en-US" sz="1800" dirty="0" smtClean="0">
                <a:solidFill>
                  <a:schemeClr val="tx1"/>
                </a:solidFill>
                <a:latin typeface="Arial" pitchFamily="34" charset="0"/>
                <a:cs typeface="Arial" pitchFamily="34" charset="0"/>
              </a:rPr>
              <a:t>cal</a:t>
            </a:r>
          </a:p>
          <a:p>
            <a:r>
              <a:rPr lang="en-US" sz="1800" dirty="0" smtClean="0">
                <a:solidFill>
                  <a:schemeClr val="tx1"/>
                </a:solidFill>
                <a:latin typeface="Arial" pitchFamily="34" charset="0"/>
                <a:cs typeface="Arial" pitchFamily="34" charset="0"/>
              </a:rPr>
              <a:t>date</a:t>
            </a:r>
          </a:p>
          <a:p>
            <a:r>
              <a:rPr lang="en-US" sz="1800" dirty="0" err="1" smtClean="0">
                <a:solidFill>
                  <a:schemeClr val="tx1"/>
                </a:solidFill>
                <a:latin typeface="Arial" pitchFamily="34" charset="0"/>
                <a:cs typeface="Arial" pitchFamily="34" charset="0"/>
              </a:rPr>
              <a:t>pwd</a:t>
            </a:r>
            <a:r>
              <a:rPr lang="en-US" sz="1800" dirty="0" smtClean="0">
                <a:solidFill>
                  <a:schemeClr val="tx1"/>
                </a:solidFill>
                <a:latin typeface="Arial" pitchFamily="34" charset="0"/>
                <a:cs typeface="Arial" pitchFamily="34" charset="0"/>
              </a:rPr>
              <a:t>(present working directory)</a:t>
            </a:r>
          </a:p>
          <a:p>
            <a:r>
              <a:rPr lang="en-US" sz="1800" dirty="0" err="1" smtClean="0">
                <a:solidFill>
                  <a:schemeClr val="tx1"/>
                </a:solidFill>
                <a:latin typeface="Arial" pitchFamily="34" charset="0"/>
                <a:cs typeface="Arial" pitchFamily="34" charset="0"/>
              </a:rPr>
              <a:t>ls</a:t>
            </a:r>
            <a:r>
              <a:rPr lang="en-US" sz="1800" dirty="0" smtClean="0">
                <a:solidFill>
                  <a:schemeClr val="tx1"/>
                </a:solidFill>
                <a:latin typeface="Arial" pitchFamily="34" charset="0"/>
                <a:cs typeface="Arial" pitchFamily="34" charset="0"/>
              </a:rPr>
              <a:t> (displays all files/directories)</a:t>
            </a:r>
          </a:p>
          <a:p>
            <a:endParaRPr lang="en-US" sz="1800" dirty="0" smtClean="0">
              <a:solidFill>
                <a:schemeClr val="tx1"/>
              </a:solidFill>
              <a:latin typeface="Arial" pitchFamily="34" charset="0"/>
              <a:cs typeface="Arial" pitchFamily="34" charset="0"/>
            </a:endParaRPr>
          </a:p>
          <a:p>
            <a:pPr>
              <a:buNone/>
            </a:pPr>
            <a:r>
              <a:rPr lang="en-US" sz="1800" dirty="0" smtClean="0">
                <a:solidFill>
                  <a:schemeClr val="tx1"/>
                </a:solidFill>
                <a:latin typeface="Arial" pitchFamily="34" charset="0"/>
                <a:cs typeface="Arial" pitchFamily="34" charset="0"/>
              </a:rPr>
              <a:t>To check the </a:t>
            </a:r>
            <a:r>
              <a:rPr lang="en-US" sz="1800" dirty="0" err="1" smtClean="0">
                <a:solidFill>
                  <a:schemeClr val="tx1"/>
                </a:solidFill>
                <a:latin typeface="Arial" pitchFamily="34" charset="0"/>
                <a:cs typeface="Arial" pitchFamily="34" charset="0"/>
              </a:rPr>
              <a:t>cmds</a:t>
            </a:r>
            <a:r>
              <a:rPr lang="en-US" sz="1800" dirty="0" smtClean="0">
                <a:solidFill>
                  <a:schemeClr val="tx1"/>
                </a:solidFill>
                <a:latin typeface="Arial" pitchFamily="34" charset="0"/>
                <a:cs typeface="Arial" pitchFamily="34" charset="0"/>
              </a:rPr>
              <a:t> and its help use ‘man’ command</a:t>
            </a:r>
          </a:p>
          <a:p>
            <a:pPr>
              <a:buNone/>
            </a:pPr>
            <a:r>
              <a:rPr lang="en-US" sz="1800" dirty="0" smtClean="0">
                <a:solidFill>
                  <a:schemeClr val="tx1"/>
                </a:solidFill>
                <a:latin typeface="Arial" pitchFamily="34" charset="0"/>
                <a:cs typeface="Arial" pitchFamily="34" charset="0"/>
              </a:rPr>
              <a:t>$man who</a:t>
            </a:r>
          </a:p>
          <a:p>
            <a:pPr>
              <a:buNone/>
            </a:pPr>
            <a:r>
              <a:rPr lang="en-US" sz="1800" dirty="0" smtClean="0">
                <a:solidFill>
                  <a:schemeClr val="tx1"/>
                </a:solidFill>
                <a:latin typeface="Arial" pitchFamily="34" charset="0"/>
                <a:cs typeface="Arial" pitchFamily="34" charset="0"/>
              </a:rPr>
              <a:t>$who –b</a:t>
            </a:r>
          </a:p>
          <a:p>
            <a:pPr>
              <a:buNone/>
            </a:pPr>
            <a:r>
              <a:rPr lang="en-US" sz="1800" dirty="0" smtClean="0">
                <a:solidFill>
                  <a:schemeClr val="tx1"/>
                </a:solidFill>
                <a:latin typeface="Arial" pitchFamily="34" charset="0"/>
                <a:cs typeface="Arial" pitchFamily="34" charset="0"/>
              </a:rPr>
              <a:t>$who –count</a:t>
            </a:r>
          </a:p>
          <a:p>
            <a:pPr>
              <a:buNone/>
            </a:pPr>
            <a:r>
              <a:rPr lang="en-US" sz="1800" dirty="0" smtClean="0">
                <a:solidFill>
                  <a:schemeClr val="tx1"/>
                </a:solidFill>
                <a:latin typeface="Arial" pitchFamily="34" charset="0"/>
                <a:cs typeface="Arial" pitchFamily="34" charset="0"/>
              </a:rPr>
              <a:t>$who –q</a:t>
            </a:r>
          </a:p>
          <a:p>
            <a:pPr>
              <a:buNone/>
            </a:pPr>
            <a:r>
              <a:rPr lang="en-US" sz="1800" dirty="0" smtClean="0">
                <a:solidFill>
                  <a:schemeClr val="tx1"/>
                </a:solidFill>
                <a:latin typeface="Arial" pitchFamily="34" charset="0"/>
                <a:cs typeface="Arial" pitchFamily="34" charset="0"/>
              </a:rPr>
              <a:t> Note: $ is the user prompt</a:t>
            </a:r>
          </a:p>
          <a:p>
            <a:pPr>
              <a:buNone/>
            </a:pPr>
            <a:r>
              <a:rPr lang="en-US" sz="1800" dirty="0" smtClean="0">
                <a:solidFill>
                  <a:schemeClr val="tx1"/>
                </a:solidFill>
                <a:latin typeface="Arial" pitchFamily="34" charset="0"/>
                <a:cs typeface="Arial" pitchFamily="34" charset="0"/>
              </a:rPr>
              <a:t>           # is the Admin prompt</a:t>
            </a:r>
          </a:p>
          <a:p>
            <a:pPr>
              <a:buNone/>
            </a:pPr>
            <a:endParaRPr lang="en-US" sz="1800" dirty="0" smtClean="0">
              <a:solidFill>
                <a:schemeClr val="tx1"/>
              </a:solidFill>
              <a:latin typeface="Arial" pitchFamily="34" charset="0"/>
              <a:cs typeface="Arial" pitchFamily="34" charset="0"/>
            </a:endParaRPr>
          </a:p>
          <a:p>
            <a:pPr>
              <a:buNone/>
            </a:pPr>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7625" y="228600"/>
            <a:ext cx="53263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a:xfrm>
            <a:off x="754374" y="1443834"/>
            <a:ext cx="7627626" cy="5109366"/>
          </a:xfrm>
        </p:spPr>
        <p:txBody>
          <a:bodyPr>
            <a:normAutofit fontScale="25000" lnSpcReduction="20000"/>
          </a:bodyPr>
          <a:lstStyle/>
          <a:p>
            <a:pPr>
              <a:buNone/>
            </a:pPr>
            <a:r>
              <a:rPr lang="en-US" sz="2900" dirty="0" smtClean="0">
                <a:latin typeface="Arial Unicode MS" pitchFamily="34" charset="-128"/>
                <a:ea typeface="Arial Unicode MS" pitchFamily="34" charset="-128"/>
                <a:cs typeface="Arial Unicode MS" pitchFamily="34" charset="-128"/>
              </a:rPr>
              <a:t>Basic Commands used in Linux and Shell.</a:t>
            </a:r>
          </a:p>
          <a:p>
            <a:pPr>
              <a:buNone/>
            </a:pPr>
            <a:endParaRPr lang="en-US" sz="2900" dirty="0" smtClean="0">
              <a:latin typeface="Arial Unicode MS" pitchFamily="34" charset="-128"/>
              <a:ea typeface="Arial Unicode MS" pitchFamily="34" charset="-128"/>
              <a:cs typeface="Arial Unicode MS" pitchFamily="34" charset="-128"/>
            </a:endParaRPr>
          </a:p>
          <a:p>
            <a:pPr>
              <a:buFont typeface="Wingdings" pitchFamily="2" charset="2"/>
              <a:buChar char="Ø"/>
            </a:pPr>
            <a:r>
              <a:rPr lang="en-US" sz="6800" b="1" dirty="0" err="1" smtClean="0">
                <a:latin typeface="Arial Unicode MS" pitchFamily="34" charset="-128"/>
                <a:ea typeface="Arial Unicode MS" pitchFamily="34" charset="-128"/>
                <a:cs typeface="Arial Unicode MS" pitchFamily="34" charset="-128"/>
              </a:rPr>
              <a:t>pwd</a:t>
            </a:r>
            <a:r>
              <a:rPr lang="en-US" sz="6800" dirty="0" smtClean="0">
                <a:latin typeface="Arial Unicode MS" pitchFamily="34" charset="-128"/>
                <a:ea typeface="Arial Unicode MS" pitchFamily="34" charset="-128"/>
                <a:cs typeface="Arial Unicode MS" pitchFamily="34" charset="-128"/>
              </a:rPr>
              <a:t> - To know which directory you are working.</a:t>
            </a:r>
          </a:p>
          <a:p>
            <a:pPr>
              <a:buFont typeface="Wingdings" pitchFamily="2" charset="2"/>
              <a:buChar char="Ø"/>
            </a:pPr>
            <a:r>
              <a:rPr lang="en-US" sz="6800" b="1" dirty="0" err="1" smtClean="0">
                <a:latin typeface="Arial Unicode MS" pitchFamily="34" charset="-128"/>
                <a:ea typeface="Arial Unicode MS" pitchFamily="34" charset="-128"/>
                <a:cs typeface="Arial Unicode MS" pitchFamily="34" charset="-128"/>
              </a:rPr>
              <a:t>ls</a:t>
            </a:r>
            <a:r>
              <a:rPr lang="en-US" sz="6800" b="1" dirty="0" smtClean="0">
                <a:latin typeface="Arial Unicode MS" pitchFamily="34" charset="-128"/>
                <a:ea typeface="Arial Unicode MS" pitchFamily="34" charset="-128"/>
                <a:cs typeface="Arial Unicode MS" pitchFamily="34" charset="-128"/>
              </a:rPr>
              <a:t> </a:t>
            </a:r>
            <a:r>
              <a:rPr lang="en-US" sz="6800" dirty="0" smtClean="0">
                <a:latin typeface="Arial Unicode MS" pitchFamily="34" charset="-128"/>
                <a:ea typeface="Arial Unicode MS" pitchFamily="34" charset="-128"/>
                <a:cs typeface="Arial Unicode MS" pitchFamily="34" charset="-128"/>
              </a:rPr>
              <a:t>- command is used to know what files are there in the directory.</a:t>
            </a:r>
          </a:p>
          <a:p>
            <a:pPr>
              <a:buFont typeface="Wingdings" pitchFamily="2" charset="2"/>
              <a:buChar char="Ø"/>
            </a:pPr>
            <a:r>
              <a:rPr lang="en-US" sz="6800" b="1" dirty="0" err="1" smtClean="0">
                <a:latin typeface="Arial Unicode MS" pitchFamily="34" charset="-128"/>
                <a:ea typeface="Arial Unicode MS" pitchFamily="34" charset="-128"/>
                <a:cs typeface="Arial Unicode MS" pitchFamily="34" charset="-128"/>
              </a:rPr>
              <a:t>cd</a:t>
            </a:r>
            <a:r>
              <a:rPr lang="en-US" sz="6800" dirty="0" smtClean="0">
                <a:latin typeface="Arial Unicode MS" pitchFamily="34" charset="-128"/>
                <a:ea typeface="Arial Unicode MS" pitchFamily="34" charset="-128"/>
                <a:cs typeface="Arial Unicode MS" pitchFamily="34" charset="-128"/>
              </a:rPr>
              <a:t> – command used to go to the directory </a:t>
            </a:r>
          </a:p>
          <a:p>
            <a:pPr>
              <a:buNone/>
            </a:pPr>
            <a:r>
              <a:rPr lang="en-US" sz="6800" dirty="0" smtClean="0">
                <a:latin typeface="Arial Unicode MS" pitchFamily="34" charset="-128"/>
                <a:ea typeface="Arial Unicode MS" pitchFamily="34" charset="-128"/>
                <a:cs typeface="Arial Unicode MS" pitchFamily="34" charset="-128"/>
              </a:rPr>
              <a:t>		eg: cd   \my\Trainings</a:t>
            </a:r>
          </a:p>
          <a:p>
            <a:pPr>
              <a:buFont typeface="Wingdings" pitchFamily="2" charset="2"/>
              <a:buChar char="Ø"/>
            </a:pPr>
            <a:r>
              <a:rPr lang="en-US" sz="6800" b="1" dirty="0" smtClean="0">
                <a:latin typeface="Arial Unicode MS" pitchFamily="34" charset="-128"/>
                <a:ea typeface="Arial Unicode MS" pitchFamily="34" charset="-128"/>
                <a:cs typeface="Arial Unicode MS" pitchFamily="34" charset="-128"/>
              </a:rPr>
              <a:t>mkdir</a:t>
            </a:r>
            <a:r>
              <a:rPr lang="en-US" sz="6800" dirty="0" smtClean="0">
                <a:latin typeface="Arial Unicode MS" pitchFamily="34" charset="-128"/>
                <a:ea typeface="Arial Unicode MS" pitchFamily="34" charset="-128"/>
                <a:cs typeface="Arial Unicode MS" pitchFamily="34" charset="-128"/>
              </a:rPr>
              <a:t> command is used when you need to create a folder or a directory eg: mkdir Trainings</a:t>
            </a:r>
          </a:p>
          <a:p>
            <a:pPr>
              <a:buFont typeface="Wingdings" pitchFamily="2" charset="2"/>
              <a:buChar char="Ø"/>
            </a:pPr>
            <a:r>
              <a:rPr lang="en-US" sz="6800" b="1" dirty="0" err="1" smtClean="0">
                <a:latin typeface="Arial Unicode MS" pitchFamily="34" charset="-128"/>
                <a:ea typeface="Arial Unicode MS" pitchFamily="34" charset="-128"/>
                <a:cs typeface="Arial Unicode MS" pitchFamily="34" charset="-128"/>
              </a:rPr>
              <a:t>rmdir</a:t>
            </a:r>
            <a:r>
              <a:rPr lang="en-US" sz="6800" dirty="0" smtClean="0">
                <a:latin typeface="Arial Unicode MS" pitchFamily="34" charset="-128"/>
                <a:ea typeface="Arial Unicode MS" pitchFamily="34" charset="-128"/>
                <a:cs typeface="Arial Unicode MS" pitchFamily="34" charset="-128"/>
              </a:rPr>
              <a:t> is the command used for deleting a directory. </a:t>
            </a:r>
            <a:r>
              <a:rPr lang="en-US" sz="6800" b="1" dirty="0" err="1" smtClean="0">
                <a:latin typeface="Arial Unicode MS" pitchFamily="34" charset="-128"/>
                <a:ea typeface="Arial Unicode MS" pitchFamily="34" charset="-128"/>
                <a:cs typeface="Arial Unicode MS" pitchFamily="34" charset="-128"/>
              </a:rPr>
              <a:t>rmdir</a:t>
            </a:r>
            <a:r>
              <a:rPr lang="en-US" sz="6800" dirty="0" smtClean="0">
                <a:latin typeface="Arial Unicode MS" pitchFamily="34" charset="-128"/>
                <a:ea typeface="Arial Unicode MS" pitchFamily="34" charset="-128"/>
                <a:cs typeface="Arial Unicode MS" pitchFamily="34" charset="-128"/>
              </a:rPr>
              <a:t> can only be used to delete an empty directory</a:t>
            </a:r>
          </a:p>
          <a:p>
            <a:pPr>
              <a:buFont typeface="Wingdings" pitchFamily="2" charset="2"/>
              <a:buChar char="Ø"/>
            </a:pPr>
            <a:r>
              <a:rPr lang="en-US" sz="6800" b="1" dirty="0" smtClean="0">
                <a:latin typeface="Arial Unicode MS" pitchFamily="34" charset="-128"/>
                <a:ea typeface="Arial Unicode MS" pitchFamily="34" charset="-128"/>
                <a:cs typeface="Arial Unicode MS" pitchFamily="34" charset="-128"/>
              </a:rPr>
              <a:t>rm</a:t>
            </a:r>
            <a:r>
              <a:rPr lang="en-US" sz="6800" dirty="0" smtClean="0">
                <a:latin typeface="Arial Unicode MS" pitchFamily="34" charset="-128"/>
                <a:ea typeface="Arial Unicode MS" pitchFamily="34" charset="-128"/>
                <a:cs typeface="Arial Unicode MS" pitchFamily="34" charset="-128"/>
              </a:rPr>
              <a:t> command is used to delete files and directories.</a:t>
            </a:r>
          </a:p>
          <a:p>
            <a:pPr>
              <a:buFont typeface="Wingdings" pitchFamily="2" charset="2"/>
              <a:buChar char="Ø"/>
            </a:pPr>
            <a:r>
              <a:rPr lang="en-US" sz="6800" dirty="0" smtClean="0">
                <a:latin typeface="Arial Unicode MS" pitchFamily="34" charset="-128"/>
                <a:ea typeface="Arial Unicode MS" pitchFamily="34" charset="-128"/>
                <a:cs typeface="Arial Unicode MS" pitchFamily="34" charset="-128"/>
              </a:rPr>
              <a:t>“</a:t>
            </a:r>
            <a:r>
              <a:rPr lang="en-US" sz="6800" b="1" dirty="0" smtClean="0">
                <a:latin typeface="Arial Unicode MS" pitchFamily="34" charset="-128"/>
                <a:ea typeface="Arial Unicode MS" pitchFamily="34" charset="-128"/>
                <a:cs typeface="Arial Unicode MS" pitchFamily="34" charset="-128"/>
              </a:rPr>
              <a:t>rm -r</a:t>
            </a:r>
            <a:r>
              <a:rPr lang="en-US" sz="6800" dirty="0" smtClean="0">
                <a:latin typeface="Arial Unicode MS" pitchFamily="34" charset="-128"/>
                <a:ea typeface="Arial Unicode MS" pitchFamily="34" charset="-128"/>
                <a:cs typeface="Arial Unicode MS" pitchFamily="34" charset="-128"/>
              </a:rPr>
              <a:t>” is used to delete a directory. In this case, it deletes both the folder and the files in it. Eg: rm –r dir1</a:t>
            </a:r>
          </a:p>
          <a:p>
            <a:pPr>
              <a:buFont typeface="Wingdings" pitchFamily="2" charset="2"/>
              <a:buChar char="Ø"/>
            </a:pPr>
            <a:r>
              <a:rPr lang="en-US" sz="6800" b="1" dirty="0" smtClean="0">
                <a:latin typeface="Arial Unicode MS" pitchFamily="34" charset="-128"/>
                <a:ea typeface="Arial Unicode MS" pitchFamily="34" charset="-128"/>
                <a:cs typeface="Arial Unicode MS" pitchFamily="34" charset="-128"/>
              </a:rPr>
              <a:t>touch</a:t>
            </a:r>
            <a:r>
              <a:rPr lang="en-US" sz="6800" dirty="0" smtClean="0">
                <a:latin typeface="Arial Unicode MS" pitchFamily="34" charset="-128"/>
                <a:ea typeface="Arial Unicode MS" pitchFamily="34" charset="-128"/>
                <a:cs typeface="Arial Unicode MS" pitchFamily="34" charset="-128"/>
              </a:rPr>
              <a:t> command is used to create multiple empty files  </a:t>
            </a:r>
            <a:r>
              <a:rPr lang="en-US" sz="6800" dirty="0" err="1" smtClean="0">
                <a:latin typeface="Arial Unicode MS" pitchFamily="34" charset="-128"/>
                <a:ea typeface="Arial Unicode MS" pitchFamily="34" charset="-128"/>
                <a:cs typeface="Arial Unicode MS" pitchFamily="34" charset="-128"/>
              </a:rPr>
              <a:t>eg</a:t>
            </a:r>
            <a:r>
              <a:rPr lang="en-US" sz="6800" dirty="0" smtClean="0">
                <a:latin typeface="Arial Unicode MS" pitchFamily="34" charset="-128"/>
                <a:ea typeface="Arial Unicode MS" pitchFamily="34" charset="-128"/>
                <a:cs typeface="Arial Unicode MS" pitchFamily="34" charset="-128"/>
              </a:rPr>
              <a:t>: touch newfile.txt</a:t>
            </a:r>
          </a:p>
          <a:p>
            <a:pPr>
              <a:buNone/>
            </a:pPr>
            <a:r>
              <a:rPr lang="en-US" sz="6800" dirty="0" smtClean="0">
                <a:latin typeface="Arial Unicode MS" pitchFamily="34" charset="-128"/>
                <a:ea typeface="Arial Unicode MS" pitchFamily="34" charset="-128"/>
                <a:cs typeface="Arial Unicode MS" pitchFamily="34" charset="-128"/>
              </a:rPr>
              <a:t>      $touch test1.txt  test3.txt test 4.txt</a:t>
            </a:r>
          </a:p>
          <a:p>
            <a:pPr>
              <a:buFont typeface="Wingdings" pitchFamily="2" charset="2"/>
              <a:buChar char="Ø"/>
            </a:pPr>
            <a:r>
              <a:rPr lang="en-US" sz="6800" b="1" dirty="0" smtClean="0">
                <a:latin typeface="Arial Unicode MS" pitchFamily="34" charset="-128"/>
                <a:ea typeface="Arial Unicode MS" pitchFamily="34" charset="-128"/>
                <a:cs typeface="Arial Unicode MS" pitchFamily="34" charset="-128"/>
              </a:rPr>
              <a:t>man - </a:t>
            </a:r>
            <a:r>
              <a:rPr lang="en-US" sz="6800" dirty="0" smtClean="0">
                <a:latin typeface="Arial Unicode MS" pitchFamily="34" charset="-128"/>
                <a:ea typeface="Arial Unicode MS" pitchFamily="34" charset="-128"/>
                <a:cs typeface="Arial Unicode MS" pitchFamily="34" charset="-128"/>
              </a:rPr>
              <a:t>To know more about a command and on how to use it.</a:t>
            </a:r>
          </a:p>
          <a:p>
            <a:pPr>
              <a:buNone/>
            </a:pPr>
            <a:r>
              <a:rPr lang="en-US" sz="6800" dirty="0" smtClean="0">
                <a:latin typeface="Arial Unicode MS" pitchFamily="34" charset="-128"/>
                <a:ea typeface="Arial Unicode MS" pitchFamily="34" charset="-128"/>
                <a:cs typeface="Arial Unicode MS" pitchFamily="34" charset="-128"/>
              </a:rPr>
              <a:t>		 </a:t>
            </a:r>
            <a:r>
              <a:rPr lang="en-US" sz="6800" dirty="0" err="1" smtClean="0">
                <a:latin typeface="Arial Unicode MS" pitchFamily="34" charset="-128"/>
                <a:ea typeface="Arial Unicode MS" pitchFamily="34" charset="-128"/>
                <a:cs typeface="Arial Unicode MS" pitchFamily="34" charset="-128"/>
              </a:rPr>
              <a:t>eg</a:t>
            </a:r>
            <a:r>
              <a:rPr lang="en-US" sz="6800" dirty="0" smtClean="0">
                <a:latin typeface="Arial Unicode MS" pitchFamily="34" charset="-128"/>
                <a:ea typeface="Arial Unicode MS" pitchFamily="34" charset="-128"/>
                <a:cs typeface="Arial Unicode MS" pitchFamily="34" charset="-128"/>
              </a:rPr>
              <a:t>:  man </a:t>
            </a:r>
            <a:r>
              <a:rPr lang="en-US" sz="6800" dirty="0" err="1" smtClean="0">
                <a:latin typeface="Arial Unicode MS" pitchFamily="34" charset="-128"/>
                <a:ea typeface="Arial Unicode MS" pitchFamily="34" charset="-128"/>
                <a:cs typeface="Arial Unicode MS" pitchFamily="34" charset="-128"/>
              </a:rPr>
              <a:t>cd</a:t>
            </a:r>
            <a:endParaRPr lang="en-US" sz="6800" dirty="0" smtClean="0">
              <a:latin typeface="Arial Unicode MS" pitchFamily="34" charset="-128"/>
              <a:ea typeface="Arial Unicode MS" pitchFamily="34" charset="-128"/>
              <a:cs typeface="Arial Unicode MS" pitchFamily="34" charset="-128"/>
            </a:endParaRPr>
          </a:p>
          <a:p>
            <a:pPr>
              <a:buNone/>
            </a:pPr>
            <a:r>
              <a:rPr lang="en-US" sz="2000" dirty="0" smtClean="0"/>
              <a:t>	</a:t>
            </a:r>
          </a:p>
          <a:p>
            <a:pPr>
              <a:buNone/>
            </a:pPr>
            <a:endParaRPr lang="en-US" sz="20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dirty="0" smtClean="0"/>
              <a:t>copyrights@cubeipl.com</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1600" b="1" dirty="0" smtClean="0">
                <a:latin typeface="Arial" pitchFamily="34" charset="0"/>
                <a:ea typeface="Arial Unicode MS" pitchFamily="34" charset="-128"/>
                <a:cs typeface="Arial" pitchFamily="34" charset="0"/>
              </a:rPr>
              <a:t>cp</a:t>
            </a:r>
            <a:r>
              <a:rPr lang="en-US" sz="1600" dirty="0" smtClean="0">
                <a:latin typeface="Arial" pitchFamily="34" charset="0"/>
                <a:ea typeface="Arial Unicode MS" pitchFamily="34" charset="-128"/>
                <a:cs typeface="Arial" pitchFamily="34" charset="0"/>
              </a:rPr>
              <a:t> command is used to copy files through the command line. It takes two arguments, the first one is location of the file to be copied, the second is where to copy.	</a:t>
            </a:r>
          </a:p>
          <a:p>
            <a:pPr>
              <a:buFont typeface="Wingdings" pitchFamily="2" charset="2"/>
              <a:buChar char="Ø"/>
            </a:pPr>
            <a:r>
              <a:rPr lang="en-US" sz="1600" dirty="0" smtClean="0">
                <a:latin typeface="Arial" pitchFamily="34" charset="0"/>
                <a:ea typeface="Arial Unicode MS" pitchFamily="34" charset="-128"/>
                <a:cs typeface="Arial" pitchFamily="34" charset="0"/>
              </a:rPr>
              <a:t>cp means copy and paste</a:t>
            </a:r>
          </a:p>
          <a:p>
            <a:pPr>
              <a:buNone/>
            </a:pPr>
            <a:r>
              <a:rPr lang="en-US" sz="1600" dirty="0" smtClean="0">
                <a:latin typeface="Arial" pitchFamily="34" charset="0"/>
                <a:ea typeface="Arial Unicode MS" pitchFamily="34" charset="-128"/>
                <a:cs typeface="Arial" pitchFamily="34" charset="0"/>
              </a:rPr>
              <a:t>      </a:t>
            </a:r>
            <a:r>
              <a:rPr lang="en-US" sz="1600" dirty="0" err="1" smtClean="0">
                <a:latin typeface="Arial" pitchFamily="34" charset="0"/>
                <a:ea typeface="Arial Unicode MS" pitchFamily="34" charset="-128"/>
                <a:cs typeface="Arial" pitchFamily="34" charset="0"/>
              </a:rPr>
              <a:t>Eg</a:t>
            </a:r>
            <a:r>
              <a:rPr lang="en-US" sz="1600" dirty="0" smtClean="0">
                <a:latin typeface="Arial" pitchFamily="34" charset="0"/>
                <a:ea typeface="Arial Unicode MS" pitchFamily="34" charset="-128"/>
                <a:cs typeface="Arial" pitchFamily="34" charset="0"/>
              </a:rPr>
              <a:t>:  $cp   diyinfo.txt     /home/</a:t>
            </a:r>
            <a:r>
              <a:rPr lang="en-US" sz="1600" dirty="0" err="1" smtClean="0">
                <a:latin typeface="Arial" pitchFamily="34" charset="0"/>
                <a:ea typeface="Arial Unicode MS" pitchFamily="34" charset="-128"/>
                <a:cs typeface="Arial" pitchFamily="34" charset="0"/>
              </a:rPr>
              <a:t>cubeipl</a:t>
            </a:r>
            <a:r>
              <a:rPr lang="en-US" sz="1600" dirty="0" smtClean="0">
                <a:latin typeface="Arial" pitchFamily="34" charset="0"/>
                <a:ea typeface="Arial Unicode MS" pitchFamily="34" charset="-128"/>
                <a:cs typeface="Arial" pitchFamily="34" charset="0"/>
              </a:rPr>
              <a:t>/my\Trainings</a:t>
            </a:r>
          </a:p>
          <a:p>
            <a:pPr>
              <a:buNone/>
            </a:pPr>
            <a:r>
              <a:rPr lang="en-US" sz="1600" dirty="0" smtClean="0">
                <a:latin typeface="Arial" pitchFamily="34" charset="0"/>
                <a:ea typeface="Arial Unicode MS" pitchFamily="34" charset="-128"/>
                <a:cs typeface="Arial" pitchFamily="34" charset="0"/>
              </a:rPr>
              <a:t>              $cp  test1.txt test3.txt</a:t>
            </a:r>
          </a:p>
          <a:p>
            <a:pPr>
              <a:buNone/>
            </a:pPr>
            <a:endParaRPr lang="en-US" sz="1600" dirty="0" smtClean="0">
              <a:latin typeface="Arial" pitchFamily="34" charset="0"/>
              <a:ea typeface="Arial Unicode MS" pitchFamily="34" charset="-128"/>
              <a:cs typeface="Arial" pitchFamily="34" charset="0"/>
            </a:endParaRPr>
          </a:p>
          <a:p>
            <a:pPr>
              <a:buNone/>
            </a:pPr>
            <a:r>
              <a:rPr lang="en-US" sz="1600" dirty="0" smtClean="0">
                <a:latin typeface="Arial" pitchFamily="34" charset="0"/>
                <a:ea typeface="Arial Unicode MS" pitchFamily="34" charset="-128"/>
                <a:cs typeface="Arial" pitchFamily="34" charset="0"/>
              </a:rPr>
              <a:t>Create directories in the </a:t>
            </a:r>
            <a:r>
              <a:rPr lang="en-US" sz="1600" dirty="0" err="1" smtClean="0">
                <a:latin typeface="Arial" pitchFamily="34" charset="0"/>
                <a:ea typeface="Arial Unicode MS" pitchFamily="34" charset="-128"/>
                <a:cs typeface="Arial" pitchFamily="34" charset="0"/>
              </a:rPr>
              <a:t>samelocation</a:t>
            </a:r>
            <a:endParaRPr lang="en-US" sz="1600" dirty="0" smtClean="0">
              <a:latin typeface="Arial" pitchFamily="34" charset="0"/>
              <a:ea typeface="Arial Unicode MS" pitchFamily="34" charset="-128"/>
              <a:cs typeface="Arial" pitchFamily="34" charset="0"/>
            </a:endParaRPr>
          </a:p>
          <a:p>
            <a:pPr>
              <a:buFont typeface="Wingdings" pitchFamily="2" charset="2"/>
              <a:buChar char="Ø"/>
            </a:pPr>
            <a:r>
              <a:rPr lang="en-US" sz="1600" dirty="0" smtClean="0">
                <a:latin typeface="Arial" pitchFamily="34" charset="0"/>
                <a:ea typeface="Arial Unicode MS" pitchFamily="34" charset="-128"/>
                <a:cs typeface="Arial" pitchFamily="34" charset="0"/>
              </a:rPr>
              <a:t> $</a:t>
            </a:r>
            <a:r>
              <a:rPr lang="en-US" sz="1600" dirty="0" err="1" smtClean="0">
                <a:latin typeface="Arial" pitchFamily="34" charset="0"/>
                <a:ea typeface="Arial Unicode MS" pitchFamily="34" charset="-128"/>
                <a:cs typeface="Arial" pitchFamily="34" charset="0"/>
              </a:rPr>
              <a:t>mkdir</a:t>
            </a:r>
            <a:r>
              <a:rPr lang="en-US" sz="1600" dirty="0" smtClean="0">
                <a:latin typeface="Arial" pitchFamily="34" charset="0"/>
                <a:ea typeface="Arial Unicode MS" pitchFamily="34" charset="-128"/>
                <a:cs typeface="Arial" pitchFamily="34" charset="0"/>
              </a:rPr>
              <a:t> java</a:t>
            </a:r>
          </a:p>
          <a:p>
            <a:pPr>
              <a:buFont typeface="Wingdings" pitchFamily="2" charset="2"/>
              <a:buChar char="Ø"/>
            </a:pPr>
            <a:r>
              <a:rPr lang="en-US" sz="1600" dirty="0" smtClean="0">
                <a:latin typeface="Arial" pitchFamily="34" charset="0"/>
                <a:ea typeface="Arial Unicode MS" pitchFamily="34" charset="-128"/>
                <a:cs typeface="Arial" pitchFamily="34" charset="0"/>
              </a:rPr>
              <a:t>$cp java </a:t>
            </a:r>
            <a:r>
              <a:rPr lang="en-US" sz="1600" dirty="0" err="1" smtClean="0">
                <a:latin typeface="Arial" pitchFamily="34" charset="0"/>
                <a:ea typeface="Arial Unicode MS" pitchFamily="34" charset="-128"/>
                <a:cs typeface="Arial" pitchFamily="34" charset="0"/>
              </a:rPr>
              <a:t>javacript</a:t>
            </a:r>
            <a:r>
              <a:rPr lang="en-US" sz="1600" dirty="0" smtClean="0">
                <a:latin typeface="Arial" pitchFamily="34" charset="0"/>
                <a:ea typeface="Arial Unicode MS" pitchFamily="34" charset="-128"/>
                <a:cs typeface="Arial" pitchFamily="34" charset="0"/>
              </a:rPr>
              <a:t> ( it throws an error here…)</a:t>
            </a:r>
          </a:p>
          <a:p>
            <a:pPr>
              <a:buFont typeface="Wingdings" pitchFamily="2" charset="2"/>
              <a:buChar char="Ø"/>
            </a:pPr>
            <a:r>
              <a:rPr lang="en-US" sz="1600" dirty="0" smtClean="0">
                <a:latin typeface="Arial" pitchFamily="34" charset="0"/>
                <a:ea typeface="Arial Unicode MS" pitchFamily="34" charset="-128"/>
                <a:cs typeface="Arial" pitchFamily="34" charset="0"/>
              </a:rPr>
              <a:t>$cp  -r java </a:t>
            </a:r>
            <a:r>
              <a:rPr lang="en-US" sz="1600" dirty="0" err="1" smtClean="0">
                <a:latin typeface="Arial" pitchFamily="34" charset="0"/>
                <a:ea typeface="Arial Unicode MS" pitchFamily="34" charset="-128"/>
                <a:cs typeface="Arial" pitchFamily="34" charset="0"/>
              </a:rPr>
              <a:t>javascript</a:t>
            </a:r>
            <a:r>
              <a:rPr lang="en-US" sz="1600" dirty="0" smtClean="0">
                <a:latin typeface="Arial" pitchFamily="34" charset="0"/>
                <a:ea typeface="Arial Unicode MS" pitchFamily="34" charset="-128"/>
                <a:cs typeface="Arial" pitchFamily="34" charset="0"/>
              </a:rPr>
              <a:t>(it works)</a:t>
            </a:r>
          </a:p>
          <a:p>
            <a:pPr>
              <a:buNone/>
            </a:pPr>
            <a:endParaRPr lang="en-US" sz="1600" dirty="0" smtClean="0">
              <a:latin typeface="Arial" pitchFamily="34" charset="0"/>
              <a:ea typeface="Arial Unicode MS" pitchFamily="34" charset="-128"/>
              <a:cs typeface="Arial" pitchFamily="34" charset="0"/>
            </a:endParaRPr>
          </a:p>
          <a:p>
            <a:pPr>
              <a:buNone/>
            </a:pPr>
            <a:endParaRPr lang="en-US" sz="1600" dirty="0" smtClean="0">
              <a:latin typeface="Arial" pitchFamily="34" charset="0"/>
              <a:ea typeface="Arial Unicode MS" pitchFamily="34" charset="-128"/>
              <a:cs typeface="Arial" pitchFamily="34" charset="0"/>
            </a:endParaRPr>
          </a:p>
          <a:p>
            <a:pPr>
              <a:buNone/>
            </a:pPr>
            <a:r>
              <a:rPr lang="en-US" sz="1600" dirty="0" smtClean="0">
                <a:latin typeface="Arial" pitchFamily="34" charset="0"/>
                <a:ea typeface="Arial Unicode MS" pitchFamily="34" charset="-128"/>
                <a:cs typeface="Arial" pitchFamily="34" charset="0"/>
              </a:rPr>
              <a:t>      </a:t>
            </a:r>
          </a:p>
          <a:p>
            <a:pPr>
              <a:buNone/>
            </a:pPr>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229600"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p:txBody>
          <a:bodyPr>
            <a:normAutofit fontScale="92500" lnSpcReduction="20000"/>
          </a:bodyPr>
          <a:lstStyle/>
          <a:p>
            <a:r>
              <a:rPr lang="en-US" sz="1700" b="1" dirty="0" err="1" smtClean="0">
                <a:latin typeface="Arial Unicode MS" pitchFamily="34" charset="-128"/>
                <a:ea typeface="Arial Unicode MS" pitchFamily="34" charset="-128"/>
                <a:cs typeface="Arial Unicode MS" pitchFamily="34" charset="-128"/>
              </a:rPr>
              <a:t>mv</a:t>
            </a:r>
            <a:r>
              <a:rPr lang="en-US" sz="1700" dirty="0" smtClean="0">
                <a:latin typeface="Arial Unicode MS" pitchFamily="34" charset="-128"/>
                <a:ea typeface="Arial Unicode MS" pitchFamily="34" charset="-128"/>
                <a:cs typeface="Arial Unicode MS" pitchFamily="34" charset="-128"/>
              </a:rPr>
              <a:t> command is used to move files through the command line and also used </a:t>
            </a:r>
            <a:r>
              <a:rPr lang="en-US" sz="1800" dirty="0" smtClean="0">
                <a:latin typeface="Arial Unicode MS" pitchFamily="34" charset="-128"/>
                <a:ea typeface="Arial Unicode MS" pitchFamily="34" charset="-128"/>
                <a:cs typeface="Arial Unicode MS" pitchFamily="34" charset="-128"/>
              </a:rPr>
              <a:t>to rename a file.</a:t>
            </a:r>
          </a:p>
          <a:p>
            <a:pPr>
              <a:buNone/>
            </a:pPr>
            <a:r>
              <a:rPr lang="en-US" sz="1800" dirty="0" smtClean="0">
                <a:latin typeface="Arial Unicode MS" pitchFamily="34" charset="-128"/>
                <a:ea typeface="Arial Unicode MS" pitchFamily="34" charset="-128"/>
                <a:cs typeface="Arial Unicode MS" pitchFamily="34" charset="-128"/>
              </a:rPr>
              <a:t>      It is also used to move the files from one location to another location</a:t>
            </a:r>
          </a:p>
          <a:p>
            <a:pPr>
              <a:buNone/>
            </a:pPr>
            <a:r>
              <a:rPr lang="en-US" sz="1800" dirty="0" smtClean="0">
                <a:latin typeface="Arial Unicode MS" pitchFamily="34" charset="-128"/>
                <a:ea typeface="Arial Unicode MS" pitchFamily="34" charset="-128"/>
                <a:cs typeface="Arial Unicode MS" pitchFamily="34" charset="-128"/>
              </a:rPr>
              <a:t>      </a:t>
            </a:r>
            <a:r>
              <a:rPr lang="en-US" sz="1800" dirty="0" err="1" smtClean="0">
                <a:latin typeface="Arial Unicode MS" pitchFamily="34" charset="-128"/>
                <a:ea typeface="Arial Unicode MS" pitchFamily="34" charset="-128"/>
                <a:cs typeface="Arial Unicode MS" pitchFamily="34" charset="-128"/>
              </a:rPr>
              <a:t>mv</a:t>
            </a:r>
            <a:r>
              <a:rPr lang="en-US" sz="1800" dirty="0" smtClean="0">
                <a:latin typeface="Arial Unicode MS" pitchFamily="34" charset="-128"/>
                <a:ea typeface="Arial Unicode MS" pitchFamily="34" charset="-128"/>
                <a:cs typeface="Arial Unicode MS" pitchFamily="34" charset="-128"/>
              </a:rPr>
              <a:t> means cut and paste</a:t>
            </a:r>
          </a:p>
          <a:p>
            <a:pPr>
              <a:buNone/>
            </a:pPr>
            <a:r>
              <a:rPr lang="en-US" sz="1800"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eg</a:t>
            </a:r>
            <a:r>
              <a:rPr lang="en-US" sz="1800" dirty="0" smtClean="0">
                <a:latin typeface="Arial Unicode MS" pitchFamily="34" charset="-128"/>
                <a:ea typeface="Arial Unicode MS" pitchFamily="34" charset="-128"/>
                <a:cs typeface="Arial Unicode MS" pitchFamily="34" charset="-128"/>
              </a:rPr>
              <a:t>: </a:t>
            </a:r>
            <a:r>
              <a:rPr lang="en-US" sz="1800" i="1" dirty="0" err="1" smtClean="0">
                <a:latin typeface="Arial Unicode MS" pitchFamily="34" charset="-128"/>
                <a:ea typeface="Arial Unicode MS" pitchFamily="34" charset="-128"/>
                <a:cs typeface="Arial Unicode MS" pitchFamily="34" charset="-128"/>
              </a:rPr>
              <a:t>mv</a:t>
            </a:r>
            <a:r>
              <a:rPr lang="en-US" sz="1800" i="1" dirty="0" smtClean="0">
                <a:latin typeface="Arial Unicode MS" pitchFamily="34" charset="-128"/>
                <a:ea typeface="Arial Unicode MS" pitchFamily="34" charset="-128"/>
                <a:cs typeface="Arial Unicode MS" pitchFamily="34" charset="-128"/>
              </a:rPr>
              <a:t> diyinfo.txt cfile.txt</a:t>
            </a:r>
          </a:p>
          <a:p>
            <a:pPr>
              <a:buNone/>
            </a:pPr>
            <a:r>
              <a:rPr lang="en-US" sz="1800" i="1" dirty="0" smtClean="0">
                <a:latin typeface="Arial Unicode MS" pitchFamily="34" charset="-128"/>
                <a:ea typeface="Arial Unicode MS" pitchFamily="34" charset="-128"/>
                <a:cs typeface="Arial Unicode MS" pitchFamily="34" charset="-128"/>
              </a:rPr>
              <a:t>      $</a:t>
            </a:r>
            <a:r>
              <a:rPr lang="en-US" sz="1800" i="1" dirty="0" err="1" smtClean="0">
                <a:latin typeface="Arial Unicode MS" pitchFamily="34" charset="-128"/>
                <a:ea typeface="Arial Unicode MS" pitchFamily="34" charset="-128"/>
                <a:cs typeface="Arial Unicode MS" pitchFamily="34" charset="-128"/>
              </a:rPr>
              <a:t>mv</a:t>
            </a:r>
            <a:r>
              <a:rPr lang="en-US" sz="1800" i="1" dirty="0" smtClean="0">
                <a:latin typeface="Arial Unicode MS" pitchFamily="34" charset="-128"/>
                <a:ea typeface="Arial Unicode MS" pitchFamily="34" charset="-128"/>
                <a:cs typeface="Arial Unicode MS" pitchFamily="34" charset="-128"/>
              </a:rPr>
              <a:t> –v  </a:t>
            </a:r>
            <a:r>
              <a:rPr lang="en-US" sz="1800" i="1" dirty="0" err="1" smtClean="0">
                <a:latin typeface="Arial Unicode MS" pitchFamily="34" charset="-128"/>
                <a:ea typeface="Arial Unicode MS" pitchFamily="34" charset="-128"/>
                <a:cs typeface="Arial Unicode MS" pitchFamily="34" charset="-128"/>
              </a:rPr>
              <a:t>testfile</a:t>
            </a:r>
            <a:r>
              <a:rPr lang="en-US" sz="1800" i="1" dirty="0" smtClean="0">
                <a:latin typeface="Arial Unicode MS" pitchFamily="34" charset="-128"/>
                <a:ea typeface="Arial Unicode MS" pitchFamily="34" charset="-128"/>
                <a:cs typeface="Arial Unicode MS" pitchFamily="34" charset="-128"/>
              </a:rPr>
              <a:t>  /home/</a:t>
            </a:r>
            <a:r>
              <a:rPr lang="en-US" sz="1800" i="1" dirty="0" err="1" smtClean="0">
                <a:latin typeface="Arial Unicode MS" pitchFamily="34" charset="-128"/>
                <a:ea typeface="Arial Unicode MS" pitchFamily="34" charset="-128"/>
                <a:cs typeface="Arial Unicode MS" pitchFamily="34" charset="-128"/>
              </a:rPr>
              <a:t>cubeipl</a:t>
            </a:r>
            <a:r>
              <a:rPr lang="en-US" sz="1800" i="1" dirty="0" smtClean="0">
                <a:latin typeface="Arial Unicode MS" pitchFamily="34" charset="-128"/>
                <a:ea typeface="Arial Unicode MS" pitchFamily="34" charset="-128"/>
                <a:cs typeface="Arial Unicode MS" pitchFamily="34" charset="-128"/>
              </a:rPr>
              <a:t>/dir1/</a:t>
            </a:r>
            <a:r>
              <a:rPr lang="en-US" sz="1800" i="1" dirty="0" err="1" smtClean="0">
                <a:latin typeface="Arial Unicode MS" pitchFamily="34" charset="-128"/>
                <a:ea typeface="Arial Unicode MS" pitchFamily="34" charset="-128"/>
                <a:cs typeface="Arial Unicode MS" pitchFamily="34" charset="-128"/>
              </a:rPr>
              <a:t>testupdatefile</a:t>
            </a:r>
            <a:endParaRPr lang="en-US" sz="1800" i="1" dirty="0" smtClean="0">
              <a:latin typeface="Arial Unicode MS" pitchFamily="34" charset="-128"/>
              <a:ea typeface="Arial Unicode MS" pitchFamily="34" charset="-128"/>
              <a:cs typeface="Arial Unicode MS" pitchFamily="34" charset="-128"/>
            </a:endParaRPr>
          </a:p>
          <a:p>
            <a:r>
              <a:rPr lang="en-US" sz="1800" b="1" dirty="0" smtClean="0">
                <a:latin typeface="Arial Unicode MS" pitchFamily="34" charset="-128"/>
                <a:ea typeface="Arial Unicode MS" pitchFamily="34" charset="-128"/>
                <a:cs typeface="Arial Unicode MS" pitchFamily="34" charset="-128"/>
              </a:rPr>
              <a:t>locate</a:t>
            </a:r>
            <a:r>
              <a:rPr lang="en-US" sz="1800" dirty="0" smtClean="0">
                <a:latin typeface="Arial Unicode MS" pitchFamily="34" charset="-128"/>
                <a:ea typeface="Arial Unicode MS" pitchFamily="34" charset="-128"/>
                <a:cs typeface="Arial Unicode MS" pitchFamily="34" charset="-128"/>
              </a:rPr>
              <a:t> command is used to locate a file in a Linux System, just like the search command in Windows.</a:t>
            </a:r>
          </a:p>
          <a:p>
            <a:pPr>
              <a:buNone/>
            </a:pPr>
            <a:r>
              <a:rPr lang="en-US" sz="1800" dirty="0" smtClean="0">
                <a:latin typeface="Arial Unicode MS" pitchFamily="34" charset="-128"/>
                <a:ea typeface="Arial Unicode MS" pitchFamily="34" charset="-128"/>
                <a:cs typeface="Arial Unicode MS" pitchFamily="34" charset="-128"/>
              </a:rPr>
              <a:t>  		</a:t>
            </a:r>
            <a:r>
              <a:rPr lang="en-US" sz="1800" dirty="0" err="1" smtClean="0">
                <a:latin typeface="Arial Unicode MS" pitchFamily="34" charset="-128"/>
                <a:ea typeface="Arial Unicode MS" pitchFamily="34" charset="-128"/>
                <a:cs typeface="Arial Unicode MS" pitchFamily="34" charset="-128"/>
              </a:rPr>
              <a:t>eg</a:t>
            </a:r>
            <a:r>
              <a:rPr lang="en-US" sz="1800" dirty="0" smtClean="0">
                <a:latin typeface="Arial Unicode MS" pitchFamily="34" charset="-128"/>
                <a:ea typeface="Arial Unicode MS" pitchFamily="34" charset="-128"/>
                <a:cs typeface="Arial Unicode MS" pitchFamily="34" charset="-128"/>
              </a:rPr>
              <a:t>: </a:t>
            </a:r>
            <a:r>
              <a:rPr lang="en-US" sz="1800" i="1" dirty="0" smtClean="0">
                <a:latin typeface="Arial Unicode MS" pitchFamily="34" charset="-128"/>
                <a:ea typeface="Arial Unicode MS" pitchFamily="34" charset="-128"/>
                <a:cs typeface="Arial Unicode MS" pitchFamily="34" charset="-128"/>
              </a:rPr>
              <a:t>locate -A Hello</a:t>
            </a:r>
          </a:p>
          <a:p>
            <a:r>
              <a:rPr lang="en-US" sz="1800" b="1" dirty="0" smtClean="0">
                <a:latin typeface="Arial Unicode MS" pitchFamily="34" charset="-128"/>
                <a:ea typeface="Arial Unicode MS" pitchFamily="34" charset="-128"/>
                <a:cs typeface="Arial Unicode MS" pitchFamily="34" charset="-128"/>
              </a:rPr>
              <a:t>“echo”</a:t>
            </a:r>
            <a:r>
              <a:rPr lang="en-US" sz="1800" dirty="0" smtClean="0">
                <a:latin typeface="Arial Unicode MS" pitchFamily="34" charset="-128"/>
                <a:ea typeface="Arial Unicode MS" pitchFamily="34" charset="-128"/>
                <a:cs typeface="Arial Unicode MS" pitchFamily="34" charset="-128"/>
              </a:rPr>
              <a:t> is a command that helps us move some data, usually text into a file. </a:t>
            </a:r>
          </a:p>
          <a:p>
            <a:pPr>
              <a:buNone/>
            </a:pPr>
            <a:r>
              <a:rPr lang="en-US" sz="1800" i="1" dirty="0" smtClean="0">
                <a:latin typeface="Arial Unicode MS" pitchFamily="34" charset="-128"/>
                <a:ea typeface="Arial Unicode MS" pitchFamily="34" charset="-128"/>
                <a:cs typeface="Arial Unicode MS" pitchFamily="34" charset="-128"/>
              </a:rPr>
              <a:t>	</a:t>
            </a:r>
            <a:r>
              <a:rPr lang="en-US" sz="1800" i="1" dirty="0" err="1" smtClean="0">
                <a:latin typeface="Arial Unicode MS" pitchFamily="34" charset="-128"/>
                <a:ea typeface="Arial Unicode MS" pitchFamily="34" charset="-128"/>
                <a:cs typeface="Arial Unicode MS" pitchFamily="34" charset="-128"/>
              </a:rPr>
              <a:t>eg</a:t>
            </a:r>
            <a:r>
              <a:rPr lang="en-US" sz="1800" i="1" dirty="0" smtClean="0">
                <a:latin typeface="Arial Unicode MS" pitchFamily="34" charset="-128"/>
                <a:ea typeface="Arial Unicode MS" pitchFamily="34" charset="-128"/>
                <a:cs typeface="Arial Unicode MS" pitchFamily="34" charset="-128"/>
              </a:rPr>
              <a:t>: echo hello, my name is </a:t>
            </a:r>
            <a:r>
              <a:rPr lang="en-US" sz="1800" i="1" dirty="0" err="1" smtClean="0">
                <a:latin typeface="Arial Unicode MS" pitchFamily="34" charset="-128"/>
                <a:ea typeface="Arial Unicode MS" pitchFamily="34" charset="-128"/>
                <a:cs typeface="Arial Unicode MS" pitchFamily="34" charset="-128"/>
              </a:rPr>
              <a:t>alok</a:t>
            </a:r>
            <a:r>
              <a:rPr lang="en-US" sz="1800" i="1" dirty="0" smtClean="0">
                <a:latin typeface="Arial Unicode MS" pitchFamily="34" charset="-128"/>
                <a:ea typeface="Arial Unicode MS" pitchFamily="34" charset="-128"/>
                <a:cs typeface="Arial Unicode MS" pitchFamily="34" charset="-128"/>
              </a:rPr>
              <a:t> &gt;&gt; new.txt</a:t>
            </a:r>
          </a:p>
          <a:p>
            <a:r>
              <a:rPr lang="en-US" sz="1800" b="1" dirty="0" smtClean="0"/>
              <a:t>cat</a:t>
            </a:r>
            <a:r>
              <a:rPr lang="en-US" sz="1800" dirty="0" smtClean="0"/>
              <a:t> command is used to display the contents of a file, usually used to easily view programs.</a:t>
            </a:r>
          </a:p>
          <a:p>
            <a:pPr>
              <a:buNone/>
            </a:pPr>
            <a:r>
              <a:rPr lang="en-US" sz="1800" i="1" dirty="0" smtClean="0">
                <a:latin typeface="Arial Unicode MS" pitchFamily="34" charset="-128"/>
                <a:ea typeface="Arial Unicode MS" pitchFamily="34" charset="-128"/>
                <a:cs typeface="Arial Unicode MS" pitchFamily="34" charset="-128"/>
              </a:rPr>
              <a:t>	</a:t>
            </a:r>
            <a:r>
              <a:rPr lang="en-US" sz="1800" i="1" dirty="0" err="1" smtClean="0">
                <a:latin typeface="Arial Unicode MS" pitchFamily="34" charset="-128"/>
                <a:ea typeface="Arial Unicode MS" pitchFamily="34" charset="-128"/>
                <a:cs typeface="Arial Unicode MS" pitchFamily="34" charset="-128"/>
              </a:rPr>
              <a:t>eg</a:t>
            </a:r>
            <a:r>
              <a:rPr lang="en-US" sz="1800" i="1" dirty="0" smtClean="0">
                <a:latin typeface="Arial Unicode MS" pitchFamily="34" charset="-128"/>
                <a:ea typeface="Arial Unicode MS" pitchFamily="34" charset="-128"/>
                <a:cs typeface="Arial Unicode MS" pitchFamily="34" charset="-128"/>
              </a:rPr>
              <a:t>: cat  new.txt</a:t>
            </a:r>
          </a:p>
          <a:p>
            <a:r>
              <a:rPr lang="en-US" sz="1800" b="1" dirty="0" err="1" smtClean="0"/>
              <a:t>nano</a:t>
            </a:r>
            <a:r>
              <a:rPr lang="en-US" sz="1800" dirty="0" smtClean="0"/>
              <a:t> and </a:t>
            </a:r>
            <a:r>
              <a:rPr lang="en-US" sz="1800" b="1" dirty="0" smtClean="0"/>
              <a:t>vi</a:t>
            </a:r>
            <a:r>
              <a:rPr lang="en-US" sz="1800" dirty="0" smtClean="0"/>
              <a:t> are already installed text editors in the Linux command line</a:t>
            </a:r>
          </a:p>
          <a:p>
            <a:pPr>
              <a:buNone/>
            </a:pPr>
            <a:r>
              <a:rPr lang="en-US" sz="1800" i="1" dirty="0" smtClean="0">
                <a:latin typeface="Arial Unicode MS" pitchFamily="34" charset="-128"/>
                <a:ea typeface="Arial Unicode MS" pitchFamily="34" charset="-128"/>
                <a:cs typeface="Arial Unicode MS" pitchFamily="34" charset="-128"/>
              </a:rPr>
              <a:t>	</a:t>
            </a:r>
            <a:r>
              <a:rPr lang="en-US" sz="1800" i="1" dirty="0" err="1" smtClean="0">
                <a:latin typeface="Arial Unicode MS" pitchFamily="34" charset="-128"/>
                <a:ea typeface="Arial Unicode MS" pitchFamily="34" charset="-128"/>
                <a:cs typeface="Arial Unicode MS" pitchFamily="34" charset="-128"/>
              </a:rPr>
              <a:t>eg</a:t>
            </a:r>
            <a:r>
              <a:rPr lang="en-US" sz="1800" i="1" dirty="0" smtClean="0">
                <a:latin typeface="Arial Unicode MS" pitchFamily="34" charset="-128"/>
                <a:ea typeface="Arial Unicode MS" pitchFamily="34" charset="-128"/>
                <a:cs typeface="Arial Unicode MS" pitchFamily="34" charset="-128"/>
              </a:rPr>
              <a:t>: </a:t>
            </a:r>
            <a:r>
              <a:rPr lang="en-US" sz="1800" i="1" dirty="0" err="1" smtClean="0">
                <a:latin typeface="Arial Unicode MS" pitchFamily="34" charset="-128"/>
                <a:ea typeface="Arial Unicode MS" pitchFamily="34" charset="-128"/>
                <a:cs typeface="Arial Unicode MS" pitchFamily="34" charset="-128"/>
              </a:rPr>
              <a:t>nano</a:t>
            </a:r>
            <a:r>
              <a:rPr lang="en-US" sz="1800" i="1" dirty="0" smtClean="0">
                <a:latin typeface="Arial Unicode MS" pitchFamily="34" charset="-128"/>
                <a:ea typeface="Arial Unicode MS" pitchFamily="34" charset="-128"/>
                <a:cs typeface="Arial Unicode MS" pitchFamily="34" charset="-128"/>
              </a:rPr>
              <a:t> new.txt</a:t>
            </a:r>
            <a:endParaRPr lang="en-US" sz="1700" i="1"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304800"/>
            <a:ext cx="50977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p:txBody>
          <a:bodyPr/>
          <a:lstStyle/>
          <a:p>
            <a:pPr algn="just"/>
            <a:r>
              <a:rPr lang="en-US" sz="1800" b="1" dirty="0" err="1" smtClean="0">
                <a:latin typeface="Arial Unicode MS" pitchFamily="34" charset="-128"/>
                <a:ea typeface="Arial Unicode MS" pitchFamily="34" charset="-128"/>
                <a:cs typeface="Arial Unicode MS" pitchFamily="34" charset="-128"/>
              </a:rPr>
              <a:t>sudo</a:t>
            </a:r>
            <a:r>
              <a:rPr lang="en-US" sz="1800" dirty="0" smtClean="0">
                <a:latin typeface="Arial Unicode MS" pitchFamily="34" charset="-128"/>
                <a:ea typeface="Arial Unicode MS" pitchFamily="34" charset="-128"/>
                <a:cs typeface="Arial Unicode MS" pitchFamily="34" charset="-128"/>
              </a:rPr>
              <a:t> is a widely used command in the Linux command line. </a:t>
            </a:r>
            <a:r>
              <a:rPr lang="en-US" sz="1800" b="1" dirty="0" err="1" smtClean="0">
                <a:latin typeface="Arial Unicode MS" pitchFamily="34" charset="-128"/>
                <a:ea typeface="Arial Unicode MS" pitchFamily="34" charset="-128"/>
                <a:cs typeface="Arial Unicode MS" pitchFamily="34" charset="-128"/>
              </a:rPr>
              <a:t>sudo</a:t>
            </a:r>
            <a:r>
              <a:rPr lang="en-US" sz="1800" dirty="0" smtClean="0">
                <a:latin typeface="Arial Unicode MS" pitchFamily="34" charset="-128"/>
                <a:ea typeface="Arial Unicode MS" pitchFamily="34" charset="-128"/>
                <a:cs typeface="Arial Unicode MS" pitchFamily="34" charset="-128"/>
              </a:rPr>
              <a:t> stands for “</a:t>
            </a:r>
            <a:r>
              <a:rPr lang="en-US" sz="1800" dirty="0" err="1" smtClean="0">
                <a:latin typeface="Arial Unicode MS" pitchFamily="34" charset="-128"/>
                <a:ea typeface="Arial Unicode MS" pitchFamily="34" charset="-128"/>
                <a:cs typeface="Arial Unicode MS" pitchFamily="34" charset="-128"/>
              </a:rPr>
              <a:t>SuperUser</a:t>
            </a:r>
            <a:r>
              <a:rPr lang="en-US" sz="1800" dirty="0" smtClean="0">
                <a:latin typeface="Arial Unicode MS" pitchFamily="34" charset="-128"/>
                <a:ea typeface="Arial Unicode MS" pitchFamily="34" charset="-128"/>
                <a:cs typeface="Arial Unicode MS" pitchFamily="34" charset="-128"/>
              </a:rPr>
              <a:t> Do”. if we want any command to be done with administrative or root privileges, then you can use the </a:t>
            </a:r>
            <a:r>
              <a:rPr lang="en-US" sz="1800" b="1" dirty="0" err="1" smtClean="0">
                <a:latin typeface="Arial Unicode MS" pitchFamily="34" charset="-128"/>
                <a:ea typeface="Arial Unicode MS" pitchFamily="34" charset="-128"/>
                <a:cs typeface="Arial Unicode MS" pitchFamily="34" charset="-128"/>
              </a:rPr>
              <a:t>sudo</a:t>
            </a:r>
            <a:r>
              <a:rPr lang="en-US" sz="1800" dirty="0" smtClean="0">
                <a:latin typeface="Arial Unicode MS" pitchFamily="34" charset="-128"/>
                <a:ea typeface="Arial Unicode MS" pitchFamily="34" charset="-128"/>
                <a:cs typeface="Arial Unicode MS" pitchFamily="34" charset="-128"/>
              </a:rPr>
              <a:t> command.</a:t>
            </a:r>
          </a:p>
          <a:p>
            <a:pPr algn="just">
              <a:buNone/>
            </a:pPr>
            <a:r>
              <a:rPr lang="en-US" sz="1800" dirty="0" smtClean="0">
                <a:latin typeface="Arial Unicode MS" pitchFamily="34" charset="-128"/>
                <a:ea typeface="Arial Unicode MS" pitchFamily="34" charset="-128"/>
                <a:cs typeface="Arial Unicode MS" pitchFamily="34" charset="-128"/>
              </a:rPr>
              <a:t>       </a:t>
            </a:r>
            <a:r>
              <a:rPr lang="en-US" sz="1800" dirty="0" err="1" smtClean="0">
                <a:latin typeface="Arial Unicode MS" pitchFamily="34" charset="-128"/>
                <a:ea typeface="Arial Unicode MS" pitchFamily="34" charset="-128"/>
                <a:cs typeface="Arial Unicode MS" pitchFamily="34" charset="-128"/>
              </a:rPr>
              <a:t>eg</a:t>
            </a:r>
            <a:r>
              <a:rPr lang="en-US" sz="1800" dirty="0" smtClean="0">
                <a:latin typeface="Arial Unicode MS" pitchFamily="34" charset="-128"/>
                <a:ea typeface="Arial Unicode MS" pitchFamily="34" charset="-128"/>
                <a:cs typeface="Arial Unicode MS" pitchFamily="34" charset="-128"/>
              </a:rPr>
              <a:t>: </a:t>
            </a:r>
            <a:r>
              <a:rPr lang="en-US" sz="1800" i="1" dirty="0" err="1" smtClean="0">
                <a:latin typeface="Arial Unicode MS" pitchFamily="34" charset="-128"/>
                <a:ea typeface="Arial Unicode MS" pitchFamily="34" charset="-128"/>
                <a:cs typeface="Arial Unicode MS" pitchFamily="34" charset="-128"/>
              </a:rPr>
              <a:t>sudo</a:t>
            </a:r>
            <a:r>
              <a:rPr lang="en-US" sz="1800" i="1" dirty="0" smtClean="0">
                <a:latin typeface="Arial Unicode MS" pitchFamily="34" charset="-128"/>
                <a:ea typeface="Arial Unicode MS" pitchFamily="34" charset="-128"/>
                <a:cs typeface="Arial Unicode MS" pitchFamily="34" charset="-128"/>
              </a:rPr>
              <a:t> bash</a:t>
            </a:r>
          </a:p>
          <a:p>
            <a:pPr algn="just"/>
            <a:r>
              <a:rPr lang="en-US" sz="1800" b="1" dirty="0" err="1" smtClean="0">
                <a:latin typeface="Arial Unicode MS" pitchFamily="34" charset="-128"/>
                <a:ea typeface="Arial Unicode MS" pitchFamily="34" charset="-128"/>
                <a:cs typeface="Arial Unicode MS" pitchFamily="34" charset="-128"/>
              </a:rPr>
              <a:t>df</a:t>
            </a:r>
            <a:r>
              <a:rPr lang="en-US" sz="1800" dirty="0" smtClean="0">
                <a:latin typeface="Arial Unicode MS" pitchFamily="34" charset="-128"/>
                <a:ea typeface="Arial Unicode MS" pitchFamily="34" charset="-128"/>
                <a:cs typeface="Arial Unicode MS" pitchFamily="34" charset="-128"/>
              </a:rPr>
              <a:t> command is used to see the available disk space in each of the partitions in your system. If you want it shown in megabytes, you can use the command “</a:t>
            </a:r>
            <a:r>
              <a:rPr lang="en-US" sz="1800" b="1" dirty="0" err="1" smtClean="0">
                <a:latin typeface="Arial Unicode MS" pitchFamily="34" charset="-128"/>
                <a:ea typeface="Arial Unicode MS" pitchFamily="34" charset="-128"/>
                <a:cs typeface="Arial Unicode MS" pitchFamily="34" charset="-128"/>
              </a:rPr>
              <a:t>df</a:t>
            </a:r>
            <a:r>
              <a:rPr lang="en-US" sz="1800" b="1" dirty="0" smtClean="0">
                <a:latin typeface="Arial Unicode MS" pitchFamily="34" charset="-128"/>
                <a:ea typeface="Arial Unicode MS" pitchFamily="34" charset="-128"/>
                <a:cs typeface="Arial Unicode MS" pitchFamily="34" charset="-128"/>
              </a:rPr>
              <a:t> -m</a:t>
            </a:r>
            <a:r>
              <a:rPr lang="en-US" sz="1800" dirty="0" smtClean="0">
                <a:latin typeface="Arial Unicode MS" pitchFamily="34" charset="-128"/>
                <a:ea typeface="Arial Unicode MS" pitchFamily="34" charset="-128"/>
                <a:cs typeface="Arial Unicode MS" pitchFamily="34" charset="-128"/>
              </a:rPr>
              <a:t>”</a:t>
            </a:r>
          </a:p>
          <a:p>
            <a:pPr algn="just"/>
            <a:r>
              <a:rPr lang="en-US" sz="1800" b="1" dirty="0" smtClean="0">
                <a:latin typeface="Arial Unicode MS" pitchFamily="34" charset="-128"/>
                <a:ea typeface="Arial Unicode MS" pitchFamily="34" charset="-128"/>
                <a:cs typeface="Arial Unicode MS" pitchFamily="34" charset="-128"/>
              </a:rPr>
              <a:t>du</a:t>
            </a:r>
            <a:r>
              <a:rPr lang="en-US" sz="1800" dirty="0" smtClean="0">
                <a:latin typeface="Arial Unicode MS" pitchFamily="34" charset="-128"/>
                <a:ea typeface="Arial Unicode MS" pitchFamily="34" charset="-128"/>
                <a:cs typeface="Arial Unicode MS" pitchFamily="34" charset="-128"/>
              </a:rPr>
              <a:t> is a command to know the disk usage of a file in your System. If you want to know the disk usage for a particular folder or file in Linux, then you can type in the command </a:t>
            </a:r>
            <a:r>
              <a:rPr lang="en-US" sz="1800" b="1" dirty="0" err="1" smtClean="0">
                <a:latin typeface="Arial Unicode MS" pitchFamily="34" charset="-128"/>
                <a:ea typeface="Arial Unicode MS" pitchFamily="34" charset="-128"/>
                <a:cs typeface="Arial Unicode MS" pitchFamily="34" charset="-128"/>
              </a:rPr>
              <a:t>df</a:t>
            </a:r>
            <a:r>
              <a:rPr lang="en-US" sz="1800" dirty="0" smtClean="0">
                <a:latin typeface="Arial Unicode MS" pitchFamily="34" charset="-128"/>
                <a:ea typeface="Arial Unicode MS" pitchFamily="34" charset="-128"/>
                <a:cs typeface="Arial Unicode MS" pitchFamily="34" charset="-128"/>
              </a:rPr>
              <a:t> and the name of the folder or file. </a:t>
            </a:r>
            <a:endParaRPr lang="en-US" sz="1800" i="1" dirty="0" smtClean="0">
              <a:latin typeface="Arial Unicode MS" pitchFamily="34" charset="-128"/>
              <a:ea typeface="Arial Unicode MS" pitchFamily="34" charset="-128"/>
              <a:cs typeface="Arial Unicode MS" pitchFamily="34" charset="-128"/>
            </a:endParaRPr>
          </a:p>
          <a:p>
            <a:pPr>
              <a:buNone/>
            </a:pPr>
            <a:r>
              <a:rPr lang="en-US" dirty="0" smtClean="0">
                <a:latin typeface="Arial Unicode MS" pitchFamily="34" charset="-128"/>
                <a:ea typeface="Arial Unicode MS" pitchFamily="34" charset="-128"/>
                <a:cs typeface="Arial Unicode MS" pitchFamily="34" charset="-128"/>
              </a:rPr>
              <a:t> 	</a:t>
            </a:r>
            <a:r>
              <a:rPr lang="en-US" sz="1800" dirty="0" err="1" smtClean="0">
                <a:latin typeface="Arial Unicode MS" pitchFamily="34" charset="-128"/>
                <a:ea typeface="Arial Unicode MS" pitchFamily="34" charset="-128"/>
                <a:cs typeface="Arial Unicode MS" pitchFamily="34" charset="-128"/>
              </a:rPr>
              <a:t>eg</a:t>
            </a:r>
            <a:r>
              <a:rPr lang="en-US" sz="1800" dirty="0" smtClean="0">
                <a:latin typeface="Arial Unicode MS" pitchFamily="34" charset="-128"/>
                <a:ea typeface="Arial Unicode MS" pitchFamily="34" charset="-128"/>
                <a:cs typeface="Arial Unicode MS" pitchFamily="34" charset="-128"/>
              </a:rPr>
              <a:t>: </a:t>
            </a:r>
            <a:r>
              <a:rPr lang="en-US" sz="1800" i="1" dirty="0" smtClean="0">
                <a:latin typeface="Arial Unicode MS" pitchFamily="34" charset="-128"/>
                <a:ea typeface="Arial Unicode MS" pitchFamily="34" charset="-128"/>
                <a:cs typeface="Arial Unicode MS" pitchFamily="34" charset="-128"/>
              </a:rPr>
              <a:t>du </a:t>
            </a:r>
            <a:r>
              <a:rPr lang="en-US" sz="1800" i="1" dirty="0" err="1" smtClean="0">
                <a:latin typeface="Arial Unicode MS" pitchFamily="34" charset="-128"/>
                <a:ea typeface="Arial Unicode MS" pitchFamily="34" charset="-128"/>
                <a:cs typeface="Arial Unicode MS" pitchFamily="34" charset="-128"/>
              </a:rPr>
              <a:t>myTrainings</a:t>
            </a:r>
            <a:endParaRPr lang="en-US" sz="1800" i="1"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2825" y="228600"/>
            <a:ext cx="56311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p:txBody>
          <a:bodyPr>
            <a:normAutofit/>
          </a:bodyPr>
          <a:lstStyle/>
          <a:p>
            <a:r>
              <a:rPr lang="en-US" sz="1800" b="1" dirty="0" smtClean="0">
                <a:latin typeface="Arial Unicode MS" pitchFamily="34" charset="-128"/>
                <a:ea typeface="Arial Unicode MS" pitchFamily="34" charset="-128"/>
                <a:cs typeface="Arial Unicode MS" pitchFamily="34" charset="-128"/>
              </a:rPr>
              <a:t>tar</a:t>
            </a:r>
            <a:r>
              <a:rPr lang="en-US" sz="1800" dirty="0" smtClean="0">
                <a:latin typeface="Arial Unicode MS" pitchFamily="34" charset="-128"/>
                <a:ea typeface="Arial Unicode MS" pitchFamily="34" charset="-128"/>
                <a:cs typeface="Arial Unicode MS" pitchFamily="34" charset="-128"/>
              </a:rPr>
              <a:t> is a command used to work with </a:t>
            </a:r>
            <a:r>
              <a:rPr lang="en-US" sz="1800" dirty="0" err="1" smtClean="0">
                <a:latin typeface="Arial Unicode MS" pitchFamily="34" charset="-128"/>
                <a:ea typeface="Arial Unicode MS" pitchFamily="34" charset="-128"/>
                <a:cs typeface="Arial Unicode MS" pitchFamily="34" charset="-128"/>
              </a:rPr>
              <a:t>tarballs</a:t>
            </a:r>
            <a:r>
              <a:rPr lang="en-US" sz="1800" dirty="0" smtClean="0">
                <a:latin typeface="Arial Unicode MS" pitchFamily="34" charset="-128"/>
                <a:ea typeface="Arial Unicode MS" pitchFamily="34" charset="-128"/>
                <a:cs typeface="Arial Unicode MS" pitchFamily="34" charset="-128"/>
              </a:rPr>
              <a:t> (or files compressed in a tarball archive) in the Linux Command Line</a:t>
            </a:r>
            <a:r>
              <a:rPr lang="en-US" dirty="0" smtClean="0">
                <a:latin typeface="Arial Unicode MS" pitchFamily="34" charset="-128"/>
                <a:ea typeface="Arial Unicode MS" pitchFamily="34" charset="-128"/>
                <a:cs typeface="Arial Unicode MS" pitchFamily="34" charset="-128"/>
              </a:rPr>
              <a:t>.</a:t>
            </a:r>
          </a:p>
          <a:p>
            <a:r>
              <a:rPr lang="en-US" sz="1800" dirty="0" smtClean="0">
                <a:latin typeface="Arial Unicode MS" pitchFamily="34" charset="-128"/>
                <a:ea typeface="Arial Unicode MS" pitchFamily="34" charset="-128"/>
                <a:cs typeface="Arial Unicode MS" pitchFamily="34" charset="-128"/>
              </a:rPr>
              <a:t>Linux “</a:t>
            </a:r>
            <a:r>
              <a:rPr lang="en-US" sz="1800" b="1" dirty="0" smtClean="0">
                <a:latin typeface="Arial Unicode MS" pitchFamily="34" charset="-128"/>
                <a:ea typeface="Arial Unicode MS" pitchFamily="34" charset="-128"/>
                <a:cs typeface="Arial Unicode MS" pitchFamily="34" charset="-128"/>
              </a:rPr>
              <a:t>tar</a:t>
            </a:r>
            <a:r>
              <a:rPr lang="en-US" sz="1800" dirty="0" smtClean="0">
                <a:latin typeface="Arial Unicode MS" pitchFamily="34" charset="-128"/>
                <a:ea typeface="Arial Unicode MS" pitchFamily="34" charset="-128"/>
                <a:cs typeface="Arial Unicode MS" pitchFamily="34" charset="-128"/>
              </a:rPr>
              <a:t>” stands for tape archive, which is used by large number of </a:t>
            </a:r>
            <a:r>
              <a:rPr lang="en-US" sz="1800" b="1" dirty="0" smtClean="0">
                <a:latin typeface="Arial Unicode MS" pitchFamily="34" charset="-128"/>
                <a:ea typeface="Arial Unicode MS" pitchFamily="34" charset="-128"/>
                <a:cs typeface="Arial Unicode MS" pitchFamily="34" charset="-128"/>
              </a:rPr>
              <a:t>Linux/Unix</a:t>
            </a:r>
            <a:r>
              <a:rPr lang="en-US" sz="1800" dirty="0" smtClean="0">
                <a:latin typeface="Arial Unicode MS" pitchFamily="34" charset="-128"/>
                <a:ea typeface="Arial Unicode MS" pitchFamily="34" charset="-128"/>
                <a:cs typeface="Arial Unicode MS" pitchFamily="34" charset="-128"/>
              </a:rPr>
              <a:t> system administrators to deal with tape drives backup.</a:t>
            </a:r>
          </a:p>
          <a:p>
            <a:pPr>
              <a:buNone/>
            </a:pPr>
            <a:r>
              <a:rPr lang="en-US" dirty="0" smtClean="0">
                <a:latin typeface="Arial Unicode MS" pitchFamily="34" charset="-128"/>
                <a:ea typeface="Arial Unicode MS" pitchFamily="34" charset="-128"/>
                <a:cs typeface="Arial Unicode MS" pitchFamily="34" charset="-128"/>
              </a:rPr>
              <a:t>	</a:t>
            </a:r>
            <a:r>
              <a:rPr lang="en-US" sz="1800" dirty="0" smtClean="0">
                <a:latin typeface="Arial Unicode MS" pitchFamily="34" charset="-128"/>
                <a:ea typeface="Arial Unicode MS" pitchFamily="34" charset="-128"/>
                <a:cs typeface="Arial Unicode MS" pitchFamily="34" charset="-128"/>
              </a:rPr>
              <a:t>It can be used to compress and uncompress different types of </a:t>
            </a:r>
            <a:r>
              <a:rPr lang="en-US" sz="1800" b="1" dirty="0" smtClean="0">
                <a:latin typeface="Arial Unicode MS" pitchFamily="34" charset="-128"/>
                <a:ea typeface="Arial Unicode MS" pitchFamily="34" charset="-128"/>
                <a:cs typeface="Arial Unicode MS" pitchFamily="34" charset="-128"/>
              </a:rPr>
              <a:t>tar</a:t>
            </a:r>
            <a:r>
              <a:rPr lang="en-US" sz="1800" dirty="0" smtClean="0">
                <a:latin typeface="Arial Unicode MS" pitchFamily="34" charset="-128"/>
                <a:ea typeface="Arial Unicode MS" pitchFamily="34" charset="-128"/>
                <a:cs typeface="Arial Unicode MS" pitchFamily="34" charset="-128"/>
              </a:rPr>
              <a:t> archives like </a:t>
            </a:r>
            <a:r>
              <a:rPr lang="en-US" sz="1800" b="1" dirty="0" smtClean="0">
                <a:latin typeface="Arial Unicode MS" pitchFamily="34" charset="-128"/>
                <a:ea typeface="Arial Unicode MS" pitchFamily="34" charset="-128"/>
                <a:cs typeface="Arial Unicode MS" pitchFamily="34" charset="-128"/>
              </a:rPr>
              <a:t>.tar</a:t>
            </a:r>
            <a:r>
              <a:rPr lang="en-US" sz="1800" dirty="0" smtClean="0">
                <a:latin typeface="Arial Unicode MS" pitchFamily="34" charset="-128"/>
                <a:ea typeface="Arial Unicode MS" pitchFamily="34" charset="-128"/>
                <a:cs typeface="Arial Unicode MS" pitchFamily="34" charset="-128"/>
              </a:rPr>
              <a:t>, </a:t>
            </a:r>
            <a:r>
              <a:rPr lang="en-US" sz="1800" b="1" dirty="0" smtClean="0">
                <a:latin typeface="Arial Unicode MS" pitchFamily="34" charset="-128"/>
                <a:ea typeface="Arial Unicode MS" pitchFamily="34" charset="-128"/>
                <a:cs typeface="Arial Unicode MS" pitchFamily="34" charset="-128"/>
              </a:rPr>
              <a:t>.tar.gz</a:t>
            </a:r>
            <a:r>
              <a:rPr lang="en-US" sz="1800" dirty="0" smtClean="0">
                <a:latin typeface="Arial Unicode MS" pitchFamily="34" charset="-128"/>
                <a:ea typeface="Arial Unicode MS" pitchFamily="34" charset="-128"/>
                <a:cs typeface="Arial Unicode MS" pitchFamily="34" charset="-128"/>
              </a:rPr>
              <a:t>, .</a:t>
            </a:r>
            <a:r>
              <a:rPr lang="en-US" sz="1800" b="1" dirty="0" smtClean="0">
                <a:latin typeface="Arial Unicode MS" pitchFamily="34" charset="-128"/>
                <a:ea typeface="Arial Unicode MS" pitchFamily="34" charset="-128"/>
                <a:cs typeface="Arial Unicode MS" pitchFamily="34" charset="-128"/>
              </a:rPr>
              <a:t>tar.bz2</a:t>
            </a:r>
            <a:r>
              <a:rPr lang="en-US" sz="1800" dirty="0" smtClean="0">
                <a:latin typeface="Arial Unicode MS" pitchFamily="34" charset="-128"/>
                <a:ea typeface="Arial Unicode MS" pitchFamily="34" charset="-128"/>
                <a:cs typeface="Arial Unicode MS" pitchFamily="34" charset="-128"/>
              </a:rPr>
              <a:t>.etc. It works on the basis of the arguments given to it. </a:t>
            </a:r>
          </a:p>
          <a:p>
            <a:pPr>
              <a:buNone/>
            </a:pPr>
            <a:r>
              <a:rPr lang="en-US" sz="1800" b="1" dirty="0" smtClean="0">
                <a:latin typeface="Arial Unicode MS" pitchFamily="34" charset="-128"/>
                <a:ea typeface="Arial Unicode MS" pitchFamily="34" charset="-128"/>
                <a:cs typeface="Arial Unicode MS" pitchFamily="34" charset="-128"/>
              </a:rPr>
              <a:t>		</a:t>
            </a:r>
            <a:r>
              <a:rPr lang="en-US" sz="1600" b="1" i="1" dirty="0" smtClean="0">
                <a:latin typeface="Arial Unicode MS" pitchFamily="34" charset="-128"/>
                <a:ea typeface="Arial Unicode MS" pitchFamily="34" charset="-128"/>
                <a:cs typeface="Arial Unicode MS" pitchFamily="34" charset="-128"/>
              </a:rPr>
              <a:t> 1. tar -cvf</a:t>
            </a:r>
            <a:r>
              <a:rPr lang="en-US" sz="1600" i="1" dirty="0" smtClean="0">
                <a:latin typeface="Arial Unicode MS" pitchFamily="34" charset="-128"/>
                <a:ea typeface="Arial Unicode MS" pitchFamily="34" charset="-128"/>
                <a:cs typeface="Arial Unicode MS" pitchFamily="34" charset="-128"/>
              </a:rPr>
              <a:t> for creating a </a:t>
            </a:r>
            <a:r>
              <a:rPr lang="en-US" sz="1600" b="1" i="1" dirty="0" smtClean="0">
                <a:latin typeface="Arial Unicode MS" pitchFamily="34" charset="-128"/>
                <a:ea typeface="Arial Unicode MS" pitchFamily="34" charset="-128"/>
                <a:cs typeface="Arial Unicode MS" pitchFamily="34" charset="-128"/>
              </a:rPr>
              <a:t>.tar</a:t>
            </a:r>
            <a:r>
              <a:rPr lang="en-US" sz="1600" i="1" dirty="0" smtClean="0">
                <a:latin typeface="Arial Unicode MS" pitchFamily="34" charset="-128"/>
                <a:ea typeface="Arial Unicode MS" pitchFamily="34" charset="-128"/>
                <a:cs typeface="Arial Unicode MS" pitchFamily="34" charset="-128"/>
              </a:rPr>
              <a:t> archive, </a:t>
            </a:r>
          </a:p>
          <a:p>
            <a:pPr>
              <a:buNone/>
            </a:pPr>
            <a:r>
              <a:rPr lang="en-US" sz="1600" i="1" dirty="0" smtClean="0">
                <a:latin typeface="Arial Unicode MS" pitchFamily="34" charset="-128"/>
                <a:ea typeface="Arial Unicode MS" pitchFamily="34" charset="-128"/>
                <a:cs typeface="Arial Unicode MS" pitchFamily="34" charset="-128"/>
              </a:rPr>
              <a:t>		 2. tar </a:t>
            </a:r>
            <a:r>
              <a:rPr lang="en-US" sz="1600" b="1" i="1" dirty="0" smtClean="0">
                <a:latin typeface="Arial Unicode MS" pitchFamily="34" charset="-128"/>
                <a:ea typeface="Arial Unicode MS" pitchFamily="34" charset="-128"/>
                <a:cs typeface="Arial Unicode MS" pitchFamily="34" charset="-128"/>
              </a:rPr>
              <a:t>-xvf</a:t>
            </a:r>
            <a:r>
              <a:rPr lang="en-US" sz="1600" i="1" dirty="0" smtClean="0">
                <a:latin typeface="Arial Unicode MS" pitchFamily="34" charset="-128"/>
                <a:ea typeface="Arial Unicode MS" pitchFamily="34" charset="-128"/>
                <a:cs typeface="Arial Unicode MS" pitchFamily="34" charset="-128"/>
              </a:rPr>
              <a:t> to untar a tar archive,</a:t>
            </a:r>
          </a:p>
          <a:p>
            <a:pPr>
              <a:buNone/>
            </a:pPr>
            <a:r>
              <a:rPr lang="en-US" sz="1600" i="1" dirty="0" smtClean="0">
                <a:latin typeface="Arial Unicode MS" pitchFamily="34" charset="-128"/>
                <a:ea typeface="Arial Unicode MS" pitchFamily="34" charset="-128"/>
                <a:cs typeface="Arial Unicode MS" pitchFamily="34" charset="-128"/>
              </a:rPr>
              <a:t>		 3. tar </a:t>
            </a:r>
            <a:r>
              <a:rPr lang="en-US" sz="1600" b="1" i="1" dirty="0" smtClean="0">
                <a:latin typeface="Arial Unicode MS" pitchFamily="34" charset="-128"/>
                <a:ea typeface="Arial Unicode MS" pitchFamily="34" charset="-128"/>
                <a:cs typeface="Arial Unicode MS" pitchFamily="34" charset="-128"/>
              </a:rPr>
              <a:t>-tvf</a:t>
            </a:r>
            <a:r>
              <a:rPr lang="en-US" sz="1600" i="1" dirty="0" smtClean="0">
                <a:latin typeface="Arial Unicode MS" pitchFamily="34" charset="-128"/>
                <a:ea typeface="Arial Unicode MS" pitchFamily="34" charset="-128"/>
                <a:cs typeface="Arial Unicode MS" pitchFamily="34" charset="-128"/>
              </a:rPr>
              <a:t> to list the contents of the archive</a:t>
            </a:r>
          </a:p>
          <a:p>
            <a:pPr>
              <a:buNone/>
            </a:pPr>
            <a:endParaRPr lang="en-US" sz="1600" i="1" dirty="0" smtClean="0">
              <a:latin typeface="Arial Unicode MS" pitchFamily="34" charset="-128"/>
              <a:ea typeface="Arial Unicode MS" pitchFamily="34" charset="-128"/>
              <a:cs typeface="Arial Unicode MS" pitchFamily="34" charset="-128"/>
            </a:endParaRPr>
          </a:p>
          <a:p>
            <a:r>
              <a:rPr lang="en-US" dirty="0" smtClean="0"/>
              <a:t>[</a:t>
            </a:r>
            <a:r>
              <a:rPr lang="en-US" sz="1800" dirty="0" smtClean="0">
                <a:solidFill>
                  <a:srgbClr val="FF0000"/>
                </a:solidFill>
                <a:latin typeface="Arial Unicode MS" pitchFamily="34" charset="-128"/>
                <a:ea typeface="Arial Unicode MS" pitchFamily="34" charset="-128"/>
                <a:cs typeface="Arial Unicode MS" pitchFamily="34" charset="-128"/>
              </a:rPr>
              <a:t>Other 18 commands were there for tar , discussed later</a:t>
            </a:r>
            <a:r>
              <a:rPr lang="en-US" dirty="0" smtClean="0"/>
              <a:t>]</a:t>
            </a:r>
          </a:p>
          <a:p>
            <a:pPr>
              <a:buNone/>
            </a:pPr>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304800"/>
            <a:ext cx="54025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p:txBody>
          <a:bodyPr>
            <a:normAutofit/>
          </a:bodyPr>
          <a:lstStyle/>
          <a:p>
            <a:pPr algn="just"/>
            <a:r>
              <a:rPr lang="en-US" sz="2000" b="1" dirty="0" err="1" smtClean="0">
                <a:ea typeface="Arial Unicode MS" pitchFamily="34" charset="-128"/>
                <a:cs typeface="Arial Unicode MS" pitchFamily="34" charset="-128"/>
              </a:rPr>
              <a:t>uname</a:t>
            </a:r>
            <a:r>
              <a:rPr lang="en-US" sz="2000" dirty="0" smtClean="0">
                <a:ea typeface="Arial Unicode MS" pitchFamily="34" charset="-128"/>
                <a:cs typeface="Arial Unicode MS" pitchFamily="34" charset="-128"/>
              </a:rPr>
              <a:t> is a command used to show the Information about the system your Linux </a:t>
            </a:r>
            <a:r>
              <a:rPr lang="en-US" sz="2000" dirty="0" err="1" smtClean="0">
                <a:ea typeface="Arial Unicode MS" pitchFamily="34" charset="-128"/>
                <a:cs typeface="Arial Unicode MS" pitchFamily="34" charset="-128"/>
              </a:rPr>
              <a:t>distro</a:t>
            </a:r>
            <a:r>
              <a:rPr lang="en-US" sz="2000" dirty="0" smtClean="0">
                <a:ea typeface="Arial Unicode MS" pitchFamily="34" charset="-128"/>
                <a:cs typeface="Arial Unicode MS" pitchFamily="34" charset="-128"/>
              </a:rPr>
              <a:t> is running. Using the command “</a:t>
            </a:r>
            <a:r>
              <a:rPr lang="en-US" sz="2000" b="1" dirty="0" err="1" smtClean="0">
                <a:ea typeface="Arial Unicode MS" pitchFamily="34" charset="-128"/>
                <a:cs typeface="Arial Unicode MS" pitchFamily="34" charset="-128"/>
              </a:rPr>
              <a:t>uname</a:t>
            </a:r>
            <a:r>
              <a:rPr lang="en-US" sz="2000" b="1" dirty="0" smtClean="0">
                <a:ea typeface="Arial Unicode MS" pitchFamily="34" charset="-128"/>
                <a:cs typeface="Arial Unicode MS" pitchFamily="34" charset="-128"/>
              </a:rPr>
              <a:t> -a</a:t>
            </a:r>
            <a:r>
              <a:rPr lang="en-US" sz="2000" dirty="0" smtClean="0">
                <a:ea typeface="Arial Unicode MS" pitchFamily="34" charset="-128"/>
                <a:cs typeface="Arial Unicode MS" pitchFamily="34" charset="-128"/>
              </a:rPr>
              <a:t>” prints most of the information about the system. This prints the Kernel release date, version, processor type. </a:t>
            </a:r>
            <a:r>
              <a:rPr lang="en-US" sz="2000" dirty="0" err="1" smtClean="0">
                <a:ea typeface="Arial Unicode MS" pitchFamily="34" charset="-128"/>
                <a:cs typeface="Arial Unicode MS" pitchFamily="34" charset="-128"/>
              </a:rPr>
              <a:t>Eg</a:t>
            </a:r>
            <a:r>
              <a:rPr lang="en-US" sz="2000" dirty="0" smtClean="0">
                <a:ea typeface="Arial Unicode MS" pitchFamily="34" charset="-128"/>
                <a:cs typeface="Arial Unicode MS" pitchFamily="34" charset="-128"/>
              </a:rPr>
              <a:t>: </a:t>
            </a:r>
            <a:r>
              <a:rPr lang="en-US" sz="2000" dirty="0" err="1" smtClean="0">
                <a:ea typeface="Arial Unicode MS" pitchFamily="34" charset="-128"/>
                <a:cs typeface="Arial Unicode MS" pitchFamily="34" charset="-128"/>
              </a:rPr>
              <a:t>uname</a:t>
            </a:r>
            <a:r>
              <a:rPr lang="en-US" sz="2000" dirty="0" smtClean="0">
                <a:ea typeface="Arial Unicode MS" pitchFamily="34" charset="-128"/>
                <a:cs typeface="Arial Unicode MS" pitchFamily="34" charset="-128"/>
              </a:rPr>
              <a:t> –a</a:t>
            </a:r>
          </a:p>
          <a:p>
            <a:pPr algn="just"/>
            <a:r>
              <a:rPr lang="en-US" sz="2000" b="1" dirty="0" smtClean="0"/>
              <a:t>apt</a:t>
            </a:r>
            <a:r>
              <a:rPr lang="en-US" sz="2000" dirty="0" smtClean="0"/>
              <a:t> is a command used to work with packages in the Linux command line</a:t>
            </a:r>
          </a:p>
          <a:p>
            <a:pPr algn="just"/>
            <a:r>
              <a:rPr lang="en-US" sz="2000" b="1" dirty="0" smtClean="0"/>
              <a:t>apt-get</a:t>
            </a:r>
            <a:r>
              <a:rPr lang="en-US" sz="2000" dirty="0" smtClean="0"/>
              <a:t> is a command used to install packages. requires root privileges, so we use the </a:t>
            </a:r>
            <a:r>
              <a:rPr lang="en-US" sz="2000" b="1" dirty="0" err="1" smtClean="0"/>
              <a:t>sudo</a:t>
            </a:r>
            <a:r>
              <a:rPr lang="en-US" sz="2000" dirty="0" smtClean="0"/>
              <a:t> command with it.</a:t>
            </a:r>
          </a:p>
          <a:p>
            <a:pPr algn="just"/>
            <a:r>
              <a:rPr lang="en-US" sz="2000" b="1" dirty="0" smtClean="0"/>
              <a:t>Ping </a:t>
            </a:r>
            <a:r>
              <a:rPr lang="en-US" sz="2000" dirty="0" smtClean="0"/>
              <a:t>is a command used to check your connection to a server.</a:t>
            </a:r>
          </a:p>
          <a:p>
            <a:pPr algn="just"/>
            <a:r>
              <a:rPr lang="en-US" sz="2000" dirty="0" smtClean="0"/>
              <a:t>To see the file size</a:t>
            </a:r>
          </a:p>
          <a:p>
            <a:pPr algn="just">
              <a:buNone/>
            </a:pPr>
            <a:r>
              <a:rPr lang="en-US" sz="2000" dirty="0" smtClean="0"/>
              <a:t>         #du -</a:t>
            </a:r>
            <a:r>
              <a:rPr lang="en-US" sz="2000" dirty="0" err="1" smtClean="0"/>
              <a:t>sh</a:t>
            </a:r>
            <a:endParaRPr lang="en-US" sz="2000" dirty="0" smtClean="0"/>
          </a:p>
          <a:p>
            <a:pPr algn="just"/>
            <a:endParaRPr lang="en-US" sz="16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9" y="152400"/>
            <a:ext cx="5554975" cy="986025"/>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Problem we faced before DevOps?</a:t>
            </a:r>
            <a:endParaRPr lang="en-US"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p:txBody>
          <a:bodyPr>
            <a:normAutofit lnSpcReduction="10000"/>
          </a:bodyPr>
          <a:lstStyle/>
          <a:p>
            <a:pPr>
              <a:buNone/>
            </a:pPr>
            <a:endParaRPr lang="en-US" dirty="0" smtClean="0"/>
          </a:p>
          <a:p>
            <a:pPr algn="just">
              <a:lnSpc>
                <a:spcPct val="150000"/>
              </a:lnSpc>
              <a:buNone/>
            </a:pPr>
            <a:r>
              <a:rPr lang="en-US" sz="2400" dirty="0" smtClean="0">
                <a:solidFill>
                  <a:schemeClr val="tx1"/>
                </a:solidFill>
              </a:rPr>
              <a:t>▸	</a:t>
            </a:r>
            <a:r>
              <a:rPr lang="en-US" sz="2000" dirty="0" smtClean="0">
                <a:solidFill>
                  <a:schemeClr val="tx1"/>
                </a:solidFill>
                <a:ea typeface="Arial Unicode MS" pitchFamily="34" charset="-128"/>
                <a:cs typeface="Arial Unicode MS" pitchFamily="34" charset="-128"/>
              </a:rPr>
              <a:t>Everything needs software nowadays.</a:t>
            </a:r>
          </a:p>
          <a:p>
            <a:pPr algn="just">
              <a:lnSpc>
                <a:spcPct val="150000"/>
              </a:lnSpc>
              <a:buNone/>
            </a:pPr>
            <a:r>
              <a:rPr lang="en-US" sz="2000" dirty="0" smtClean="0">
                <a:solidFill>
                  <a:schemeClr val="tx1"/>
                </a:solidFill>
                <a:ea typeface="Arial Unicode MS" pitchFamily="34" charset="-128"/>
                <a:cs typeface="Arial Unicode MS" pitchFamily="34" charset="-128"/>
              </a:rPr>
              <a:t>▸	Software has to run on a server to become a service.</a:t>
            </a:r>
          </a:p>
          <a:p>
            <a:pPr algn="just">
              <a:lnSpc>
                <a:spcPct val="150000"/>
              </a:lnSpc>
              <a:buNone/>
            </a:pPr>
            <a:r>
              <a:rPr lang="en-US" sz="2000" dirty="0" smtClean="0">
                <a:solidFill>
                  <a:schemeClr val="tx1"/>
                </a:solidFill>
                <a:ea typeface="Arial Unicode MS" pitchFamily="34" charset="-128"/>
                <a:cs typeface="Arial Unicode MS" pitchFamily="34" charset="-128"/>
              </a:rPr>
              <a:t>▸	Delivering a service from inception to its users is too slow and error-prone.</a:t>
            </a:r>
          </a:p>
          <a:p>
            <a:pPr algn="just">
              <a:lnSpc>
                <a:spcPct val="150000"/>
              </a:lnSpc>
              <a:buNone/>
            </a:pPr>
            <a:r>
              <a:rPr lang="en-US" sz="2000" dirty="0" smtClean="0">
                <a:solidFill>
                  <a:schemeClr val="tx1"/>
                </a:solidFill>
                <a:ea typeface="Arial Unicode MS" pitchFamily="34" charset="-128"/>
                <a:cs typeface="Arial Unicode MS" pitchFamily="34" charset="-128"/>
              </a:rPr>
              <a:t>▸	There are internal friction points that make this the case.</a:t>
            </a:r>
          </a:p>
          <a:p>
            <a:pPr algn="just">
              <a:lnSpc>
                <a:spcPct val="150000"/>
              </a:lnSpc>
              <a:buNone/>
            </a:pPr>
            <a:r>
              <a:rPr lang="en-US" sz="2000" dirty="0" smtClean="0">
                <a:solidFill>
                  <a:schemeClr val="tx1"/>
                </a:solidFill>
                <a:ea typeface="Arial Unicode MS" pitchFamily="34" charset="-128"/>
                <a:cs typeface="Arial Unicode MS" pitchFamily="34" charset="-128"/>
              </a:rPr>
              <a:t>▸	This loses you money. (delay = loss)</a:t>
            </a:r>
          </a:p>
          <a:p>
            <a:pPr algn="just">
              <a:lnSpc>
                <a:spcPct val="150000"/>
              </a:lnSpc>
              <a:buNone/>
            </a:pPr>
            <a:r>
              <a:rPr lang="en-US" sz="2000" dirty="0" smtClean="0">
                <a:solidFill>
                  <a:schemeClr val="tx1"/>
                </a:solidFill>
                <a:ea typeface="Arial Unicode MS" pitchFamily="34" charset="-128"/>
                <a:cs typeface="Arial Unicode MS" pitchFamily="34" charset="-128"/>
              </a:rPr>
              <a:t>▸	IT is frequently the bottleneck in the transition of “concept to cash.”</a:t>
            </a:r>
            <a:endParaRPr lang="en-US" sz="2000" dirty="0">
              <a:solidFill>
                <a:schemeClr val="tx1"/>
              </a:solidFill>
              <a:ea typeface="Arial Unicode MS" pitchFamily="34" charset="-128"/>
              <a:cs typeface="Arial Unicode MS" pitchFamily="34" charset="-128"/>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mtClean="0"/>
              <a:t>copyrights@cubeipl.com</a:t>
            </a:r>
            <a:endParaRPr lang="en-US"/>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304800"/>
            <a:ext cx="45643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p:txBody>
          <a:bodyPr>
            <a:normAutofit/>
          </a:bodyPr>
          <a:lstStyle/>
          <a:p>
            <a:pPr>
              <a:buNone/>
            </a:pPr>
            <a:r>
              <a:rPr lang="en-US" sz="1800" b="1" u="sng" dirty="0" smtClean="0">
                <a:latin typeface="Arial Unicode MS" pitchFamily="34" charset="-128"/>
                <a:ea typeface="Arial Unicode MS" pitchFamily="34" charset="-128"/>
                <a:cs typeface="Arial Unicode MS" pitchFamily="34" charset="-128"/>
              </a:rPr>
              <a:t>Tar Commands</a:t>
            </a:r>
          </a:p>
          <a:p>
            <a:r>
              <a:rPr lang="en-US" sz="1800" dirty="0" smtClean="0">
                <a:latin typeface="Arial Unicode MS" pitchFamily="34" charset="-128"/>
                <a:ea typeface="Arial Unicode MS" pitchFamily="34" charset="-128"/>
                <a:cs typeface="Arial Unicode MS" pitchFamily="34" charset="-128"/>
              </a:rPr>
              <a:t>Linux “</a:t>
            </a:r>
            <a:r>
              <a:rPr lang="en-US" sz="1800" b="1" dirty="0" smtClean="0">
                <a:latin typeface="Arial Unicode MS" pitchFamily="34" charset="-128"/>
                <a:ea typeface="Arial Unicode MS" pitchFamily="34" charset="-128"/>
                <a:cs typeface="Arial Unicode MS" pitchFamily="34" charset="-128"/>
              </a:rPr>
              <a:t>tar</a:t>
            </a:r>
            <a:r>
              <a:rPr lang="en-US" sz="1800" dirty="0" smtClean="0">
                <a:latin typeface="Arial Unicode MS" pitchFamily="34" charset="-128"/>
                <a:ea typeface="Arial Unicode MS" pitchFamily="34" charset="-128"/>
                <a:cs typeface="Arial Unicode MS" pitchFamily="34" charset="-128"/>
              </a:rPr>
              <a:t>” stands for tape archive, which is used by large number of </a:t>
            </a:r>
            <a:r>
              <a:rPr lang="en-US" sz="1800" b="1" dirty="0" smtClean="0">
                <a:latin typeface="Arial Unicode MS" pitchFamily="34" charset="-128"/>
                <a:ea typeface="Arial Unicode MS" pitchFamily="34" charset="-128"/>
                <a:cs typeface="Arial Unicode MS" pitchFamily="34" charset="-128"/>
              </a:rPr>
              <a:t>Linux/Unix</a:t>
            </a:r>
            <a:r>
              <a:rPr lang="en-US" sz="1800" dirty="0" smtClean="0">
                <a:latin typeface="Arial Unicode MS" pitchFamily="34" charset="-128"/>
                <a:ea typeface="Arial Unicode MS" pitchFamily="34" charset="-128"/>
                <a:cs typeface="Arial Unicode MS" pitchFamily="34" charset="-128"/>
              </a:rPr>
              <a:t> system administrators to deal with tape drives backup.</a:t>
            </a:r>
            <a:endParaRPr lang="en-US" sz="1800" b="1" u="sng" dirty="0" smtClean="0">
              <a:latin typeface="Arial Unicode MS" pitchFamily="34" charset="-128"/>
              <a:ea typeface="Arial Unicode MS" pitchFamily="34" charset="-128"/>
              <a:cs typeface="Arial Unicode MS" pitchFamily="34" charset="-128"/>
            </a:endParaRPr>
          </a:p>
          <a:p>
            <a:r>
              <a:rPr lang="en-US" sz="1800" dirty="0" smtClean="0">
                <a:latin typeface="Arial Unicode MS" pitchFamily="34" charset="-128"/>
                <a:ea typeface="Arial Unicode MS" pitchFamily="34" charset="-128"/>
                <a:cs typeface="Arial Unicode MS" pitchFamily="34" charset="-128"/>
              </a:rPr>
              <a:t>The tar command used to rip a collection of files and directories into highly compressed archive file commonly called </a:t>
            </a:r>
            <a:r>
              <a:rPr lang="en-US" sz="1800" b="1" dirty="0" smtClean="0">
                <a:latin typeface="Arial Unicode MS" pitchFamily="34" charset="-128"/>
                <a:ea typeface="Arial Unicode MS" pitchFamily="34" charset="-128"/>
                <a:cs typeface="Arial Unicode MS" pitchFamily="34" charset="-128"/>
              </a:rPr>
              <a:t>tarball</a:t>
            </a:r>
            <a:r>
              <a:rPr lang="en-US" sz="1800" dirty="0" smtClean="0">
                <a:latin typeface="Arial Unicode MS" pitchFamily="34" charset="-128"/>
                <a:ea typeface="Arial Unicode MS" pitchFamily="34" charset="-128"/>
                <a:cs typeface="Arial Unicode MS" pitchFamily="34" charset="-128"/>
              </a:rPr>
              <a:t> or </a:t>
            </a:r>
            <a:r>
              <a:rPr lang="en-US" sz="1800" b="1" dirty="0" smtClean="0">
                <a:latin typeface="Arial Unicode MS" pitchFamily="34" charset="-128"/>
                <a:ea typeface="Arial Unicode MS" pitchFamily="34" charset="-128"/>
                <a:cs typeface="Arial Unicode MS" pitchFamily="34" charset="-128"/>
              </a:rPr>
              <a:t>tar</a:t>
            </a:r>
            <a:r>
              <a:rPr lang="en-US" sz="1800" dirty="0" smtClean="0">
                <a:latin typeface="Arial Unicode MS" pitchFamily="34" charset="-128"/>
                <a:ea typeface="Arial Unicode MS" pitchFamily="34" charset="-128"/>
                <a:cs typeface="Arial Unicode MS" pitchFamily="34" charset="-128"/>
              </a:rPr>
              <a:t>, </a:t>
            </a:r>
            <a:r>
              <a:rPr lang="en-US" sz="1800" b="1" dirty="0" smtClean="0">
                <a:latin typeface="Arial Unicode MS" pitchFamily="34" charset="-128"/>
                <a:ea typeface="Arial Unicode MS" pitchFamily="34" charset="-128"/>
                <a:cs typeface="Arial Unicode MS" pitchFamily="34" charset="-128"/>
              </a:rPr>
              <a:t>gzip</a:t>
            </a:r>
            <a:r>
              <a:rPr lang="en-US" sz="1800" dirty="0" smtClean="0">
                <a:latin typeface="Arial Unicode MS" pitchFamily="34" charset="-128"/>
                <a:ea typeface="Arial Unicode MS" pitchFamily="34" charset="-128"/>
                <a:cs typeface="Arial Unicode MS" pitchFamily="34" charset="-128"/>
              </a:rPr>
              <a:t> and </a:t>
            </a:r>
            <a:r>
              <a:rPr lang="en-US" sz="1800" b="1" dirty="0" smtClean="0">
                <a:latin typeface="Arial Unicode MS" pitchFamily="34" charset="-128"/>
                <a:ea typeface="Arial Unicode MS" pitchFamily="34" charset="-128"/>
                <a:cs typeface="Arial Unicode MS" pitchFamily="34" charset="-128"/>
              </a:rPr>
              <a:t>bzip</a:t>
            </a:r>
            <a:r>
              <a:rPr lang="en-US" sz="1800" dirty="0" smtClean="0">
                <a:latin typeface="Arial Unicode MS" pitchFamily="34" charset="-128"/>
                <a:ea typeface="Arial Unicode MS" pitchFamily="34" charset="-128"/>
                <a:cs typeface="Arial Unicode MS" pitchFamily="34" charset="-128"/>
              </a:rPr>
              <a:t> in </a:t>
            </a:r>
            <a:r>
              <a:rPr lang="en-US" sz="1800" b="1" dirty="0" smtClean="0">
                <a:latin typeface="Arial Unicode MS" pitchFamily="34" charset="-128"/>
                <a:ea typeface="Arial Unicode MS" pitchFamily="34" charset="-128"/>
                <a:cs typeface="Arial Unicode MS" pitchFamily="34" charset="-128"/>
              </a:rPr>
              <a:t>Linux</a:t>
            </a:r>
            <a:r>
              <a:rPr lang="en-US" sz="1800" dirty="0" smtClean="0">
                <a:latin typeface="Arial Unicode MS" pitchFamily="34" charset="-128"/>
                <a:ea typeface="Arial Unicode MS" pitchFamily="34" charset="-128"/>
                <a:cs typeface="Arial Unicode MS" pitchFamily="34" charset="-128"/>
              </a:rPr>
              <a:t>.</a:t>
            </a:r>
          </a:p>
          <a:p>
            <a:r>
              <a:rPr lang="en-US" sz="1800" dirty="0" smtClean="0">
                <a:latin typeface="Arial Unicode MS" pitchFamily="34" charset="-128"/>
                <a:ea typeface="Arial Unicode MS" pitchFamily="34" charset="-128"/>
                <a:cs typeface="Arial Unicode MS" pitchFamily="34" charset="-128"/>
              </a:rPr>
              <a:t>tar is most widely used command to create compressed archive files and that can be moved easily from one disk to another disk or machine to machine.</a:t>
            </a:r>
          </a:p>
          <a:p>
            <a:pPr>
              <a:buNone/>
            </a:pPr>
            <a:r>
              <a:rPr lang="en-US" sz="1800" u="sng" dirty="0" smtClean="0">
                <a:latin typeface="Arial Unicode MS" pitchFamily="34" charset="-128"/>
                <a:ea typeface="Arial Unicode MS" pitchFamily="34" charset="-128"/>
                <a:cs typeface="Arial Unicode MS" pitchFamily="34" charset="-128"/>
              </a:rPr>
              <a:t>Creating a tar Archive file:</a:t>
            </a:r>
          </a:p>
          <a:p>
            <a:pPr>
              <a:buNone/>
            </a:pPr>
            <a:r>
              <a:rPr lang="en-US" sz="1800" dirty="0" smtClean="0">
                <a:latin typeface="Arial Unicode MS" pitchFamily="34" charset="-128"/>
                <a:ea typeface="Arial Unicode MS" pitchFamily="34" charset="-128"/>
                <a:cs typeface="Arial Unicode MS" pitchFamily="34" charset="-128"/>
              </a:rPr>
              <a:t> eg: tar –cvf  techlog.tar  /home/cubeipl/</a:t>
            </a:r>
          </a:p>
          <a:p>
            <a:pPr>
              <a:buNone/>
            </a:pPr>
            <a:r>
              <a:rPr lang="en-US" sz="1800" b="1" dirty="0" smtClean="0">
                <a:latin typeface="Arial Unicode MS" pitchFamily="34" charset="-128"/>
                <a:ea typeface="Arial Unicode MS" pitchFamily="34" charset="-128"/>
                <a:cs typeface="Arial Unicode MS" pitchFamily="34" charset="-128"/>
              </a:rPr>
              <a:t>		</a:t>
            </a:r>
            <a:r>
              <a:rPr lang="en-US" sz="1800" b="1" dirty="0" smtClean="0"/>
              <a:t>c</a:t>
            </a:r>
            <a:r>
              <a:rPr lang="en-US" sz="1800" dirty="0" smtClean="0"/>
              <a:t> – Creates a new .tar archive file.</a:t>
            </a:r>
          </a:p>
          <a:p>
            <a:pPr>
              <a:buNone/>
            </a:pPr>
            <a:r>
              <a:rPr lang="en-US" sz="1800" b="1" dirty="0" smtClean="0"/>
              <a:t>		v</a:t>
            </a:r>
            <a:r>
              <a:rPr lang="en-US" sz="1800" dirty="0" smtClean="0"/>
              <a:t> – Verbosely show the .tar file progress.</a:t>
            </a:r>
          </a:p>
          <a:p>
            <a:pPr>
              <a:buNone/>
            </a:pPr>
            <a:r>
              <a:rPr lang="en-US" sz="1800" b="1" dirty="0" smtClean="0"/>
              <a:t>		f</a:t>
            </a:r>
            <a:r>
              <a:rPr lang="en-US" sz="1800" dirty="0" smtClean="0"/>
              <a:t> – File name type of the archive file.</a:t>
            </a:r>
          </a:p>
          <a:p>
            <a:pPr>
              <a:buNone/>
            </a:pPr>
            <a:endParaRPr lang="en-US" sz="1800" dirty="0" smtClean="0">
              <a:latin typeface="Arial Unicode MS" pitchFamily="34" charset="-128"/>
              <a:ea typeface="Arial Unicode MS" pitchFamily="34" charset="-128"/>
              <a:cs typeface="Arial Unicode MS" pitchFamily="34" charset="-128"/>
            </a:endParaRPr>
          </a:p>
          <a:p>
            <a:pPr>
              <a:buNone/>
            </a:pPr>
            <a:endParaRPr lang="en-US" sz="18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4425" y="304800"/>
            <a:ext cx="42595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p:txBody>
          <a:bodyPr/>
          <a:lstStyle/>
          <a:p>
            <a:r>
              <a:rPr lang="en-US" sz="2000" dirty="0" smtClean="0">
                <a:latin typeface="Arial Unicode MS" pitchFamily="34" charset="-128"/>
                <a:ea typeface="Arial Unicode MS" pitchFamily="34" charset="-128"/>
                <a:cs typeface="Arial Unicode MS" pitchFamily="34" charset="-128"/>
              </a:rPr>
              <a:t>Creating a tar Archive file</a:t>
            </a:r>
          </a:p>
          <a:p>
            <a:pPr>
              <a:buNone/>
            </a:pPr>
            <a:r>
              <a:rPr lang="en-US" sz="1800" dirty="0" smtClean="0">
                <a:latin typeface="Arial Unicode MS" pitchFamily="34" charset="-128"/>
                <a:ea typeface="Arial Unicode MS" pitchFamily="34" charset="-128"/>
                <a:cs typeface="Arial Unicode MS" pitchFamily="34" charset="-128"/>
              </a:rPr>
              <a:t>		eg: tar –cvf myFiles.tar   11</a:t>
            </a:r>
          </a:p>
          <a:p>
            <a:r>
              <a:rPr lang="en-US" sz="2000" dirty="0" smtClean="0">
                <a:latin typeface="Arial Unicode MS" pitchFamily="34" charset="-128"/>
                <a:ea typeface="Arial Unicode MS" pitchFamily="34" charset="-128"/>
                <a:cs typeface="Arial Unicode MS" pitchFamily="34" charset="-128"/>
              </a:rPr>
              <a:t>Create a compressed </a:t>
            </a:r>
            <a:r>
              <a:rPr lang="en-US" sz="2000" b="1" dirty="0" smtClean="0">
                <a:latin typeface="Arial Unicode MS" pitchFamily="34" charset="-128"/>
                <a:ea typeface="Arial Unicode MS" pitchFamily="34" charset="-128"/>
                <a:cs typeface="Arial Unicode MS" pitchFamily="34" charset="-128"/>
              </a:rPr>
              <a:t>gzip</a:t>
            </a:r>
            <a:r>
              <a:rPr lang="en-US" sz="2000" dirty="0" smtClean="0">
                <a:latin typeface="Arial Unicode MS" pitchFamily="34" charset="-128"/>
                <a:ea typeface="Arial Unicode MS" pitchFamily="34" charset="-128"/>
                <a:cs typeface="Arial Unicode MS" pitchFamily="34" charset="-128"/>
              </a:rPr>
              <a:t> archive file we use the option as </a:t>
            </a:r>
            <a:r>
              <a:rPr lang="en-US" sz="2000" b="1" dirty="0" smtClean="0">
                <a:latin typeface="Arial Unicode MS" pitchFamily="34" charset="-128"/>
                <a:ea typeface="Arial Unicode MS" pitchFamily="34" charset="-128"/>
                <a:cs typeface="Arial Unicode MS" pitchFamily="34" charset="-128"/>
              </a:rPr>
              <a:t>z</a:t>
            </a:r>
            <a:r>
              <a:rPr lang="en-US" sz="2000" dirty="0" smtClean="0">
                <a:latin typeface="Arial Unicode MS" pitchFamily="34" charset="-128"/>
                <a:ea typeface="Arial Unicode MS" pitchFamily="34" charset="-128"/>
                <a:cs typeface="Arial Unicode MS" pitchFamily="34" charset="-128"/>
              </a:rPr>
              <a:t>.</a:t>
            </a:r>
          </a:p>
          <a:p>
            <a:pPr>
              <a:buNone/>
            </a:pPr>
            <a:r>
              <a:rPr lang="en-US" sz="1800" dirty="0" smtClean="0">
                <a:latin typeface="Arial Unicode MS" pitchFamily="34" charset="-128"/>
                <a:ea typeface="Arial Unicode MS" pitchFamily="34" charset="-128"/>
                <a:cs typeface="Arial Unicode MS" pitchFamily="34" charset="-128"/>
              </a:rPr>
              <a:t>		eg: tar </a:t>
            </a:r>
            <a:r>
              <a:rPr lang="en-US" sz="1800" dirty="0" err="1" smtClean="0">
                <a:latin typeface="Arial Unicode MS" pitchFamily="34" charset="-128"/>
                <a:ea typeface="Arial Unicode MS" pitchFamily="34" charset="-128"/>
                <a:cs typeface="Arial Unicode MS" pitchFamily="34" charset="-128"/>
              </a:rPr>
              <a:t>cvzf</a:t>
            </a:r>
            <a:r>
              <a:rPr lang="en-US" sz="1800" dirty="0" smtClean="0">
                <a:latin typeface="Arial Unicode MS" pitchFamily="34" charset="-128"/>
                <a:ea typeface="Arial Unicode MS" pitchFamily="34" charset="-128"/>
                <a:cs typeface="Arial Unicode MS" pitchFamily="34" charset="-128"/>
              </a:rPr>
              <a:t> myFile22.tar.gz    22</a:t>
            </a:r>
          </a:p>
          <a:p>
            <a:pPr>
              <a:buNone/>
            </a:pPr>
            <a:r>
              <a:rPr lang="en-US" sz="1800" dirty="0" smtClean="0">
                <a:latin typeface="Arial Unicode MS" pitchFamily="34" charset="-128"/>
                <a:ea typeface="Arial Unicode MS" pitchFamily="34" charset="-128"/>
                <a:cs typeface="Arial Unicode MS" pitchFamily="34" charset="-128"/>
              </a:rPr>
              <a:t>	</a:t>
            </a:r>
            <a:r>
              <a:rPr lang="en-US" sz="1800" b="1" dirty="0" smtClean="0"/>
              <a:t> </a:t>
            </a:r>
            <a:r>
              <a:rPr lang="en-US" sz="1800" b="1" dirty="0" smtClean="0">
                <a:latin typeface="Arial Unicode MS" pitchFamily="34" charset="-128"/>
                <a:ea typeface="Arial Unicode MS" pitchFamily="34" charset="-128"/>
                <a:cs typeface="Arial Unicode MS" pitchFamily="34" charset="-128"/>
              </a:rPr>
              <a:t>Note :</a:t>
            </a:r>
            <a:r>
              <a:rPr lang="en-US" sz="1800" i="1" dirty="0" smtClean="0">
                <a:latin typeface="Arial Unicode MS" pitchFamily="34" charset="-128"/>
                <a:ea typeface="Arial Unicode MS" pitchFamily="34" charset="-128"/>
                <a:cs typeface="Arial Unicode MS" pitchFamily="34" charset="-128"/>
              </a:rPr>
              <a:t> tar.gz and </a:t>
            </a:r>
            <a:r>
              <a:rPr lang="en-US" sz="1800" i="1" dirty="0" err="1" smtClean="0">
                <a:latin typeface="Arial Unicode MS" pitchFamily="34" charset="-128"/>
                <a:ea typeface="Arial Unicode MS" pitchFamily="34" charset="-128"/>
                <a:cs typeface="Arial Unicode MS" pitchFamily="34" charset="-128"/>
              </a:rPr>
              <a:t>tgz</a:t>
            </a:r>
            <a:r>
              <a:rPr lang="en-US" sz="1800" i="1" dirty="0" smtClean="0">
                <a:latin typeface="Arial Unicode MS" pitchFamily="34" charset="-128"/>
                <a:ea typeface="Arial Unicode MS" pitchFamily="34" charset="-128"/>
                <a:cs typeface="Arial Unicode MS" pitchFamily="34" charset="-128"/>
              </a:rPr>
              <a:t> both are  similar</a:t>
            </a:r>
          </a:p>
          <a:p>
            <a:r>
              <a:rPr lang="en-US" sz="1800" b="1" dirty="0" smtClean="0">
                <a:latin typeface="Arial Unicode MS" pitchFamily="34" charset="-128"/>
                <a:ea typeface="Arial Unicode MS" pitchFamily="34" charset="-128"/>
                <a:cs typeface="Arial Unicode MS" pitchFamily="34" charset="-128"/>
              </a:rPr>
              <a:t>Create tar.bz2 Archive File</a:t>
            </a:r>
          </a:p>
          <a:p>
            <a:pPr>
              <a:buNone/>
            </a:pPr>
            <a:r>
              <a:rPr lang="en-US" sz="1800" i="1" dirty="0" smtClean="0">
                <a:latin typeface="Arial Unicode MS" pitchFamily="34" charset="-128"/>
                <a:ea typeface="Arial Unicode MS" pitchFamily="34" charset="-128"/>
                <a:cs typeface="Arial Unicode MS" pitchFamily="34" charset="-128"/>
              </a:rPr>
              <a:t>	</a:t>
            </a:r>
            <a:r>
              <a:rPr lang="en-US" sz="1800" b="1" dirty="0" smtClean="0">
                <a:latin typeface="Arial Unicode MS" pitchFamily="34" charset="-128"/>
                <a:ea typeface="Arial Unicode MS" pitchFamily="34" charset="-128"/>
                <a:cs typeface="Arial Unicode MS" pitchFamily="34" charset="-128"/>
              </a:rPr>
              <a:t> bz2</a:t>
            </a:r>
            <a:r>
              <a:rPr lang="en-US" sz="1800" dirty="0" smtClean="0">
                <a:latin typeface="Arial Unicode MS" pitchFamily="34" charset="-128"/>
                <a:ea typeface="Arial Unicode MS" pitchFamily="34" charset="-128"/>
                <a:cs typeface="Arial Unicode MS" pitchFamily="34" charset="-128"/>
              </a:rPr>
              <a:t> feature compress and create archive file less than the size of the </a:t>
            </a:r>
            <a:r>
              <a:rPr lang="en-US" sz="1800" b="1" dirty="0" smtClean="0">
                <a:latin typeface="Arial Unicode MS" pitchFamily="34" charset="-128"/>
                <a:ea typeface="Arial Unicode MS" pitchFamily="34" charset="-128"/>
                <a:cs typeface="Arial Unicode MS" pitchFamily="34" charset="-128"/>
              </a:rPr>
              <a:t>gzip</a:t>
            </a:r>
            <a:r>
              <a:rPr lang="en-US" sz="1800" dirty="0" smtClean="0">
                <a:latin typeface="Arial Unicode MS" pitchFamily="34" charset="-128"/>
                <a:ea typeface="Arial Unicode MS" pitchFamily="34" charset="-128"/>
                <a:cs typeface="Arial Unicode MS" pitchFamily="34" charset="-128"/>
              </a:rPr>
              <a:t>. The </a:t>
            </a:r>
            <a:r>
              <a:rPr lang="en-US" sz="1800" b="1" dirty="0" smtClean="0">
                <a:latin typeface="Arial Unicode MS" pitchFamily="34" charset="-128"/>
                <a:ea typeface="Arial Unicode MS" pitchFamily="34" charset="-128"/>
                <a:cs typeface="Arial Unicode MS" pitchFamily="34" charset="-128"/>
              </a:rPr>
              <a:t>bz2</a:t>
            </a:r>
            <a:r>
              <a:rPr lang="en-US" sz="1800" dirty="0" smtClean="0">
                <a:latin typeface="Arial Unicode MS" pitchFamily="34" charset="-128"/>
                <a:ea typeface="Arial Unicode MS" pitchFamily="34" charset="-128"/>
                <a:cs typeface="Arial Unicode MS" pitchFamily="34" charset="-128"/>
              </a:rPr>
              <a:t> compression takes more time to compress and decompress files as compared to </a:t>
            </a:r>
            <a:r>
              <a:rPr lang="en-US" sz="1800" b="1" dirty="0" smtClean="0">
                <a:latin typeface="Arial Unicode MS" pitchFamily="34" charset="-128"/>
                <a:ea typeface="Arial Unicode MS" pitchFamily="34" charset="-128"/>
                <a:cs typeface="Arial Unicode MS" pitchFamily="34" charset="-128"/>
              </a:rPr>
              <a:t>gzip</a:t>
            </a:r>
            <a:r>
              <a:rPr lang="en-US" sz="1800" dirty="0" smtClean="0">
                <a:latin typeface="Arial Unicode MS" pitchFamily="34" charset="-128"/>
                <a:ea typeface="Arial Unicode MS" pitchFamily="34" charset="-128"/>
                <a:cs typeface="Arial Unicode MS" pitchFamily="34" charset="-128"/>
              </a:rPr>
              <a:t> which takes less time. </a:t>
            </a:r>
          </a:p>
          <a:p>
            <a:pPr>
              <a:buNone/>
            </a:pPr>
            <a:r>
              <a:rPr lang="en-US" sz="1800" i="1" dirty="0" smtClean="0">
                <a:latin typeface="Arial Unicode MS" pitchFamily="34" charset="-128"/>
                <a:ea typeface="Arial Unicode MS" pitchFamily="34" charset="-128"/>
                <a:cs typeface="Arial Unicode MS" pitchFamily="34" charset="-128"/>
              </a:rPr>
              <a:t>	</a:t>
            </a:r>
            <a:r>
              <a:rPr lang="en-US" sz="1800" dirty="0" smtClean="0">
                <a:latin typeface="Arial Unicode MS" pitchFamily="34" charset="-128"/>
                <a:ea typeface="Arial Unicode MS" pitchFamily="34" charset="-128"/>
                <a:cs typeface="Arial Unicode MS" pitchFamily="34" charset="-128"/>
              </a:rPr>
              <a:t> To create highly compressed tar file we use option as </a:t>
            </a:r>
            <a:r>
              <a:rPr lang="en-US" sz="1800" b="1" dirty="0" smtClean="0">
                <a:latin typeface="Arial Unicode MS" pitchFamily="34" charset="-128"/>
                <a:ea typeface="Arial Unicode MS" pitchFamily="34" charset="-128"/>
                <a:cs typeface="Arial Unicode MS" pitchFamily="34" charset="-128"/>
              </a:rPr>
              <a:t>j</a:t>
            </a:r>
            <a:r>
              <a:rPr lang="en-US" sz="1800" dirty="0" smtClean="0">
                <a:latin typeface="Arial Unicode MS" pitchFamily="34" charset="-128"/>
                <a:ea typeface="Arial Unicode MS" pitchFamily="34" charset="-128"/>
                <a:cs typeface="Arial Unicode MS" pitchFamily="34" charset="-128"/>
              </a:rPr>
              <a:t>.</a:t>
            </a:r>
          </a:p>
          <a:p>
            <a:pPr>
              <a:buNone/>
            </a:pPr>
            <a:r>
              <a:rPr lang="en-US" sz="1800" dirty="0" smtClean="0">
                <a:latin typeface="Arial Unicode MS" pitchFamily="34" charset="-128"/>
                <a:ea typeface="Arial Unicode MS" pitchFamily="34" charset="-128"/>
                <a:cs typeface="Arial Unicode MS" pitchFamily="34" charset="-128"/>
              </a:rPr>
              <a:t>	 eg: tar </a:t>
            </a:r>
            <a:r>
              <a:rPr lang="en-US" sz="1800" dirty="0" err="1" smtClean="0">
                <a:latin typeface="Arial Unicode MS" pitchFamily="34" charset="-128"/>
                <a:ea typeface="Arial Unicode MS" pitchFamily="34" charset="-128"/>
                <a:cs typeface="Arial Unicode MS" pitchFamily="34" charset="-128"/>
              </a:rPr>
              <a:t>cvfj</a:t>
            </a:r>
            <a:r>
              <a:rPr lang="en-US" sz="1800" dirty="0" smtClean="0">
                <a:latin typeface="Arial Unicode MS" pitchFamily="34" charset="-128"/>
                <a:ea typeface="Arial Unicode MS" pitchFamily="34" charset="-128"/>
                <a:cs typeface="Arial Unicode MS" pitchFamily="34" charset="-128"/>
              </a:rPr>
              <a:t> myFiles33.tar.bz2   33</a:t>
            </a:r>
          </a:p>
          <a:p>
            <a:pPr>
              <a:buNone/>
            </a:pPr>
            <a:r>
              <a:rPr lang="en-US" sz="1800" dirty="0" smtClean="0">
                <a:latin typeface="Arial Unicode MS" pitchFamily="34" charset="-128"/>
                <a:ea typeface="Arial Unicode MS" pitchFamily="34" charset="-128"/>
                <a:cs typeface="Arial Unicode MS" pitchFamily="34" charset="-128"/>
              </a:rPr>
              <a:t>	</a:t>
            </a:r>
            <a:r>
              <a:rPr lang="en-US" sz="1800" b="1" dirty="0" smtClean="0"/>
              <a:t> </a:t>
            </a:r>
            <a:r>
              <a:rPr lang="en-US" sz="1600" b="1" dirty="0" smtClean="0"/>
              <a:t>Note: tar.bz2 and </a:t>
            </a:r>
            <a:r>
              <a:rPr lang="en-US" sz="1600" b="1" dirty="0" err="1" smtClean="0"/>
              <a:t>tbz</a:t>
            </a:r>
            <a:r>
              <a:rPr lang="en-US" sz="1600" b="1" dirty="0" smtClean="0"/>
              <a:t> is similar as tb2</a:t>
            </a:r>
            <a:endParaRPr lang="en-US" sz="1600" dirty="0" smtClean="0">
              <a:latin typeface="Arial Unicode MS" pitchFamily="34" charset="-128"/>
              <a:ea typeface="Arial Unicode MS" pitchFamily="34" charset="-128"/>
              <a:cs typeface="Arial Unicode MS" pitchFamily="34" charset="-128"/>
            </a:endParaRPr>
          </a:p>
          <a:p>
            <a:pPr>
              <a:buNone/>
            </a:pPr>
            <a:r>
              <a:rPr lang="en-US" sz="1800" i="1" dirty="0" smtClean="0">
                <a:latin typeface="Arial Unicode MS" pitchFamily="34" charset="-128"/>
                <a:ea typeface="Arial Unicode MS" pitchFamily="34" charset="-128"/>
                <a:cs typeface="Arial Unicode MS" pitchFamily="34" charset="-128"/>
              </a:rPr>
              <a:t>	</a:t>
            </a:r>
            <a:endParaRPr lang="en-US" sz="1800" i="1"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228600"/>
            <a:ext cx="50215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p:txBody>
          <a:bodyPr>
            <a:normAutofit/>
          </a:bodyPr>
          <a:lstStyle/>
          <a:p>
            <a:pPr>
              <a:buNone/>
            </a:pPr>
            <a:r>
              <a:rPr lang="en-US" sz="1800" b="1" u="sng" dirty="0" smtClean="0">
                <a:latin typeface="Arial Unicode MS" pitchFamily="34" charset="-128"/>
                <a:ea typeface="Arial Unicode MS" pitchFamily="34" charset="-128"/>
                <a:cs typeface="Arial Unicode MS" pitchFamily="34" charset="-128"/>
              </a:rPr>
              <a:t>Untar tar Archive File</a:t>
            </a:r>
          </a:p>
          <a:p>
            <a:r>
              <a:rPr lang="en-US" sz="1800" dirty="0" smtClean="0">
                <a:latin typeface="Arial Unicode MS" pitchFamily="34" charset="-128"/>
                <a:ea typeface="Arial Unicode MS" pitchFamily="34" charset="-128"/>
                <a:cs typeface="Arial Unicode MS" pitchFamily="34" charset="-128"/>
              </a:rPr>
              <a:t>untar or extract a tar file, just issue following command using option x (extract).</a:t>
            </a:r>
          </a:p>
          <a:p>
            <a:pPr>
              <a:buNone/>
            </a:pPr>
            <a:r>
              <a:rPr lang="en-US" sz="1800" dirty="0" smtClean="0">
                <a:latin typeface="Arial Unicode MS" pitchFamily="34" charset="-128"/>
                <a:ea typeface="Arial Unicode MS" pitchFamily="34" charset="-128"/>
                <a:cs typeface="Arial Unicode MS" pitchFamily="34" charset="-128"/>
              </a:rPr>
              <a:t>	eg: tar –xvf myFiles11.tar</a:t>
            </a:r>
          </a:p>
          <a:p>
            <a:r>
              <a:rPr lang="en-US" sz="1800" b="1" dirty="0" smtClean="0">
                <a:latin typeface="Arial Unicode MS" pitchFamily="34" charset="-128"/>
                <a:ea typeface="Arial Unicode MS" pitchFamily="34" charset="-128"/>
                <a:cs typeface="Arial Unicode MS" pitchFamily="34" charset="-128"/>
              </a:rPr>
              <a:t>Untar files in specified Directory</a:t>
            </a:r>
          </a:p>
          <a:p>
            <a:pPr>
              <a:buNone/>
            </a:pPr>
            <a:r>
              <a:rPr lang="en-US" sz="1800" dirty="0" smtClean="0">
                <a:latin typeface="Arial Unicode MS" pitchFamily="34" charset="-128"/>
                <a:ea typeface="Arial Unicode MS" pitchFamily="34" charset="-128"/>
                <a:cs typeface="Arial Unicode MS" pitchFamily="34" charset="-128"/>
              </a:rPr>
              <a:t>	eg: tar -xvf myFiles11.tar -C /home/cubeipl/</a:t>
            </a:r>
            <a:r>
              <a:rPr lang="en-US" sz="1800" dirty="0" err="1" smtClean="0">
                <a:latin typeface="Arial Unicode MS" pitchFamily="34" charset="-128"/>
                <a:ea typeface="Arial Unicode MS" pitchFamily="34" charset="-128"/>
                <a:cs typeface="Arial Unicode MS" pitchFamily="34" charset="-128"/>
              </a:rPr>
              <a:t>myTrainings</a:t>
            </a:r>
            <a:r>
              <a:rPr lang="en-US" sz="1800" dirty="0" smtClean="0">
                <a:latin typeface="Arial Unicode MS" pitchFamily="34" charset="-128"/>
                <a:ea typeface="Arial Unicode MS" pitchFamily="34" charset="-128"/>
                <a:cs typeface="Arial Unicode MS" pitchFamily="34" charset="-128"/>
              </a:rPr>
              <a:t>/</a:t>
            </a:r>
          </a:p>
          <a:p>
            <a:r>
              <a:rPr lang="en-US" sz="1800" b="1" dirty="0" smtClean="0">
                <a:latin typeface="Arial Unicode MS" pitchFamily="34" charset="-128"/>
                <a:ea typeface="Arial Unicode MS" pitchFamily="34" charset="-128"/>
                <a:cs typeface="Arial Unicode MS" pitchFamily="34" charset="-128"/>
              </a:rPr>
              <a:t>Uncompress tar.gz Archive File</a:t>
            </a:r>
          </a:p>
          <a:p>
            <a:pPr>
              <a:buNone/>
            </a:pPr>
            <a:r>
              <a:rPr lang="en-US" sz="1800" dirty="0" smtClean="0">
                <a:latin typeface="Arial Unicode MS" pitchFamily="34" charset="-128"/>
                <a:ea typeface="Arial Unicode MS" pitchFamily="34" charset="-128"/>
                <a:cs typeface="Arial Unicode MS" pitchFamily="34" charset="-128"/>
              </a:rPr>
              <a:t>	eg: tar –xvf myFiles33.tar.gz</a:t>
            </a:r>
          </a:p>
          <a:p>
            <a:r>
              <a:rPr lang="en-US" sz="1800" b="1" dirty="0" smtClean="0">
                <a:latin typeface="Arial Unicode MS" pitchFamily="34" charset="-128"/>
                <a:ea typeface="Arial Unicode MS" pitchFamily="34" charset="-128"/>
                <a:cs typeface="Arial Unicode MS" pitchFamily="34" charset="-128"/>
              </a:rPr>
              <a:t>Uncompress tar.bz2 Archive File</a:t>
            </a:r>
          </a:p>
          <a:p>
            <a:pPr>
              <a:buNone/>
            </a:pPr>
            <a:r>
              <a:rPr lang="en-US" sz="1800" dirty="0" smtClean="0">
                <a:latin typeface="Arial Unicode MS" pitchFamily="34" charset="-128"/>
                <a:ea typeface="Arial Unicode MS" pitchFamily="34" charset="-128"/>
                <a:cs typeface="Arial Unicode MS" pitchFamily="34" charset="-128"/>
              </a:rPr>
              <a:t>	eg: tar –xvf myFiles44.tar.bz2</a:t>
            </a:r>
          </a:p>
          <a:p>
            <a:r>
              <a:rPr lang="en-US" sz="1800" b="1" dirty="0" smtClean="0">
                <a:latin typeface="Arial Unicode MS" pitchFamily="34" charset="-128"/>
                <a:ea typeface="Arial Unicode MS" pitchFamily="34" charset="-128"/>
                <a:cs typeface="Arial Unicode MS" pitchFamily="34" charset="-128"/>
              </a:rPr>
              <a:t>List Content of tar Archive File</a:t>
            </a:r>
          </a:p>
          <a:p>
            <a:pPr>
              <a:buNone/>
            </a:pPr>
            <a:r>
              <a:rPr lang="en-US" sz="1800" dirty="0" smtClean="0">
                <a:latin typeface="Arial Unicode MS" pitchFamily="34" charset="-128"/>
                <a:ea typeface="Arial Unicode MS" pitchFamily="34" charset="-128"/>
                <a:cs typeface="Arial Unicode MS" pitchFamily="34" charset="-128"/>
              </a:rPr>
              <a:t>	eg: tar -tvf myFiles11.tar</a:t>
            </a:r>
          </a:p>
          <a:p>
            <a:pPr>
              <a:buNone/>
            </a:pPr>
            <a:endParaRPr lang="en-US" sz="18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025" y="381000"/>
            <a:ext cx="47929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p:txBody>
          <a:bodyPr/>
          <a:lstStyle/>
          <a:p>
            <a:r>
              <a:rPr lang="en-US" sz="1800" b="1" dirty="0" smtClean="0">
                <a:latin typeface="Arial Unicode MS" pitchFamily="34" charset="-128"/>
                <a:ea typeface="Arial Unicode MS" pitchFamily="34" charset="-128"/>
                <a:cs typeface="Arial Unicode MS" pitchFamily="34" charset="-128"/>
              </a:rPr>
              <a:t>Add Files or Directories to tar Archive File</a:t>
            </a:r>
          </a:p>
          <a:p>
            <a:pPr>
              <a:buNone/>
            </a:pPr>
            <a:r>
              <a:rPr lang="en-US" sz="1800" dirty="0" smtClean="0">
                <a:latin typeface="Arial Unicode MS" pitchFamily="34" charset="-128"/>
                <a:ea typeface="Arial Unicode MS" pitchFamily="34" charset="-128"/>
                <a:cs typeface="Arial Unicode MS" pitchFamily="34" charset="-128"/>
              </a:rPr>
              <a:t>	</a:t>
            </a:r>
            <a:r>
              <a:rPr lang="en-US" sz="1800" dirty="0" err="1" smtClean="0">
                <a:latin typeface="Arial Unicode MS" pitchFamily="34" charset="-128"/>
                <a:ea typeface="Arial Unicode MS" pitchFamily="34" charset="-128"/>
                <a:cs typeface="Arial Unicode MS" pitchFamily="34" charset="-128"/>
              </a:rPr>
              <a:t>eg</a:t>
            </a:r>
            <a:r>
              <a:rPr lang="en-US" sz="1800" dirty="0" smtClean="0">
                <a:latin typeface="Arial Unicode MS" pitchFamily="34" charset="-128"/>
                <a:ea typeface="Arial Unicode MS" pitchFamily="34" charset="-128"/>
                <a:cs typeface="Arial Unicode MS" pitchFamily="34" charset="-128"/>
              </a:rPr>
              <a:t>: tar -</a:t>
            </a:r>
            <a:r>
              <a:rPr lang="en-US" sz="1800" dirty="0" err="1" smtClean="0">
                <a:latin typeface="Arial Unicode MS" pitchFamily="34" charset="-128"/>
                <a:ea typeface="Arial Unicode MS" pitchFamily="34" charset="-128"/>
                <a:cs typeface="Arial Unicode MS" pitchFamily="34" charset="-128"/>
              </a:rPr>
              <a:t>rvf</a:t>
            </a:r>
            <a:r>
              <a:rPr lang="en-US" sz="1800" dirty="0" smtClean="0">
                <a:latin typeface="Arial Unicode MS" pitchFamily="34" charset="-128"/>
                <a:ea typeface="Arial Unicode MS" pitchFamily="34" charset="-128"/>
                <a:cs typeface="Arial Unicode MS" pitchFamily="34" charset="-128"/>
              </a:rPr>
              <a:t> myFiles33.tar.bz2 abc.txt</a:t>
            </a:r>
          </a:p>
          <a:p>
            <a:pPr>
              <a:buNone/>
            </a:pPr>
            <a:r>
              <a:rPr lang="en-US" sz="1800" b="1" dirty="0" smtClean="0"/>
              <a:t>	</a:t>
            </a:r>
            <a:r>
              <a:rPr lang="en-US" sz="1800" b="1" u="sng" dirty="0" smtClean="0">
                <a:latin typeface="Arial Unicode MS" pitchFamily="34" charset="-128"/>
                <a:ea typeface="Arial Unicode MS" pitchFamily="34" charset="-128"/>
                <a:cs typeface="Arial Unicode MS" pitchFamily="34" charset="-128"/>
              </a:rPr>
              <a:t>Tar Usage and Options</a:t>
            </a:r>
          </a:p>
          <a:p>
            <a:pPr>
              <a:buNone/>
            </a:pPr>
            <a:r>
              <a:rPr lang="en-US" sz="1800" b="1" dirty="0" smtClean="0">
                <a:latin typeface="Arial Unicode MS" pitchFamily="34" charset="-128"/>
                <a:ea typeface="Arial Unicode MS" pitchFamily="34" charset="-128"/>
                <a:cs typeface="Arial Unicode MS" pitchFamily="34" charset="-128"/>
              </a:rPr>
              <a:t>		c</a:t>
            </a:r>
            <a:r>
              <a:rPr lang="en-US" sz="1800" dirty="0" smtClean="0">
                <a:latin typeface="Arial Unicode MS" pitchFamily="34" charset="-128"/>
                <a:ea typeface="Arial Unicode MS" pitchFamily="34" charset="-128"/>
                <a:cs typeface="Arial Unicode MS" pitchFamily="34" charset="-128"/>
              </a:rPr>
              <a:t> – create a archive file.</a:t>
            </a:r>
          </a:p>
          <a:p>
            <a:pPr>
              <a:buNone/>
            </a:pPr>
            <a:r>
              <a:rPr lang="en-US" sz="1800" b="1" dirty="0" smtClean="0">
                <a:latin typeface="Arial Unicode MS" pitchFamily="34" charset="-128"/>
                <a:ea typeface="Arial Unicode MS" pitchFamily="34" charset="-128"/>
                <a:cs typeface="Arial Unicode MS" pitchFamily="34" charset="-128"/>
              </a:rPr>
              <a:t>		x</a:t>
            </a:r>
            <a:r>
              <a:rPr lang="en-US" sz="1800" dirty="0" smtClean="0">
                <a:latin typeface="Arial Unicode MS" pitchFamily="34" charset="-128"/>
                <a:ea typeface="Arial Unicode MS" pitchFamily="34" charset="-128"/>
                <a:cs typeface="Arial Unicode MS" pitchFamily="34" charset="-128"/>
              </a:rPr>
              <a:t> – extract a archive file.</a:t>
            </a:r>
          </a:p>
          <a:p>
            <a:pPr>
              <a:buNone/>
            </a:pPr>
            <a:r>
              <a:rPr lang="en-US" sz="1800" b="1" dirty="0" smtClean="0">
                <a:latin typeface="Arial Unicode MS" pitchFamily="34" charset="-128"/>
                <a:ea typeface="Arial Unicode MS" pitchFamily="34" charset="-128"/>
                <a:cs typeface="Arial Unicode MS" pitchFamily="34" charset="-128"/>
              </a:rPr>
              <a:t>		v</a:t>
            </a:r>
            <a:r>
              <a:rPr lang="en-US" sz="1800" dirty="0" smtClean="0">
                <a:latin typeface="Arial Unicode MS" pitchFamily="34" charset="-128"/>
                <a:ea typeface="Arial Unicode MS" pitchFamily="34" charset="-128"/>
                <a:cs typeface="Arial Unicode MS" pitchFamily="34" charset="-128"/>
              </a:rPr>
              <a:t> – show the progress of archive file.</a:t>
            </a:r>
          </a:p>
          <a:p>
            <a:pPr>
              <a:buNone/>
            </a:pPr>
            <a:r>
              <a:rPr lang="en-US" sz="1800" b="1" dirty="0" smtClean="0">
                <a:latin typeface="Arial Unicode MS" pitchFamily="34" charset="-128"/>
                <a:ea typeface="Arial Unicode MS" pitchFamily="34" charset="-128"/>
                <a:cs typeface="Arial Unicode MS" pitchFamily="34" charset="-128"/>
              </a:rPr>
              <a:t>		f</a:t>
            </a:r>
            <a:r>
              <a:rPr lang="en-US" sz="1800" dirty="0" smtClean="0">
                <a:latin typeface="Arial Unicode MS" pitchFamily="34" charset="-128"/>
                <a:ea typeface="Arial Unicode MS" pitchFamily="34" charset="-128"/>
                <a:cs typeface="Arial Unicode MS" pitchFamily="34" charset="-128"/>
              </a:rPr>
              <a:t> – filename of archive file.</a:t>
            </a:r>
          </a:p>
          <a:p>
            <a:pPr>
              <a:buNone/>
            </a:pPr>
            <a:r>
              <a:rPr lang="en-US" sz="1800" b="1" dirty="0" smtClean="0">
                <a:latin typeface="Arial Unicode MS" pitchFamily="34" charset="-128"/>
                <a:ea typeface="Arial Unicode MS" pitchFamily="34" charset="-128"/>
                <a:cs typeface="Arial Unicode MS" pitchFamily="34" charset="-128"/>
              </a:rPr>
              <a:t>		t</a:t>
            </a:r>
            <a:r>
              <a:rPr lang="en-US" sz="1800" dirty="0" smtClean="0">
                <a:latin typeface="Arial Unicode MS" pitchFamily="34" charset="-128"/>
                <a:ea typeface="Arial Unicode MS" pitchFamily="34" charset="-128"/>
                <a:cs typeface="Arial Unicode MS" pitchFamily="34" charset="-128"/>
              </a:rPr>
              <a:t> – viewing content of archive file.</a:t>
            </a:r>
          </a:p>
          <a:p>
            <a:pPr>
              <a:buNone/>
            </a:pPr>
            <a:r>
              <a:rPr lang="en-US" sz="1800" b="1" dirty="0" smtClean="0">
                <a:latin typeface="Arial Unicode MS" pitchFamily="34" charset="-128"/>
                <a:ea typeface="Arial Unicode MS" pitchFamily="34" charset="-128"/>
                <a:cs typeface="Arial Unicode MS" pitchFamily="34" charset="-128"/>
              </a:rPr>
              <a:t>		j</a:t>
            </a:r>
            <a:r>
              <a:rPr lang="en-US" sz="1800" dirty="0" smtClean="0">
                <a:latin typeface="Arial Unicode MS" pitchFamily="34" charset="-128"/>
                <a:ea typeface="Arial Unicode MS" pitchFamily="34" charset="-128"/>
                <a:cs typeface="Arial Unicode MS" pitchFamily="34" charset="-128"/>
              </a:rPr>
              <a:t> – filter archive through bzip2.</a:t>
            </a:r>
          </a:p>
          <a:p>
            <a:pPr>
              <a:buNone/>
            </a:pPr>
            <a:r>
              <a:rPr lang="en-US" sz="1800" b="1" dirty="0" smtClean="0">
                <a:latin typeface="Arial Unicode MS" pitchFamily="34" charset="-128"/>
                <a:ea typeface="Arial Unicode MS" pitchFamily="34" charset="-128"/>
                <a:cs typeface="Arial Unicode MS" pitchFamily="34" charset="-128"/>
              </a:rPr>
              <a:t>		z</a:t>
            </a:r>
            <a:r>
              <a:rPr lang="en-US" sz="1800" dirty="0" smtClean="0">
                <a:latin typeface="Arial Unicode MS" pitchFamily="34" charset="-128"/>
                <a:ea typeface="Arial Unicode MS" pitchFamily="34" charset="-128"/>
                <a:cs typeface="Arial Unicode MS" pitchFamily="34" charset="-128"/>
              </a:rPr>
              <a:t> – filter archive through gzip.</a:t>
            </a:r>
          </a:p>
          <a:p>
            <a:pPr lvl="1">
              <a:buNone/>
            </a:pPr>
            <a:r>
              <a:rPr lang="en-US" sz="1800" b="1" dirty="0" smtClean="0">
                <a:latin typeface="Arial Unicode MS" pitchFamily="34" charset="-128"/>
                <a:ea typeface="Arial Unicode MS" pitchFamily="34" charset="-128"/>
                <a:cs typeface="Arial Unicode MS" pitchFamily="34" charset="-128"/>
              </a:rPr>
              <a:t>		r</a:t>
            </a:r>
            <a:r>
              <a:rPr lang="en-US" sz="1800" dirty="0" smtClean="0">
                <a:latin typeface="Arial Unicode MS" pitchFamily="34" charset="-128"/>
                <a:ea typeface="Arial Unicode MS" pitchFamily="34" charset="-128"/>
                <a:cs typeface="Arial Unicode MS" pitchFamily="34" charset="-128"/>
              </a:rPr>
              <a:t> – append or update files or directories to existing archive file.</a:t>
            </a:r>
          </a:p>
          <a:p>
            <a:pPr>
              <a:buNone/>
            </a:pPr>
            <a:r>
              <a:rPr lang="en-US" sz="1800" b="1" dirty="0" smtClean="0">
                <a:latin typeface="Arial Unicode MS" pitchFamily="34" charset="-128"/>
                <a:ea typeface="Arial Unicode MS" pitchFamily="34" charset="-128"/>
                <a:cs typeface="Arial Unicode MS" pitchFamily="34" charset="-128"/>
              </a:rPr>
              <a:t>		W</a:t>
            </a:r>
            <a:r>
              <a:rPr lang="en-US" sz="1800" dirty="0" smtClean="0">
                <a:latin typeface="Arial Unicode MS" pitchFamily="34" charset="-128"/>
                <a:ea typeface="Arial Unicode MS" pitchFamily="34" charset="-128"/>
                <a:cs typeface="Arial Unicode MS" pitchFamily="34" charset="-128"/>
              </a:rPr>
              <a:t> – Verify a archive file.</a:t>
            </a:r>
          </a:p>
          <a:p>
            <a:pPr>
              <a:buNone/>
            </a:pPr>
            <a:r>
              <a:rPr lang="en-US" sz="1800" b="1" dirty="0" smtClean="0">
                <a:latin typeface="Arial Unicode MS" pitchFamily="34" charset="-128"/>
                <a:ea typeface="Arial Unicode MS" pitchFamily="34" charset="-128"/>
                <a:cs typeface="Arial Unicode MS" pitchFamily="34" charset="-128"/>
              </a:rPr>
              <a:t>		wildcards</a:t>
            </a:r>
            <a:r>
              <a:rPr lang="en-US" sz="1800" dirty="0" smtClean="0">
                <a:latin typeface="Arial Unicode MS" pitchFamily="34" charset="-128"/>
                <a:ea typeface="Arial Unicode MS" pitchFamily="34" charset="-128"/>
                <a:cs typeface="Arial Unicode MS" pitchFamily="34" charset="-128"/>
              </a:rPr>
              <a:t> – Specify patterns in </a:t>
            </a:r>
            <a:r>
              <a:rPr lang="en-US" sz="1800" dirty="0" err="1" smtClean="0">
                <a:latin typeface="Arial Unicode MS" pitchFamily="34" charset="-128"/>
                <a:ea typeface="Arial Unicode MS" pitchFamily="34" charset="-128"/>
                <a:cs typeface="Arial Unicode MS" pitchFamily="34" charset="-128"/>
              </a:rPr>
              <a:t>unix</a:t>
            </a:r>
            <a:r>
              <a:rPr lang="en-US" sz="1800" dirty="0" smtClean="0">
                <a:latin typeface="Arial Unicode MS" pitchFamily="34" charset="-128"/>
                <a:ea typeface="Arial Unicode MS" pitchFamily="34" charset="-128"/>
                <a:cs typeface="Arial Unicode MS" pitchFamily="34" charset="-128"/>
              </a:rPr>
              <a:t> tar command.</a:t>
            </a:r>
          </a:p>
          <a:p>
            <a:pPr>
              <a:buNone/>
            </a:pPr>
            <a:endParaRPr lang="en-US" sz="1800" dirty="0" smtClean="0">
              <a:latin typeface="Arial Unicode MS" pitchFamily="34" charset="-128"/>
              <a:ea typeface="Arial Unicode MS" pitchFamily="34" charset="-128"/>
              <a:cs typeface="Arial Unicode MS" pitchFamily="34" charset="-128"/>
            </a:endParaRPr>
          </a:p>
          <a:p>
            <a:pPr>
              <a:buNone/>
            </a:pPr>
            <a:endParaRPr lang="en-US" sz="18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381000"/>
            <a:ext cx="42595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Linux Commands</a:t>
            </a:r>
            <a:endParaRPr lang="en-US" dirty="0"/>
          </a:p>
        </p:txBody>
      </p:sp>
      <p:sp>
        <p:nvSpPr>
          <p:cNvPr id="3" name="Content Placeholder 2"/>
          <p:cNvSpPr>
            <a:spLocks noGrp="1"/>
          </p:cNvSpPr>
          <p:nvPr>
            <p:ph idx="1"/>
          </p:nvPr>
        </p:nvSpPr>
        <p:spPr>
          <a:xfrm>
            <a:off x="990600" y="1600200"/>
            <a:ext cx="7482545" cy="4581150"/>
          </a:xfrm>
        </p:spPr>
        <p:txBody>
          <a:bodyPr>
            <a:normAutofit/>
          </a:bodyPr>
          <a:lstStyle/>
          <a:p>
            <a:pPr>
              <a:buNone/>
            </a:pPr>
            <a:r>
              <a:rPr lang="en-US" sz="2000" b="1" u="sng" dirty="0" smtClean="0">
                <a:latin typeface="Arial Unicode MS" pitchFamily="34" charset="-128"/>
                <a:ea typeface="Arial Unicode MS" pitchFamily="34" charset="-128"/>
                <a:cs typeface="Arial Unicode MS" pitchFamily="34" charset="-128"/>
              </a:rPr>
              <a:t>Tips and Tricks in Using Linux Command Line</a:t>
            </a:r>
          </a:p>
          <a:p>
            <a:r>
              <a:rPr lang="en-US" sz="2000" dirty="0" smtClean="0">
                <a:latin typeface="Arial Unicode MS" pitchFamily="34" charset="-128"/>
                <a:ea typeface="Arial Unicode MS" pitchFamily="34" charset="-128"/>
                <a:cs typeface="Arial Unicode MS" pitchFamily="34" charset="-128"/>
              </a:rPr>
              <a:t>You can use </a:t>
            </a:r>
            <a:r>
              <a:rPr lang="en-US" sz="2000" b="1" dirty="0" smtClean="0">
                <a:latin typeface="Arial Unicode MS" pitchFamily="34" charset="-128"/>
                <a:ea typeface="Arial Unicode MS" pitchFamily="34" charset="-128"/>
                <a:cs typeface="Arial Unicode MS" pitchFamily="34" charset="-128"/>
              </a:rPr>
              <a:t>clear</a:t>
            </a:r>
            <a:r>
              <a:rPr lang="en-US" sz="2000" dirty="0" smtClean="0">
                <a:latin typeface="Arial Unicode MS" pitchFamily="34" charset="-128"/>
                <a:ea typeface="Arial Unicode MS" pitchFamily="34" charset="-128"/>
                <a:cs typeface="Arial Unicode MS" pitchFamily="34" charset="-128"/>
              </a:rPr>
              <a:t> command to clear the terminal if it gets filled up with too many commands!</a:t>
            </a:r>
          </a:p>
          <a:p>
            <a:r>
              <a:rPr lang="en-US" sz="2000" b="1" dirty="0" smtClean="0">
                <a:latin typeface="Arial Unicode MS" pitchFamily="34" charset="-128"/>
                <a:ea typeface="Arial Unicode MS" pitchFamily="34" charset="-128"/>
                <a:cs typeface="Arial Unicode MS" pitchFamily="34" charset="-128"/>
              </a:rPr>
              <a:t>TAB</a:t>
            </a:r>
            <a:r>
              <a:rPr lang="en-US" sz="2000" dirty="0" smtClean="0">
                <a:latin typeface="Arial Unicode MS" pitchFamily="34" charset="-128"/>
                <a:ea typeface="Arial Unicode MS" pitchFamily="34" charset="-128"/>
                <a:cs typeface="Arial Unicode MS" pitchFamily="34" charset="-128"/>
              </a:rPr>
              <a:t> can be used to fill up in Terminal. For example, You just need to type </a:t>
            </a:r>
            <a:r>
              <a:rPr lang="en-US" sz="2000" b="1" dirty="0" smtClean="0">
                <a:latin typeface="Arial Unicode MS" pitchFamily="34" charset="-128"/>
                <a:ea typeface="Arial Unicode MS" pitchFamily="34" charset="-128"/>
                <a:cs typeface="Arial Unicode MS" pitchFamily="34" charset="-128"/>
              </a:rPr>
              <a:t>“</a:t>
            </a:r>
            <a:r>
              <a:rPr lang="en-US" sz="2000" b="1" dirty="0" err="1" smtClean="0">
                <a:latin typeface="Arial Unicode MS" pitchFamily="34" charset="-128"/>
                <a:ea typeface="Arial Unicode MS" pitchFamily="34" charset="-128"/>
                <a:cs typeface="Arial Unicode MS" pitchFamily="34" charset="-128"/>
              </a:rPr>
              <a:t>cd</a:t>
            </a:r>
            <a:r>
              <a:rPr lang="en-US" sz="2000" b="1" dirty="0" smtClean="0">
                <a:latin typeface="Arial Unicode MS" pitchFamily="34" charset="-128"/>
                <a:ea typeface="Arial Unicode MS" pitchFamily="34" charset="-128"/>
                <a:cs typeface="Arial Unicode MS" pitchFamily="34" charset="-128"/>
              </a:rPr>
              <a:t> Doc”</a:t>
            </a:r>
            <a:r>
              <a:rPr lang="en-US" sz="2000" dirty="0" smtClean="0">
                <a:latin typeface="Arial Unicode MS" pitchFamily="34" charset="-128"/>
                <a:ea typeface="Arial Unicode MS" pitchFamily="34" charset="-128"/>
                <a:cs typeface="Arial Unicode MS" pitchFamily="34" charset="-128"/>
              </a:rPr>
              <a:t> and then </a:t>
            </a:r>
            <a:r>
              <a:rPr lang="en-US" sz="2000" b="1" dirty="0" smtClean="0">
                <a:latin typeface="Arial Unicode MS" pitchFamily="34" charset="-128"/>
                <a:ea typeface="Arial Unicode MS" pitchFamily="34" charset="-128"/>
                <a:cs typeface="Arial Unicode MS" pitchFamily="34" charset="-128"/>
              </a:rPr>
              <a:t>TAB </a:t>
            </a:r>
            <a:r>
              <a:rPr lang="en-US" sz="2000" dirty="0" smtClean="0">
                <a:latin typeface="Arial Unicode MS" pitchFamily="34" charset="-128"/>
                <a:ea typeface="Arial Unicode MS" pitchFamily="34" charset="-128"/>
                <a:cs typeface="Arial Unicode MS" pitchFamily="34" charset="-128"/>
              </a:rPr>
              <a:t>and</a:t>
            </a:r>
            <a:r>
              <a:rPr lang="en-US" sz="2000" b="1" dirty="0" smtClean="0">
                <a:latin typeface="Arial Unicode MS" pitchFamily="34" charset="-128"/>
                <a:ea typeface="Arial Unicode MS" pitchFamily="34" charset="-128"/>
                <a:cs typeface="Arial Unicode MS" pitchFamily="34" charset="-128"/>
              </a:rPr>
              <a:t> </a:t>
            </a:r>
            <a:r>
              <a:rPr lang="en-US" sz="2000" dirty="0" smtClean="0">
                <a:latin typeface="Arial Unicode MS" pitchFamily="34" charset="-128"/>
                <a:ea typeface="Arial Unicode MS" pitchFamily="34" charset="-128"/>
                <a:cs typeface="Arial Unicode MS" pitchFamily="34" charset="-128"/>
              </a:rPr>
              <a:t>the terminal fills the rest up and makes it </a:t>
            </a:r>
            <a:r>
              <a:rPr lang="en-US" sz="2000" b="1" dirty="0" smtClean="0">
                <a:latin typeface="Arial Unicode MS" pitchFamily="34" charset="-128"/>
                <a:ea typeface="Arial Unicode MS" pitchFamily="34" charset="-128"/>
                <a:cs typeface="Arial Unicode MS" pitchFamily="34" charset="-128"/>
              </a:rPr>
              <a:t>“</a:t>
            </a:r>
            <a:r>
              <a:rPr lang="en-US" sz="2000" b="1" dirty="0" err="1" smtClean="0">
                <a:latin typeface="Arial Unicode MS" pitchFamily="34" charset="-128"/>
                <a:ea typeface="Arial Unicode MS" pitchFamily="34" charset="-128"/>
                <a:cs typeface="Arial Unicode MS" pitchFamily="34" charset="-128"/>
              </a:rPr>
              <a:t>cd</a:t>
            </a:r>
            <a:r>
              <a:rPr lang="en-US" sz="2000" b="1" dirty="0" smtClean="0">
                <a:latin typeface="Arial Unicode MS" pitchFamily="34" charset="-128"/>
                <a:ea typeface="Arial Unicode MS" pitchFamily="34" charset="-128"/>
                <a:cs typeface="Arial Unicode MS" pitchFamily="34" charset="-128"/>
              </a:rPr>
              <a:t> Documents”</a:t>
            </a:r>
            <a:r>
              <a:rPr lang="en-US" sz="2000" dirty="0" smtClean="0">
                <a:latin typeface="Arial Unicode MS" pitchFamily="34" charset="-128"/>
                <a:ea typeface="Arial Unicode MS" pitchFamily="34" charset="-128"/>
                <a:cs typeface="Arial Unicode MS" pitchFamily="34" charset="-128"/>
              </a:rPr>
              <a:t>.</a:t>
            </a:r>
          </a:p>
          <a:p>
            <a:r>
              <a:rPr lang="en-US" sz="2000" b="1" dirty="0" err="1" smtClean="0">
                <a:latin typeface="Arial Unicode MS" pitchFamily="34" charset="-128"/>
                <a:ea typeface="Arial Unicode MS" pitchFamily="34" charset="-128"/>
                <a:cs typeface="Arial Unicode MS" pitchFamily="34" charset="-128"/>
              </a:rPr>
              <a:t>Ctrl+C</a:t>
            </a:r>
            <a:r>
              <a:rPr lang="en-US" sz="2000" dirty="0" smtClean="0">
                <a:latin typeface="Arial Unicode MS" pitchFamily="34" charset="-128"/>
                <a:ea typeface="Arial Unicode MS" pitchFamily="34" charset="-128"/>
                <a:cs typeface="Arial Unicode MS" pitchFamily="34" charset="-128"/>
              </a:rPr>
              <a:t> can be used to stop any command in terminal safely. If it doesn’t stop with that, then </a:t>
            </a:r>
            <a:r>
              <a:rPr lang="en-US" sz="2000" b="1" dirty="0" err="1" smtClean="0">
                <a:latin typeface="Arial Unicode MS" pitchFamily="34" charset="-128"/>
                <a:ea typeface="Arial Unicode MS" pitchFamily="34" charset="-128"/>
                <a:cs typeface="Arial Unicode MS" pitchFamily="34" charset="-128"/>
              </a:rPr>
              <a:t>Ctrl+Z</a:t>
            </a:r>
            <a:r>
              <a:rPr lang="en-US" sz="2000" dirty="0" smtClean="0">
                <a:latin typeface="Arial Unicode MS" pitchFamily="34" charset="-128"/>
                <a:ea typeface="Arial Unicode MS" pitchFamily="34" charset="-128"/>
                <a:cs typeface="Arial Unicode MS" pitchFamily="34" charset="-128"/>
              </a:rPr>
              <a:t> can be used to force stop it.</a:t>
            </a:r>
          </a:p>
          <a:p>
            <a:r>
              <a:rPr lang="en-US" sz="2000" dirty="0" smtClean="0">
                <a:latin typeface="Arial Unicode MS" pitchFamily="34" charset="-128"/>
                <a:ea typeface="Arial Unicode MS" pitchFamily="34" charset="-128"/>
                <a:cs typeface="Arial Unicode MS" pitchFamily="34" charset="-128"/>
              </a:rPr>
              <a:t>You can exit from the terminal by using the </a:t>
            </a:r>
            <a:r>
              <a:rPr lang="en-US" sz="2000" b="1" dirty="0" smtClean="0">
                <a:latin typeface="Arial Unicode MS" pitchFamily="34" charset="-128"/>
                <a:ea typeface="Arial Unicode MS" pitchFamily="34" charset="-128"/>
                <a:cs typeface="Arial Unicode MS" pitchFamily="34" charset="-128"/>
              </a:rPr>
              <a:t>exit</a:t>
            </a:r>
            <a:r>
              <a:rPr lang="en-US" sz="2000" dirty="0" smtClean="0">
                <a:latin typeface="Arial Unicode MS" pitchFamily="34" charset="-128"/>
                <a:ea typeface="Arial Unicode MS" pitchFamily="34" charset="-128"/>
                <a:cs typeface="Arial Unicode MS" pitchFamily="34" charset="-128"/>
              </a:rPr>
              <a:t> command.</a:t>
            </a:r>
          </a:p>
          <a:p>
            <a:r>
              <a:rPr lang="en-US" sz="2000" dirty="0" smtClean="0">
                <a:latin typeface="Arial Unicode MS" pitchFamily="34" charset="-128"/>
                <a:ea typeface="Arial Unicode MS" pitchFamily="34" charset="-128"/>
                <a:cs typeface="Arial Unicode MS" pitchFamily="34" charset="-128"/>
              </a:rPr>
              <a:t>You can power off or reboot the computer by using the command </a:t>
            </a:r>
            <a:r>
              <a:rPr lang="en-US" sz="2000" b="1" dirty="0" err="1" smtClean="0">
                <a:latin typeface="Arial Unicode MS" pitchFamily="34" charset="-128"/>
                <a:ea typeface="Arial Unicode MS" pitchFamily="34" charset="-128"/>
                <a:cs typeface="Arial Unicode MS" pitchFamily="34" charset="-128"/>
              </a:rPr>
              <a:t>sudo</a:t>
            </a:r>
            <a:r>
              <a:rPr lang="en-US" sz="2000" b="1" dirty="0" smtClean="0">
                <a:latin typeface="Arial Unicode MS" pitchFamily="34" charset="-128"/>
                <a:ea typeface="Arial Unicode MS" pitchFamily="34" charset="-128"/>
                <a:cs typeface="Arial Unicode MS" pitchFamily="34" charset="-128"/>
              </a:rPr>
              <a:t> halt</a:t>
            </a:r>
            <a:r>
              <a:rPr lang="en-US" sz="2000" dirty="0" smtClean="0">
                <a:latin typeface="Arial Unicode MS" pitchFamily="34" charset="-128"/>
                <a:ea typeface="Arial Unicode MS" pitchFamily="34" charset="-128"/>
                <a:cs typeface="Arial Unicode MS" pitchFamily="34" charset="-128"/>
              </a:rPr>
              <a:t> and </a:t>
            </a:r>
            <a:r>
              <a:rPr lang="en-US" sz="2000" b="1" dirty="0" err="1" smtClean="0">
                <a:latin typeface="Arial Unicode MS" pitchFamily="34" charset="-128"/>
                <a:ea typeface="Arial Unicode MS" pitchFamily="34" charset="-128"/>
                <a:cs typeface="Arial Unicode MS" pitchFamily="34" charset="-128"/>
              </a:rPr>
              <a:t>sudo</a:t>
            </a:r>
            <a:r>
              <a:rPr lang="en-US" sz="2000" b="1" dirty="0" smtClean="0">
                <a:latin typeface="Arial Unicode MS" pitchFamily="34" charset="-128"/>
                <a:ea typeface="Arial Unicode MS" pitchFamily="34" charset="-128"/>
                <a:cs typeface="Arial Unicode MS" pitchFamily="34" charset="-128"/>
              </a:rPr>
              <a:t> reboot.</a:t>
            </a:r>
            <a:endParaRPr lang="en-US" sz="20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9" y="527605"/>
            <a:ext cx="4716775" cy="610820"/>
          </a:xfrm>
        </p:spPr>
        <p:txBody>
          <a:bodyPr>
            <a:normAutofit fontScale="90000"/>
          </a:bodyPr>
          <a:lstStyle/>
          <a:p>
            <a:r>
              <a:rPr lang="en-US" dirty="0" smtClean="0"/>
              <a:t>User Management (Linux)</a:t>
            </a:r>
            <a:endParaRPr lang="en-US" dirty="0"/>
          </a:p>
        </p:txBody>
      </p:sp>
      <p:sp>
        <p:nvSpPr>
          <p:cNvPr id="3" name="Content Placeholder 2"/>
          <p:cNvSpPr>
            <a:spLocks noGrp="1"/>
          </p:cNvSpPr>
          <p:nvPr>
            <p:ph idx="1"/>
          </p:nvPr>
        </p:nvSpPr>
        <p:spPr>
          <a:xfrm>
            <a:off x="754374" y="1443834"/>
            <a:ext cx="7780026" cy="5033165"/>
          </a:xfrm>
        </p:spPr>
        <p:txBody>
          <a:bodyPr>
            <a:normAutofit lnSpcReduction="10000"/>
          </a:bodyPr>
          <a:lstStyle/>
          <a:p>
            <a:pPr>
              <a:buNone/>
            </a:pPr>
            <a:r>
              <a:rPr lang="en-US" sz="1600" dirty="0" smtClean="0">
                <a:latin typeface="Arial Unicode MS" pitchFamily="34" charset="-128"/>
                <a:ea typeface="Arial Unicode MS" pitchFamily="34" charset="-128"/>
                <a:cs typeface="Arial Unicode MS" pitchFamily="34" charset="-128"/>
              </a:rPr>
              <a:t>      User management is nothing but adding, deleting the users and assigning the passwords for the users in Linux. The same follows with groups. The important thing is this command needs root privilege for accessing other users or groups. Only the same user process can be done without the privilege.</a:t>
            </a:r>
            <a:endParaRPr lang="en-US" sz="1600" b="1" dirty="0" smtClean="0">
              <a:latin typeface="Arial Unicode MS" pitchFamily="34" charset="-128"/>
              <a:ea typeface="Arial Unicode MS" pitchFamily="34" charset="-128"/>
              <a:cs typeface="Arial Unicode MS" pitchFamily="34" charset="-128"/>
            </a:endParaRPr>
          </a:p>
          <a:p>
            <a:r>
              <a:rPr lang="en-US" sz="1800" b="1" dirty="0" smtClean="0">
                <a:latin typeface="Arial Unicode MS" pitchFamily="34" charset="-128"/>
                <a:ea typeface="Arial Unicode MS" pitchFamily="34" charset="-128"/>
                <a:cs typeface="Arial Unicode MS" pitchFamily="34" charset="-128"/>
              </a:rPr>
              <a:t>To add a new User and to set password</a:t>
            </a:r>
            <a:endParaRPr lang="en-US" sz="1800" dirty="0" smtClean="0">
              <a:latin typeface="Arial Unicode MS" pitchFamily="34" charset="-128"/>
              <a:ea typeface="Arial Unicode MS" pitchFamily="34" charset="-128"/>
              <a:cs typeface="Arial Unicode MS" pitchFamily="34" charset="-128"/>
            </a:endParaRPr>
          </a:p>
          <a:p>
            <a:pPr>
              <a:buNone/>
            </a:pPr>
            <a:r>
              <a:rPr lang="en-US" sz="1800" dirty="0" smtClean="0">
                <a:latin typeface="Arial Unicode MS" pitchFamily="34" charset="-128"/>
                <a:ea typeface="Arial Unicode MS" pitchFamily="34" charset="-128"/>
                <a:cs typeface="Arial Unicode MS" pitchFamily="34" charset="-128"/>
              </a:rPr>
              <a:t>	</a:t>
            </a:r>
            <a:r>
              <a:rPr lang="en-US" sz="1800" b="1" dirty="0" smtClean="0">
                <a:latin typeface="Arial Unicode MS" pitchFamily="34" charset="-128"/>
                <a:ea typeface="Arial Unicode MS" pitchFamily="34" charset="-128"/>
                <a:cs typeface="Arial Unicode MS" pitchFamily="34" charset="-128"/>
              </a:rPr>
              <a:t>Syntax: </a:t>
            </a:r>
            <a:endParaRPr lang="en-US" sz="1800" dirty="0" smtClean="0">
              <a:latin typeface="Arial Unicode MS" pitchFamily="34" charset="-128"/>
              <a:ea typeface="Arial Unicode MS" pitchFamily="34" charset="-128"/>
              <a:cs typeface="Arial Unicode MS" pitchFamily="34" charset="-128"/>
            </a:endParaRPr>
          </a:p>
          <a:p>
            <a:pPr>
              <a:buNone/>
            </a:pPr>
            <a:r>
              <a:rPr lang="en-US" sz="18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adduser</a:t>
            </a:r>
            <a:r>
              <a:rPr lang="en-US" sz="1600" b="1" dirty="0" smtClean="0">
                <a:latin typeface="Arial Unicode MS" pitchFamily="34" charset="-128"/>
                <a:ea typeface="Arial Unicode MS" pitchFamily="34" charset="-128"/>
                <a:cs typeface="Arial Unicode MS" pitchFamily="34" charset="-128"/>
              </a:rPr>
              <a:t> &lt;username&gt;  or </a:t>
            </a:r>
            <a:r>
              <a:rPr lang="en-US" sz="1600" b="1" dirty="0" err="1" smtClean="0">
                <a:latin typeface="Arial Unicode MS" pitchFamily="34" charset="-128"/>
                <a:ea typeface="Arial Unicode MS" pitchFamily="34" charset="-128"/>
                <a:cs typeface="Arial Unicode MS" pitchFamily="34" charset="-128"/>
              </a:rPr>
              <a:t>useradd</a:t>
            </a:r>
            <a:r>
              <a:rPr lang="en-US" sz="1600" b="1" dirty="0" smtClean="0">
                <a:latin typeface="Arial Unicode MS" pitchFamily="34" charset="-128"/>
                <a:ea typeface="Arial Unicode MS" pitchFamily="34" charset="-128"/>
                <a:cs typeface="Arial Unicode MS" pitchFamily="34" charset="-128"/>
              </a:rPr>
              <a:t> &lt;username&gt;</a:t>
            </a:r>
          </a:p>
          <a:p>
            <a:pPr>
              <a:buNone/>
            </a:pP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eg:root@localhost</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cubeipl</a:t>
            </a:r>
            <a:r>
              <a:rPr lang="en-US" sz="1600" b="1" dirty="0" smtClean="0">
                <a:latin typeface="Arial Unicode MS" pitchFamily="34" charset="-128"/>
                <a:ea typeface="Arial Unicode MS" pitchFamily="34" charset="-128"/>
                <a:cs typeface="Arial Unicode MS" pitchFamily="34" charset="-128"/>
              </a:rPr>
              <a:t>] adduser user1</a:t>
            </a:r>
          </a:p>
          <a:p>
            <a:pPr>
              <a:buNone/>
            </a:pPr>
            <a:r>
              <a:rPr lang="en-US" sz="1600" dirty="0" smtClean="0"/>
              <a:t>Once a new user created, it’s entry automatically added to the ‘</a:t>
            </a:r>
            <a:r>
              <a:rPr lang="en-US" sz="1600" b="1" dirty="0" smtClean="0"/>
              <a:t>/etc/passwd</a:t>
            </a:r>
            <a:r>
              <a:rPr lang="en-US" sz="1600" dirty="0" smtClean="0"/>
              <a:t>‘ file.</a:t>
            </a:r>
            <a:endParaRPr lang="en-US" sz="1600" b="1" dirty="0" smtClean="0">
              <a:latin typeface="Arial Unicode MS" pitchFamily="34" charset="-128"/>
              <a:ea typeface="Arial Unicode MS" pitchFamily="34" charset="-128"/>
              <a:cs typeface="Arial Unicode MS" pitchFamily="34" charset="-128"/>
            </a:endParaRPr>
          </a:p>
          <a:p>
            <a:r>
              <a:rPr lang="en-US" sz="1600" dirty="0" smtClean="0">
                <a:latin typeface="Arial Unicode MS" pitchFamily="34" charset="-128"/>
                <a:ea typeface="Arial Unicode MS" pitchFamily="34" charset="-128"/>
                <a:cs typeface="Arial Unicode MS" pitchFamily="34" charset="-128"/>
              </a:rPr>
              <a:t>To set the password for the newly created username</a:t>
            </a:r>
          </a:p>
          <a:p>
            <a:pPr lvl="1">
              <a:buNone/>
            </a:pPr>
            <a:r>
              <a:rPr lang="en-US" sz="1600" dirty="0" smtClean="0">
                <a:latin typeface="Arial Unicode MS" pitchFamily="34" charset="-128"/>
                <a:ea typeface="Arial Unicode MS" pitchFamily="34" charset="-128"/>
                <a:cs typeface="Arial Unicode MS" pitchFamily="34" charset="-128"/>
              </a:rPr>
              <a:t>Syntax</a:t>
            </a:r>
          </a:p>
          <a:p>
            <a:pPr lvl="2">
              <a:buNone/>
            </a:pPr>
            <a:r>
              <a:rPr lang="en-US" sz="1600" dirty="0" err="1" smtClean="0">
                <a:latin typeface="Arial Unicode MS" pitchFamily="34" charset="-128"/>
                <a:ea typeface="Arial Unicode MS" pitchFamily="34" charset="-128"/>
                <a:cs typeface="Arial Unicode MS" pitchFamily="34" charset="-128"/>
              </a:rPr>
              <a:t>passwd</a:t>
            </a:r>
            <a:r>
              <a:rPr lang="en-US" sz="1600" dirty="0" smtClean="0">
                <a:latin typeface="Arial Unicode MS" pitchFamily="34" charset="-128"/>
                <a:ea typeface="Arial Unicode MS" pitchFamily="34" charset="-128"/>
                <a:cs typeface="Arial Unicode MS" pitchFamily="34" charset="-128"/>
              </a:rPr>
              <a:t> &lt;username&gt;</a:t>
            </a:r>
          </a:p>
          <a:p>
            <a:pPr lvl="2">
              <a:buNone/>
            </a:pPr>
            <a:r>
              <a:rPr lang="en-US" sz="1600" dirty="0" err="1" smtClean="0">
                <a:latin typeface="Arial Unicode MS" pitchFamily="34" charset="-128"/>
                <a:ea typeface="Arial Unicode MS" pitchFamily="34" charset="-128"/>
                <a:cs typeface="Arial Unicode MS" pitchFamily="34" charset="-128"/>
              </a:rPr>
              <a:t>Eg</a:t>
            </a:r>
            <a:r>
              <a:rPr lang="en-US" sz="1600" dirty="0" smtClean="0">
                <a:latin typeface="Arial Unicode MS" pitchFamily="34" charset="-128"/>
                <a:ea typeface="Arial Unicode MS" pitchFamily="34" charset="-128"/>
                <a:cs typeface="Arial Unicode MS" pitchFamily="34" charset="-128"/>
              </a:rPr>
              <a:t>: </a:t>
            </a:r>
            <a:r>
              <a:rPr lang="en-US" sz="1600" dirty="0" err="1" smtClean="0">
                <a:latin typeface="Arial Unicode MS" pitchFamily="34" charset="-128"/>
                <a:ea typeface="Arial Unicode MS" pitchFamily="34" charset="-128"/>
                <a:cs typeface="Arial Unicode MS" pitchFamily="34" charset="-128"/>
              </a:rPr>
              <a:t>root@localhost</a:t>
            </a:r>
            <a:r>
              <a:rPr lang="en-US" sz="1600" dirty="0" smtClean="0">
                <a:latin typeface="Arial Unicode MS" pitchFamily="34" charset="-128"/>
                <a:ea typeface="Arial Unicode MS" pitchFamily="34" charset="-128"/>
                <a:cs typeface="Arial Unicode MS" pitchFamily="34" charset="-128"/>
              </a:rPr>
              <a:t> </a:t>
            </a:r>
            <a:r>
              <a:rPr lang="en-US" sz="1600" dirty="0" err="1" smtClean="0">
                <a:latin typeface="Arial Unicode MS" pitchFamily="34" charset="-128"/>
                <a:ea typeface="Arial Unicode MS" pitchFamily="34" charset="-128"/>
                <a:cs typeface="Arial Unicode MS" pitchFamily="34" charset="-128"/>
              </a:rPr>
              <a:t>cubipl</a:t>
            </a:r>
            <a:r>
              <a:rPr lang="en-US" sz="1600" dirty="0" smtClean="0">
                <a:latin typeface="Arial Unicode MS" pitchFamily="34" charset="-128"/>
                <a:ea typeface="Arial Unicode MS" pitchFamily="34" charset="-128"/>
                <a:cs typeface="Arial Unicode MS" pitchFamily="34" charset="-128"/>
              </a:rPr>
              <a:t>]</a:t>
            </a:r>
            <a:r>
              <a:rPr lang="en-US" sz="1600" dirty="0" err="1" smtClean="0">
                <a:latin typeface="Arial Unicode MS" pitchFamily="34" charset="-128"/>
                <a:ea typeface="Arial Unicode MS" pitchFamily="34" charset="-128"/>
                <a:cs typeface="Arial Unicode MS" pitchFamily="34" charset="-128"/>
              </a:rPr>
              <a:t>passwd</a:t>
            </a:r>
            <a:r>
              <a:rPr lang="en-US" sz="1600" dirty="0" smtClean="0">
                <a:latin typeface="Arial Unicode MS" pitchFamily="34" charset="-128"/>
                <a:ea typeface="Arial Unicode MS" pitchFamily="34" charset="-128"/>
                <a:cs typeface="Arial Unicode MS" pitchFamily="34" charset="-128"/>
              </a:rPr>
              <a:t> user1</a:t>
            </a:r>
          </a:p>
          <a:p>
            <a:r>
              <a:rPr lang="en-US" sz="1600" b="1" dirty="0" smtClean="0"/>
              <a:t>To delete a user account</a:t>
            </a:r>
            <a:endParaRPr lang="en-US" sz="1600" dirty="0" smtClean="0"/>
          </a:p>
          <a:p>
            <a:r>
              <a:rPr lang="en-US" sz="1600" dirty="0" smtClean="0"/>
              <a:t>To delete an user account, use the following User management command.</a:t>
            </a:r>
          </a:p>
          <a:p>
            <a:pPr>
              <a:buNone/>
            </a:pPr>
            <a:r>
              <a:rPr lang="en-US" sz="1600" b="1" dirty="0" smtClean="0"/>
              <a:t>		syntax: </a:t>
            </a:r>
            <a:r>
              <a:rPr lang="en-US" sz="1600" b="1" dirty="0" err="1" smtClean="0"/>
              <a:t>userdel</a:t>
            </a:r>
            <a:r>
              <a:rPr lang="en-US" sz="1600" b="1" dirty="0" smtClean="0"/>
              <a:t> -r [username]</a:t>
            </a:r>
          </a:p>
          <a:p>
            <a:pPr>
              <a:buNone/>
            </a:pPr>
            <a:r>
              <a:rPr lang="en-US" sz="1600" b="1" dirty="0" smtClean="0"/>
              <a:t>		</a:t>
            </a:r>
            <a:r>
              <a:rPr lang="en-US" sz="1600" b="1" dirty="0" err="1" smtClean="0"/>
              <a:t>eg</a:t>
            </a:r>
            <a:r>
              <a:rPr lang="en-US" sz="1600" b="1" dirty="0" smtClean="0"/>
              <a:t>: </a:t>
            </a:r>
            <a:r>
              <a:rPr lang="en-US" sz="1600" b="1" dirty="0" err="1" smtClean="0"/>
              <a:t>userdel</a:t>
            </a:r>
            <a:r>
              <a:rPr lang="en-US" sz="1600" b="1" dirty="0" smtClean="0"/>
              <a:t> –r </a:t>
            </a:r>
            <a:r>
              <a:rPr lang="en-US" sz="1600" b="1" dirty="0" err="1" smtClean="0"/>
              <a:t>cubeipl</a:t>
            </a:r>
            <a:r>
              <a:rPr lang="en-US" sz="1600" b="1" dirty="0" smtClean="0"/>
              <a:t> </a:t>
            </a:r>
          </a:p>
          <a:p>
            <a:pPr>
              <a:buNone/>
            </a:pPr>
            <a:r>
              <a:rPr lang="en-US" sz="1600" dirty="0" smtClean="0"/>
              <a:t>Here, -r option is used to delete user along with the user’s home directory and mail spool.</a:t>
            </a:r>
          </a:p>
          <a:p>
            <a:endParaRPr lang="en-US" sz="1600" dirty="0" smtClean="0">
              <a:latin typeface="Arial Unicode MS" pitchFamily="34" charset="-128"/>
              <a:ea typeface="Arial Unicode MS" pitchFamily="34" charset="-128"/>
              <a:cs typeface="Arial Unicode MS" pitchFamily="34" charset="-128"/>
            </a:endParaRPr>
          </a:p>
          <a:p>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9" y="527605"/>
            <a:ext cx="4716775" cy="610820"/>
          </a:xfrm>
        </p:spPr>
        <p:txBody>
          <a:bodyPr>
            <a:normAutofit fontScale="90000"/>
          </a:bodyPr>
          <a:lstStyle/>
          <a:p>
            <a:r>
              <a:rPr lang="en-US" dirty="0" smtClean="0"/>
              <a:t>User Management (Linux)</a:t>
            </a:r>
            <a:endParaRPr lang="en-US" dirty="0"/>
          </a:p>
        </p:txBody>
      </p:sp>
      <p:sp>
        <p:nvSpPr>
          <p:cNvPr id="3" name="Content Placeholder 2"/>
          <p:cNvSpPr>
            <a:spLocks noGrp="1"/>
          </p:cNvSpPr>
          <p:nvPr>
            <p:ph idx="1"/>
          </p:nvPr>
        </p:nvSpPr>
        <p:spPr>
          <a:xfrm>
            <a:off x="754374" y="1443834"/>
            <a:ext cx="7780026" cy="5033165"/>
          </a:xfrm>
        </p:spPr>
        <p:txBody>
          <a:bodyPr>
            <a:normAutofit fontScale="70000" lnSpcReduction="20000"/>
          </a:bodyPr>
          <a:lstStyle/>
          <a:p>
            <a:endParaRPr lang="en-US" sz="1600" dirty="0" smtClean="0">
              <a:latin typeface="Arial Unicode MS" pitchFamily="34" charset="-128"/>
              <a:ea typeface="Arial Unicode MS" pitchFamily="34" charset="-128"/>
              <a:cs typeface="Arial Unicode MS" pitchFamily="34" charset="-128"/>
            </a:endParaRPr>
          </a:p>
          <a:p>
            <a:pPr>
              <a:buNone/>
            </a:pPr>
            <a:r>
              <a:rPr lang="en-US" dirty="0" smtClean="0"/>
              <a:t>By default username information is stored in /home/username</a:t>
            </a:r>
          </a:p>
          <a:p>
            <a:pPr>
              <a:buNone/>
            </a:pPr>
            <a:r>
              <a:rPr lang="en-US" dirty="0" smtClean="0"/>
              <a:t>The full account information is stored in the /etc/passwd file.</a:t>
            </a:r>
          </a:p>
          <a:p>
            <a:r>
              <a:rPr lang="en-US" dirty="0" smtClean="0"/>
              <a:t>[username]:[x]:[UID]:[GID]:[Comment]:[Home directory]:[Default shell]</a:t>
            </a:r>
          </a:p>
          <a:p>
            <a:r>
              <a:rPr lang="en-US" dirty="0" smtClean="0"/>
              <a:t>eg: </a:t>
            </a:r>
            <a:r>
              <a:rPr lang="en-US" b="1" dirty="0" smtClean="0"/>
              <a:t>knowledgeit:x:1006:1006::/home/</a:t>
            </a:r>
            <a:r>
              <a:rPr lang="en-US" b="1" dirty="0" err="1" smtClean="0"/>
              <a:t>knowledgeit</a:t>
            </a:r>
            <a:r>
              <a:rPr lang="en-US" b="1" dirty="0" smtClean="0"/>
              <a:t>:/bin/bash</a:t>
            </a:r>
          </a:p>
          <a:p>
            <a:endParaRPr lang="en-US" dirty="0" smtClean="0"/>
          </a:p>
          <a:p>
            <a:pPr>
              <a:buNone/>
            </a:pPr>
            <a:r>
              <a:rPr lang="en-US" dirty="0" smtClean="0"/>
              <a:t>	 </a:t>
            </a:r>
            <a:r>
              <a:rPr lang="en-US" b="1" dirty="0" smtClean="0">
                <a:solidFill>
                  <a:srgbClr val="C00000"/>
                </a:solidFill>
              </a:rPr>
              <a:t>username</a:t>
            </a:r>
            <a:r>
              <a:rPr lang="en-US" dirty="0" smtClean="0">
                <a:solidFill>
                  <a:srgbClr val="C00000"/>
                </a:solidFill>
              </a:rPr>
              <a:t> </a:t>
            </a:r>
            <a:r>
              <a:rPr lang="en-US" dirty="0" smtClean="0"/>
              <a:t>= knowledgeit</a:t>
            </a:r>
          </a:p>
          <a:p>
            <a:pPr>
              <a:buNone/>
            </a:pPr>
            <a:r>
              <a:rPr lang="en-US" dirty="0" smtClean="0"/>
              <a:t>       </a:t>
            </a:r>
            <a:r>
              <a:rPr lang="en-US" b="1" dirty="0" smtClean="0">
                <a:solidFill>
                  <a:srgbClr val="C00000"/>
                </a:solidFill>
              </a:rPr>
              <a:t>x</a:t>
            </a:r>
            <a:r>
              <a:rPr lang="en-US" dirty="0" smtClean="0"/>
              <a:t> = account is protected by a shadowed password (in /etc/shadow), which is needed to logon as [username].</a:t>
            </a:r>
          </a:p>
          <a:p>
            <a:pPr>
              <a:buNone/>
            </a:pPr>
            <a:r>
              <a:rPr lang="en-US" dirty="0" smtClean="0"/>
              <a:t>      </a:t>
            </a:r>
            <a:r>
              <a:rPr lang="en-US" dirty="0" smtClean="0">
                <a:solidFill>
                  <a:srgbClr val="C00000"/>
                </a:solidFill>
              </a:rPr>
              <a:t>[UID]:[GID]= </a:t>
            </a:r>
          </a:p>
          <a:p>
            <a:pPr>
              <a:buNone/>
            </a:pPr>
            <a:r>
              <a:rPr lang="en-US" dirty="0" smtClean="0"/>
              <a:t>	 </a:t>
            </a:r>
            <a:r>
              <a:rPr lang="en-US" sz="2300" dirty="0" smtClean="0"/>
              <a:t>that represent the User Identification and the primary Group Identification to which [username] belongs, respectively.</a:t>
            </a:r>
          </a:p>
          <a:p>
            <a:pPr>
              <a:buNone/>
            </a:pPr>
            <a:r>
              <a:rPr lang="en-US" dirty="0" smtClean="0"/>
              <a:t>	</a:t>
            </a:r>
            <a:r>
              <a:rPr lang="en-US" dirty="0" smtClean="0">
                <a:solidFill>
                  <a:srgbClr val="C00000"/>
                </a:solidFill>
              </a:rPr>
              <a:t>[Home directory] </a:t>
            </a:r>
            <a:r>
              <a:rPr lang="en-US" dirty="0" smtClean="0"/>
              <a:t>= absolute path to [username]’s home directory</a:t>
            </a:r>
          </a:p>
          <a:p>
            <a:pPr>
              <a:buNone/>
            </a:pPr>
            <a:r>
              <a:rPr lang="en-US" dirty="0" smtClean="0"/>
              <a:t>	</a:t>
            </a:r>
          </a:p>
          <a:p>
            <a:pPr>
              <a:buNone/>
            </a:pPr>
            <a:r>
              <a:rPr lang="en-US" dirty="0" smtClean="0"/>
              <a:t>	</a:t>
            </a:r>
            <a:r>
              <a:rPr lang="en-US" dirty="0" smtClean="0">
                <a:solidFill>
                  <a:srgbClr val="C00000"/>
                </a:solidFill>
              </a:rPr>
              <a:t>[Default shell]= </a:t>
            </a:r>
            <a:r>
              <a:rPr lang="en-US" dirty="0" smtClean="0"/>
              <a:t>the shell that will be made available to this user when he or she logins the system</a:t>
            </a:r>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Management (Linux</a:t>
            </a:r>
            <a:endParaRPr lang="en-US" dirty="0"/>
          </a:p>
        </p:txBody>
      </p:sp>
      <p:sp>
        <p:nvSpPr>
          <p:cNvPr id="3" name="Content Placeholder 2"/>
          <p:cNvSpPr>
            <a:spLocks noGrp="1"/>
          </p:cNvSpPr>
          <p:nvPr>
            <p:ph idx="1"/>
          </p:nvPr>
        </p:nvSpPr>
        <p:spPr>
          <a:xfrm>
            <a:off x="754374" y="1443834"/>
            <a:ext cx="7627626" cy="4652165"/>
          </a:xfrm>
        </p:spPr>
        <p:txBody>
          <a:bodyPr>
            <a:normAutofit/>
          </a:bodyPr>
          <a:lstStyle/>
          <a:p>
            <a:pPr>
              <a:buNone/>
            </a:pPr>
            <a:r>
              <a:rPr lang="en-US" sz="1800" b="1" u="sng" dirty="0" smtClean="0">
                <a:latin typeface="Arial Unicode MS" pitchFamily="34" charset="-128"/>
                <a:ea typeface="Arial Unicode MS" pitchFamily="34" charset="-128"/>
                <a:cs typeface="Arial Unicode MS" pitchFamily="34" charset="-128"/>
              </a:rPr>
              <a:t>Adding a group</a:t>
            </a:r>
          </a:p>
          <a:p>
            <a:r>
              <a:rPr lang="en-US" sz="1400" dirty="0" smtClean="0">
                <a:latin typeface="Arial Unicode MS" pitchFamily="34" charset="-128"/>
                <a:ea typeface="Arial Unicode MS" pitchFamily="34" charset="-128"/>
                <a:cs typeface="Arial Unicode MS" pitchFamily="34" charset="-128"/>
              </a:rPr>
              <a:t>-g</a:t>
            </a:r>
            <a:r>
              <a:rPr lang="en-US" sz="1400" i="1" dirty="0" smtClean="0">
                <a:latin typeface="Arial Unicode MS" pitchFamily="34" charset="-128"/>
                <a:ea typeface="Arial Unicode MS" pitchFamily="34" charset="-128"/>
                <a:cs typeface="Arial Unicode MS" pitchFamily="34" charset="-128"/>
              </a:rPr>
              <a:t>&lt;</a:t>
            </a:r>
            <a:r>
              <a:rPr lang="en-US" sz="1400" i="1" dirty="0" err="1" smtClean="0">
                <a:latin typeface="Arial Unicode MS" pitchFamily="34" charset="-128"/>
                <a:ea typeface="Arial Unicode MS" pitchFamily="34" charset="-128"/>
                <a:cs typeface="Arial Unicode MS" pitchFamily="34" charset="-128"/>
              </a:rPr>
              <a:t>gid</a:t>
            </a:r>
            <a:r>
              <a:rPr lang="en-US" sz="1400" i="1" dirty="0" smtClean="0">
                <a:latin typeface="Arial Unicode MS" pitchFamily="34" charset="-128"/>
                <a:ea typeface="Arial Unicode MS" pitchFamily="34" charset="-128"/>
                <a:cs typeface="Arial Unicode MS" pitchFamily="34" charset="-128"/>
              </a:rPr>
              <a:t>&gt;</a:t>
            </a:r>
            <a:r>
              <a:rPr lang="en-US" sz="1400" dirty="0" smtClean="0">
                <a:latin typeface="Arial Unicode MS" pitchFamily="34" charset="-128"/>
                <a:ea typeface="Arial Unicode MS" pitchFamily="34" charset="-128"/>
                <a:cs typeface="Arial Unicode MS" pitchFamily="34" charset="-128"/>
              </a:rPr>
              <a:t> Group ID for the group, which must be unique and greater than 499 .</a:t>
            </a:r>
          </a:p>
          <a:p>
            <a:r>
              <a:rPr lang="en-US" sz="1400" dirty="0" smtClean="0">
                <a:latin typeface="Arial Unicode MS" pitchFamily="34" charset="-128"/>
                <a:ea typeface="Arial Unicode MS" pitchFamily="34" charset="-128"/>
                <a:cs typeface="Arial Unicode MS" pitchFamily="34" charset="-128"/>
              </a:rPr>
              <a:t>-r Create a system group with a GID less than 500 </a:t>
            </a:r>
          </a:p>
          <a:p>
            <a:pPr>
              <a:buNone/>
            </a:pPr>
            <a:r>
              <a:rPr lang="en-US" sz="1400" dirty="0" smtClean="0">
                <a:latin typeface="Arial Unicode MS" pitchFamily="34" charset="-128"/>
                <a:ea typeface="Arial Unicode MS" pitchFamily="34" charset="-128"/>
                <a:cs typeface="Arial Unicode MS" pitchFamily="34" charset="-128"/>
              </a:rPr>
              <a:t>       Only after changing into root  , we can create group.</a:t>
            </a:r>
          </a:p>
          <a:p>
            <a:pPr>
              <a:buNone/>
            </a:pPr>
            <a:r>
              <a:rPr lang="en-US" sz="1400" dirty="0" smtClean="0">
                <a:latin typeface="Arial Unicode MS" pitchFamily="34" charset="-128"/>
                <a:ea typeface="Arial Unicode MS" pitchFamily="34" charset="-128"/>
                <a:cs typeface="Arial Unicode MS" pitchFamily="34" charset="-128"/>
              </a:rPr>
              <a:t>	  eg: [root@localhost cubeipl]# groupadd jsgroup</a:t>
            </a:r>
          </a:p>
          <a:p>
            <a:r>
              <a:rPr lang="en-US" sz="1400" b="1" dirty="0" smtClean="0">
                <a:latin typeface="Arial Unicode MS" pitchFamily="34" charset="-128"/>
                <a:ea typeface="Arial Unicode MS" pitchFamily="34" charset="-128"/>
                <a:cs typeface="Arial Unicode MS" pitchFamily="34" charset="-128"/>
              </a:rPr>
              <a:t>Creating a group with a specified GID:</a:t>
            </a:r>
            <a:r>
              <a:rPr lang="en-US" sz="1400" dirty="0" smtClean="0">
                <a:latin typeface="Arial Unicode MS" pitchFamily="34" charset="-128"/>
                <a:ea typeface="Arial Unicode MS" pitchFamily="34" charset="-128"/>
                <a:cs typeface="Arial Unicode MS" pitchFamily="34" charset="-128"/>
              </a:rPr>
              <a:t> To explicitly specify the GID of a group, execute the </a:t>
            </a:r>
            <a:r>
              <a:rPr lang="en-US" sz="1400" i="1" dirty="0" smtClean="0">
                <a:latin typeface="Arial Unicode MS" pitchFamily="34" charset="-128"/>
                <a:ea typeface="Arial Unicode MS" pitchFamily="34" charset="-128"/>
                <a:cs typeface="Arial Unicode MS" pitchFamily="34" charset="-128"/>
              </a:rPr>
              <a:t>groupadd</a:t>
            </a:r>
            <a:r>
              <a:rPr lang="en-US" sz="1400" dirty="0" smtClean="0">
                <a:latin typeface="Arial Unicode MS" pitchFamily="34" charset="-128"/>
                <a:ea typeface="Arial Unicode MS" pitchFamily="34" charset="-128"/>
                <a:cs typeface="Arial Unicode MS" pitchFamily="34" charset="-128"/>
              </a:rPr>
              <a:t> command with the </a:t>
            </a:r>
            <a:r>
              <a:rPr lang="en-US" sz="1400" i="1" dirty="0" smtClean="0">
                <a:latin typeface="Arial Unicode MS" pitchFamily="34" charset="-128"/>
                <a:ea typeface="Arial Unicode MS" pitchFamily="34" charset="-128"/>
                <a:cs typeface="Arial Unicode MS" pitchFamily="34" charset="-128"/>
              </a:rPr>
              <a:t>–g</a:t>
            </a:r>
            <a:r>
              <a:rPr lang="en-US" sz="1400" dirty="0" smtClean="0">
                <a:latin typeface="Arial Unicode MS" pitchFamily="34" charset="-128"/>
                <a:ea typeface="Arial Unicode MS" pitchFamily="34" charset="-128"/>
                <a:cs typeface="Arial Unicode MS" pitchFamily="34" charset="-128"/>
              </a:rPr>
              <a:t> option, as follow:</a:t>
            </a:r>
          </a:p>
          <a:p>
            <a:pPr>
              <a:buNone/>
            </a:pPr>
            <a:r>
              <a:rPr lang="en-US" sz="1400" dirty="0" smtClean="0">
                <a:latin typeface="Arial Unicode MS" pitchFamily="34" charset="-128"/>
                <a:ea typeface="Arial Unicode MS" pitchFamily="34" charset="-128"/>
                <a:cs typeface="Arial Unicode MS" pitchFamily="34" charset="-128"/>
              </a:rPr>
              <a:t>		eg: [root@localhost cubeipl]# groupadd -g 1506 manager</a:t>
            </a:r>
          </a:p>
          <a:p>
            <a:r>
              <a:rPr lang="en-US" sz="1400" b="1" dirty="0" smtClean="0">
                <a:latin typeface="Arial Unicode MS" pitchFamily="34" charset="-128"/>
                <a:ea typeface="Arial Unicode MS" pitchFamily="34" charset="-128"/>
                <a:cs typeface="Arial Unicode MS" pitchFamily="34" charset="-128"/>
              </a:rPr>
              <a:t>Changing the group’s name:</a:t>
            </a:r>
            <a:r>
              <a:rPr lang="en-US" sz="1400" dirty="0" smtClean="0">
                <a:latin typeface="Arial Unicode MS" pitchFamily="34" charset="-128"/>
                <a:ea typeface="Arial Unicode MS" pitchFamily="34" charset="-128"/>
                <a:cs typeface="Arial Unicode MS" pitchFamily="34" charset="-128"/>
              </a:rPr>
              <a:t> To change the group’s name, run the </a:t>
            </a:r>
            <a:r>
              <a:rPr lang="en-US" sz="1400" i="1" dirty="0" smtClean="0">
                <a:latin typeface="Arial Unicode MS" pitchFamily="34" charset="-128"/>
                <a:ea typeface="Arial Unicode MS" pitchFamily="34" charset="-128"/>
                <a:cs typeface="Arial Unicode MS" pitchFamily="34" charset="-128"/>
              </a:rPr>
              <a:t>groupmod</a:t>
            </a:r>
            <a:r>
              <a:rPr lang="en-US" sz="1400" dirty="0" smtClean="0">
                <a:latin typeface="Arial Unicode MS" pitchFamily="34" charset="-128"/>
                <a:ea typeface="Arial Unicode MS" pitchFamily="34" charset="-128"/>
                <a:cs typeface="Arial Unicode MS" pitchFamily="34" charset="-128"/>
              </a:rPr>
              <a:t> command with the</a:t>
            </a:r>
            <a:r>
              <a:rPr lang="en-US" sz="1400" i="1" dirty="0" smtClean="0">
                <a:latin typeface="Arial Unicode MS" pitchFamily="34" charset="-128"/>
                <a:ea typeface="Arial Unicode MS" pitchFamily="34" charset="-128"/>
                <a:cs typeface="Arial Unicode MS" pitchFamily="34" charset="-128"/>
              </a:rPr>
              <a:t> -n</a:t>
            </a:r>
            <a:r>
              <a:rPr lang="en-US" sz="1400" dirty="0" smtClean="0">
                <a:latin typeface="Arial Unicode MS" pitchFamily="34" charset="-128"/>
                <a:ea typeface="Arial Unicode MS" pitchFamily="34" charset="-128"/>
                <a:cs typeface="Arial Unicode MS" pitchFamily="34" charset="-128"/>
              </a:rPr>
              <a:t> option as a super user, as shown below:</a:t>
            </a:r>
          </a:p>
          <a:p>
            <a:pPr>
              <a:buNone/>
            </a:pPr>
            <a:r>
              <a:rPr lang="en-US" sz="1400" dirty="0" smtClean="0">
                <a:latin typeface="Arial Unicode MS" pitchFamily="34" charset="-128"/>
                <a:ea typeface="Arial Unicode MS" pitchFamily="34" charset="-128"/>
                <a:cs typeface="Arial Unicode MS" pitchFamily="34" charset="-128"/>
              </a:rPr>
              <a:t>	eg: [root@localhost cubeipl]# groupmod -n  &lt;newgrpname&gt;  &lt;currentgroupname&gt;</a:t>
            </a:r>
          </a:p>
          <a:p>
            <a:r>
              <a:rPr lang="en-US" sz="1400" b="1" dirty="0" smtClean="0">
                <a:latin typeface="Arial Unicode MS" pitchFamily="34" charset="-128"/>
                <a:ea typeface="Arial Unicode MS" pitchFamily="34" charset="-128"/>
                <a:cs typeface="Arial Unicode MS" pitchFamily="34" charset="-128"/>
              </a:rPr>
              <a:t>Changing the group’s GID:</a:t>
            </a:r>
            <a:r>
              <a:rPr lang="en-US" sz="1400" dirty="0" smtClean="0">
                <a:latin typeface="Arial Unicode MS" pitchFamily="34" charset="-128"/>
                <a:ea typeface="Arial Unicode MS" pitchFamily="34" charset="-128"/>
                <a:cs typeface="Arial Unicode MS" pitchFamily="34" charset="-128"/>
              </a:rPr>
              <a:t> To change the GID of a group, run the </a:t>
            </a:r>
            <a:r>
              <a:rPr lang="en-US" sz="1400" i="1" dirty="0" smtClean="0">
                <a:latin typeface="Arial Unicode MS" pitchFamily="34" charset="-128"/>
                <a:ea typeface="Arial Unicode MS" pitchFamily="34" charset="-128"/>
                <a:cs typeface="Arial Unicode MS" pitchFamily="34" charset="-128"/>
              </a:rPr>
              <a:t>groupmod</a:t>
            </a:r>
            <a:r>
              <a:rPr lang="en-US" sz="1400" dirty="0" smtClean="0">
                <a:latin typeface="Arial Unicode MS" pitchFamily="34" charset="-128"/>
                <a:ea typeface="Arial Unicode MS" pitchFamily="34" charset="-128"/>
                <a:cs typeface="Arial Unicode MS" pitchFamily="34" charset="-128"/>
              </a:rPr>
              <a:t> command with </a:t>
            </a:r>
            <a:r>
              <a:rPr lang="en-US" sz="1400" i="1" dirty="0" smtClean="0">
                <a:latin typeface="Arial Unicode MS" pitchFamily="34" charset="-128"/>
                <a:ea typeface="Arial Unicode MS" pitchFamily="34" charset="-128"/>
                <a:cs typeface="Arial Unicode MS" pitchFamily="34" charset="-128"/>
              </a:rPr>
              <a:t>–g</a:t>
            </a:r>
            <a:r>
              <a:rPr lang="en-US" sz="1400" dirty="0" smtClean="0">
                <a:latin typeface="Arial Unicode MS" pitchFamily="34" charset="-128"/>
                <a:ea typeface="Arial Unicode MS" pitchFamily="34" charset="-128"/>
                <a:cs typeface="Arial Unicode MS" pitchFamily="34" charset="-128"/>
              </a:rPr>
              <a:t>, as follow:</a:t>
            </a:r>
          </a:p>
          <a:p>
            <a:pPr>
              <a:buNone/>
            </a:pPr>
            <a:r>
              <a:rPr lang="en-US" sz="1400" dirty="0" smtClean="0">
                <a:latin typeface="Arial Unicode MS" pitchFamily="34" charset="-128"/>
                <a:ea typeface="Arial Unicode MS" pitchFamily="34" charset="-128"/>
                <a:cs typeface="Arial Unicode MS" pitchFamily="34" charset="-128"/>
              </a:rPr>
              <a:t>		eg: [root@localhost cubeipl]# groupmod -g 1050 manager</a:t>
            </a:r>
          </a:p>
          <a:p>
            <a:r>
              <a:rPr lang="en-US" sz="1400" b="1" dirty="0" smtClean="0">
                <a:latin typeface="Arial Unicode MS" pitchFamily="34" charset="-128"/>
                <a:ea typeface="Arial Unicode MS" pitchFamily="34" charset="-128"/>
                <a:cs typeface="Arial Unicode MS" pitchFamily="34" charset="-128"/>
              </a:rPr>
              <a:t>Deleting a group:</a:t>
            </a:r>
            <a:r>
              <a:rPr lang="en-US" sz="1400" dirty="0" smtClean="0">
                <a:latin typeface="Arial Unicode MS" pitchFamily="34" charset="-128"/>
                <a:ea typeface="Arial Unicode MS" pitchFamily="34" charset="-128"/>
                <a:cs typeface="Arial Unicode MS" pitchFamily="34" charset="-128"/>
              </a:rPr>
              <a:t> Before deleting a primary group, delete the users of that primary group. To delete a group, run the </a:t>
            </a:r>
            <a:r>
              <a:rPr lang="en-US" sz="1400" i="1" dirty="0" smtClean="0">
                <a:latin typeface="Arial Unicode MS" pitchFamily="34" charset="-128"/>
                <a:ea typeface="Arial Unicode MS" pitchFamily="34" charset="-128"/>
                <a:cs typeface="Arial Unicode MS" pitchFamily="34" charset="-128"/>
              </a:rPr>
              <a:t>groupdel</a:t>
            </a:r>
            <a:r>
              <a:rPr lang="en-US" sz="1400" dirty="0" smtClean="0">
                <a:latin typeface="Arial Unicode MS" pitchFamily="34" charset="-128"/>
                <a:ea typeface="Arial Unicode MS" pitchFamily="34" charset="-128"/>
                <a:cs typeface="Arial Unicode MS" pitchFamily="34" charset="-128"/>
              </a:rPr>
              <a:t> command with the group name, as shown below:</a:t>
            </a:r>
          </a:p>
          <a:p>
            <a:pPr>
              <a:buNone/>
            </a:pPr>
            <a:r>
              <a:rPr lang="en-US" sz="1400" dirty="0" smtClean="0">
                <a:latin typeface="Arial Unicode MS" pitchFamily="34" charset="-128"/>
                <a:ea typeface="Arial Unicode MS" pitchFamily="34" charset="-128"/>
                <a:cs typeface="Arial Unicode MS" pitchFamily="34" charset="-128"/>
              </a:rPr>
              <a:t>		eg: [root@localhost cubeipl]# groupdel employee</a:t>
            </a:r>
          </a:p>
          <a:p>
            <a:pPr>
              <a:buNone/>
            </a:pPr>
            <a:endParaRPr lang="en-US" sz="1400" dirty="0" smtClean="0">
              <a:latin typeface="Arial Unicode MS" pitchFamily="34" charset="-128"/>
              <a:ea typeface="Arial Unicode MS" pitchFamily="34" charset="-128"/>
              <a:cs typeface="Arial Unicode MS" pitchFamily="34" charset="-128"/>
            </a:endParaRPr>
          </a:p>
          <a:p>
            <a:pPr>
              <a:buNone/>
            </a:pPr>
            <a:endParaRPr lang="en-US" sz="1600" dirty="0" smtClean="0"/>
          </a:p>
          <a:p>
            <a:pPr>
              <a:buNone/>
            </a:pPr>
            <a:endParaRPr lang="en-US" sz="1600" dirty="0" smtClean="0"/>
          </a:p>
          <a:p>
            <a:pPr>
              <a:buNone/>
            </a:pPr>
            <a:endParaRPr lang="en-US" sz="1600" dirty="0" smtClean="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dirty="0" smtClean="0"/>
              <a:t>copyrights@cubeipl.com</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Management	</a:t>
            </a:r>
            <a:endParaRPr lang="en-US" dirty="0"/>
          </a:p>
        </p:txBody>
      </p:sp>
      <p:sp>
        <p:nvSpPr>
          <p:cNvPr id="3" name="Content Placeholder 2"/>
          <p:cNvSpPr>
            <a:spLocks noGrp="1"/>
          </p:cNvSpPr>
          <p:nvPr>
            <p:ph idx="1"/>
          </p:nvPr>
        </p:nvSpPr>
        <p:spPr/>
        <p:txBody>
          <a:bodyPr/>
          <a:lstStyle/>
          <a:p>
            <a:pPr>
              <a:buNone/>
            </a:pPr>
            <a:r>
              <a:rPr lang="en-US" dirty="0" smtClean="0"/>
              <a:t>To see the list of users </a:t>
            </a:r>
          </a:p>
          <a:p>
            <a:pPr>
              <a:buNone/>
            </a:pPr>
            <a:r>
              <a:rPr lang="en-US" dirty="0" smtClean="0"/>
              <a:t>  </a:t>
            </a:r>
            <a:r>
              <a:rPr lang="en-US" sz="2000" b="1" i="1" dirty="0" smtClean="0">
                <a:solidFill>
                  <a:schemeClr val="tx1"/>
                </a:solidFill>
              </a:rPr>
              <a:t>[</a:t>
            </a:r>
            <a:r>
              <a:rPr lang="en-US" sz="2000" b="1" i="1" dirty="0" err="1" smtClean="0">
                <a:solidFill>
                  <a:schemeClr val="tx1"/>
                </a:solidFill>
              </a:rPr>
              <a:t>root@localhost</a:t>
            </a:r>
            <a:r>
              <a:rPr lang="en-US" sz="2000" b="1" i="1" dirty="0" smtClean="0">
                <a:solidFill>
                  <a:schemeClr val="tx1"/>
                </a:solidFill>
              </a:rPr>
              <a:t>]#cat /etc/passwd</a:t>
            </a:r>
          </a:p>
          <a:p>
            <a:pPr>
              <a:buNone/>
            </a:pPr>
            <a:endParaRPr lang="en-US" sz="2000" b="1" i="1" dirty="0" smtClean="0">
              <a:solidFill>
                <a:schemeClr val="tx1"/>
              </a:solidFill>
            </a:endParaRPr>
          </a:p>
          <a:p>
            <a:pPr>
              <a:buNone/>
            </a:pPr>
            <a:r>
              <a:rPr lang="en-US" sz="2000" b="1" i="1" dirty="0" smtClean="0">
                <a:solidFill>
                  <a:schemeClr val="tx1"/>
                </a:solidFill>
              </a:rPr>
              <a:t>To Add the user into group</a:t>
            </a:r>
          </a:p>
          <a:p>
            <a:pPr>
              <a:buNone/>
            </a:pPr>
            <a:r>
              <a:rPr lang="en-US" sz="2000" b="1" i="1" dirty="0" smtClean="0">
                <a:solidFill>
                  <a:schemeClr val="tx1"/>
                </a:solidFill>
              </a:rPr>
              <a:t>#</a:t>
            </a:r>
            <a:r>
              <a:rPr lang="en-US" sz="2000" dirty="0" smtClean="0">
                <a:solidFill>
                  <a:schemeClr val="tx1"/>
                </a:solidFill>
              </a:rPr>
              <a:t>cat /etc/group</a:t>
            </a:r>
          </a:p>
          <a:p>
            <a:pPr>
              <a:buNone/>
            </a:pPr>
            <a:r>
              <a:rPr lang="en-US" sz="2000" b="1" i="1" dirty="0" smtClean="0">
                <a:solidFill>
                  <a:schemeClr val="tx1"/>
                </a:solidFill>
              </a:rPr>
              <a:t> # </a:t>
            </a:r>
            <a:r>
              <a:rPr lang="en-US" sz="2000" dirty="0" err="1" smtClean="0">
                <a:solidFill>
                  <a:schemeClr val="tx1"/>
                </a:solidFill>
              </a:rPr>
              <a:t>sudo</a:t>
            </a:r>
            <a:r>
              <a:rPr lang="en-US" sz="2000" dirty="0" smtClean="0">
                <a:solidFill>
                  <a:schemeClr val="tx1"/>
                </a:solidFill>
              </a:rPr>
              <a:t> </a:t>
            </a:r>
            <a:r>
              <a:rPr lang="en-US" sz="2000" dirty="0" err="1" smtClean="0">
                <a:solidFill>
                  <a:schemeClr val="tx1"/>
                </a:solidFill>
              </a:rPr>
              <a:t>usermod</a:t>
            </a:r>
            <a:r>
              <a:rPr lang="en-US" sz="2000" dirty="0" smtClean="0">
                <a:solidFill>
                  <a:schemeClr val="tx1"/>
                </a:solidFill>
              </a:rPr>
              <a:t> -a -G </a:t>
            </a:r>
            <a:r>
              <a:rPr lang="en-US" sz="2000" dirty="0" err="1" smtClean="0">
                <a:solidFill>
                  <a:schemeClr val="tx1"/>
                </a:solidFill>
              </a:rPr>
              <a:t>digitalgroup</a:t>
            </a:r>
            <a:r>
              <a:rPr lang="en-US" sz="2000" dirty="0" smtClean="0">
                <a:solidFill>
                  <a:schemeClr val="tx1"/>
                </a:solidFill>
              </a:rPr>
              <a:t> </a:t>
            </a:r>
            <a:r>
              <a:rPr lang="en-US" sz="2000" dirty="0" err="1" smtClean="0">
                <a:solidFill>
                  <a:schemeClr val="tx1"/>
                </a:solidFill>
              </a:rPr>
              <a:t>gautham</a:t>
            </a:r>
            <a:endParaRPr lang="en-US" sz="2000" dirty="0" smtClean="0">
              <a:solidFill>
                <a:schemeClr val="tx1"/>
              </a:solidFill>
            </a:endParaRPr>
          </a:p>
          <a:p>
            <a:pPr>
              <a:buNone/>
            </a:pPr>
            <a:endParaRPr lang="en-US" sz="2000" dirty="0" smtClean="0">
              <a:solidFill>
                <a:schemeClr val="tx1"/>
              </a:solidFill>
            </a:endParaRPr>
          </a:p>
          <a:p>
            <a:pPr>
              <a:buNone/>
            </a:pPr>
            <a:r>
              <a:rPr lang="en-US" sz="2000" dirty="0" smtClean="0">
                <a:solidFill>
                  <a:schemeClr val="tx1"/>
                </a:solidFill>
              </a:rPr>
              <a:t>To see the list of group</a:t>
            </a:r>
          </a:p>
          <a:p>
            <a:pPr>
              <a:buNone/>
            </a:pPr>
            <a:r>
              <a:rPr lang="en-US" sz="2000" dirty="0" smtClean="0">
                <a:solidFill>
                  <a:schemeClr val="tx1"/>
                </a:solidFill>
              </a:rPr>
              <a:t># cat /etc/group</a:t>
            </a:r>
          </a:p>
          <a:p>
            <a:pPr>
              <a:buNone/>
            </a:pPr>
            <a:r>
              <a:rPr lang="en-US" sz="2000" dirty="0" smtClean="0">
                <a:solidFill>
                  <a:schemeClr val="tx1"/>
                </a:solidFill>
              </a:rPr>
              <a:t># grep </a:t>
            </a:r>
            <a:r>
              <a:rPr lang="en-US" sz="2000" dirty="0" err="1" smtClean="0">
                <a:solidFill>
                  <a:schemeClr val="tx1"/>
                </a:solidFill>
              </a:rPr>
              <a:t>digitalgroup</a:t>
            </a:r>
            <a:r>
              <a:rPr lang="en-US" sz="2000" dirty="0" smtClean="0">
                <a:solidFill>
                  <a:schemeClr val="tx1"/>
                </a:solidFill>
              </a:rPr>
              <a:t> /etc/group</a:t>
            </a:r>
          </a:p>
          <a:p>
            <a:pPr>
              <a:buNone/>
            </a:pPr>
            <a:endParaRPr lang="en-US" sz="2000" b="1" i="1" dirty="0" smtClean="0">
              <a:solidFill>
                <a:schemeClr val="tx1"/>
              </a:solidFill>
            </a:endParaRPr>
          </a:p>
          <a:p>
            <a:pPr>
              <a:buNone/>
            </a:pPr>
            <a:endParaRPr lang="en-US" sz="2000" b="1" i="1" dirty="0" smtClean="0">
              <a:solidFill>
                <a:schemeClr val="tx1"/>
              </a:solidFill>
            </a:endParaRPr>
          </a:p>
          <a:p>
            <a:pPr>
              <a:buNone/>
            </a:pPr>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228600"/>
            <a:ext cx="4183375" cy="610820"/>
          </a:xfrm>
        </p:spPr>
        <p:txBody>
          <a:bodyPr>
            <a:normAutofit fontScale="90000"/>
          </a:bodyPr>
          <a:lstStyle/>
          <a:p>
            <a:r>
              <a:rPr lang="en-US" dirty="0" smtClean="0"/>
              <a:t>Shell Scripting(Linux)</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1600" b="1" dirty="0" smtClean="0">
                <a:latin typeface="Arial Unicode MS" pitchFamily="34" charset="-128"/>
                <a:ea typeface="Arial Unicode MS" pitchFamily="34" charset="-128"/>
                <a:cs typeface="Arial Unicode MS" pitchFamily="34" charset="-128"/>
              </a:rPr>
              <a:t>What is a Shell?</a:t>
            </a:r>
          </a:p>
          <a:p>
            <a:r>
              <a:rPr lang="en-US" sz="1400" dirty="0" smtClean="0">
                <a:latin typeface="Arial Unicode MS" pitchFamily="34" charset="-128"/>
                <a:ea typeface="Arial Unicode MS" pitchFamily="34" charset="-128"/>
                <a:cs typeface="Arial Unicode MS" pitchFamily="34" charset="-128"/>
              </a:rPr>
              <a:t>An Operating is made of many components, but its two prime components are - </a:t>
            </a:r>
          </a:p>
          <a:p>
            <a:pPr>
              <a:buNone/>
            </a:pPr>
            <a:r>
              <a:rPr lang="en-US" sz="1400" dirty="0" smtClean="0">
                <a:latin typeface="Arial Unicode MS" pitchFamily="34" charset="-128"/>
                <a:ea typeface="Arial Unicode MS" pitchFamily="34" charset="-128"/>
                <a:cs typeface="Arial Unicode MS" pitchFamily="34" charset="-128"/>
              </a:rPr>
              <a:t>		- Kernel</a:t>
            </a:r>
          </a:p>
          <a:p>
            <a:pPr>
              <a:buNone/>
            </a:pPr>
            <a:r>
              <a:rPr lang="en-US" sz="1400" dirty="0" smtClean="0">
                <a:latin typeface="Arial Unicode MS" pitchFamily="34" charset="-128"/>
                <a:ea typeface="Arial Unicode MS" pitchFamily="34" charset="-128"/>
                <a:cs typeface="Arial Unicode MS" pitchFamily="34" charset="-128"/>
              </a:rPr>
              <a:t>		- Shell</a:t>
            </a:r>
          </a:p>
          <a:p>
            <a:pPr algn="just">
              <a:buNone/>
            </a:pPr>
            <a:r>
              <a:rPr lang="en-US" sz="1400" dirty="0" smtClean="0">
                <a:latin typeface="Arial Unicode MS" pitchFamily="34" charset="-128"/>
                <a:ea typeface="Arial Unicode MS" pitchFamily="34" charset="-128"/>
                <a:cs typeface="Arial Unicode MS" pitchFamily="34" charset="-128"/>
              </a:rPr>
              <a:t>A Kernel is at the nucleus of a computer. It makes the communication between the hardware and software possible. While the Kernel is the innermost part of an operating system, a shell is the outermost one.</a:t>
            </a:r>
          </a:p>
          <a:p>
            <a:pPr algn="just">
              <a:buNone/>
            </a:pPr>
            <a:r>
              <a:rPr lang="en-US" sz="1500" dirty="0" smtClean="0">
                <a:latin typeface="Arial Unicode MS" pitchFamily="34" charset="-128"/>
                <a:ea typeface="Arial Unicode MS" pitchFamily="34" charset="-128"/>
                <a:cs typeface="Arial Unicode MS" pitchFamily="34" charset="-128"/>
              </a:rPr>
              <a:t>A shell in a Linux operating system takes input from you in the form of commands, processes it, and then gives an output.</a:t>
            </a:r>
          </a:p>
          <a:p>
            <a:pPr algn="just">
              <a:buNone/>
            </a:pPr>
            <a:r>
              <a:rPr lang="en-US" sz="1500" dirty="0" smtClean="0">
                <a:latin typeface="Arial Unicode MS" pitchFamily="34" charset="-128"/>
                <a:ea typeface="Arial Unicode MS" pitchFamily="34" charset="-128"/>
                <a:cs typeface="Arial Unicode MS" pitchFamily="34" charset="-128"/>
              </a:rPr>
              <a:t>It is the interface through which a user works on the programs, commands, and scripts. A shell is accessed by a terminal which runs it.</a:t>
            </a:r>
          </a:p>
          <a:p>
            <a:pPr algn="just">
              <a:buNone/>
            </a:pPr>
            <a:r>
              <a:rPr lang="en-US" sz="1500" b="1" u="sng" dirty="0" smtClean="0">
                <a:latin typeface="Arial Unicode MS" pitchFamily="34" charset="-128"/>
                <a:ea typeface="Arial Unicode MS" pitchFamily="34" charset="-128"/>
                <a:cs typeface="Arial Unicode MS" pitchFamily="34" charset="-128"/>
              </a:rPr>
              <a:t>Types of Shell</a:t>
            </a:r>
          </a:p>
          <a:p>
            <a:pPr>
              <a:buNone/>
            </a:pPr>
            <a:r>
              <a:rPr lang="en-US" sz="1500" dirty="0" smtClean="0">
                <a:latin typeface="Arial Unicode MS" pitchFamily="34" charset="-128"/>
                <a:ea typeface="Arial Unicode MS" pitchFamily="34" charset="-128"/>
                <a:cs typeface="Arial Unicode MS" pitchFamily="34" charset="-128"/>
              </a:rPr>
              <a:t>There are two main shells in Linux: </a:t>
            </a:r>
          </a:p>
          <a:p>
            <a:pPr>
              <a:buNone/>
            </a:pPr>
            <a:r>
              <a:rPr lang="en-US" sz="1500" b="1" dirty="0" smtClean="0">
                <a:latin typeface="Arial Unicode MS" pitchFamily="34" charset="-128"/>
                <a:ea typeface="Arial Unicode MS" pitchFamily="34" charset="-128"/>
                <a:cs typeface="Arial Unicode MS" pitchFamily="34" charset="-128"/>
              </a:rPr>
              <a:t>	1</a:t>
            </a:r>
            <a:r>
              <a:rPr lang="en-US" sz="1500" dirty="0" smtClean="0">
                <a:latin typeface="Arial Unicode MS" pitchFamily="34" charset="-128"/>
                <a:ea typeface="Arial Unicode MS" pitchFamily="34" charset="-128"/>
                <a:cs typeface="Arial Unicode MS" pitchFamily="34" charset="-128"/>
              </a:rPr>
              <a:t>. The </a:t>
            </a:r>
            <a:r>
              <a:rPr lang="en-US" sz="1500" b="1" dirty="0" smtClean="0">
                <a:latin typeface="Arial Unicode MS" pitchFamily="34" charset="-128"/>
                <a:ea typeface="Arial Unicode MS" pitchFamily="34" charset="-128"/>
                <a:cs typeface="Arial Unicode MS" pitchFamily="34" charset="-128"/>
              </a:rPr>
              <a:t>Bourne Shell</a:t>
            </a:r>
            <a:r>
              <a:rPr lang="en-US" sz="1500" dirty="0" smtClean="0">
                <a:latin typeface="Arial Unicode MS" pitchFamily="34" charset="-128"/>
                <a:ea typeface="Arial Unicode MS" pitchFamily="34" charset="-128"/>
                <a:cs typeface="Arial Unicode MS" pitchFamily="34" charset="-128"/>
              </a:rPr>
              <a:t>: The prompt for this shell is $ and its derivatives are listed below: </a:t>
            </a:r>
          </a:p>
          <a:p>
            <a:pPr>
              <a:buNone/>
            </a:pPr>
            <a:r>
              <a:rPr lang="en-US" sz="1500" dirty="0" smtClean="0">
                <a:latin typeface="Arial Unicode MS" pitchFamily="34" charset="-128"/>
                <a:ea typeface="Arial Unicode MS" pitchFamily="34" charset="-128"/>
                <a:cs typeface="Arial Unicode MS" pitchFamily="34" charset="-128"/>
              </a:rPr>
              <a:t>		POSIX shell also is known as </a:t>
            </a:r>
            <a:r>
              <a:rPr lang="en-US" sz="1500" dirty="0" err="1" smtClean="0">
                <a:latin typeface="Arial Unicode MS" pitchFamily="34" charset="-128"/>
                <a:ea typeface="Arial Unicode MS" pitchFamily="34" charset="-128"/>
                <a:cs typeface="Arial Unicode MS" pitchFamily="34" charset="-128"/>
              </a:rPr>
              <a:t>sh</a:t>
            </a:r>
            <a:endParaRPr lang="en-US" sz="1500" dirty="0" smtClean="0">
              <a:latin typeface="Arial Unicode MS" pitchFamily="34" charset="-128"/>
              <a:ea typeface="Arial Unicode MS" pitchFamily="34" charset="-128"/>
              <a:cs typeface="Arial Unicode MS" pitchFamily="34" charset="-128"/>
            </a:endParaRPr>
          </a:p>
          <a:p>
            <a:pPr>
              <a:buNone/>
            </a:pPr>
            <a:r>
              <a:rPr lang="en-US" sz="1500" dirty="0" smtClean="0">
                <a:latin typeface="Arial Unicode MS" pitchFamily="34" charset="-128"/>
                <a:ea typeface="Arial Unicode MS" pitchFamily="34" charset="-128"/>
                <a:cs typeface="Arial Unicode MS" pitchFamily="34" charset="-128"/>
              </a:rPr>
              <a:t>		</a:t>
            </a:r>
            <a:r>
              <a:rPr lang="en-US" sz="1500" dirty="0" err="1" smtClean="0">
                <a:latin typeface="Arial Unicode MS" pitchFamily="34" charset="-128"/>
                <a:ea typeface="Arial Unicode MS" pitchFamily="34" charset="-128"/>
                <a:cs typeface="Arial Unicode MS" pitchFamily="34" charset="-128"/>
              </a:rPr>
              <a:t>Korn</a:t>
            </a:r>
            <a:r>
              <a:rPr lang="en-US" sz="1500" dirty="0" smtClean="0">
                <a:latin typeface="Arial Unicode MS" pitchFamily="34" charset="-128"/>
                <a:ea typeface="Arial Unicode MS" pitchFamily="34" charset="-128"/>
                <a:cs typeface="Arial Unicode MS" pitchFamily="34" charset="-128"/>
              </a:rPr>
              <a:t> Shell also knew as </a:t>
            </a:r>
            <a:r>
              <a:rPr lang="en-US" sz="1500" dirty="0" err="1" smtClean="0">
                <a:latin typeface="Arial Unicode MS" pitchFamily="34" charset="-128"/>
                <a:ea typeface="Arial Unicode MS" pitchFamily="34" charset="-128"/>
                <a:cs typeface="Arial Unicode MS" pitchFamily="34" charset="-128"/>
              </a:rPr>
              <a:t>sh</a:t>
            </a:r>
            <a:endParaRPr lang="en-US" sz="1500" dirty="0" smtClean="0">
              <a:latin typeface="Arial Unicode MS" pitchFamily="34" charset="-128"/>
              <a:ea typeface="Arial Unicode MS" pitchFamily="34" charset="-128"/>
              <a:cs typeface="Arial Unicode MS" pitchFamily="34" charset="-128"/>
            </a:endParaRPr>
          </a:p>
          <a:p>
            <a:pPr>
              <a:buNone/>
            </a:pPr>
            <a:r>
              <a:rPr lang="en-US" sz="1500" b="1" dirty="0" smtClean="0">
                <a:latin typeface="Arial Unicode MS" pitchFamily="34" charset="-128"/>
                <a:ea typeface="Arial Unicode MS" pitchFamily="34" charset="-128"/>
                <a:cs typeface="Arial Unicode MS" pitchFamily="34" charset="-128"/>
              </a:rPr>
              <a:t>		B</a:t>
            </a:r>
            <a:r>
              <a:rPr lang="en-US" sz="1500" dirty="0" smtClean="0">
                <a:latin typeface="Arial Unicode MS" pitchFamily="34" charset="-128"/>
                <a:ea typeface="Arial Unicode MS" pitchFamily="34" charset="-128"/>
                <a:cs typeface="Arial Unicode MS" pitchFamily="34" charset="-128"/>
              </a:rPr>
              <a:t>ourne </a:t>
            </a:r>
            <a:r>
              <a:rPr lang="en-US" sz="1500" b="1" dirty="0" smtClean="0">
                <a:latin typeface="Arial Unicode MS" pitchFamily="34" charset="-128"/>
                <a:ea typeface="Arial Unicode MS" pitchFamily="34" charset="-128"/>
                <a:cs typeface="Arial Unicode MS" pitchFamily="34" charset="-128"/>
              </a:rPr>
              <a:t>A</a:t>
            </a:r>
            <a:r>
              <a:rPr lang="en-US" sz="1500" dirty="0" smtClean="0">
                <a:latin typeface="Arial Unicode MS" pitchFamily="34" charset="-128"/>
                <a:ea typeface="Arial Unicode MS" pitchFamily="34" charset="-128"/>
                <a:cs typeface="Arial Unicode MS" pitchFamily="34" charset="-128"/>
              </a:rPr>
              <a:t>gain </a:t>
            </a:r>
            <a:r>
              <a:rPr lang="en-US" sz="1500" b="1" dirty="0" err="1" smtClean="0">
                <a:latin typeface="Arial Unicode MS" pitchFamily="34" charset="-128"/>
                <a:ea typeface="Arial Unicode MS" pitchFamily="34" charset="-128"/>
                <a:cs typeface="Arial Unicode MS" pitchFamily="34" charset="-128"/>
              </a:rPr>
              <a:t>SH</a:t>
            </a:r>
            <a:r>
              <a:rPr lang="en-US" sz="1500" dirty="0" err="1" smtClean="0">
                <a:latin typeface="Arial Unicode MS" pitchFamily="34" charset="-128"/>
                <a:ea typeface="Arial Unicode MS" pitchFamily="34" charset="-128"/>
                <a:cs typeface="Arial Unicode MS" pitchFamily="34" charset="-128"/>
              </a:rPr>
              <a:t>ell</a:t>
            </a:r>
            <a:r>
              <a:rPr lang="en-US" sz="1500" dirty="0" smtClean="0">
                <a:latin typeface="Arial Unicode MS" pitchFamily="34" charset="-128"/>
                <a:ea typeface="Arial Unicode MS" pitchFamily="34" charset="-128"/>
                <a:cs typeface="Arial Unicode MS" pitchFamily="34" charset="-128"/>
              </a:rPr>
              <a:t> also knew as bash (most popular)</a:t>
            </a:r>
          </a:p>
          <a:p>
            <a:pPr>
              <a:buNone/>
            </a:pPr>
            <a:r>
              <a:rPr lang="en-US" sz="1500" b="1" dirty="0" smtClean="0">
                <a:latin typeface="Arial Unicode MS" pitchFamily="34" charset="-128"/>
                <a:ea typeface="Arial Unicode MS" pitchFamily="34" charset="-128"/>
                <a:cs typeface="Arial Unicode MS" pitchFamily="34" charset="-128"/>
              </a:rPr>
              <a:t>	2.</a:t>
            </a:r>
            <a:r>
              <a:rPr lang="en-US" sz="1500" dirty="0" smtClean="0">
                <a:latin typeface="Arial Unicode MS" pitchFamily="34" charset="-128"/>
                <a:ea typeface="Arial Unicode MS" pitchFamily="34" charset="-128"/>
                <a:cs typeface="Arial Unicode MS" pitchFamily="34" charset="-128"/>
              </a:rPr>
              <a:t> </a:t>
            </a:r>
            <a:r>
              <a:rPr lang="en-US" sz="1500" b="1" dirty="0" smtClean="0">
                <a:latin typeface="Arial Unicode MS" pitchFamily="34" charset="-128"/>
                <a:ea typeface="Arial Unicode MS" pitchFamily="34" charset="-128"/>
                <a:cs typeface="Arial Unicode MS" pitchFamily="34" charset="-128"/>
              </a:rPr>
              <a:t>The C shell</a:t>
            </a:r>
            <a:r>
              <a:rPr lang="en-US" sz="1500" dirty="0" smtClean="0">
                <a:latin typeface="Arial Unicode MS" pitchFamily="34" charset="-128"/>
                <a:ea typeface="Arial Unicode MS" pitchFamily="34" charset="-128"/>
                <a:cs typeface="Arial Unicode MS" pitchFamily="34" charset="-128"/>
              </a:rPr>
              <a:t>: The prompt for this shell is %, and its subcategories are: </a:t>
            </a:r>
          </a:p>
          <a:p>
            <a:pPr>
              <a:buNone/>
            </a:pPr>
            <a:r>
              <a:rPr lang="en-US" sz="1500" dirty="0" smtClean="0">
                <a:latin typeface="Arial Unicode MS" pitchFamily="34" charset="-128"/>
                <a:ea typeface="Arial Unicode MS" pitchFamily="34" charset="-128"/>
                <a:cs typeface="Arial Unicode MS" pitchFamily="34" charset="-128"/>
              </a:rPr>
              <a:t>		C shell also is known as </a:t>
            </a:r>
            <a:r>
              <a:rPr lang="en-US" sz="1500" dirty="0" err="1" smtClean="0">
                <a:latin typeface="Arial Unicode MS" pitchFamily="34" charset="-128"/>
                <a:ea typeface="Arial Unicode MS" pitchFamily="34" charset="-128"/>
                <a:cs typeface="Arial Unicode MS" pitchFamily="34" charset="-128"/>
              </a:rPr>
              <a:t>csh</a:t>
            </a:r>
            <a:endParaRPr lang="en-US" sz="1500" dirty="0" smtClean="0">
              <a:latin typeface="Arial Unicode MS" pitchFamily="34" charset="-128"/>
              <a:ea typeface="Arial Unicode MS" pitchFamily="34" charset="-128"/>
              <a:cs typeface="Arial Unicode MS" pitchFamily="34" charset="-128"/>
            </a:endParaRPr>
          </a:p>
          <a:p>
            <a:pPr>
              <a:buNone/>
            </a:pPr>
            <a:r>
              <a:rPr lang="en-US" sz="1500" dirty="0" smtClean="0">
                <a:latin typeface="Arial Unicode MS" pitchFamily="34" charset="-128"/>
                <a:ea typeface="Arial Unicode MS" pitchFamily="34" charset="-128"/>
                <a:cs typeface="Arial Unicode MS" pitchFamily="34" charset="-128"/>
              </a:rPr>
              <a:t>		Tops C shell also is known as </a:t>
            </a:r>
            <a:r>
              <a:rPr lang="en-US" sz="1500" dirty="0" err="1" smtClean="0">
                <a:latin typeface="Arial Unicode MS" pitchFamily="34" charset="-128"/>
                <a:ea typeface="Arial Unicode MS" pitchFamily="34" charset="-128"/>
                <a:cs typeface="Arial Unicode MS" pitchFamily="34" charset="-128"/>
              </a:rPr>
              <a:t>tcsh</a:t>
            </a:r>
            <a:endParaRPr lang="en-US" sz="1500" dirty="0" smtClean="0">
              <a:latin typeface="Arial Unicode MS" pitchFamily="34" charset="-128"/>
              <a:ea typeface="Arial Unicode MS" pitchFamily="34" charset="-128"/>
              <a:cs typeface="Arial Unicode MS" pitchFamily="34" charset="-128"/>
            </a:endParaRPr>
          </a:p>
          <a:p>
            <a:pPr algn="just">
              <a:buNone/>
            </a:pPr>
            <a:endParaRPr lang="en-US" sz="1400" dirty="0" smtClean="0">
              <a:latin typeface="Arial Unicode MS" pitchFamily="34" charset="-128"/>
              <a:ea typeface="Arial Unicode MS" pitchFamily="34" charset="-128"/>
              <a:cs typeface="Arial Unicode MS" pitchFamily="34" charset="-128"/>
            </a:endParaRPr>
          </a:p>
          <a:p>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5554975" cy="833625"/>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Evolution of Software Development</a:t>
            </a:r>
            <a:endParaRPr lang="en-US" dirty="0"/>
          </a:p>
        </p:txBody>
      </p:sp>
      <p:sp>
        <p:nvSpPr>
          <p:cNvPr id="3" name="Content Placeholder 2"/>
          <p:cNvSpPr>
            <a:spLocks noGrp="1"/>
          </p:cNvSpPr>
          <p:nvPr>
            <p:ph idx="1"/>
          </p:nvPr>
        </p:nvSpPr>
        <p:spPr/>
        <p:txBody>
          <a:bodyPr>
            <a:normAutofit/>
          </a:bodyPr>
          <a:lstStyle/>
          <a:p>
            <a:pPr algn="just"/>
            <a:r>
              <a:rPr lang="en-US" sz="2000" b="1" dirty="0" smtClean="0">
                <a:solidFill>
                  <a:schemeClr val="tx1"/>
                </a:solidFill>
                <a:ea typeface="Arial Unicode MS" pitchFamily="34" charset="-128"/>
                <a:cs typeface="Arial Unicode MS" pitchFamily="34" charset="-128"/>
              </a:rPr>
              <a:t>Software evolution</a:t>
            </a:r>
            <a:r>
              <a:rPr lang="en-US" sz="2000" dirty="0" smtClean="0">
                <a:solidFill>
                  <a:schemeClr val="tx1"/>
                </a:solidFill>
                <a:ea typeface="Arial Unicode MS" pitchFamily="34" charset="-128"/>
                <a:cs typeface="Arial Unicode MS" pitchFamily="34" charset="-128"/>
              </a:rPr>
              <a:t> is the term used in </a:t>
            </a:r>
            <a:r>
              <a:rPr lang="en-US" sz="2000" b="1" dirty="0" smtClean="0">
                <a:solidFill>
                  <a:schemeClr val="tx1"/>
                </a:solidFill>
                <a:ea typeface="Arial Unicode MS" pitchFamily="34" charset="-128"/>
                <a:cs typeface="Arial Unicode MS" pitchFamily="34" charset="-128"/>
              </a:rPr>
              <a:t>software</a:t>
            </a:r>
            <a:r>
              <a:rPr lang="en-US" sz="2000" dirty="0" smtClean="0">
                <a:solidFill>
                  <a:schemeClr val="tx1"/>
                </a:solidFill>
                <a:ea typeface="Arial Unicode MS" pitchFamily="34" charset="-128"/>
                <a:cs typeface="Arial Unicode MS" pitchFamily="34" charset="-128"/>
              </a:rPr>
              <a:t> engineering (specifically </a:t>
            </a:r>
            <a:r>
              <a:rPr lang="en-US" sz="2000" b="1" dirty="0" smtClean="0">
                <a:solidFill>
                  <a:schemeClr val="tx1"/>
                </a:solidFill>
                <a:ea typeface="Arial Unicode MS" pitchFamily="34" charset="-128"/>
                <a:cs typeface="Arial Unicode MS" pitchFamily="34" charset="-128"/>
              </a:rPr>
              <a:t>software</a:t>
            </a:r>
            <a:r>
              <a:rPr lang="en-US" sz="2000" dirty="0" smtClean="0">
                <a:solidFill>
                  <a:schemeClr val="tx1"/>
                </a:solidFill>
                <a:ea typeface="Arial Unicode MS" pitchFamily="34" charset="-128"/>
                <a:cs typeface="Arial Unicode MS" pitchFamily="34" charset="-128"/>
              </a:rPr>
              <a:t> maintenance) to refer to the process of </a:t>
            </a:r>
            <a:r>
              <a:rPr lang="en-US" sz="2000" b="1" dirty="0" smtClean="0">
                <a:solidFill>
                  <a:schemeClr val="tx1"/>
                </a:solidFill>
                <a:ea typeface="Arial Unicode MS" pitchFamily="34" charset="-128"/>
                <a:cs typeface="Arial Unicode MS" pitchFamily="34" charset="-128"/>
              </a:rPr>
              <a:t>developing software</a:t>
            </a:r>
            <a:r>
              <a:rPr lang="en-US" sz="2000" dirty="0" smtClean="0">
                <a:solidFill>
                  <a:schemeClr val="tx1"/>
                </a:solidFill>
                <a:ea typeface="Arial Unicode MS" pitchFamily="34" charset="-128"/>
                <a:cs typeface="Arial Unicode MS" pitchFamily="34" charset="-128"/>
              </a:rPr>
              <a:t> initially, then repeatedly updating it for various reasons.</a:t>
            </a:r>
          </a:p>
          <a:p>
            <a:pPr algn="just"/>
            <a:endParaRPr lang="en-US" sz="2000" dirty="0" smtClean="0">
              <a:latin typeface="Arial Unicode MS" pitchFamily="34" charset="-128"/>
              <a:ea typeface="Arial Unicode MS" pitchFamily="34" charset="-128"/>
              <a:cs typeface="Arial Unicode MS" pitchFamily="34" charset="-128"/>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
        <p:nvSpPr>
          <p:cNvPr id="9218" name="AutoShape 2" descr="Image result for sdlc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Sdlc life cycle.png"/>
          <p:cNvPicPr>
            <a:picLocks noChangeAspect="1"/>
          </p:cNvPicPr>
          <p:nvPr/>
        </p:nvPicPr>
        <p:blipFill>
          <a:blip r:embed="rId2" cstate="print"/>
          <a:stretch>
            <a:fillRect/>
          </a:stretch>
        </p:blipFill>
        <p:spPr>
          <a:xfrm>
            <a:off x="1676400" y="2667000"/>
            <a:ext cx="7239000" cy="3429000"/>
          </a:xfrm>
          <a:prstGeom prst="rect">
            <a:avLst/>
          </a:prstGeom>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Shell Scripting(Linux)</a:t>
            </a:r>
            <a:endParaRPr lang="en-US" dirty="0"/>
          </a:p>
        </p:txBody>
      </p:sp>
      <p:sp>
        <p:nvSpPr>
          <p:cNvPr id="3" name="Content Placeholder 2"/>
          <p:cNvSpPr>
            <a:spLocks noGrp="1"/>
          </p:cNvSpPr>
          <p:nvPr>
            <p:ph idx="1"/>
          </p:nvPr>
        </p:nvSpPr>
        <p:spPr/>
        <p:txBody>
          <a:bodyPr>
            <a:normAutofit/>
          </a:bodyPr>
          <a:lstStyle/>
          <a:p>
            <a:pPr>
              <a:buNone/>
            </a:pPr>
            <a:r>
              <a:rPr lang="en-US" sz="1400" b="1" dirty="0" smtClean="0">
                <a:latin typeface="Arial Unicode MS" pitchFamily="34" charset="-128"/>
                <a:ea typeface="Arial Unicode MS" pitchFamily="34" charset="-128"/>
                <a:cs typeface="Arial Unicode MS" pitchFamily="34" charset="-128"/>
              </a:rPr>
              <a:t>What is Shell Scripting?</a:t>
            </a:r>
          </a:p>
          <a:p>
            <a:pPr>
              <a:buNone/>
            </a:pPr>
            <a:r>
              <a:rPr lang="en-US" sz="1400" b="1" dirty="0" smtClean="0">
                <a:latin typeface="Arial Unicode MS" pitchFamily="34" charset="-128"/>
                <a:ea typeface="Arial Unicode MS" pitchFamily="34" charset="-128"/>
                <a:cs typeface="Arial Unicode MS" pitchFamily="34" charset="-128"/>
              </a:rPr>
              <a:t>	- </a:t>
            </a:r>
            <a:r>
              <a:rPr lang="en-US" sz="1400" dirty="0" smtClean="0">
                <a:latin typeface="Arial Unicode MS" pitchFamily="34" charset="-128"/>
                <a:ea typeface="Arial Unicode MS" pitchFamily="34" charset="-128"/>
                <a:cs typeface="Arial Unicode MS" pitchFamily="34" charset="-128"/>
              </a:rPr>
              <a:t>Collection of Linux commands is called shell scripting.</a:t>
            </a:r>
          </a:p>
          <a:p>
            <a:pPr>
              <a:buNone/>
            </a:pPr>
            <a:r>
              <a:rPr lang="en-US" sz="1400" dirty="0" smtClean="0">
                <a:latin typeface="Arial Unicode MS" pitchFamily="34" charset="-128"/>
                <a:ea typeface="Arial Unicode MS" pitchFamily="34" charset="-128"/>
                <a:cs typeface="Arial Unicode MS" pitchFamily="34" charset="-128"/>
              </a:rPr>
              <a:t>	-  Shell scripting is writing a series of command for the shell to execute.</a:t>
            </a:r>
          </a:p>
          <a:p>
            <a:pPr>
              <a:buNone/>
            </a:pPr>
            <a:r>
              <a:rPr lang="en-US" sz="1400" dirty="0" smtClean="0">
                <a:latin typeface="Arial Unicode MS" pitchFamily="34" charset="-128"/>
                <a:ea typeface="Arial Unicode MS" pitchFamily="34" charset="-128"/>
                <a:cs typeface="Arial Unicode MS" pitchFamily="34" charset="-128"/>
              </a:rPr>
              <a:t>	-  It can combine lengthy and repetitive sequences of commands into a single and  </a:t>
            </a:r>
          </a:p>
          <a:p>
            <a:pPr>
              <a:buNone/>
            </a:pPr>
            <a:r>
              <a:rPr lang="en-US" sz="1400" dirty="0" smtClean="0">
                <a:latin typeface="Arial Unicode MS" pitchFamily="34" charset="-128"/>
                <a:ea typeface="Arial Unicode MS" pitchFamily="34" charset="-128"/>
                <a:cs typeface="Arial Unicode MS" pitchFamily="34" charset="-128"/>
              </a:rPr>
              <a:t>          simple script, which can be stored and executed anytime.</a:t>
            </a:r>
          </a:p>
          <a:p>
            <a:pPr>
              <a:buNone/>
            </a:pPr>
            <a:r>
              <a:rPr lang="en-US" sz="1400" dirty="0" smtClean="0">
                <a:latin typeface="Arial Unicode MS" pitchFamily="34" charset="-128"/>
                <a:ea typeface="Arial Unicode MS" pitchFamily="34" charset="-128"/>
                <a:cs typeface="Arial Unicode MS" pitchFamily="34" charset="-128"/>
              </a:rPr>
              <a:t>	-  This reduces the effort required by the end user.</a:t>
            </a:r>
          </a:p>
          <a:p>
            <a:pPr>
              <a:buNone/>
            </a:pPr>
            <a:r>
              <a:rPr lang="en-US" sz="1400" b="1" u="sng" dirty="0" smtClean="0">
                <a:latin typeface="Arial Unicode MS" pitchFamily="34" charset="-128"/>
                <a:ea typeface="Arial Unicode MS" pitchFamily="34" charset="-128"/>
                <a:cs typeface="Arial Unicode MS" pitchFamily="34" charset="-128"/>
              </a:rPr>
              <a:t>Variables in Shell</a:t>
            </a:r>
          </a:p>
          <a:p>
            <a:pPr>
              <a:buNone/>
            </a:pPr>
            <a:r>
              <a:rPr lang="en-US" sz="1400" dirty="0" smtClean="0">
                <a:latin typeface="Arial Unicode MS" pitchFamily="34" charset="-128"/>
                <a:ea typeface="Arial Unicode MS" pitchFamily="34" charset="-128"/>
                <a:cs typeface="Arial Unicode MS" pitchFamily="34" charset="-128"/>
              </a:rPr>
              <a:t>	To process our data/information, data must be kept in computers RAM memory. RAM memory is divided into small locations, and each location had unique number called memory location/address, which is used to hold our data.</a:t>
            </a:r>
          </a:p>
          <a:p>
            <a:pPr>
              <a:buNone/>
            </a:pPr>
            <a:endParaRPr lang="en-US" sz="1400" dirty="0" smtClean="0">
              <a:latin typeface="Arial Unicode MS" pitchFamily="34" charset="-128"/>
              <a:ea typeface="Arial Unicode MS" pitchFamily="34" charset="-128"/>
              <a:cs typeface="Arial Unicode MS" pitchFamily="34" charset="-128"/>
            </a:endParaRPr>
          </a:p>
          <a:p>
            <a:pPr>
              <a:buNone/>
            </a:pPr>
            <a:r>
              <a:rPr lang="en-US" sz="1400" dirty="0" smtClean="0">
                <a:latin typeface="Arial Unicode MS" pitchFamily="34" charset="-128"/>
                <a:ea typeface="Arial Unicode MS" pitchFamily="34" charset="-128"/>
                <a:cs typeface="Arial Unicode MS" pitchFamily="34" charset="-128"/>
              </a:rPr>
              <a:t>In Linux (Shell), there are two types of variable:</a:t>
            </a:r>
            <a:br>
              <a:rPr lang="en-US" sz="1400" dirty="0" smtClean="0">
                <a:latin typeface="Arial Unicode MS" pitchFamily="34" charset="-128"/>
                <a:ea typeface="Arial Unicode MS" pitchFamily="34" charset="-128"/>
                <a:cs typeface="Arial Unicode MS" pitchFamily="34" charset="-128"/>
              </a:rPr>
            </a:br>
            <a:r>
              <a:rPr lang="en-US" sz="1400" dirty="0" smtClean="0">
                <a:latin typeface="Arial Unicode MS" pitchFamily="34" charset="-128"/>
                <a:ea typeface="Arial Unicode MS" pitchFamily="34" charset="-128"/>
                <a:cs typeface="Arial Unicode MS" pitchFamily="34" charset="-128"/>
              </a:rPr>
              <a:t>(1) </a:t>
            </a:r>
            <a:r>
              <a:rPr lang="en-US" sz="1400" b="1" dirty="0" smtClean="0">
                <a:latin typeface="Arial Unicode MS" pitchFamily="34" charset="-128"/>
                <a:ea typeface="Arial Unicode MS" pitchFamily="34" charset="-128"/>
                <a:cs typeface="Arial Unicode MS" pitchFamily="34" charset="-128"/>
              </a:rPr>
              <a:t>System variables</a:t>
            </a:r>
            <a:r>
              <a:rPr lang="en-US" sz="1400" dirty="0" smtClean="0">
                <a:latin typeface="Arial Unicode MS" pitchFamily="34" charset="-128"/>
                <a:ea typeface="Arial Unicode MS" pitchFamily="34" charset="-128"/>
                <a:cs typeface="Arial Unicode MS" pitchFamily="34" charset="-128"/>
              </a:rPr>
              <a:t> - Created and maintained by Linux itself. This type of variable defined in CAPITAL LETTERS.</a:t>
            </a:r>
            <a:br>
              <a:rPr lang="en-US" sz="1400" dirty="0" smtClean="0">
                <a:latin typeface="Arial Unicode MS" pitchFamily="34" charset="-128"/>
                <a:ea typeface="Arial Unicode MS" pitchFamily="34" charset="-128"/>
                <a:cs typeface="Arial Unicode MS" pitchFamily="34" charset="-128"/>
              </a:rPr>
            </a:br>
            <a:r>
              <a:rPr lang="en-US" sz="1400" dirty="0" smtClean="0">
                <a:latin typeface="Arial Unicode MS" pitchFamily="34" charset="-128"/>
                <a:ea typeface="Arial Unicode MS" pitchFamily="34" charset="-128"/>
                <a:cs typeface="Arial Unicode MS" pitchFamily="34" charset="-128"/>
              </a:rPr>
              <a:t>(2) </a:t>
            </a:r>
            <a:r>
              <a:rPr lang="en-US" sz="1400" b="1" dirty="0" smtClean="0">
                <a:latin typeface="Arial Unicode MS" pitchFamily="34" charset="-128"/>
                <a:ea typeface="Arial Unicode MS" pitchFamily="34" charset="-128"/>
                <a:cs typeface="Arial Unicode MS" pitchFamily="34" charset="-128"/>
              </a:rPr>
              <a:t>User defined variables (UDV)</a:t>
            </a:r>
            <a:r>
              <a:rPr lang="en-US" sz="1400" dirty="0" smtClean="0">
                <a:latin typeface="Arial Unicode MS" pitchFamily="34" charset="-128"/>
                <a:ea typeface="Arial Unicode MS" pitchFamily="34" charset="-128"/>
                <a:cs typeface="Arial Unicode MS" pitchFamily="34" charset="-128"/>
              </a:rPr>
              <a:t> - Created and maintained by user. This type of variable defined in lower-case letters.</a:t>
            </a:r>
          </a:p>
          <a:p>
            <a:pPr>
              <a:buNone/>
            </a:pPr>
            <a:endParaRPr lang="en-US" sz="14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Environment Variables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Some Common Ones are</a:t>
            </a:r>
          </a:p>
          <a:p>
            <a:pPr>
              <a:buNone/>
            </a:pPr>
            <a:r>
              <a:rPr lang="en-US" dirty="0" smtClean="0"/>
              <a:t>	1. DISPLAY the graphical display to use</a:t>
            </a:r>
          </a:p>
          <a:p>
            <a:pPr>
              <a:buNone/>
            </a:pPr>
            <a:r>
              <a:rPr lang="en-US" dirty="0" smtClean="0"/>
              <a:t>	2. EDITOR the path to your default editor</a:t>
            </a:r>
          </a:p>
          <a:p>
            <a:pPr>
              <a:buNone/>
            </a:pPr>
            <a:r>
              <a:rPr lang="en-US" dirty="0" smtClean="0"/>
              <a:t>	3. GROUP your login group</a:t>
            </a:r>
          </a:p>
          <a:p>
            <a:pPr>
              <a:buNone/>
            </a:pPr>
            <a:r>
              <a:rPr lang="en-US" dirty="0" smtClean="0"/>
              <a:t>	4. HOME  path to your home directory</a:t>
            </a:r>
          </a:p>
          <a:p>
            <a:pPr>
              <a:buNone/>
            </a:pPr>
            <a:r>
              <a:rPr lang="en-US" dirty="0" smtClean="0"/>
              <a:t>	5. HOST the hostname of your system</a:t>
            </a:r>
          </a:p>
          <a:p>
            <a:pPr>
              <a:buNone/>
            </a:pPr>
            <a:r>
              <a:rPr lang="en-US" dirty="0" smtClean="0"/>
              <a:t>	6. IFS internal field separators(tab/space/enter etc)</a:t>
            </a:r>
          </a:p>
          <a:p>
            <a:pPr>
              <a:buNone/>
            </a:pPr>
            <a:r>
              <a:rPr lang="en-US" dirty="0" smtClean="0"/>
              <a:t>	7.LOGNAME the name you login with</a:t>
            </a:r>
          </a:p>
          <a:p>
            <a:pPr>
              <a:buNone/>
            </a:pPr>
            <a:r>
              <a:rPr lang="en-US" dirty="0" smtClean="0"/>
              <a:t>	8. PATH paths to be searched for commands</a:t>
            </a:r>
          </a:p>
          <a:p>
            <a:pPr>
              <a:buNone/>
            </a:pPr>
            <a:r>
              <a:rPr lang="en-US" dirty="0" smtClean="0"/>
              <a:t>	9. PS1 the primary prompt string($)</a:t>
            </a:r>
          </a:p>
          <a:p>
            <a:pPr>
              <a:buNone/>
            </a:pPr>
            <a:r>
              <a:rPr lang="en-US" dirty="0" smtClean="0"/>
              <a:t>	10. PS2 the secondary prompt string (defaults to &gt;)</a:t>
            </a:r>
          </a:p>
          <a:p>
            <a:pPr>
              <a:buNone/>
            </a:pPr>
            <a:r>
              <a:rPr lang="en-US" dirty="0" smtClean="0"/>
              <a:t>	11. SHELL  the login shell you are using</a:t>
            </a:r>
          </a:p>
          <a:p>
            <a:pPr>
              <a:buNone/>
            </a:pPr>
            <a:r>
              <a:rPr lang="en-US" dirty="0" smtClean="0"/>
              <a:t>	12. TERM your terminal type</a:t>
            </a:r>
          </a:p>
          <a:p>
            <a:pPr>
              <a:buNone/>
            </a:pPr>
            <a:r>
              <a:rPr lang="en-US" dirty="0" err="1" smtClean="0"/>
              <a:t>Eg</a:t>
            </a:r>
            <a:r>
              <a:rPr lang="en-US" dirty="0" smtClean="0"/>
              <a:t>: echo $HOME</a:t>
            </a:r>
            <a:endParaRPr lang="en-US" dirty="0"/>
          </a:p>
        </p:txBody>
      </p:sp>
      <p:sp>
        <p:nvSpPr>
          <p:cNvPr id="4" name="Footer Placeholder 3"/>
          <p:cNvSpPr>
            <a:spLocks noGrp="1"/>
          </p:cNvSpPr>
          <p:nvPr>
            <p:ph type="ftr" sz="quarter" idx="11"/>
          </p:nvPr>
        </p:nvSpPr>
        <p:spPr/>
        <p:txBody>
          <a:bodyPr/>
          <a:lstStyle/>
          <a:p>
            <a:r>
              <a:rPr lang="en-US" dirty="0" smtClean="0"/>
              <a:t>copyrights@cubeipl.com</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Shell Keywords</a:t>
            </a:r>
            <a:endParaRPr lang="en-US" dirty="0"/>
          </a:p>
        </p:txBody>
      </p:sp>
      <p:sp>
        <p:nvSpPr>
          <p:cNvPr id="3" name="Content Placeholder 2"/>
          <p:cNvSpPr>
            <a:spLocks noGrp="1"/>
          </p:cNvSpPr>
          <p:nvPr>
            <p:ph idx="1"/>
          </p:nvPr>
        </p:nvSpPr>
        <p:spPr>
          <a:xfrm>
            <a:off x="754374" y="1443834"/>
            <a:ext cx="8161026" cy="4728365"/>
          </a:xfrm>
        </p:spPr>
        <p:txBody>
          <a:bodyPr numCol="3"/>
          <a:lstStyle/>
          <a:p>
            <a:pPr>
              <a:buNone/>
            </a:pPr>
            <a:r>
              <a:rPr lang="en-US" dirty="0" smtClean="0"/>
              <a:t>echo</a:t>
            </a:r>
          </a:p>
          <a:p>
            <a:pPr>
              <a:buNone/>
            </a:pPr>
            <a:r>
              <a:rPr lang="en-US" dirty="0" smtClean="0"/>
              <a:t>if</a:t>
            </a:r>
          </a:p>
          <a:p>
            <a:pPr>
              <a:buNone/>
            </a:pPr>
            <a:r>
              <a:rPr lang="en-US" dirty="0" smtClean="0"/>
              <a:t>read </a:t>
            </a:r>
          </a:p>
          <a:p>
            <a:pPr>
              <a:buNone/>
            </a:pPr>
            <a:r>
              <a:rPr lang="en-US" dirty="0" smtClean="0"/>
              <a:t>else</a:t>
            </a:r>
          </a:p>
          <a:p>
            <a:pPr>
              <a:buNone/>
            </a:pPr>
            <a:r>
              <a:rPr lang="en-US" dirty="0" smtClean="0"/>
              <a:t>set</a:t>
            </a:r>
          </a:p>
          <a:p>
            <a:pPr>
              <a:buNone/>
            </a:pPr>
            <a:r>
              <a:rPr lang="en-US" dirty="0" smtClean="0"/>
              <a:t>unset</a:t>
            </a:r>
          </a:p>
          <a:p>
            <a:pPr>
              <a:buNone/>
            </a:pPr>
            <a:r>
              <a:rPr lang="en-US" dirty="0" smtClean="0"/>
              <a:t>until</a:t>
            </a:r>
          </a:p>
          <a:p>
            <a:pPr>
              <a:buNone/>
            </a:pPr>
            <a:r>
              <a:rPr lang="en-US" dirty="0" smtClean="0"/>
              <a:t>trap</a:t>
            </a:r>
          </a:p>
          <a:p>
            <a:pPr>
              <a:buNone/>
            </a:pPr>
            <a:r>
              <a:rPr lang="en-US" dirty="0" smtClean="0"/>
              <a:t>case</a:t>
            </a:r>
          </a:p>
          <a:p>
            <a:pPr>
              <a:buNone/>
            </a:pPr>
            <a:r>
              <a:rPr lang="en-US" dirty="0" smtClean="0"/>
              <a:t>wait</a:t>
            </a:r>
          </a:p>
          <a:p>
            <a:pPr>
              <a:buNone/>
            </a:pPr>
            <a:r>
              <a:rPr lang="en-US" dirty="0" smtClean="0"/>
              <a:t>done</a:t>
            </a:r>
          </a:p>
          <a:p>
            <a:pPr>
              <a:buNone/>
            </a:pPr>
            <a:r>
              <a:rPr lang="en-US" dirty="0" err="1" smtClean="0"/>
              <a:t>esac</a:t>
            </a:r>
            <a:endParaRPr lang="en-US" dirty="0" smtClean="0"/>
          </a:p>
          <a:p>
            <a:pPr>
              <a:buNone/>
            </a:pPr>
            <a:r>
              <a:rPr lang="en-US" dirty="0" err="1" smtClean="0"/>
              <a:t>eval</a:t>
            </a:r>
            <a:endParaRPr lang="en-US" dirty="0" smtClean="0"/>
          </a:p>
          <a:p>
            <a:pPr>
              <a:buNone/>
            </a:pPr>
            <a:r>
              <a:rPr lang="en-US" dirty="0" smtClean="0"/>
              <a:t>break</a:t>
            </a:r>
          </a:p>
          <a:p>
            <a:pPr>
              <a:buNone/>
            </a:pPr>
            <a:r>
              <a:rPr lang="en-US" dirty="0" smtClean="0"/>
              <a:t>exec</a:t>
            </a:r>
          </a:p>
          <a:p>
            <a:pPr>
              <a:buNone/>
            </a:pPr>
            <a:r>
              <a:rPr lang="en-US" dirty="0" smtClean="0"/>
              <a:t>continue</a:t>
            </a:r>
          </a:p>
          <a:p>
            <a:pPr>
              <a:buNone/>
            </a:pPr>
            <a:r>
              <a:rPr lang="en-US" dirty="0" smtClean="0"/>
              <a:t>read-only</a:t>
            </a:r>
          </a:p>
          <a:p>
            <a:pPr>
              <a:buNone/>
            </a:pPr>
            <a:r>
              <a:rPr lang="en-US" dirty="0" smtClean="0"/>
              <a:t>while</a:t>
            </a:r>
          </a:p>
          <a:p>
            <a:pPr>
              <a:buNone/>
            </a:pPr>
            <a:r>
              <a:rPr lang="en-US" dirty="0" smtClean="0"/>
              <a:t>do </a:t>
            </a:r>
          </a:p>
          <a:p>
            <a:pPr>
              <a:buNone/>
            </a:pPr>
            <a:r>
              <a:rPr lang="en-US" dirty="0" err="1" smtClean="0"/>
              <a:t>ulimit</a:t>
            </a:r>
            <a:endParaRPr lang="en-US" dirty="0" smtClean="0"/>
          </a:p>
          <a:p>
            <a:pPr>
              <a:buNone/>
            </a:pPr>
            <a:r>
              <a:rPr lang="en-US" dirty="0" smtClean="0"/>
              <a:t>shift</a:t>
            </a:r>
          </a:p>
          <a:p>
            <a:pPr>
              <a:buNone/>
            </a:pPr>
            <a:r>
              <a:rPr lang="en-US" dirty="0" smtClean="0"/>
              <a:t>exit</a:t>
            </a:r>
          </a:p>
          <a:p>
            <a:pPr>
              <a:buNone/>
            </a:pPr>
            <a:r>
              <a:rPr lang="en-US" dirty="0" err="1" smtClean="0"/>
              <a:t>umask</a:t>
            </a:r>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Shell Scripting(Linux)</a:t>
            </a:r>
            <a:endParaRPr lang="en-US" dirty="0"/>
          </a:p>
        </p:txBody>
      </p:sp>
      <p:sp>
        <p:nvSpPr>
          <p:cNvPr id="3" name="Content Placeholder 2"/>
          <p:cNvSpPr>
            <a:spLocks noGrp="1"/>
          </p:cNvSpPr>
          <p:nvPr>
            <p:ph idx="1"/>
          </p:nvPr>
        </p:nvSpPr>
        <p:spPr/>
        <p:txBody>
          <a:bodyPr/>
          <a:lstStyle/>
          <a:p>
            <a:r>
              <a:rPr lang="en-US" sz="1600" dirty="0" smtClean="0">
                <a:solidFill>
                  <a:schemeClr val="tx1"/>
                </a:solidFill>
                <a:latin typeface="Arial Unicode MS" pitchFamily="34" charset="-128"/>
                <a:ea typeface="Arial Unicode MS" pitchFamily="34" charset="-128"/>
                <a:cs typeface="Arial Unicode MS" pitchFamily="34" charset="-128"/>
              </a:rPr>
              <a:t>Collection of </a:t>
            </a:r>
            <a:r>
              <a:rPr lang="en-US" sz="1600" dirty="0" err="1" smtClean="0">
                <a:solidFill>
                  <a:schemeClr val="tx1"/>
                </a:solidFill>
                <a:latin typeface="Arial Unicode MS" pitchFamily="34" charset="-128"/>
                <a:ea typeface="Arial Unicode MS" pitchFamily="34" charset="-128"/>
                <a:cs typeface="Arial Unicode MS" pitchFamily="34" charset="-128"/>
              </a:rPr>
              <a:t>unix</a:t>
            </a:r>
            <a:r>
              <a:rPr lang="en-US" sz="1600" dirty="0" smtClean="0">
                <a:solidFill>
                  <a:schemeClr val="tx1"/>
                </a:solidFill>
                <a:latin typeface="Arial Unicode MS" pitchFamily="34" charset="-128"/>
                <a:ea typeface="Arial Unicode MS" pitchFamily="34" charset="-128"/>
                <a:cs typeface="Arial Unicode MS" pitchFamily="34" charset="-128"/>
              </a:rPr>
              <a:t>/</a:t>
            </a:r>
            <a:r>
              <a:rPr lang="en-US" sz="1600" dirty="0" err="1" smtClean="0">
                <a:solidFill>
                  <a:schemeClr val="tx1"/>
                </a:solidFill>
                <a:latin typeface="Arial Unicode MS" pitchFamily="34" charset="-128"/>
                <a:ea typeface="Arial Unicode MS" pitchFamily="34" charset="-128"/>
                <a:cs typeface="Arial Unicode MS" pitchFamily="34" charset="-128"/>
              </a:rPr>
              <a:t>linux</a:t>
            </a:r>
            <a:r>
              <a:rPr lang="en-US" sz="1600" dirty="0" smtClean="0">
                <a:solidFill>
                  <a:schemeClr val="tx1"/>
                </a:solidFill>
                <a:latin typeface="Arial Unicode MS" pitchFamily="34" charset="-128"/>
                <a:ea typeface="Arial Unicode MS" pitchFamily="34" charset="-128"/>
                <a:cs typeface="Arial Unicode MS" pitchFamily="34" charset="-128"/>
              </a:rPr>
              <a:t> commands are called shell scripting.</a:t>
            </a:r>
          </a:p>
          <a:p>
            <a:pPr>
              <a:buFont typeface="Wingdings" pitchFamily="2" charset="2"/>
              <a:buChar char="Ø"/>
            </a:pPr>
            <a:endParaRPr lang="en-US" sz="1600" dirty="0" smtClean="0">
              <a:solidFill>
                <a:schemeClr val="tx1"/>
              </a:solidFill>
              <a:latin typeface="Arial Unicode MS" pitchFamily="34" charset="-128"/>
              <a:ea typeface="Arial Unicode MS" pitchFamily="34" charset="-128"/>
              <a:cs typeface="Arial Unicode MS" pitchFamily="34" charset="-128"/>
            </a:endParaRPr>
          </a:p>
          <a:p>
            <a:r>
              <a:rPr lang="en-US" sz="1600" dirty="0" smtClean="0">
                <a:solidFill>
                  <a:schemeClr val="tx1"/>
                </a:solidFill>
                <a:latin typeface="Arial Unicode MS" pitchFamily="34" charset="-128"/>
                <a:ea typeface="Arial Unicode MS" pitchFamily="34" charset="-128"/>
                <a:cs typeface="Arial Unicode MS" pitchFamily="34" charset="-128"/>
              </a:rPr>
              <a:t>Every file saves as .</a:t>
            </a:r>
            <a:r>
              <a:rPr lang="en-US" sz="1600" dirty="0" err="1" smtClean="0">
                <a:solidFill>
                  <a:schemeClr val="tx1"/>
                </a:solidFill>
                <a:latin typeface="Arial Unicode MS" pitchFamily="34" charset="-128"/>
                <a:ea typeface="Arial Unicode MS" pitchFamily="34" charset="-128"/>
                <a:cs typeface="Arial Unicode MS" pitchFamily="34" charset="-128"/>
              </a:rPr>
              <a:t>sh</a:t>
            </a:r>
            <a:r>
              <a:rPr lang="en-US" sz="1600" dirty="0" smtClean="0">
                <a:solidFill>
                  <a:schemeClr val="tx1"/>
                </a:solidFill>
                <a:latin typeface="Arial Unicode MS" pitchFamily="34" charset="-128"/>
                <a:ea typeface="Arial Unicode MS" pitchFamily="34" charset="-128"/>
                <a:cs typeface="Arial Unicode MS" pitchFamily="34" charset="-128"/>
              </a:rPr>
              <a:t> extension</a:t>
            </a:r>
          </a:p>
          <a:p>
            <a:pPr>
              <a:buNone/>
            </a:pPr>
            <a:endParaRPr lang="en-US" sz="1600" dirty="0" smtClean="0">
              <a:solidFill>
                <a:schemeClr val="tx1"/>
              </a:solidFill>
              <a:latin typeface="Arial Unicode MS" pitchFamily="34" charset="-128"/>
              <a:ea typeface="Arial Unicode MS" pitchFamily="34" charset="-128"/>
              <a:cs typeface="Arial Unicode MS" pitchFamily="34" charset="-128"/>
            </a:endParaRPr>
          </a:p>
          <a:p>
            <a:r>
              <a:rPr lang="en-US" sz="1600" dirty="0" smtClean="0">
                <a:solidFill>
                  <a:schemeClr val="tx1"/>
                </a:solidFill>
                <a:latin typeface="Arial Unicode MS" pitchFamily="34" charset="-128"/>
                <a:ea typeface="Arial Unicode MS" pitchFamily="34" charset="-128"/>
                <a:cs typeface="Arial Unicode MS" pitchFamily="34" charset="-128"/>
              </a:rPr>
              <a:t>To Check the default shell script in your </a:t>
            </a:r>
            <a:r>
              <a:rPr lang="en-US" sz="1600" dirty="0" err="1" smtClean="0">
                <a:solidFill>
                  <a:schemeClr val="tx1"/>
                </a:solidFill>
                <a:latin typeface="Arial Unicode MS" pitchFamily="34" charset="-128"/>
                <a:ea typeface="Arial Unicode MS" pitchFamily="34" charset="-128"/>
                <a:cs typeface="Arial Unicode MS" pitchFamily="34" charset="-128"/>
              </a:rPr>
              <a:t>linux</a:t>
            </a:r>
            <a:r>
              <a:rPr lang="en-US" sz="1600" dirty="0" smtClean="0">
                <a:solidFill>
                  <a:schemeClr val="tx1"/>
                </a:solidFill>
                <a:latin typeface="Arial Unicode MS" pitchFamily="34" charset="-128"/>
                <a:ea typeface="Arial Unicode MS" pitchFamily="34" charset="-128"/>
                <a:cs typeface="Arial Unicode MS" pitchFamily="34" charset="-128"/>
              </a:rPr>
              <a:t> system</a:t>
            </a:r>
          </a:p>
          <a:p>
            <a:pPr>
              <a:buNone/>
            </a:pPr>
            <a:r>
              <a:rPr lang="en-US" sz="1600" dirty="0" smtClean="0">
                <a:solidFill>
                  <a:schemeClr val="tx1"/>
                </a:solidFill>
                <a:latin typeface="Arial Unicode MS" pitchFamily="34" charset="-128"/>
                <a:ea typeface="Arial Unicode MS" pitchFamily="34" charset="-128"/>
                <a:cs typeface="Arial Unicode MS" pitchFamily="34" charset="-128"/>
              </a:rPr>
              <a:t>	 #echo $0</a:t>
            </a:r>
          </a:p>
          <a:p>
            <a:pPr>
              <a:buNone/>
            </a:pPr>
            <a:r>
              <a:rPr lang="en-US" sz="1800" u="sng" dirty="0" smtClean="0">
                <a:solidFill>
                  <a:schemeClr val="tx1"/>
                </a:solidFill>
                <a:latin typeface="Arial Unicode MS" pitchFamily="34" charset="-128"/>
                <a:ea typeface="Arial Unicode MS" pitchFamily="34" charset="-128"/>
                <a:cs typeface="Arial Unicode MS" pitchFamily="34" charset="-128"/>
              </a:rPr>
              <a:t>Uses of shell:</a:t>
            </a:r>
          </a:p>
          <a:p>
            <a:r>
              <a:rPr lang="en-US" sz="1600" dirty="0" smtClean="0">
                <a:solidFill>
                  <a:schemeClr val="tx1"/>
                </a:solidFill>
                <a:latin typeface="Arial Unicode MS" pitchFamily="34" charset="-128"/>
                <a:ea typeface="Arial Unicode MS" pitchFamily="34" charset="-128"/>
                <a:cs typeface="Arial Unicode MS" pitchFamily="34" charset="-128"/>
              </a:rPr>
              <a:t>Customizing your work environment</a:t>
            </a:r>
          </a:p>
          <a:p>
            <a:r>
              <a:rPr lang="en-US" sz="1600" dirty="0" smtClean="0">
                <a:solidFill>
                  <a:schemeClr val="tx1"/>
                </a:solidFill>
                <a:latin typeface="Arial Unicode MS" pitchFamily="34" charset="-128"/>
                <a:ea typeface="Arial Unicode MS" pitchFamily="34" charset="-128"/>
                <a:cs typeface="Arial Unicode MS" pitchFamily="34" charset="-128"/>
              </a:rPr>
              <a:t>Automation of daily tasks</a:t>
            </a:r>
          </a:p>
          <a:p>
            <a:r>
              <a:rPr lang="en-US" sz="1600" dirty="0" smtClean="0">
                <a:solidFill>
                  <a:schemeClr val="tx1"/>
                </a:solidFill>
                <a:latin typeface="Arial Unicode MS" pitchFamily="34" charset="-128"/>
                <a:ea typeface="Arial Unicode MS" pitchFamily="34" charset="-128"/>
                <a:cs typeface="Arial Unicode MS" pitchFamily="34" charset="-128"/>
              </a:rPr>
              <a:t>Automation of repetitive tasks</a:t>
            </a:r>
          </a:p>
          <a:p>
            <a:r>
              <a:rPr lang="en-US" sz="1600" dirty="0" smtClean="0">
                <a:solidFill>
                  <a:schemeClr val="tx1"/>
                </a:solidFill>
                <a:latin typeface="Arial Unicode MS" pitchFamily="34" charset="-128"/>
                <a:ea typeface="Arial Unicode MS" pitchFamily="34" charset="-128"/>
                <a:cs typeface="Arial Unicode MS" pitchFamily="34" charset="-128"/>
              </a:rPr>
              <a:t>Executing the important system procedure like shutdown the system.</a:t>
            </a:r>
          </a:p>
          <a:p>
            <a:r>
              <a:rPr lang="en-US" sz="1600" dirty="0" smtClean="0">
                <a:solidFill>
                  <a:schemeClr val="tx1"/>
                </a:solidFill>
                <a:latin typeface="Arial Unicode MS" pitchFamily="34" charset="-128"/>
                <a:ea typeface="Arial Unicode MS" pitchFamily="34" charset="-128"/>
                <a:cs typeface="Arial Unicode MS" pitchFamily="34" charset="-128"/>
              </a:rPr>
              <a:t>Performing same operating on many files</a:t>
            </a:r>
          </a:p>
          <a:p>
            <a:pPr>
              <a:buNone/>
            </a:pPr>
            <a:r>
              <a:rPr lang="en-US" sz="1800" dirty="0" smtClean="0">
                <a:solidFill>
                  <a:schemeClr val="tx1"/>
                </a:solidFill>
                <a:latin typeface="Arial Unicode MS" pitchFamily="34" charset="-128"/>
                <a:ea typeface="Arial Unicode MS" pitchFamily="34" charset="-128"/>
                <a:cs typeface="Arial Unicode MS" pitchFamily="34" charset="-128"/>
              </a:rPr>
              <a:t>       </a:t>
            </a:r>
          </a:p>
          <a:p>
            <a:pPr>
              <a:buFont typeface="Wingdings" pitchFamily="2" charset="2"/>
              <a:buChar char="Ø"/>
            </a:pPr>
            <a:endParaRPr lang="en-US" sz="1800" dirty="0" smtClean="0">
              <a:solidFill>
                <a:schemeClr val="tx1"/>
              </a:solidFill>
              <a:latin typeface="Arial Unicode MS" pitchFamily="34" charset="-128"/>
              <a:ea typeface="Arial Unicode MS" pitchFamily="34" charset="-128"/>
              <a:cs typeface="Arial Unicode MS" pitchFamily="34" charset="-128"/>
            </a:endParaRPr>
          </a:p>
          <a:p>
            <a:pPr>
              <a:buFont typeface="Wingdings" pitchFamily="2" charset="2"/>
              <a:buChar char="Ø"/>
            </a:pPr>
            <a:endParaRPr lang="en-US" sz="1800" dirty="0" smtClean="0">
              <a:solidFill>
                <a:schemeClr val="tx1"/>
              </a:solidFill>
              <a:latin typeface="Arial Unicode MS" pitchFamily="34" charset="-128"/>
              <a:ea typeface="Arial Unicode MS" pitchFamily="34" charset="-128"/>
              <a:cs typeface="Arial Unicode MS" pitchFamily="34" charset="-128"/>
            </a:endParaRPr>
          </a:p>
          <a:p>
            <a:pPr>
              <a:buFont typeface="Wingdings" pitchFamily="2" charset="2"/>
              <a:buChar char="Ø"/>
            </a:pPr>
            <a:endParaRPr lang="en-US" sz="1800" dirty="0" smtClean="0">
              <a:solidFill>
                <a:schemeClr val="tx1"/>
              </a:solidFill>
              <a:latin typeface="Arial Unicode MS" pitchFamily="34" charset="-128"/>
              <a:ea typeface="Arial Unicode MS" pitchFamily="34" charset="-128"/>
              <a:cs typeface="Arial Unicode MS" pitchFamily="34" charset="-128"/>
            </a:endParaRPr>
          </a:p>
          <a:p>
            <a:pPr>
              <a:buNone/>
            </a:pPr>
            <a:endParaRPr lang="en-US" sz="1800" dirty="0">
              <a:solidFill>
                <a:schemeClr val="tx1"/>
              </a:solidFill>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527605"/>
            <a:ext cx="8229600" cy="539195"/>
          </a:xfrm>
        </p:spPr>
        <p:txBody>
          <a:bodyPr>
            <a:normAutofit fontScale="90000"/>
          </a:bodyPr>
          <a:lstStyle/>
          <a:p>
            <a:r>
              <a:rPr lang="en-US" dirty="0" smtClean="0"/>
              <a:t>Shell Scripting(Linux)</a:t>
            </a:r>
            <a:endParaRPr lang="en-US" dirty="0"/>
          </a:p>
        </p:txBody>
      </p:sp>
      <p:sp>
        <p:nvSpPr>
          <p:cNvPr id="3" name="Content Placeholder 2"/>
          <p:cNvSpPr>
            <a:spLocks noGrp="1"/>
          </p:cNvSpPr>
          <p:nvPr>
            <p:ph idx="1"/>
          </p:nvPr>
        </p:nvSpPr>
        <p:spPr>
          <a:xfrm>
            <a:off x="762000" y="1371600"/>
            <a:ext cx="7482545" cy="4581150"/>
          </a:xfrm>
        </p:spPr>
        <p:txBody>
          <a:bodyPr/>
          <a:lstStyle/>
          <a:p>
            <a:r>
              <a:rPr lang="en-US" sz="1600" dirty="0" smtClean="0">
                <a:latin typeface="Arial Unicode MS" pitchFamily="34" charset="-128"/>
                <a:ea typeface="Arial Unicode MS" pitchFamily="34" charset="-128"/>
                <a:cs typeface="Arial Unicode MS" pitchFamily="34" charset="-128"/>
              </a:rPr>
              <a:t>system variables by giving command like </a:t>
            </a:r>
            <a:r>
              <a:rPr lang="en-US" sz="1600" b="1" dirty="0" smtClean="0">
                <a:latin typeface="Arial Unicode MS" pitchFamily="34" charset="-128"/>
                <a:ea typeface="Arial Unicode MS" pitchFamily="34" charset="-128"/>
                <a:cs typeface="Arial Unicode MS" pitchFamily="34" charset="-128"/>
              </a:rPr>
              <a:t>$ set</a:t>
            </a:r>
            <a:r>
              <a:rPr lang="en-US" sz="1600" dirty="0" smtClean="0">
                <a:latin typeface="Arial Unicode MS" pitchFamily="34" charset="-128"/>
                <a:ea typeface="Arial Unicode MS" pitchFamily="34" charset="-128"/>
                <a:cs typeface="Arial Unicode MS" pitchFamily="34" charset="-128"/>
              </a:rPr>
              <a:t>, some of the important System variables are:</a:t>
            </a:r>
          </a:p>
          <a:p>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54</a:t>
            </a:fld>
            <a:endParaRPr lang="en-US"/>
          </a:p>
        </p:txBody>
      </p:sp>
      <p:graphicFrame>
        <p:nvGraphicFramePr>
          <p:cNvPr id="6" name="Table 5"/>
          <p:cNvGraphicFramePr>
            <a:graphicFrameLocks noGrp="1"/>
          </p:cNvGraphicFramePr>
          <p:nvPr/>
        </p:nvGraphicFramePr>
        <p:xfrm>
          <a:off x="609600" y="1905000"/>
          <a:ext cx="8534400" cy="4767605"/>
        </p:xfrm>
        <a:graphic>
          <a:graphicData uri="http://schemas.openxmlformats.org/drawingml/2006/table">
            <a:tbl>
              <a:tblPr firstRow="1" bandRow="1">
                <a:tableStyleId>{5C22544A-7EE6-4342-B048-85BDC9FD1C3A}</a:tableStyleId>
              </a:tblPr>
              <a:tblGrid>
                <a:gridCol w="4267200"/>
                <a:gridCol w="4267200"/>
              </a:tblGrid>
              <a:tr h="413099">
                <a:tc>
                  <a:txBody>
                    <a:bodyPr/>
                    <a:lstStyle/>
                    <a:p>
                      <a:r>
                        <a:rPr lang="en-US" b="1" dirty="0" smtClean="0"/>
                        <a:t>System Variable</a:t>
                      </a:r>
                      <a:endParaRPr lang="en-US" dirty="0"/>
                    </a:p>
                  </a:txBody>
                  <a:tcPr/>
                </a:tc>
                <a:tc>
                  <a:txBody>
                    <a:bodyPr/>
                    <a:lstStyle/>
                    <a:p>
                      <a:r>
                        <a:rPr lang="en-US" b="1" dirty="0" smtClean="0"/>
                        <a:t>Meaning </a:t>
                      </a:r>
                      <a:endParaRPr lang="en-US" dirty="0"/>
                    </a:p>
                  </a:txBody>
                  <a:tcPr/>
                </a:tc>
              </a:tr>
              <a:tr h="330479">
                <a:tc>
                  <a:txBody>
                    <a:bodyPr/>
                    <a:lstStyle/>
                    <a:p>
                      <a:r>
                        <a:rPr lang="en-US" sz="1600" dirty="0" smtClean="0">
                          <a:latin typeface="Arial Unicode MS" pitchFamily="34" charset="-128"/>
                          <a:ea typeface="Arial Unicode MS" pitchFamily="34" charset="-128"/>
                          <a:cs typeface="Arial Unicode MS" pitchFamily="34" charset="-128"/>
                        </a:rPr>
                        <a:t>BASH=/bin/bash</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Our shell name</a:t>
                      </a:r>
                      <a:endParaRPr lang="en-US" sz="1600" dirty="0">
                        <a:latin typeface="Arial Unicode MS" pitchFamily="34" charset="-128"/>
                        <a:ea typeface="Arial Unicode MS" pitchFamily="34" charset="-128"/>
                        <a:cs typeface="Arial Unicode MS" pitchFamily="34" charset="-128"/>
                      </a:endParaRPr>
                    </a:p>
                  </a:txBody>
                  <a:tcPr/>
                </a:tc>
              </a:tr>
              <a:tr h="330479">
                <a:tc>
                  <a:txBody>
                    <a:bodyPr/>
                    <a:lstStyle/>
                    <a:p>
                      <a:r>
                        <a:rPr lang="en-US" sz="1600" dirty="0" smtClean="0">
                          <a:latin typeface="Arial Unicode MS" pitchFamily="34" charset="-128"/>
                          <a:ea typeface="Arial Unicode MS" pitchFamily="34" charset="-128"/>
                          <a:cs typeface="Arial Unicode MS" pitchFamily="34" charset="-128"/>
                        </a:rPr>
                        <a:t>BASH_VERSION=1.14.7(1)</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Our shell version name</a:t>
                      </a:r>
                      <a:endParaRPr lang="en-US" sz="1600" dirty="0">
                        <a:latin typeface="Arial Unicode MS" pitchFamily="34" charset="-128"/>
                        <a:ea typeface="Arial Unicode MS" pitchFamily="34" charset="-128"/>
                        <a:cs typeface="Arial Unicode MS" pitchFamily="34" charset="-128"/>
                      </a:endParaRPr>
                    </a:p>
                  </a:txBody>
                  <a:tcPr/>
                </a:tc>
              </a:tr>
              <a:tr h="330479">
                <a:tc>
                  <a:txBody>
                    <a:bodyPr/>
                    <a:lstStyle/>
                    <a:p>
                      <a:r>
                        <a:rPr lang="en-US" sz="1600" dirty="0" smtClean="0">
                          <a:latin typeface="Arial Unicode MS" pitchFamily="34" charset="-128"/>
                          <a:ea typeface="Arial Unicode MS" pitchFamily="34" charset="-128"/>
                          <a:cs typeface="Arial Unicode MS" pitchFamily="34" charset="-128"/>
                        </a:rPr>
                        <a:t>COLUMNS=80</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No. of columns for our screen</a:t>
                      </a:r>
                      <a:endParaRPr lang="en-US" sz="1600" dirty="0">
                        <a:latin typeface="Arial Unicode MS" pitchFamily="34" charset="-128"/>
                        <a:ea typeface="Arial Unicode MS" pitchFamily="34" charset="-128"/>
                        <a:cs typeface="Arial Unicode MS" pitchFamily="34" charset="-128"/>
                      </a:endParaRPr>
                    </a:p>
                  </a:txBody>
                  <a:tcPr/>
                </a:tc>
              </a:tr>
              <a:tr h="330479">
                <a:tc>
                  <a:txBody>
                    <a:bodyPr/>
                    <a:lstStyle/>
                    <a:p>
                      <a:r>
                        <a:rPr lang="en-US" sz="1600" dirty="0" smtClean="0">
                          <a:latin typeface="Arial Unicode MS" pitchFamily="34" charset="-128"/>
                          <a:ea typeface="Arial Unicode MS" pitchFamily="34" charset="-128"/>
                          <a:cs typeface="Arial Unicode MS" pitchFamily="34" charset="-128"/>
                        </a:rPr>
                        <a:t>HOME=/home/</a:t>
                      </a:r>
                      <a:r>
                        <a:rPr lang="en-US" sz="1600" dirty="0" err="1" smtClean="0">
                          <a:latin typeface="Arial Unicode MS" pitchFamily="34" charset="-128"/>
                          <a:ea typeface="Arial Unicode MS" pitchFamily="34" charset="-128"/>
                          <a:cs typeface="Arial Unicode MS" pitchFamily="34" charset="-128"/>
                        </a:rPr>
                        <a:t>vivek</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Our home directory</a:t>
                      </a:r>
                      <a:endParaRPr lang="en-US" sz="1600" dirty="0">
                        <a:latin typeface="Arial Unicode MS" pitchFamily="34" charset="-128"/>
                        <a:ea typeface="Arial Unicode MS" pitchFamily="34" charset="-128"/>
                        <a:cs typeface="Arial Unicode MS" pitchFamily="34" charset="-128"/>
                      </a:endParaRPr>
                    </a:p>
                  </a:txBody>
                  <a:tcPr/>
                </a:tc>
              </a:tr>
              <a:tr h="330479">
                <a:tc>
                  <a:txBody>
                    <a:bodyPr/>
                    <a:lstStyle/>
                    <a:p>
                      <a:r>
                        <a:rPr lang="en-US" sz="1600" dirty="0" smtClean="0">
                          <a:latin typeface="Arial Unicode MS" pitchFamily="34" charset="-128"/>
                          <a:ea typeface="Arial Unicode MS" pitchFamily="34" charset="-128"/>
                          <a:cs typeface="Arial Unicode MS" pitchFamily="34" charset="-128"/>
                        </a:rPr>
                        <a:t>LINES=25</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No. of columns for our screen</a:t>
                      </a:r>
                      <a:endParaRPr lang="en-US" sz="1600" dirty="0">
                        <a:latin typeface="Arial Unicode MS" pitchFamily="34" charset="-128"/>
                        <a:ea typeface="Arial Unicode MS" pitchFamily="34" charset="-128"/>
                        <a:cs typeface="Arial Unicode MS" pitchFamily="34" charset="-128"/>
                      </a:endParaRPr>
                    </a:p>
                  </a:txBody>
                  <a:tcPr/>
                </a:tc>
              </a:tr>
              <a:tr h="330479">
                <a:tc>
                  <a:txBody>
                    <a:bodyPr/>
                    <a:lstStyle/>
                    <a:p>
                      <a:r>
                        <a:rPr lang="en-US" sz="1600" dirty="0" smtClean="0">
                          <a:latin typeface="Arial Unicode MS" pitchFamily="34" charset="-128"/>
                          <a:ea typeface="Arial Unicode MS" pitchFamily="34" charset="-128"/>
                          <a:cs typeface="Arial Unicode MS" pitchFamily="34" charset="-128"/>
                        </a:rPr>
                        <a:t>LOGNAME=students</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students Our logging name</a:t>
                      </a:r>
                      <a:endParaRPr lang="en-US" sz="1600" dirty="0">
                        <a:latin typeface="Arial Unicode MS" pitchFamily="34" charset="-128"/>
                        <a:ea typeface="Arial Unicode MS" pitchFamily="34" charset="-128"/>
                        <a:cs typeface="Arial Unicode MS" pitchFamily="34" charset="-128"/>
                      </a:endParaRPr>
                    </a:p>
                  </a:txBody>
                  <a:tcPr/>
                </a:tc>
              </a:tr>
              <a:tr h="330479">
                <a:tc>
                  <a:txBody>
                    <a:bodyPr/>
                    <a:lstStyle/>
                    <a:p>
                      <a:r>
                        <a:rPr lang="en-US" sz="1600" dirty="0" smtClean="0">
                          <a:latin typeface="Arial Unicode MS" pitchFamily="34" charset="-128"/>
                          <a:ea typeface="Arial Unicode MS" pitchFamily="34" charset="-128"/>
                          <a:cs typeface="Arial Unicode MS" pitchFamily="34" charset="-128"/>
                        </a:rPr>
                        <a:t>OSTYPE=Linux</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Our Os type</a:t>
                      </a:r>
                      <a:endParaRPr lang="en-US" sz="1600" dirty="0">
                        <a:latin typeface="Arial Unicode MS" pitchFamily="34" charset="-128"/>
                        <a:ea typeface="Arial Unicode MS" pitchFamily="34" charset="-128"/>
                        <a:cs typeface="Arial Unicode MS" pitchFamily="34" charset="-128"/>
                      </a:endParaRPr>
                    </a:p>
                  </a:txBody>
                  <a:tcPr/>
                </a:tc>
              </a:tr>
              <a:tr h="330479">
                <a:tc>
                  <a:txBody>
                    <a:bodyPr/>
                    <a:lstStyle/>
                    <a:p>
                      <a:r>
                        <a:rPr lang="de-DE" sz="1600" dirty="0" smtClean="0">
                          <a:latin typeface="Arial Unicode MS" pitchFamily="34" charset="-128"/>
                          <a:ea typeface="Arial Unicode MS" pitchFamily="34" charset="-128"/>
                          <a:cs typeface="Arial Unicode MS" pitchFamily="34" charset="-128"/>
                        </a:rPr>
                        <a:t>PATH=/usr/bin:/sbin:/bin:/usr/sbin</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Our path settings</a:t>
                      </a:r>
                      <a:endParaRPr lang="en-US" sz="1600" dirty="0">
                        <a:latin typeface="Arial Unicode MS" pitchFamily="34" charset="-128"/>
                        <a:ea typeface="Arial Unicode MS" pitchFamily="34" charset="-128"/>
                        <a:cs typeface="Arial Unicode MS" pitchFamily="34" charset="-128"/>
                      </a:endParaRPr>
                    </a:p>
                  </a:txBody>
                  <a:tcPr/>
                </a:tc>
              </a:tr>
              <a:tr h="330479">
                <a:tc>
                  <a:txBody>
                    <a:bodyPr/>
                    <a:lstStyle/>
                    <a:p>
                      <a:r>
                        <a:rPr lang="en-US" sz="1600" dirty="0" smtClean="0">
                          <a:latin typeface="Arial Unicode MS" pitchFamily="34" charset="-128"/>
                          <a:ea typeface="Arial Unicode MS" pitchFamily="34" charset="-128"/>
                          <a:cs typeface="Arial Unicode MS" pitchFamily="34" charset="-128"/>
                        </a:rPr>
                        <a:t>PS1=[\u@\h \W]\$</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Our prompt settings</a:t>
                      </a:r>
                      <a:endParaRPr lang="en-US" sz="1600" dirty="0">
                        <a:latin typeface="Arial Unicode MS" pitchFamily="34" charset="-128"/>
                        <a:ea typeface="Arial Unicode MS" pitchFamily="34" charset="-128"/>
                        <a:cs typeface="Arial Unicode MS" pitchFamily="34" charset="-128"/>
                      </a:endParaRPr>
                    </a:p>
                  </a:txBody>
                  <a:tcPr/>
                </a:tc>
              </a:tr>
              <a:tr h="445662">
                <a:tc>
                  <a:txBody>
                    <a:bodyPr/>
                    <a:lstStyle/>
                    <a:p>
                      <a:r>
                        <a:rPr lang="en-US" sz="1600" dirty="0" smtClean="0">
                          <a:latin typeface="Arial Unicode MS" pitchFamily="34" charset="-128"/>
                          <a:ea typeface="Arial Unicode MS" pitchFamily="34" charset="-128"/>
                          <a:cs typeface="Arial Unicode MS" pitchFamily="34" charset="-128"/>
                        </a:rPr>
                        <a:t>PWD=/home/students/Common</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Our current working directory</a:t>
                      </a:r>
                      <a:endParaRPr lang="en-US" sz="1600" dirty="0">
                        <a:latin typeface="Arial Unicode MS" pitchFamily="34" charset="-128"/>
                        <a:ea typeface="Arial Unicode MS" pitchFamily="34" charset="-128"/>
                        <a:cs typeface="Arial Unicode MS" pitchFamily="34" charset="-128"/>
                      </a:endParaRPr>
                    </a:p>
                  </a:txBody>
                  <a:tcPr/>
                </a:tc>
              </a:tr>
              <a:tr h="445662">
                <a:tc>
                  <a:txBody>
                    <a:bodyPr/>
                    <a:lstStyle/>
                    <a:p>
                      <a:r>
                        <a:rPr lang="en-US" sz="1600" dirty="0" smtClean="0">
                          <a:latin typeface="Arial Unicode MS" pitchFamily="34" charset="-128"/>
                          <a:ea typeface="Arial Unicode MS" pitchFamily="34" charset="-128"/>
                          <a:cs typeface="Arial Unicode MS" pitchFamily="34" charset="-128"/>
                        </a:rPr>
                        <a:t>SHELL=/bin/bash</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Our shell name</a:t>
                      </a:r>
                      <a:endParaRPr lang="en-US" sz="1600" dirty="0">
                        <a:latin typeface="Arial Unicode MS" pitchFamily="34" charset="-128"/>
                        <a:ea typeface="Arial Unicode MS" pitchFamily="34" charset="-128"/>
                        <a:cs typeface="Arial Unicode MS" pitchFamily="34" charset="-128"/>
                      </a:endParaRPr>
                    </a:p>
                  </a:txBody>
                  <a:tcPr/>
                </a:tc>
              </a:tr>
              <a:tr h="445662">
                <a:tc>
                  <a:txBody>
                    <a:bodyPr/>
                    <a:lstStyle/>
                    <a:p>
                      <a:r>
                        <a:rPr lang="en-US" sz="1600" dirty="0" smtClean="0">
                          <a:latin typeface="Arial Unicode MS" pitchFamily="34" charset="-128"/>
                          <a:ea typeface="Arial Unicode MS" pitchFamily="34" charset="-128"/>
                          <a:cs typeface="Arial Unicode MS" pitchFamily="34" charset="-128"/>
                        </a:rPr>
                        <a:t>USERNAME=</a:t>
                      </a:r>
                      <a:r>
                        <a:rPr lang="en-US" sz="1600" dirty="0" err="1" smtClean="0">
                          <a:latin typeface="Arial Unicode MS" pitchFamily="34" charset="-128"/>
                          <a:ea typeface="Arial Unicode MS" pitchFamily="34" charset="-128"/>
                          <a:cs typeface="Arial Unicode MS" pitchFamily="34" charset="-128"/>
                        </a:rPr>
                        <a:t>vivek</a:t>
                      </a:r>
                      <a:endParaRPr lang="en-US" sz="1600" dirty="0">
                        <a:latin typeface="Arial Unicode MS" pitchFamily="34" charset="-128"/>
                        <a:ea typeface="Arial Unicode MS" pitchFamily="34" charset="-128"/>
                        <a:cs typeface="Arial Unicode MS" pitchFamily="34" charset="-128"/>
                      </a:endParaRPr>
                    </a:p>
                  </a:txBody>
                  <a:tcPr/>
                </a:tc>
                <a:tc>
                  <a:txBody>
                    <a:bodyPr/>
                    <a:lstStyle/>
                    <a:p>
                      <a:r>
                        <a:rPr lang="en-US" sz="1600" dirty="0" smtClean="0">
                          <a:latin typeface="Arial Unicode MS" pitchFamily="34" charset="-128"/>
                          <a:ea typeface="Arial Unicode MS" pitchFamily="34" charset="-128"/>
                          <a:cs typeface="Arial Unicode MS" pitchFamily="34" charset="-128"/>
                        </a:rPr>
                        <a:t>User name who is currently login to this PC</a:t>
                      </a:r>
                      <a:endParaRPr lang="en-US" sz="1600" dirty="0">
                        <a:latin typeface="Arial Unicode MS" pitchFamily="34" charset="-128"/>
                        <a:ea typeface="Arial Unicode MS" pitchFamily="34" charset="-128"/>
                        <a:cs typeface="Arial Unicode MS" pitchFamily="34" charset="-128"/>
                      </a:endParaRPr>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304800"/>
            <a:ext cx="5402575" cy="610820"/>
          </a:xfrm>
        </p:spPr>
        <p:txBody>
          <a:bodyPr>
            <a:normAutofit fontScale="90000"/>
          </a:bodyPr>
          <a:lstStyle/>
          <a:p>
            <a:r>
              <a:rPr lang="en-US" dirty="0" smtClean="0"/>
              <a:t>Shell Scripting(Linux)</a:t>
            </a:r>
            <a:endParaRPr lang="en-US" dirty="0"/>
          </a:p>
        </p:txBody>
      </p:sp>
      <p:sp>
        <p:nvSpPr>
          <p:cNvPr id="3" name="Content Placeholder 2"/>
          <p:cNvSpPr>
            <a:spLocks noGrp="1"/>
          </p:cNvSpPr>
          <p:nvPr>
            <p:ph idx="1"/>
          </p:nvPr>
        </p:nvSpPr>
        <p:spPr/>
        <p:txBody>
          <a:bodyPr>
            <a:normAutofit/>
          </a:bodyPr>
          <a:lstStyle/>
          <a:p>
            <a:r>
              <a:rPr lang="en-US" sz="1800" dirty="0" smtClean="0">
                <a:latin typeface="Arial Unicode MS" pitchFamily="34" charset="-128"/>
                <a:ea typeface="Arial Unicode MS" pitchFamily="34" charset="-128"/>
                <a:cs typeface="Arial Unicode MS" pitchFamily="34" charset="-128"/>
              </a:rPr>
              <a:t>Adding Shell Comments </a:t>
            </a:r>
          </a:p>
          <a:p>
            <a:pPr>
              <a:buNone/>
            </a:pPr>
            <a:r>
              <a:rPr lang="en-US" sz="1800" dirty="0" smtClean="0">
                <a:latin typeface="Arial Unicode MS" pitchFamily="34" charset="-128"/>
                <a:ea typeface="Arial Unicode MS" pitchFamily="34" charset="-128"/>
                <a:cs typeface="Arial Unicode MS" pitchFamily="34" charset="-128"/>
              </a:rPr>
              <a:t>		#comments here</a:t>
            </a:r>
          </a:p>
          <a:p>
            <a:r>
              <a:rPr lang="en-US" sz="1800" dirty="0" smtClean="0">
                <a:latin typeface="Arial Unicode MS" pitchFamily="34" charset="-128"/>
                <a:ea typeface="Arial Unicode MS" pitchFamily="34" charset="-128"/>
                <a:cs typeface="Arial Unicode MS" pitchFamily="34" charset="-128"/>
              </a:rPr>
              <a:t>Creating the </a:t>
            </a:r>
            <a:r>
              <a:rPr lang="en-US" sz="1800" dirty="0" err="1" smtClean="0">
                <a:latin typeface="Arial Unicode MS" pitchFamily="34" charset="-128"/>
                <a:ea typeface="Arial Unicode MS" pitchFamily="34" charset="-128"/>
                <a:cs typeface="Arial Unicode MS" pitchFamily="34" charset="-128"/>
              </a:rPr>
              <a:t>shellscript</a:t>
            </a:r>
            <a:r>
              <a:rPr lang="en-US" sz="1800" dirty="0" smtClean="0">
                <a:latin typeface="Arial Unicode MS" pitchFamily="34" charset="-128"/>
                <a:ea typeface="Arial Unicode MS" pitchFamily="34" charset="-128"/>
                <a:cs typeface="Arial Unicode MS" pitchFamily="34" charset="-128"/>
              </a:rPr>
              <a:t> file</a:t>
            </a:r>
          </a:p>
          <a:p>
            <a:pPr>
              <a:buNone/>
            </a:pPr>
            <a:r>
              <a:rPr lang="en-US" sz="1800" dirty="0" smtClean="0">
                <a:latin typeface="Arial Unicode MS" pitchFamily="34" charset="-128"/>
                <a:ea typeface="Arial Unicode MS" pitchFamily="34" charset="-128"/>
                <a:cs typeface="Arial Unicode MS" pitchFamily="34" charset="-128"/>
              </a:rPr>
              <a:t>	 [</a:t>
            </a:r>
            <a:r>
              <a:rPr lang="en-US" sz="1800" dirty="0" err="1" smtClean="0">
                <a:latin typeface="Arial Unicode MS" pitchFamily="34" charset="-128"/>
                <a:ea typeface="Arial Unicode MS" pitchFamily="34" charset="-128"/>
                <a:cs typeface="Arial Unicode MS" pitchFamily="34" charset="-128"/>
              </a:rPr>
              <a:t>root@localhost</a:t>
            </a:r>
            <a:r>
              <a:rPr lang="en-US" sz="1800" dirty="0" smtClean="0">
                <a:latin typeface="Arial Unicode MS" pitchFamily="34" charset="-128"/>
                <a:ea typeface="Arial Unicode MS" pitchFamily="34" charset="-128"/>
                <a:cs typeface="Arial Unicode MS" pitchFamily="34" charset="-128"/>
              </a:rPr>
              <a:t> </a:t>
            </a:r>
            <a:r>
              <a:rPr lang="en-US" sz="1800" dirty="0" err="1" smtClean="0">
                <a:latin typeface="Arial Unicode MS" pitchFamily="34" charset="-128"/>
                <a:ea typeface="Arial Unicode MS" pitchFamily="34" charset="-128"/>
                <a:cs typeface="Arial Unicode MS" pitchFamily="34" charset="-128"/>
              </a:rPr>
              <a:t>myscripts</a:t>
            </a:r>
            <a:r>
              <a:rPr lang="en-US" sz="1800" dirty="0" smtClean="0">
                <a:latin typeface="Arial Unicode MS" pitchFamily="34" charset="-128"/>
                <a:ea typeface="Arial Unicode MS" pitchFamily="34" charset="-128"/>
                <a:cs typeface="Arial Unicode MS" pitchFamily="34" charset="-128"/>
              </a:rPr>
              <a:t>] $ vi  filename.sh</a:t>
            </a:r>
          </a:p>
          <a:p>
            <a:r>
              <a:rPr lang="en-US" sz="1800" dirty="0" smtClean="0">
                <a:latin typeface="Arial Unicode MS" pitchFamily="34" charset="-128"/>
                <a:ea typeface="Arial Unicode MS" pitchFamily="34" charset="-128"/>
                <a:cs typeface="Arial Unicode MS" pitchFamily="34" charset="-128"/>
              </a:rPr>
              <a:t>Open the editor, ‘</a:t>
            </a:r>
            <a:r>
              <a:rPr lang="en-US" sz="1800" dirty="0" err="1" smtClean="0">
                <a:latin typeface="Arial Unicode MS" pitchFamily="34" charset="-128"/>
                <a:ea typeface="Arial Unicode MS" pitchFamily="34" charset="-128"/>
                <a:cs typeface="Arial Unicode MS" pitchFamily="34" charset="-128"/>
              </a:rPr>
              <a:t>i</a:t>
            </a:r>
            <a:r>
              <a:rPr lang="en-US" sz="1800" dirty="0" smtClean="0">
                <a:latin typeface="Arial Unicode MS" pitchFamily="34" charset="-128"/>
                <a:ea typeface="Arial Unicode MS" pitchFamily="34" charset="-128"/>
                <a:cs typeface="Arial Unicode MS" pitchFamily="34" charset="-128"/>
              </a:rPr>
              <a:t>’ to insert data( </a:t>
            </a:r>
            <a:r>
              <a:rPr lang="en-US" sz="1800" dirty="0" err="1" smtClean="0">
                <a:latin typeface="Arial Unicode MS" pitchFamily="34" charset="-128"/>
                <a:ea typeface="Arial Unicode MS" pitchFamily="34" charset="-128"/>
                <a:cs typeface="Arial Unicode MS" pitchFamily="34" charset="-128"/>
              </a:rPr>
              <a:t>i</a:t>
            </a:r>
            <a:r>
              <a:rPr lang="en-US" sz="1800" dirty="0" smtClean="0">
                <a:latin typeface="Arial Unicode MS" pitchFamily="34" charset="-128"/>
                <a:ea typeface="Arial Unicode MS" pitchFamily="34" charset="-128"/>
                <a:cs typeface="Arial Unicode MS" pitchFamily="34" charset="-128"/>
              </a:rPr>
              <a:t> indicates the insert)</a:t>
            </a:r>
          </a:p>
          <a:p>
            <a:r>
              <a:rPr lang="en-US" sz="1800" dirty="0" smtClean="0">
                <a:latin typeface="Arial Unicode MS" pitchFamily="34" charset="-128"/>
                <a:ea typeface="Arial Unicode MS" pitchFamily="34" charset="-128"/>
                <a:cs typeface="Arial Unicode MS" pitchFamily="34" charset="-128"/>
              </a:rPr>
              <a:t>To save the file , press ‘esc’  and ‘:w’ to write the file</a:t>
            </a:r>
          </a:p>
          <a:p>
            <a:r>
              <a:rPr lang="en-US" sz="1800" dirty="0" smtClean="0">
                <a:latin typeface="Arial Unicode MS" pitchFamily="34" charset="-128"/>
                <a:ea typeface="Arial Unicode MS" pitchFamily="34" charset="-128"/>
                <a:cs typeface="Arial Unicode MS" pitchFamily="34" charset="-128"/>
              </a:rPr>
              <a:t>To exit from the editor , press ‘esc’ and ‘:q’</a:t>
            </a:r>
          </a:p>
          <a:p>
            <a:r>
              <a:rPr lang="en-US" sz="1800" dirty="0" smtClean="0">
                <a:latin typeface="Arial Unicode MS" pitchFamily="34" charset="-128"/>
                <a:ea typeface="Arial Unicode MS" pitchFamily="34" charset="-128"/>
                <a:cs typeface="Arial Unicode MS" pitchFamily="34" charset="-128"/>
              </a:rPr>
              <a:t>To Execute the Shell Script </a:t>
            </a:r>
          </a:p>
          <a:p>
            <a:pPr>
              <a:buNone/>
            </a:pPr>
            <a:r>
              <a:rPr lang="en-US" sz="1800" dirty="0" smtClean="0">
                <a:latin typeface="Arial Unicode MS" pitchFamily="34" charset="-128"/>
                <a:ea typeface="Arial Unicode MS" pitchFamily="34" charset="-128"/>
                <a:cs typeface="Arial Unicode MS" pitchFamily="34" charset="-128"/>
              </a:rPr>
              <a:t>	[root@localhost </a:t>
            </a:r>
            <a:r>
              <a:rPr lang="en-US" sz="1800" dirty="0" err="1" smtClean="0">
                <a:latin typeface="Arial Unicode MS" pitchFamily="34" charset="-128"/>
                <a:ea typeface="Arial Unicode MS" pitchFamily="34" charset="-128"/>
                <a:cs typeface="Arial Unicode MS" pitchFamily="34" charset="-128"/>
              </a:rPr>
              <a:t>myscripts</a:t>
            </a:r>
            <a:r>
              <a:rPr lang="en-US" sz="1800" dirty="0" smtClean="0">
                <a:latin typeface="Arial Unicode MS" pitchFamily="34" charset="-128"/>
                <a:ea typeface="Arial Unicode MS" pitchFamily="34" charset="-128"/>
                <a:cs typeface="Arial Unicode MS" pitchFamily="34" charset="-128"/>
              </a:rPr>
              <a:t>] $ bash filename.sh </a:t>
            </a:r>
          </a:p>
          <a:p>
            <a:pPr>
              <a:buNone/>
            </a:pPr>
            <a:r>
              <a:rPr lang="en-US" sz="1800" dirty="0" smtClean="0">
                <a:latin typeface="Arial Unicode MS" pitchFamily="34" charset="-128"/>
                <a:ea typeface="Arial Unicode MS" pitchFamily="34" charset="-128"/>
                <a:cs typeface="Arial Unicode MS" pitchFamily="34" charset="-128"/>
              </a:rPr>
              <a:t>                                                 $ </a:t>
            </a:r>
            <a:r>
              <a:rPr lang="en-US" sz="1800" dirty="0" err="1" smtClean="0">
                <a:latin typeface="Arial Unicode MS" pitchFamily="34" charset="-128"/>
                <a:ea typeface="Arial Unicode MS" pitchFamily="34" charset="-128"/>
                <a:cs typeface="Arial Unicode MS" pitchFamily="34" charset="-128"/>
              </a:rPr>
              <a:t>sh</a:t>
            </a:r>
            <a:r>
              <a:rPr lang="en-US" sz="1800" dirty="0" smtClean="0">
                <a:latin typeface="Arial Unicode MS" pitchFamily="34" charset="-128"/>
                <a:ea typeface="Arial Unicode MS" pitchFamily="34" charset="-128"/>
                <a:cs typeface="Arial Unicode MS" pitchFamily="34" charset="-128"/>
              </a:rPr>
              <a:t> filename.sh</a:t>
            </a:r>
          </a:p>
          <a:p>
            <a:endParaRPr lang="en-US" sz="1800" dirty="0" smtClean="0">
              <a:latin typeface="Arial Unicode MS" pitchFamily="34" charset="-128"/>
              <a:ea typeface="Arial Unicode MS" pitchFamily="34" charset="-128"/>
              <a:cs typeface="Arial Unicode MS" pitchFamily="34" charset="-128"/>
            </a:endParaRPr>
          </a:p>
          <a:p>
            <a:pPr>
              <a:buNone/>
            </a:pPr>
            <a:endParaRPr lang="en-US" sz="18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304800"/>
            <a:ext cx="5326375" cy="610820"/>
          </a:xfrm>
        </p:spPr>
        <p:txBody>
          <a:bodyPr>
            <a:normAutofit fontScale="90000"/>
          </a:bodyPr>
          <a:lstStyle/>
          <a:p>
            <a:r>
              <a:rPr lang="en-US" dirty="0" smtClean="0"/>
              <a:t>Shell Scripting(Linux)</a:t>
            </a:r>
            <a:endParaRPr lang="en-US" dirty="0"/>
          </a:p>
        </p:txBody>
      </p:sp>
      <p:sp>
        <p:nvSpPr>
          <p:cNvPr id="3" name="Content Placeholder 2"/>
          <p:cNvSpPr>
            <a:spLocks noGrp="1"/>
          </p:cNvSpPr>
          <p:nvPr>
            <p:ph idx="1"/>
          </p:nvPr>
        </p:nvSpPr>
        <p:spPr>
          <a:xfrm>
            <a:off x="754374" y="1443834"/>
            <a:ext cx="7856226" cy="5109365"/>
          </a:xfrm>
        </p:spPr>
        <p:txBody>
          <a:bodyPr>
            <a:normAutofit/>
          </a:bodyPr>
          <a:lstStyle/>
          <a:p>
            <a:pPr>
              <a:buNone/>
            </a:pPr>
            <a:r>
              <a:rPr lang="en-US" sz="1800" dirty="0" smtClean="0">
                <a:latin typeface="Arial Unicode MS" pitchFamily="34" charset="-128"/>
                <a:ea typeface="Arial Unicode MS" pitchFamily="34" charset="-128"/>
                <a:cs typeface="Arial Unicode MS" pitchFamily="34" charset="-128"/>
              </a:rPr>
              <a:t>What are Shell Variables?</a:t>
            </a:r>
          </a:p>
          <a:p>
            <a:pPr algn="just">
              <a:buNone/>
            </a:pPr>
            <a:r>
              <a:rPr lang="en-US" sz="1400" dirty="0" smtClean="0">
                <a:latin typeface="Arial Unicode MS" pitchFamily="34" charset="-128"/>
                <a:ea typeface="Arial Unicode MS" pitchFamily="34" charset="-128"/>
                <a:cs typeface="Arial Unicode MS" pitchFamily="34" charset="-128"/>
              </a:rPr>
              <a:t>	</a:t>
            </a:r>
            <a:r>
              <a:rPr lang="en-US" sz="1500" dirty="0" smtClean="0">
                <a:latin typeface="Arial Unicode MS" pitchFamily="34" charset="-128"/>
                <a:ea typeface="Arial Unicode MS" pitchFamily="34" charset="-128"/>
                <a:cs typeface="Arial Unicode MS" pitchFamily="34" charset="-128"/>
              </a:rPr>
              <a:t>Variables store data in the form of characters and numbers. </a:t>
            </a:r>
          </a:p>
          <a:p>
            <a:pPr algn="just">
              <a:buNone/>
            </a:pPr>
            <a:r>
              <a:rPr lang="en-US" sz="1500" dirty="0" smtClean="0">
                <a:latin typeface="Arial Unicode MS" pitchFamily="34" charset="-128"/>
                <a:ea typeface="Arial Unicode MS" pitchFamily="34" charset="-128"/>
                <a:cs typeface="Arial Unicode MS" pitchFamily="34" charset="-128"/>
              </a:rPr>
              <a:t>	Shell variables are used to store information and they can by the shell only.</a:t>
            </a:r>
          </a:p>
          <a:p>
            <a:pPr algn="just">
              <a:buNone/>
            </a:pPr>
            <a:r>
              <a:rPr lang="en-US" sz="1600" dirty="0" smtClean="0"/>
              <a:t>	For example, the following creates a shell variable and then prints it:</a:t>
            </a:r>
          </a:p>
          <a:p>
            <a:pPr algn="just">
              <a:buNone/>
            </a:pPr>
            <a:r>
              <a:rPr lang="en-US" sz="1600" dirty="0" smtClean="0">
                <a:latin typeface="Arial Unicode MS" pitchFamily="34" charset="-128"/>
                <a:ea typeface="Arial Unicode MS" pitchFamily="34" charset="-128"/>
                <a:cs typeface="Arial Unicode MS" pitchFamily="34" charset="-128"/>
              </a:rPr>
              <a:t>	</a:t>
            </a:r>
            <a:r>
              <a:rPr lang="en-US" sz="1600" dirty="0" smtClean="0"/>
              <a:t> 	variable =“Linux Centos" </a:t>
            </a:r>
          </a:p>
          <a:p>
            <a:pPr algn="just">
              <a:buNone/>
            </a:pPr>
            <a:r>
              <a:rPr lang="en-US" sz="1600" dirty="0" smtClean="0"/>
              <a:t>		echo $variable</a:t>
            </a:r>
          </a:p>
          <a:p>
            <a:pPr algn="just">
              <a:buNone/>
            </a:pPr>
            <a:r>
              <a:rPr lang="en-US" sz="1600" b="1" dirty="0" err="1" smtClean="0"/>
              <a:t>Eg</a:t>
            </a:r>
            <a:r>
              <a:rPr lang="en-US" sz="1600" b="1" dirty="0" smtClean="0"/>
              <a:t>:</a:t>
            </a:r>
          </a:p>
          <a:p>
            <a:pPr algn="just">
              <a:buNone/>
            </a:pPr>
            <a:r>
              <a:rPr lang="en-US" sz="1600" dirty="0" smtClean="0"/>
              <a:t> $ #!bin/</a:t>
            </a:r>
            <a:r>
              <a:rPr lang="en-US" sz="1600" dirty="0" err="1" smtClean="0"/>
              <a:t>sh</a:t>
            </a:r>
            <a:r>
              <a:rPr lang="en-US" sz="1600" dirty="0" smtClean="0"/>
              <a:t>				</a:t>
            </a:r>
          </a:p>
          <a:p>
            <a:pPr algn="just">
              <a:buNone/>
            </a:pPr>
            <a:r>
              <a:rPr lang="en-US" sz="1600" dirty="0" smtClean="0"/>
              <a:t> echo “ What is your name?”</a:t>
            </a:r>
          </a:p>
          <a:p>
            <a:pPr algn="just">
              <a:buNone/>
            </a:pPr>
            <a:r>
              <a:rPr lang="en-US" sz="1600" dirty="0" smtClean="0"/>
              <a:t>read name			$ used to display the variable value</a:t>
            </a:r>
          </a:p>
          <a:p>
            <a:pPr algn="just">
              <a:buNone/>
            </a:pPr>
            <a:r>
              <a:rPr lang="en-US" sz="1600" dirty="0" smtClean="0"/>
              <a:t>echo “ how do you do, $name”</a:t>
            </a:r>
          </a:p>
          <a:p>
            <a:pPr algn="just">
              <a:buNone/>
            </a:pPr>
            <a:r>
              <a:rPr lang="en-US" sz="1600" dirty="0" smtClean="0"/>
              <a:t>read remark			read is used to take the input from user</a:t>
            </a:r>
          </a:p>
          <a:p>
            <a:pPr algn="just">
              <a:buNone/>
            </a:pPr>
            <a:r>
              <a:rPr lang="en-US" sz="1600" dirty="0" smtClean="0"/>
              <a:t>Echo “ I am $remark, too”</a:t>
            </a:r>
          </a:p>
          <a:p>
            <a:pPr algn="just">
              <a:buNone/>
            </a:pPr>
            <a:endParaRPr lang="en-US" sz="1600" dirty="0" smtClean="0"/>
          </a:p>
          <a:p>
            <a:pPr algn="just">
              <a:buNone/>
            </a:pPr>
            <a:r>
              <a:rPr lang="en-US" sz="1600" dirty="0" smtClean="0"/>
              <a:t>Save and execute the file now.</a:t>
            </a:r>
          </a:p>
          <a:p>
            <a:pPr algn="just"/>
            <a:r>
              <a:rPr lang="en-US" sz="1600" dirty="0" smtClean="0"/>
              <a:t>Shell scripting can help you create complex programs containing conditional statements, loops, and functions</a:t>
            </a:r>
            <a:endParaRPr lang="en-US" sz="1600" dirty="0" smtClean="0">
              <a:latin typeface="Arial Unicode MS" pitchFamily="34" charset="-128"/>
              <a:ea typeface="Arial Unicode MS" pitchFamily="34" charset="-128"/>
              <a:cs typeface="Arial Unicode MS" pitchFamily="34" charset="-128"/>
            </a:endParaRPr>
          </a:p>
          <a:p>
            <a:pPr algn="just">
              <a:buNone/>
            </a:pPr>
            <a:endParaRPr lang="en-US" sz="15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56</a:t>
            </a:fld>
            <a:endParaRPr lang="en-US"/>
          </a:p>
        </p:txBody>
      </p:sp>
      <p:sp>
        <p:nvSpPr>
          <p:cNvPr id="6" name="Right Arrow 5"/>
          <p:cNvSpPr/>
          <p:nvPr/>
        </p:nvSpPr>
        <p:spPr>
          <a:xfrm>
            <a:off x="2971800" y="41148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810000" y="47244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381000"/>
            <a:ext cx="5250175" cy="610820"/>
          </a:xfrm>
        </p:spPr>
        <p:txBody>
          <a:bodyPr>
            <a:normAutofit fontScale="90000"/>
          </a:bodyPr>
          <a:lstStyle/>
          <a:p>
            <a:r>
              <a:rPr lang="en-US" dirty="0" smtClean="0"/>
              <a:t>Shell Scripting(Linux)</a:t>
            </a:r>
            <a:endParaRPr lang="en-US" dirty="0"/>
          </a:p>
        </p:txBody>
      </p:sp>
      <p:sp>
        <p:nvSpPr>
          <p:cNvPr id="3" name="Content Placeholder 2"/>
          <p:cNvSpPr>
            <a:spLocks noGrp="1"/>
          </p:cNvSpPr>
          <p:nvPr>
            <p:ph idx="1"/>
          </p:nvPr>
        </p:nvSpPr>
        <p:spPr>
          <a:xfrm>
            <a:off x="533400" y="1219200"/>
            <a:ext cx="7703519" cy="4805785"/>
          </a:xfrm>
        </p:spPr>
        <p:txBody>
          <a:bodyPr>
            <a:normAutofit/>
          </a:bodyPr>
          <a:lstStyle/>
          <a:p>
            <a:pPr>
              <a:buNone/>
            </a:pPr>
            <a:r>
              <a:rPr lang="en-US" sz="1400" dirty="0" smtClean="0">
                <a:latin typeface="Arial Unicode MS" pitchFamily="34" charset="-128"/>
                <a:ea typeface="Arial Unicode MS" pitchFamily="34" charset="-128"/>
                <a:cs typeface="Arial Unicode MS" pitchFamily="34" charset="-128"/>
              </a:rPr>
              <a:t>In Linux (Shell), there are two types of variable:</a:t>
            </a:r>
            <a:br>
              <a:rPr lang="en-US" sz="1400" dirty="0" smtClean="0">
                <a:latin typeface="Arial Unicode MS" pitchFamily="34" charset="-128"/>
                <a:ea typeface="Arial Unicode MS" pitchFamily="34" charset="-128"/>
                <a:cs typeface="Arial Unicode MS" pitchFamily="34" charset="-128"/>
              </a:rPr>
            </a:br>
            <a:r>
              <a:rPr lang="en-US" sz="1400" dirty="0" smtClean="0">
                <a:latin typeface="Arial Unicode MS" pitchFamily="34" charset="-128"/>
                <a:ea typeface="Arial Unicode MS" pitchFamily="34" charset="-128"/>
                <a:cs typeface="Arial Unicode MS" pitchFamily="34" charset="-128"/>
              </a:rPr>
              <a:t>(1) </a:t>
            </a:r>
            <a:r>
              <a:rPr lang="en-US" sz="1400" b="1" dirty="0" smtClean="0">
                <a:latin typeface="Arial Unicode MS" pitchFamily="34" charset="-128"/>
                <a:ea typeface="Arial Unicode MS" pitchFamily="34" charset="-128"/>
                <a:cs typeface="Arial Unicode MS" pitchFamily="34" charset="-128"/>
              </a:rPr>
              <a:t>System variables</a:t>
            </a:r>
            <a:r>
              <a:rPr lang="en-US" sz="1400" dirty="0" smtClean="0">
                <a:latin typeface="Arial Unicode MS" pitchFamily="34" charset="-128"/>
                <a:ea typeface="Arial Unicode MS" pitchFamily="34" charset="-128"/>
                <a:cs typeface="Arial Unicode MS" pitchFamily="34" charset="-128"/>
              </a:rPr>
              <a:t> - Created and maintained by Linux itself. This type of variable defined in CAPITAL LETTERS.</a:t>
            </a:r>
            <a:br>
              <a:rPr lang="en-US" sz="1400" dirty="0" smtClean="0">
                <a:latin typeface="Arial Unicode MS" pitchFamily="34" charset="-128"/>
                <a:ea typeface="Arial Unicode MS" pitchFamily="34" charset="-128"/>
                <a:cs typeface="Arial Unicode MS" pitchFamily="34" charset="-128"/>
              </a:rPr>
            </a:br>
            <a:r>
              <a:rPr lang="en-US" sz="1400" dirty="0" smtClean="0">
                <a:latin typeface="Arial Unicode MS" pitchFamily="34" charset="-128"/>
                <a:ea typeface="Arial Unicode MS" pitchFamily="34" charset="-128"/>
                <a:cs typeface="Arial Unicode MS" pitchFamily="34" charset="-128"/>
              </a:rPr>
              <a:t>(2) </a:t>
            </a:r>
            <a:r>
              <a:rPr lang="en-US" sz="1400" b="1" dirty="0" smtClean="0">
                <a:latin typeface="Arial Unicode MS" pitchFamily="34" charset="-128"/>
                <a:ea typeface="Arial Unicode MS" pitchFamily="34" charset="-128"/>
                <a:cs typeface="Arial Unicode MS" pitchFamily="34" charset="-128"/>
              </a:rPr>
              <a:t>User defined variables (UDV)</a:t>
            </a:r>
            <a:r>
              <a:rPr lang="en-US" sz="1400" dirty="0" smtClean="0">
                <a:latin typeface="Arial Unicode MS" pitchFamily="34" charset="-128"/>
                <a:ea typeface="Arial Unicode MS" pitchFamily="34" charset="-128"/>
                <a:cs typeface="Arial Unicode MS" pitchFamily="34" charset="-128"/>
              </a:rPr>
              <a:t> - Created and maintained by user. This type of variable defined in lower letters.</a:t>
            </a:r>
          </a:p>
          <a:p>
            <a:pPr>
              <a:buNone/>
            </a:pPr>
            <a:endParaRPr lang="en-US" sz="1400" dirty="0" smtClean="0">
              <a:latin typeface="Arial Unicode MS" pitchFamily="34" charset="-128"/>
              <a:ea typeface="Arial Unicode MS" pitchFamily="34" charset="-128"/>
              <a:cs typeface="Arial Unicode MS" pitchFamily="34" charset="-128"/>
            </a:endParaRPr>
          </a:p>
          <a:p>
            <a:pPr>
              <a:buNone/>
            </a:pPr>
            <a:endParaRPr lang="en-US" sz="14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57</a:t>
            </a:fld>
            <a:endParaRPr lang="en-US"/>
          </a:p>
        </p:txBody>
      </p:sp>
      <p:sp>
        <p:nvSpPr>
          <p:cNvPr id="6" name="Title 1"/>
          <p:cNvSpPr txBox="1">
            <a:spLocks/>
          </p:cNvSpPr>
          <p:nvPr/>
        </p:nvSpPr>
        <p:spPr>
          <a:xfrm>
            <a:off x="754375" y="527605"/>
            <a:ext cx="8229600" cy="610820"/>
          </a:xfrm>
          <a:prstGeom prst="rect">
            <a:avLst/>
          </a:prstGeom>
        </p:spPr>
        <p:txBody>
          <a:bodyPr vert="horz" lIns="91440" tIns="45720" rIns="91440" bIns="45720" rtlCol="0" anchor="ctr">
            <a:normAutofit fontScale="97500" lnSpcReduction="10000"/>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Content Placeholder 2"/>
          <p:cNvSpPr txBox="1">
            <a:spLocks/>
          </p:cNvSpPr>
          <p:nvPr/>
        </p:nvSpPr>
        <p:spPr>
          <a:xfrm>
            <a:off x="762000" y="1371600"/>
            <a:ext cx="7482545" cy="458115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2">
                  <a:lumMod val="75000"/>
                </a:schemeClr>
              </a:solidFill>
              <a:effectLst/>
              <a:uLnTx/>
              <a:uFillTx/>
              <a:latin typeface="Arial Unicode MS" pitchFamily="34" charset="-128"/>
              <a:ea typeface="Arial Unicode MS" pitchFamily="34" charset="-128"/>
              <a:cs typeface="Arial Unicode MS" pitchFamily="34"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2">
                  <a:lumMod val="75000"/>
                </a:schemeClr>
              </a:solidFill>
              <a:effectLst/>
              <a:uLnTx/>
              <a:uFillTx/>
              <a:latin typeface="+mn-lt"/>
              <a:ea typeface="+mn-ea"/>
              <a:cs typeface="+mn-cs"/>
            </a:endParaRPr>
          </a:p>
        </p:txBody>
      </p:sp>
      <p:sp>
        <p:nvSpPr>
          <p:cNvPr id="8" name="Footer Placeholder 3"/>
          <p:cNvSpPr txBox="1">
            <a:spLocks/>
          </p:cNvSpPr>
          <p:nvPr/>
        </p:nvSpPr>
        <p:spPr>
          <a:xfrm>
            <a:off x="3124200" y="6356350"/>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copyrights@cubeipl.com</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10" name="Table 9"/>
          <p:cNvGraphicFramePr>
            <a:graphicFrameLocks noGrp="1"/>
          </p:cNvGraphicFramePr>
          <p:nvPr/>
        </p:nvGraphicFramePr>
        <p:xfrm>
          <a:off x="685800" y="2514604"/>
          <a:ext cx="8458200" cy="4229971"/>
        </p:xfrm>
        <a:graphic>
          <a:graphicData uri="http://schemas.openxmlformats.org/drawingml/2006/table">
            <a:tbl>
              <a:tblPr firstRow="1" bandRow="1">
                <a:tableStyleId>{5C22544A-7EE6-4342-B048-85BDC9FD1C3A}</a:tableStyleId>
              </a:tblPr>
              <a:tblGrid>
                <a:gridCol w="4229100"/>
                <a:gridCol w="4229100"/>
              </a:tblGrid>
              <a:tr h="405746">
                <a:tc>
                  <a:txBody>
                    <a:bodyPr/>
                    <a:lstStyle/>
                    <a:p>
                      <a:r>
                        <a:rPr lang="en-US" b="1" dirty="0" smtClean="0"/>
                        <a:t>System Variable</a:t>
                      </a:r>
                      <a:endParaRPr lang="en-US" dirty="0"/>
                    </a:p>
                  </a:txBody>
                  <a:tcPr/>
                </a:tc>
                <a:tc>
                  <a:txBody>
                    <a:bodyPr/>
                    <a:lstStyle/>
                    <a:p>
                      <a:r>
                        <a:rPr lang="en-US" b="1" dirty="0" smtClean="0"/>
                        <a:t>Meaning </a:t>
                      </a:r>
                      <a:endParaRPr lang="en-US" dirty="0"/>
                    </a:p>
                  </a:txBody>
                  <a:tcPr/>
                </a:tc>
              </a:tr>
              <a:tr h="287402">
                <a:tc>
                  <a:txBody>
                    <a:bodyPr/>
                    <a:lstStyle/>
                    <a:p>
                      <a:r>
                        <a:rPr lang="en-US" sz="1400" dirty="0" smtClean="0">
                          <a:latin typeface="Arial Unicode MS" pitchFamily="34" charset="-128"/>
                          <a:ea typeface="Arial Unicode MS" pitchFamily="34" charset="-128"/>
                          <a:cs typeface="Arial Unicode MS" pitchFamily="34" charset="-128"/>
                        </a:rPr>
                        <a:t>BASH=/bin/bash</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Our shell name</a:t>
                      </a:r>
                      <a:endParaRPr lang="en-US" sz="1400" dirty="0">
                        <a:latin typeface="Arial Unicode MS" pitchFamily="34" charset="-128"/>
                        <a:ea typeface="Arial Unicode MS" pitchFamily="34" charset="-128"/>
                        <a:cs typeface="Arial Unicode MS" pitchFamily="34" charset="-128"/>
                      </a:endParaRPr>
                    </a:p>
                  </a:txBody>
                  <a:tcPr/>
                </a:tc>
              </a:tr>
              <a:tr h="287402">
                <a:tc>
                  <a:txBody>
                    <a:bodyPr/>
                    <a:lstStyle/>
                    <a:p>
                      <a:r>
                        <a:rPr lang="en-US" sz="1400" dirty="0" smtClean="0">
                          <a:latin typeface="Arial Unicode MS" pitchFamily="34" charset="-128"/>
                          <a:ea typeface="Arial Unicode MS" pitchFamily="34" charset="-128"/>
                          <a:cs typeface="Arial Unicode MS" pitchFamily="34" charset="-128"/>
                        </a:rPr>
                        <a:t>BASH_VERSION=1.14.7(1)</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Our shell version name</a:t>
                      </a:r>
                      <a:endParaRPr lang="en-US" sz="1400" dirty="0">
                        <a:latin typeface="Arial Unicode MS" pitchFamily="34" charset="-128"/>
                        <a:ea typeface="Arial Unicode MS" pitchFamily="34" charset="-128"/>
                        <a:cs typeface="Arial Unicode MS" pitchFamily="34" charset="-128"/>
                      </a:endParaRPr>
                    </a:p>
                  </a:txBody>
                  <a:tcPr/>
                </a:tc>
              </a:tr>
              <a:tr h="287402">
                <a:tc>
                  <a:txBody>
                    <a:bodyPr/>
                    <a:lstStyle/>
                    <a:p>
                      <a:r>
                        <a:rPr lang="en-US" sz="1400" dirty="0" smtClean="0">
                          <a:latin typeface="Arial Unicode MS" pitchFamily="34" charset="-128"/>
                          <a:ea typeface="Arial Unicode MS" pitchFamily="34" charset="-128"/>
                          <a:cs typeface="Arial Unicode MS" pitchFamily="34" charset="-128"/>
                        </a:rPr>
                        <a:t>COLUMNS=80</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No. of columns for our screen</a:t>
                      </a:r>
                      <a:endParaRPr lang="en-US" sz="1400" dirty="0">
                        <a:latin typeface="Arial Unicode MS" pitchFamily="34" charset="-128"/>
                        <a:ea typeface="Arial Unicode MS" pitchFamily="34" charset="-128"/>
                        <a:cs typeface="Arial Unicode MS" pitchFamily="34" charset="-128"/>
                      </a:endParaRPr>
                    </a:p>
                  </a:txBody>
                  <a:tcPr/>
                </a:tc>
              </a:tr>
              <a:tr h="287402">
                <a:tc>
                  <a:txBody>
                    <a:bodyPr/>
                    <a:lstStyle/>
                    <a:p>
                      <a:r>
                        <a:rPr lang="en-US" sz="1400" dirty="0" smtClean="0">
                          <a:latin typeface="Arial Unicode MS" pitchFamily="34" charset="-128"/>
                          <a:ea typeface="Arial Unicode MS" pitchFamily="34" charset="-128"/>
                          <a:cs typeface="Arial Unicode MS" pitchFamily="34" charset="-128"/>
                        </a:rPr>
                        <a:t>HOME=/home/</a:t>
                      </a:r>
                      <a:r>
                        <a:rPr lang="en-US" sz="1400" dirty="0" err="1" smtClean="0">
                          <a:latin typeface="Arial Unicode MS" pitchFamily="34" charset="-128"/>
                          <a:ea typeface="Arial Unicode MS" pitchFamily="34" charset="-128"/>
                          <a:cs typeface="Arial Unicode MS" pitchFamily="34" charset="-128"/>
                        </a:rPr>
                        <a:t>vivek</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Our home directory</a:t>
                      </a:r>
                      <a:endParaRPr lang="en-US" sz="1400" dirty="0">
                        <a:latin typeface="Arial Unicode MS" pitchFamily="34" charset="-128"/>
                        <a:ea typeface="Arial Unicode MS" pitchFamily="34" charset="-128"/>
                        <a:cs typeface="Arial Unicode MS" pitchFamily="34" charset="-128"/>
                      </a:endParaRPr>
                    </a:p>
                  </a:txBody>
                  <a:tcPr/>
                </a:tc>
              </a:tr>
              <a:tr h="287402">
                <a:tc>
                  <a:txBody>
                    <a:bodyPr/>
                    <a:lstStyle/>
                    <a:p>
                      <a:r>
                        <a:rPr lang="en-US" sz="1400" dirty="0" smtClean="0">
                          <a:latin typeface="Arial Unicode MS" pitchFamily="34" charset="-128"/>
                          <a:ea typeface="Arial Unicode MS" pitchFamily="34" charset="-128"/>
                          <a:cs typeface="Arial Unicode MS" pitchFamily="34" charset="-128"/>
                        </a:rPr>
                        <a:t>LINES=25</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No. of columns for our screen</a:t>
                      </a:r>
                      <a:endParaRPr lang="en-US" sz="1400" dirty="0">
                        <a:latin typeface="Arial Unicode MS" pitchFamily="34" charset="-128"/>
                        <a:ea typeface="Arial Unicode MS" pitchFamily="34" charset="-128"/>
                        <a:cs typeface="Arial Unicode MS" pitchFamily="34" charset="-128"/>
                      </a:endParaRPr>
                    </a:p>
                  </a:txBody>
                  <a:tcPr/>
                </a:tc>
              </a:tr>
              <a:tr h="287402">
                <a:tc>
                  <a:txBody>
                    <a:bodyPr/>
                    <a:lstStyle/>
                    <a:p>
                      <a:r>
                        <a:rPr lang="en-US" sz="1400" dirty="0" smtClean="0">
                          <a:latin typeface="Arial Unicode MS" pitchFamily="34" charset="-128"/>
                          <a:ea typeface="Arial Unicode MS" pitchFamily="34" charset="-128"/>
                          <a:cs typeface="Arial Unicode MS" pitchFamily="34" charset="-128"/>
                        </a:rPr>
                        <a:t>LOGNAME=students</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students Our logging name</a:t>
                      </a:r>
                      <a:endParaRPr lang="en-US" sz="1400" dirty="0">
                        <a:latin typeface="Arial Unicode MS" pitchFamily="34" charset="-128"/>
                        <a:ea typeface="Arial Unicode MS" pitchFamily="34" charset="-128"/>
                        <a:cs typeface="Arial Unicode MS" pitchFamily="34" charset="-128"/>
                      </a:endParaRPr>
                    </a:p>
                  </a:txBody>
                  <a:tcPr/>
                </a:tc>
              </a:tr>
              <a:tr h="287402">
                <a:tc>
                  <a:txBody>
                    <a:bodyPr/>
                    <a:lstStyle/>
                    <a:p>
                      <a:r>
                        <a:rPr lang="en-US" sz="1400" dirty="0" smtClean="0">
                          <a:latin typeface="Arial Unicode MS" pitchFamily="34" charset="-128"/>
                          <a:ea typeface="Arial Unicode MS" pitchFamily="34" charset="-128"/>
                          <a:cs typeface="Arial Unicode MS" pitchFamily="34" charset="-128"/>
                        </a:rPr>
                        <a:t>OSTYPE=Linux</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Our Os type</a:t>
                      </a:r>
                      <a:endParaRPr lang="en-US" sz="1400" dirty="0">
                        <a:latin typeface="Arial Unicode MS" pitchFamily="34" charset="-128"/>
                        <a:ea typeface="Arial Unicode MS" pitchFamily="34" charset="-128"/>
                        <a:cs typeface="Arial Unicode MS" pitchFamily="34" charset="-128"/>
                      </a:endParaRPr>
                    </a:p>
                  </a:txBody>
                  <a:tcPr/>
                </a:tc>
              </a:tr>
              <a:tr h="287402">
                <a:tc>
                  <a:txBody>
                    <a:bodyPr/>
                    <a:lstStyle/>
                    <a:p>
                      <a:r>
                        <a:rPr lang="de-DE" sz="1400" dirty="0" smtClean="0">
                          <a:latin typeface="Arial Unicode MS" pitchFamily="34" charset="-128"/>
                          <a:ea typeface="Arial Unicode MS" pitchFamily="34" charset="-128"/>
                          <a:cs typeface="Arial Unicode MS" pitchFamily="34" charset="-128"/>
                        </a:rPr>
                        <a:t>PATH=/usr/bin:/sbin:/bin:/usr/sbin</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Our path settings</a:t>
                      </a:r>
                      <a:endParaRPr lang="en-US" sz="1400" dirty="0">
                        <a:latin typeface="Arial Unicode MS" pitchFamily="34" charset="-128"/>
                        <a:ea typeface="Arial Unicode MS" pitchFamily="34" charset="-128"/>
                        <a:cs typeface="Arial Unicode MS" pitchFamily="34" charset="-128"/>
                      </a:endParaRPr>
                    </a:p>
                  </a:txBody>
                  <a:tcPr/>
                </a:tc>
              </a:tr>
              <a:tr h="287402">
                <a:tc>
                  <a:txBody>
                    <a:bodyPr/>
                    <a:lstStyle/>
                    <a:p>
                      <a:r>
                        <a:rPr lang="en-US" sz="1400" dirty="0" smtClean="0">
                          <a:latin typeface="Arial Unicode MS" pitchFamily="34" charset="-128"/>
                          <a:ea typeface="Arial Unicode MS" pitchFamily="34" charset="-128"/>
                          <a:cs typeface="Arial Unicode MS" pitchFamily="34" charset="-128"/>
                        </a:rPr>
                        <a:t>PS1=[\u@\h \W]\$</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Our prompt settings</a:t>
                      </a:r>
                      <a:endParaRPr lang="en-US" sz="1400" dirty="0">
                        <a:latin typeface="Arial Unicode MS" pitchFamily="34" charset="-128"/>
                        <a:ea typeface="Arial Unicode MS" pitchFamily="34" charset="-128"/>
                        <a:cs typeface="Arial Unicode MS" pitchFamily="34" charset="-128"/>
                      </a:endParaRPr>
                    </a:p>
                  </a:txBody>
                  <a:tcPr/>
                </a:tc>
              </a:tr>
              <a:tr h="287402">
                <a:tc>
                  <a:txBody>
                    <a:bodyPr/>
                    <a:lstStyle/>
                    <a:p>
                      <a:r>
                        <a:rPr lang="en-US" sz="1400" dirty="0" smtClean="0">
                          <a:latin typeface="Arial Unicode MS" pitchFamily="34" charset="-128"/>
                          <a:ea typeface="Arial Unicode MS" pitchFamily="34" charset="-128"/>
                          <a:cs typeface="Arial Unicode MS" pitchFamily="34" charset="-128"/>
                        </a:rPr>
                        <a:t>PWD=/home/students/Common</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Our current working directory</a:t>
                      </a:r>
                      <a:endParaRPr lang="en-US" sz="1400" dirty="0">
                        <a:latin typeface="Arial Unicode MS" pitchFamily="34" charset="-128"/>
                        <a:ea typeface="Arial Unicode MS" pitchFamily="34" charset="-128"/>
                        <a:cs typeface="Arial Unicode MS" pitchFamily="34" charset="-128"/>
                      </a:endParaRPr>
                    </a:p>
                  </a:txBody>
                  <a:tcPr/>
                </a:tc>
              </a:tr>
              <a:tr h="287402">
                <a:tc>
                  <a:txBody>
                    <a:bodyPr/>
                    <a:lstStyle/>
                    <a:p>
                      <a:r>
                        <a:rPr lang="en-US" sz="1400" dirty="0" smtClean="0">
                          <a:latin typeface="Arial Unicode MS" pitchFamily="34" charset="-128"/>
                          <a:ea typeface="Arial Unicode MS" pitchFamily="34" charset="-128"/>
                          <a:cs typeface="Arial Unicode MS" pitchFamily="34" charset="-128"/>
                        </a:rPr>
                        <a:t>SHELL=/bin/bash</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Our shell name</a:t>
                      </a:r>
                      <a:endParaRPr lang="en-US" sz="1400" dirty="0">
                        <a:latin typeface="Arial Unicode MS" pitchFamily="34" charset="-128"/>
                        <a:ea typeface="Arial Unicode MS" pitchFamily="34" charset="-128"/>
                        <a:cs typeface="Arial Unicode MS" pitchFamily="34" charset="-128"/>
                      </a:endParaRPr>
                    </a:p>
                  </a:txBody>
                  <a:tcPr/>
                </a:tc>
              </a:tr>
              <a:tr h="471425">
                <a:tc>
                  <a:txBody>
                    <a:bodyPr/>
                    <a:lstStyle/>
                    <a:p>
                      <a:r>
                        <a:rPr lang="en-US" sz="1400" dirty="0" smtClean="0">
                          <a:latin typeface="Arial Unicode MS" pitchFamily="34" charset="-128"/>
                          <a:ea typeface="Arial Unicode MS" pitchFamily="34" charset="-128"/>
                          <a:cs typeface="Arial Unicode MS" pitchFamily="34" charset="-128"/>
                        </a:rPr>
                        <a:t>USERNAME=</a:t>
                      </a:r>
                      <a:r>
                        <a:rPr lang="en-US" sz="1400" dirty="0" err="1" smtClean="0">
                          <a:latin typeface="Arial Unicode MS" pitchFamily="34" charset="-128"/>
                          <a:ea typeface="Arial Unicode MS" pitchFamily="34" charset="-128"/>
                          <a:cs typeface="Arial Unicode MS" pitchFamily="34" charset="-128"/>
                        </a:rPr>
                        <a:t>vivek</a:t>
                      </a:r>
                      <a:endParaRPr lang="en-US" sz="1400" dirty="0">
                        <a:latin typeface="Arial Unicode MS" pitchFamily="34" charset="-128"/>
                        <a:ea typeface="Arial Unicode MS" pitchFamily="34" charset="-128"/>
                        <a:cs typeface="Arial Unicode MS" pitchFamily="34" charset="-128"/>
                      </a:endParaRPr>
                    </a:p>
                  </a:txBody>
                  <a:tcPr/>
                </a:tc>
                <a:tc>
                  <a:txBody>
                    <a:bodyPr/>
                    <a:lstStyle/>
                    <a:p>
                      <a:r>
                        <a:rPr lang="en-US" sz="1400" dirty="0" smtClean="0">
                          <a:latin typeface="Arial Unicode MS" pitchFamily="34" charset="-128"/>
                          <a:ea typeface="Arial Unicode MS" pitchFamily="34" charset="-128"/>
                          <a:cs typeface="Arial Unicode MS" pitchFamily="34" charset="-128"/>
                        </a:rPr>
                        <a:t>User name who is currently login to this PC</a:t>
                      </a:r>
                      <a:endParaRPr lang="en-US" sz="1400" dirty="0">
                        <a:latin typeface="Arial Unicode MS" pitchFamily="34" charset="-128"/>
                        <a:ea typeface="Arial Unicode MS" pitchFamily="34" charset="-128"/>
                        <a:cs typeface="Arial Unicode MS" pitchFamily="34" charset="-128"/>
                      </a:endParaRPr>
                    </a:p>
                  </a:txBody>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Shell Scripting(Linux)</a:t>
            </a:r>
            <a:endParaRPr lang="en-US" dirty="0"/>
          </a:p>
        </p:txBody>
      </p:sp>
      <p:sp>
        <p:nvSpPr>
          <p:cNvPr id="3" name="Content Placeholder 2"/>
          <p:cNvSpPr>
            <a:spLocks noGrp="1"/>
          </p:cNvSpPr>
          <p:nvPr>
            <p:ph idx="1"/>
          </p:nvPr>
        </p:nvSpPr>
        <p:spPr>
          <a:xfrm>
            <a:off x="754374" y="1443834"/>
            <a:ext cx="8008626" cy="5109365"/>
          </a:xfrm>
        </p:spPr>
        <p:txBody>
          <a:bodyPr>
            <a:normAutofit/>
          </a:bodyPr>
          <a:lstStyle/>
          <a:p>
            <a:pPr>
              <a:buNone/>
            </a:pPr>
            <a:r>
              <a:rPr lang="en-US" sz="1400" b="1" dirty="0" smtClean="0">
                <a:latin typeface="Arial Unicode MS" pitchFamily="34" charset="-128"/>
                <a:ea typeface="Arial Unicode MS" pitchFamily="34" charset="-128"/>
                <a:cs typeface="Arial Unicode MS" pitchFamily="34" charset="-128"/>
              </a:rPr>
              <a:t>How to use define User defined variables (UDV)</a:t>
            </a:r>
          </a:p>
          <a:p>
            <a:r>
              <a:rPr lang="en-US" sz="1400" dirty="0" smtClean="0">
                <a:latin typeface="Arial Unicode MS" pitchFamily="34" charset="-128"/>
                <a:ea typeface="Arial Unicode MS" pitchFamily="34" charset="-128"/>
                <a:cs typeface="Arial Unicode MS" pitchFamily="34" charset="-128"/>
              </a:rPr>
              <a:t>variables are defined by </a:t>
            </a:r>
            <a:r>
              <a:rPr lang="en-US" sz="1400" b="1" dirty="0" smtClean="0">
                <a:latin typeface="Arial Unicode MS" pitchFamily="34" charset="-128"/>
                <a:ea typeface="Arial Unicode MS" pitchFamily="34" charset="-128"/>
                <a:cs typeface="Arial Unicode MS" pitchFamily="34" charset="-128"/>
              </a:rPr>
              <a:t>users</a:t>
            </a:r>
          </a:p>
          <a:p>
            <a:r>
              <a:rPr lang="en-US" sz="1400" dirty="0" smtClean="0">
                <a:latin typeface="Arial Unicode MS" pitchFamily="34" charset="-128"/>
                <a:ea typeface="Arial Unicode MS" pitchFamily="34" charset="-128"/>
                <a:cs typeface="Arial Unicode MS" pitchFamily="34" charset="-128"/>
              </a:rPr>
              <a:t>shell script allows us to set and use our </a:t>
            </a:r>
            <a:r>
              <a:rPr lang="en-US" sz="1400" b="1" dirty="0" smtClean="0">
                <a:latin typeface="Arial Unicode MS" pitchFamily="34" charset="-128"/>
                <a:ea typeface="Arial Unicode MS" pitchFamily="34" charset="-128"/>
                <a:cs typeface="Arial Unicode MS" pitchFamily="34" charset="-128"/>
              </a:rPr>
              <a:t>own variables</a:t>
            </a:r>
            <a:r>
              <a:rPr lang="en-US" sz="1400" dirty="0" smtClean="0">
                <a:latin typeface="Arial Unicode MS" pitchFamily="34" charset="-128"/>
                <a:ea typeface="Arial Unicode MS" pitchFamily="34" charset="-128"/>
                <a:cs typeface="Arial Unicode MS" pitchFamily="34" charset="-128"/>
              </a:rPr>
              <a:t> within the script. Setting variables allows you to </a:t>
            </a:r>
            <a:r>
              <a:rPr lang="en-US" sz="1400" b="1" dirty="0" smtClean="0">
                <a:latin typeface="Arial Unicode MS" pitchFamily="34" charset="-128"/>
                <a:ea typeface="Arial Unicode MS" pitchFamily="34" charset="-128"/>
                <a:cs typeface="Arial Unicode MS" pitchFamily="34" charset="-128"/>
              </a:rPr>
              <a:t>temporarily store data</a:t>
            </a:r>
            <a:r>
              <a:rPr lang="en-US" sz="1400" dirty="0" smtClean="0">
                <a:latin typeface="Arial Unicode MS" pitchFamily="34" charset="-128"/>
                <a:ea typeface="Arial Unicode MS" pitchFamily="34" charset="-128"/>
                <a:cs typeface="Arial Unicode MS" pitchFamily="34" charset="-128"/>
              </a:rPr>
              <a:t> and use it throughout the script, making the shell script more like a real computer program.</a:t>
            </a:r>
          </a:p>
          <a:p>
            <a:r>
              <a:rPr lang="en-US" sz="1400" b="1" dirty="0" smtClean="0">
                <a:latin typeface="Arial Unicode MS" pitchFamily="34" charset="-128"/>
                <a:ea typeface="Arial Unicode MS" pitchFamily="34" charset="-128"/>
                <a:cs typeface="Arial Unicode MS" pitchFamily="34" charset="-128"/>
              </a:rPr>
              <a:t>User variables</a:t>
            </a:r>
            <a:r>
              <a:rPr lang="en-US" sz="1400" dirty="0" smtClean="0">
                <a:latin typeface="Arial Unicode MS" pitchFamily="34" charset="-128"/>
                <a:ea typeface="Arial Unicode MS" pitchFamily="34" charset="-128"/>
                <a:cs typeface="Arial Unicode MS" pitchFamily="34" charset="-128"/>
              </a:rPr>
              <a:t> can be any text string of up to </a:t>
            </a:r>
            <a:r>
              <a:rPr lang="en-US" sz="1400" b="1" dirty="0" smtClean="0">
                <a:latin typeface="Arial Unicode MS" pitchFamily="34" charset="-128"/>
                <a:ea typeface="Arial Unicode MS" pitchFamily="34" charset="-128"/>
                <a:cs typeface="Arial Unicode MS" pitchFamily="34" charset="-128"/>
              </a:rPr>
              <a:t>20 letters</a:t>
            </a:r>
            <a:r>
              <a:rPr lang="en-US" sz="1400" dirty="0" smtClean="0">
                <a:latin typeface="Arial Unicode MS" pitchFamily="34" charset="-128"/>
                <a:ea typeface="Arial Unicode MS" pitchFamily="34" charset="-128"/>
                <a:cs typeface="Arial Unicode MS" pitchFamily="34" charset="-128"/>
              </a:rPr>
              <a:t>, </a:t>
            </a:r>
            <a:r>
              <a:rPr lang="en-US" sz="1400" b="1" dirty="0" smtClean="0">
                <a:latin typeface="Arial Unicode MS" pitchFamily="34" charset="-128"/>
                <a:ea typeface="Arial Unicode MS" pitchFamily="34" charset="-128"/>
                <a:cs typeface="Arial Unicode MS" pitchFamily="34" charset="-128"/>
              </a:rPr>
              <a:t>digits</a:t>
            </a:r>
            <a:r>
              <a:rPr lang="en-US" sz="1400" dirty="0" smtClean="0">
                <a:latin typeface="Arial Unicode MS" pitchFamily="34" charset="-128"/>
                <a:ea typeface="Arial Unicode MS" pitchFamily="34" charset="-128"/>
                <a:cs typeface="Arial Unicode MS" pitchFamily="34" charset="-128"/>
              </a:rPr>
              <a:t>, or </a:t>
            </a:r>
            <a:r>
              <a:rPr lang="en-US" sz="1400" b="1" dirty="0" smtClean="0">
                <a:latin typeface="Arial Unicode MS" pitchFamily="34" charset="-128"/>
                <a:ea typeface="Arial Unicode MS" pitchFamily="34" charset="-128"/>
                <a:cs typeface="Arial Unicode MS" pitchFamily="34" charset="-128"/>
              </a:rPr>
              <a:t>an underscore character</a:t>
            </a:r>
            <a:r>
              <a:rPr lang="en-US" sz="1400" dirty="0" smtClean="0">
                <a:latin typeface="Arial Unicode MS" pitchFamily="34" charset="-128"/>
                <a:ea typeface="Arial Unicode MS" pitchFamily="34" charset="-128"/>
                <a:cs typeface="Arial Unicode MS" pitchFamily="34" charset="-128"/>
              </a:rPr>
              <a:t>.</a:t>
            </a:r>
          </a:p>
          <a:p>
            <a:r>
              <a:rPr lang="en-US" sz="1400" dirty="0" smtClean="0">
                <a:latin typeface="Arial Unicode MS" pitchFamily="34" charset="-128"/>
                <a:ea typeface="Arial Unicode MS" pitchFamily="34" charset="-128"/>
                <a:cs typeface="Arial Unicode MS" pitchFamily="34" charset="-128"/>
              </a:rPr>
              <a:t>Values are assigned to user variables using an </a:t>
            </a:r>
            <a:r>
              <a:rPr lang="en-US" sz="1400" b="1" dirty="0" smtClean="0">
                <a:latin typeface="Arial Unicode MS" pitchFamily="34" charset="-128"/>
                <a:ea typeface="Arial Unicode MS" pitchFamily="34" charset="-128"/>
                <a:cs typeface="Arial Unicode MS" pitchFamily="34" charset="-128"/>
              </a:rPr>
              <a:t>equal sign.</a:t>
            </a:r>
            <a:r>
              <a:rPr lang="en-US" sz="1400" dirty="0" smtClean="0">
                <a:latin typeface="Arial Unicode MS" pitchFamily="34" charset="-128"/>
                <a:ea typeface="Arial Unicode MS" pitchFamily="34" charset="-128"/>
                <a:cs typeface="Arial Unicode MS" pitchFamily="34" charset="-128"/>
              </a:rPr>
              <a:t> </a:t>
            </a:r>
          </a:p>
          <a:p>
            <a:r>
              <a:rPr lang="en-US" sz="1400" dirty="0" smtClean="0">
                <a:latin typeface="Arial Unicode MS" pitchFamily="34" charset="-128"/>
                <a:ea typeface="Arial Unicode MS" pitchFamily="34" charset="-128"/>
                <a:cs typeface="Arial Unicode MS" pitchFamily="34" charset="-128"/>
              </a:rPr>
              <a:t>The </a:t>
            </a:r>
            <a:r>
              <a:rPr lang="en-US" sz="1400" b="1" dirty="0" err="1" smtClean="0">
                <a:latin typeface="Arial Unicode MS" pitchFamily="34" charset="-128"/>
                <a:ea typeface="Arial Unicode MS" pitchFamily="34" charset="-128"/>
                <a:cs typeface="Arial Unicode MS" pitchFamily="34" charset="-128"/>
              </a:rPr>
              <a:t>backtick</a:t>
            </a:r>
            <a:r>
              <a:rPr lang="en-US" sz="1400" b="1" dirty="0" smtClean="0">
                <a:latin typeface="Arial Unicode MS" pitchFamily="34" charset="-128"/>
                <a:ea typeface="Arial Unicode MS" pitchFamily="34" charset="-128"/>
                <a:cs typeface="Arial Unicode MS" pitchFamily="34" charset="-128"/>
              </a:rPr>
              <a:t> allows</a:t>
            </a:r>
            <a:r>
              <a:rPr lang="en-US" sz="1400" dirty="0" smtClean="0">
                <a:latin typeface="Arial Unicode MS" pitchFamily="34" charset="-128"/>
                <a:ea typeface="Arial Unicode MS" pitchFamily="34" charset="-128"/>
                <a:cs typeface="Arial Unicode MS" pitchFamily="34" charset="-128"/>
              </a:rPr>
              <a:t> you to assign the output of a shell command to a variable. </a:t>
            </a:r>
          </a:p>
          <a:p>
            <a:pPr>
              <a:buNone/>
            </a:pPr>
            <a:r>
              <a:rPr lang="en-US" sz="1400" dirty="0" smtClean="0">
                <a:latin typeface="Arial Unicode MS" pitchFamily="34" charset="-128"/>
                <a:ea typeface="Arial Unicode MS" pitchFamily="34" charset="-128"/>
                <a:cs typeface="Arial Unicode MS" pitchFamily="34" charset="-128"/>
              </a:rPr>
              <a:t>		</a:t>
            </a:r>
            <a:r>
              <a:rPr lang="en-US" sz="1400" dirty="0" err="1" smtClean="0">
                <a:latin typeface="Arial Unicode MS" pitchFamily="34" charset="-128"/>
                <a:ea typeface="Arial Unicode MS" pitchFamily="34" charset="-128"/>
                <a:cs typeface="Arial Unicode MS" pitchFamily="34" charset="-128"/>
              </a:rPr>
              <a:t>eg:testing</a:t>
            </a:r>
            <a:r>
              <a:rPr lang="en-US" sz="1400" dirty="0" smtClean="0">
                <a:latin typeface="Arial Unicode MS" pitchFamily="34" charset="-128"/>
                <a:ea typeface="Arial Unicode MS" pitchFamily="34" charset="-128"/>
                <a:cs typeface="Arial Unicode MS" pitchFamily="34" charset="-128"/>
              </a:rPr>
              <a:t>=`date`</a:t>
            </a:r>
          </a:p>
          <a:p>
            <a:pPr>
              <a:buNone/>
            </a:pPr>
            <a:r>
              <a:rPr lang="en-US" sz="1400" b="1" dirty="0" smtClean="0">
                <a:latin typeface="Arial Unicode MS" pitchFamily="34" charset="-128"/>
                <a:ea typeface="Arial Unicode MS" pitchFamily="34" charset="-128"/>
                <a:cs typeface="Arial Unicode MS" pitchFamily="34" charset="-128"/>
              </a:rPr>
              <a:t>	examples:</a:t>
            </a:r>
          </a:p>
          <a:p>
            <a:pPr>
              <a:buNone/>
            </a:pPr>
            <a:r>
              <a:rPr lang="en-US" sz="1400" dirty="0" smtClean="0"/>
              <a:t>	var1=10</a:t>
            </a:r>
            <a:br>
              <a:rPr lang="en-US" sz="1400" dirty="0" smtClean="0"/>
            </a:br>
            <a:r>
              <a:rPr lang="en-US" sz="1400" dirty="0" smtClean="0"/>
              <a:t>var2=-57</a:t>
            </a:r>
            <a:br>
              <a:rPr lang="en-US" sz="1400" dirty="0" smtClean="0"/>
            </a:br>
            <a:r>
              <a:rPr lang="en-US" sz="1400" dirty="0" smtClean="0"/>
              <a:t>var3=testing</a:t>
            </a:r>
            <a:br>
              <a:rPr lang="en-US" sz="1400" dirty="0" smtClean="0"/>
            </a:br>
            <a:r>
              <a:rPr lang="en-US" sz="1400" dirty="0" smtClean="0"/>
              <a:t>var4=“still more testing”</a:t>
            </a:r>
            <a:endParaRPr lang="en-US" sz="1400" b="1" dirty="0" smtClean="0">
              <a:latin typeface="Arial Unicode MS" pitchFamily="34" charset="-128"/>
              <a:ea typeface="Arial Unicode MS" pitchFamily="34" charset="-128"/>
              <a:cs typeface="Arial Unicode MS" pitchFamily="34" charset="-128"/>
            </a:endParaRPr>
          </a:p>
          <a:p>
            <a:pPr>
              <a:buNone/>
            </a:pPr>
            <a:r>
              <a:rPr lang="en-US" sz="1400" dirty="0" smtClean="0">
                <a:latin typeface="Arial Unicode MS" pitchFamily="34" charset="-128"/>
                <a:ea typeface="Arial Unicode MS" pitchFamily="34" charset="-128"/>
                <a:cs typeface="Arial Unicode MS" pitchFamily="34" charset="-128"/>
              </a:rPr>
              <a:t>To define UDV use following syntax</a:t>
            </a:r>
            <a:br>
              <a:rPr lang="en-US" sz="1400" dirty="0" smtClean="0">
                <a:latin typeface="Arial Unicode MS" pitchFamily="34" charset="-128"/>
                <a:ea typeface="Arial Unicode MS" pitchFamily="34" charset="-128"/>
                <a:cs typeface="Arial Unicode MS" pitchFamily="34" charset="-128"/>
              </a:rPr>
            </a:br>
            <a:r>
              <a:rPr lang="en-US" sz="1400" i="1" dirty="0" smtClean="0">
                <a:latin typeface="Arial Unicode MS" pitchFamily="34" charset="-128"/>
                <a:ea typeface="Arial Unicode MS" pitchFamily="34" charset="-128"/>
                <a:cs typeface="Arial Unicode MS" pitchFamily="34" charset="-128"/>
              </a:rPr>
              <a:t>Syntax: </a:t>
            </a:r>
            <a:r>
              <a:rPr lang="en-US" sz="1400" dirty="0" smtClean="0">
                <a:latin typeface="Arial Unicode MS" pitchFamily="34" charset="-128"/>
                <a:ea typeface="Arial Unicode MS" pitchFamily="34" charset="-128"/>
                <a:cs typeface="Arial Unicode MS" pitchFamily="34" charset="-128"/>
              </a:rPr>
              <a:t/>
            </a:r>
            <a:br>
              <a:rPr lang="en-US" sz="1400" dirty="0" smtClean="0">
                <a:latin typeface="Arial Unicode MS" pitchFamily="34" charset="-128"/>
                <a:ea typeface="Arial Unicode MS" pitchFamily="34" charset="-128"/>
                <a:cs typeface="Arial Unicode MS" pitchFamily="34" charset="-128"/>
              </a:rPr>
            </a:br>
            <a:r>
              <a:rPr lang="en-US" sz="1400" dirty="0" smtClean="0">
                <a:latin typeface="Arial Unicode MS" pitchFamily="34" charset="-128"/>
                <a:ea typeface="Arial Unicode MS" pitchFamily="34" charset="-128"/>
                <a:cs typeface="Arial Unicode MS" pitchFamily="34" charset="-128"/>
              </a:rPr>
              <a:t>variable name=value</a:t>
            </a:r>
          </a:p>
          <a:p>
            <a:pPr>
              <a:buNone/>
            </a:pPr>
            <a:r>
              <a:rPr lang="en-US" sz="1400" dirty="0" smtClean="0">
                <a:latin typeface="Arial Unicode MS" pitchFamily="34" charset="-128"/>
                <a:ea typeface="Arial Unicode MS" pitchFamily="34" charset="-128"/>
                <a:cs typeface="Arial Unicode MS" pitchFamily="34" charset="-128"/>
              </a:rPr>
              <a:t>	'</a:t>
            </a:r>
            <a:r>
              <a:rPr lang="en-US" sz="1400" b="1" dirty="0" smtClean="0">
                <a:latin typeface="Arial Unicode MS" pitchFamily="34" charset="-128"/>
                <a:ea typeface="Arial Unicode MS" pitchFamily="34" charset="-128"/>
                <a:cs typeface="Arial Unicode MS" pitchFamily="34" charset="-128"/>
              </a:rPr>
              <a:t>value</a:t>
            </a:r>
            <a:r>
              <a:rPr lang="en-US" sz="1400" dirty="0" smtClean="0">
                <a:latin typeface="Arial Unicode MS" pitchFamily="34" charset="-128"/>
                <a:ea typeface="Arial Unicode MS" pitchFamily="34" charset="-128"/>
                <a:cs typeface="Arial Unicode MS" pitchFamily="34" charset="-128"/>
              </a:rPr>
              <a:t>' is assigned to given '</a:t>
            </a:r>
            <a:r>
              <a:rPr lang="en-US" sz="1400" b="1" dirty="0" smtClean="0">
                <a:latin typeface="Arial Unicode MS" pitchFamily="34" charset="-128"/>
                <a:ea typeface="Arial Unicode MS" pitchFamily="34" charset="-128"/>
                <a:cs typeface="Arial Unicode MS" pitchFamily="34" charset="-128"/>
              </a:rPr>
              <a:t>variable name</a:t>
            </a:r>
            <a:r>
              <a:rPr lang="en-US" sz="1400" dirty="0" smtClean="0">
                <a:latin typeface="Arial Unicode MS" pitchFamily="34" charset="-128"/>
                <a:ea typeface="Arial Unicode MS" pitchFamily="34" charset="-128"/>
                <a:cs typeface="Arial Unicode MS" pitchFamily="34" charset="-128"/>
              </a:rPr>
              <a:t>' and Value must be on right side = sign.</a:t>
            </a:r>
          </a:p>
          <a:p>
            <a:pPr>
              <a:buNone/>
            </a:pPr>
            <a:r>
              <a:rPr lang="en-US" sz="1400" dirty="0" smtClean="0">
                <a:latin typeface="Arial Unicode MS" pitchFamily="34" charset="-128"/>
                <a:ea typeface="Arial Unicode MS" pitchFamily="34" charset="-128"/>
                <a:cs typeface="Arial Unicode MS" pitchFamily="34" charset="-128"/>
              </a:rPr>
              <a:t>	</a:t>
            </a:r>
            <a:r>
              <a:rPr lang="en-US" sz="1400" dirty="0" err="1" smtClean="0">
                <a:latin typeface="Arial Unicode MS" pitchFamily="34" charset="-128"/>
                <a:ea typeface="Arial Unicode MS" pitchFamily="34" charset="-128"/>
                <a:cs typeface="Arial Unicode MS" pitchFamily="34" charset="-128"/>
              </a:rPr>
              <a:t>eg</a:t>
            </a:r>
            <a:r>
              <a:rPr lang="en-US" sz="1400" dirty="0" smtClean="0">
                <a:latin typeface="Arial Unicode MS" pitchFamily="34" charset="-128"/>
                <a:ea typeface="Arial Unicode MS" pitchFamily="34" charset="-128"/>
                <a:cs typeface="Arial Unicode MS" pitchFamily="34" charset="-128"/>
              </a:rPr>
              <a:t>: </a:t>
            </a:r>
            <a:r>
              <a:rPr lang="en-US" sz="1400" dirty="0" smtClean="0"/>
              <a:t>$ no=78</a:t>
            </a:r>
            <a:endParaRPr lang="en-US" sz="1400" dirty="0" smtClean="0">
              <a:latin typeface="Arial Unicode MS" pitchFamily="34" charset="-128"/>
              <a:ea typeface="Arial Unicode MS" pitchFamily="34" charset="-128"/>
              <a:cs typeface="Arial Unicode MS" pitchFamily="34" charset="-128"/>
            </a:endParaRPr>
          </a:p>
          <a:p>
            <a:endParaRPr lang="en-US" dirty="0"/>
          </a:p>
        </p:txBody>
      </p:sp>
      <p:sp>
        <p:nvSpPr>
          <p:cNvPr id="4" name="Footer Placeholder 3"/>
          <p:cNvSpPr>
            <a:spLocks noGrp="1"/>
          </p:cNvSpPr>
          <p:nvPr>
            <p:ph type="ftr" sz="quarter" idx="11"/>
          </p:nvPr>
        </p:nvSpPr>
        <p:spPr/>
        <p:txBody>
          <a:bodyPr/>
          <a:lstStyle/>
          <a:p>
            <a:r>
              <a:rPr lang="en-US" dirty="0" smtClean="0"/>
              <a:t>copyrights@cubeipl.com</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6625" y="152400"/>
            <a:ext cx="5707375" cy="605025"/>
          </a:xfrm>
        </p:spPr>
        <p:txBody>
          <a:bodyPr>
            <a:normAutofit fontScale="90000"/>
          </a:bodyPr>
          <a:lstStyle/>
          <a:p>
            <a:r>
              <a:rPr lang="en-US" sz="1200" dirty="0" smtClean="0">
                <a:latin typeface="Arial Unicode MS" pitchFamily="34" charset="-128"/>
                <a:ea typeface="Arial Unicode MS" pitchFamily="34" charset="-128"/>
                <a:cs typeface="Arial Unicode MS" pitchFamily="34" charset="-128"/>
              </a:rPr>
              <a:t>Shell Scripting(Linux)</a:t>
            </a:r>
            <a:r>
              <a:rPr lang="en-US" dirty="0" smtClean="0"/>
              <a:t/>
            </a:r>
            <a:br>
              <a:rPr lang="en-US" dirty="0" smtClean="0"/>
            </a:br>
            <a:r>
              <a:rPr lang="en-US" dirty="0" smtClean="0"/>
              <a:t>Basic Operators</a:t>
            </a:r>
            <a:endParaRPr lang="en-US" dirty="0"/>
          </a:p>
        </p:txBody>
      </p:sp>
      <p:sp>
        <p:nvSpPr>
          <p:cNvPr id="3" name="Content Placeholder 2"/>
          <p:cNvSpPr>
            <a:spLocks noGrp="1"/>
          </p:cNvSpPr>
          <p:nvPr>
            <p:ph idx="1"/>
          </p:nvPr>
        </p:nvSpPr>
        <p:spPr/>
        <p:txBody>
          <a:bodyPr/>
          <a:lstStyle/>
          <a:p>
            <a:pPr>
              <a:buNone/>
            </a:pPr>
            <a:r>
              <a:rPr lang="en-US" sz="1400" dirty="0" smtClean="0">
                <a:latin typeface="Arial Unicode MS" pitchFamily="34" charset="-128"/>
                <a:ea typeface="Arial Unicode MS" pitchFamily="34" charset="-128"/>
                <a:cs typeface="Arial Unicode MS" pitchFamily="34" charset="-128"/>
              </a:rPr>
              <a:t>We will discuss in detail about Bourne shell (default shell) in this chapter.</a:t>
            </a:r>
          </a:p>
          <a:p>
            <a:pPr>
              <a:buNone/>
            </a:pPr>
            <a:r>
              <a:rPr lang="en-US" sz="1400" dirty="0" smtClean="0">
                <a:latin typeface="Arial Unicode MS" pitchFamily="34" charset="-128"/>
                <a:ea typeface="Arial Unicode MS" pitchFamily="34" charset="-128"/>
                <a:cs typeface="Arial Unicode MS" pitchFamily="34" charset="-128"/>
              </a:rPr>
              <a:t>We will now discuss the following operators −</a:t>
            </a:r>
          </a:p>
          <a:p>
            <a:r>
              <a:rPr lang="en-US" sz="1400" dirty="0" smtClean="0">
                <a:latin typeface="Arial Unicode MS" pitchFamily="34" charset="-128"/>
                <a:ea typeface="Arial Unicode MS" pitchFamily="34" charset="-128"/>
                <a:cs typeface="Arial Unicode MS" pitchFamily="34" charset="-128"/>
              </a:rPr>
              <a:t>Arithmetic Operators</a:t>
            </a:r>
          </a:p>
          <a:p>
            <a:r>
              <a:rPr lang="en-US" sz="1400" dirty="0" smtClean="0">
                <a:latin typeface="Arial Unicode MS" pitchFamily="34" charset="-128"/>
                <a:ea typeface="Arial Unicode MS" pitchFamily="34" charset="-128"/>
                <a:cs typeface="Arial Unicode MS" pitchFamily="34" charset="-128"/>
              </a:rPr>
              <a:t>Relational Operators</a:t>
            </a:r>
          </a:p>
          <a:p>
            <a:r>
              <a:rPr lang="en-US" sz="1400" dirty="0" smtClean="0">
                <a:latin typeface="Arial Unicode MS" pitchFamily="34" charset="-128"/>
                <a:ea typeface="Arial Unicode MS" pitchFamily="34" charset="-128"/>
                <a:cs typeface="Arial Unicode MS" pitchFamily="34" charset="-128"/>
              </a:rPr>
              <a:t>Boolean Operators</a:t>
            </a:r>
          </a:p>
          <a:p>
            <a:r>
              <a:rPr lang="en-US" sz="1400" dirty="0" smtClean="0">
                <a:latin typeface="Arial Unicode MS" pitchFamily="34" charset="-128"/>
                <a:ea typeface="Arial Unicode MS" pitchFamily="34" charset="-128"/>
                <a:cs typeface="Arial Unicode MS" pitchFamily="34" charset="-128"/>
              </a:rPr>
              <a:t>String Operators</a:t>
            </a:r>
          </a:p>
          <a:p>
            <a:pPr>
              <a:buNone/>
            </a:pPr>
            <a:r>
              <a:rPr lang="en-US" sz="1400" b="1" u="sng" dirty="0" smtClean="0">
                <a:latin typeface="Arial Unicode MS" pitchFamily="34" charset="-128"/>
                <a:ea typeface="Arial Unicode MS" pitchFamily="34" charset="-128"/>
                <a:cs typeface="Arial Unicode MS" pitchFamily="34" charset="-128"/>
              </a:rPr>
              <a:t>Arithmetic Operators</a:t>
            </a:r>
            <a:r>
              <a:rPr lang="en-US" sz="1400" u="sng" dirty="0" smtClean="0">
                <a:latin typeface="Arial Unicode MS" pitchFamily="34" charset="-128"/>
                <a:ea typeface="Arial Unicode MS" pitchFamily="34" charset="-128"/>
                <a:cs typeface="Arial Unicode MS" pitchFamily="34" charset="-128"/>
              </a:rPr>
              <a:t>:</a:t>
            </a:r>
          </a:p>
          <a:p>
            <a:pPr>
              <a:buNone/>
            </a:pPr>
            <a:endParaRPr lang="en-US" sz="1400" u="sng" dirty="0" smtClean="0">
              <a:latin typeface="Arial Unicode MS" pitchFamily="34" charset="-128"/>
              <a:ea typeface="Arial Unicode MS" pitchFamily="34" charset="-128"/>
              <a:cs typeface="Arial Unicode MS" pitchFamily="34" charset="-128"/>
            </a:endParaRPr>
          </a:p>
          <a:p>
            <a:pPr>
              <a:buNone/>
            </a:pPr>
            <a:endParaRPr lang="en-US" sz="1400" dirty="0" smtClean="0">
              <a:latin typeface="Arial Unicode MS" pitchFamily="34" charset="-128"/>
              <a:ea typeface="Arial Unicode MS" pitchFamily="34" charset="-128"/>
              <a:cs typeface="Arial Unicode MS" pitchFamily="34" charset="-128"/>
            </a:endParaRPr>
          </a:p>
          <a:p>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59</a:t>
            </a:fld>
            <a:endParaRPr lang="en-US"/>
          </a:p>
        </p:txBody>
      </p:sp>
      <p:graphicFrame>
        <p:nvGraphicFramePr>
          <p:cNvPr id="6" name="Table 5"/>
          <p:cNvGraphicFramePr>
            <a:graphicFrameLocks noGrp="1"/>
          </p:cNvGraphicFramePr>
          <p:nvPr/>
        </p:nvGraphicFramePr>
        <p:xfrm>
          <a:off x="1066800" y="3571466"/>
          <a:ext cx="5638800" cy="3176364"/>
        </p:xfrm>
        <a:graphic>
          <a:graphicData uri="http://schemas.openxmlformats.org/drawingml/2006/table">
            <a:tbl>
              <a:tblPr firstRow="1" bandRow="1">
                <a:tableStyleId>{5C22544A-7EE6-4342-B048-85BDC9FD1C3A}</a:tableStyleId>
              </a:tblPr>
              <a:tblGrid>
                <a:gridCol w="1371600"/>
                <a:gridCol w="4267200"/>
              </a:tblGrid>
              <a:tr h="325604">
                <a:tc>
                  <a:txBody>
                    <a:bodyPr/>
                    <a:lstStyle/>
                    <a:p>
                      <a:pPr algn="ctr"/>
                      <a:r>
                        <a:rPr lang="en-US" sz="1100" dirty="0" smtClean="0">
                          <a:latin typeface="Arial Unicode MS" pitchFamily="34" charset="-128"/>
                          <a:ea typeface="Arial Unicode MS" pitchFamily="34" charset="-128"/>
                          <a:cs typeface="Arial Unicode MS" pitchFamily="34" charset="-128"/>
                        </a:rPr>
                        <a:t>Operator</a:t>
                      </a:r>
                      <a:endParaRPr lang="en-US" sz="1100" dirty="0">
                        <a:latin typeface="Arial Unicode MS" pitchFamily="34" charset="-128"/>
                        <a:ea typeface="Arial Unicode MS" pitchFamily="34" charset="-128"/>
                        <a:cs typeface="Arial Unicode MS" pitchFamily="34" charset="-128"/>
                      </a:endParaRPr>
                    </a:p>
                  </a:txBody>
                  <a:tcPr/>
                </a:tc>
                <a:tc>
                  <a:txBody>
                    <a:bodyPr/>
                    <a:lstStyle/>
                    <a:p>
                      <a:pPr algn="ctr"/>
                      <a:r>
                        <a:rPr lang="en-US" sz="1100" dirty="0" smtClean="0">
                          <a:latin typeface="Arial Unicode MS" pitchFamily="34" charset="-128"/>
                          <a:ea typeface="Arial Unicode MS" pitchFamily="34" charset="-128"/>
                          <a:cs typeface="Arial Unicode MS" pitchFamily="34" charset="-128"/>
                        </a:rPr>
                        <a:t> Description</a:t>
                      </a:r>
                      <a:endParaRPr lang="en-US" sz="1100" dirty="0">
                        <a:latin typeface="Arial Unicode MS" pitchFamily="34" charset="-128"/>
                        <a:ea typeface="Arial Unicode MS" pitchFamily="34" charset="-128"/>
                        <a:cs typeface="Arial Unicode MS" pitchFamily="34" charset="-128"/>
                      </a:endParaRPr>
                    </a:p>
                  </a:txBody>
                  <a:tcPr/>
                </a:tc>
              </a:tr>
              <a:tr h="294040">
                <a:tc>
                  <a:txBody>
                    <a:bodyPr/>
                    <a:lstStyle/>
                    <a:p>
                      <a:r>
                        <a:rPr lang="en-US" sz="1100" dirty="0">
                          <a:latin typeface="Arial Unicode MS" pitchFamily="34" charset="-128"/>
                          <a:ea typeface="Arial Unicode MS" pitchFamily="34" charset="-128"/>
                          <a:cs typeface="Arial Unicode MS" pitchFamily="34" charset="-128"/>
                        </a:rPr>
                        <a:t>+ (Addition)</a:t>
                      </a:r>
                    </a:p>
                  </a:txBody>
                  <a:tcPr anchor="ctr"/>
                </a:tc>
                <a:tc>
                  <a:txBody>
                    <a:bodyPr/>
                    <a:lstStyle/>
                    <a:p>
                      <a:r>
                        <a:rPr lang="en-US" sz="1100" dirty="0">
                          <a:latin typeface="Arial Unicode MS" pitchFamily="34" charset="-128"/>
                          <a:ea typeface="Arial Unicode MS" pitchFamily="34" charset="-128"/>
                          <a:cs typeface="Arial Unicode MS" pitchFamily="34" charset="-128"/>
                        </a:rPr>
                        <a:t>Adds values on either side of the operator</a:t>
                      </a:r>
                    </a:p>
                  </a:txBody>
                  <a:tcPr anchor="ctr"/>
                </a:tc>
              </a:tr>
              <a:tr h="294040">
                <a:tc>
                  <a:txBody>
                    <a:bodyPr/>
                    <a:lstStyle/>
                    <a:p>
                      <a:r>
                        <a:rPr lang="en-US" sz="1100" dirty="0">
                          <a:latin typeface="Arial Unicode MS" pitchFamily="34" charset="-128"/>
                          <a:ea typeface="Arial Unicode MS" pitchFamily="34" charset="-128"/>
                          <a:cs typeface="Arial Unicode MS" pitchFamily="34" charset="-128"/>
                        </a:rPr>
                        <a:t>- (Subtraction)</a:t>
                      </a:r>
                    </a:p>
                  </a:txBody>
                  <a:tcPr anchor="ctr"/>
                </a:tc>
                <a:tc>
                  <a:txBody>
                    <a:bodyPr/>
                    <a:lstStyle/>
                    <a:p>
                      <a:r>
                        <a:rPr lang="en-US" sz="1100" dirty="0">
                          <a:latin typeface="Arial Unicode MS" pitchFamily="34" charset="-128"/>
                          <a:ea typeface="Arial Unicode MS" pitchFamily="34" charset="-128"/>
                          <a:cs typeface="Arial Unicode MS" pitchFamily="34" charset="-128"/>
                        </a:rPr>
                        <a:t>Subtracts right hand operand from left hand operand</a:t>
                      </a:r>
                    </a:p>
                  </a:txBody>
                  <a:tcPr anchor="ctr"/>
                </a:tc>
              </a:tr>
              <a:tr h="294040">
                <a:tc>
                  <a:txBody>
                    <a:bodyPr/>
                    <a:lstStyle/>
                    <a:p>
                      <a:r>
                        <a:rPr lang="en-US" sz="1100" dirty="0">
                          <a:latin typeface="Arial Unicode MS" pitchFamily="34" charset="-128"/>
                          <a:ea typeface="Arial Unicode MS" pitchFamily="34" charset="-128"/>
                          <a:cs typeface="Arial Unicode MS" pitchFamily="34" charset="-128"/>
                        </a:rPr>
                        <a:t>* (Multiplication)</a:t>
                      </a:r>
                    </a:p>
                  </a:txBody>
                  <a:tcPr anchor="ctr"/>
                </a:tc>
                <a:tc>
                  <a:txBody>
                    <a:bodyPr/>
                    <a:lstStyle/>
                    <a:p>
                      <a:r>
                        <a:rPr lang="en-US" sz="1100" dirty="0">
                          <a:latin typeface="Arial Unicode MS" pitchFamily="34" charset="-128"/>
                          <a:ea typeface="Arial Unicode MS" pitchFamily="34" charset="-128"/>
                          <a:cs typeface="Arial Unicode MS" pitchFamily="34" charset="-128"/>
                        </a:rPr>
                        <a:t>Multiplies values on either side of the operator</a:t>
                      </a:r>
                    </a:p>
                  </a:txBody>
                  <a:tcPr anchor="ctr"/>
                </a:tc>
              </a:tr>
              <a:tr h="294040">
                <a:tc>
                  <a:txBody>
                    <a:bodyPr/>
                    <a:lstStyle/>
                    <a:p>
                      <a:r>
                        <a:rPr lang="en-US" sz="1100" dirty="0">
                          <a:latin typeface="Arial Unicode MS" pitchFamily="34" charset="-128"/>
                          <a:ea typeface="Arial Unicode MS" pitchFamily="34" charset="-128"/>
                          <a:cs typeface="Arial Unicode MS" pitchFamily="34" charset="-128"/>
                        </a:rPr>
                        <a:t>/ (Division)</a:t>
                      </a:r>
                    </a:p>
                  </a:txBody>
                  <a:tcPr anchor="ctr"/>
                </a:tc>
                <a:tc>
                  <a:txBody>
                    <a:bodyPr/>
                    <a:lstStyle/>
                    <a:p>
                      <a:r>
                        <a:rPr lang="en-US" sz="1100" dirty="0">
                          <a:latin typeface="Arial Unicode MS" pitchFamily="34" charset="-128"/>
                          <a:ea typeface="Arial Unicode MS" pitchFamily="34" charset="-128"/>
                          <a:cs typeface="Arial Unicode MS" pitchFamily="34" charset="-128"/>
                        </a:rPr>
                        <a:t>Divides left hand operand by right hand operand</a:t>
                      </a:r>
                    </a:p>
                  </a:txBody>
                  <a:tcPr anchor="ctr"/>
                </a:tc>
              </a:tr>
              <a:tr h="379872">
                <a:tc>
                  <a:txBody>
                    <a:bodyPr/>
                    <a:lstStyle/>
                    <a:p>
                      <a:r>
                        <a:rPr lang="en-US" sz="1100" dirty="0">
                          <a:latin typeface="Arial Unicode MS" pitchFamily="34" charset="-128"/>
                          <a:ea typeface="Arial Unicode MS" pitchFamily="34" charset="-128"/>
                          <a:cs typeface="Arial Unicode MS" pitchFamily="34" charset="-128"/>
                        </a:rPr>
                        <a:t>% (Modulus)</a:t>
                      </a:r>
                    </a:p>
                  </a:txBody>
                  <a:tcPr anchor="ctr"/>
                </a:tc>
                <a:tc>
                  <a:txBody>
                    <a:bodyPr/>
                    <a:lstStyle/>
                    <a:p>
                      <a:r>
                        <a:rPr lang="en-US" sz="1100" dirty="0">
                          <a:latin typeface="Arial Unicode MS" pitchFamily="34" charset="-128"/>
                          <a:ea typeface="Arial Unicode MS" pitchFamily="34" charset="-128"/>
                          <a:cs typeface="Arial Unicode MS" pitchFamily="34" charset="-128"/>
                        </a:rPr>
                        <a:t>Divides left hand operand by right hand operand and returns remainder</a:t>
                      </a:r>
                    </a:p>
                  </a:txBody>
                  <a:tcPr anchor="ctr"/>
                </a:tc>
              </a:tr>
              <a:tr h="294040">
                <a:tc>
                  <a:txBody>
                    <a:bodyPr/>
                    <a:lstStyle/>
                    <a:p>
                      <a:r>
                        <a:rPr lang="en-US" sz="1100" dirty="0">
                          <a:latin typeface="Arial Unicode MS" pitchFamily="34" charset="-128"/>
                          <a:ea typeface="Arial Unicode MS" pitchFamily="34" charset="-128"/>
                          <a:cs typeface="Arial Unicode MS" pitchFamily="34" charset="-128"/>
                        </a:rPr>
                        <a:t>= (Assignment)</a:t>
                      </a:r>
                    </a:p>
                  </a:txBody>
                  <a:tcPr anchor="ctr"/>
                </a:tc>
                <a:tc>
                  <a:txBody>
                    <a:bodyPr/>
                    <a:lstStyle/>
                    <a:p>
                      <a:pPr fontAlgn="ctr"/>
                      <a:r>
                        <a:rPr lang="en-US" sz="1100" dirty="0">
                          <a:latin typeface="Arial Unicode MS" pitchFamily="34" charset="-128"/>
                          <a:ea typeface="Arial Unicode MS" pitchFamily="34" charset="-128"/>
                          <a:cs typeface="Arial Unicode MS" pitchFamily="34" charset="-128"/>
                        </a:rPr>
                        <a:t>Assigns right operand in left operand</a:t>
                      </a:r>
                    </a:p>
                  </a:txBody>
                  <a:tcPr anchor="ctr"/>
                </a:tc>
              </a:tr>
              <a:tr h="294040">
                <a:tc>
                  <a:txBody>
                    <a:bodyPr/>
                    <a:lstStyle/>
                    <a:p>
                      <a:r>
                        <a:rPr lang="en-US" sz="1100" dirty="0">
                          <a:latin typeface="Arial Unicode MS" pitchFamily="34" charset="-128"/>
                          <a:ea typeface="Arial Unicode MS" pitchFamily="34" charset="-128"/>
                          <a:cs typeface="Arial Unicode MS" pitchFamily="34" charset="-128"/>
                        </a:rPr>
                        <a:t>== (Equality)</a:t>
                      </a:r>
                    </a:p>
                  </a:txBody>
                  <a:tcPr anchor="ctr"/>
                </a:tc>
                <a:tc>
                  <a:txBody>
                    <a:bodyPr/>
                    <a:lstStyle/>
                    <a:p>
                      <a:r>
                        <a:rPr lang="en-US" sz="1100" dirty="0">
                          <a:latin typeface="Arial Unicode MS" pitchFamily="34" charset="-128"/>
                          <a:ea typeface="Arial Unicode MS" pitchFamily="34" charset="-128"/>
                          <a:cs typeface="Arial Unicode MS" pitchFamily="34" charset="-128"/>
                        </a:rPr>
                        <a:t>Compares two numbers, if both are same then returns true.</a:t>
                      </a:r>
                    </a:p>
                  </a:txBody>
                  <a:tcPr anchor="ctr"/>
                </a:tc>
              </a:tr>
              <a:tr h="294040">
                <a:tc>
                  <a:txBody>
                    <a:bodyPr/>
                    <a:lstStyle/>
                    <a:p>
                      <a:r>
                        <a:rPr lang="en-US" sz="1100" dirty="0">
                          <a:latin typeface="Arial Unicode MS" pitchFamily="34" charset="-128"/>
                          <a:ea typeface="Arial Unicode MS" pitchFamily="34" charset="-128"/>
                          <a:cs typeface="Arial Unicode MS" pitchFamily="34" charset="-128"/>
                        </a:rPr>
                        <a:t>!= (Not Equality)</a:t>
                      </a:r>
                    </a:p>
                  </a:txBody>
                  <a:tcPr anchor="ctr"/>
                </a:tc>
                <a:tc>
                  <a:txBody>
                    <a:bodyPr/>
                    <a:lstStyle/>
                    <a:p>
                      <a:r>
                        <a:rPr lang="en-US" sz="1100" dirty="0">
                          <a:latin typeface="Arial Unicode MS" pitchFamily="34" charset="-128"/>
                          <a:ea typeface="Arial Unicode MS" pitchFamily="34" charset="-128"/>
                          <a:cs typeface="Arial Unicode MS" pitchFamily="34" charset="-128"/>
                        </a:rPr>
                        <a:t>Compares two numbers, if both are different then returns true.</a:t>
                      </a:r>
                    </a:p>
                  </a:txBody>
                  <a:tcPr anchor="ctr"/>
                </a:tc>
              </a:tr>
              <a:tr h="325604">
                <a:tc>
                  <a:txBody>
                    <a:bodyPr/>
                    <a:lstStyle/>
                    <a:p>
                      <a:endParaRPr lang="en-US" dirty="0"/>
                    </a:p>
                  </a:txBody>
                  <a:tcPr anchor="ctr"/>
                </a:tc>
                <a:tc>
                  <a:txBody>
                    <a:bodyPr/>
                    <a:lstStyle/>
                    <a:p>
                      <a:endParaRPr lang="en-US" dirty="0"/>
                    </a:p>
                  </a:txBody>
                  <a:tcPr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5554975" cy="833625"/>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Evolution of Software Development</a:t>
            </a:r>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solidFill>
                  <a:schemeClr val="tx1"/>
                </a:solidFill>
                <a:ea typeface="Arial Unicode MS" pitchFamily="34" charset="-128"/>
                <a:cs typeface="Arial Unicode MS" pitchFamily="34" charset="-128"/>
              </a:rPr>
              <a:t>The Previous diagram you will see the phases it will involve:</a:t>
            </a:r>
          </a:p>
          <a:p>
            <a:pPr algn="just">
              <a:buFont typeface="Wingdings" pitchFamily="2" charset="2"/>
              <a:buChar char="Ø"/>
            </a:pPr>
            <a:r>
              <a:rPr lang="en-US" sz="2000" dirty="0" smtClean="0">
                <a:solidFill>
                  <a:schemeClr val="tx1"/>
                </a:solidFill>
                <a:ea typeface="Arial Unicode MS" pitchFamily="34" charset="-128"/>
                <a:cs typeface="Arial Unicode MS" pitchFamily="34" charset="-128"/>
              </a:rPr>
              <a:t>In phase 1 – Complete Requirement is gathered and SRS is developed</a:t>
            </a:r>
          </a:p>
          <a:p>
            <a:pPr algn="just">
              <a:buFont typeface="Wingdings" pitchFamily="2" charset="2"/>
              <a:buChar char="Ø"/>
            </a:pPr>
            <a:r>
              <a:rPr lang="en-US" sz="2000" dirty="0" smtClean="0">
                <a:solidFill>
                  <a:schemeClr val="tx1"/>
                </a:solidFill>
                <a:ea typeface="Arial Unicode MS" pitchFamily="34" charset="-128"/>
                <a:cs typeface="Arial Unicode MS" pitchFamily="34" charset="-128"/>
              </a:rPr>
              <a:t>In phase 2 – This System is Planned and Designed using the SRS</a:t>
            </a:r>
          </a:p>
          <a:p>
            <a:pPr algn="just">
              <a:buFont typeface="Wingdings" pitchFamily="2" charset="2"/>
              <a:buChar char="Ø"/>
            </a:pPr>
            <a:r>
              <a:rPr lang="en-US" sz="2000" dirty="0" smtClean="0">
                <a:solidFill>
                  <a:schemeClr val="tx1"/>
                </a:solidFill>
                <a:ea typeface="Arial Unicode MS" pitchFamily="34" charset="-128"/>
                <a:cs typeface="Arial Unicode MS" pitchFamily="34" charset="-128"/>
              </a:rPr>
              <a:t>In phase 3 – Implementation of the System takes place</a:t>
            </a:r>
          </a:p>
          <a:p>
            <a:pPr algn="just">
              <a:buFont typeface="Wingdings" pitchFamily="2" charset="2"/>
              <a:buChar char="Ø"/>
            </a:pPr>
            <a:r>
              <a:rPr lang="en-US" sz="2000" dirty="0" smtClean="0">
                <a:solidFill>
                  <a:schemeClr val="tx1"/>
                </a:solidFill>
                <a:ea typeface="Arial Unicode MS" pitchFamily="34" charset="-128"/>
                <a:cs typeface="Arial Unicode MS" pitchFamily="34" charset="-128"/>
              </a:rPr>
              <a:t>In phase 4 – System is tested and its quality is assured</a:t>
            </a:r>
          </a:p>
          <a:p>
            <a:pPr algn="just">
              <a:buFont typeface="Wingdings" pitchFamily="2" charset="2"/>
              <a:buChar char="Ø"/>
            </a:pPr>
            <a:r>
              <a:rPr lang="en-US" sz="2000" dirty="0" smtClean="0">
                <a:solidFill>
                  <a:schemeClr val="tx1"/>
                </a:solidFill>
                <a:ea typeface="Arial Unicode MS" pitchFamily="34" charset="-128"/>
                <a:cs typeface="Arial Unicode MS" pitchFamily="34" charset="-128"/>
              </a:rPr>
              <a:t>In phase 5 – System is deployed to the end users</a:t>
            </a:r>
          </a:p>
          <a:p>
            <a:pPr algn="just">
              <a:buFont typeface="Wingdings" pitchFamily="2" charset="2"/>
              <a:buChar char="Ø"/>
            </a:pPr>
            <a:r>
              <a:rPr lang="en-US" sz="2000" dirty="0" smtClean="0">
                <a:solidFill>
                  <a:schemeClr val="tx1"/>
                </a:solidFill>
                <a:ea typeface="Arial Unicode MS" pitchFamily="34" charset="-128"/>
                <a:cs typeface="Arial Unicode MS" pitchFamily="34" charset="-128"/>
              </a:rPr>
              <a:t>In phase 6 – Regular Maintenance of the system is done</a:t>
            </a:r>
          </a:p>
          <a:p>
            <a:pPr algn="just"/>
            <a:endParaRPr lang="en-US" sz="2000" dirty="0" smtClean="0">
              <a:solidFill>
                <a:schemeClr val="tx1"/>
              </a:solidFill>
              <a:ea typeface="Arial Unicode MS" pitchFamily="34" charset="-128"/>
              <a:cs typeface="Arial Unicode MS" pitchFamily="34" charset="-128"/>
            </a:endParaRPr>
          </a:p>
          <a:p>
            <a:pPr algn="just">
              <a:buNone/>
            </a:pPr>
            <a:r>
              <a:rPr lang="en-US" sz="2000" dirty="0" smtClean="0">
                <a:solidFill>
                  <a:schemeClr val="tx1"/>
                </a:solidFill>
              </a:rPr>
              <a:t>Water-fall model worked fine and served well for many years however it had some challenges.</a:t>
            </a:r>
            <a:endParaRPr lang="en-US" sz="2000" dirty="0" smtClean="0">
              <a:solidFill>
                <a:schemeClr val="tx1"/>
              </a:solidFill>
              <a:ea typeface="Arial Unicode MS" pitchFamily="34" charset="-128"/>
              <a:cs typeface="Arial Unicode MS" pitchFamily="34" charset="-128"/>
            </a:endParaRPr>
          </a:p>
          <a:p>
            <a:pPr algn="just">
              <a:buNone/>
            </a:pPr>
            <a:endParaRPr lang="en-US" sz="2000" dirty="0" smtClean="0">
              <a:latin typeface="Arial Unicode MS" pitchFamily="34" charset="-128"/>
              <a:ea typeface="Arial Unicode MS" pitchFamily="34" charset="-128"/>
              <a:cs typeface="Arial Unicode MS" pitchFamily="34" charset="-128"/>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copyrights@cubeipl.com</a:t>
            </a:r>
            <a:endParaRPr lang="en-US"/>
          </a:p>
        </p:txBody>
      </p:sp>
      <p:sp>
        <p:nvSpPr>
          <p:cNvPr id="9218" name="AutoShape 2" descr="Image result for sdlc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199" y="228600"/>
            <a:ext cx="5859775" cy="909825"/>
          </a:xfrm>
        </p:spPr>
        <p:txBody>
          <a:bodyPr>
            <a:normAutofit/>
          </a:bodyPr>
          <a:lstStyle/>
          <a:p>
            <a:r>
              <a:rPr lang="en-US" sz="1600" dirty="0" smtClean="0">
                <a:latin typeface="Arial Unicode MS" pitchFamily="34" charset="-128"/>
                <a:ea typeface="Arial Unicode MS" pitchFamily="34" charset="-128"/>
                <a:cs typeface="Arial Unicode MS" pitchFamily="34" charset="-128"/>
              </a:rPr>
              <a:t>Shell Scripting(Linux)</a:t>
            </a:r>
            <a:r>
              <a:rPr lang="en-US" dirty="0" smtClean="0"/>
              <a:t/>
            </a:r>
            <a:br>
              <a:rPr lang="en-US" dirty="0" smtClean="0"/>
            </a:br>
            <a:r>
              <a:rPr lang="en-US" sz="2400" dirty="0" smtClean="0">
                <a:latin typeface="Arial Unicode MS" pitchFamily="34" charset="-128"/>
                <a:ea typeface="Arial Unicode MS" pitchFamily="34" charset="-128"/>
                <a:cs typeface="Arial Unicode MS" pitchFamily="34" charset="-128"/>
              </a:rPr>
              <a:t>Basic Operators</a:t>
            </a:r>
            <a:endParaRPr lang="en-US" sz="2400"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762000" y="1219200"/>
            <a:ext cx="7474919" cy="4805785"/>
          </a:xfrm>
        </p:spPr>
        <p:txBody>
          <a:bodyPr>
            <a:normAutofit/>
          </a:bodyPr>
          <a:lstStyle/>
          <a:p>
            <a:r>
              <a:rPr lang="en-US" sz="1400" dirty="0" smtClean="0">
                <a:latin typeface="Arial Unicode MS" pitchFamily="34" charset="-128"/>
                <a:ea typeface="Arial Unicode MS" pitchFamily="34" charset="-128"/>
                <a:cs typeface="Arial Unicode MS" pitchFamily="34" charset="-128"/>
              </a:rPr>
              <a:t>It is very important to understand that all the conditional expressions should be inside square braces with spaces around them, for example $</a:t>
            </a:r>
            <a:r>
              <a:rPr lang="en-US" sz="1400" b="1" dirty="0" smtClean="0">
                <a:latin typeface="Arial Unicode MS" pitchFamily="34" charset="-128"/>
                <a:ea typeface="Arial Unicode MS" pitchFamily="34" charset="-128"/>
                <a:cs typeface="Arial Unicode MS" pitchFamily="34" charset="-128"/>
              </a:rPr>
              <a:t>[ a == b ]</a:t>
            </a:r>
            <a:r>
              <a:rPr lang="en-US" sz="1400" dirty="0" smtClean="0">
                <a:latin typeface="Arial Unicode MS" pitchFamily="34" charset="-128"/>
                <a:ea typeface="Arial Unicode MS" pitchFamily="34" charset="-128"/>
                <a:cs typeface="Arial Unicode MS" pitchFamily="34" charset="-128"/>
              </a:rPr>
              <a:t> is correct whereas, </a:t>
            </a:r>
            <a:r>
              <a:rPr lang="en-US" sz="1400" b="1" dirty="0" smtClean="0">
                <a:latin typeface="Arial Unicode MS" pitchFamily="34" charset="-128"/>
                <a:ea typeface="Arial Unicode MS" pitchFamily="34" charset="-128"/>
                <a:cs typeface="Arial Unicode MS" pitchFamily="34" charset="-128"/>
              </a:rPr>
              <a:t>[$a==$b]</a:t>
            </a:r>
            <a:r>
              <a:rPr lang="en-US" sz="1400" dirty="0" smtClean="0">
                <a:latin typeface="Arial Unicode MS" pitchFamily="34" charset="-128"/>
                <a:ea typeface="Arial Unicode MS" pitchFamily="34" charset="-128"/>
                <a:cs typeface="Arial Unicode MS" pitchFamily="34" charset="-128"/>
              </a:rPr>
              <a:t> is incorrect.</a:t>
            </a:r>
          </a:p>
          <a:p>
            <a:pPr>
              <a:buNone/>
            </a:pPr>
            <a:r>
              <a:rPr lang="en-US" sz="1400" b="1" dirty="0" smtClean="0"/>
              <a:t>Relational Operators</a:t>
            </a:r>
          </a:p>
          <a:p>
            <a:pPr>
              <a:buNone/>
            </a:pPr>
            <a:r>
              <a:rPr lang="en-US" sz="1400" dirty="0" smtClean="0"/>
              <a:t>Bourne Shell supports the following relational operators that are specific to numeric values. These operators do not work for string values unless their value is numeric.</a:t>
            </a:r>
          </a:p>
          <a:p>
            <a:pPr>
              <a:buNone/>
            </a:pPr>
            <a:endParaRPr lang="en-US" sz="14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60</a:t>
            </a:fld>
            <a:endParaRPr lang="en-US"/>
          </a:p>
        </p:txBody>
      </p:sp>
      <p:graphicFrame>
        <p:nvGraphicFramePr>
          <p:cNvPr id="6" name="Table 5"/>
          <p:cNvGraphicFramePr>
            <a:graphicFrameLocks noGrp="1"/>
          </p:cNvGraphicFramePr>
          <p:nvPr/>
        </p:nvGraphicFramePr>
        <p:xfrm>
          <a:off x="685800" y="2895600"/>
          <a:ext cx="8153400" cy="3859062"/>
        </p:xfrm>
        <a:graphic>
          <a:graphicData uri="http://schemas.openxmlformats.org/drawingml/2006/table">
            <a:tbl>
              <a:tblPr firstRow="1" bandRow="1">
                <a:tableStyleId>{5C22544A-7EE6-4342-B048-85BDC9FD1C3A}</a:tableStyleId>
              </a:tblPr>
              <a:tblGrid>
                <a:gridCol w="1610549"/>
                <a:gridCol w="6542851"/>
              </a:tblGrid>
              <a:tr h="179495">
                <a:tc>
                  <a:txBody>
                    <a:bodyPr/>
                    <a:lstStyle/>
                    <a:p>
                      <a:r>
                        <a:rPr lang="en-US" sz="1100" dirty="0" smtClean="0">
                          <a:latin typeface="Arial Unicode MS" pitchFamily="34" charset="-128"/>
                          <a:ea typeface="Arial Unicode MS" pitchFamily="34" charset="-128"/>
                          <a:cs typeface="Arial Unicode MS" pitchFamily="34" charset="-128"/>
                        </a:rPr>
                        <a:t>Operator</a:t>
                      </a:r>
                      <a:endParaRPr lang="en-US" sz="1100" dirty="0">
                        <a:latin typeface="Arial Unicode MS" pitchFamily="34" charset="-128"/>
                        <a:ea typeface="Arial Unicode MS" pitchFamily="34" charset="-128"/>
                        <a:cs typeface="Arial Unicode MS" pitchFamily="34" charset="-128"/>
                      </a:endParaRPr>
                    </a:p>
                  </a:txBody>
                  <a:tcPr/>
                </a:tc>
                <a:tc>
                  <a:txBody>
                    <a:bodyPr/>
                    <a:lstStyle/>
                    <a:p>
                      <a:r>
                        <a:rPr lang="en-US" sz="1100" dirty="0" smtClean="0">
                          <a:latin typeface="Arial Unicode MS" pitchFamily="34" charset="-128"/>
                          <a:ea typeface="Arial Unicode MS" pitchFamily="34" charset="-128"/>
                          <a:cs typeface="Arial Unicode MS" pitchFamily="34" charset="-128"/>
                        </a:rPr>
                        <a:t>Meaning</a:t>
                      </a:r>
                      <a:endParaRPr lang="en-US" sz="1100" dirty="0">
                        <a:latin typeface="Arial Unicode MS" pitchFamily="34" charset="-128"/>
                        <a:ea typeface="Arial Unicode MS" pitchFamily="34" charset="-128"/>
                        <a:cs typeface="Arial Unicode MS" pitchFamily="34" charset="-128"/>
                      </a:endParaRPr>
                    </a:p>
                  </a:txBody>
                  <a:tcPr/>
                </a:tc>
              </a:tr>
              <a:tr h="497847">
                <a:tc>
                  <a:txBody>
                    <a:bodyPr/>
                    <a:lstStyle/>
                    <a:p>
                      <a:r>
                        <a:rPr lang="en-US" sz="1400" b="1" dirty="0">
                          <a:latin typeface="Arial Unicode MS" pitchFamily="34" charset="-128"/>
                          <a:ea typeface="Arial Unicode MS" pitchFamily="34" charset="-128"/>
                          <a:cs typeface="Arial Unicode MS" pitchFamily="34" charset="-128"/>
                        </a:rPr>
                        <a:t>-eq</a:t>
                      </a:r>
                      <a:endParaRPr lang="en-US" sz="1400" dirty="0">
                        <a:latin typeface="Arial Unicode MS" pitchFamily="34" charset="-128"/>
                        <a:ea typeface="Arial Unicode MS" pitchFamily="34" charset="-128"/>
                        <a:cs typeface="Arial Unicode MS" pitchFamily="34" charset="-128"/>
                      </a:endParaRPr>
                    </a:p>
                  </a:txBody>
                  <a:tcPr anchor="ctr"/>
                </a:tc>
                <a:tc>
                  <a:txBody>
                    <a:bodyPr/>
                    <a:lstStyle/>
                    <a:p>
                      <a:r>
                        <a:rPr lang="en-US" sz="1400" dirty="0">
                          <a:latin typeface="Arial Unicode MS" pitchFamily="34" charset="-128"/>
                          <a:ea typeface="Arial Unicode MS" pitchFamily="34" charset="-128"/>
                          <a:cs typeface="Arial Unicode MS" pitchFamily="34" charset="-128"/>
                        </a:rPr>
                        <a:t>Checks if the value of two operands are equal or not; if yes, then the condition becomes true.</a:t>
                      </a:r>
                    </a:p>
                  </a:txBody>
                  <a:tcPr anchor="ctr"/>
                </a:tc>
              </a:tr>
              <a:tr h="497847">
                <a:tc>
                  <a:txBody>
                    <a:bodyPr/>
                    <a:lstStyle/>
                    <a:p>
                      <a:r>
                        <a:rPr lang="en-US" sz="1400" b="1" dirty="0">
                          <a:latin typeface="Arial Unicode MS" pitchFamily="34" charset="-128"/>
                          <a:ea typeface="Arial Unicode MS" pitchFamily="34" charset="-128"/>
                          <a:cs typeface="Arial Unicode MS" pitchFamily="34" charset="-128"/>
                        </a:rPr>
                        <a:t>-ne</a:t>
                      </a:r>
                      <a:endParaRPr lang="en-US" sz="1400" dirty="0">
                        <a:latin typeface="Arial Unicode MS" pitchFamily="34" charset="-128"/>
                        <a:ea typeface="Arial Unicode MS" pitchFamily="34" charset="-128"/>
                        <a:cs typeface="Arial Unicode MS" pitchFamily="34" charset="-128"/>
                      </a:endParaRPr>
                    </a:p>
                  </a:txBody>
                  <a:tcPr anchor="ctr"/>
                </a:tc>
                <a:tc>
                  <a:txBody>
                    <a:bodyPr/>
                    <a:lstStyle/>
                    <a:p>
                      <a:r>
                        <a:rPr lang="en-US" sz="1400" dirty="0">
                          <a:latin typeface="Arial Unicode MS" pitchFamily="34" charset="-128"/>
                          <a:ea typeface="Arial Unicode MS" pitchFamily="34" charset="-128"/>
                          <a:cs typeface="Arial Unicode MS" pitchFamily="34" charset="-128"/>
                        </a:rPr>
                        <a:t>Checks if the value of two operands are equal or not; if values are not equal, then the condition becomes true.</a:t>
                      </a:r>
                    </a:p>
                  </a:txBody>
                  <a:tcPr anchor="ctr"/>
                </a:tc>
              </a:tr>
              <a:tr h="497847">
                <a:tc>
                  <a:txBody>
                    <a:bodyPr/>
                    <a:lstStyle/>
                    <a:p>
                      <a:r>
                        <a:rPr lang="en-US" sz="1400" b="1" dirty="0">
                          <a:latin typeface="Arial Unicode MS" pitchFamily="34" charset="-128"/>
                          <a:ea typeface="Arial Unicode MS" pitchFamily="34" charset="-128"/>
                          <a:cs typeface="Arial Unicode MS" pitchFamily="34" charset="-128"/>
                        </a:rPr>
                        <a:t>-gt</a:t>
                      </a:r>
                      <a:endParaRPr lang="en-US" sz="1400" dirty="0">
                        <a:latin typeface="Arial Unicode MS" pitchFamily="34" charset="-128"/>
                        <a:ea typeface="Arial Unicode MS" pitchFamily="34" charset="-128"/>
                        <a:cs typeface="Arial Unicode MS" pitchFamily="34" charset="-128"/>
                      </a:endParaRPr>
                    </a:p>
                  </a:txBody>
                  <a:tcPr anchor="ctr"/>
                </a:tc>
                <a:tc>
                  <a:txBody>
                    <a:bodyPr/>
                    <a:lstStyle/>
                    <a:p>
                      <a:r>
                        <a:rPr lang="en-US" sz="1400" dirty="0">
                          <a:latin typeface="Arial Unicode MS" pitchFamily="34" charset="-128"/>
                          <a:ea typeface="Arial Unicode MS" pitchFamily="34" charset="-128"/>
                          <a:cs typeface="Arial Unicode MS" pitchFamily="34" charset="-128"/>
                        </a:rPr>
                        <a:t>Checks if the value of left operand is greater than the value of right operand; if yes, then the condition becomes true.</a:t>
                      </a:r>
                    </a:p>
                  </a:txBody>
                  <a:tcPr anchor="ctr"/>
                </a:tc>
              </a:tr>
              <a:tr h="497847">
                <a:tc>
                  <a:txBody>
                    <a:bodyPr/>
                    <a:lstStyle/>
                    <a:p>
                      <a:r>
                        <a:rPr lang="en-US" sz="1400" b="1" dirty="0">
                          <a:latin typeface="Arial Unicode MS" pitchFamily="34" charset="-128"/>
                          <a:ea typeface="Arial Unicode MS" pitchFamily="34" charset="-128"/>
                          <a:cs typeface="Arial Unicode MS" pitchFamily="34" charset="-128"/>
                        </a:rPr>
                        <a:t>-lt</a:t>
                      </a:r>
                      <a:endParaRPr lang="en-US" sz="1400" dirty="0">
                        <a:latin typeface="Arial Unicode MS" pitchFamily="34" charset="-128"/>
                        <a:ea typeface="Arial Unicode MS" pitchFamily="34" charset="-128"/>
                        <a:cs typeface="Arial Unicode MS" pitchFamily="34" charset="-128"/>
                      </a:endParaRPr>
                    </a:p>
                  </a:txBody>
                  <a:tcPr anchor="ctr"/>
                </a:tc>
                <a:tc>
                  <a:txBody>
                    <a:bodyPr/>
                    <a:lstStyle/>
                    <a:p>
                      <a:r>
                        <a:rPr lang="en-US" sz="1400" dirty="0">
                          <a:latin typeface="Arial Unicode MS" pitchFamily="34" charset="-128"/>
                          <a:ea typeface="Arial Unicode MS" pitchFamily="34" charset="-128"/>
                          <a:cs typeface="Arial Unicode MS" pitchFamily="34" charset="-128"/>
                        </a:rPr>
                        <a:t>Checks if the value of left operand is less than the value of right operand; if yes, then the condition becomes true.</a:t>
                      </a:r>
                    </a:p>
                  </a:txBody>
                  <a:tcPr anchor="ctr"/>
                </a:tc>
              </a:tr>
              <a:tr h="497847">
                <a:tc>
                  <a:txBody>
                    <a:bodyPr/>
                    <a:lstStyle/>
                    <a:p>
                      <a:r>
                        <a:rPr lang="en-US" sz="1400" b="1" dirty="0">
                          <a:latin typeface="Arial Unicode MS" pitchFamily="34" charset="-128"/>
                          <a:ea typeface="Arial Unicode MS" pitchFamily="34" charset="-128"/>
                          <a:cs typeface="Arial Unicode MS" pitchFamily="34" charset="-128"/>
                        </a:rPr>
                        <a:t>-ge</a:t>
                      </a:r>
                      <a:endParaRPr lang="en-US" sz="1400" dirty="0">
                        <a:latin typeface="Arial Unicode MS" pitchFamily="34" charset="-128"/>
                        <a:ea typeface="Arial Unicode MS" pitchFamily="34" charset="-128"/>
                        <a:cs typeface="Arial Unicode MS" pitchFamily="34" charset="-128"/>
                      </a:endParaRPr>
                    </a:p>
                  </a:txBody>
                  <a:tcPr anchor="ctr"/>
                </a:tc>
                <a:tc>
                  <a:txBody>
                    <a:bodyPr/>
                    <a:lstStyle/>
                    <a:p>
                      <a:r>
                        <a:rPr lang="en-US" sz="1400" dirty="0">
                          <a:latin typeface="Arial Unicode MS" pitchFamily="34" charset="-128"/>
                          <a:ea typeface="Arial Unicode MS" pitchFamily="34" charset="-128"/>
                          <a:cs typeface="Arial Unicode MS" pitchFamily="34" charset="-128"/>
                        </a:rPr>
                        <a:t>Checks if the value of left operand is greater than or equal to the value of right operand; if yes, then the condition becomes true.</a:t>
                      </a:r>
                    </a:p>
                  </a:txBody>
                  <a:tcPr anchor="ctr"/>
                </a:tc>
              </a:tr>
              <a:tr h="497847">
                <a:tc>
                  <a:txBody>
                    <a:bodyPr/>
                    <a:lstStyle/>
                    <a:p>
                      <a:r>
                        <a:rPr lang="en-US" sz="1400" b="1" dirty="0">
                          <a:latin typeface="Arial Unicode MS" pitchFamily="34" charset="-128"/>
                          <a:ea typeface="Arial Unicode MS" pitchFamily="34" charset="-128"/>
                          <a:cs typeface="Arial Unicode MS" pitchFamily="34" charset="-128"/>
                        </a:rPr>
                        <a:t>-le</a:t>
                      </a:r>
                      <a:endParaRPr lang="en-US" sz="1400" dirty="0">
                        <a:latin typeface="Arial Unicode MS" pitchFamily="34" charset="-128"/>
                        <a:ea typeface="Arial Unicode MS" pitchFamily="34" charset="-128"/>
                        <a:cs typeface="Arial Unicode MS" pitchFamily="34" charset="-128"/>
                      </a:endParaRPr>
                    </a:p>
                  </a:txBody>
                  <a:tcPr anchor="ctr"/>
                </a:tc>
                <a:tc>
                  <a:txBody>
                    <a:bodyPr/>
                    <a:lstStyle/>
                    <a:p>
                      <a:r>
                        <a:rPr lang="en-US" sz="1400" dirty="0">
                          <a:latin typeface="Arial Unicode MS" pitchFamily="34" charset="-128"/>
                          <a:ea typeface="Arial Unicode MS" pitchFamily="34" charset="-128"/>
                          <a:cs typeface="Arial Unicode MS" pitchFamily="34" charset="-128"/>
                        </a:rPr>
                        <a:t>Checks if the value of left operand is less than or equal to the value of right operand; if yes, then the condition becomes true.</a:t>
                      </a:r>
                    </a:p>
                  </a:txBody>
                  <a:tcPr anchor="ctr"/>
                </a:tc>
              </a:tr>
              <a:tr h="491022">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7625" y="381000"/>
            <a:ext cx="5326375" cy="610820"/>
          </a:xfrm>
        </p:spPr>
        <p:txBody>
          <a:bodyPr>
            <a:noAutofit/>
          </a:bodyPr>
          <a:lstStyle/>
          <a:p>
            <a:r>
              <a:rPr lang="en-US" sz="1600" dirty="0" smtClean="0">
                <a:latin typeface="Arial Unicode MS" pitchFamily="34" charset="-128"/>
                <a:ea typeface="Arial Unicode MS" pitchFamily="34" charset="-128"/>
                <a:cs typeface="Arial Unicode MS" pitchFamily="34" charset="-128"/>
              </a:rPr>
              <a:t>Shell Scripting(Linux)</a:t>
            </a:r>
            <a:r>
              <a:rPr lang="en-US" sz="2400" dirty="0" smtClean="0">
                <a:latin typeface="Arial Unicode MS" pitchFamily="34" charset="-128"/>
                <a:ea typeface="Arial Unicode MS" pitchFamily="34" charset="-128"/>
                <a:cs typeface="Arial Unicode MS" pitchFamily="34" charset="-128"/>
              </a:rPr>
              <a:t/>
            </a:r>
            <a:br>
              <a:rPr lang="en-US" sz="2400" dirty="0" smtClean="0">
                <a:latin typeface="Arial Unicode MS" pitchFamily="34" charset="-128"/>
                <a:ea typeface="Arial Unicode MS" pitchFamily="34" charset="-128"/>
                <a:cs typeface="Arial Unicode MS" pitchFamily="34" charset="-128"/>
              </a:rPr>
            </a:br>
            <a:r>
              <a:rPr lang="en-US" sz="2400" dirty="0" smtClean="0">
                <a:latin typeface="Arial Unicode MS" pitchFamily="34" charset="-128"/>
                <a:ea typeface="Arial Unicode MS" pitchFamily="34" charset="-128"/>
                <a:cs typeface="Arial Unicode MS" pitchFamily="34" charset="-128"/>
              </a:rPr>
              <a:t>Basic Operators</a:t>
            </a:r>
            <a:endParaRPr lang="en-US" sz="2400"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p:txBody>
          <a:bodyPr/>
          <a:lstStyle/>
          <a:p>
            <a:r>
              <a:rPr lang="en-US" b="1" dirty="0" smtClean="0"/>
              <a:t>Boolean Operators</a:t>
            </a:r>
          </a:p>
          <a:p>
            <a:pPr>
              <a:buNone/>
            </a:pPr>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61</a:t>
            </a:fld>
            <a:endParaRPr lang="en-US"/>
          </a:p>
        </p:txBody>
      </p:sp>
      <p:graphicFrame>
        <p:nvGraphicFramePr>
          <p:cNvPr id="7" name="Table 6"/>
          <p:cNvGraphicFramePr>
            <a:graphicFrameLocks noGrp="1"/>
          </p:cNvGraphicFramePr>
          <p:nvPr/>
        </p:nvGraphicFramePr>
        <p:xfrm>
          <a:off x="1447800" y="2133600"/>
          <a:ext cx="7543800" cy="4211320"/>
        </p:xfrm>
        <a:graphic>
          <a:graphicData uri="http://schemas.openxmlformats.org/drawingml/2006/table">
            <a:tbl>
              <a:tblPr firstRow="1" bandRow="1">
                <a:tableStyleId>{5C22544A-7EE6-4342-B048-85BDC9FD1C3A}</a:tableStyleId>
              </a:tblPr>
              <a:tblGrid>
                <a:gridCol w="2514600"/>
                <a:gridCol w="2514600"/>
                <a:gridCol w="2514600"/>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695960">
                <a:tc>
                  <a:txBody>
                    <a:bodyPr/>
                    <a:lstStyle/>
                    <a:p>
                      <a:r>
                        <a:rPr lang="en-US" b="1" dirty="0"/>
                        <a:t>!</a:t>
                      </a:r>
                      <a:endParaRPr lang="en-US" dirty="0"/>
                    </a:p>
                  </a:txBody>
                  <a:tcPr anchor="ctr"/>
                </a:tc>
                <a:tc>
                  <a:txBody>
                    <a:bodyPr/>
                    <a:lstStyle/>
                    <a:p>
                      <a:r>
                        <a:rPr lang="en-US" dirty="0"/>
                        <a:t>This is logical negation. This inverts a true condition into false and vice versa.</a:t>
                      </a:r>
                    </a:p>
                  </a:txBody>
                  <a:tcPr anchor="ctr"/>
                </a:tc>
                <a:tc>
                  <a:txBody>
                    <a:bodyPr/>
                    <a:lstStyle/>
                    <a:p>
                      <a:r>
                        <a:rPr lang="en-US" dirty="0" smtClean="0"/>
                        <a:t>[ ! false ] is true.</a:t>
                      </a:r>
                      <a:endParaRPr lang="en-US" dirty="0"/>
                    </a:p>
                  </a:txBody>
                  <a:tcPr/>
                </a:tc>
              </a:tr>
              <a:tr h="370840">
                <a:tc>
                  <a:txBody>
                    <a:bodyPr/>
                    <a:lstStyle/>
                    <a:p>
                      <a:r>
                        <a:rPr lang="en-US" b="1" dirty="0"/>
                        <a:t>-o</a:t>
                      </a:r>
                      <a:endParaRPr lang="en-US" dirty="0"/>
                    </a:p>
                  </a:txBody>
                  <a:tcPr anchor="ctr"/>
                </a:tc>
                <a:tc>
                  <a:txBody>
                    <a:bodyPr/>
                    <a:lstStyle/>
                    <a:p>
                      <a:r>
                        <a:rPr lang="en-US" dirty="0"/>
                        <a:t>This is logical </a:t>
                      </a:r>
                      <a:r>
                        <a:rPr lang="en-US" b="1" dirty="0"/>
                        <a:t>OR</a:t>
                      </a:r>
                      <a:r>
                        <a:rPr lang="en-US" dirty="0"/>
                        <a:t>. If one of the operands is true, then the condition becomes true.</a:t>
                      </a:r>
                    </a:p>
                  </a:txBody>
                  <a:tcPr anchor="ctr"/>
                </a:tc>
                <a:tc>
                  <a:txBody>
                    <a:bodyPr/>
                    <a:lstStyle/>
                    <a:p>
                      <a:r>
                        <a:rPr lang="en-US" dirty="0" smtClean="0"/>
                        <a:t>[ $a -lt 20 -o $b -gt 100 ] is true.</a:t>
                      </a:r>
                      <a:endParaRPr lang="en-US" dirty="0"/>
                    </a:p>
                  </a:txBody>
                  <a:tcPr/>
                </a:tc>
              </a:tr>
              <a:tr h="370840">
                <a:tc>
                  <a:txBody>
                    <a:bodyPr/>
                    <a:lstStyle/>
                    <a:p>
                      <a:r>
                        <a:rPr lang="en-US" b="1" dirty="0"/>
                        <a:t>-a</a:t>
                      </a:r>
                      <a:endParaRPr lang="en-US" dirty="0"/>
                    </a:p>
                  </a:txBody>
                  <a:tcPr anchor="ctr"/>
                </a:tc>
                <a:tc>
                  <a:txBody>
                    <a:bodyPr/>
                    <a:lstStyle/>
                    <a:p>
                      <a:r>
                        <a:rPr lang="en-US" dirty="0"/>
                        <a:t>This is logical </a:t>
                      </a:r>
                      <a:r>
                        <a:rPr lang="en-US" b="1" dirty="0"/>
                        <a:t>AND</a:t>
                      </a:r>
                      <a:r>
                        <a:rPr lang="en-US" dirty="0"/>
                        <a:t>. If both the operands are true, then the condition becomes true otherwise false.</a:t>
                      </a:r>
                    </a:p>
                  </a:txBody>
                  <a:tcPr anchor="ctr"/>
                </a:tc>
                <a:tc>
                  <a:txBody>
                    <a:bodyPr/>
                    <a:lstStyle/>
                    <a:p>
                      <a:r>
                        <a:rPr lang="en-US" dirty="0" smtClean="0"/>
                        <a:t>[ $a -lt 20 -a $b -gt 100 ] is true</a:t>
                      </a:r>
                      <a:endParaRPr lang="en-US" dirty="0"/>
                    </a:p>
                  </a:txBody>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7625" y="457200"/>
            <a:ext cx="5326375" cy="610820"/>
          </a:xfrm>
        </p:spPr>
        <p:txBody>
          <a:bodyPr>
            <a:normAutofit fontScale="90000"/>
          </a:bodyPr>
          <a:lstStyle/>
          <a:p>
            <a:r>
              <a:rPr lang="en-US" sz="1200" dirty="0" smtClean="0">
                <a:latin typeface="Arial Unicode MS" pitchFamily="34" charset="-128"/>
                <a:ea typeface="Arial Unicode MS" pitchFamily="34" charset="-128"/>
                <a:cs typeface="Arial Unicode MS" pitchFamily="34" charset="-128"/>
              </a:rPr>
              <a:t>Shell Scripting(Linux</a:t>
            </a:r>
            <a:r>
              <a:rPr lang="en-US" sz="4800" dirty="0" smtClean="0">
                <a:latin typeface="Arial Unicode MS" pitchFamily="34" charset="-128"/>
                <a:ea typeface="Arial Unicode MS" pitchFamily="34" charset="-128"/>
                <a:cs typeface="Arial Unicode MS" pitchFamily="34" charset="-128"/>
              </a:rPr>
              <a:t/>
            </a:r>
            <a:br>
              <a:rPr lang="en-US" sz="4800" dirty="0" smtClean="0">
                <a:latin typeface="Arial Unicode MS" pitchFamily="34" charset="-128"/>
                <a:ea typeface="Arial Unicode MS" pitchFamily="34" charset="-128"/>
                <a:cs typeface="Arial Unicode MS" pitchFamily="34" charset="-128"/>
              </a:rPr>
            </a:br>
            <a:r>
              <a:rPr lang="en-US" sz="2700" dirty="0" smtClean="0">
                <a:latin typeface="Arial Unicode MS" pitchFamily="34" charset="-128"/>
                <a:ea typeface="Arial Unicode MS" pitchFamily="34" charset="-128"/>
                <a:cs typeface="Arial Unicode MS" pitchFamily="34" charset="-128"/>
              </a:rPr>
              <a:t>Basic Operators</a:t>
            </a:r>
            <a:endParaRPr lang="en-US" sz="2700" dirty="0"/>
          </a:p>
        </p:txBody>
      </p:sp>
      <p:sp>
        <p:nvSpPr>
          <p:cNvPr id="3" name="Content Placeholder 2"/>
          <p:cNvSpPr>
            <a:spLocks noGrp="1"/>
          </p:cNvSpPr>
          <p:nvPr>
            <p:ph idx="1"/>
          </p:nvPr>
        </p:nvSpPr>
        <p:spPr/>
        <p:txBody>
          <a:bodyPr/>
          <a:lstStyle/>
          <a:p>
            <a:r>
              <a:rPr lang="en-US" sz="2400" b="1" dirty="0" smtClean="0">
                <a:latin typeface="Arial Unicode MS" pitchFamily="34" charset="-128"/>
                <a:ea typeface="Arial Unicode MS" pitchFamily="34" charset="-128"/>
                <a:cs typeface="Arial Unicode MS" pitchFamily="34" charset="-128"/>
              </a:rPr>
              <a:t>String Operators</a:t>
            </a:r>
          </a:p>
          <a:p>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62</a:t>
            </a:fld>
            <a:endParaRPr lang="en-US"/>
          </a:p>
        </p:txBody>
      </p:sp>
      <p:graphicFrame>
        <p:nvGraphicFramePr>
          <p:cNvPr id="6" name="Table 5"/>
          <p:cNvGraphicFramePr>
            <a:graphicFrameLocks noGrp="1"/>
          </p:cNvGraphicFramePr>
          <p:nvPr/>
        </p:nvGraphicFramePr>
        <p:xfrm>
          <a:off x="1219200" y="2209800"/>
          <a:ext cx="7391400" cy="3037840"/>
        </p:xfrm>
        <a:graphic>
          <a:graphicData uri="http://schemas.openxmlformats.org/drawingml/2006/table">
            <a:tbl>
              <a:tblPr firstRow="1" bandRow="1">
                <a:tableStyleId>{5C22544A-7EE6-4342-B048-85BDC9FD1C3A}</a:tableStyleId>
              </a:tblPr>
              <a:tblGrid>
                <a:gridCol w="1981200"/>
                <a:gridCol w="5410200"/>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a:txBody>
                    <a:bodyPr/>
                    <a:lstStyle/>
                    <a:p>
                      <a:r>
                        <a:rPr lang="en-US" sz="1800" b="0" dirty="0">
                          <a:latin typeface="Arial Unicode MS" pitchFamily="34" charset="-128"/>
                          <a:ea typeface="Arial Unicode MS" pitchFamily="34" charset="-128"/>
                          <a:cs typeface="Arial Unicode MS" pitchFamily="34" charset="-128"/>
                        </a:rPr>
                        <a:t>=</a:t>
                      </a:r>
                    </a:p>
                  </a:txBody>
                  <a:tcPr anchor="ctr"/>
                </a:tc>
                <a:tc>
                  <a:txBody>
                    <a:bodyPr/>
                    <a:lstStyle/>
                    <a:p>
                      <a:r>
                        <a:rPr lang="en-US" sz="1800" b="0" dirty="0">
                          <a:latin typeface="Arial Unicode MS" pitchFamily="34" charset="-128"/>
                          <a:ea typeface="Arial Unicode MS" pitchFamily="34" charset="-128"/>
                          <a:cs typeface="Arial Unicode MS" pitchFamily="34" charset="-128"/>
                        </a:rPr>
                        <a:t>Checks if the value of two operands are equal or not; if yes, then the condition becomes true.</a:t>
                      </a:r>
                    </a:p>
                  </a:txBody>
                  <a:tcPr anchor="ctr"/>
                </a:tc>
              </a:tr>
              <a:tr h="370840">
                <a:tc>
                  <a:txBody>
                    <a:bodyPr/>
                    <a:lstStyle/>
                    <a:p>
                      <a:r>
                        <a:rPr lang="en-US" sz="1800" b="0" dirty="0">
                          <a:latin typeface="Arial Unicode MS" pitchFamily="34" charset="-128"/>
                          <a:ea typeface="Arial Unicode MS" pitchFamily="34" charset="-128"/>
                          <a:cs typeface="Arial Unicode MS" pitchFamily="34" charset="-128"/>
                        </a:rPr>
                        <a:t>!=</a:t>
                      </a:r>
                    </a:p>
                  </a:txBody>
                  <a:tcPr anchor="ctr"/>
                </a:tc>
                <a:tc>
                  <a:txBody>
                    <a:bodyPr/>
                    <a:lstStyle/>
                    <a:p>
                      <a:r>
                        <a:rPr lang="en-US" sz="1800" b="0" dirty="0">
                          <a:latin typeface="Arial Unicode MS" pitchFamily="34" charset="-128"/>
                          <a:ea typeface="Arial Unicode MS" pitchFamily="34" charset="-128"/>
                          <a:cs typeface="Arial Unicode MS" pitchFamily="34" charset="-128"/>
                        </a:rPr>
                        <a:t>Checks if the value of two operands are equal or not; if values are not equal then the condition becomes true.</a:t>
                      </a:r>
                    </a:p>
                  </a:txBody>
                  <a:tcPr anchor="ctr"/>
                </a:tc>
              </a:tr>
              <a:tr h="370840">
                <a:tc>
                  <a:txBody>
                    <a:bodyPr/>
                    <a:lstStyle/>
                    <a:p>
                      <a:r>
                        <a:rPr lang="en-US" sz="1800" b="0" dirty="0">
                          <a:latin typeface="Arial Unicode MS" pitchFamily="34" charset="-128"/>
                          <a:ea typeface="Arial Unicode MS" pitchFamily="34" charset="-128"/>
                          <a:cs typeface="Arial Unicode MS" pitchFamily="34" charset="-128"/>
                        </a:rPr>
                        <a:t>-z</a:t>
                      </a:r>
                    </a:p>
                  </a:txBody>
                  <a:tcPr anchor="ctr"/>
                </a:tc>
                <a:tc>
                  <a:txBody>
                    <a:bodyPr/>
                    <a:lstStyle/>
                    <a:p>
                      <a:r>
                        <a:rPr lang="en-US" dirty="0" smtClean="0"/>
                        <a:t>True if the length of string is zero</a:t>
                      </a:r>
                      <a:r>
                        <a:rPr lang="en-US" sz="1800" b="0" dirty="0" smtClean="0">
                          <a:latin typeface="Arial Unicode MS" pitchFamily="34" charset="-128"/>
                          <a:ea typeface="Arial Unicode MS" pitchFamily="34" charset="-128"/>
                          <a:cs typeface="Arial Unicode MS" pitchFamily="34" charset="-128"/>
                        </a:rPr>
                        <a:t>.</a:t>
                      </a:r>
                      <a:endParaRPr lang="en-US" sz="1800" b="0" dirty="0">
                        <a:latin typeface="Arial Unicode MS" pitchFamily="34" charset="-128"/>
                        <a:ea typeface="Arial Unicode MS" pitchFamily="34" charset="-128"/>
                        <a:cs typeface="Arial Unicode MS" pitchFamily="34" charset="-128"/>
                      </a:endParaRPr>
                    </a:p>
                  </a:txBody>
                  <a:tcPr anchor="ctr"/>
                </a:tc>
              </a:tr>
              <a:tr h="370840">
                <a:tc>
                  <a:txBody>
                    <a:bodyPr/>
                    <a:lstStyle/>
                    <a:p>
                      <a:r>
                        <a:rPr lang="en-US" sz="1800" b="0" dirty="0">
                          <a:latin typeface="Arial Unicode MS" pitchFamily="34" charset="-128"/>
                          <a:ea typeface="Arial Unicode MS" pitchFamily="34" charset="-128"/>
                          <a:cs typeface="Arial Unicode MS" pitchFamily="34" charset="-128"/>
                        </a:rPr>
                        <a:t>-n</a:t>
                      </a:r>
                    </a:p>
                  </a:txBody>
                  <a:tcPr anchor="ctr"/>
                </a:tc>
                <a:tc>
                  <a:txBody>
                    <a:bodyPr/>
                    <a:lstStyle/>
                    <a:p>
                      <a:r>
                        <a:rPr lang="en-US" dirty="0" smtClean="0"/>
                        <a:t>True if the length of string is non-zero</a:t>
                      </a:r>
                      <a:endParaRPr lang="en-US" sz="1800" b="0" dirty="0">
                        <a:latin typeface="Arial Unicode MS" pitchFamily="34" charset="-128"/>
                        <a:ea typeface="Arial Unicode MS" pitchFamily="34" charset="-128"/>
                        <a:cs typeface="Arial Unicode MS" pitchFamily="34" charset="-128"/>
                      </a:endParaRPr>
                    </a:p>
                  </a:txBody>
                  <a:tcPr anchor="ctr"/>
                </a:tc>
              </a:tr>
              <a:tr h="370840">
                <a:tc>
                  <a:txBody>
                    <a:bodyPr/>
                    <a:lstStyle/>
                    <a:p>
                      <a:r>
                        <a:rPr lang="en-US" dirty="0" smtClean="0"/>
                        <a:t>string1 != string2</a:t>
                      </a:r>
                      <a:endParaRPr lang="en-US" sz="1800" b="0" dirty="0">
                        <a:latin typeface="Arial Unicode MS" pitchFamily="34" charset="-128"/>
                        <a:ea typeface="Arial Unicode MS" pitchFamily="34" charset="-128"/>
                        <a:cs typeface="Arial Unicode MS" pitchFamily="34" charset="-128"/>
                      </a:endParaRPr>
                    </a:p>
                  </a:txBody>
                  <a:tcPr anchor="ctr"/>
                </a:tc>
                <a:tc>
                  <a:txBody>
                    <a:bodyPr/>
                    <a:lstStyle/>
                    <a:p>
                      <a:r>
                        <a:rPr lang="en-US" dirty="0" smtClean="0"/>
                        <a:t>True if the strings are not equal</a:t>
                      </a:r>
                      <a:endParaRPr lang="en-US" sz="1800" b="0" dirty="0">
                        <a:latin typeface="Arial Unicode MS" pitchFamily="34" charset="-128"/>
                        <a:ea typeface="Arial Unicode MS" pitchFamily="34" charset="-128"/>
                        <a:cs typeface="Arial Unicode MS" pitchFamily="34" charset="-128"/>
                      </a:endParaRPr>
                    </a:p>
                  </a:txBody>
                  <a:tcPr anchor="ct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799" y="527605"/>
            <a:ext cx="6393175" cy="610820"/>
          </a:xfrm>
        </p:spPr>
        <p:txBody>
          <a:bodyPr>
            <a:normAutofit fontScale="90000"/>
          </a:bodyPr>
          <a:lstStyle/>
          <a:p>
            <a:r>
              <a:rPr lang="en-US" sz="1600" dirty="0" smtClean="0">
                <a:latin typeface="Arial Unicode MS" pitchFamily="34" charset="-128"/>
                <a:ea typeface="Arial Unicode MS" pitchFamily="34" charset="-128"/>
                <a:cs typeface="Arial Unicode MS" pitchFamily="34" charset="-128"/>
              </a:rPr>
              <a:t>Shell Scripting(Linux</a:t>
            </a:r>
            <a:r>
              <a:rPr lang="en-US" sz="4800" dirty="0" smtClean="0">
                <a:latin typeface="Arial Unicode MS" pitchFamily="34" charset="-128"/>
                <a:ea typeface="Arial Unicode MS" pitchFamily="34" charset="-128"/>
                <a:cs typeface="Arial Unicode MS" pitchFamily="34" charset="-128"/>
              </a:rPr>
              <a:t/>
            </a:r>
            <a:br>
              <a:rPr lang="en-US" sz="4800" dirty="0" smtClean="0">
                <a:latin typeface="Arial Unicode MS" pitchFamily="34" charset="-128"/>
                <a:ea typeface="Arial Unicode MS" pitchFamily="34" charset="-128"/>
                <a:cs typeface="Arial Unicode MS" pitchFamily="34" charset="-128"/>
              </a:rPr>
            </a:br>
            <a:r>
              <a:rPr lang="en-US" sz="2700" dirty="0" smtClean="0">
                <a:latin typeface="Arial Unicode MS" pitchFamily="34" charset="-128"/>
                <a:ea typeface="Arial Unicode MS" pitchFamily="34" charset="-128"/>
                <a:cs typeface="Arial Unicode MS" pitchFamily="34" charset="-128"/>
              </a:rPr>
              <a:t>Basic Operators</a:t>
            </a:r>
            <a:endParaRPr lang="en-US" sz="2700"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63</a:t>
            </a:fld>
            <a:endParaRPr lang="en-US"/>
          </a:p>
        </p:txBody>
      </p:sp>
      <p:sp>
        <p:nvSpPr>
          <p:cNvPr id="8" name="Content Placeholder 7"/>
          <p:cNvSpPr>
            <a:spLocks noGrp="1"/>
          </p:cNvSpPr>
          <p:nvPr>
            <p:ph idx="1"/>
          </p:nvPr>
        </p:nvSpPr>
        <p:spPr>
          <a:xfrm>
            <a:off x="754374" y="1443834"/>
            <a:ext cx="7703826" cy="5109366"/>
          </a:xfrm>
        </p:spPr>
        <p:txBody>
          <a:bodyPr>
            <a:normAutofit/>
          </a:bodyPr>
          <a:lstStyle/>
          <a:p>
            <a:pPr>
              <a:buNone/>
            </a:pPr>
            <a:r>
              <a:rPr lang="en-US" sz="2000" b="1" dirty="0" smtClean="0">
                <a:latin typeface="Arial Unicode MS" pitchFamily="34" charset="-128"/>
                <a:ea typeface="Arial Unicode MS" pitchFamily="34" charset="-128"/>
                <a:cs typeface="Arial Unicode MS" pitchFamily="34" charset="-128"/>
              </a:rPr>
              <a:t>																																																	</a:t>
            </a:r>
          </a:p>
          <a:p>
            <a:pPr>
              <a:buNone/>
            </a:pPr>
            <a:endParaRPr lang="en-US" sz="1200" b="1" dirty="0" smtClean="0">
              <a:latin typeface="Arial Unicode MS" pitchFamily="34" charset="-128"/>
              <a:ea typeface="Arial Unicode MS" pitchFamily="34" charset="-128"/>
              <a:cs typeface="Arial Unicode MS" pitchFamily="34" charset="-128"/>
            </a:endParaRPr>
          </a:p>
          <a:p>
            <a:pPr>
              <a:buNone/>
            </a:pPr>
            <a:r>
              <a:rPr lang="en-US" sz="1200" b="1" dirty="0" smtClean="0">
                <a:latin typeface="Arial Unicode MS" pitchFamily="34" charset="-128"/>
                <a:ea typeface="Arial Unicode MS" pitchFamily="34" charset="-128"/>
                <a:cs typeface="Arial Unicode MS" pitchFamily="34" charset="-128"/>
              </a:rPr>
              <a:t>Note:</a:t>
            </a:r>
            <a:endParaRPr lang="en-US" sz="1200" dirty="0" smtClean="0"/>
          </a:p>
          <a:p>
            <a:pPr algn="just">
              <a:buNone/>
            </a:pPr>
            <a:r>
              <a:rPr lang="en-US" sz="1400" dirty="0" smtClean="0"/>
              <a:t>        It is very important to understand that all the conditional expressions should be placed inside square braces with spaces around them. For example, $</a:t>
            </a:r>
            <a:r>
              <a:rPr lang="en-US" sz="1400" b="1" dirty="0" smtClean="0"/>
              <a:t>[ a &lt;= b ]</a:t>
            </a:r>
            <a:r>
              <a:rPr lang="en-US" sz="1400" dirty="0" smtClean="0"/>
              <a:t> is correct whereas, </a:t>
            </a:r>
            <a:r>
              <a:rPr lang="en-US" sz="1400" b="1" dirty="0" smtClean="0"/>
              <a:t>[$a &lt;= $b]</a:t>
            </a:r>
            <a:r>
              <a:rPr lang="en-US" sz="1400" dirty="0" smtClean="0"/>
              <a:t> is incorrect.</a:t>
            </a:r>
          </a:p>
          <a:p>
            <a:pPr algn="just">
              <a:buNone/>
            </a:pPr>
            <a:r>
              <a:rPr lang="en-US" sz="1400" dirty="0" smtClean="0"/>
              <a:t>        It is very important to understand that all the conditional expressions should be inside square braces with spaces around them, for example $</a:t>
            </a:r>
            <a:r>
              <a:rPr lang="en-US" sz="1400" b="1" dirty="0" smtClean="0"/>
              <a:t>[ a == b ]</a:t>
            </a:r>
            <a:r>
              <a:rPr lang="en-US" sz="1400" dirty="0" smtClean="0"/>
              <a:t> is correct whereas, </a:t>
            </a:r>
            <a:r>
              <a:rPr lang="en-US" sz="1400" b="1" dirty="0" smtClean="0"/>
              <a:t>[$a==$b]</a:t>
            </a:r>
            <a:r>
              <a:rPr lang="en-US" sz="1400" dirty="0" smtClean="0"/>
              <a:t> is incorrect.</a:t>
            </a:r>
            <a:endParaRPr lang="en-US" sz="1400" b="1" dirty="0" smtClean="0">
              <a:latin typeface="Arial Unicode MS" pitchFamily="34" charset="-128"/>
              <a:ea typeface="Arial Unicode MS" pitchFamily="34" charset="-128"/>
              <a:cs typeface="Arial Unicode MS" pitchFamily="34" charset="-128"/>
            </a:endParaRPr>
          </a:p>
          <a:p>
            <a:pPr>
              <a:buNone/>
            </a:pPr>
            <a:endParaRPr lang="en-US" sz="2400" b="1" dirty="0" smtClean="0">
              <a:latin typeface="Arial Unicode MS" pitchFamily="34" charset="-128"/>
              <a:ea typeface="Arial Unicode MS" pitchFamily="34" charset="-128"/>
              <a:cs typeface="Arial Unicode MS" pitchFamily="34" charset="-128"/>
            </a:endParaRPr>
          </a:p>
          <a:p>
            <a:pPr>
              <a:buNone/>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199" y="152400"/>
            <a:ext cx="5097775" cy="986025"/>
          </a:xfrm>
        </p:spPr>
        <p:txBody>
          <a:bodyPr>
            <a:normAutofit/>
          </a:bodyPr>
          <a:lstStyle/>
          <a:p>
            <a:r>
              <a:rPr lang="en-US" sz="1400" dirty="0" smtClean="0">
                <a:latin typeface="Arial Unicode MS" pitchFamily="34" charset="-128"/>
                <a:ea typeface="Arial Unicode MS" pitchFamily="34" charset="-128"/>
                <a:cs typeface="Arial Unicode MS" pitchFamily="34" charset="-128"/>
              </a:rPr>
              <a:t>Shell Scripting(Linux)</a:t>
            </a:r>
            <a:br>
              <a:rPr lang="en-US" sz="1400" dirty="0" smtClean="0">
                <a:latin typeface="Arial Unicode MS" pitchFamily="34" charset="-128"/>
                <a:ea typeface="Arial Unicode MS" pitchFamily="34" charset="-128"/>
                <a:cs typeface="Arial Unicode MS" pitchFamily="34" charset="-128"/>
              </a:rPr>
            </a:br>
            <a:r>
              <a:rPr lang="en-US" sz="2400" dirty="0" smtClean="0">
                <a:latin typeface="Arial Unicode MS" pitchFamily="34" charset="-128"/>
                <a:ea typeface="Arial Unicode MS" pitchFamily="34" charset="-128"/>
                <a:cs typeface="Arial Unicode MS" pitchFamily="34" charset="-128"/>
              </a:rPr>
              <a:t>                 Conditional Statements</a:t>
            </a:r>
            <a:r>
              <a:rPr lang="en-US" sz="1400" dirty="0" smtClean="0">
                <a:latin typeface="Arial Unicode MS" pitchFamily="34" charset="-128"/>
                <a:ea typeface="Arial Unicode MS" pitchFamily="34" charset="-128"/>
                <a:cs typeface="Arial Unicode MS" pitchFamily="34" charset="-128"/>
              </a:rPr>
              <a:t>	</a:t>
            </a:r>
            <a:endParaRPr lang="en-US" sz="1400"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754374" y="1443834"/>
            <a:ext cx="7856226" cy="5185565"/>
          </a:xfrm>
        </p:spPr>
        <p:txBody>
          <a:bodyPr>
            <a:normAutofit/>
          </a:bodyPr>
          <a:lstStyle/>
          <a:p>
            <a:pPr algn="just">
              <a:buNone/>
            </a:pPr>
            <a:r>
              <a:rPr lang="en-US" sz="1600" dirty="0" smtClean="0">
                <a:latin typeface="Arial Unicode MS" pitchFamily="34" charset="-128"/>
                <a:ea typeface="Arial Unicode MS" pitchFamily="34" charset="-128"/>
                <a:cs typeface="Arial Unicode MS" pitchFamily="34" charset="-128"/>
              </a:rPr>
              <a:t>Linux Shell supports conditional statements which are used to perform different actions based on different conditions.</a:t>
            </a:r>
          </a:p>
          <a:p>
            <a:pPr algn="just">
              <a:buNone/>
            </a:pPr>
            <a:r>
              <a:rPr lang="en-US" sz="1600" dirty="0" smtClean="0">
                <a:latin typeface="Arial Unicode MS" pitchFamily="34" charset="-128"/>
                <a:ea typeface="Arial Unicode MS" pitchFamily="34" charset="-128"/>
                <a:cs typeface="Arial Unicode MS" pitchFamily="34" charset="-128"/>
              </a:rPr>
              <a:t>	</a:t>
            </a:r>
            <a:r>
              <a:rPr lang="en-US" sz="1600" dirty="0" smtClean="0"/>
              <a:t>Sometimes, it's necessary to check for certain conditions</a:t>
            </a:r>
            <a:endParaRPr lang="en-US" sz="1600" dirty="0" smtClean="0">
              <a:latin typeface="Arial Unicode MS" pitchFamily="34" charset="-128"/>
              <a:ea typeface="Arial Unicode MS" pitchFamily="34" charset="-128"/>
              <a:cs typeface="Arial Unicode MS" pitchFamily="34" charset="-128"/>
            </a:endParaRPr>
          </a:p>
          <a:p>
            <a:r>
              <a:rPr lang="en-US" sz="1600" dirty="0" smtClean="0"/>
              <a:t>The </a:t>
            </a:r>
            <a:r>
              <a:rPr lang="en-US" sz="1600" b="1" dirty="0" smtClean="0"/>
              <a:t>if...else</a:t>
            </a:r>
            <a:r>
              <a:rPr lang="en-US" sz="1600" dirty="0" smtClean="0"/>
              <a:t> statement</a:t>
            </a:r>
          </a:p>
          <a:p>
            <a:r>
              <a:rPr lang="en-US" sz="1600" b="1" dirty="0" smtClean="0"/>
              <a:t>Conditionals, if/then/</a:t>
            </a:r>
            <a:r>
              <a:rPr lang="en-US" sz="1600" b="1" dirty="0" err="1" smtClean="0"/>
              <a:t>elif</a:t>
            </a:r>
            <a:endParaRPr lang="en-US" sz="1600" b="1" dirty="0" smtClean="0"/>
          </a:p>
          <a:p>
            <a:pPr algn="just">
              <a:buNone/>
            </a:pPr>
            <a:r>
              <a:rPr lang="en-US" sz="1600" dirty="0" smtClean="0">
                <a:latin typeface="Arial Unicode MS" pitchFamily="34" charset="-128"/>
                <a:ea typeface="Arial Unicode MS" pitchFamily="34" charset="-128"/>
                <a:cs typeface="Arial Unicode MS" pitchFamily="34" charset="-128"/>
              </a:rPr>
              <a:t>	</a:t>
            </a:r>
            <a:r>
              <a:rPr lang="en-US" sz="1500" dirty="0" smtClean="0">
                <a:latin typeface="Arial Unicode MS" pitchFamily="34" charset="-128"/>
                <a:ea typeface="Arial Unicode MS" pitchFamily="34" charset="-128"/>
                <a:cs typeface="Arial Unicode MS" pitchFamily="34" charset="-128"/>
              </a:rPr>
              <a:t>if </a:t>
            </a:r>
            <a:r>
              <a:rPr lang="en-US" sz="1500" i="1" dirty="0" smtClean="0">
                <a:latin typeface="Arial Unicode MS" pitchFamily="34" charset="-128"/>
                <a:ea typeface="Arial Unicode MS" pitchFamily="34" charset="-128"/>
                <a:cs typeface="Arial Unicode MS" pitchFamily="34" charset="-128"/>
              </a:rPr>
              <a:t>condition</a:t>
            </a:r>
            <a:r>
              <a:rPr lang="en-US" sz="1500" dirty="0" smtClean="0">
                <a:latin typeface="Arial Unicode MS" pitchFamily="34" charset="-128"/>
                <a:ea typeface="Arial Unicode MS" pitchFamily="34" charset="-128"/>
                <a:cs typeface="Arial Unicode MS" pitchFamily="34" charset="-128"/>
              </a:rPr>
              <a:t> </a:t>
            </a:r>
          </a:p>
          <a:p>
            <a:pPr algn="just">
              <a:buNone/>
            </a:pPr>
            <a:r>
              <a:rPr lang="en-US" sz="1500" dirty="0" smtClean="0">
                <a:latin typeface="Arial Unicode MS" pitchFamily="34" charset="-128"/>
                <a:ea typeface="Arial Unicode MS" pitchFamily="34" charset="-128"/>
                <a:cs typeface="Arial Unicode MS" pitchFamily="34" charset="-128"/>
              </a:rPr>
              <a:t>	then </a:t>
            </a:r>
          </a:p>
          <a:p>
            <a:pPr algn="just">
              <a:buNone/>
            </a:pPr>
            <a:r>
              <a:rPr lang="en-US" sz="1500" i="1" dirty="0" smtClean="0">
                <a:latin typeface="Arial Unicode MS" pitchFamily="34" charset="-128"/>
                <a:ea typeface="Arial Unicode MS" pitchFamily="34" charset="-128"/>
                <a:cs typeface="Arial Unicode MS" pitchFamily="34" charset="-128"/>
              </a:rPr>
              <a:t>		statement1</a:t>
            </a:r>
            <a:r>
              <a:rPr lang="en-US" sz="1500" dirty="0" smtClean="0">
                <a:latin typeface="Arial Unicode MS" pitchFamily="34" charset="-128"/>
                <a:ea typeface="Arial Unicode MS" pitchFamily="34" charset="-128"/>
                <a:cs typeface="Arial Unicode MS" pitchFamily="34" charset="-128"/>
              </a:rPr>
              <a:t> </a:t>
            </a:r>
          </a:p>
          <a:p>
            <a:pPr algn="just">
              <a:buNone/>
            </a:pPr>
            <a:r>
              <a:rPr lang="en-US" sz="1500" i="1" dirty="0" smtClean="0">
                <a:latin typeface="Arial Unicode MS" pitchFamily="34" charset="-128"/>
                <a:ea typeface="Arial Unicode MS" pitchFamily="34" charset="-128"/>
                <a:cs typeface="Arial Unicode MS" pitchFamily="34" charset="-128"/>
              </a:rPr>
              <a:t>		statement2</a:t>
            </a:r>
            <a:r>
              <a:rPr lang="en-US" sz="1500" dirty="0" smtClean="0">
                <a:latin typeface="Arial Unicode MS" pitchFamily="34" charset="-128"/>
                <a:ea typeface="Arial Unicode MS" pitchFamily="34" charset="-128"/>
                <a:cs typeface="Arial Unicode MS" pitchFamily="34" charset="-128"/>
              </a:rPr>
              <a:t> .......... </a:t>
            </a:r>
          </a:p>
          <a:p>
            <a:pPr algn="just">
              <a:buNone/>
            </a:pPr>
            <a:r>
              <a:rPr lang="en-US" sz="1500" dirty="0" smtClean="0">
                <a:latin typeface="Arial Unicode MS" pitchFamily="34" charset="-128"/>
                <a:ea typeface="Arial Unicode MS" pitchFamily="34" charset="-128"/>
                <a:cs typeface="Arial Unicode MS" pitchFamily="34" charset="-128"/>
              </a:rPr>
              <a:t>	</a:t>
            </a:r>
            <a:r>
              <a:rPr lang="en-US" sz="1500" dirty="0" err="1" smtClean="0">
                <a:latin typeface="Arial Unicode MS" pitchFamily="34" charset="-128"/>
                <a:ea typeface="Arial Unicode MS" pitchFamily="34" charset="-128"/>
                <a:cs typeface="Arial Unicode MS" pitchFamily="34" charset="-128"/>
              </a:rPr>
              <a:t>fi</a:t>
            </a:r>
            <a:endParaRPr lang="en-US" sz="1500" dirty="0" smtClean="0">
              <a:latin typeface="Arial Unicode MS" pitchFamily="34" charset="-128"/>
              <a:ea typeface="Arial Unicode MS" pitchFamily="34" charset="-128"/>
              <a:cs typeface="Arial Unicode MS" pitchFamily="34" charset="-128"/>
            </a:endParaRPr>
          </a:p>
          <a:p>
            <a:pPr algn="just"/>
            <a:r>
              <a:rPr lang="en-US" sz="1500" dirty="0" smtClean="0">
                <a:latin typeface="Arial Unicode MS" pitchFamily="34" charset="-128"/>
                <a:ea typeface="Arial Unicode MS" pitchFamily="34" charset="-128"/>
                <a:cs typeface="Arial Unicode MS" pitchFamily="34" charset="-128"/>
              </a:rPr>
              <a:t>Sometimes, you may wish to specify an alternate action when the condition fails. </a:t>
            </a:r>
          </a:p>
          <a:p>
            <a:pPr algn="just">
              <a:buNone/>
            </a:pPr>
            <a:r>
              <a:rPr lang="en-US" sz="1500" dirty="0" smtClean="0">
                <a:latin typeface="Arial Unicode MS" pitchFamily="34" charset="-128"/>
                <a:ea typeface="Arial Unicode MS" pitchFamily="34" charset="-128"/>
                <a:cs typeface="Arial Unicode MS" pitchFamily="34" charset="-128"/>
              </a:rPr>
              <a:t>	if </a:t>
            </a:r>
            <a:r>
              <a:rPr lang="en-US" sz="1500" i="1" dirty="0" smtClean="0">
                <a:latin typeface="Arial Unicode MS" pitchFamily="34" charset="-128"/>
                <a:ea typeface="Arial Unicode MS" pitchFamily="34" charset="-128"/>
                <a:cs typeface="Arial Unicode MS" pitchFamily="34" charset="-128"/>
              </a:rPr>
              <a:t>condition</a:t>
            </a:r>
            <a:r>
              <a:rPr lang="en-US" sz="1500" dirty="0" smtClean="0">
                <a:latin typeface="Arial Unicode MS" pitchFamily="34" charset="-128"/>
                <a:ea typeface="Arial Unicode MS" pitchFamily="34" charset="-128"/>
                <a:cs typeface="Arial Unicode MS" pitchFamily="34" charset="-128"/>
              </a:rPr>
              <a:t> </a:t>
            </a:r>
          </a:p>
          <a:p>
            <a:pPr algn="just">
              <a:buNone/>
            </a:pPr>
            <a:r>
              <a:rPr lang="en-US" sz="1500" dirty="0" smtClean="0">
                <a:latin typeface="Arial Unicode MS" pitchFamily="34" charset="-128"/>
                <a:ea typeface="Arial Unicode MS" pitchFamily="34" charset="-128"/>
                <a:cs typeface="Arial Unicode MS" pitchFamily="34" charset="-128"/>
              </a:rPr>
              <a:t>	then </a:t>
            </a:r>
          </a:p>
          <a:p>
            <a:pPr algn="just">
              <a:buNone/>
            </a:pPr>
            <a:r>
              <a:rPr lang="en-US" sz="1500" i="1" dirty="0" smtClean="0">
                <a:latin typeface="Arial Unicode MS" pitchFamily="34" charset="-128"/>
                <a:ea typeface="Arial Unicode MS" pitchFamily="34" charset="-128"/>
                <a:cs typeface="Arial Unicode MS" pitchFamily="34" charset="-128"/>
              </a:rPr>
              <a:t>		statement1</a:t>
            </a:r>
            <a:r>
              <a:rPr lang="en-US" sz="1500" dirty="0" smtClean="0">
                <a:latin typeface="Arial Unicode MS" pitchFamily="34" charset="-128"/>
                <a:ea typeface="Arial Unicode MS" pitchFamily="34" charset="-128"/>
                <a:cs typeface="Arial Unicode MS" pitchFamily="34" charset="-128"/>
              </a:rPr>
              <a:t> </a:t>
            </a:r>
          </a:p>
          <a:p>
            <a:pPr algn="just">
              <a:buNone/>
            </a:pPr>
            <a:r>
              <a:rPr lang="en-US" sz="1500" i="1" dirty="0" smtClean="0">
                <a:latin typeface="Arial Unicode MS" pitchFamily="34" charset="-128"/>
                <a:ea typeface="Arial Unicode MS" pitchFamily="34" charset="-128"/>
                <a:cs typeface="Arial Unicode MS" pitchFamily="34" charset="-128"/>
              </a:rPr>
              <a:t>		statement2</a:t>
            </a:r>
            <a:r>
              <a:rPr lang="en-US" sz="1500" dirty="0" smtClean="0">
                <a:latin typeface="Arial Unicode MS" pitchFamily="34" charset="-128"/>
                <a:ea typeface="Arial Unicode MS" pitchFamily="34" charset="-128"/>
                <a:cs typeface="Arial Unicode MS" pitchFamily="34" charset="-128"/>
              </a:rPr>
              <a:t> .......... </a:t>
            </a:r>
          </a:p>
          <a:p>
            <a:pPr algn="just">
              <a:buNone/>
            </a:pPr>
            <a:r>
              <a:rPr lang="en-US" sz="1500" dirty="0" smtClean="0">
                <a:latin typeface="Arial Unicode MS" pitchFamily="34" charset="-128"/>
                <a:ea typeface="Arial Unicode MS" pitchFamily="34" charset="-128"/>
                <a:cs typeface="Arial Unicode MS" pitchFamily="34" charset="-128"/>
              </a:rPr>
              <a:t>	else</a:t>
            </a:r>
          </a:p>
          <a:p>
            <a:pPr algn="just">
              <a:buNone/>
            </a:pPr>
            <a:r>
              <a:rPr lang="en-US" sz="1500" dirty="0" smtClean="0">
                <a:latin typeface="Arial Unicode MS" pitchFamily="34" charset="-128"/>
                <a:ea typeface="Arial Unicode MS" pitchFamily="34" charset="-128"/>
                <a:cs typeface="Arial Unicode MS" pitchFamily="34" charset="-128"/>
              </a:rPr>
              <a:t>		statement3</a:t>
            </a:r>
          </a:p>
          <a:p>
            <a:pPr algn="just">
              <a:buNone/>
            </a:pPr>
            <a:r>
              <a:rPr lang="en-US" sz="1500" dirty="0" smtClean="0">
                <a:latin typeface="Arial Unicode MS" pitchFamily="34" charset="-128"/>
                <a:ea typeface="Arial Unicode MS" pitchFamily="34" charset="-128"/>
                <a:cs typeface="Arial Unicode MS" pitchFamily="34" charset="-128"/>
              </a:rPr>
              <a:t>	</a:t>
            </a:r>
            <a:r>
              <a:rPr lang="en-US" sz="1500" dirty="0" err="1" smtClean="0">
                <a:latin typeface="Arial Unicode MS" pitchFamily="34" charset="-128"/>
                <a:ea typeface="Arial Unicode MS" pitchFamily="34" charset="-128"/>
                <a:cs typeface="Arial Unicode MS" pitchFamily="34" charset="-128"/>
              </a:rPr>
              <a:t>fi</a:t>
            </a:r>
            <a:endParaRPr lang="en-US" sz="15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Shell Scripting(Linux)</a:t>
            </a:r>
            <a:endParaRPr lang="en-US" dirty="0"/>
          </a:p>
        </p:txBody>
      </p:sp>
      <p:sp>
        <p:nvSpPr>
          <p:cNvPr id="3" name="Content Placeholder 2"/>
          <p:cNvSpPr>
            <a:spLocks noGrp="1"/>
          </p:cNvSpPr>
          <p:nvPr>
            <p:ph idx="1"/>
          </p:nvPr>
        </p:nvSpPr>
        <p:spPr/>
        <p:txBody>
          <a:bodyPr>
            <a:normAutofit lnSpcReduction="10000"/>
          </a:bodyPr>
          <a:lstStyle/>
          <a:p>
            <a:pPr>
              <a:buNone/>
            </a:pPr>
            <a:r>
              <a:rPr lang="en-US" sz="1500" b="1" dirty="0" smtClean="0">
                <a:latin typeface="Arial Unicode MS" pitchFamily="34" charset="-128"/>
                <a:ea typeface="Arial Unicode MS" pitchFamily="34" charset="-128"/>
                <a:cs typeface="Arial Unicode MS" pitchFamily="34" charset="-128"/>
              </a:rPr>
              <a:t>Multiple Conditional statements</a:t>
            </a:r>
          </a:p>
          <a:p>
            <a:pPr>
              <a:buNone/>
            </a:pPr>
            <a:r>
              <a:rPr lang="en-US" sz="1500" dirty="0" smtClean="0">
                <a:latin typeface="Arial Unicode MS" pitchFamily="34" charset="-128"/>
                <a:ea typeface="Arial Unicode MS" pitchFamily="34" charset="-128"/>
                <a:cs typeface="Arial Unicode MS" pitchFamily="34" charset="-128"/>
              </a:rPr>
              <a:t>it is possible to test for another condition if the first "if" fails. Note that any number of </a:t>
            </a:r>
            <a:r>
              <a:rPr lang="en-US" sz="1500" dirty="0" err="1" smtClean="0">
                <a:latin typeface="Arial Unicode MS" pitchFamily="34" charset="-128"/>
                <a:ea typeface="Arial Unicode MS" pitchFamily="34" charset="-128"/>
                <a:cs typeface="Arial Unicode MS" pitchFamily="34" charset="-128"/>
              </a:rPr>
              <a:t>elifs</a:t>
            </a:r>
            <a:r>
              <a:rPr lang="en-US" sz="1500" dirty="0" smtClean="0">
                <a:latin typeface="Arial Unicode MS" pitchFamily="34" charset="-128"/>
                <a:ea typeface="Arial Unicode MS" pitchFamily="34" charset="-128"/>
                <a:cs typeface="Arial Unicode MS" pitchFamily="34" charset="-128"/>
              </a:rPr>
              <a:t> can be added. </a:t>
            </a:r>
          </a:p>
          <a:p>
            <a:pPr>
              <a:buNone/>
            </a:pPr>
            <a:r>
              <a:rPr lang="en-US" sz="1500" dirty="0" smtClean="0">
                <a:latin typeface="Arial Unicode MS" pitchFamily="34" charset="-128"/>
                <a:ea typeface="Arial Unicode MS" pitchFamily="34" charset="-128"/>
                <a:cs typeface="Arial Unicode MS" pitchFamily="34" charset="-128"/>
              </a:rPr>
              <a:t> syntax:</a:t>
            </a:r>
          </a:p>
          <a:p>
            <a:pPr algn="just">
              <a:buNone/>
            </a:pPr>
            <a:r>
              <a:rPr lang="en-US" sz="1500" dirty="0" smtClean="0">
                <a:latin typeface="Arial Unicode MS" pitchFamily="34" charset="-128"/>
                <a:ea typeface="Arial Unicode MS" pitchFamily="34" charset="-128"/>
                <a:cs typeface="Arial Unicode MS" pitchFamily="34" charset="-128"/>
              </a:rPr>
              <a:t>	if </a:t>
            </a:r>
            <a:r>
              <a:rPr lang="en-US" sz="1500" i="1" dirty="0" smtClean="0">
                <a:latin typeface="Arial Unicode MS" pitchFamily="34" charset="-128"/>
                <a:ea typeface="Arial Unicode MS" pitchFamily="34" charset="-128"/>
                <a:cs typeface="Arial Unicode MS" pitchFamily="34" charset="-128"/>
              </a:rPr>
              <a:t>condition1</a:t>
            </a:r>
            <a:r>
              <a:rPr lang="en-US" sz="1500" dirty="0" smtClean="0">
                <a:latin typeface="Arial Unicode MS" pitchFamily="34" charset="-128"/>
                <a:ea typeface="Arial Unicode MS" pitchFamily="34" charset="-128"/>
                <a:cs typeface="Arial Unicode MS" pitchFamily="34" charset="-128"/>
              </a:rPr>
              <a:t> </a:t>
            </a:r>
          </a:p>
          <a:p>
            <a:pPr algn="just">
              <a:buNone/>
            </a:pPr>
            <a:r>
              <a:rPr lang="en-US" sz="1500" dirty="0" smtClean="0">
                <a:latin typeface="Arial Unicode MS" pitchFamily="34" charset="-128"/>
                <a:ea typeface="Arial Unicode MS" pitchFamily="34" charset="-128"/>
                <a:cs typeface="Arial Unicode MS" pitchFamily="34" charset="-128"/>
              </a:rPr>
              <a:t>	then </a:t>
            </a:r>
          </a:p>
          <a:p>
            <a:pPr algn="just">
              <a:buNone/>
            </a:pPr>
            <a:r>
              <a:rPr lang="en-US" sz="1500" i="1" dirty="0" smtClean="0">
                <a:latin typeface="Arial Unicode MS" pitchFamily="34" charset="-128"/>
                <a:ea typeface="Arial Unicode MS" pitchFamily="34" charset="-128"/>
                <a:cs typeface="Arial Unicode MS" pitchFamily="34" charset="-128"/>
              </a:rPr>
              <a:t>		statement1</a:t>
            </a:r>
            <a:r>
              <a:rPr lang="en-US" sz="1500" dirty="0" smtClean="0">
                <a:latin typeface="Arial Unicode MS" pitchFamily="34" charset="-128"/>
                <a:ea typeface="Arial Unicode MS" pitchFamily="34" charset="-128"/>
                <a:cs typeface="Arial Unicode MS" pitchFamily="34" charset="-128"/>
              </a:rPr>
              <a:t> </a:t>
            </a:r>
          </a:p>
          <a:p>
            <a:pPr algn="just">
              <a:buNone/>
            </a:pPr>
            <a:r>
              <a:rPr lang="en-US" sz="1500" i="1" dirty="0" smtClean="0">
                <a:latin typeface="Arial Unicode MS" pitchFamily="34" charset="-128"/>
                <a:ea typeface="Arial Unicode MS" pitchFamily="34" charset="-128"/>
                <a:cs typeface="Arial Unicode MS" pitchFamily="34" charset="-128"/>
              </a:rPr>
              <a:t>		statement2</a:t>
            </a:r>
            <a:r>
              <a:rPr lang="en-US" sz="1500" dirty="0" smtClean="0">
                <a:latin typeface="Arial Unicode MS" pitchFamily="34" charset="-128"/>
                <a:ea typeface="Arial Unicode MS" pitchFamily="34" charset="-128"/>
                <a:cs typeface="Arial Unicode MS" pitchFamily="34" charset="-128"/>
              </a:rPr>
              <a:t> .......... </a:t>
            </a:r>
          </a:p>
          <a:p>
            <a:pPr algn="just">
              <a:buNone/>
            </a:pPr>
            <a:r>
              <a:rPr lang="en-US" sz="1500" dirty="0" smtClean="0">
                <a:latin typeface="Arial Unicode MS" pitchFamily="34" charset="-128"/>
                <a:ea typeface="Arial Unicode MS" pitchFamily="34" charset="-128"/>
                <a:cs typeface="Arial Unicode MS" pitchFamily="34" charset="-128"/>
              </a:rPr>
              <a:t>	</a:t>
            </a:r>
            <a:r>
              <a:rPr lang="en-US" sz="1500" dirty="0" err="1" smtClean="0">
                <a:latin typeface="Arial Unicode MS" pitchFamily="34" charset="-128"/>
                <a:ea typeface="Arial Unicode MS" pitchFamily="34" charset="-128"/>
                <a:cs typeface="Arial Unicode MS" pitchFamily="34" charset="-128"/>
              </a:rPr>
              <a:t>elif</a:t>
            </a:r>
            <a:r>
              <a:rPr lang="en-US" sz="1500" dirty="0" smtClean="0">
                <a:latin typeface="Arial Unicode MS" pitchFamily="34" charset="-128"/>
                <a:ea typeface="Arial Unicode MS" pitchFamily="34" charset="-128"/>
                <a:cs typeface="Arial Unicode MS" pitchFamily="34" charset="-128"/>
              </a:rPr>
              <a:t> </a:t>
            </a:r>
            <a:r>
              <a:rPr lang="en-US" sz="1500" i="1" dirty="0" smtClean="0">
                <a:latin typeface="Arial Unicode MS" pitchFamily="34" charset="-128"/>
                <a:ea typeface="Arial Unicode MS" pitchFamily="34" charset="-128"/>
                <a:cs typeface="Arial Unicode MS" pitchFamily="34" charset="-128"/>
              </a:rPr>
              <a:t>condition2</a:t>
            </a:r>
          </a:p>
          <a:p>
            <a:pPr algn="just">
              <a:buNone/>
            </a:pPr>
            <a:r>
              <a:rPr lang="en-US" sz="1500" i="1" dirty="0" smtClean="0">
                <a:latin typeface="Arial Unicode MS" pitchFamily="34" charset="-128"/>
                <a:ea typeface="Arial Unicode MS" pitchFamily="34" charset="-128"/>
                <a:cs typeface="Arial Unicode MS" pitchFamily="34" charset="-128"/>
              </a:rPr>
              <a:t>	then</a:t>
            </a:r>
          </a:p>
          <a:p>
            <a:pPr algn="just">
              <a:buNone/>
            </a:pPr>
            <a:r>
              <a:rPr lang="en-US" sz="1500" i="1" dirty="0" smtClean="0">
                <a:latin typeface="Arial Unicode MS" pitchFamily="34" charset="-128"/>
                <a:ea typeface="Arial Unicode MS" pitchFamily="34" charset="-128"/>
                <a:cs typeface="Arial Unicode MS" pitchFamily="34" charset="-128"/>
              </a:rPr>
              <a:t>		statement1….</a:t>
            </a:r>
          </a:p>
          <a:p>
            <a:pPr algn="just">
              <a:buNone/>
            </a:pPr>
            <a:r>
              <a:rPr lang="en-US" sz="1500" i="1" dirty="0" smtClean="0">
                <a:latin typeface="Arial Unicode MS" pitchFamily="34" charset="-128"/>
                <a:ea typeface="Arial Unicode MS" pitchFamily="34" charset="-128"/>
                <a:cs typeface="Arial Unicode MS" pitchFamily="34" charset="-128"/>
              </a:rPr>
              <a:t>	</a:t>
            </a:r>
            <a:r>
              <a:rPr lang="en-US" sz="1500" dirty="0" err="1" smtClean="0">
                <a:latin typeface="Arial Unicode MS" pitchFamily="34" charset="-128"/>
                <a:ea typeface="Arial Unicode MS" pitchFamily="34" charset="-128"/>
                <a:cs typeface="Arial Unicode MS" pitchFamily="34" charset="-128"/>
              </a:rPr>
              <a:t>elif</a:t>
            </a:r>
            <a:r>
              <a:rPr lang="en-US" sz="1500" dirty="0" smtClean="0">
                <a:latin typeface="Arial Unicode MS" pitchFamily="34" charset="-128"/>
                <a:ea typeface="Arial Unicode MS" pitchFamily="34" charset="-128"/>
                <a:cs typeface="Arial Unicode MS" pitchFamily="34" charset="-128"/>
              </a:rPr>
              <a:t> </a:t>
            </a:r>
            <a:r>
              <a:rPr lang="en-US" sz="1500" i="1" dirty="0" smtClean="0">
                <a:latin typeface="Arial Unicode MS" pitchFamily="34" charset="-128"/>
                <a:ea typeface="Arial Unicode MS" pitchFamily="34" charset="-128"/>
                <a:cs typeface="Arial Unicode MS" pitchFamily="34" charset="-128"/>
              </a:rPr>
              <a:t>condition3</a:t>
            </a:r>
          </a:p>
          <a:p>
            <a:pPr algn="just">
              <a:buNone/>
            </a:pPr>
            <a:r>
              <a:rPr lang="en-US" sz="1500" i="1" dirty="0" smtClean="0">
                <a:latin typeface="Arial Unicode MS" pitchFamily="34" charset="-128"/>
                <a:ea typeface="Arial Unicode MS" pitchFamily="34" charset="-128"/>
                <a:cs typeface="Arial Unicode MS" pitchFamily="34" charset="-128"/>
              </a:rPr>
              <a:t>	then		</a:t>
            </a:r>
          </a:p>
          <a:p>
            <a:pPr algn="just">
              <a:buNone/>
            </a:pPr>
            <a:r>
              <a:rPr lang="en-US" sz="1500" i="1" dirty="0" smtClean="0">
                <a:latin typeface="Arial Unicode MS" pitchFamily="34" charset="-128"/>
                <a:ea typeface="Arial Unicode MS" pitchFamily="34" charset="-128"/>
                <a:cs typeface="Arial Unicode MS" pitchFamily="34" charset="-128"/>
              </a:rPr>
              <a:t>		statement1…</a:t>
            </a:r>
          </a:p>
          <a:p>
            <a:pPr algn="just">
              <a:buNone/>
            </a:pPr>
            <a:r>
              <a:rPr lang="en-US" sz="1500" i="1" dirty="0" smtClean="0">
                <a:latin typeface="Arial Unicode MS" pitchFamily="34" charset="-128"/>
                <a:ea typeface="Arial Unicode MS" pitchFamily="34" charset="-128"/>
                <a:cs typeface="Arial Unicode MS" pitchFamily="34" charset="-128"/>
              </a:rPr>
              <a:t>      else</a:t>
            </a:r>
          </a:p>
          <a:p>
            <a:pPr algn="just">
              <a:buNone/>
            </a:pPr>
            <a:r>
              <a:rPr lang="en-US" sz="1500" i="1" dirty="0" smtClean="0">
                <a:latin typeface="Arial Unicode MS" pitchFamily="34" charset="-128"/>
                <a:ea typeface="Arial Unicode MS" pitchFamily="34" charset="-128"/>
                <a:cs typeface="Arial Unicode MS" pitchFamily="34" charset="-128"/>
              </a:rPr>
              <a:t>		default Statement</a:t>
            </a:r>
          </a:p>
          <a:p>
            <a:pPr algn="just">
              <a:buNone/>
            </a:pPr>
            <a:r>
              <a:rPr lang="en-US" sz="1500" i="1" dirty="0" smtClean="0">
                <a:latin typeface="Arial Unicode MS" pitchFamily="34" charset="-128"/>
                <a:ea typeface="Arial Unicode MS" pitchFamily="34" charset="-128"/>
                <a:cs typeface="Arial Unicode MS" pitchFamily="34" charset="-128"/>
              </a:rPr>
              <a:t>	</a:t>
            </a:r>
          </a:p>
          <a:p>
            <a:pPr algn="just">
              <a:buNone/>
            </a:pPr>
            <a:r>
              <a:rPr lang="en-US" sz="1500" dirty="0" smtClean="0">
                <a:latin typeface="Arial Unicode MS" pitchFamily="34" charset="-128"/>
                <a:ea typeface="Arial Unicode MS" pitchFamily="34" charset="-128"/>
                <a:cs typeface="Arial Unicode MS" pitchFamily="34" charset="-128"/>
              </a:rPr>
              <a:t>	</a:t>
            </a:r>
            <a:r>
              <a:rPr lang="en-US" sz="1500" dirty="0" err="1" smtClean="0">
                <a:latin typeface="Arial Unicode MS" pitchFamily="34" charset="-128"/>
                <a:ea typeface="Arial Unicode MS" pitchFamily="34" charset="-128"/>
                <a:cs typeface="Arial Unicode MS" pitchFamily="34" charset="-128"/>
              </a:rPr>
              <a:t>fi</a:t>
            </a:r>
            <a:endParaRPr lang="en-US" sz="1500" dirty="0" smtClean="0">
              <a:latin typeface="Arial Unicode MS" pitchFamily="34" charset="-128"/>
              <a:ea typeface="Arial Unicode MS" pitchFamily="34" charset="-128"/>
              <a:cs typeface="Arial Unicode MS" pitchFamily="34" charset="-128"/>
            </a:endParaRPr>
          </a:p>
          <a:p>
            <a:pPr>
              <a:buNone/>
            </a:pPr>
            <a:endParaRPr lang="en-US" sz="1500" dirty="0" smtClean="0">
              <a:latin typeface="Arial Unicode MS" pitchFamily="34" charset="-128"/>
              <a:ea typeface="Arial Unicode MS" pitchFamily="34" charset="-128"/>
              <a:cs typeface="Arial Unicode MS" pitchFamily="34" charset="-128"/>
            </a:endParaRPr>
          </a:p>
          <a:p>
            <a:pPr>
              <a:buNone/>
            </a:pPr>
            <a:endParaRPr lang="en-US" sz="15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225" y="533400"/>
            <a:ext cx="5478775" cy="610820"/>
          </a:xfrm>
        </p:spPr>
        <p:txBody>
          <a:bodyPr>
            <a:normAutofit fontScale="90000"/>
          </a:bodyPr>
          <a:lstStyle/>
          <a:p>
            <a:r>
              <a:rPr lang="en-US" sz="1600" dirty="0" smtClean="0">
                <a:latin typeface="Arial Unicode MS" pitchFamily="34" charset="-128"/>
                <a:ea typeface="Arial Unicode MS" pitchFamily="34" charset="-128"/>
                <a:cs typeface="Arial Unicode MS" pitchFamily="34" charset="-128"/>
              </a:rPr>
              <a:t>Shell Scripting</a:t>
            </a:r>
            <a:r>
              <a:rPr lang="en-US" dirty="0" smtClean="0"/>
              <a:t/>
            </a:r>
            <a:br>
              <a:rPr lang="en-US" dirty="0" smtClean="0"/>
            </a:br>
            <a:r>
              <a:rPr lang="en-US" sz="3100" dirty="0" smtClean="0">
                <a:latin typeface="Arial Unicode MS" pitchFamily="34" charset="-128"/>
                <a:ea typeface="Arial Unicode MS" pitchFamily="34" charset="-128"/>
                <a:cs typeface="Arial Unicode MS" pitchFamily="34" charset="-128"/>
              </a:rPr>
              <a:t>Loops</a:t>
            </a:r>
            <a:endParaRPr lang="en-US" sz="3100"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754374" y="1443835"/>
            <a:ext cx="7856226" cy="4575965"/>
          </a:xfrm>
        </p:spPr>
        <p:txBody>
          <a:bodyPr>
            <a:normAutofit/>
          </a:bodyPr>
          <a:lstStyle/>
          <a:p>
            <a:pPr>
              <a:buNone/>
            </a:pPr>
            <a:r>
              <a:rPr lang="en-US" sz="1500" b="1" dirty="0" smtClean="0">
                <a:latin typeface="Arial Unicode MS" pitchFamily="34" charset="-128"/>
                <a:ea typeface="Arial Unicode MS" pitchFamily="34" charset="-128"/>
                <a:cs typeface="Arial Unicode MS" pitchFamily="34" charset="-128"/>
              </a:rPr>
              <a:t>Loop defined as:</a:t>
            </a:r>
            <a:r>
              <a:rPr lang="en-US" sz="1500" dirty="0" smtClean="0">
                <a:latin typeface="Arial Unicode MS" pitchFamily="34" charset="-128"/>
                <a:ea typeface="Arial Unicode MS" pitchFamily="34" charset="-128"/>
                <a:cs typeface="Arial Unicode MS" pitchFamily="34" charset="-128"/>
              </a:rPr>
              <a:t/>
            </a:r>
            <a:br>
              <a:rPr lang="en-US" sz="1500" dirty="0" smtClean="0">
                <a:latin typeface="Arial Unicode MS" pitchFamily="34" charset="-128"/>
                <a:ea typeface="Arial Unicode MS" pitchFamily="34" charset="-128"/>
                <a:cs typeface="Arial Unicode MS" pitchFamily="34" charset="-128"/>
              </a:rPr>
            </a:br>
            <a:r>
              <a:rPr lang="en-US" sz="1500" dirty="0" smtClean="0">
                <a:latin typeface="Arial Unicode MS" pitchFamily="34" charset="-128"/>
                <a:ea typeface="Arial Unicode MS" pitchFamily="34" charset="-128"/>
                <a:cs typeface="Arial Unicode MS" pitchFamily="34" charset="-128"/>
              </a:rPr>
              <a:t>“</a:t>
            </a:r>
            <a:r>
              <a:rPr lang="en-US" sz="1500" i="1" dirty="0" smtClean="0">
                <a:latin typeface="Arial Unicode MS" pitchFamily="34" charset="-128"/>
                <a:ea typeface="Arial Unicode MS" pitchFamily="34" charset="-128"/>
                <a:cs typeface="Arial Unicode MS" pitchFamily="34" charset="-128"/>
              </a:rPr>
              <a:t>system can repeat particular instruction again and again, until particular condition satisfies. A group of instruction that is executed repeatedly is called a loop.</a:t>
            </a:r>
            <a:r>
              <a:rPr lang="en-US" sz="1500" dirty="0" smtClean="0">
                <a:latin typeface="Arial Unicode MS" pitchFamily="34" charset="-128"/>
                <a:ea typeface="Arial Unicode MS" pitchFamily="34" charset="-128"/>
                <a:cs typeface="Arial Unicode MS" pitchFamily="34" charset="-128"/>
              </a:rPr>
              <a:t>"</a:t>
            </a:r>
          </a:p>
          <a:p>
            <a:pPr>
              <a:buNone/>
            </a:pPr>
            <a:r>
              <a:rPr lang="en-US" sz="1500" b="1" dirty="0" smtClean="0">
                <a:latin typeface="Arial Unicode MS" pitchFamily="34" charset="-128"/>
                <a:ea typeface="Arial Unicode MS" pitchFamily="34" charset="-128"/>
                <a:cs typeface="Arial Unicode MS" pitchFamily="34" charset="-128"/>
              </a:rPr>
              <a:t>Bash supports:</a:t>
            </a:r>
          </a:p>
          <a:p>
            <a:r>
              <a:rPr lang="en-US" sz="1500" dirty="0" smtClean="0">
                <a:latin typeface="Arial Unicode MS" pitchFamily="34" charset="-128"/>
                <a:ea typeface="Arial Unicode MS" pitchFamily="34" charset="-128"/>
                <a:cs typeface="Arial Unicode MS" pitchFamily="34" charset="-128"/>
              </a:rPr>
              <a:t>for loop</a:t>
            </a:r>
          </a:p>
          <a:p>
            <a:r>
              <a:rPr lang="en-US" sz="1500" dirty="0" smtClean="0">
                <a:latin typeface="Arial Unicode MS" pitchFamily="34" charset="-128"/>
                <a:ea typeface="Arial Unicode MS" pitchFamily="34" charset="-128"/>
                <a:cs typeface="Arial Unicode MS" pitchFamily="34" charset="-128"/>
              </a:rPr>
              <a:t>while loop</a:t>
            </a:r>
          </a:p>
          <a:p>
            <a:pPr>
              <a:buNone/>
            </a:pPr>
            <a:r>
              <a:rPr lang="en-US" sz="1500" b="1" dirty="0" smtClean="0">
                <a:latin typeface="Arial Unicode MS" pitchFamily="34" charset="-128"/>
                <a:ea typeface="Arial Unicode MS" pitchFamily="34" charset="-128"/>
                <a:cs typeface="Arial Unicode MS" pitchFamily="34" charset="-128"/>
              </a:rPr>
              <a:t>Note </a:t>
            </a:r>
            <a:r>
              <a:rPr lang="en-US" sz="1500" dirty="0" smtClean="0">
                <a:latin typeface="Arial Unicode MS" pitchFamily="34" charset="-128"/>
                <a:ea typeface="Arial Unicode MS" pitchFamily="34" charset="-128"/>
                <a:cs typeface="Arial Unicode MS" pitchFamily="34" charset="-128"/>
              </a:rPr>
              <a:t>that in each and every loop,</a:t>
            </a:r>
          </a:p>
          <a:p>
            <a:r>
              <a:rPr lang="en-US" sz="1500" dirty="0" smtClean="0">
                <a:latin typeface="Arial Unicode MS" pitchFamily="34" charset="-128"/>
                <a:ea typeface="Arial Unicode MS" pitchFamily="34" charset="-128"/>
                <a:cs typeface="Arial Unicode MS" pitchFamily="34" charset="-128"/>
              </a:rPr>
              <a:t>(a) First, the variable used in loop condition must be initialized, then execution of the loop begins.</a:t>
            </a:r>
          </a:p>
          <a:p>
            <a:r>
              <a:rPr lang="en-US" sz="1500" dirty="0" smtClean="0">
                <a:latin typeface="Arial Unicode MS" pitchFamily="34" charset="-128"/>
                <a:ea typeface="Arial Unicode MS" pitchFamily="34" charset="-128"/>
                <a:cs typeface="Arial Unicode MS" pitchFamily="34" charset="-128"/>
              </a:rPr>
              <a:t>(b) A test (condition) is made at the beginning of each iteration.</a:t>
            </a:r>
          </a:p>
          <a:p>
            <a:r>
              <a:rPr lang="en-US" sz="1500" dirty="0" smtClean="0">
                <a:latin typeface="Arial Unicode MS" pitchFamily="34" charset="-128"/>
                <a:ea typeface="Arial Unicode MS" pitchFamily="34" charset="-128"/>
                <a:cs typeface="Arial Unicode MS" pitchFamily="34" charset="-128"/>
              </a:rPr>
              <a:t>(c) The body of loop ends with a statement that modifies the value of the test (condition) variable.</a:t>
            </a:r>
          </a:p>
          <a:p>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025" y="457200"/>
            <a:ext cx="4792975" cy="610820"/>
          </a:xfrm>
        </p:spPr>
        <p:txBody>
          <a:bodyPr>
            <a:normAutofit fontScale="90000"/>
          </a:bodyPr>
          <a:lstStyle/>
          <a:p>
            <a:r>
              <a:rPr lang="en-US" sz="1600" i="1" dirty="0" smtClean="0">
                <a:latin typeface="Arial Unicode MS" pitchFamily="34" charset="-128"/>
                <a:ea typeface="Arial Unicode MS" pitchFamily="34" charset="-128"/>
                <a:cs typeface="Arial Unicode MS" pitchFamily="34" charset="-128"/>
              </a:rPr>
              <a:t>Shell Scripting</a:t>
            </a:r>
            <a:r>
              <a:rPr lang="en-US" i="1" dirty="0" smtClean="0"/>
              <a:t/>
            </a:r>
            <a:br>
              <a:rPr lang="en-US" i="1" dirty="0" smtClean="0"/>
            </a:br>
            <a:r>
              <a:rPr lang="en-US" sz="3100" dirty="0" smtClean="0">
                <a:latin typeface="Arial Unicode MS" pitchFamily="34" charset="-128"/>
                <a:ea typeface="Arial Unicode MS" pitchFamily="34" charset="-128"/>
                <a:cs typeface="Arial Unicode MS" pitchFamily="34" charset="-128"/>
              </a:rPr>
              <a:t>Loops</a:t>
            </a:r>
            <a:endParaRPr lang="en-US" sz="3100" dirty="0"/>
          </a:p>
        </p:txBody>
      </p:sp>
      <p:sp>
        <p:nvSpPr>
          <p:cNvPr id="3" name="Content Placeholder 2"/>
          <p:cNvSpPr>
            <a:spLocks noGrp="1"/>
          </p:cNvSpPr>
          <p:nvPr>
            <p:ph idx="1"/>
          </p:nvPr>
        </p:nvSpPr>
        <p:spPr/>
        <p:txBody>
          <a:bodyPr>
            <a:normAutofit fontScale="92500" lnSpcReduction="10000"/>
          </a:bodyPr>
          <a:lstStyle/>
          <a:p>
            <a:pPr>
              <a:buNone/>
            </a:pPr>
            <a:r>
              <a:rPr lang="en-US" sz="1400" b="1" dirty="0" smtClean="0">
                <a:latin typeface="Arial Unicode MS" pitchFamily="34" charset="-128"/>
                <a:ea typeface="Arial Unicode MS" pitchFamily="34" charset="-128"/>
                <a:cs typeface="Arial Unicode MS" pitchFamily="34" charset="-128"/>
              </a:rPr>
              <a:t>for Loop</a:t>
            </a:r>
          </a:p>
          <a:p>
            <a:pPr>
              <a:buNone/>
            </a:pPr>
            <a:r>
              <a:rPr lang="en-US" sz="1400" i="1" dirty="0" smtClean="0">
                <a:latin typeface="Arial Unicode MS" pitchFamily="34" charset="-128"/>
                <a:ea typeface="Arial Unicode MS" pitchFamily="34" charset="-128"/>
                <a:cs typeface="Arial Unicode MS" pitchFamily="34" charset="-128"/>
              </a:rPr>
              <a:t>Syntax:</a:t>
            </a:r>
            <a:br>
              <a:rPr lang="en-US" sz="1400" i="1" dirty="0" smtClean="0">
                <a:latin typeface="Arial Unicode MS" pitchFamily="34" charset="-128"/>
                <a:ea typeface="Arial Unicode MS" pitchFamily="34" charset="-128"/>
                <a:cs typeface="Arial Unicode MS" pitchFamily="34" charset="-128"/>
              </a:rPr>
            </a:br>
            <a:r>
              <a:rPr lang="en-US" sz="1400" i="1" dirty="0" smtClean="0">
                <a:latin typeface="Arial Unicode MS" pitchFamily="34" charset="-128"/>
                <a:ea typeface="Arial Unicode MS" pitchFamily="34" charset="-128"/>
                <a:cs typeface="Arial Unicode MS" pitchFamily="34" charset="-128"/>
              </a:rPr>
              <a:t>for { variable name } in { list } </a:t>
            </a:r>
          </a:p>
          <a:p>
            <a:pPr>
              <a:buNone/>
            </a:pPr>
            <a:r>
              <a:rPr lang="en-US" sz="1400" i="1" dirty="0" smtClean="0">
                <a:latin typeface="Arial Unicode MS" pitchFamily="34" charset="-128"/>
                <a:ea typeface="Arial Unicode MS" pitchFamily="34" charset="-128"/>
                <a:cs typeface="Arial Unicode MS" pitchFamily="34" charset="-128"/>
              </a:rPr>
              <a:t>	do </a:t>
            </a:r>
          </a:p>
          <a:p>
            <a:pPr>
              <a:buNone/>
            </a:pPr>
            <a:r>
              <a:rPr lang="en-US" sz="1400" i="1" dirty="0" smtClean="0">
                <a:latin typeface="Arial Unicode MS" pitchFamily="34" charset="-128"/>
                <a:ea typeface="Arial Unicode MS" pitchFamily="34" charset="-128"/>
                <a:cs typeface="Arial Unicode MS" pitchFamily="34" charset="-128"/>
              </a:rPr>
              <a:t>		execute one for each item in the list until the list is </a:t>
            </a:r>
          </a:p>
          <a:p>
            <a:pPr>
              <a:buNone/>
            </a:pPr>
            <a:r>
              <a:rPr lang="en-US" sz="1400" i="1" dirty="0" smtClean="0">
                <a:latin typeface="Arial Unicode MS" pitchFamily="34" charset="-128"/>
                <a:ea typeface="Arial Unicode MS" pitchFamily="34" charset="-128"/>
                <a:cs typeface="Arial Unicode MS" pitchFamily="34" charset="-128"/>
              </a:rPr>
              <a:t>		not finished (And repeat all statement between do and done) done </a:t>
            </a:r>
          </a:p>
          <a:p>
            <a:pPr>
              <a:buNone/>
            </a:pPr>
            <a:r>
              <a:rPr lang="en-US" sz="1400" i="1" dirty="0" smtClean="0">
                <a:latin typeface="Arial Unicode MS" pitchFamily="34" charset="-128"/>
                <a:ea typeface="Arial Unicode MS" pitchFamily="34" charset="-128"/>
                <a:cs typeface="Arial Unicode MS" pitchFamily="34" charset="-128"/>
              </a:rPr>
              <a:t>	done</a:t>
            </a:r>
          </a:p>
          <a:p>
            <a:pPr>
              <a:buNone/>
            </a:pPr>
            <a:r>
              <a:rPr lang="en-US" sz="1400" dirty="0" smtClean="0"/>
              <a:t>Even you can use following syntax:</a:t>
            </a:r>
          </a:p>
          <a:p>
            <a:pPr>
              <a:buNone/>
            </a:pPr>
            <a:r>
              <a:rPr lang="en-US" sz="1400" i="1" dirty="0" smtClean="0"/>
              <a:t>Syntax:</a:t>
            </a:r>
            <a:endParaRPr lang="en-US" sz="1400" dirty="0" smtClean="0"/>
          </a:p>
          <a:p>
            <a:pPr>
              <a:buNone/>
            </a:pPr>
            <a:r>
              <a:rPr lang="en-US" sz="1400" dirty="0" smtClean="0"/>
              <a:t>	for (( expr1; expr2; expr3 ))</a:t>
            </a:r>
            <a:br>
              <a:rPr lang="en-US" sz="1400" dirty="0" smtClean="0"/>
            </a:br>
            <a:r>
              <a:rPr lang="en-US" sz="1400" dirty="0" smtClean="0"/>
              <a:t>do</a:t>
            </a:r>
            <a:br>
              <a:rPr lang="en-US" sz="1400" dirty="0" smtClean="0"/>
            </a:br>
            <a:r>
              <a:rPr lang="en-US" sz="1400" dirty="0" smtClean="0"/>
              <a:t>..... ...</a:t>
            </a:r>
          </a:p>
          <a:p>
            <a:pPr>
              <a:buNone/>
            </a:pPr>
            <a:r>
              <a:rPr lang="en-US" sz="1400" dirty="0" smtClean="0"/>
              <a:t>		repeat all statements between do and done </a:t>
            </a:r>
          </a:p>
          <a:p>
            <a:pPr>
              <a:buNone/>
            </a:pPr>
            <a:r>
              <a:rPr lang="en-US" sz="1400" dirty="0" smtClean="0"/>
              <a:t>		until expr2 is TRUE</a:t>
            </a:r>
          </a:p>
          <a:p>
            <a:pPr>
              <a:buNone/>
            </a:pPr>
            <a:r>
              <a:rPr lang="en-US" sz="1400" dirty="0" smtClean="0"/>
              <a:t>	 done</a:t>
            </a:r>
            <a:endParaRPr lang="en-US" sz="1400" i="1" dirty="0" smtClean="0">
              <a:latin typeface="Arial Unicode MS" pitchFamily="34" charset="-128"/>
              <a:ea typeface="Arial Unicode MS" pitchFamily="34" charset="-128"/>
              <a:cs typeface="Arial Unicode MS" pitchFamily="34" charset="-128"/>
            </a:endParaRPr>
          </a:p>
          <a:p>
            <a:pPr>
              <a:buNone/>
            </a:pPr>
            <a:r>
              <a:rPr lang="en-US" sz="1400" i="1" dirty="0" err="1" smtClean="0">
                <a:latin typeface="Arial Unicode MS" pitchFamily="34" charset="-128"/>
                <a:ea typeface="Arial Unicode MS" pitchFamily="34" charset="-128"/>
                <a:cs typeface="Arial Unicode MS" pitchFamily="34" charset="-128"/>
              </a:rPr>
              <a:t>Eg</a:t>
            </a:r>
            <a:r>
              <a:rPr lang="en-US" sz="1400" i="1" dirty="0" smtClean="0">
                <a:latin typeface="Arial Unicode MS" pitchFamily="34" charset="-128"/>
                <a:ea typeface="Arial Unicode MS" pitchFamily="34" charset="-128"/>
                <a:cs typeface="Arial Unicode MS" pitchFamily="34" charset="-128"/>
              </a:rPr>
              <a:t>: </a:t>
            </a:r>
          </a:p>
          <a:p>
            <a:pPr>
              <a:buNone/>
            </a:pPr>
            <a:r>
              <a:rPr lang="en-US" sz="1400" i="1" dirty="0" smtClean="0">
                <a:latin typeface="Arial Unicode MS" pitchFamily="34" charset="-128"/>
                <a:ea typeface="Arial Unicode MS" pitchFamily="34" charset="-128"/>
                <a:cs typeface="Arial Unicode MS" pitchFamily="34" charset="-128"/>
              </a:rPr>
              <a:t>	</a:t>
            </a:r>
            <a:r>
              <a:rPr lang="en-US" sz="1400" dirty="0" smtClean="0"/>
              <a:t>#!bin/</a:t>
            </a:r>
            <a:r>
              <a:rPr lang="en-US" sz="1400" dirty="0" err="1" smtClean="0"/>
              <a:t>sh</a:t>
            </a:r>
            <a:r>
              <a:rPr lang="en-US" sz="1400" dirty="0" smtClean="0"/>
              <a:t/>
            </a:r>
            <a:br>
              <a:rPr lang="en-US" sz="1400" dirty="0" smtClean="0"/>
            </a:br>
            <a:r>
              <a:rPr lang="en-US" sz="1400" dirty="0" smtClean="0"/>
              <a:t>for </a:t>
            </a:r>
            <a:r>
              <a:rPr lang="en-US" sz="1400" dirty="0" err="1" smtClean="0"/>
              <a:t>i</a:t>
            </a:r>
            <a:r>
              <a:rPr lang="en-US" sz="1400" dirty="0" smtClean="0"/>
              <a:t> in 1 2 3 4 5</a:t>
            </a:r>
            <a:br>
              <a:rPr lang="en-US" sz="1400" dirty="0" smtClean="0"/>
            </a:br>
            <a:r>
              <a:rPr lang="en-US" sz="1400" dirty="0" smtClean="0"/>
              <a:t>do</a:t>
            </a:r>
            <a:br>
              <a:rPr lang="en-US" sz="1400" dirty="0" smtClean="0"/>
            </a:br>
            <a:r>
              <a:rPr lang="en-US" sz="1400" dirty="0" smtClean="0"/>
              <a:t>echo "Welcome $</a:t>
            </a:r>
            <a:r>
              <a:rPr lang="en-US" sz="1400" dirty="0" err="1" smtClean="0"/>
              <a:t>i</a:t>
            </a:r>
            <a:r>
              <a:rPr lang="en-US" sz="1400" dirty="0" smtClean="0"/>
              <a:t> times"</a:t>
            </a:r>
            <a:br>
              <a:rPr lang="en-US" sz="1400" dirty="0" smtClean="0"/>
            </a:br>
            <a:r>
              <a:rPr lang="en-US" sz="1400" dirty="0" smtClean="0"/>
              <a:t>done</a:t>
            </a:r>
            <a:endParaRPr lang="en-US" sz="14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i="1" dirty="0" smtClean="0">
                <a:latin typeface="Arial Unicode MS" pitchFamily="34" charset="-128"/>
                <a:ea typeface="Arial Unicode MS" pitchFamily="34" charset="-128"/>
                <a:cs typeface="Arial Unicode MS" pitchFamily="34" charset="-128"/>
              </a:rPr>
              <a:t>Shell Scripting</a:t>
            </a:r>
            <a:r>
              <a:rPr lang="en-US" i="1" dirty="0" smtClean="0"/>
              <a:t/>
            </a:r>
            <a:br>
              <a:rPr lang="en-US" i="1" dirty="0" smtClean="0"/>
            </a:br>
            <a:r>
              <a:rPr lang="en-US" sz="3100" dirty="0" smtClean="0">
                <a:latin typeface="Arial Unicode MS" pitchFamily="34" charset="-128"/>
                <a:ea typeface="Arial Unicode MS" pitchFamily="34" charset="-128"/>
                <a:cs typeface="Arial Unicode MS" pitchFamily="34" charset="-128"/>
              </a:rPr>
              <a:t>Loops</a:t>
            </a:r>
            <a:endParaRPr lang="en-US" sz="3100" dirty="0"/>
          </a:p>
        </p:txBody>
      </p:sp>
      <p:sp>
        <p:nvSpPr>
          <p:cNvPr id="3" name="Content Placeholder 2"/>
          <p:cNvSpPr>
            <a:spLocks noGrp="1"/>
          </p:cNvSpPr>
          <p:nvPr>
            <p:ph idx="1"/>
          </p:nvPr>
        </p:nvSpPr>
        <p:spPr/>
        <p:txBody>
          <a:bodyPr>
            <a:normAutofit fontScale="92500" lnSpcReduction="10000"/>
          </a:bodyPr>
          <a:lstStyle/>
          <a:p>
            <a:pPr>
              <a:buNone/>
            </a:pPr>
            <a:r>
              <a:rPr lang="en-US" sz="1600" b="1" dirty="0" smtClean="0">
                <a:latin typeface="Arial Unicode MS" pitchFamily="34" charset="-128"/>
                <a:ea typeface="Arial Unicode MS" pitchFamily="34" charset="-128"/>
                <a:cs typeface="Arial Unicode MS" pitchFamily="34" charset="-128"/>
              </a:rPr>
              <a:t>Nesting of for Loop</a:t>
            </a:r>
          </a:p>
          <a:p>
            <a:pPr>
              <a:buNone/>
            </a:pPr>
            <a:r>
              <a:rPr lang="en-US" sz="1600" dirty="0" smtClean="0">
                <a:latin typeface="Arial Unicode MS" pitchFamily="34" charset="-128"/>
                <a:ea typeface="Arial Unicode MS" pitchFamily="34" charset="-128"/>
                <a:cs typeface="Arial Unicode MS" pitchFamily="34" charset="-128"/>
              </a:rPr>
              <a:t>	</a:t>
            </a:r>
            <a:r>
              <a:rPr lang="en-US" sz="1600" dirty="0" smtClean="0"/>
              <a:t>A loop statement can use any other type of command within the loop, including other loop commands. This is called a </a:t>
            </a:r>
            <a:r>
              <a:rPr lang="en-US" sz="1600" i="1" dirty="0" smtClean="0"/>
              <a:t>nested loop</a:t>
            </a:r>
            <a:r>
              <a:rPr lang="en-US" sz="1600" dirty="0" smtClean="0"/>
              <a:t>. </a:t>
            </a:r>
          </a:p>
          <a:p>
            <a:r>
              <a:rPr lang="en-US" sz="1600" dirty="0" smtClean="0"/>
              <a:t>when using nested loops, because you’re performing an iteration within an iteration, which multiplies the number of times commands are being run.</a:t>
            </a:r>
          </a:p>
          <a:p>
            <a:r>
              <a:rPr lang="en-US" sz="1600" dirty="0" smtClean="0"/>
              <a:t>If you don’t pay close attention to this, it can cause problems in your scripts.</a:t>
            </a:r>
          </a:p>
          <a:p>
            <a:pPr>
              <a:buNone/>
            </a:pPr>
            <a:endParaRPr lang="en-US" sz="1600" dirty="0" smtClean="0">
              <a:latin typeface="Arial Unicode MS" pitchFamily="34" charset="-128"/>
              <a:ea typeface="Arial Unicode MS" pitchFamily="34" charset="-128"/>
              <a:cs typeface="Arial Unicode MS" pitchFamily="34" charset="-128"/>
            </a:endParaRPr>
          </a:p>
          <a:p>
            <a:pPr>
              <a:buNone/>
            </a:pPr>
            <a:r>
              <a:rPr lang="en-US" sz="1600" b="1" dirty="0" smtClean="0">
                <a:latin typeface="Arial Unicode MS" pitchFamily="34" charset="-128"/>
                <a:ea typeface="Arial Unicode MS" pitchFamily="34" charset="-128"/>
                <a:cs typeface="Arial Unicode MS" pitchFamily="34" charset="-128"/>
              </a:rPr>
              <a:t>Syntax:</a:t>
            </a:r>
          </a:p>
          <a:p>
            <a:pPr>
              <a:buNone/>
            </a:pPr>
            <a:r>
              <a:rPr lang="en-US" sz="1600" dirty="0" smtClean="0">
                <a:latin typeface="Arial Unicode MS" pitchFamily="34" charset="-128"/>
                <a:ea typeface="Arial Unicode MS" pitchFamily="34" charset="-128"/>
                <a:cs typeface="Arial Unicode MS" pitchFamily="34" charset="-128"/>
              </a:rPr>
              <a:t>for (( </a:t>
            </a:r>
            <a:r>
              <a:rPr lang="en-US" sz="1600" dirty="0" err="1" smtClean="0">
                <a:latin typeface="Arial Unicode MS" pitchFamily="34" charset="-128"/>
                <a:ea typeface="Arial Unicode MS" pitchFamily="34" charset="-128"/>
                <a:cs typeface="Arial Unicode MS" pitchFamily="34" charset="-128"/>
              </a:rPr>
              <a:t>i</a:t>
            </a:r>
            <a:r>
              <a:rPr lang="en-US" sz="1600" dirty="0" smtClean="0">
                <a:latin typeface="Arial Unicode MS" pitchFamily="34" charset="-128"/>
                <a:ea typeface="Arial Unicode MS" pitchFamily="34" charset="-128"/>
                <a:cs typeface="Arial Unicode MS" pitchFamily="34" charset="-128"/>
              </a:rPr>
              <a:t> = 1; </a:t>
            </a:r>
            <a:r>
              <a:rPr lang="en-US" sz="1600" dirty="0" err="1" smtClean="0">
                <a:latin typeface="Arial Unicode MS" pitchFamily="34" charset="-128"/>
                <a:ea typeface="Arial Unicode MS" pitchFamily="34" charset="-128"/>
                <a:cs typeface="Arial Unicode MS" pitchFamily="34" charset="-128"/>
              </a:rPr>
              <a:t>i</a:t>
            </a:r>
            <a:r>
              <a:rPr lang="en-US" sz="1600" dirty="0" smtClean="0">
                <a:latin typeface="Arial Unicode MS" pitchFamily="34" charset="-128"/>
                <a:ea typeface="Arial Unicode MS" pitchFamily="34" charset="-128"/>
                <a:cs typeface="Arial Unicode MS" pitchFamily="34" charset="-128"/>
              </a:rPr>
              <a:t> &lt;= 5; </a:t>
            </a:r>
            <a:r>
              <a:rPr lang="en-US" sz="1600" dirty="0" err="1" smtClean="0">
                <a:latin typeface="Arial Unicode MS" pitchFamily="34" charset="-128"/>
                <a:ea typeface="Arial Unicode MS" pitchFamily="34" charset="-128"/>
                <a:cs typeface="Arial Unicode MS" pitchFamily="34" charset="-128"/>
              </a:rPr>
              <a:t>i</a:t>
            </a:r>
            <a:r>
              <a:rPr lang="en-US" sz="1600" dirty="0" smtClean="0">
                <a:latin typeface="Arial Unicode MS" pitchFamily="34" charset="-128"/>
                <a:ea typeface="Arial Unicode MS" pitchFamily="34" charset="-128"/>
                <a:cs typeface="Arial Unicode MS" pitchFamily="34" charset="-128"/>
              </a:rPr>
              <a:t>++ ))      ### Outer for loop ###</a:t>
            </a:r>
            <a:br>
              <a:rPr lang="en-US" sz="1600" dirty="0" smtClean="0">
                <a:latin typeface="Arial Unicode MS" pitchFamily="34" charset="-128"/>
                <a:ea typeface="Arial Unicode MS" pitchFamily="34" charset="-128"/>
                <a:cs typeface="Arial Unicode MS" pitchFamily="34" charset="-128"/>
              </a:rPr>
            </a:br>
            <a:r>
              <a:rPr lang="en-US" sz="1600" dirty="0" smtClean="0">
                <a:latin typeface="Arial Unicode MS" pitchFamily="34" charset="-128"/>
                <a:ea typeface="Arial Unicode MS" pitchFamily="34" charset="-128"/>
                <a:cs typeface="Arial Unicode MS" pitchFamily="34" charset="-128"/>
              </a:rPr>
              <a:t>do</a:t>
            </a:r>
            <a:br>
              <a:rPr lang="en-US" sz="1600" dirty="0" smtClean="0">
                <a:latin typeface="Arial Unicode MS" pitchFamily="34" charset="-128"/>
                <a:ea typeface="Arial Unicode MS" pitchFamily="34" charset="-128"/>
                <a:cs typeface="Arial Unicode MS" pitchFamily="34" charset="-128"/>
              </a:rPr>
            </a:br>
            <a:r>
              <a:rPr lang="en-US" sz="1600" dirty="0" smtClean="0">
                <a:latin typeface="Arial Unicode MS" pitchFamily="34" charset="-128"/>
                <a:ea typeface="Arial Unicode MS" pitchFamily="34" charset="-128"/>
                <a:cs typeface="Arial Unicode MS" pitchFamily="34" charset="-128"/>
              </a:rPr>
              <a:t/>
            </a:r>
            <a:br>
              <a:rPr lang="en-US" sz="1600" dirty="0" smtClean="0">
                <a:latin typeface="Arial Unicode MS" pitchFamily="34" charset="-128"/>
                <a:ea typeface="Arial Unicode MS" pitchFamily="34" charset="-128"/>
                <a:cs typeface="Arial Unicode MS" pitchFamily="34" charset="-128"/>
              </a:rPr>
            </a:br>
            <a:r>
              <a:rPr lang="en-US" sz="1600" dirty="0" smtClean="0">
                <a:latin typeface="Arial Unicode MS" pitchFamily="34" charset="-128"/>
                <a:ea typeface="Arial Unicode MS" pitchFamily="34" charset="-128"/>
                <a:cs typeface="Arial Unicode MS" pitchFamily="34" charset="-128"/>
              </a:rPr>
              <a:t>    for (( j = 1 ; j &lt;= 5; j++ )) ### Inner for loop ###</a:t>
            </a:r>
            <a:br>
              <a:rPr lang="en-US" sz="1600" dirty="0" smtClean="0">
                <a:latin typeface="Arial Unicode MS" pitchFamily="34" charset="-128"/>
                <a:ea typeface="Arial Unicode MS" pitchFamily="34" charset="-128"/>
                <a:cs typeface="Arial Unicode MS" pitchFamily="34" charset="-128"/>
              </a:rPr>
            </a:br>
            <a:r>
              <a:rPr lang="en-US" sz="1600" dirty="0" smtClean="0">
                <a:latin typeface="Arial Unicode MS" pitchFamily="34" charset="-128"/>
                <a:ea typeface="Arial Unicode MS" pitchFamily="34" charset="-128"/>
                <a:cs typeface="Arial Unicode MS" pitchFamily="34" charset="-128"/>
              </a:rPr>
              <a:t>    do</a:t>
            </a:r>
            <a:br>
              <a:rPr lang="en-US" sz="1600" dirty="0" smtClean="0">
                <a:latin typeface="Arial Unicode MS" pitchFamily="34" charset="-128"/>
                <a:ea typeface="Arial Unicode MS" pitchFamily="34" charset="-128"/>
                <a:cs typeface="Arial Unicode MS" pitchFamily="34" charset="-128"/>
              </a:rPr>
            </a:br>
            <a:r>
              <a:rPr lang="en-US" sz="1600" dirty="0" smtClean="0">
                <a:latin typeface="Arial Unicode MS" pitchFamily="34" charset="-128"/>
                <a:ea typeface="Arial Unicode MS" pitchFamily="34" charset="-128"/>
                <a:cs typeface="Arial Unicode MS" pitchFamily="34" charset="-128"/>
              </a:rPr>
              <a:t>          echo -n "$</a:t>
            </a:r>
            <a:r>
              <a:rPr lang="en-US" sz="1600" dirty="0" err="1" smtClean="0">
                <a:latin typeface="Arial Unicode MS" pitchFamily="34" charset="-128"/>
                <a:ea typeface="Arial Unicode MS" pitchFamily="34" charset="-128"/>
                <a:cs typeface="Arial Unicode MS" pitchFamily="34" charset="-128"/>
              </a:rPr>
              <a:t>i</a:t>
            </a:r>
            <a:r>
              <a:rPr lang="en-US" sz="1600" dirty="0" smtClean="0">
                <a:latin typeface="Arial Unicode MS" pitchFamily="34" charset="-128"/>
                <a:ea typeface="Arial Unicode MS" pitchFamily="34" charset="-128"/>
                <a:cs typeface="Arial Unicode MS" pitchFamily="34" charset="-128"/>
              </a:rPr>
              <a:t> "</a:t>
            </a:r>
            <a:br>
              <a:rPr lang="en-US" sz="1600" dirty="0" smtClean="0">
                <a:latin typeface="Arial Unicode MS" pitchFamily="34" charset="-128"/>
                <a:ea typeface="Arial Unicode MS" pitchFamily="34" charset="-128"/>
                <a:cs typeface="Arial Unicode MS" pitchFamily="34" charset="-128"/>
              </a:rPr>
            </a:br>
            <a:r>
              <a:rPr lang="en-US" sz="1600" dirty="0" smtClean="0">
                <a:latin typeface="Arial Unicode MS" pitchFamily="34" charset="-128"/>
                <a:ea typeface="Arial Unicode MS" pitchFamily="34" charset="-128"/>
                <a:cs typeface="Arial Unicode MS" pitchFamily="34" charset="-128"/>
              </a:rPr>
              <a:t>    done</a:t>
            </a:r>
            <a:br>
              <a:rPr lang="en-US" sz="1600" dirty="0" smtClean="0">
                <a:latin typeface="Arial Unicode MS" pitchFamily="34" charset="-128"/>
                <a:ea typeface="Arial Unicode MS" pitchFamily="34" charset="-128"/>
                <a:cs typeface="Arial Unicode MS" pitchFamily="34" charset="-128"/>
              </a:rPr>
            </a:br>
            <a:r>
              <a:rPr lang="en-US" sz="1600" dirty="0" smtClean="0">
                <a:latin typeface="Arial Unicode MS" pitchFamily="34" charset="-128"/>
                <a:ea typeface="Arial Unicode MS" pitchFamily="34" charset="-128"/>
                <a:cs typeface="Arial Unicode MS" pitchFamily="34" charset="-128"/>
              </a:rPr>
              <a:t/>
            </a:r>
            <a:br>
              <a:rPr lang="en-US" sz="1600" dirty="0" smtClean="0">
                <a:latin typeface="Arial Unicode MS" pitchFamily="34" charset="-128"/>
                <a:ea typeface="Arial Unicode MS" pitchFamily="34" charset="-128"/>
                <a:cs typeface="Arial Unicode MS" pitchFamily="34" charset="-128"/>
              </a:rPr>
            </a:br>
            <a:r>
              <a:rPr lang="en-US" sz="1600" dirty="0" smtClean="0">
                <a:latin typeface="Arial Unicode MS" pitchFamily="34" charset="-128"/>
                <a:ea typeface="Arial Unicode MS" pitchFamily="34" charset="-128"/>
                <a:cs typeface="Arial Unicode MS" pitchFamily="34" charset="-128"/>
              </a:rPr>
              <a:t>  echo "" #### print the new line ###</a:t>
            </a:r>
            <a:br>
              <a:rPr lang="en-US" sz="1600" dirty="0" smtClean="0">
                <a:latin typeface="Arial Unicode MS" pitchFamily="34" charset="-128"/>
                <a:ea typeface="Arial Unicode MS" pitchFamily="34" charset="-128"/>
                <a:cs typeface="Arial Unicode MS" pitchFamily="34" charset="-128"/>
              </a:rPr>
            </a:br>
            <a:r>
              <a:rPr lang="en-US" sz="1600" dirty="0" smtClean="0">
                <a:latin typeface="Arial Unicode MS" pitchFamily="34" charset="-128"/>
                <a:ea typeface="Arial Unicode MS" pitchFamily="34" charset="-128"/>
                <a:cs typeface="Arial Unicode MS" pitchFamily="34" charset="-128"/>
              </a:rPr>
              <a:t/>
            </a:r>
            <a:br>
              <a:rPr lang="en-US" sz="1600" dirty="0" smtClean="0">
                <a:latin typeface="Arial Unicode MS" pitchFamily="34" charset="-128"/>
                <a:ea typeface="Arial Unicode MS" pitchFamily="34" charset="-128"/>
                <a:cs typeface="Arial Unicode MS" pitchFamily="34" charset="-128"/>
              </a:rPr>
            </a:br>
            <a:r>
              <a:rPr lang="en-US" sz="1600" dirty="0" smtClean="0">
                <a:latin typeface="Arial Unicode MS" pitchFamily="34" charset="-128"/>
                <a:ea typeface="Arial Unicode MS" pitchFamily="34" charset="-128"/>
                <a:cs typeface="Arial Unicode MS" pitchFamily="34" charset="-128"/>
              </a:rPr>
              <a:t>done</a:t>
            </a:r>
            <a:endParaRPr lang="en-US" sz="16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199" y="304800"/>
            <a:ext cx="5097775" cy="833625"/>
          </a:xfrm>
        </p:spPr>
        <p:txBody>
          <a:bodyPr>
            <a:normAutofit/>
          </a:bodyPr>
          <a:lstStyle/>
          <a:p>
            <a:r>
              <a:rPr lang="en-US" sz="1200" i="1" dirty="0" smtClean="0">
                <a:latin typeface="Arial Unicode MS" pitchFamily="34" charset="-128"/>
                <a:ea typeface="Arial Unicode MS" pitchFamily="34" charset="-128"/>
                <a:cs typeface="Arial Unicode MS" pitchFamily="34" charset="-128"/>
              </a:rPr>
              <a:t>Shell Scripting</a:t>
            </a:r>
            <a:r>
              <a:rPr lang="en-US" i="1" dirty="0" smtClean="0"/>
              <a:t/>
            </a:r>
            <a:br>
              <a:rPr lang="en-US" i="1" dirty="0" smtClean="0"/>
            </a:br>
            <a:r>
              <a:rPr lang="en-US" sz="3100" dirty="0" smtClean="0">
                <a:latin typeface="Arial Unicode MS" pitchFamily="34" charset="-128"/>
                <a:ea typeface="Arial Unicode MS" pitchFamily="34" charset="-128"/>
                <a:cs typeface="Arial Unicode MS" pitchFamily="34" charset="-128"/>
              </a:rPr>
              <a:t>Loops</a:t>
            </a:r>
            <a:endParaRPr lang="en-US" sz="3100" dirty="0"/>
          </a:p>
        </p:txBody>
      </p:sp>
      <p:sp>
        <p:nvSpPr>
          <p:cNvPr id="3" name="Content Placeholder 2"/>
          <p:cNvSpPr>
            <a:spLocks noGrp="1"/>
          </p:cNvSpPr>
          <p:nvPr>
            <p:ph idx="1"/>
          </p:nvPr>
        </p:nvSpPr>
        <p:spPr>
          <a:xfrm>
            <a:off x="754374" y="1443834"/>
            <a:ext cx="8084826" cy="4728365"/>
          </a:xfrm>
        </p:spPr>
        <p:txBody>
          <a:bodyPr>
            <a:normAutofit lnSpcReduction="10000"/>
          </a:bodyPr>
          <a:lstStyle/>
          <a:p>
            <a:pPr>
              <a:buNone/>
            </a:pPr>
            <a:r>
              <a:rPr lang="en-US" sz="1800" dirty="0" smtClean="0">
                <a:latin typeface="Arial Unicode MS" pitchFamily="34" charset="-128"/>
                <a:ea typeface="Arial Unicode MS" pitchFamily="34" charset="-128"/>
                <a:cs typeface="Arial Unicode MS" pitchFamily="34" charset="-128"/>
              </a:rPr>
              <a:t>While loop</a:t>
            </a:r>
          </a:p>
          <a:p>
            <a:pPr algn="just">
              <a:buNone/>
            </a:pPr>
            <a:r>
              <a:rPr lang="en-US" sz="1600" dirty="0" smtClean="0">
                <a:latin typeface="Arial Unicode MS" pitchFamily="34" charset="-128"/>
                <a:ea typeface="Arial Unicode MS" pitchFamily="34" charset="-128"/>
                <a:cs typeface="Arial Unicode MS" pitchFamily="34" charset="-128"/>
              </a:rPr>
              <a:t>       A </a:t>
            </a:r>
            <a:r>
              <a:rPr lang="en-US" sz="1600" b="1" dirty="0" smtClean="0">
                <a:latin typeface="Arial Unicode MS" pitchFamily="34" charset="-128"/>
                <a:ea typeface="Arial Unicode MS" pitchFamily="34" charset="-128"/>
                <a:cs typeface="Arial Unicode MS" pitchFamily="34" charset="-128"/>
              </a:rPr>
              <a:t>while loop</a:t>
            </a:r>
            <a:r>
              <a:rPr lang="en-US" sz="1600" dirty="0" smtClean="0">
                <a:latin typeface="Arial Unicode MS" pitchFamily="34" charset="-128"/>
                <a:ea typeface="Arial Unicode MS" pitchFamily="34" charset="-128"/>
                <a:cs typeface="Arial Unicode MS" pitchFamily="34" charset="-128"/>
              </a:rPr>
              <a:t> is a statement that iterates over a block of code till the condition specified is evaluated to true. We can use this statement or loop in our program when do not know how many times the condition is going to evaluate to false before evaluating to true.  </a:t>
            </a:r>
          </a:p>
          <a:p>
            <a:pPr algn="just">
              <a:buNone/>
            </a:pPr>
            <a:r>
              <a:rPr lang="en-US" sz="1600" dirty="0" smtClean="0"/>
              <a:t> </a:t>
            </a:r>
          </a:p>
          <a:p>
            <a:pPr algn="just"/>
            <a:r>
              <a:rPr lang="en-US" sz="1600" dirty="0" smtClean="0">
                <a:latin typeface="Arial Unicode MS" pitchFamily="34" charset="-128"/>
                <a:ea typeface="Arial Unicode MS" pitchFamily="34" charset="-128"/>
                <a:cs typeface="Arial Unicode MS" pitchFamily="34" charset="-128"/>
              </a:rPr>
              <a:t>Loop is executed as long as given condition is true.</a:t>
            </a:r>
          </a:p>
          <a:p>
            <a:pPr algn="just"/>
            <a:r>
              <a:rPr lang="en-US" sz="1600" dirty="0" smtClean="0">
                <a:latin typeface="Arial Unicode MS" pitchFamily="34" charset="-128"/>
                <a:ea typeface="Arial Unicode MS" pitchFamily="34" charset="-128"/>
                <a:cs typeface="Arial Unicode MS" pitchFamily="34" charset="-128"/>
              </a:rPr>
              <a:t>While loops are frequently used for reading data line by line from file:</a:t>
            </a:r>
          </a:p>
          <a:p>
            <a:pPr algn="just">
              <a:buNone/>
            </a:pPr>
            <a:endParaRPr lang="en-US" sz="1500" dirty="0" smtClean="0">
              <a:latin typeface="Arial Unicode MS" pitchFamily="34" charset="-128"/>
              <a:ea typeface="Arial Unicode MS" pitchFamily="34" charset="-128"/>
              <a:cs typeface="Arial Unicode MS" pitchFamily="34" charset="-128"/>
            </a:endParaRPr>
          </a:p>
          <a:p>
            <a:pPr>
              <a:buNone/>
            </a:pPr>
            <a:r>
              <a:rPr lang="en-US" sz="1600" i="1" dirty="0" smtClean="0">
                <a:latin typeface="Arial Unicode MS" pitchFamily="34" charset="-128"/>
                <a:ea typeface="Arial Unicode MS" pitchFamily="34" charset="-128"/>
                <a:cs typeface="Arial Unicode MS" pitchFamily="34" charset="-128"/>
              </a:rPr>
              <a:t>Syntax:</a:t>
            </a:r>
            <a:endParaRPr lang="en-US" sz="1600" dirty="0" smtClean="0">
              <a:latin typeface="Arial Unicode MS" pitchFamily="34" charset="-128"/>
              <a:ea typeface="Arial Unicode MS" pitchFamily="34" charset="-128"/>
              <a:cs typeface="Arial Unicode MS" pitchFamily="34" charset="-128"/>
            </a:endParaRPr>
          </a:p>
          <a:p>
            <a:pPr>
              <a:buNone/>
            </a:pPr>
            <a:r>
              <a:rPr lang="en-US" sz="1600" i="1" dirty="0" smtClean="0">
                <a:latin typeface="Arial Unicode MS" pitchFamily="34" charset="-128"/>
                <a:ea typeface="Arial Unicode MS" pitchFamily="34" charset="-128"/>
                <a:cs typeface="Arial Unicode MS" pitchFamily="34" charset="-128"/>
              </a:rPr>
              <a:t>	while [ condition ]</a:t>
            </a:r>
          </a:p>
          <a:p>
            <a:pPr>
              <a:buNone/>
            </a:pPr>
            <a:r>
              <a:rPr lang="en-US" sz="1600" i="1" dirty="0" smtClean="0">
                <a:latin typeface="Arial Unicode MS" pitchFamily="34" charset="-128"/>
                <a:ea typeface="Arial Unicode MS" pitchFamily="34" charset="-128"/>
                <a:cs typeface="Arial Unicode MS" pitchFamily="34" charset="-128"/>
              </a:rPr>
              <a:t>	 do</a:t>
            </a:r>
          </a:p>
          <a:p>
            <a:pPr>
              <a:buNone/>
            </a:pPr>
            <a:r>
              <a:rPr lang="en-US" sz="1600" i="1" dirty="0" smtClean="0">
                <a:latin typeface="Arial Unicode MS" pitchFamily="34" charset="-128"/>
                <a:ea typeface="Arial Unicode MS" pitchFamily="34" charset="-128"/>
                <a:cs typeface="Arial Unicode MS" pitchFamily="34" charset="-128"/>
              </a:rPr>
              <a:t>		 command1 </a:t>
            </a:r>
          </a:p>
          <a:p>
            <a:pPr>
              <a:buNone/>
            </a:pPr>
            <a:r>
              <a:rPr lang="en-US" sz="1600" i="1" dirty="0" smtClean="0">
                <a:latin typeface="Arial Unicode MS" pitchFamily="34" charset="-128"/>
                <a:ea typeface="Arial Unicode MS" pitchFamily="34" charset="-128"/>
                <a:cs typeface="Arial Unicode MS" pitchFamily="34" charset="-128"/>
              </a:rPr>
              <a:t>		command2 </a:t>
            </a:r>
          </a:p>
          <a:p>
            <a:pPr>
              <a:buNone/>
            </a:pPr>
            <a:r>
              <a:rPr lang="en-US" sz="1600" i="1" dirty="0" smtClean="0">
                <a:latin typeface="Arial Unicode MS" pitchFamily="34" charset="-128"/>
                <a:ea typeface="Arial Unicode MS" pitchFamily="34" charset="-128"/>
                <a:cs typeface="Arial Unicode MS" pitchFamily="34" charset="-128"/>
              </a:rPr>
              <a:t>		command3</a:t>
            </a:r>
          </a:p>
          <a:p>
            <a:pPr>
              <a:buNone/>
            </a:pPr>
            <a:r>
              <a:rPr lang="en-US" sz="1600" i="1" dirty="0" smtClean="0">
                <a:latin typeface="Arial Unicode MS" pitchFamily="34" charset="-128"/>
                <a:ea typeface="Arial Unicode MS" pitchFamily="34" charset="-128"/>
                <a:cs typeface="Arial Unicode MS" pitchFamily="34" charset="-128"/>
              </a:rPr>
              <a:t>		 .. ....</a:t>
            </a:r>
          </a:p>
          <a:p>
            <a:pPr>
              <a:buNone/>
            </a:pPr>
            <a:r>
              <a:rPr lang="en-US" sz="1600" i="1" dirty="0" smtClean="0">
                <a:latin typeface="Arial Unicode MS" pitchFamily="34" charset="-128"/>
                <a:ea typeface="Arial Unicode MS" pitchFamily="34" charset="-128"/>
                <a:cs typeface="Arial Unicode MS" pitchFamily="34" charset="-128"/>
              </a:rPr>
              <a:t>	 done</a:t>
            </a:r>
            <a:endParaRPr lang="en-US" sz="15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605025"/>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Evolution of Software </a:t>
            </a:r>
            <a:br>
              <a:rPr lang="en-US" dirty="0" smtClean="0">
                <a:latin typeface="Arial Unicode MS" pitchFamily="34" charset="-128"/>
                <a:ea typeface="Arial Unicode MS" pitchFamily="34" charset="-128"/>
                <a:cs typeface="Arial Unicode MS" pitchFamily="34" charset="-128"/>
              </a:rPr>
            </a:br>
            <a:r>
              <a:rPr lang="en-US" dirty="0" smtClean="0">
                <a:latin typeface="Arial Unicode MS" pitchFamily="34" charset="-128"/>
                <a:ea typeface="Arial Unicode MS" pitchFamily="34" charset="-128"/>
                <a:cs typeface="Arial Unicode MS" pitchFamily="34" charset="-128"/>
              </a:rPr>
              <a:t>Development</a:t>
            </a:r>
            <a:endParaRPr lang="en-US" dirty="0"/>
          </a:p>
        </p:txBody>
      </p:sp>
      <p:pic>
        <p:nvPicPr>
          <p:cNvPr id="6" name="Content Placeholder 5" descr="waiting time.png"/>
          <p:cNvPicPr>
            <a:picLocks noGrp="1" noChangeAspect="1"/>
          </p:cNvPicPr>
          <p:nvPr>
            <p:ph idx="1"/>
          </p:nvPr>
        </p:nvPicPr>
        <p:blipFill>
          <a:blip r:embed="rId2" cstate="print"/>
          <a:stretch>
            <a:fillRect/>
          </a:stretch>
        </p:blipFill>
        <p:spPr>
          <a:xfrm>
            <a:off x="977900" y="1968500"/>
            <a:ext cx="447619" cy="504762"/>
          </a:xfrm>
        </p:spPr>
      </p:pic>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7</a:t>
            </a:fld>
            <a:endParaRPr lang="en-US" dirty="0"/>
          </a:p>
        </p:txBody>
      </p:sp>
      <p:pic>
        <p:nvPicPr>
          <p:cNvPr id="7" name="Picture 6" descr="Pressure of work.png"/>
          <p:cNvPicPr>
            <a:picLocks noChangeAspect="1"/>
          </p:cNvPicPr>
          <p:nvPr/>
        </p:nvPicPr>
        <p:blipFill>
          <a:blip r:embed="rId3" cstate="print"/>
          <a:stretch>
            <a:fillRect/>
          </a:stretch>
        </p:blipFill>
        <p:spPr>
          <a:xfrm>
            <a:off x="1003300" y="4216400"/>
            <a:ext cx="342857" cy="476191"/>
          </a:xfrm>
          <a:prstGeom prst="rect">
            <a:avLst/>
          </a:prstGeom>
        </p:spPr>
      </p:pic>
      <p:pic>
        <p:nvPicPr>
          <p:cNvPr id="8" name="Picture 7" descr="uptime.png"/>
          <p:cNvPicPr>
            <a:picLocks noChangeAspect="1"/>
          </p:cNvPicPr>
          <p:nvPr/>
        </p:nvPicPr>
        <p:blipFill>
          <a:blip r:embed="rId4" cstate="print"/>
          <a:stretch>
            <a:fillRect/>
          </a:stretch>
        </p:blipFill>
        <p:spPr>
          <a:xfrm>
            <a:off x="4267200" y="1676400"/>
            <a:ext cx="580952" cy="419048"/>
          </a:xfrm>
          <a:prstGeom prst="rect">
            <a:avLst/>
          </a:prstGeom>
        </p:spPr>
      </p:pic>
      <p:sp>
        <p:nvSpPr>
          <p:cNvPr id="9" name="Rounded Rectangle 8"/>
          <p:cNvSpPr/>
          <p:nvPr/>
        </p:nvSpPr>
        <p:spPr>
          <a:xfrm>
            <a:off x="1752600" y="32004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Developers</a:t>
            </a:r>
            <a:endParaRPr lang="en-US" dirty="0"/>
          </a:p>
        </p:txBody>
      </p:sp>
      <p:sp>
        <p:nvSpPr>
          <p:cNvPr id="10" name="Oval 9"/>
          <p:cNvSpPr/>
          <p:nvPr/>
        </p:nvSpPr>
        <p:spPr>
          <a:xfrm>
            <a:off x="3581400" y="2971800"/>
            <a:ext cx="1600200" cy="10668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Tahoma" pitchFamily="34" charset="0"/>
                <a:ea typeface="Tahoma" pitchFamily="34" charset="0"/>
                <a:cs typeface="Tahoma" pitchFamily="34" charset="0"/>
              </a:rPr>
              <a:t>Waterfall Challenges</a:t>
            </a:r>
            <a:endParaRPr lang="en-US" sz="1300" b="1" dirty="0">
              <a:latin typeface="Tahoma" pitchFamily="34" charset="0"/>
              <a:ea typeface="Tahoma" pitchFamily="34" charset="0"/>
              <a:cs typeface="Tahoma" pitchFamily="34" charset="0"/>
            </a:endParaRPr>
          </a:p>
        </p:txBody>
      </p:sp>
      <p:sp>
        <p:nvSpPr>
          <p:cNvPr id="11" name="Rounded Rectangle 10"/>
          <p:cNvSpPr/>
          <p:nvPr/>
        </p:nvSpPr>
        <p:spPr>
          <a:xfrm>
            <a:off x="5651500" y="32766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Operations</a:t>
            </a:r>
            <a:endParaRPr lang="en-US" dirty="0"/>
          </a:p>
        </p:txBody>
      </p:sp>
      <p:cxnSp>
        <p:nvCxnSpPr>
          <p:cNvPr id="13" name="Straight Arrow Connector 12"/>
          <p:cNvCxnSpPr/>
          <p:nvPr/>
        </p:nvCxnSpPr>
        <p:spPr>
          <a:xfrm flipH="1" flipV="1">
            <a:off x="1143000" y="2514600"/>
            <a:ext cx="609600" cy="762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219200" y="3581400"/>
            <a:ext cx="514371" cy="622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19600" y="4102100"/>
            <a:ext cx="0" cy="1066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495800" y="2057400"/>
            <a:ext cx="254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023100" y="3733800"/>
            <a:ext cx="53340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10400" y="2819400"/>
            <a:ext cx="533400"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124200" y="3429000"/>
            <a:ext cx="457200" cy="127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232400" y="3505200"/>
            <a:ext cx="381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524000" y="22098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Oval 48"/>
          <p:cNvSpPr/>
          <p:nvPr/>
        </p:nvSpPr>
        <p:spPr>
          <a:xfrm>
            <a:off x="3505200" y="1371600"/>
            <a:ext cx="381000" cy="38100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50" name="Oval 49"/>
          <p:cNvSpPr/>
          <p:nvPr/>
        </p:nvSpPr>
        <p:spPr>
          <a:xfrm>
            <a:off x="1524000" y="48768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4" name="TextBox 53"/>
          <p:cNvSpPr txBox="1"/>
          <p:nvPr/>
        </p:nvSpPr>
        <p:spPr>
          <a:xfrm>
            <a:off x="1905000" y="1752601"/>
            <a:ext cx="1828800" cy="800219"/>
          </a:xfrm>
          <a:prstGeom prst="rect">
            <a:avLst/>
          </a:prstGeom>
          <a:noFill/>
        </p:spPr>
        <p:txBody>
          <a:bodyPr wrap="square" rtlCol="0">
            <a:spAutoFit/>
          </a:bodyPr>
          <a:lstStyle/>
          <a:p>
            <a:r>
              <a:rPr lang="en-US" sz="1400" dirty="0" smtClean="0">
                <a:latin typeface="Tahoma" pitchFamily="34" charset="0"/>
                <a:ea typeface="Tahoma" pitchFamily="34" charset="0"/>
                <a:cs typeface="Tahoma" pitchFamily="34" charset="0"/>
              </a:rPr>
              <a:t>Huge waiting time for code deployment</a:t>
            </a:r>
          </a:p>
          <a:p>
            <a:endParaRPr lang="en-US" dirty="0"/>
          </a:p>
        </p:txBody>
      </p:sp>
      <p:sp>
        <p:nvSpPr>
          <p:cNvPr id="55" name="TextBox 54"/>
          <p:cNvSpPr txBox="1"/>
          <p:nvPr/>
        </p:nvSpPr>
        <p:spPr>
          <a:xfrm>
            <a:off x="2057400" y="5029200"/>
            <a:ext cx="1600200" cy="738664"/>
          </a:xfrm>
          <a:prstGeom prst="rect">
            <a:avLst/>
          </a:prstGeom>
          <a:noFill/>
        </p:spPr>
        <p:txBody>
          <a:bodyPr wrap="square" rtlCol="0">
            <a:spAutoFit/>
          </a:bodyPr>
          <a:lstStyle/>
          <a:p>
            <a:r>
              <a:rPr lang="en-US" sz="1400" dirty="0" smtClean="0">
                <a:latin typeface="Tahoma" pitchFamily="34" charset="0"/>
                <a:ea typeface="Tahoma" pitchFamily="34" charset="0"/>
                <a:cs typeface="Tahoma" pitchFamily="34" charset="0"/>
              </a:rPr>
              <a:t>Pressure of work on old, pending and new code</a:t>
            </a:r>
            <a:endParaRPr lang="en-US" sz="1400" dirty="0">
              <a:latin typeface="Tahoma" pitchFamily="34" charset="0"/>
              <a:ea typeface="Tahoma" pitchFamily="34" charset="0"/>
              <a:cs typeface="Tahoma" pitchFamily="34" charset="0"/>
            </a:endParaRPr>
          </a:p>
        </p:txBody>
      </p:sp>
      <p:sp>
        <p:nvSpPr>
          <p:cNvPr id="59" name="Oval 58"/>
          <p:cNvSpPr/>
          <p:nvPr/>
        </p:nvSpPr>
        <p:spPr>
          <a:xfrm>
            <a:off x="4648200" y="5715000"/>
            <a:ext cx="381000" cy="38100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4</a:t>
            </a:r>
            <a:endParaRPr lang="en-US" b="1" dirty="0">
              <a:solidFill>
                <a:schemeClr val="tx1"/>
              </a:solidFill>
            </a:endParaRPr>
          </a:p>
        </p:txBody>
      </p:sp>
      <p:sp>
        <p:nvSpPr>
          <p:cNvPr id="60" name="Oval 59"/>
          <p:cNvSpPr/>
          <p:nvPr/>
        </p:nvSpPr>
        <p:spPr>
          <a:xfrm>
            <a:off x="7696200" y="4724400"/>
            <a:ext cx="381000" cy="38100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3</a:t>
            </a:r>
            <a:endParaRPr lang="en-US" b="1" dirty="0">
              <a:solidFill>
                <a:schemeClr val="tx1"/>
              </a:solidFill>
            </a:endParaRPr>
          </a:p>
        </p:txBody>
      </p:sp>
      <p:sp>
        <p:nvSpPr>
          <p:cNvPr id="61" name="Oval 60"/>
          <p:cNvSpPr/>
          <p:nvPr/>
        </p:nvSpPr>
        <p:spPr>
          <a:xfrm>
            <a:off x="7391400" y="3048000"/>
            <a:ext cx="381000" cy="38100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2" name="TextBox 61"/>
          <p:cNvSpPr txBox="1"/>
          <p:nvPr/>
        </p:nvSpPr>
        <p:spPr>
          <a:xfrm>
            <a:off x="4953000" y="1600200"/>
            <a:ext cx="2362200" cy="738664"/>
          </a:xfrm>
          <a:prstGeom prst="rect">
            <a:avLst/>
          </a:prstGeom>
          <a:noFill/>
        </p:spPr>
        <p:txBody>
          <a:bodyPr wrap="square" rtlCol="0">
            <a:spAutoFit/>
          </a:bodyPr>
          <a:lstStyle/>
          <a:p>
            <a:r>
              <a:rPr lang="en-US" sz="1400" dirty="0" smtClean="0">
                <a:latin typeface="Tahoma" pitchFamily="34" charset="0"/>
                <a:ea typeface="Tahoma" pitchFamily="34" charset="0"/>
                <a:cs typeface="Tahoma" pitchFamily="34" charset="0"/>
              </a:rPr>
              <a:t>Difficult to maintain uptime for the production environment</a:t>
            </a:r>
            <a:endParaRPr lang="en-US" sz="1400" dirty="0">
              <a:latin typeface="Tahoma" pitchFamily="34" charset="0"/>
              <a:ea typeface="Tahoma" pitchFamily="34" charset="0"/>
              <a:cs typeface="Tahoma" pitchFamily="34" charset="0"/>
            </a:endParaRPr>
          </a:p>
        </p:txBody>
      </p:sp>
      <p:pic>
        <p:nvPicPr>
          <p:cNvPr id="1026" name="Picture 2" descr="Image result for automate tools"/>
          <p:cNvPicPr>
            <a:picLocks noChangeAspect="1" noChangeArrowheads="1"/>
          </p:cNvPicPr>
          <p:nvPr/>
        </p:nvPicPr>
        <p:blipFill>
          <a:blip r:embed="rId5" cstate="print"/>
          <a:srcRect/>
          <a:stretch>
            <a:fillRect/>
          </a:stretch>
        </p:blipFill>
        <p:spPr bwMode="auto">
          <a:xfrm>
            <a:off x="7696200" y="2133600"/>
            <a:ext cx="784225" cy="457200"/>
          </a:xfrm>
          <a:prstGeom prst="rect">
            <a:avLst/>
          </a:prstGeom>
          <a:noFill/>
        </p:spPr>
      </p:pic>
      <p:sp>
        <p:nvSpPr>
          <p:cNvPr id="69" name="TextBox 68"/>
          <p:cNvSpPr txBox="1"/>
          <p:nvPr/>
        </p:nvSpPr>
        <p:spPr>
          <a:xfrm>
            <a:off x="7772400" y="2743200"/>
            <a:ext cx="1219200" cy="938719"/>
          </a:xfrm>
          <a:prstGeom prst="rect">
            <a:avLst/>
          </a:prstGeom>
          <a:noFill/>
        </p:spPr>
        <p:txBody>
          <a:bodyPr wrap="square" rtlCol="0">
            <a:spAutoFit/>
          </a:bodyPr>
          <a:lstStyle/>
          <a:p>
            <a:r>
              <a:rPr lang="en-US" sz="1100" dirty="0" smtClean="0">
                <a:latin typeface="Tahoma" pitchFamily="34" charset="0"/>
                <a:ea typeface="Tahoma" pitchFamily="34" charset="0"/>
                <a:cs typeface="Tahoma" pitchFamily="34" charset="0"/>
              </a:rPr>
              <a:t>Tools to automate infrastructure management are not effective</a:t>
            </a:r>
            <a:endParaRPr lang="en-US" sz="1100" dirty="0">
              <a:latin typeface="Tahoma" pitchFamily="34" charset="0"/>
              <a:ea typeface="Tahoma" pitchFamily="34" charset="0"/>
              <a:cs typeface="Tahoma" pitchFamily="34" charset="0"/>
            </a:endParaRPr>
          </a:p>
        </p:txBody>
      </p:sp>
      <p:pic>
        <p:nvPicPr>
          <p:cNvPr id="1028" name="Picture 4" descr="Image result for servers"/>
          <p:cNvPicPr>
            <a:picLocks noChangeAspect="1" noChangeArrowheads="1"/>
          </p:cNvPicPr>
          <p:nvPr/>
        </p:nvPicPr>
        <p:blipFill>
          <a:blip r:embed="rId6" cstate="print"/>
          <a:srcRect/>
          <a:stretch>
            <a:fillRect/>
          </a:stretch>
        </p:blipFill>
        <p:spPr bwMode="auto">
          <a:xfrm>
            <a:off x="8153400" y="4572000"/>
            <a:ext cx="738187" cy="482700"/>
          </a:xfrm>
          <a:prstGeom prst="rect">
            <a:avLst/>
          </a:prstGeom>
          <a:noFill/>
        </p:spPr>
      </p:pic>
      <p:sp>
        <p:nvSpPr>
          <p:cNvPr id="72" name="TextBox 71"/>
          <p:cNvSpPr txBox="1"/>
          <p:nvPr/>
        </p:nvSpPr>
        <p:spPr>
          <a:xfrm>
            <a:off x="7391400" y="5181600"/>
            <a:ext cx="1524000" cy="738664"/>
          </a:xfrm>
          <a:prstGeom prst="rect">
            <a:avLst/>
          </a:prstGeom>
          <a:noFill/>
        </p:spPr>
        <p:txBody>
          <a:bodyPr wrap="square" rtlCol="0">
            <a:spAutoFit/>
          </a:bodyPr>
          <a:lstStyle/>
          <a:p>
            <a:r>
              <a:rPr lang="en-US" sz="1400" dirty="0" smtClean="0">
                <a:latin typeface="Tahoma" pitchFamily="34" charset="0"/>
                <a:ea typeface="Tahoma" pitchFamily="34" charset="0"/>
                <a:cs typeface="Tahoma" pitchFamily="34" charset="0"/>
              </a:rPr>
              <a:t>No. of Servers to be monitored are increases</a:t>
            </a:r>
            <a:endParaRPr lang="en-US" sz="1400" dirty="0">
              <a:latin typeface="Tahoma" pitchFamily="34" charset="0"/>
              <a:ea typeface="Tahoma" pitchFamily="34" charset="0"/>
              <a:cs typeface="Tahoma" pitchFamily="34" charset="0"/>
            </a:endParaRPr>
          </a:p>
        </p:txBody>
      </p:sp>
      <p:sp>
        <p:nvSpPr>
          <p:cNvPr id="73" name="TextBox 72"/>
          <p:cNvSpPr txBox="1"/>
          <p:nvPr/>
        </p:nvSpPr>
        <p:spPr>
          <a:xfrm>
            <a:off x="4495800" y="4876800"/>
            <a:ext cx="2057400" cy="738664"/>
          </a:xfrm>
          <a:prstGeom prst="rect">
            <a:avLst/>
          </a:prstGeom>
          <a:noFill/>
        </p:spPr>
        <p:txBody>
          <a:bodyPr wrap="square" rtlCol="0">
            <a:spAutoFit/>
          </a:bodyPr>
          <a:lstStyle/>
          <a:p>
            <a:r>
              <a:rPr lang="en-US" sz="1400" dirty="0" smtClean="0">
                <a:latin typeface="Tahoma" pitchFamily="34" charset="0"/>
                <a:ea typeface="Tahoma" pitchFamily="34" charset="0"/>
                <a:cs typeface="Tahoma" pitchFamily="34" charset="0"/>
              </a:rPr>
              <a:t>Difficult to diagnose and provide feedback on the product</a:t>
            </a:r>
            <a:endParaRPr lang="en-US" sz="14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a:buNone/>
            </a:pPr>
            <a:r>
              <a:rPr lang="en-US" sz="1400" b="1" dirty="0" smtClean="0">
                <a:latin typeface="Arial Unicode MS" pitchFamily="34" charset="-128"/>
                <a:ea typeface="Arial Unicode MS" pitchFamily="34" charset="-128"/>
                <a:cs typeface="Arial Unicode MS" pitchFamily="34" charset="-128"/>
              </a:rPr>
              <a:t>How to de-bug the shell script?</a:t>
            </a:r>
          </a:p>
          <a:p>
            <a:r>
              <a:rPr lang="en-US" sz="1400" dirty="0" smtClean="0">
                <a:latin typeface="Arial Unicode MS" pitchFamily="34" charset="-128"/>
                <a:ea typeface="Arial Unicode MS" pitchFamily="34" charset="-128"/>
                <a:cs typeface="Arial Unicode MS" pitchFamily="34" charset="-128"/>
              </a:rPr>
              <a:t>While programming shell sometimes you need to find the errors (bugs) in shell script and correct the errors (remove errors - debug). For this purpose you can use -v and -x option with </a:t>
            </a:r>
            <a:r>
              <a:rPr lang="en-US" sz="1400" dirty="0" err="1" smtClean="0">
                <a:latin typeface="Arial Unicode MS" pitchFamily="34" charset="-128"/>
                <a:ea typeface="Arial Unicode MS" pitchFamily="34" charset="-128"/>
                <a:cs typeface="Arial Unicode MS" pitchFamily="34" charset="-128"/>
              </a:rPr>
              <a:t>sh</a:t>
            </a:r>
            <a:r>
              <a:rPr lang="en-US" sz="1400" dirty="0" smtClean="0">
                <a:latin typeface="Arial Unicode MS" pitchFamily="34" charset="-128"/>
                <a:ea typeface="Arial Unicode MS" pitchFamily="34" charset="-128"/>
                <a:cs typeface="Arial Unicode MS" pitchFamily="34" charset="-128"/>
              </a:rPr>
              <a:t> or bash command to debug the shell script. General syntax is as follows:</a:t>
            </a:r>
            <a:br>
              <a:rPr lang="en-US" sz="1400" dirty="0" smtClean="0">
                <a:latin typeface="Arial Unicode MS" pitchFamily="34" charset="-128"/>
                <a:ea typeface="Arial Unicode MS" pitchFamily="34" charset="-128"/>
                <a:cs typeface="Arial Unicode MS" pitchFamily="34" charset="-128"/>
              </a:rPr>
            </a:br>
            <a:r>
              <a:rPr lang="en-US" sz="1400" i="1" dirty="0" smtClean="0">
                <a:latin typeface="Arial Unicode MS" pitchFamily="34" charset="-128"/>
                <a:ea typeface="Arial Unicode MS" pitchFamily="34" charset="-128"/>
                <a:cs typeface="Arial Unicode MS" pitchFamily="34" charset="-128"/>
              </a:rPr>
              <a:t>Syntax:</a:t>
            </a:r>
            <a:r>
              <a:rPr lang="en-US" sz="1400" dirty="0" smtClean="0">
                <a:latin typeface="Arial Unicode MS" pitchFamily="34" charset="-128"/>
                <a:ea typeface="Arial Unicode MS" pitchFamily="34" charset="-128"/>
                <a:cs typeface="Arial Unicode MS" pitchFamily="34" charset="-128"/>
              </a:rPr>
              <a:t/>
            </a:r>
            <a:br>
              <a:rPr lang="en-US" sz="1400" dirty="0" smtClean="0">
                <a:latin typeface="Arial Unicode MS" pitchFamily="34" charset="-128"/>
                <a:ea typeface="Arial Unicode MS" pitchFamily="34" charset="-128"/>
                <a:cs typeface="Arial Unicode MS" pitchFamily="34" charset="-128"/>
              </a:rPr>
            </a:br>
            <a:r>
              <a:rPr lang="en-US" sz="1400" dirty="0" err="1" smtClean="0">
                <a:latin typeface="Arial Unicode MS" pitchFamily="34" charset="-128"/>
                <a:ea typeface="Arial Unicode MS" pitchFamily="34" charset="-128"/>
                <a:cs typeface="Arial Unicode MS" pitchFamily="34" charset="-128"/>
              </a:rPr>
              <a:t>sh</a:t>
            </a:r>
            <a:r>
              <a:rPr lang="en-US" sz="1400" dirty="0" smtClean="0">
                <a:latin typeface="Arial Unicode MS" pitchFamily="34" charset="-128"/>
                <a:ea typeface="Arial Unicode MS" pitchFamily="34" charset="-128"/>
                <a:cs typeface="Arial Unicode MS" pitchFamily="34" charset="-128"/>
              </a:rPr>
              <a:t>   option   { shell-script-name }</a:t>
            </a:r>
            <a:br>
              <a:rPr lang="en-US" sz="1400" dirty="0" smtClean="0">
                <a:latin typeface="Arial Unicode MS" pitchFamily="34" charset="-128"/>
                <a:ea typeface="Arial Unicode MS" pitchFamily="34" charset="-128"/>
                <a:cs typeface="Arial Unicode MS" pitchFamily="34" charset="-128"/>
              </a:rPr>
            </a:br>
            <a:r>
              <a:rPr lang="en-US" sz="1400" b="1" dirty="0" smtClean="0">
                <a:latin typeface="Arial Unicode MS" pitchFamily="34" charset="-128"/>
                <a:ea typeface="Arial Unicode MS" pitchFamily="34" charset="-128"/>
                <a:cs typeface="Arial Unicode MS" pitchFamily="34" charset="-128"/>
              </a:rPr>
              <a:t>OR</a:t>
            </a:r>
            <a:r>
              <a:rPr lang="en-US" sz="1400" dirty="0" smtClean="0">
                <a:latin typeface="Arial Unicode MS" pitchFamily="34" charset="-128"/>
                <a:ea typeface="Arial Unicode MS" pitchFamily="34" charset="-128"/>
                <a:cs typeface="Arial Unicode MS" pitchFamily="34" charset="-128"/>
              </a:rPr>
              <a:t/>
            </a:r>
            <a:br>
              <a:rPr lang="en-US" sz="1400" dirty="0" smtClean="0">
                <a:latin typeface="Arial Unicode MS" pitchFamily="34" charset="-128"/>
                <a:ea typeface="Arial Unicode MS" pitchFamily="34" charset="-128"/>
                <a:cs typeface="Arial Unicode MS" pitchFamily="34" charset="-128"/>
              </a:rPr>
            </a:br>
            <a:r>
              <a:rPr lang="en-US" sz="1400" dirty="0" smtClean="0">
                <a:latin typeface="Arial Unicode MS" pitchFamily="34" charset="-128"/>
                <a:ea typeface="Arial Unicode MS" pitchFamily="34" charset="-128"/>
                <a:cs typeface="Arial Unicode MS" pitchFamily="34" charset="-128"/>
              </a:rPr>
              <a:t>bash   option   { shell-script-name }</a:t>
            </a:r>
            <a:br>
              <a:rPr lang="en-US" sz="1400" dirty="0" smtClean="0">
                <a:latin typeface="Arial Unicode MS" pitchFamily="34" charset="-128"/>
                <a:ea typeface="Arial Unicode MS" pitchFamily="34" charset="-128"/>
                <a:cs typeface="Arial Unicode MS" pitchFamily="34" charset="-128"/>
              </a:rPr>
            </a:br>
            <a:r>
              <a:rPr lang="en-US" sz="1400" dirty="0" smtClean="0">
                <a:latin typeface="Arial Unicode MS" pitchFamily="34" charset="-128"/>
                <a:ea typeface="Arial Unicode MS" pitchFamily="34" charset="-128"/>
                <a:cs typeface="Arial Unicode MS" pitchFamily="34" charset="-128"/>
              </a:rPr>
              <a:t>Option can be</a:t>
            </a:r>
            <a:br>
              <a:rPr lang="en-US" sz="1400" dirty="0" smtClean="0">
                <a:latin typeface="Arial Unicode MS" pitchFamily="34" charset="-128"/>
                <a:ea typeface="Arial Unicode MS" pitchFamily="34" charset="-128"/>
                <a:cs typeface="Arial Unicode MS" pitchFamily="34" charset="-128"/>
              </a:rPr>
            </a:br>
            <a:r>
              <a:rPr lang="en-US" sz="1400" b="1" dirty="0" smtClean="0">
                <a:latin typeface="Arial Unicode MS" pitchFamily="34" charset="-128"/>
                <a:ea typeface="Arial Unicode MS" pitchFamily="34" charset="-128"/>
                <a:cs typeface="Arial Unicode MS" pitchFamily="34" charset="-128"/>
              </a:rPr>
              <a:t>-v </a:t>
            </a:r>
            <a:r>
              <a:rPr lang="en-US" sz="1400" dirty="0" smtClean="0">
                <a:latin typeface="Arial Unicode MS" pitchFamily="34" charset="-128"/>
                <a:ea typeface="Arial Unicode MS" pitchFamily="34" charset="-128"/>
                <a:cs typeface="Arial Unicode MS" pitchFamily="34" charset="-128"/>
              </a:rPr>
              <a:t>Print shell input lines as they are read.</a:t>
            </a:r>
            <a:br>
              <a:rPr lang="en-US" sz="1400" dirty="0" smtClean="0">
                <a:latin typeface="Arial Unicode MS" pitchFamily="34" charset="-128"/>
                <a:ea typeface="Arial Unicode MS" pitchFamily="34" charset="-128"/>
                <a:cs typeface="Arial Unicode MS" pitchFamily="34" charset="-128"/>
              </a:rPr>
            </a:br>
            <a:r>
              <a:rPr lang="en-US" sz="1400" b="1" dirty="0" smtClean="0">
                <a:latin typeface="Arial Unicode MS" pitchFamily="34" charset="-128"/>
                <a:ea typeface="Arial Unicode MS" pitchFamily="34" charset="-128"/>
                <a:cs typeface="Arial Unicode MS" pitchFamily="34" charset="-128"/>
              </a:rPr>
              <a:t>-x </a:t>
            </a:r>
            <a:r>
              <a:rPr lang="en-US" sz="1400" dirty="0" smtClean="0">
                <a:latin typeface="Arial Unicode MS" pitchFamily="34" charset="-128"/>
                <a:ea typeface="Arial Unicode MS" pitchFamily="34" charset="-128"/>
                <a:cs typeface="Arial Unicode MS" pitchFamily="34" charset="-128"/>
              </a:rPr>
              <a:t>After expanding each simple-command, bash displays the expanded value of PS4 system variable, followed by the command and its expanded arguments.</a:t>
            </a:r>
            <a:endParaRPr lang="en-US" sz="14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Shell Scripting- Functions</a:t>
            </a:r>
            <a:endParaRPr lang="en-US" dirty="0"/>
          </a:p>
        </p:txBody>
      </p:sp>
      <p:sp>
        <p:nvSpPr>
          <p:cNvPr id="3" name="Content Placeholder 2"/>
          <p:cNvSpPr>
            <a:spLocks noGrp="1"/>
          </p:cNvSpPr>
          <p:nvPr>
            <p:ph idx="1"/>
          </p:nvPr>
        </p:nvSpPr>
        <p:spPr>
          <a:xfrm>
            <a:off x="754374" y="1443834"/>
            <a:ext cx="8008626" cy="4956965"/>
          </a:xfrm>
        </p:spPr>
        <p:txBody>
          <a:bodyPr>
            <a:normAutofit/>
          </a:bodyPr>
          <a:lstStyle/>
          <a:p>
            <a:pPr>
              <a:buNone/>
            </a:pPr>
            <a:r>
              <a:rPr lang="en-US" sz="1800" b="1" dirty="0" smtClean="0"/>
              <a:t>Functions in Bash Scripting are a great way to reuse code. </a:t>
            </a:r>
          </a:p>
          <a:p>
            <a:r>
              <a:rPr lang="en-US" sz="1800" dirty="0" smtClean="0"/>
              <a:t>In programming, functions are named sections of a program that performs a specific task. </a:t>
            </a:r>
            <a:endParaRPr lang="en-US" sz="1800" b="1" dirty="0" smtClean="0"/>
          </a:p>
          <a:p>
            <a:pPr>
              <a:buNone/>
            </a:pPr>
            <a:endParaRPr lang="en-US" sz="1600" dirty="0" smtClean="0"/>
          </a:p>
          <a:p>
            <a:r>
              <a:rPr lang="en-US" sz="1600" dirty="0" smtClean="0"/>
              <a:t>A function is a group of commands that are assigned a name that acts like a handle to that group of commands</a:t>
            </a:r>
          </a:p>
          <a:p>
            <a:r>
              <a:rPr lang="en-US" sz="1600" dirty="0" smtClean="0"/>
              <a:t>There will be cases where you need to execute a block of code that achieves a specific procedure several times in different places in your shell script.</a:t>
            </a:r>
          </a:p>
          <a:p>
            <a:r>
              <a:rPr lang="en-US" sz="1600" dirty="0" smtClean="0"/>
              <a:t>They are particularly useful if you have certain tasks which need to be performed several times.</a:t>
            </a:r>
          </a:p>
          <a:p>
            <a:r>
              <a:rPr lang="en-US" sz="1600" dirty="0" smtClean="0"/>
              <a:t>Instead of writing out the same code over and over you may write it once in a function then call that function every time.</a:t>
            </a:r>
          </a:p>
          <a:p>
            <a:r>
              <a:rPr lang="en-US" sz="1600" dirty="0" smtClean="0"/>
              <a:t>Sometime shell scripts get complicated.</a:t>
            </a:r>
          </a:p>
          <a:p>
            <a:r>
              <a:rPr lang="en-US" sz="1600" dirty="0" smtClean="0"/>
              <a:t>To avoid large and complicated scripts use functions.</a:t>
            </a:r>
          </a:p>
          <a:p>
            <a:r>
              <a:rPr lang="en-US" sz="1600" dirty="0" smtClean="0"/>
              <a:t> You divide large scripts into a small chunks/entities called </a:t>
            </a:r>
            <a:r>
              <a:rPr lang="en-US" sz="1600" b="1" dirty="0" smtClean="0"/>
              <a:t>functions</a:t>
            </a:r>
            <a:r>
              <a:rPr lang="en-US" sz="1600" dirty="0" smtClean="0"/>
              <a:t>.</a:t>
            </a:r>
          </a:p>
          <a:p>
            <a:r>
              <a:rPr lang="en-US" sz="1600" dirty="0" smtClean="0"/>
              <a:t> Functions makes shell script modular and easy to use.</a:t>
            </a:r>
            <a:endParaRPr lang="en-US" sz="16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Shell Scripting- Functions</a:t>
            </a:r>
            <a:endParaRPr lang="en-US" dirty="0"/>
          </a:p>
        </p:txBody>
      </p:sp>
      <p:sp>
        <p:nvSpPr>
          <p:cNvPr id="3" name="Content Placeholder 2"/>
          <p:cNvSpPr>
            <a:spLocks noGrp="1"/>
          </p:cNvSpPr>
          <p:nvPr>
            <p:ph idx="1"/>
          </p:nvPr>
        </p:nvSpPr>
        <p:spPr>
          <a:xfrm>
            <a:off x="754374" y="1443835"/>
            <a:ext cx="7932426" cy="4581150"/>
          </a:xfrm>
        </p:spPr>
        <p:txBody>
          <a:bodyPr>
            <a:normAutofit/>
          </a:bodyPr>
          <a:lstStyle/>
          <a:p>
            <a:pPr>
              <a:buNone/>
            </a:pPr>
            <a:r>
              <a:rPr lang="en-US" sz="1800" b="1" dirty="0" smtClean="0"/>
              <a:t>Functions in Bash Scripting are a great way to reuse code. </a:t>
            </a:r>
          </a:p>
          <a:p>
            <a:pPr>
              <a:buNone/>
            </a:pPr>
            <a:endParaRPr lang="en-US" sz="1600" dirty="0" smtClean="0"/>
          </a:p>
          <a:p>
            <a:pPr>
              <a:buFont typeface="Wingdings" pitchFamily="2" charset="2"/>
              <a:buChar char="Ø"/>
            </a:pPr>
            <a:r>
              <a:rPr lang="en-US" sz="1600" dirty="0" smtClean="0"/>
              <a:t>Functions are subsets of a code that implement an independent programming logic.</a:t>
            </a:r>
          </a:p>
          <a:p>
            <a:pPr>
              <a:buFont typeface="Wingdings" pitchFamily="2" charset="2"/>
              <a:buChar char="Ø"/>
            </a:pPr>
            <a:r>
              <a:rPr lang="en-US" sz="1600" dirty="0" smtClean="0"/>
              <a:t>For example, to create a four function calculator, independent programming logic are:</a:t>
            </a:r>
          </a:p>
          <a:p>
            <a:pPr lvl="1"/>
            <a:r>
              <a:rPr lang="en-US" sz="1400" b="1" i="1" dirty="0" smtClean="0"/>
              <a:t>Addition function</a:t>
            </a:r>
          </a:p>
          <a:p>
            <a:pPr lvl="1"/>
            <a:r>
              <a:rPr lang="en-US" sz="1400" b="1" i="1" dirty="0" smtClean="0"/>
              <a:t>Multiplication function</a:t>
            </a:r>
          </a:p>
          <a:p>
            <a:pPr lvl="1"/>
            <a:r>
              <a:rPr lang="en-US" sz="1400" b="1" i="1" dirty="0" smtClean="0"/>
              <a:t>Division function</a:t>
            </a:r>
          </a:p>
          <a:p>
            <a:pPr lvl="1"/>
            <a:r>
              <a:rPr lang="en-US" sz="1400" b="1" i="1" dirty="0" smtClean="0"/>
              <a:t>Subtraction function</a:t>
            </a:r>
          </a:p>
          <a:p>
            <a:endParaRPr lang="en-US" sz="1400" dirty="0" smtClean="0"/>
          </a:p>
          <a:p>
            <a:pPr>
              <a:buFont typeface="Wingdings" pitchFamily="2" charset="2"/>
              <a:buChar char="Ø"/>
            </a:pPr>
            <a:r>
              <a:rPr lang="en-US" sz="1600" dirty="0" smtClean="0"/>
              <a:t>Function allows us to divide a larger problem into smaller independent problem which may lead to better understandability and debugging.</a:t>
            </a:r>
          </a:p>
          <a:p>
            <a:pPr>
              <a:buFont typeface="Wingdings" pitchFamily="2" charset="2"/>
              <a:buChar char="Ø"/>
            </a:pPr>
            <a:endParaRPr lang="en-US" sz="1600" dirty="0" smtClean="0"/>
          </a:p>
          <a:p>
            <a:pPr>
              <a:buFont typeface="Wingdings" pitchFamily="2" charset="2"/>
              <a:buChar char="Ø"/>
            </a:pPr>
            <a:r>
              <a:rPr lang="en-US" sz="1600" dirty="0" smtClean="0"/>
              <a:t>One major advantage of functions are </a:t>
            </a:r>
            <a:r>
              <a:rPr lang="en-US" sz="1600" b="1" dirty="0" smtClean="0"/>
              <a:t>code reuse.</a:t>
            </a:r>
            <a:r>
              <a:rPr lang="en-US" sz="1600" dirty="0" smtClean="0"/>
              <a:t/>
            </a:r>
            <a:br>
              <a:rPr lang="en-US" sz="1600" dirty="0" smtClean="0"/>
            </a:br>
            <a:r>
              <a:rPr lang="en-US" sz="1600" dirty="0" smtClean="0"/>
              <a:t>A function, once written, need not to be defined again for doing a same task.</a:t>
            </a:r>
            <a:br>
              <a:rPr lang="en-US" sz="1600" dirty="0" smtClean="0"/>
            </a:br>
            <a:r>
              <a:rPr lang="en-US" sz="1600" dirty="0" smtClean="0"/>
              <a:t>A task can be done in repetition easily with a function call using the function name</a:t>
            </a:r>
          </a:p>
          <a:p>
            <a:pPr lvl="1">
              <a:buFont typeface="Wingdings" pitchFamily="2" charset="2"/>
              <a:buChar char="Ø"/>
            </a:pPr>
            <a:endParaRPr lang="en-US" sz="1600" dirty="0" smtClean="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Functions in </a:t>
            </a:r>
            <a:r>
              <a:rPr lang="en-US" dirty="0" err="1" smtClean="0"/>
              <a:t>ShellScripting</a:t>
            </a:r>
            <a:r>
              <a:rPr lang="en-US" dirty="0" smtClean="0"/>
              <a:t>?</a:t>
            </a:r>
            <a:endParaRPr lang="en-US" dirty="0"/>
          </a:p>
        </p:txBody>
      </p:sp>
      <p:sp>
        <p:nvSpPr>
          <p:cNvPr id="3" name="Content Placeholder 2"/>
          <p:cNvSpPr>
            <a:spLocks noGrp="1"/>
          </p:cNvSpPr>
          <p:nvPr>
            <p:ph idx="1"/>
          </p:nvPr>
        </p:nvSpPr>
        <p:spPr>
          <a:xfrm>
            <a:off x="754374" y="1443835"/>
            <a:ext cx="7932426" cy="4581150"/>
          </a:xfrm>
        </p:spPr>
        <p:txBody>
          <a:bodyPr>
            <a:normAutofit/>
          </a:bodyPr>
          <a:lstStyle/>
          <a:p>
            <a:pPr>
              <a:buNone/>
            </a:pPr>
            <a:endParaRPr lang="en-US" sz="1600" dirty="0" smtClean="0">
              <a:latin typeface="Arial Unicode MS" pitchFamily="34" charset="-128"/>
              <a:ea typeface="Arial Unicode MS" pitchFamily="34" charset="-128"/>
              <a:cs typeface="Arial Unicode MS" pitchFamily="34" charset="-128"/>
            </a:endParaRPr>
          </a:p>
          <a:p>
            <a:pPr>
              <a:buNone/>
            </a:pPr>
            <a:endParaRPr lang="en-US" sz="1600" dirty="0" smtClean="0">
              <a:latin typeface="Arial Unicode MS" pitchFamily="34" charset="-128"/>
              <a:ea typeface="Arial Unicode MS" pitchFamily="34" charset="-128"/>
              <a:cs typeface="Arial Unicode MS" pitchFamily="34" charset="-128"/>
            </a:endParaRPr>
          </a:p>
          <a:p>
            <a:r>
              <a:rPr lang="en-US" sz="1600" dirty="0" smtClean="0"/>
              <a:t>It helps us to reuse the code.</a:t>
            </a:r>
          </a:p>
          <a:p>
            <a:r>
              <a:rPr lang="en-US" sz="1600" dirty="0" smtClean="0"/>
              <a:t>Improve the readability of program.</a:t>
            </a:r>
          </a:p>
          <a:p>
            <a:r>
              <a:rPr lang="en-US" sz="1600" dirty="0" smtClean="0"/>
              <a:t>Efficient use of variables inside the program.</a:t>
            </a:r>
          </a:p>
          <a:p>
            <a:r>
              <a:rPr lang="en-US" sz="1600" dirty="0" smtClean="0"/>
              <a:t>Allows us to test the program part by part.</a:t>
            </a:r>
          </a:p>
          <a:p>
            <a:r>
              <a:rPr lang="en-US" sz="1600" dirty="0" smtClean="0"/>
              <a:t>Displays program as a bunch of sub-steps.</a:t>
            </a:r>
          </a:p>
          <a:p>
            <a:pPr>
              <a:buNone/>
            </a:pPr>
            <a:endParaRPr lang="en-US" sz="16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Shell Scripting- Functions</a:t>
            </a:r>
            <a:endParaRPr lang="en-US" dirty="0"/>
          </a:p>
        </p:txBody>
      </p:sp>
      <p:sp>
        <p:nvSpPr>
          <p:cNvPr id="3" name="Content Placeholder 2"/>
          <p:cNvSpPr>
            <a:spLocks noGrp="1"/>
          </p:cNvSpPr>
          <p:nvPr>
            <p:ph idx="1"/>
          </p:nvPr>
        </p:nvSpPr>
        <p:spPr>
          <a:xfrm>
            <a:off x="754374" y="1443835"/>
            <a:ext cx="7932426" cy="4581150"/>
          </a:xfrm>
        </p:spPr>
        <p:txBody>
          <a:bodyPr>
            <a:normAutofit/>
          </a:bodyPr>
          <a:lstStyle/>
          <a:p>
            <a:pPr>
              <a:buNone/>
            </a:pPr>
            <a:r>
              <a:rPr lang="en-US" sz="1600" b="1" dirty="0" smtClean="0">
                <a:latin typeface="Arial Unicode MS" pitchFamily="34" charset="-128"/>
                <a:ea typeface="Arial Unicode MS" pitchFamily="34" charset="-128"/>
                <a:cs typeface="Arial Unicode MS" pitchFamily="34" charset="-128"/>
              </a:rPr>
              <a:t>Creating a function is fairly easy. They may be written in two different formats:</a:t>
            </a:r>
          </a:p>
          <a:p>
            <a:pPr>
              <a:buNone/>
            </a:pPr>
            <a:r>
              <a:rPr lang="en-US" sz="1600" dirty="0" smtClean="0"/>
              <a:t>function </a:t>
            </a:r>
            <a:r>
              <a:rPr lang="en-US" sz="1600" dirty="0" err="1" smtClean="0"/>
              <a:t>function_name</a:t>
            </a:r>
            <a:r>
              <a:rPr lang="en-US" sz="1600" dirty="0" smtClean="0"/>
              <a:t>()</a:t>
            </a:r>
          </a:p>
          <a:p>
            <a:pPr>
              <a:buNone/>
            </a:pPr>
            <a:r>
              <a:rPr lang="en-US" sz="1600" dirty="0" smtClean="0"/>
              <a:t> {</a:t>
            </a:r>
          </a:p>
          <a:p>
            <a:pPr>
              <a:buNone/>
            </a:pPr>
            <a:r>
              <a:rPr lang="en-US" sz="1600" dirty="0" smtClean="0"/>
              <a:t>	###set of commands</a:t>
            </a:r>
          </a:p>
          <a:p>
            <a:pPr>
              <a:buNone/>
            </a:pPr>
            <a:r>
              <a:rPr lang="en-US" sz="1600" dirty="0" smtClean="0"/>
              <a:t>}</a:t>
            </a:r>
          </a:p>
          <a:p>
            <a:pPr>
              <a:buNone/>
            </a:pPr>
            <a:r>
              <a:rPr lang="en-US" sz="1600" dirty="0" smtClean="0"/>
              <a:t>Syntax2:</a:t>
            </a:r>
          </a:p>
          <a:p>
            <a:pPr>
              <a:buNone/>
            </a:pPr>
            <a:r>
              <a:rPr lang="en-US" sz="1600" dirty="0" err="1" smtClean="0"/>
              <a:t>function_name</a:t>
            </a:r>
            <a:r>
              <a:rPr lang="en-US" sz="1600" dirty="0" smtClean="0"/>
              <a:t>()</a:t>
            </a:r>
          </a:p>
          <a:p>
            <a:pPr>
              <a:buNone/>
            </a:pPr>
            <a:r>
              <a:rPr lang="en-US" sz="1600" dirty="0" smtClean="0"/>
              <a:t>{</a:t>
            </a:r>
          </a:p>
          <a:p>
            <a:pPr>
              <a:buNone/>
            </a:pPr>
            <a:r>
              <a:rPr lang="en-US" sz="1600" dirty="0" smtClean="0"/>
              <a:t>	####set of commands</a:t>
            </a:r>
          </a:p>
          <a:p>
            <a:pPr>
              <a:buNone/>
            </a:pPr>
            <a:r>
              <a:rPr lang="en-US" sz="1600" dirty="0" smtClean="0"/>
              <a:t>}</a:t>
            </a:r>
          </a:p>
          <a:p>
            <a:r>
              <a:rPr lang="en-US" sz="1600" dirty="0" smtClean="0"/>
              <a:t>function is a key work that declares the function definition.</a:t>
            </a:r>
          </a:p>
          <a:p>
            <a:r>
              <a:rPr lang="en-US" sz="1600" dirty="0" err="1" smtClean="0"/>
              <a:t>function_name</a:t>
            </a:r>
            <a:r>
              <a:rPr lang="en-US" sz="1600" dirty="0" smtClean="0"/>
              <a:t> is the name of the declared function.</a:t>
            </a:r>
          </a:p>
          <a:p>
            <a:r>
              <a:rPr lang="en-US" sz="1600" dirty="0" smtClean="0"/>
              <a:t>Curly braces {} acts as delimiters that enclose the function’s code.</a:t>
            </a:r>
          </a:p>
          <a:p>
            <a:r>
              <a:rPr lang="en-US" sz="1600" dirty="0" smtClean="0"/>
              <a:t>Set of commands are the code to be executed when the function is called.</a:t>
            </a:r>
          </a:p>
          <a:p>
            <a:r>
              <a:rPr lang="en-US" sz="1600" dirty="0" smtClean="0"/>
              <a:t>So, a function is declared first, and then called when needed.</a:t>
            </a:r>
            <a:endParaRPr lang="en-US" sz="1600"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Shell Scripting- Functions</a:t>
            </a:r>
            <a:endParaRPr lang="en-US" dirty="0"/>
          </a:p>
        </p:txBody>
      </p:sp>
      <p:sp>
        <p:nvSpPr>
          <p:cNvPr id="3" name="Content Placeholder 2"/>
          <p:cNvSpPr>
            <a:spLocks noGrp="1"/>
          </p:cNvSpPr>
          <p:nvPr>
            <p:ph idx="1"/>
          </p:nvPr>
        </p:nvSpPr>
        <p:spPr>
          <a:xfrm>
            <a:off x="754374" y="1443834"/>
            <a:ext cx="8008626" cy="4804565"/>
          </a:xfrm>
        </p:spPr>
        <p:txBody>
          <a:bodyPr>
            <a:normAutofit lnSpcReduction="10000"/>
          </a:bodyPr>
          <a:lstStyle/>
          <a:p>
            <a:pPr>
              <a:buNone/>
            </a:pPr>
            <a:r>
              <a:rPr lang="en-US" sz="1600" b="1" dirty="0" smtClean="0">
                <a:latin typeface="Arial Unicode MS" pitchFamily="34" charset="-128"/>
                <a:ea typeface="Arial Unicode MS" pitchFamily="34" charset="-128"/>
                <a:cs typeface="Arial Unicode MS" pitchFamily="34" charset="-128"/>
              </a:rPr>
              <a:t>The function definition ( the actual function itself) must appear in the script before any calls to the function.</a:t>
            </a:r>
          </a:p>
          <a:p>
            <a:pPr>
              <a:buNone/>
            </a:pPr>
            <a:endParaRPr lang="en-US" sz="1600" dirty="0" smtClean="0">
              <a:latin typeface="Arial Unicode MS" pitchFamily="34" charset="-128"/>
              <a:ea typeface="Arial Unicode MS" pitchFamily="34" charset="-128"/>
              <a:cs typeface="Arial Unicode MS" pitchFamily="34" charset="-128"/>
            </a:endParaRPr>
          </a:p>
          <a:p>
            <a:pPr>
              <a:buNone/>
            </a:pPr>
            <a:r>
              <a:rPr lang="en-US" sz="1600" dirty="0" smtClean="0">
                <a:latin typeface="Arial Unicode MS" pitchFamily="34" charset="-128"/>
                <a:ea typeface="Arial Unicode MS" pitchFamily="34" charset="-128"/>
                <a:cs typeface="Arial Unicode MS" pitchFamily="34" charset="-128"/>
              </a:rPr>
              <a:t>Let's look at a simple </a:t>
            </a:r>
            <a:r>
              <a:rPr lang="en-US" sz="1600" dirty="0" err="1" smtClean="0">
                <a:latin typeface="Arial Unicode MS" pitchFamily="34" charset="-128"/>
                <a:ea typeface="Arial Unicode MS" pitchFamily="34" charset="-128"/>
                <a:cs typeface="Arial Unicode MS" pitchFamily="34" charset="-128"/>
              </a:rPr>
              <a:t>example:function_example.sh</a:t>
            </a:r>
            <a:endParaRPr lang="en-US" sz="1600" dirty="0" smtClean="0">
              <a:latin typeface="Arial Unicode MS" pitchFamily="34" charset="-128"/>
              <a:ea typeface="Arial Unicode MS" pitchFamily="34" charset="-128"/>
              <a:cs typeface="Arial Unicode MS" pitchFamily="34" charset="-128"/>
            </a:endParaRPr>
          </a:p>
          <a:p>
            <a:pPr>
              <a:buNone/>
            </a:pPr>
            <a:endParaRPr lang="en-US" sz="1600" dirty="0" smtClean="0">
              <a:latin typeface="Arial Unicode MS" pitchFamily="34" charset="-128"/>
              <a:ea typeface="Arial Unicode MS" pitchFamily="34" charset="-128"/>
              <a:cs typeface="Arial Unicode MS" pitchFamily="34" charset="-128"/>
            </a:endParaRPr>
          </a:p>
          <a:p>
            <a:pPr>
              <a:buNone/>
            </a:pPr>
            <a:r>
              <a:rPr lang="en-US" sz="1600" dirty="0" smtClean="0">
                <a:latin typeface="Arial Unicode MS" pitchFamily="34" charset="-128"/>
                <a:ea typeface="Arial Unicode MS" pitchFamily="34" charset="-128"/>
                <a:cs typeface="Arial Unicode MS" pitchFamily="34" charset="-128"/>
              </a:rPr>
              <a:t>    #!/bin/bash</a:t>
            </a:r>
          </a:p>
          <a:p>
            <a:pPr>
              <a:buNone/>
            </a:pPr>
            <a:r>
              <a:rPr lang="en-US" sz="1600" dirty="0" smtClean="0">
                <a:latin typeface="Arial Unicode MS" pitchFamily="34" charset="-128"/>
                <a:ea typeface="Arial Unicode MS" pitchFamily="34" charset="-128"/>
                <a:cs typeface="Arial Unicode MS" pitchFamily="34" charset="-128"/>
              </a:rPr>
              <a:t>    # Basic function</a:t>
            </a:r>
          </a:p>
          <a:p>
            <a:pPr>
              <a:buNone/>
            </a:pPr>
            <a:r>
              <a:rPr lang="en-US" sz="1600" dirty="0" smtClean="0">
                <a:latin typeface="Arial Unicode MS" pitchFamily="34" charset="-128"/>
                <a:ea typeface="Arial Unicode MS" pitchFamily="34" charset="-128"/>
                <a:cs typeface="Arial Unicode MS" pitchFamily="34" charset="-128"/>
              </a:rPr>
              <a:t>    </a:t>
            </a:r>
            <a:r>
              <a:rPr lang="en-US" sz="1600" dirty="0" err="1" smtClean="0">
                <a:latin typeface="Arial Unicode MS" pitchFamily="34" charset="-128"/>
                <a:ea typeface="Arial Unicode MS" pitchFamily="34" charset="-128"/>
                <a:cs typeface="Arial Unicode MS" pitchFamily="34" charset="-128"/>
              </a:rPr>
              <a:t>print_something</a:t>
            </a:r>
            <a:r>
              <a:rPr lang="en-US" sz="1600" dirty="0" smtClean="0">
                <a:latin typeface="Arial Unicode MS" pitchFamily="34" charset="-128"/>
                <a:ea typeface="Arial Unicode MS" pitchFamily="34" charset="-128"/>
                <a:cs typeface="Arial Unicode MS" pitchFamily="34" charset="-128"/>
              </a:rPr>
              <a:t> () {</a:t>
            </a:r>
          </a:p>
          <a:p>
            <a:pPr>
              <a:buNone/>
            </a:pPr>
            <a:r>
              <a:rPr lang="en-US" sz="1600" dirty="0" smtClean="0">
                <a:latin typeface="Arial Unicode MS" pitchFamily="34" charset="-128"/>
                <a:ea typeface="Arial Unicode MS" pitchFamily="34" charset="-128"/>
                <a:cs typeface="Arial Unicode MS" pitchFamily="34" charset="-128"/>
              </a:rPr>
              <a:t>    echo Hello I am a function</a:t>
            </a:r>
          </a:p>
          <a:p>
            <a:pPr>
              <a:buNone/>
            </a:pPr>
            <a:r>
              <a:rPr lang="en-US" sz="1600" dirty="0" smtClean="0">
                <a:latin typeface="Arial Unicode MS" pitchFamily="34" charset="-128"/>
                <a:ea typeface="Arial Unicode MS" pitchFamily="34" charset="-128"/>
                <a:cs typeface="Arial Unicode MS" pitchFamily="34" charset="-128"/>
              </a:rPr>
              <a:t>    }</a:t>
            </a:r>
          </a:p>
          <a:p>
            <a:pPr>
              <a:buNone/>
            </a:pPr>
            <a:r>
              <a:rPr lang="en-US" sz="1600" dirty="0" smtClean="0">
                <a:latin typeface="Arial Unicode MS" pitchFamily="34" charset="-128"/>
                <a:ea typeface="Arial Unicode MS" pitchFamily="34" charset="-128"/>
                <a:cs typeface="Arial Unicode MS" pitchFamily="34" charset="-128"/>
              </a:rPr>
              <a:t>    </a:t>
            </a:r>
            <a:r>
              <a:rPr lang="en-US" sz="1600" dirty="0" err="1" smtClean="0">
                <a:latin typeface="Arial Unicode MS" pitchFamily="34" charset="-128"/>
                <a:ea typeface="Arial Unicode MS" pitchFamily="34" charset="-128"/>
                <a:cs typeface="Arial Unicode MS" pitchFamily="34" charset="-128"/>
              </a:rPr>
              <a:t>print_something</a:t>
            </a:r>
            <a:endParaRPr lang="en-US" sz="1600" dirty="0" smtClean="0">
              <a:latin typeface="Arial Unicode MS" pitchFamily="34" charset="-128"/>
              <a:ea typeface="Arial Unicode MS" pitchFamily="34" charset="-128"/>
              <a:cs typeface="Arial Unicode MS" pitchFamily="34" charset="-128"/>
            </a:endParaRPr>
          </a:p>
          <a:p>
            <a:pPr>
              <a:buNone/>
            </a:pPr>
            <a:r>
              <a:rPr lang="en-US" sz="1600" dirty="0" smtClean="0">
                <a:latin typeface="Arial Unicode MS" pitchFamily="34" charset="-128"/>
                <a:ea typeface="Arial Unicode MS" pitchFamily="34" charset="-128"/>
                <a:cs typeface="Arial Unicode MS" pitchFamily="34" charset="-128"/>
              </a:rPr>
              <a:t>    </a:t>
            </a:r>
            <a:r>
              <a:rPr lang="en-US" sz="1600" dirty="0" err="1" smtClean="0">
                <a:latin typeface="Arial Unicode MS" pitchFamily="34" charset="-128"/>
                <a:ea typeface="Arial Unicode MS" pitchFamily="34" charset="-128"/>
                <a:cs typeface="Arial Unicode MS" pitchFamily="34" charset="-128"/>
              </a:rPr>
              <a:t>print_something</a:t>
            </a:r>
            <a:endParaRPr lang="en-US" sz="1600" dirty="0" smtClean="0">
              <a:latin typeface="Arial Unicode MS" pitchFamily="34" charset="-128"/>
              <a:ea typeface="Arial Unicode MS" pitchFamily="34" charset="-128"/>
              <a:cs typeface="Arial Unicode MS" pitchFamily="34" charset="-128"/>
            </a:endParaRPr>
          </a:p>
          <a:p>
            <a:pPr>
              <a:buNone/>
            </a:pPr>
            <a:endParaRPr lang="en-US" sz="1600" dirty="0" smtClean="0">
              <a:latin typeface="Arial Unicode MS" pitchFamily="34" charset="-128"/>
              <a:ea typeface="Arial Unicode MS" pitchFamily="34" charset="-128"/>
              <a:cs typeface="Arial Unicode MS" pitchFamily="34" charset="-128"/>
            </a:endParaRPr>
          </a:p>
          <a:p>
            <a:pPr>
              <a:buNone/>
            </a:pPr>
            <a:r>
              <a:rPr lang="en-US" sz="1600" b="1" dirty="0" smtClean="0">
                <a:latin typeface="Arial Unicode MS" pitchFamily="34" charset="-128"/>
                <a:ea typeface="Arial Unicode MS" pitchFamily="34" charset="-128"/>
                <a:cs typeface="Arial Unicode MS" pitchFamily="34" charset="-128"/>
              </a:rPr>
              <a:t># compile the program</a:t>
            </a:r>
          </a:p>
          <a:p>
            <a:pPr>
              <a:buNone/>
            </a:pPr>
            <a:r>
              <a:rPr lang="en-US" sz="1600" dirty="0" smtClean="0">
                <a:latin typeface="Arial Unicode MS" pitchFamily="34" charset="-128"/>
                <a:ea typeface="Arial Unicode MS" pitchFamily="34" charset="-128"/>
                <a:cs typeface="Arial Unicode MS" pitchFamily="34" charset="-128"/>
              </a:rPr>
              <a:t>[root@localhost]#</a:t>
            </a:r>
            <a:r>
              <a:rPr lang="en-US" sz="1600" dirty="0" err="1" smtClean="0">
                <a:latin typeface="Arial Unicode MS" pitchFamily="34" charset="-128"/>
                <a:ea typeface="Arial Unicode MS" pitchFamily="34" charset="-128"/>
                <a:cs typeface="Arial Unicode MS" pitchFamily="34" charset="-128"/>
              </a:rPr>
              <a:t>sh</a:t>
            </a:r>
            <a:r>
              <a:rPr lang="en-US" sz="1600" dirty="0" smtClean="0">
                <a:latin typeface="Arial Unicode MS" pitchFamily="34" charset="-128"/>
                <a:ea typeface="Arial Unicode MS" pitchFamily="34" charset="-128"/>
                <a:cs typeface="Arial Unicode MS" pitchFamily="34" charset="-128"/>
              </a:rPr>
              <a:t> function_example.sh</a:t>
            </a:r>
          </a:p>
          <a:p>
            <a:pPr>
              <a:buNone/>
            </a:pPr>
            <a:endParaRPr lang="en-US" sz="1600" dirty="0" smtClean="0">
              <a:latin typeface="Arial Unicode MS" pitchFamily="34" charset="-128"/>
              <a:ea typeface="Arial Unicode MS" pitchFamily="34" charset="-128"/>
              <a:cs typeface="Arial Unicode MS" pitchFamily="34" charset="-128"/>
            </a:endParaRPr>
          </a:p>
          <a:p>
            <a:pPr>
              <a:buNone/>
            </a:pPr>
            <a:r>
              <a:rPr lang="en-US" sz="1600" b="1" i="1" dirty="0" smtClean="0">
                <a:latin typeface="Arial Unicode MS" pitchFamily="34" charset="-128"/>
                <a:ea typeface="Arial Unicode MS" pitchFamily="34" charset="-128"/>
                <a:cs typeface="Arial Unicode MS" pitchFamily="34" charset="-128"/>
              </a:rPr>
              <a:t>Best Practice is </a:t>
            </a:r>
            <a:r>
              <a:rPr lang="en-US" sz="1600" i="1" dirty="0" smtClean="0">
                <a:latin typeface="Arial Unicode MS" pitchFamily="34" charset="-128"/>
                <a:ea typeface="Arial Unicode MS" pitchFamily="34" charset="-128"/>
                <a:cs typeface="Arial Unicode MS" pitchFamily="34" charset="-128"/>
              </a:rPr>
              <a:t>: You should pick function names that are descriptive. That way it is obvious what task the function serves.</a:t>
            </a:r>
          </a:p>
          <a:p>
            <a:pPr>
              <a:buNone/>
            </a:pPr>
            <a:endParaRPr lang="en-US" sz="1600" dirty="0">
              <a:latin typeface="Arial Unicode MS" pitchFamily="34" charset="-128"/>
              <a:ea typeface="Arial Unicode MS" pitchFamily="34" charset="-128"/>
              <a:cs typeface="Arial Unicode MS" pitchFamily="34" charset="-128"/>
            </a:endParaRPr>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75</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381000"/>
            <a:ext cx="5554974" cy="761999"/>
          </a:xfrm>
        </p:spPr>
        <p:txBody>
          <a:bodyPr>
            <a:normAutofit fontScale="90000"/>
          </a:bodyPr>
          <a:lstStyle/>
          <a:p>
            <a:r>
              <a:rPr lang="en-US" dirty="0" smtClean="0"/>
              <a:t>Proposal Solutions to the Waterfall Model</a:t>
            </a:r>
            <a:br>
              <a:rPr lang="en-US" dirty="0" smtClean="0"/>
            </a:br>
            <a:endParaRPr lang="en-US" dirty="0"/>
          </a:p>
        </p:txBody>
      </p:sp>
      <p:pic>
        <p:nvPicPr>
          <p:cNvPr id="6" name="Content Placeholder 5" descr="Snap 2018-03-30 at 23.41.34.png"/>
          <p:cNvPicPr>
            <a:picLocks noGrp="1" noChangeAspect="1"/>
          </p:cNvPicPr>
          <p:nvPr>
            <p:ph idx="1"/>
          </p:nvPr>
        </p:nvPicPr>
        <p:blipFill>
          <a:blip r:embed="rId2" cstate="print"/>
          <a:stretch>
            <a:fillRect/>
          </a:stretch>
        </p:blipFill>
        <p:spPr>
          <a:xfrm>
            <a:off x="304800" y="1676400"/>
            <a:ext cx="8392478" cy="4191000"/>
          </a:xfrm>
        </p:spPr>
      </p:pic>
      <p:sp>
        <p:nvSpPr>
          <p:cNvPr id="4" name="Footer Placeholder 3"/>
          <p:cNvSpPr>
            <a:spLocks noGrp="1"/>
          </p:cNvSpPr>
          <p:nvPr>
            <p:ph type="ftr" sz="quarter" idx="11"/>
          </p:nvPr>
        </p:nvSpPr>
        <p:spPr/>
        <p:txBody>
          <a:bodyPr/>
          <a:lstStyle/>
          <a:p>
            <a:r>
              <a:rPr lang="en-US" dirty="0" smtClean="0"/>
              <a:t>copyrights@cubeipl.com</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8</a:t>
            </a:fld>
            <a:endParaRPr lang="en-US"/>
          </a:p>
        </p:txBody>
      </p:sp>
      <p:sp>
        <p:nvSpPr>
          <p:cNvPr id="9" name="Rounded Rectangle 8"/>
          <p:cNvSpPr/>
          <p:nvPr/>
        </p:nvSpPr>
        <p:spPr>
          <a:xfrm>
            <a:off x="7848600" y="1828800"/>
            <a:ext cx="914400" cy="2286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025" y="228600"/>
            <a:ext cx="5554975" cy="610820"/>
          </a:xfrm>
        </p:spPr>
        <p:txBody>
          <a:bodyPr>
            <a:normAutofit fontScale="90000"/>
          </a:bodyPr>
          <a:lstStyle/>
          <a:p>
            <a:r>
              <a:rPr lang="en-US" dirty="0" smtClean="0">
                <a:latin typeface="Arial Unicode MS" pitchFamily="34" charset="-128"/>
                <a:ea typeface="Arial Unicode MS" pitchFamily="34" charset="-128"/>
                <a:cs typeface="Arial Unicode MS" pitchFamily="34" charset="-128"/>
              </a:rPr>
              <a:t>Evolution of Software Development</a:t>
            </a:r>
            <a:endParaRPr lang="en-US" dirty="0"/>
          </a:p>
        </p:txBody>
      </p:sp>
      <p:sp>
        <p:nvSpPr>
          <p:cNvPr id="4" name="Footer Placeholder 3"/>
          <p:cNvSpPr>
            <a:spLocks noGrp="1"/>
          </p:cNvSpPr>
          <p:nvPr>
            <p:ph type="ftr" sz="quarter" idx="11"/>
          </p:nvPr>
        </p:nvSpPr>
        <p:spPr/>
        <p:txBody>
          <a:bodyPr/>
          <a:lstStyle/>
          <a:p>
            <a:r>
              <a:rPr lang="en-US" smtClean="0"/>
              <a:t>copyrights@cubeipl.com</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9</a:t>
            </a:fld>
            <a:endParaRPr lang="en-US"/>
          </a:p>
        </p:txBody>
      </p:sp>
      <p:sp>
        <p:nvSpPr>
          <p:cNvPr id="8" name="Content Placeholder 7"/>
          <p:cNvSpPr>
            <a:spLocks noGrp="1"/>
          </p:cNvSpPr>
          <p:nvPr>
            <p:ph idx="1"/>
          </p:nvPr>
        </p:nvSpPr>
        <p:spPr/>
        <p:txBody>
          <a:bodyPr/>
          <a:lstStyle/>
          <a:p>
            <a:pPr algn="just">
              <a:buNone/>
            </a:pPr>
            <a:r>
              <a:rPr lang="en-US" sz="2000" dirty="0" smtClean="0">
                <a:latin typeface="Arial Unicode MS" pitchFamily="34" charset="-128"/>
                <a:ea typeface="Arial Unicode MS" pitchFamily="34" charset="-128"/>
                <a:cs typeface="Arial Unicode MS" pitchFamily="34" charset="-128"/>
              </a:rPr>
              <a:t>     </a:t>
            </a:r>
            <a:r>
              <a:rPr lang="en-US" sz="2000" dirty="0" smtClean="0">
                <a:solidFill>
                  <a:schemeClr val="tx1"/>
                </a:solidFill>
                <a:ea typeface="Arial Unicode MS" pitchFamily="34" charset="-128"/>
                <a:cs typeface="Arial Unicode MS" pitchFamily="34" charset="-128"/>
              </a:rPr>
              <a:t>DevOps evolved from existing software development strategies/ methodologies over the years in response to business needs. Let us briefly look at how these models evolved and in which scenarios they would work best.</a:t>
            </a:r>
          </a:p>
          <a:p>
            <a:endParaRPr lang="en-US" dirty="0"/>
          </a:p>
        </p:txBody>
      </p:sp>
      <p:pic>
        <p:nvPicPr>
          <p:cNvPr id="9" name="Picture 8" descr="https://cdn.edureka.co/blog/wp-content/uploads/2016/10/Development-models.png"/>
          <p:cNvPicPr/>
          <p:nvPr/>
        </p:nvPicPr>
        <p:blipFill>
          <a:blip r:embed="rId2" cstate="print"/>
          <a:srcRect/>
          <a:stretch>
            <a:fillRect/>
          </a:stretch>
        </p:blipFill>
        <p:spPr bwMode="auto">
          <a:xfrm>
            <a:off x="1219200" y="3124200"/>
            <a:ext cx="66294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37210</TotalTime>
  <Words>4679</Words>
  <Application>Microsoft Office PowerPoint</Application>
  <PresentationFormat>On-screen Show (4:3)</PresentationFormat>
  <Paragraphs>1038</Paragraphs>
  <Slides>75</Slides>
  <Notes>10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Introduction to DevOps</vt:lpstr>
      <vt:lpstr>About Me</vt:lpstr>
      <vt:lpstr>What is DevOps?</vt:lpstr>
      <vt:lpstr>Problem we faced before DevOps?</vt:lpstr>
      <vt:lpstr>Evolution of Software Development</vt:lpstr>
      <vt:lpstr>Evolution of Software Development</vt:lpstr>
      <vt:lpstr>Evolution of Software  Development</vt:lpstr>
      <vt:lpstr>Proposal Solutions to the Waterfall Model </vt:lpstr>
      <vt:lpstr>Evolution of Software Development</vt:lpstr>
      <vt:lpstr>Evolution of Software Development</vt:lpstr>
      <vt:lpstr>What led DevOps to come into existence</vt:lpstr>
      <vt:lpstr>What is DevOps?</vt:lpstr>
      <vt:lpstr>What is DevOps?</vt:lpstr>
      <vt:lpstr>What is DevOps?</vt:lpstr>
      <vt:lpstr>Compare traditional Software waterfall model with DevOps?</vt:lpstr>
      <vt:lpstr>Why DevOps?</vt:lpstr>
      <vt:lpstr>Benefits of DevOps?</vt:lpstr>
      <vt:lpstr>Why DevOps is used and Where?</vt:lpstr>
      <vt:lpstr>Configuration tools for DevOps</vt:lpstr>
      <vt:lpstr>DevOps Configuration Management Tools</vt:lpstr>
      <vt:lpstr>DevOps Life Cycle and Work Flow</vt:lpstr>
      <vt:lpstr>Devops Tools</vt:lpstr>
      <vt:lpstr>DevOps Life Cycle </vt:lpstr>
      <vt:lpstr>DevOps Life Cycle</vt:lpstr>
      <vt:lpstr>DevOps Principles and Practices</vt:lpstr>
      <vt:lpstr>Linux Introduction </vt:lpstr>
      <vt:lpstr>Linux/Unix Architecture</vt:lpstr>
      <vt:lpstr>       Linux  File System </vt:lpstr>
      <vt:lpstr>Linux File System</vt:lpstr>
      <vt:lpstr>Linux File System</vt:lpstr>
      <vt:lpstr>Linux File System</vt:lpstr>
      <vt:lpstr>Linux Commands</vt:lpstr>
      <vt:lpstr>Linux Basic Commands</vt:lpstr>
      <vt:lpstr>Linux Commands</vt:lpstr>
      <vt:lpstr>Linux Commands</vt:lpstr>
      <vt:lpstr>Linux Commands</vt:lpstr>
      <vt:lpstr>Linux Commands</vt:lpstr>
      <vt:lpstr>Linux Commands</vt:lpstr>
      <vt:lpstr>Linux Commands</vt:lpstr>
      <vt:lpstr>Linux Commands</vt:lpstr>
      <vt:lpstr>Linux Commands</vt:lpstr>
      <vt:lpstr>Linux Commands</vt:lpstr>
      <vt:lpstr>Linux Commands</vt:lpstr>
      <vt:lpstr>Linux Commands</vt:lpstr>
      <vt:lpstr>User Management (Linux)</vt:lpstr>
      <vt:lpstr>User Management (Linux)</vt:lpstr>
      <vt:lpstr>User Management (Linux</vt:lpstr>
      <vt:lpstr>User Management </vt:lpstr>
      <vt:lpstr>Shell Scripting(Linux)</vt:lpstr>
      <vt:lpstr>Shell Scripting(Linux)</vt:lpstr>
      <vt:lpstr>Common Environment Variables</vt:lpstr>
      <vt:lpstr>Shell Keywords</vt:lpstr>
      <vt:lpstr>Shell Scripting(Linux)</vt:lpstr>
      <vt:lpstr>Shell Scripting(Linux)</vt:lpstr>
      <vt:lpstr>Shell Scripting(Linux)</vt:lpstr>
      <vt:lpstr>Shell Scripting(Linux)</vt:lpstr>
      <vt:lpstr>Shell Scripting(Linux)</vt:lpstr>
      <vt:lpstr>Shell Scripting(Linux)</vt:lpstr>
      <vt:lpstr>Shell Scripting(Linux) Basic Operators</vt:lpstr>
      <vt:lpstr>Shell Scripting(Linux) Basic Operators</vt:lpstr>
      <vt:lpstr>Shell Scripting(Linux) Basic Operators</vt:lpstr>
      <vt:lpstr>Shell Scripting(Linux Basic Operators</vt:lpstr>
      <vt:lpstr>Shell Scripting(Linux Basic Operators</vt:lpstr>
      <vt:lpstr>Shell Scripting(Linux)                  Conditional Statements </vt:lpstr>
      <vt:lpstr>Shell Scripting(Linux)</vt:lpstr>
      <vt:lpstr>Shell Scripting Loops</vt:lpstr>
      <vt:lpstr>Shell Scripting Loops</vt:lpstr>
      <vt:lpstr>Shell Scripting Loops</vt:lpstr>
      <vt:lpstr>Shell Scripting Loops</vt:lpstr>
      <vt:lpstr>Slide 70</vt:lpstr>
      <vt:lpstr>Shell Scripting- Functions</vt:lpstr>
      <vt:lpstr>Shell Scripting- Functions</vt:lpstr>
      <vt:lpstr>Why Functions in ShellScripting?</vt:lpstr>
      <vt:lpstr>Shell Scripting- Functions</vt:lpstr>
      <vt:lpstr>Shell Scripting- Functions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India</cp:lastModifiedBy>
  <cp:revision>561</cp:revision>
  <dcterms:created xsi:type="dcterms:W3CDTF">2013-08-21T19:17:07Z</dcterms:created>
  <dcterms:modified xsi:type="dcterms:W3CDTF">2023-01-12T04:14:16Z</dcterms:modified>
</cp:coreProperties>
</file>