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74065" y="1660651"/>
            <a:ext cx="4048760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489828" y="1871827"/>
            <a:ext cx="2475865" cy="3710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9606" cy="15918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308" y="974187"/>
            <a:ext cx="5019990" cy="15129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7432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914400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00" y="1600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9606" cy="15918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308" y="974187"/>
            <a:ext cx="5019990" cy="15129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7432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914400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00" y="1600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176" y="2694432"/>
            <a:ext cx="7892796" cy="8991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9107" y="3364992"/>
            <a:ext cx="3646932" cy="899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16863"/>
            <a:ext cx="1295399" cy="5411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1625" y="3192907"/>
            <a:ext cx="600075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412" y="2741612"/>
            <a:ext cx="4295775" cy="170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19133" y="6585828"/>
            <a:ext cx="2844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lib/module-math.html" TargetMode="Externa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ref/customization.html" TargetMode="Externa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8814" y="2857626"/>
            <a:ext cx="719074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35505" marR="5080" indent="-212344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dirty="0" sz="4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4400" spc="-10">
                <a:solidFill>
                  <a:srgbClr val="FFFFFF"/>
                </a:solidFill>
                <a:latin typeface="Tahoma"/>
                <a:cs typeface="Tahoma"/>
              </a:rPr>
              <a:t>Programming </a:t>
            </a:r>
            <a:r>
              <a:rPr dirty="0" sz="440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4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2129" y="6276543"/>
            <a:ext cx="72110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Python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Review.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Modified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slides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Marty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Stepp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Goldstein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267401"/>
            <a:ext cx="8986520" cy="155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2945" indent="-233045">
              <a:lnSpc>
                <a:spcPts val="2130"/>
              </a:lnSpc>
              <a:spcBef>
                <a:spcPts val="10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variable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been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used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expressions.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ts val="2130"/>
              </a:lnSpc>
            </a:pPr>
            <a:r>
              <a:rPr dirty="0" sz="1800">
                <a:latin typeface="Courier New"/>
                <a:cs typeface="Courier New"/>
              </a:rPr>
              <a:t>x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50"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5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Evaluate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quadratic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equation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given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b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5" i="1">
                <a:latin typeface="Verdana"/>
                <a:cs typeface="Verdana"/>
              </a:rPr>
              <a:t>c</a:t>
            </a:r>
            <a:r>
              <a:rPr dirty="0" sz="2000" spc="-25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270"/>
              </a:spcBef>
            </a:pPr>
            <a:r>
              <a:rPr dirty="0" sz="1400" spc="-25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Variables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1034986"/>
            <a:ext cx="7953375" cy="26574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5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variable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named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piece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memory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store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ts val="2160"/>
              </a:lnSpc>
              <a:spcBef>
                <a:spcPts val="22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 spc="-10">
                <a:latin typeface="Verdana"/>
                <a:cs typeface="Verdana"/>
              </a:rPr>
              <a:t>Usage:</a:t>
            </a:r>
            <a:endParaRPr sz="1800">
              <a:latin typeface="Verdana"/>
              <a:cs typeface="Verdana"/>
            </a:endParaRPr>
          </a:p>
          <a:p>
            <a:pPr lvl="2" marL="1097280" indent="-170180">
              <a:lnSpc>
                <a:spcPts val="1920"/>
              </a:lnSpc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Compute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expression's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result,</a:t>
            </a:r>
            <a:endParaRPr sz="1600">
              <a:latin typeface="Verdana"/>
              <a:cs typeface="Verdana"/>
            </a:endParaRPr>
          </a:p>
          <a:p>
            <a:pPr lvl="2" marL="1097280" indent="-170180">
              <a:lnSpc>
                <a:spcPct val="100000"/>
              </a:lnSpc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variable,</a:t>
            </a:r>
            <a:endParaRPr sz="1600">
              <a:latin typeface="Verdana"/>
              <a:cs typeface="Verdana"/>
            </a:endParaRPr>
          </a:p>
          <a:p>
            <a:pPr lvl="2" marL="1097280" indent="-170180">
              <a:lnSpc>
                <a:spcPct val="100000"/>
              </a:lnSpc>
              <a:spcBef>
                <a:spcPts val="5"/>
              </a:spcBef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later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program.</a:t>
            </a:r>
            <a:endParaRPr sz="16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82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assignment</a:t>
            </a:r>
            <a:r>
              <a:rPr dirty="0" sz="2000" spc="-6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statement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Stores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variable.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2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 spc="-1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  <a:tabLst>
                <a:tab pos="1771014" algn="l"/>
              </a:tabLst>
            </a:pPr>
            <a:r>
              <a:rPr dirty="0" sz="1800" spc="-20" b="1" i="1">
                <a:latin typeface="Verdana"/>
                <a:cs typeface="Verdana"/>
              </a:rPr>
              <a:t>name</a:t>
            </a:r>
            <a:r>
              <a:rPr dirty="0" sz="1800" b="1" i="1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20" b="1" i="1"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912489"/>
            <a:ext cx="1461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2194" y="3885057"/>
            <a:ext cx="1392555" cy="6292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latin typeface="Courier New"/>
                <a:cs typeface="Courier New"/>
              </a:rPr>
              <a:t>x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ourier New"/>
                <a:cs typeface="Courier New"/>
              </a:rPr>
              <a:t>gpa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0">
                <a:latin typeface="Courier New"/>
                <a:cs typeface="Courier New"/>
              </a:rPr>
              <a:t> 3.14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0520" y="4712589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39951" y="4648200"/>
            <a:ext cx="5969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algn="ctr" marR="29845">
              <a:lnSpc>
                <a:spcPct val="100000"/>
              </a:lnSpc>
              <a:spcBef>
                <a:spcPts val="610"/>
              </a:spcBef>
            </a:pPr>
            <a:r>
              <a:rPr dirty="0" sz="2000" spc="-5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52279" y="4712589"/>
            <a:ext cx="4838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ourier New"/>
                <a:cs typeface="Courier New"/>
              </a:rPr>
              <a:t>gpa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51325" y="4648200"/>
            <a:ext cx="97028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610"/>
              </a:spcBef>
            </a:pPr>
            <a:r>
              <a:rPr dirty="0" sz="2000" spc="-20">
                <a:latin typeface="Courier New"/>
                <a:cs typeface="Courier New"/>
              </a:rPr>
              <a:t>3.14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83766" y="1447800"/>
            <a:ext cx="2790825" cy="696595"/>
            <a:chOff x="6183766" y="1447800"/>
            <a:chExt cx="2790825" cy="6965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3766" y="1447800"/>
              <a:ext cx="2790747" cy="69532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966076" y="1899538"/>
              <a:ext cx="1331595" cy="212725"/>
            </a:xfrm>
            <a:custGeom>
              <a:avLst/>
              <a:gdLst/>
              <a:ahLst/>
              <a:cxnLst/>
              <a:rect l="l" t="t" r="r" b="b"/>
              <a:pathLst>
                <a:path w="1331595" h="212725">
                  <a:moveTo>
                    <a:pt x="0" y="106299"/>
                  </a:moveTo>
                  <a:lnTo>
                    <a:pt x="38812" y="70461"/>
                  </a:lnTo>
                  <a:lnTo>
                    <a:pt x="103649" y="49328"/>
                  </a:lnTo>
                  <a:lnTo>
                    <a:pt x="146257" y="39828"/>
                  </a:lnTo>
                  <a:lnTo>
                    <a:pt x="194992" y="31146"/>
                  </a:lnTo>
                  <a:lnTo>
                    <a:pt x="249355" y="23363"/>
                  </a:lnTo>
                  <a:lnTo>
                    <a:pt x="308846" y="16557"/>
                  </a:lnTo>
                  <a:lnTo>
                    <a:pt x="372965" y="10810"/>
                  </a:lnTo>
                  <a:lnTo>
                    <a:pt x="441213" y="6200"/>
                  </a:lnTo>
                  <a:lnTo>
                    <a:pt x="513090" y="2809"/>
                  </a:lnTo>
                  <a:lnTo>
                    <a:pt x="588097" y="715"/>
                  </a:lnTo>
                  <a:lnTo>
                    <a:pt x="665733" y="0"/>
                  </a:lnTo>
                  <a:lnTo>
                    <a:pt x="743368" y="715"/>
                  </a:lnTo>
                  <a:lnTo>
                    <a:pt x="818370" y="2809"/>
                  </a:lnTo>
                  <a:lnTo>
                    <a:pt x="890239" y="6200"/>
                  </a:lnTo>
                  <a:lnTo>
                    <a:pt x="958477" y="10810"/>
                  </a:lnTo>
                  <a:lnTo>
                    <a:pt x="1022584" y="16557"/>
                  </a:lnTo>
                  <a:lnTo>
                    <a:pt x="1082062" y="23363"/>
                  </a:lnTo>
                  <a:lnTo>
                    <a:pt x="1136411" y="31146"/>
                  </a:lnTo>
                  <a:lnTo>
                    <a:pt x="1185133" y="39828"/>
                  </a:lnTo>
                  <a:lnTo>
                    <a:pt x="1227728" y="49328"/>
                  </a:lnTo>
                  <a:lnTo>
                    <a:pt x="1292543" y="70461"/>
                  </a:lnTo>
                  <a:lnTo>
                    <a:pt x="1326863" y="93908"/>
                  </a:lnTo>
                  <a:lnTo>
                    <a:pt x="1331341" y="106299"/>
                  </a:lnTo>
                  <a:lnTo>
                    <a:pt x="1326863" y="118689"/>
                  </a:lnTo>
                  <a:lnTo>
                    <a:pt x="1313765" y="130661"/>
                  </a:lnTo>
                  <a:lnTo>
                    <a:pt x="1263698" y="153032"/>
                  </a:lnTo>
                  <a:lnTo>
                    <a:pt x="1185133" y="172769"/>
                  </a:lnTo>
                  <a:lnTo>
                    <a:pt x="1136411" y="181451"/>
                  </a:lnTo>
                  <a:lnTo>
                    <a:pt x="1082062" y="189234"/>
                  </a:lnTo>
                  <a:lnTo>
                    <a:pt x="1022584" y="196040"/>
                  </a:lnTo>
                  <a:lnTo>
                    <a:pt x="958477" y="201787"/>
                  </a:lnTo>
                  <a:lnTo>
                    <a:pt x="890239" y="206397"/>
                  </a:lnTo>
                  <a:lnTo>
                    <a:pt x="818370" y="209788"/>
                  </a:lnTo>
                  <a:lnTo>
                    <a:pt x="743368" y="211882"/>
                  </a:lnTo>
                  <a:lnTo>
                    <a:pt x="665733" y="212598"/>
                  </a:lnTo>
                  <a:lnTo>
                    <a:pt x="588097" y="211882"/>
                  </a:lnTo>
                  <a:lnTo>
                    <a:pt x="513090" y="209788"/>
                  </a:lnTo>
                  <a:lnTo>
                    <a:pt x="441213" y="206397"/>
                  </a:lnTo>
                  <a:lnTo>
                    <a:pt x="372965" y="201787"/>
                  </a:lnTo>
                  <a:lnTo>
                    <a:pt x="308846" y="196040"/>
                  </a:lnTo>
                  <a:lnTo>
                    <a:pt x="249355" y="189234"/>
                  </a:lnTo>
                  <a:lnTo>
                    <a:pt x="194992" y="181451"/>
                  </a:lnTo>
                  <a:lnTo>
                    <a:pt x="146257" y="172769"/>
                  </a:lnTo>
                  <a:lnTo>
                    <a:pt x="103649" y="163269"/>
                  </a:lnTo>
                  <a:lnTo>
                    <a:pt x="38812" y="142136"/>
                  </a:lnTo>
                  <a:lnTo>
                    <a:pt x="4479" y="118689"/>
                  </a:lnTo>
                  <a:lnTo>
                    <a:pt x="0" y="106299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Example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48000" y="1600200"/>
            <a:ext cx="4800600" cy="3375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92075" marR="3838575">
              <a:lnSpc>
                <a:spcPts val="2910"/>
              </a:lnSpc>
              <a:spcBef>
                <a:spcPts val="17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 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x+7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 spc="-25">
                <a:latin typeface="Verdana"/>
                <a:cs typeface="Verdana"/>
              </a:rPr>
              <a:t>14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215" y="1076706"/>
            <a:ext cx="8865870" cy="5324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spc="-10">
                <a:latin typeface="Courier New"/>
                <a:cs typeface="Courier New"/>
              </a:rPr>
              <a:t>print</a:t>
            </a:r>
            <a:r>
              <a:rPr dirty="0" sz="2000" spc="-520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Produces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text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output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10">
                <a:latin typeface="Verdana"/>
                <a:cs typeface="Verdana"/>
              </a:rPr>
              <a:t> console.</a:t>
            </a:r>
            <a:endParaRPr sz="2000">
              <a:latin typeface="Verdana"/>
              <a:cs typeface="Verdana"/>
            </a:endParaRPr>
          </a:p>
          <a:p>
            <a:pPr marL="352425" indent="-339725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spc="-10"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751840" marR="5885815">
              <a:lnSpc>
                <a:spcPts val="2590"/>
              </a:lnSpc>
              <a:spcBef>
                <a:spcPts val="10"/>
              </a:spcBef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</a:t>
            </a:r>
            <a:r>
              <a:rPr dirty="0" sz="1800" spc="-10" b="1" i="1">
                <a:latin typeface="Verdana"/>
                <a:cs typeface="Verdana"/>
              </a:rPr>
              <a:t>Message</a:t>
            </a:r>
            <a:r>
              <a:rPr dirty="0" sz="1800" spc="-10">
                <a:latin typeface="Courier New"/>
                <a:cs typeface="Courier New"/>
              </a:rPr>
              <a:t>" </a:t>
            </a: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Expression</a:t>
            </a:r>
            <a:endParaRPr sz="1800">
              <a:latin typeface="Verdana"/>
              <a:cs typeface="Verdana"/>
            </a:endParaRPr>
          </a:p>
          <a:p>
            <a:pPr lvl="1" marL="751840" indent="-281940">
              <a:lnSpc>
                <a:spcPct val="100000"/>
              </a:lnSpc>
              <a:spcBef>
                <a:spcPts val="434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1840" algn="l"/>
              </a:tabLst>
            </a:pPr>
            <a:r>
              <a:rPr dirty="0" sz="1800">
                <a:latin typeface="Verdana"/>
                <a:cs typeface="Verdana"/>
              </a:rPr>
              <a:t>Prints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text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message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expression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moves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cursor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down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next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line.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b="1" i="1">
                <a:latin typeface="Verdana"/>
                <a:cs typeface="Verdana"/>
              </a:rPr>
              <a:t>Item1</a:t>
            </a:r>
            <a:r>
              <a:rPr dirty="0" sz="1800" b="1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dirty="0" sz="1800" spc="-40" b="1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800" b="1" i="1">
                <a:latin typeface="Verdana"/>
                <a:cs typeface="Verdana"/>
              </a:rPr>
              <a:t>Item2</a:t>
            </a:r>
            <a:r>
              <a:rPr dirty="0" sz="1800" b="1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dirty="0" sz="1800" spc="-45" b="1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...</a:t>
            </a:r>
            <a:r>
              <a:rPr dirty="0" sz="1800" b="1">
                <a:solidFill>
                  <a:srgbClr val="800000"/>
                </a:solidFill>
                <a:latin typeface="Courier New"/>
                <a:cs typeface="Courier New"/>
              </a:rPr>
              <a:t>,</a:t>
            </a:r>
            <a:r>
              <a:rPr dirty="0" sz="1800" spc="-70" b="1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ItemN</a:t>
            </a:r>
            <a:endParaRPr sz="1800">
              <a:latin typeface="Verdana"/>
              <a:cs typeface="Verdana"/>
            </a:endParaRPr>
          </a:p>
          <a:p>
            <a:pPr lvl="1" marL="751840" indent="-281940">
              <a:lnSpc>
                <a:spcPct val="100000"/>
              </a:lnSpc>
              <a:spcBef>
                <a:spcPts val="58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1840" algn="l"/>
              </a:tabLst>
            </a:pPr>
            <a:r>
              <a:rPr dirty="0" sz="1800">
                <a:latin typeface="Verdana"/>
                <a:cs typeface="Verdana"/>
              </a:rPr>
              <a:t>Prints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several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messages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and/or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expressions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line.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880"/>
              </a:spcBef>
              <a:buClr>
                <a:srgbClr val="800000"/>
              </a:buClr>
              <a:buFont typeface="Wingdings"/>
              <a:buChar char=""/>
            </a:pPr>
            <a:endParaRPr sz="1800">
              <a:latin typeface="Verdana"/>
              <a:cs typeface="Verdana"/>
            </a:endParaRPr>
          </a:p>
          <a:p>
            <a:pPr marL="352425" indent="-339725">
              <a:lnSpc>
                <a:spcPts val="228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spc="-10">
                <a:latin typeface="Verdana"/>
                <a:cs typeface="Verdana"/>
              </a:rPr>
              <a:t>Examples:</a:t>
            </a:r>
            <a:endParaRPr sz="2000">
              <a:latin typeface="Verdana"/>
              <a:cs typeface="Verdana"/>
            </a:endParaRPr>
          </a:p>
          <a:p>
            <a:pPr marL="751840" marR="5237480">
              <a:lnSpc>
                <a:spcPts val="1939"/>
              </a:lnSpc>
              <a:spcBef>
                <a:spcPts val="125"/>
              </a:spcBef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"Hello,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world!" </a:t>
            </a:r>
            <a:r>
              <a:rPr dirty="0" sz="1800">
                <a:latin typeface="Courier New"/>
                <a:cs typeface="Courier New"/>
              </a:rPr>
              <a:t>age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45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1920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"You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have",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65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age,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"years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until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retirement"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ts val="2055"/>
              </a:lnSpc>
              <a:spcBef>
                <a:spcPts val="615"/>
              </a:spcBef>
            </a:pPr>
            <a:r>
              <a:rPr dirty="0" sz="1800">
                <a:latin typeface="Courier New"/>
                <a:cs typeface="Courier New"/>
              </a:rPr>
              <a:t>Hello,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world!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2055"/>
              </a:lnSpc>
            </a:pPr>
            <a:r>
              <a:rPr dirty="0" sz="1800">
                <a:latin typeface="Courier New"/>
                <a:cs typeface="Courier New"/>
              </a:rPr>
              <a:t>You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have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20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years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until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retirement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44533" y="6585828"/>
            <a:ext cx="2209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4000" spc="-10" b="1">
                <a:latin typeface="Courier New"/>
                <a:cs typeface="Courier New"/>
              </a:rPr>
              <a:t>print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Example:</a:t>
            </a:r>
            <a:r>
              <a:rPr dirty="0" sz="4000" spc="-13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print</a:t>
            </a:r>
            <a:r>
              <a:rPr dirty="0" sz="4000" spc="-13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Statement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10200" y="3048000"/>
            <a:ext cx="3343275" cy="18878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2075" marR="1105535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 hello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'there'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hello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444" y="2545207"/>
            <a:ext cx="3529965" cy="2224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4295" indent="-6985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Char char="•"/>
              <a:tabLst>
                <a:tab pos="88265" algn="l"/>
              </a:tabLst>
            </a:pPr>
            <a:r>
              <a:rPr dirty="0" sz="2000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Elements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separated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by </a:t>
            </a:r>
            <a:r>
              <a:rPr dirty="0" sz="2000">
                <a:latin typeface="Verdana"/>
                <a:cs typeface="Verdana"/>
              </a:rPr>
              <a:t>commas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space </a:t>
            </a:r>
            <a:r>
              <a:rPr dirty="0" sz="2000">
                <a:latin typeface="Verdana"/>
                <a:cs typeface="Verdana"/>
              </a:rPr>
              <a:t>between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them</a:t>
            </a:r>
            <a:endParaRPr sz="2000">
              <a:latin typeface="Verdana"/>
              <a:cs typeface="Verdana"/>
            </a:endParaRPr>
          </a:p>
          <a:p>
            <a:pPr marL="12700" marR="5080" indent="-6985">
              <a:lnSpc>
                <a:spcPct val="100000"/>
              </a:lnSpc>
              <a:spcBef>
                <a:spcPts val="500"/>
              </a:spcBef>
              <a:buClr>
                <a:srgbClr val="800080"/>
              </a:buClr>
              <a:buSzPct val="50000"/>
              <a:buChar char="•"/>
              <a:tabLst>
                <a:tab pos="88265" algn="l"/>
              </a:tabLst>
            </a:pPr>
            <a:r>
              <a:rPr dirty="0" sz="2000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statement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(print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‘hello’,) </a:t>
            </a:r>
            <a:r>
              <a:rPr dirty="0" sz="2000">
                <a:latin typeface="Verdana"/>
                <a:cs typeface="Verdana"/>
              </a:rPr>
              <a:t>will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newline character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215" y="1013051"/>
            <a:ext cx="7863205" cy="286067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6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spc="-10">
                <a:latin typeface="Courier New"/>
                <a:cs typeface="Courier New"/>
              </a:rPr>
              <a:t>input</a:t>
            </a:r>
            <a:r>
              <a:rPr dirty="0" sz="2000" spc="-520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: Reads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number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input.</a:t>
            </a:r>
            <a:endParaRPr sz="2000">
              <a:latin typeface="Verdana"/>
              <a:cs typeface="Verdana"/>
            </a:endParaRPr>
          </a:p>
          <a:p>
            <a:pPr lvl="1" marL="751840" indent="-281940">
              <a:lnSpc>
                <a:spcPct val="100000"/>
              </a:lnSpc>
              <a:spcBef>
                <a:spcPts val="45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1840" algn="l"/>
              </a:tabLst>
            </a:pP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assign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(store)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input</a:t>
            </a:r>
            <a:r>
              <a:rPr dirty="0" sz="1800" spc="-47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variable.</a:t>
            </a:r>
            <a:endParaRPr sz="1800">
              <a:latin typeface="Verdana"/>
              <a:cs typeface="Verdana"/>
            </a:endParaRPr>
          </a:p>
          <a:p>
            <a:pPr lvl="1" marL="751840" indent="-281940">
              <a:lnSpc>
                <a:spcPts val="1950"/>
              </a:lnSpc>
              <a:spcBef>
                <a:spcPts val="58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1840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ts val="1735"/>
              </a:lnSpc>
            </a:pPr>
            <a:r>
              <a:rPr dirty="0" sz="1800" b="1">
                <a:latin typeface="Courier New"/>
                <a:cs typeface="Courier New"/>
              </a:rPr>
              <a:t>age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input("How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old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you?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")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1730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"Your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age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is",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age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"You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have",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65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age,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"years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until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retirement"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640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ts val="1945"/>
              </a:lnSpc>
              <a:spcBef>
                <a:spcPts val="445"/>
              </a:spcBef>
            </a:pPr>
            <a:r>
              <a:rPr dirty="0" sz="1800">
                <a:latin typeface="Courier New"/>
                <a:cs typeface="Courier New"/>
              </a:rPr>
              <a:t>How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old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are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you?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53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1730"/>
              </a:lnSpc>
            </a:pPr>
            <a:r>
              <a:rPr dirty="0" sz="1800">
                <a:latin typeface="Courier New"/>
                <a:cs typeface="Courier New"/>
              </a:rPr>
              <a:t>Your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age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is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53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1945"/>
              </a:lnSpc>
            </a:pPr>
            <a:r>
              <a:rPr dirty="0" sz="1800">
                <a:latin typeface="Courier New"/>
                <a:cs typeface="Courier New"/>
              </a:rPr>
              <a:t>You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have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12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years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until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retirement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44533" y="6585828"/>
            <a:ext cx="22097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215" y="4588586"/>
            <a:ext cx="861631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7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prompts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for </a:t>
            </a:r>
            <a:r>
              <a:rPr dirty="0" sz="2000">
                <a:latin typeface="Verdana"/>
                <a:cs typeface="Verdana"/>
              </a:rPr>
              <a:t>his/her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amount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money,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reports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how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Nintendo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Wiis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person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afford,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how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much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more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money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he/she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will </a:t>
            </a:r>
            <a:r>
              <a:rPr dirty="0" sz="2000">
                <a:latin typeface="Verdana"/>
                <a:cs typeface="Verdana"/>
              </a:rPr>
              <a:t>need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afford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additional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Wii.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4000" spc="-10" b="1">
                <a:latin typeface="Courier New"/>
                <a:cs typeface="Courier New"/>
              </a:rPr>
              <a:t>input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04875"/>
            <a:ext cx="7772400" cy="936625"/>
          </a:xfrm>
          <a:prstGeom prst="rect"/>
          <a:solidFill>
            <a:srgbClr val="993300"/>
          </a:solidFill>
        </p:spPr>
        <p:txBody>
          <a:bodyPr wrap="square" lIns="0" tIns="2552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Input:</a:t>
            </a:r>
            <a:r>
              <a:rPr dirty="0" sz="4000" spc="-12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Example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9600" y="1524000"/>
            <a:ext cx="6921500" cy="2632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91440" marR="3442970">
              <a:lnSpc>
                <a:spcPts val="2900"/>
              </a:lnSpc>
              <a:spcBef>
                <a:spcPts val="20"/>
              </a:spcBef>
            </a:pP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"What's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name?" </a:t>
            </a:r>
            <a:r>
              <a:rPr dirty="0" sz="2000">
                <a:latin typeface="Verdana"/>
                <a:cs typeface="Verdana"/>
              </a:rPr>
              <a:t>name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raw_input("&gt;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")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0">
              <a:latin typeface="Verdana"/>
              <a:cs typeface="Verdana"/>
            </a:endParaRPr>
          </a:p>
          <a:p>
            <a:pPr marL="91440" marR="252603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"What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year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were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born?" </a:t>
            </a:r>
            <a:r>
              <a:rPr dirty="0" sz="2000">
                <a:latin typeface="Verdana"/>
                <a:cs typeface="Verdana"/>
              </a:rPr>
              <a:t>birthyear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int(raw_input("&gt;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"))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"Hi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“,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name,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“!”,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“You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“,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2016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birthyear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81200" y="4267136"/>
            <a:ext cx="3643629" cy="2259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1440" marR="108204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%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input.py </a:t>
            </a:r>
            <a:r>
              <a:rPr dirty="0" sz="2000">
                <a:latin typeface="Verdana"/>
                <a:cs typeface="Verdana"/>
              </a:rPr>
              <a:t>What's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name?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Michael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What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year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were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born?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&gt;1980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Hi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Michael!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94432"/>
            <a:ext cx="9144000" cy="1649095"/>
            <a:chOff x="0" y="2694432"/>
            <a:chExt cx="9144000" cy="1649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064" y="2694432"/>
              <a:ext cx="5111495" cy="8991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3364992"/>
              <a:ext cx="6117335" cy="899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5757" y="2857626"/>
            <a:ext cx="5414645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502920">
              <a:lnSpc>
                <a:spcPct val="100000"/>
              </a:lnSpc>
              <a:spcBef>
                <a:spcPts val="105"/>
              </a:spcBef>
            </a:pPr>
            <a:r>
              <a:rPr dirty="0"/>
              <a:t>Repetition</a:t>
            </a:r>
            <a:r>
              <a:rPr dirty="0" spc="-55"/>
              <a:t> </a:t>
            </a:r>
            <a:r>
              <a:rPr dirty="0" spc="-10"/>
              <a:t>(loops)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Selection</a:t>
            </a:r>
            <a:r>
              <a:rPr dirty="0" spc="-60"/>
              <a:t> </a:t>
            </a:r>
            <a:r>
              <a:rPr dirty="0" spc="-10"/>
              <a:t>(if/else)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4000" b="1">
                <a:latin typeface="Verdana"/>
                <a:cs typeface="Verdana"/>
              </a:rPr>
              <a:t>The</a:t>
            </a:r>
            <a:r>
              <a:rPr dirty="0" sz="4000" spc="-75" b="1">
                <a:latin typeface="Verdana"/>
                <a:cs typeface="Verdana"/>
              </a:rPr>
              <a:t> </a:t>
            </a:r>
            <a:r>
              <a:rPr dirty="0" sz="4000" spc="-30" b="1">
                <a:latin typeface="Courier New"/>
                <a:cs typeface="Courier New"/>
              </a:rPr>
              <a:t>for</a:t>
            </a:r>
            <a:r>
              <a:rPr dirty="0" sz="4000" spc="-1035" b="1">
                <a:latin typeface="Courier New"/>
                <a:cs typeface="Courier New"/>
              </a:rPr>
              <a:t> </a:t>
            </a:r>
            <a:r>
              <a:rPr dirty="0" sz="4000" spc="-20" b="1">
                <a:latin typeface="Verdana"/>
                <a:cs typeface="Verdana"/>
              </a:rPr>
              <a:t>loop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7402"/>
            <a:ext cx="8829040" cy="382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 b="1">
                <a:latin typeface="Courier New"/>
                <a:cs typeface="Courier New"/>
              </a:rPr>
              <a:t>for</a:t>
            </a:r>
            <a:r>
              <a:rPr dirty="0" sz="1800" spc="-495" b="1">
                <a:latin typeface="Courier New"/>
                <a:cs typeface="Courier New"/>
              </a:rPr>
              <a:t> </a:t>
            </a:r>
            <a:r>
              <a:rPr dirty="0" sz="1800" b="1">
                <a:latin typeface="Verdana"/>
                <a:cs typeface="Verdana"/>
              </a:rPr>
              <a:t>loop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Repeats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group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1220"/>
              </a:spcBef>
              <a:buClr>
                <a:srgbClr val="800000"/>
              </a:buClr>
              <a:buSzPct val="53125"/>
              <a:buFont typeface="Wingdings"/>
              <a:buChar char=""/>
              <a:tabLst>
                <a:tab pos="702945" algn="l"/>
              </a:tabLst>
            </a:pPr>
            <a:r>
              <a:rPr dirty="0" sz="1600" spc="-10">
                <a:latin typeface="Verdana"/>
                <a:cs typeface="Verdana"/>
              </a:rPr>
              <a:t>Syntax: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1020"/>
              </a:spcBef>
              <a:tabLst>
                <a:tab pos="2894330" algn="l"/>
              </a:tabLst>
            </a:pPr>
            <a:r>
              <a:rPr dirty="0" sz="1600">
                <a:latin typeface="Courier New"/>
                <a:cs typeface="Courier New"/>
              </a:rPr>
              <a:t>for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variableName</a:t>
            </a:r>
            <a:r>
              <a:rPr dirty="0" sz="1600" b="1" i="1">
                <a:latin typeface="Verdana"/>
                <a:cs typeface="Verdana"/>
              </a:rPr>
              <a:t>	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groupOfValues</a:t>
            </a:r>
            <a:r>
              <a:rPr dirty="0" sz="1600" spc="-1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  <a:spcBef>
                <a:spcPts val="195"/>
              </a:spcBef>
            </a:pPr>
            <a:r>
              <a:rPr dirty="0" sz="1600" spc="-10" b="1" i="1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  <a:p>
            <a:pPr lvl="2" marL="1096645" indent="-169545">
              <a:lnSpc>
                <a:spcPct val="100000"/>
              </a:lnSpc>
              <a:spcBef>
                <a:spcPts val="1325"/>
              </a:spcBef>
              <a:buSzPct val="50000"/>
              <a:buFont typeface="Wingdings"/>
              <a:buChar char=""/>
              <a:tabLst>
                <a:tab pos="1096645" algn="l"/>
              </a:tabLst>
            </a:pPr>
            <a:r>
              <a:rPr dirty="0" sz="1400">
                <a:latin typeface="Verdana"/>
                <a:cs typeface="Verdana"/>
              </a:rPr>
              <a:t>We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indent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statements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repeated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tabs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or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spaces.</a:t>
            </a:r>
            <a:endParaRPr sz="1400">
              <a:latin typeface="Verdana"/>
              <a:cs typeface="Verdana"/>
            </a:endParaRPr>
          </a:p>
          <a:p>
            <a:pPr lvl="2" marL="1096645" indent="-169545">
              <a:lnSpc>
                <a:spcPct val="100000"/>
              </a:lnSpc>
              <a:spcBef>
                <a:spcPts val="170"/>
              </a:spcBef>
              <a:buSzPct val="50000"/>
              <a:buFont typeface="Wingdings"/>
              <a:buChar char=""/>
              <a:tabLst>
                <a:tab pos="1096645" algn="l"/>
              </a:tabLst>
            </a:pPr>
            <a:r>
              <a:rPr dirty="0" sz="1400" b="1" i="1">
                <a:latin typeface="Verdana"/>
                <a:cs typeface="Verdana"/>
              </a:rPr>
              <a:t>variableName</a:t>
            </a:r>
            <a:r>
              <a:rPr dirty="0" sz="1400" spc="-35" b="1" i="1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gives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name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each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value,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so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refer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5">
                <a:latin typeface="Verdana"/>
                <a:cs typeface="Verdana"/>
              </a:rPr>
              <a:t> </a:t>
            </a:r>
            <a:r>
              <a:rPr dirty="0" sz="1400" spc="-10" b="1" i="1">
                <a:latin typeface="Verdana"/>
                <a:cs typeface="Verdana"/>
              </a:rPr>
              <a:t>statements</a:t>
            </a:r>
            <a:r>
              <a:rPr dirty="0" sz="1400" spc="-1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lvl="2" marL="1096645" indent="-169545">
              <a:lnSpc>
                <a:spcPct val="100000"/>
              </a:lnSpc>
              <a:spcBef>
                <a:spcPts val="85"/>
              </a:spcBef>
              <a:buSzPct val="50000"/>
              <a:buFont typeface="Wingdings"/>
              <a:buChar char=""/>
              <a:tabLst>
                <a:tab pos="1096645" algn="l"/>
              </a:tabLst>
            </a:pPr>
            <a:r>
              <a:rPr dirty="0" sz="1400" b="1" i="1">
                <a:latin typeface="Verdana"/>
                <a:cs typeface="Verdana"/>
              </a:rPr>
              <a:t>groupOfValues</a:t>
            </a:r>
            <a:r>
              <a:rPr dirty="0" sz="1400" spc="-45" b="1" i="1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can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be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range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integers,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specified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range</a:t>
            </a:r>
            <a:r>
              <a:rPr dirty="0" sz="1400" spc="-360">
                <a:latin typeface="Courier New"/>
                <a:cs typeface="Courier New"/>
              </a:rPr>
              <a:t> </a:t>
            </a:r>
            <a:r>
              <a:rPr dirty="0" sz="1400" spc="-10">
                <a:latin typeface="Verdana"/>
                <a:cs typeface="Verdana"/>
              </a:rPr>
              <a:t>function.</a:t>
            </a:r>
            <a:endParaRPr sz="1400">
              <a:latin typeface="Verdana"/>
              <a:cs typeface="Verdana"/>
            </a:endParaRPr>
          </a:p>
          <a:p>
            <a:pPr lvl="2">
              <a:lnSpc>
                <a:spcPct val="100000"/>
              </a:lnSpc>
              <a:spcBef>
                <a:spcPts val="675"/>
              </a:spcBef>
              <a:buFont typeface="Wingdings"/>
              <a:buChar char=""/>
            </a:pPr>
            <a:endParaRPr sz="14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buClr>
                <a:srgbClr val="800000"/>
              </a:buClr>
              <a:buSzPct val="53125"/>
              <a:buFont typeface="Wingdings"/>
              <a:buChar char=""/>
              <a:tabLst>
                <a:tab pos="702945" algn="l"/>
              </a:tabLst>
            </a:pPr>
            <a:r>
              <a:rPr dirty="0" sz="1600" spc="-10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ts val="1825"/>
              </a:lnSpc>
              <a:spcBef>
                <a:spcPts val="710"/>
              </a:spcBef>
            </a:pPr>
            <a:r>
              <a:rPr dirty="0" sz="1600" b="1">
                <a:latin typeface="Courier New"/>
                <a:cs typeface="Courier New"/>
              </a:rPr>
              <a:t>for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range(1,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6):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ts val="1825"/>
              </a:lnSpc>
            </a:pPr>
            <a:r>
              <a:rPr dirty="0" sz="1600">
                <a:latin typeface="Courier New"/>
                <a:cs typeface="Courier New"/>
              </a:rPr>
              <a:t>print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x,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"squared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is",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x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Verdana"/>
                <a:cs typeface="Verdana"/>
              </a:rPr>
              <a:t>Output: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50062" y="4890299"/>
          <a:ext cx="1969770" cy="120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625"/>
                <a:gridCol w="366394"/>
                <a:gridCol w="337185"/>
              </a:tblGrid>
              <a:tr h="23622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squared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squared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84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6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squared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05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squared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6220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squared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25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4000" spc="-10" b="1">
                <a:latin typeface="Courier New"/>
                <a:cs typeface="Courier New"/>
              </a:rPr>
              <a:t>range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1306"/>
            <a:ext cx="64935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range</a:t>
            </a:r>
            <a:r>
              <a:rPr dirty="0" sz="2000" spc="-505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function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specifies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range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integers: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444" y="1385061"/>
            <a:ext cx="2331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"/>
              <a:tabLst>
                <a:tab pos="182880" algn="l"/>
              </a:tabLst>
            </a:pPr>
            <a:r>
              <a:rPr dirty="0" sz="1600">
                <a:latin typeface="Courier New"/>
                <a:cs typeface="Courier New"/>
              </a:rPr>
              <a:t>range(</a:t>
            </a:r>
            <a:r>
              <a:rPr dirty="0" sz="1600" b="1" i="1">
                <a:latin typeface="Verdana"/>
                <a:cs typeface="Verdana"/>
              </a:rPr>
              <a:t>start</a:t>
            </a:r>
            <a:r>
              <a:rPr dirty="0" sz="1600">
                <a:latin typeface="Courier New"/>
                <a:cs typeface="Courier New"/>
              </a:rPr>
              <a:t>,</a:t>
            </a:r>
            <a:r>
              <a:rPr dirty="0" sz="1600" spc="-100">
                <a:latin typeface="Courier New"/>
                <a:cs typeface="Courier New"/>
              </a:rPr>
              <a:t> </a:t>
            </a:r>
            <a:r>
              <a:rPr dirty="0" sz="1600" spc="-20" b="1" i="1">
                <a:latin typeface="Verdana"/>
                <a:cs typeface="Verdana"/>
              </a:rPr>
              <a:t>stop</a:t>
            </a:r>
            <a:r>
              <a:rPr dirty="0" sz="1600" spc="-2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36975" y="1347876"/>
            <a:ext cx="4090670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305" marR="5080" indent="-142240">
              <a:lnSpc>
                <a:spcPct val="114999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integers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start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(inclusive)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stop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(exclusive)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073446"/>
            <a:ext cx="8359775" cy="42227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21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245745" algn="l"/>
              </a:tabLst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accept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third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  <a:p>
            <a:pPr lvl="1" marL="640080" indent="-170180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"/>
              <a:tabLst>
                <a:tab pos="640080" algn="l"/>
              </a:tabLst>
            </a:pPr>
            <a:r>
              <a:rPr dirty="0" sz="1600">
                <a:latin typeface="Courier New"/>
                <a:cs typeface="Courier New"/>
              </a:rPr>
              <a:t>range(</a:t>
            </a:r>
            <a:r>
              <a:rPr dirty="0" sz="1600" b="1" i="1">
                <a:latin typeface="Verdana"/>
                <a:cs typeface="Verdana"/>
              </a:rPr>
              <a:t>start</a:t>
            </a:r>
            <a:r>
              <a:rPr dirty="0" sz="1600">
                <a:latin typeface="Courier New"/>
                <a:cs typeface="Courier New"/>
              </a:rPr>
              <a:t>,</a:t>
            </a:r>
            <a:r>
              <a:rPr dirty="0" sz="1600" spc="-90">
                <a:latin typeface="Courier New"/>
                <a:cs typeface="Courier New"/>
              </a:rPr>
              <a:t> </a:t>
            </a:r>
            <a:r>
              <a:rPr dirty="0" sz="1600" b="1" i="1">
                <a:latin typeface="Verdana"/>
                <a:cs typeface="Verdana"/>
              </a:rPr>
              <a:t>stop</a:t>
            </a:r>
            <a:r>
              <a:rPr dirty="0" sz="1600" b="1" i="1">
                <a:latin typeface="Courier New"/>
                <a:cs typeface="Courier New"/>
              </a:rPr>
              <a:t>,</a:t>
            </a:r>
            <a:r>
              <a:rPr dirty="0" sz="1600" spc="-50" b="1" i="1">
                <a:latin typeface="Courier New"/>
                <a:cs typeface="Courier New"/>
              </a:rPr>
              <a:t> </a:t>
            </a:r>
            <a:r>
              <a:rPr dirty="0" sz="1600" spc="-20" b="1" i="1">
                <a:latin typeface="Verdana"/>
                <a:cs typeface="Verdana"/>
              </a:rPr>
              <a:t>step</a:t>
            </a:r>
            <a:r>
              <a:rPr dirty="0" sz="1600" spc="-20">
                <a:latin typeface="Courier New"/>
                <a:cs typeface="Courier New"/>
              </a:rPr>
              <a:t>)</a:t>
            </a:r>
            <a:r>
              <a:rPr dirty="0" sz="1600" spc="-385">
                <a:latin typeface="Courier New"/>
                <a:cs typeface="Courier New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integers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start</a:t>
            </a:r>
            <a:r>
              <a:rPr dirty="0" sz="1600" spc="-15" b="1" i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(inclusive)</a:t>
            </a:r>
            <a:endParaRPr sz="1600">
              <a:latin typeface="Verdana"/>
              <a:cs typeface="Verdana"/>
            </a:endParaRPr>
          </a:p>
          <a:p>
            <a:pPr marL="335534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stop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(exclusive)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 b="1" i="1">
                <a:latin typeface="Verdana"/>
                <a:cs typeface="Verdana"/>
              </a:rPr>
              <a:t>step</a:t>
            </a:r>
            <a:endParaRPr sz="1600">
              <a:latin typeface="Verdana"/>
              <a:cs typeface="Verdana"/>
            </a:endParaRPr>
          </a:p>
          <a:p>
            <a:pPr marL="245745" indent="-233045">
              <a:lnSpc>
                <a:spcPts val="2050"/>
              </a:lnSpc>
              <a:spcBef>
                <a:spcPts val="140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93115" marR="4691380" indent="-547370">
              <a:lnSpc>
                <a:spcPts val="1910"/>
              </a:lnSpc>
              <a:spcBef>
                <a:spcPts val="165"/>
              </a:spcBef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x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in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range(5,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0,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-</a:t>
            </a:r>
            <a:r>
              <a:rPr dirty="0" sz="1800" spc="-25" b="1">
                <a:latin typeface="Courier New"/>
                <a:cs typeface="Courier New"/>
              </a:rPr>
              <a:t>1</a:t>
            </a:r>
            <a:r>
              <a:rPr dirty="0" sz="1800" spc="-25">
                <a:latin typeface="Courier New"/>
                <a:cs typeface="Courier New"/>
              </a:rPr>
              <a:t>): </a:t>
            </a: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920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"Blastoff!"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950"/>
              </a:lnSpc>
              <a:spcBef>
                <a:spcPts val="1440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245745">
              <a:lnSpc>
                <a:spcPts val="1735"/>
              </a:lnSpc>
            </a:pPr>
            <a:r>
              <a:rPr dirty="0" sz="1800" spc="-50"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730"/>
              </a:lnSpc>
            </a:pPr>
            <a:r>
              <a:rPr dirty="0" sz="1800" spc="-5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245745">
              <a:lnSpc>
                <a:spcPts val="1945"/>
              </a:lnSpc>
            </a:pPr>
            <a:r>
              <a:rPr dirty="0" sz="1800" spc="-10">
                <a:latin typeface="Courier New"/>
                <a:cs typeface="Courier New"/>
              </a:rPr>
              <a:t>Blastoff!</a:t>
            </a:r>
            <a:endParaRPr sz="18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spcBef>
                <a:spcPts val="104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245745" algn="l"/>
              </a:tabLst>
            </a:pPr>
            <a:r>
              <a:rPr dirty="0" sz="1800" b="1">
                <a:latin typeface="Verdana"/>
                <a:cs typeface="Verdana"/>
              </a:rPr>
              <a:t>Exercise: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would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print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"99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Bottles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Beer"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song?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Cumulative</a:t>
            </a:r>
            <a:r>
              <a:rPr dirty="0" sz="4000" spc="-27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loops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8957945" cy="257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  <a:tab pos="1550670" algn="l"/>
              </a:tabLst>
            </a:pPr>
            <a:r>
              <a:rPr dirty="0" sz="2000">
                <a:latin typeface="Verdana"/>
                <a:cs typeface="Verdana"/>
              </a:rPr>
              <a:t>Some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loops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incrementally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compute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initialized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outside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loop.</a:t>
            </a:r>
            <a:r>
              <a:rPr dirty="0" sz="2000">
                <a:latin typeface="Verdana"/>
                <a:cs typeface="Verdana"/>
              </a:rPr>
              <a:t>	This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sometimes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called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cumulative</a:t>
            </a:r>
            <a:r>
              <a:rPr dirty="0" sz="2000" spc="-75" i="1">
                <a:latin typeface="Verdana"/>
                <a:cs typeface="Verdana"/>
              </a:rPr>
              <a:t> </a:t>
            </a:r>
            <a:r>
              <a:rPr dirty="0" sz="2000" spc="-20" i="1">
                <a:latin typeface="Verdana"/>
                <a:cs typeface="Verdana"/>
              </a:rPr>
              <a:t>sum</a:t>
            </a:r>
            <a:r>
              <a:rPr dirty="0" sz="2000" spc="-2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1850"/>
              </a:spcBef>
            </a:pPr>
            <a:r>
              <a:rPr dirty="0" sz="1600" b="1">
                <a:latin typeface="Courier New"/>
                <a:cs typeface="Courier New"/>
              </a:rPr>
              <a:t>sum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0</a:t>
            </a:r>
            <a:endParaRPr sz="16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urier New"/>
                <a:cs typeface="Courier New"/>
              </a:rPr>
              <a:t>for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range(1,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20">
                <a:latin typeface="Courier New"/>
                <a:cs typeface="Courier New"/>
              </a:rPr>
              <a:t>11):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sum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sum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(i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i)</a:t>
            </a:r>
            <a:endParaRPr sz="16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print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"sum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first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10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squares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is",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</a:pPr>
            <a:r>
              <a:rPr dirty="0" sz="1600" spc="-10">
                <a:latin typeface="Courier New"/>
                <a:cs typeface="Courier New"/>
              </a:rPr>
              <a:t>Output:</a:t>
            </a:r>
            <a:endParaRPr sz="16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sum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first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10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squares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385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4389501"/>
            <a:ext cx="8980805" cy="5746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5745" marR="5080" indent="-233679">
              <a:lnSpc>
                <a:spcPct val="80000"/>
              </a:lnSpc>
              <a:spcBef>
                <a:spcPts val="58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6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computes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factorial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an </a:t>
            </a:r>
            <a:r>
              <a:rPr dirty="0" sz="2000" spc="-10">
                <a:latin typeface="Verdana"/>
                <a:cs typeface="Verdana"/>
              </a:rPr>
              <a:t>integer.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097026"/>
            <a:ext cx="8757285" cy="297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code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source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code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sequence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instructions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program.</a:t>
            </a:r>
            <a:endParaRPr sz="2000">
              <a:latin typeface="Verdana"/>
              <a:cs typeface="Verdana"/>
            </a:endParaRPr>
          </a:p>
          <a:p>
            <a:pPr marL="245745" marR="446405" indent="-233679">
              <a:lnSpc>
                <a:spcPct val="100000"/>
              </a:lnSpc>
              <a:spcBef>
                <a:spcPts val="206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syntax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legal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structures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commands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be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particular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programming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language.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07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output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messages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printed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program.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16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console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text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box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onto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which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output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printed.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59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source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editors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external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window,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own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window.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356" y="4042079"/>
            <a:ext cx="2053844" cy="6044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Programming</a:t>
            </a:r>
            <a:r>
              <a:rPr dirty="0" sz="4000" spc="-34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basics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191000"/>
            <a:ext cx="4668901" cy="25177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4000" spc="-25" b="1">
                <a:latin typeface="Courier New"/>
                <a:cs typeface="Courier New"/>
              </a:rPr>
              <a:t>if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1306"/>
            <a:ext cx="8437245" cy="28968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5745" marR="5080" indent="-233679">
              <a:lnSpc>
                <a:spcPts val="2280"/>
              </a:lnSpc>
              <a:spcBef>
                <a:spcPts val="28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  <a:tab pos="2571750" algn="l"/>
              </a:tabLst>
            </a:pPr>
            <a:r>
              <a:rPr dirty="0" sz="2000" spc="-10" b="1">
                <a:latin typeface="Courier New"/>
                <a:cs typeface="Courier New"/>
              </a:rPr>
              <a:t>if</a:t>
            </a:r>
            <a:r>
              <a:rPr dirty="0" sz="2000" spc="-535" b="1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statement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Executes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group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statements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only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certain </a:t>
            </a:r>
            <a:r>
              <a:rPr dirty="0" sz="2000">
                <a:latin typeface="Verdana"/>
                <a:cs typeface="Verdana"/>
              </a:rPr>
              <a:t>condition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true.</a:t>
            </a:r>
            <a:r>
              <a:rPr dirty="0" sz="2000">
                <a:latin typeface="Verdana"/>
                <a:cs typeface="Verdana"/>
              </a:rPr>
              <a:t>	Otherwise,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statements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skipped.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ts val="2130"/>
              </a:lnSpc>
              <a:spcBef>
                <a:spcPts val="79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 spc="-10"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ts val="2130"/>
              </a:lnSpc>
            </a:pPr>
            <a:r>
              <a:rPr dirty="0" sz="1800">
                <a:latin typeface="Courier New"/>
                <a:cs typeface="Courier New"/>
              </a:rPr>
              <a:t>if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condition</a:t>
            </a:r>
            <a:r>
              <a:rPr dirty="0" sz="1800" spc="-1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48410">
              <a:lnSpc>
                <a:spcPct val="100000"/>
              </a:lnSpc>
              <a:spcBef>
                <a:spcPts val="5"/>
              </a:spcBef>
            </a:pPr>
            <a:r>
              <a:rPr dirty="0" sz="1800" spc="-10" b="1" i="1">
                <a:latin typeface="Verdana"/>
                <a:cs typeface="Verdana"/>
              </a:rPr>
              <a:t>statements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ts val="2375"/>
              </a:lnSpc>
              <a:spcBef>
                <a:spcPts val="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ts val="2000"/>
              </a:lnSpc>
            </a:pPr>
            <a:r>
              <a:rPr dirty="0" sz="1700">
                <a:latin typeface="Courier New"/>
                <a:cs typeface="Courier New"/>
              </a:rPr>
              <a:t>gpa</a:t>
            </a:r>
            <a:r>
              <a:rPr dirty="0" sz="1700" spc="-3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=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3.4</a:t>
            </a:r>
            <a:endParaRPr sz="1700">
              <a:latin typeface="Courier New"/>
              <a:cs typeface="Courier New"/>
            </a:endParaRPr>
          </a:p>
          <a:p>
            <a:pPr marL="702945">
              <a:lnSpc>
                <a:spcPts val="2020"/>
              </a:lnSpc>
            </a:pPr>
            <a:r>
              <a:rPr dirty="0" sz="1700" b="1">
                <a:latin typeface="Courier New"/>
                <a:cs typeface="Courier New"/>
              </a:rPr>
              <a:t>if</a:t>
            </a:r>
            <a:r>
              <a:rPr dirty="0" sz="1700" spc="-3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gpa</a:t>
            </a:r>
            <a:r>
              <a:rPr dirty="0" sz="1700" spc="-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&gt;</a:t>
            </a:r>
            <a:r>
              <a:rPr dirty="0" sz="1700" spc="-20" b="1">
                <a:latin typeface="Courier New"/>
                <a:cs typeface="Courier New"/>
              </a:rPr>
              <a:t> 2.0:</a:t>
            </a:r>
            <a:endParaRPr sz="1700">
              <a:latin typeface="Courier New"/>
              <a:cs typeface="Courier New"/>
            </a:endParaRPr>
          </a:p>
          <a:p>
            <a:pPr marL="1223010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print</a:t>
            </a:r>
            <a:r>
              <a:rPr dirty="0" sz="1700" spc="-7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"Your</a:t>
            </a:r>
            <a:r>
              <a:rPr dirty="0" sz="1700" spc="-7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application</a:t>
            </a:r>
            <a:r>
              <a:rPr dirty="0" sz="1700" spc="-6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is</a:t>
            </a:r>
            <a:r>
              <a:rPr dirty="0" sz="1700" spc="-7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accepted."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988141"/>
            <a:ext cx="2151126" cy="20060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7233" y="6598528"/>
            <a:ext cx="97790" cy="21526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-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4837176"/>
            <a:ext cx="2590800" cy="2020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4000" spc="-10" b="1">
                <a:latin typeface="Courier New"/>
                <a:cs typeface="Courier New"/>
              </a:rPr>
              <a:t>if/else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1057402"/>
            <a:ext cx="7968615" cy="54927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45745" marR="5080" indent="-233679">
              <a:lnSpc>
                <a:spcPts val="2050"/>
              </a:lnSpc>
              <a:spcBef>
                <a:spcPts val="260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 b="1">
                <a:latin typeface="Courier New"/>
                <a:cs typeface="Courier New"/>
              </a:rPr>
              <a:t>if/else</a:t>
            </a:r>
            <a:r>
              <a:rPr dirty="0" sz="1800" spc="-515" b="1">
                <a:latin typeface="Courier New"/>
                <a:cs typeface="Courier New"/>
              </a:rPr>
              <a:t> </a:t>
            </a:r>
            <a:r>
              <a:rPr dirty="0" sz="1800" b="1">
                <a:latin typeface="Verdana"/>
                <a:cs typeface="Verdana"/>
              </a:rPr>
              <a:t>statement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Executes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block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certain </a:t>
            </a:r>
            <a:r>
              <a:rPr dirty="0" sz="1800">
                <a:latin typeface="Verdana"/>
                <a:cs typeface="Verdana"/>
              </a:rPr>
              <a:t>condition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True,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second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block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False.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ts val="1895"/>
              </a:lnSpc>
              <a:spcBef>
                <a:spcPts val="665"/>
              </a:spcBef>
              <a:buClr>
                <a:srgbClr val="800000"/>
              </a:buClr>
              <a:buSzPct val="53125"/>
              <a:buFont typeface="Wingdings"/>
              <a:buChar char=""/>
              <a:tabLst>
                <a:tab pos="702945" algn="l"/>
              </a:tabLst>
            </a:pPr>
            <a:r>
              <a:rPr dirty="0" sz="1600" spc="-10">
                <a:latin typeface="Verdana"/>
                <a:cs typeface="Verdana"/>
              </a:rPr>
              <a:t>Syntax: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ts val="1895"/>
              </a:lnSpc>
            </a:pPr>
            <a:r>
              <a:rPr dirty="0" sz="1600">
                <a:latin typeface="Courier New"/>
                <a:cs typeface="Courier New"/>
              </a:rPr>
              <a:t>if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condition</a:t>
            </a:r>
            <a:r>
              <a:rPr dirty="0" sz="1600" spc="-1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ts val="1910"/>
              </a:lnSpc>
              <a:spcBef>
                <a:spcPts val="5"/>
              </a:spcBef>
            </a:pPr>
            <a:r>
              <a:rPr dirty="0" sz="1600" spc="-10" b="1" i="1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ts val="1910"/>
              </a:lnSpc>
            </a:pPr>
            <a:r>
              <a:rPr dirty="0" sz="1600" spc="-1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algn="r" marR="5487035">
              <a:lnSpc>
                <a:spcPct val="100000"/>
              </a:lnSpc>
              <a:spcBef>
                <a:spcPts val="25"/>
              </a:spcBef>
            </a:pPr>
            <a:r>
              <a:rPr dirty="0" sz="1600" spc="-10" b="1" i="1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245745" indent="-233045">
              <a:lnSpc>
                <a:spcPts val="2135"/>
              </a:lnSpc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ts val="1764"/>
              </a:lnSpc>
            </a:pPr>
            <a:r>
              <a:rPr dirty="0" sz="1500">
                <a:latin typeface="Courier New"/>
                <a:cs typeface="Courier New"/>
              </a:rPr>
              <a:t>gpa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25">
                <a:latin typeface="Courier New"/>
                <a:cs typeface="Courier New"/>
              </a:rPr>
              <a:t>1.4</a:t>
            </a:r>
            <a:endParaRPr sz="1500">
              <a:latin typeface="Courier New"/>
              <a:cs typeface="Courier New"/>
            </a:endParaRPr>
          </a:p>
          <a:p>
            <a:pPr marL="702945">
              <a:lnSpc>
                <a:spcPts val="1789"/>
              </a:lnSpc>
            </a:pPr>
            <a:r>
              <a:rPr dirty="0" sz="1500" b="1">
                <a:latin typeface="Courier New"/>
                <a:cs typeface="Courier New"/>
              </a:rPr>
              <a:t>if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gpa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&gt;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-20" b="1">
                <a:latin typeface="Courier New"/>
                <a:cs typeface="Courier New"/>
              </a:rPr>
              <a:t>2.0:</a:t>
            </a:r>
            <a:endParaRPr sz="1500">
              <a:latin typeface="Courier New"/>
              <a:cs typeface="Courier New"/>
            </a:endParaRPr>
          </a:p>
          <a:p>
            <a:pPr marL="1160145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Courier New"/>
                <a:cs typeface="Courier New"/>
              </a:rPr>
              <a:t>print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"Welcome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to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Mars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10">
                <a:latin typeface="Courier New"/>
                <a:cs typeface="Courier New"/>
              </a:rPr>
              <a:t>University!"</a:t>
            </a:r>
            <a:endParaRPr sz="15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</a:pPr>
            <a:r>
              <a:rPr dirty="0" sz="1500" spc="-10" b="1">
                <a:latin typeface="Courier New"/>
                <a:cs typeface="Courier New"/>
              </a:rPr>
              <a:t>else:</a:t>
            </a:r>
            <a:endParaRPr sz="1500">
              <a:latin typeface="Courier New"/>
              <a:cs typeface="Courier New"/>
            </a:endParaRPr>
          </a:p>
          <a:p>
            <a:pPr marL="1160145">
              <a:lnSpc>
                <a:spcPct val="100000"/>
              </a:lnSpc>
            </a:pPr>
            <a:r>
              <a:rPr dirty="0" sz="1500">
                <a:latin typeface="Courier New"/>
                <a:cs typeface="Courier New"/>
              </a:rPr>
              <a:t>print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"Your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application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is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10">
                <a:latin typeface="Courier New"/>
                <a:cs typeface="Courier New"/>
              </a:rPr>
              <a:t>denied."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5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chained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elif</a:t>
            </a:r>
            <a:r>
              <a:rPr dirty="0" sz="1800" spc="-47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("else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if"):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Courier New"/>
                <a:cs typeface="Courier New"/>
              </a:rPr>
              <a:t>if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condition</a:t>
            </a:r>
            <a:r>
              <a:rPr dirty="0" sz="1600" spc="-1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algn="r" marL="702945" marR="5467985" indent="487680">
              <a:lnSpc>
                <a:spcPct val="100000"/>
              </a:lnSpc>
            </a:pPr>
            <a:r>
              <a:rPr dirty="0" sz="1600" spc="-10" b="1" i="1">
                <a:latin typeface="Verdana"/>
                <a:cs typeface="Verdana"/>
              </a:rPr>
              <a:t>statements </a:t>
            </a:r>
            <a:r>
              <a:rPr dirty="0" sz="1600">
                <a:latin typeface="Courier New"/>
                <a:cs typeface="Courier New"/>
              </a:rPr>
              <a:t>elif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condition</a:t>
            </a:r>
            <a:r>
              <a:rPr dirty="0" sz="1600" spc="-10">
                <a:latin typeface="Courier New"/>
                <a:cs typeface="Courier New"/>
              </a:rPr>
              <a:t>: </a:t>
            </a:r>
            <a:r>
              <a:rPr dirty="0" sz="1600" spc="-10" b="1" i="1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  <a:p>
            <a:pPr marL="702945">
              <a:lnSpc>
                <a:spcPts val="1895"/>
              </a:lnSpc>
            </a:pPr>
            <a:r>
              <a:rPr dirty="0" sz="1600" spc="-10">
                <a:latin typeface="Courier New"/>
                <a:cs typeface="Courier New"/>
              </a:rPr>
              <a:t>else:</a:t>
            </a:r>
            <a:endParaRPr sz="1600">
              <a:latin typeface="Courier New"/>
              <a:cs typeface="Courier New"/>
            </a:endParaRPr>
          </a:p>
          <a:p>
            <a:pPr algn="r" marR="5487035">
              <a:lnSpc>
                <a:spcPct val="100000"/>
              </a:lnSpc>
              <a:spcBef>
                <a:spcPts val="25"/>
              </a:spcBef>
            </a:pPr>
            <a:r>
              <a:rPr dirty="0" sz="1600" spc="-10" b="1" i="1">
                <a:latin typeface="Verdana"/>
                <a:cs typeface="Verdana"/>
              </a:rPr>
              <a:t>statements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1683833"/>
            <a:ext cx="3321050" cy="214839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942070" y="6585828"/>
            <a:ext cx="123189" cy="240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Example</a:t>
            </a:r>
            <a:r>
              <a:rPr dirty="0" sz="4000" spc="-9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of</a:t>
            </a:r>
            <a:r>
              <a:rPr dirty="0" sz="4000" spc="-8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If</a:t>
            </a:r>
            <a:r>
              <a:rPr dirty="0" sz="4000" spc="-8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Statements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71550" y="1700276"/>
            <a:ext cx="2943225" cy="37528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math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30</a:t>
            </a:r>
            <a:endParaRPr sz="2000">
              <a:latin typeface="Verdana"/>
              <a:cs typeface="Verdana"/>
            </a:endParaRPr>
          </a:p>
          <a:p>
            <a:pPr marL="446405" marR="1094105" indent="-355600">
              <a:lnSpc>
                <a:spcPct val="120500"/>
              </a:lnSpc>
              <a:spcBef>
                <a:spcPts val="15"/>
              </a:spcBef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if</a:t>
            </a:r>
            <a:r>
              <a:rPr dirty="0" sz="2000" spc="-10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&lt;=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15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r>
              <a:rPr dirty="0" sz="2000">
                <a:latin typeface="Verdana"/>
                <a:cs typeface="Verdana"/>
              </a:rPr>
              <a:t> 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  <a:tabLst>
                <a:tab pos="1875789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elif</a:t>
            </a:r>
            <a:r>
              <a:rPr dirty="0" sz="2000" spc="-20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&lt;=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30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46405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 +</a:t>
            </a:r>
            <a:r>
              <a:rPr dirty="0" sz="2000" spc="-25">
                <a:latin typeface="Verdana"/>
                <a:cs typeface="Verdana"/>
              </a:rPr>
              <a:t> 30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else</a:t>
            </a:r>
            <a:r>
              <a:rPr dirty="0" sz="2000" spc="-40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1440" marR="1393190" indent="354965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‘y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‘,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math.sin(y)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4917" y="5692241"/>
            <a:ext cx="27057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file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ifstatement.py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62601" y="2305113"/>
            <a:ext cx="3395979" cy="1144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92075" marR="202565">
              <a:lnSpc>
                <a:spcPts val="2900"/>
              </a:lnSpc>
              <a:spcBef>
                <a:spcPts val="20"/>
              </a:spcBef>
              <a:tabLst>
                <a:tab pos="716915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ifstatement </a:t>
            </a: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=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>
                <a:latin typeface="Verdana"/>
                <a:cs typeface="Verdana"/>
              </a:rPr>
              <a:t>0.999911860107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8428" y="3612007"/>
            <a:ext cx="1747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interpreter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44533" y="6585915"/>
            <a:ext cx="22097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4000" spc="-10" b="1">
                <a:latin typeface="Courier New"/>
                <a:cs typeface="Courier New"/>
              </a:rPr>
              <a:t>while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1004061"/>
            <a:ext cx="8939530" cy="467360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685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 b="1">
                <a:latin typeface="Courier New"/>
                <a:cs typeface="Courier New"/>
              </a:rPr>
              <a:t>while</a:t>
            </a:r>
            <a:r>
              <a:rPr dirty="0" sz="1800" spc="-505" b="1">
                <a:latin typeface="Courier New"/>
                <a:cs typeface="Courier New"/>
              </a:rPr>
              <a:t> </a:t>
            </a:r>
            <a:r>
              <a:rPr dirty="0" sz="1800" b="1">
                <a:latin typeface="Verdana"/>
                <a:cs typeface="Verdana"/>
              </a:rPr>
              <a:t>loop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Executes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group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condition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True.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59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good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indefinite loops</a:t>
            </a:r>
            <a:r>
              <a:rPr dirty="0" sz="1800" spc="-25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(repeat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unknown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number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times)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62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Syntax: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285"/>
              </a:spcBef>
            </a:pPr>
            <a:r>
              <a:rPr dirty="0" sz="1800">
                <a:latin typeface="Courier New"/>
                <a:cs typeface="Courier New"/>
              </a:rPr>
              <a:t>while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condition</a:t>
            </a:r>
            <a:r>
              <a:rPr dirty="0" sz="1800" spc="-1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48410">
              <a:lnSpc>
                <a:spcPct val="100000"/>
              </a:lnSpc>
              <a:spcBef>
                <a:spcPts val="430"/>
              </a:spcBef>
            </a:pPr>
            <a:r>
              <a:rPr dirty="0" sz="1800" spc="-10" b="1" i="1">
                <a:latin typeface="Verdana"/>
                <a:cs typeface="Verdana"/>
              </a:rPr>
              <a:t>statements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639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Courier New"/>
                <a:cs typeface="Courier New"/>
              </a:rPr>
              <a:t>number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250315" marR="5089525" indent="-547370">
              <a:lnSpc>
                <a:spcPct val="120000"/>
              </a:lnSpc>
            </a:pPr>
            <a:r>
              <a:rPr dirty="0" sz="1800" b="1">
                <a:latin typeface="Courier New"/>
                <a:cs typeface="Courier New"/>
              </a:rPr>
              <a:t>while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number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200: </a:t>
            </a: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number, </a:t>
            </a:r>
            <a:r>
              <a:rPr dirty="0" sz="1800">
                <a:latin typeface="Courier New"/>
                <a:cs typeface="Courier New"/>
              </a:rPr>
              <a:t>number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number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50">
                <a:latin typeface="Courier New"/>
                <a:cs typeface="Courier New"/>
              </a:rPr>
              <a:t> 2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800">
              <a:latin typeface="Courier New"/>
              <a:cs typeface="Courier New"/>
            </a:endParaRPr>
          </a:p>
          <a:p>
            <a:pPr lvl="1" marL="702945" indent="-233045">
              <a:lnSpc>
                <a:spcPct val="100000"/>
              </a:lnSpc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280"/>
              </a:spcBef>
            </a:pP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2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8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16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32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64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128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522407"/>
            <a:ext cx="2895600" cy="27480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333438"/>
            <a:ext cx="7772400" cy="1008380"/>
          </a:xfrm>
          <a:prstGeom prst="rect"/>
          <a:solidFill>
            <a:srgbClr val="993300"/>
          </a:solidFill>
        </p:spPr>
        <p:txBody>
          <a:bodyPr wrap="square" lIns="0" tIns="32639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57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While</a:t>
            </a:r>
            <a:r>
              <a:rPr dirty="0" sz="4000" spc="-114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Loops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47800" y="2057400"/>
            <a:ext cx="2130425" cy="1516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446405" marR="104775" indent="-355600">
              <a:lnSpc>
                <a:spcPct val="121000"/>
              </a:lnSpc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while</a:t>
            </a:r>
            <a:r>
              <a:rPr dirty="0" sz="2000" spc="-20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&lt;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10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44640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0" y="1676336"/>
            <a:ext cx="3048000" cy="41198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92075" marR="116839">
              <a:lnSpc>
                <a:spcPts val="2910"/>
              </a:lnSpc>
              <a:spcBef>
                <a:spcPts val="1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whileloop </a:t>
            </a:r>
            <a:r>
              <a:rPr dirty="0" sz="2000" spc="-5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2000" spc="-5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5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 spc="-5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5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 spc="-50"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6794" y="4069460"/>
            <a:ext cx="20764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whileloop.py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18428" y="5898591"/>
            <a:ext cx="18522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interpreter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108903"/>
            <a:ext cx="8986520" cy="71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5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code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display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count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factors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number.</a:t>
            </a:r>
            <a:endParaRPr sz="20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360"/>
              </a:spcBef>
            </a:pPr>
            <a:r>
              <a:rPr dirty="0" sz="1400" spc="-25"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Logic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1097026"/>
            <a:ext cx="66509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logical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expressions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relational</a:t>
            </a:r>
            <a:r>
              <a:rPr dirty="0" sz="2000" spc="-50" i="1">
                <a:latin typeface="Verdana"/>
                <a:cs typeface="Verdana"/>
              </a:rPr>
              <a:t> </a:t>
            </a:r>
            <a:r>
              <a:rPr dirty="0" sz="2000" spc="-10" i="1">
                <a:latin typeface="Verdana"/>
                <a:cs typeface="Verdana"/>
              </a:rPr>
              <a:t>operators</a:t>
            </a:r>
            <a:r>
              <a:rPr dirty="0" sz="2000" spc="-1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4096892"/>
            <a:ext cx="79209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Logical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expressions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combined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logical</a:t>
            </a:r>
            <a:r>
              <a:rPr dirty="0" sz="2000" spc="-60" i="1">
                <a:latin typeface="Verdana"/>
                <a:cs typeface="Verdana"/>
              </a:rPr>
              <a:t> </a:t>
            </a:r>
            <a:r>
              <a:rPr dirty="0" sz="2000" spc="-10" i="1">
                <a:latin typeface="Verdana"/>
                <a:cs typeface="Verdana"/>
              </a:rPr>
              <a:t>operators</a:t>
            </a:r>
            <a:r>
              <a:rPr dirty="0" sz="2000" spc="-1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36625" y="4481512"/>
          <a:ext cx="53505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Operator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Example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Result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and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4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-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6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not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603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47712" y="1527238"/>
          <a:ext cx="7689850" cy="234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2641600"/>
                <a:gridCol w="1895475"/>
                <a:gridCol w="1524000"/>
              </a:tblGrid>
              <a:tr h="334645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Operator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Meaning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Example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Result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==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equals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!=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does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equal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3.2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dirty="0" sz="1400" spc="-25">
                          <a:latin typeface="Courier New"/>
                          <a:cs typeface="Courier New"/>
                        </a:rPr>
                        <a:t> 2.5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latin typeface="Courier New"/>
                          <a:cs typeface="Courier New"/>
                        </a:rPr>
                        <a:t>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than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dirty="0" sz="14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&lt;=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126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400" spc="-25">
                          <a:latin typeface="Courier New"/>
                          <a:cs typeface="Courier New"/>
                        </a:rPr>
                        <a:t> 100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&gt;=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5.0</a:t>
                      </a:r>
                      <a:r>
                        <a:rPr dirty="0" sz="14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dirty="0" sz="1400" spc="-25">
                          <a:latin typeface="Courier New"/>
                          <a:cs typeface="Courier New"/>
                        </a:rPr>
                        <a:t> 5.0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Loop</a:t>
            </a:r>
            <a:r>
              <a:rPr dirty="0" sz="4000" spc="-8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Control</a:t>
            </a:r>
            <a:r>
              <a:rPr dirty="0" sz="4000" spc="-6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Statements</a:t>
            </a:r>
            <a:endParaRPr sz="4000">
              <a:latin typeface="Comic Sans MS"/>
              <a:cs typeface="Comic Sans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28712" y="2119312"/>
          <a:ext cx="6962775" cy="3935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4876800"/>
              </a:tblGrid>
              <a:tr h="1226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 b="1">
                          <a:solidFill>
                            <a:srgbClr val="FFCF00"/>
                          </a:solidFill>
                          <a:latin typeface="Times New Roman"/>
                          <a:cs typeface="Times New Roman"/>
                        </a:rPr>
                        <a:t>break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6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Jumps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closest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enclosing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loop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50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10" b="1">
                          <a:solidFill>
                            <a:srgbClr val="FFCF00"/>
                          </a:solidFill>
                          <a:latin typeface="Times New Roman"/>
                          <a:cs typeface="Times New Roman"/>
                        </a:rPr>
                        <a:t>continue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77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Jumps</a:t>
                      </a:r>
                      <a:r>
                        <a:rPr dirty="0" sz="2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top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closest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enclosing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loop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3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spc="-20" b="1">
                          <a:solidFill>
                            <a:srgbClr val="FFCF00"/>
                          </a:solidFill>
                          <a:latin typeface="Times New Roman"/>
                          <a:cs typeface="Times New Roman"/>
                        </a:rPr>
                        <a:t>pass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25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dirty="0" sz="2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nothing,</a:t>
                      </a:r>
                      <a:r>
                        <a:rPr dirty="0" sz="2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dirty="0" sz="2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statement placeholder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404875"/>
            <a:ext cx="7772400" cy="863600"/>
          </a:xfrm>
          <a:prstGeom prst="rect"/>
          <a:solidFill>
            <a:srgbClr val="993300"/>
          </a:solidFill>
        </p:spPr>
        <p:txBody>
          <a:bodyPr wrap="square" lIns="0" tIns="181610" rIns="0" bIns="0" rtlCol="0" vert="horz">
            <a:spAutoFit/>
          </a:bodyPr>
          <a:lstStyle/>
          <a:p>
            <a:pPr marL="739775">
              <a:lnSpc>
                <a:spcPct val="100000"/>
              </a:lnSpc>
              <a:spcBef>
                <a:spcPts val="14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More</a:t>
            </a:r>
            <a:r>
              <a:rPr dirty="0" sz="4000" spc="-13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Examples</a:t>
            </a:r>
            <a:r>
              <a:rPr dirty="0" sz="4000" spc="-8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For</a:t>
            </a:r>
            <a:r>
              <a:rPr dirty="0" sz="4000" spc="-12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Loops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9590" y="1330579"/>
            <a:ext cx="809498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4475" marR="5080" indent="-232410">
              <a:lnSpc>
                <a:spcPts val="3020"/>
              </a:lnSpc>
              <a:spcBef>
                <a:spcPts val="48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Similar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perl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loops,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iterating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through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list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values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06600" y="3686175"/>
            <a:ext cx="2951480" cy="1887855"/>
          </a:xfrm>
          <a:custGeom>
            <a:avLst/>
            <a:gdLst/>
            <a:ahLst/>
            <a:cxnLst/>
            <a:rect l="l" t="t" r="r" b="b"/>
            <a:pathLst>
              <a:path w="2951479" h="1887854">
                <a:moveTo>
                  <a:pt x="0" y="1887601"/>
                </a:moveTo>
                <a:lnTo>
                  <a:pt x="2951226" y="1887601"/>
                </a:lnTo>
                <a:lnTo>
                  <a:pt x="2951226" y="0"/>
                </a:lnTo>
                <a:lnTo>
                  <a:pt x="0" y="0"/>
                </a:lnTo>
                <a:lnTo>
                  <a:pt x="0" y="18876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20650" y="2487548"/>
          <a:ext cx="8895080" cy="3518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05"/>
                <a:gridCol w="1677035"/>
                <a:gridCol w="2667635"/>
                <a:gridCol w="1278889"/>
                <a:gridCol w="451485"/>
                <a:gridCol w="2521584"/>
                <a:gridCol w="113029"/>
              </a:tblGrid>
              <a:tr h="4286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46405" marR="137160" indent="-355600">
                        <a:lnSpc>
                          <a:spcPct val="121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20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 [1,7,13,2]: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print</a:t>
                      </a:r>
                      <a:r>
                        <a:rPr dirty="0" sz="20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50"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Verdana"/>
                          <a:cs typeface="Verdana"/>
                        </a:rPr>
                        <a:t>forloop2.py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835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47040" marR="100330" indent="-355600">
                        <a:lnSpc>
                          <a:spcPct val="121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20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x</a:t>
                      </a:r>
                      <a:r>
                        <a:rPr dirty="0" sz="20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2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range(5)</a:t>
                      </a:r>
                      <a:r>
                        <a:rPr dirty="0" sz="20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50">
                          <a:latin typeface="Verdana"/>
                          <a:cs typeface="Verdana"/>
                        </a:rPr>
                        <a:t>: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print</a:t>
                      </a:r>
                      <a:r>
                        <a:rPr dirty="0" sz="20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50">
                          <a:latin typeface="Verdana"/>
                          <a:cs typeface="Verdana"/>
                        </a:rPr>
                        <a:t>x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 spc="-10">
                          <a:latin typeface="Verdana"/>
                          <a:cs typeface="Verdana"/>
                        </a:rPr>
                        <a:t>forloop1.py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835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3985"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725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%python</a:t>
                      </a:r>
                      <a:r>
                        <a:rPr dirty="0" sz="20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forloop1.py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472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4725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7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472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13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4725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42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8695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2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%</a:t>
                      </a:r>
                      <a:r>
                        <a:rPr dirty="0" sz="2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python</a:t>
                      </a:r>
                      <a:r>
                        <a:rPr dirty="0" sz="2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forloop2.py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000" spc="-50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385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42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547875" y="6092825"/>
            <a:ext cx="6910705" cy="4000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2000">
                <a:latin typeface="Verdana"/>
                <a:cs typeface="Verdana"/>
              </a:rPr>
              <a:t>range(N)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generates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list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[0,1,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…,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n-</a:t>
            </a:r>
            <a:r>
              <a:rPr dirty="0" sz="2000" spc="-25">
                <a:latin typeface="Verdana"/>
                <a:cs typeface="Verdana"/>
              </a:rPr>
              <a:t>1]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076" y="3029711"/>
            <a:ext cx="4920996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0551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 spc="-10"/>
              <a:t>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Everything</a:t>
            </a:r>
            <a:r>
              <a:rPr dirty="0" sz="4000" spc="-6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is</a:t>
            </a:r>
            <a:r>
              <a:rPr dirty="0" sz="4000" spc="-9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an</a:t>
            </a:r>
            <a:r>
              <a:rPr dirty="0" sz="4000" spc="-8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object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165426"/>
            <a:ext cx="3600450" cy="3951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Everything</a:t>
            </a:r>
            <a:r>
              <a:rPr dirty="0" sz="2800" spc="-1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means 	everything,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including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functions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classes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(more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this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later!)</a:t>
            </a:r>
            <a:endParaRPr sz="2800">
              <a:latin typeface="Verdana"/>
              <a:cs typeface="Verdana"/>
            </a:endParaRPr>
          </a:p>
          <a:p>
            <a:pPr marL="244475" marR="29273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Data</a:t>
            </a:r>
            <a:r>
              <a:rPr dirty="0" u="sng" sz="2800" spc="-5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type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50">
                <a:latin typeface="Verdana"/>
                <a:cs typeface="Verdana"/>
              </a:rPr>
              <a:t> 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property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object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not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8800" y="2438400"/>
            <a:ext cx="2514600" cy="2657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92075" marR="155194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 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marL="589915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Compiling</a:t>
            </a:r>
            <a:r>
              <a:rPr dirty="0" sz="4000" spc="-190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and</a:t>
            </a:r>
            <a:r>
              <a:rPr dirty="0" sz="4000" spc="-17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interpreting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8568690" cy="1130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languages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require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compile</a:t>
            </a:r>
            <a:r>
              <a:rPr dirty="0" sz="2000" spc="-4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(translate)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program </a:t>
            </a:r>
            <a:r>
              <a:rPr dirty="0" sz="2000">
                <a:latin typeface="Verdana"/>
                <a:cs typeface="Verdana"/>
              </a:rPr>
              <a:t>into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machine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understands.</a:t>
            </a:r>
            <a:endParaRPr sz="2000">
              <a:latin typeface="Verdana"/>
              <a:cs typeface="Verdana"/>
            </a:endParaRPr>
          </a:p>
          <a:p>
            <a:pPr marL="3072765">
              <a:lnSpc>
                <a:spcPct val="100000"/>
              </a:lnSpc>
              <a:spcBef>
                <a:spcPts val="1614"/>
              </a:spcBef>
              <a:tabLst>
                <a:tab pos="5611495" algn="l"/>
              </a:tabLst>
            </a:pPr>
            <a:r>
              <a:rPr dirty="0" sz="1900" spc="-10">
                <a:latin typeface="Tahoma"/>
                <a:cs typeface="Tahoma"/>
              </a:rPr>
              <a:t>compile</a:t>
            </a:r>
            <a:r>
              <a:rPr dirty="0" sz="1900">
                <a:latin typeface="Tahoma"/>
                <a:cs typeface="Tahoma"/>
              </a:rPr>
              <a:t>	</a:t>
            </a:r>
            <a:r>
              <a:rPr dirty="0" sz="1900" spc="-10">
                <a:latin typeface="Tahoma"/>
                <a:cs typeface="Tahoma"/>
              </a:rPr>
              <a:t>execute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4072509"/>
            <a:ext cx="8373109" cy="91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instead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directly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interpreted</a:t>
            </a:r>
            <a:r>
              <a:rPr dirty="0" sz="2000" spc="-65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machine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instructions.</a:t>
            </a:r>
            <a:endParaRPr sz="2000">
              <a:latin typeface="Verdana"/>
              <a:cs typeface="Verdana"/>
            </a:endParaRPr>
          </a:p>
          <a:p>
            <a:pPr algn="ctr" marR="1357630">
              <a:lnSpc>
                <a:spcPct val="100000"/>
              </a:lnSpc>
              <a:spcBef>
                <a:spcPts val="2295"/>
              </a:spcBef>
            </a:pPr>
            <a:r>
              <a:rPr dirty="0" sz="1900" spc="-10">
                <a:latin typeface="Tahoma"/>
                <a:cs typeface="Tahoma"/>
              </a:rPr>
              <a:t>interpret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337178" y="2902330"/>
            <a:ext cx="386715" cy="76200"/>
          </a:xfrm>
          <a:custGeom>
            <a:avLst/>
            <a:gdLst/>
            <a:ahLst/>
            <a:cxnLst/>
            <a:rect l="l" t="t" r="r" b="b"/>
            <a:pathLst>
              <a:path w="386714" h="76200">
                <a:moveTo>
                  <a:pt x="310007" y="0"/>
                </a:moveTo>
                <a:lnTo>
                  <a:pt x="310007" y="76200"/>
                </a:lnTo>
                <a:lnTo>
                  <a:pt x="373507" y="44450"/>
                </a:lnTo>
                <a:lnTo>
                  <a:pt x="322707" y="44450"/>
                </a:lnTo>
                <a:lnTo>
                  <a:pt x="322707" y="31750"/>
                </a:lnTo>
                <a:lnTo>
                  <a:pt x="373507" y="31750"/>
                </a:lnTo>
                <a:lnTo>
                  <a:pt x="310007" y="0"/>
                </a:lnTo>
                <a:close/>
              </a:path>
              <a:path w="386714" h="76200">
                <a:moveTo>
                  <a:pt x="31000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0007" y="44450"/>
                </a:lnTo>
                <a:lnTo>
                  <a:pt x="310007" y="31750"/>
                </a:lnTo>
                <a:close/>
              </a:path>
              <a:path w="386714" h="76200">
                <a:moveTo>
                  <a:pt x="373507" y="31750"/>
                </a:moveTo>
                <a:lnTo>
                  <a:pt x="322707" y="31750"/>
                </a:lnTo>
                <a:lnTo>
                  <a:pt x="322707" y="44450"/>
                </a:lnTo>
                <a:lnTo>
                  <a:pt x="373507" y="44450"/>
                </a:lnTo>
                <a:lnTo>
                  <a:pt x="386207" y="38100"/>
                </a:lnTo>
                <a:lnTo>
                  <a:pt x="37350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46952" y="2345893"/>
            <a:ext cx="683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5798" y="2668879"/>
            <a:ext cx="1427226" cy="68988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5400" y="2278507"/>
            <a:ext cx="2042160" cy="137922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111760">
              <a:lnSpc>
                <a:spcPts val="2080"/>
              </a:lnSpc>
              <a:spcBef>
                <a:spcPts val="630"/>
              </a:spcBef>
            </a:pPr>
            <a:r>
              <a:rPr dirty="0" sz="1800">
                <a:latin typeface="Tahoma"/>
                <a:cs typeface="Tahoma"/>
              </a:rPr>
              <a:t>source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11760">
              <a:lnSpc>
                <a:spcPts val="2080"/>
              </a:lnSpc>
            </a:pPr>
            <a:r>
              <a:rPr dirty="0" sz="1800" spc="-10">
                <a:latin typeface="Courier New"/>
                <a:cs typeface="Courier New"/>
              </a:rPr>
              <a:t>Hello.java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577" y="2940430"/>
            <a:ext cx="643788" cy="69646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0809" y="2940392"/>
            <a:ext cx="673671" cy="6573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778630" y="2278507"/>
            <a:ext cx="2042160" cy="137922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112395">
              <a:lnSpc>
                <a:spcPts val="2080"/>
              </a:lnSpc>
              <a:spcBef>
                <a:spcPts val="630"/>
              </a:spcBef>
            </a:pPr>
            <a:r>
              <a:rPr dirty="0" sz="1800">
                <a:latin typeface="Tahoma"/>
                <a:cs typeface="Tahoma"/>
              </a:rPr>
              <a:t>byte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12395">
              <a:lnSpc>
                <a:spcPts val="2080"/>
              </a:lnSpc>
            </a:pPr>
            <a:r>
              <a:rPr dirty="0" sz="1800" spc="-10">
                <a:latin typeface="Courier New"/>
                <a:cs typeface="Courier New"/>
              </a:rPr>
              <a:t>Hello.class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820283" y="2902330"/>
            <a:ext cx="386715" cy="76200"/>
          </a:xfrm>
          <a:custGeom>
            <a:avLst/>
            <a:gdLst/>
            <a:ahLst/>
            <a:cxnLst/>
            <a:rect l="l" t="t" r="r" b="b"/>
            <a:pathLst>
              <a:path w="386714" h="76200">
                <a:moveTo>
                  <a:pt x="310133" y="0"/>
                </a:moveTo>
                <a:lnTo>
                  <a:pt x="310133" y="76200"/>
                </a:lnTo>
                <a:lnTo>
                  <a:pt x="373633" y="44450"/>
                </a:lnTo>
                <a:lnTo>
                  <a:pt x="322833" y="44450"/>
                </a:lnTo>
                <a:lnTo>
                  <a:pt x="322833" y="31750"/>
                </a:lnTo>
                <a:lnTo>
                  <a:pt x="373633" y="31750"/>
                </a:lnTo>
                <a:lnTo>
                  <a:pt x="310133" y="0"/>
                </a:lnTo>
                <a:close/>
              </a:path>
              <a:path w="386714" h="76200">
                <a:moveTo>
                  <a:pt x="31013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0133" y="44450"/>
                </a:lnTo>
                <a:lnTo>
                  <a:pt x="310133" y="31750"/>
                </a:lnTo>
                <a:close/>
              </a:path>
              <a:path w="386714" h="76200">
                <a:moveTo>
                  <a:pt x="373633" y="31750"/>
                </a:moveTo>
                <a:lnTo>
                  <a:pt x="322833" y="31750"/>
                </a:lnTo>
                <a:lnTo>
                  <a:pt x="322833" y="44450"/>
                </a:lnTo>
                <a:lnTo>
                  <a:pt x="373633" y="44450"/>
                </a:lnTo>
                <a:lnTo>
                  <a:pt x="386333" y="38100"/>
                </a:lnTo>
                <a:lnTo>
                  <a:pt x="37363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3336925" y="5425579"/>
            <a:ext cx="1844675" cy="689610"/>
            <a:chOff x="3336925" y="5425579"/>
            <a:chExt cx="1844675" cy="689610"/>
          </a:xfrm>
        </p:grpSpPr>
        <p:sp>
          <p:nvSpPr>
            <p:cNvPr id="14" name="object 14" descr=""/>
            <p:cNvSpPr/>
            <p:nvPr/>
          </p:nvSpPr>
          <p:spPr>
            <a:xfrm>
              <a:off x="3336925" y="5657849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309499" y="0"/>
                  </a:moveTo>
                  <a:lnTo>
                    <a:pt x="309499" y="76200"/>
                  </a:lnTo>
                  <a:lnTo>
                    <a:pt x="372999" y="44450"/>
                  </a:lnTo>
                  <a:lnTo>
                    <a:pt x="322199" y="44450"/>
                  </a:lnTo>
                  <a:lnTo>
                    <a:pt x="322199" y="31750"/>
                  </a:lnTo>
                  <a:lnTo>
                    <a:pt x="372999" y="31750"/>
                  </a:lnTo>
                  <a:lnTo>
                    <a:pt x="309499" y="0"/>
                  </a:lnTo>
                  <a:close/>
                </a:path>
                <a:path w="386079" h="76200">
                  <a:moveTo>
                    <a:pt x="30949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09499" y="44450"/>
                  </a:lnTo>
                  <a:lnTo>
                    <a:pt x="309499" y="31750"/>
                  </a:lnTo>
                  <a:close/>
                </a:path>
                <a:path w="386079" h="76200">
                  <a:moveTo>
                    <a:pt x="372999" y="31750"/>
                  </a:moveTo>
                  <a:lnTo>
                    <a:pt x="322199" y="31750"/>
                  </a:lnTo>
                  <a:lnTo>
                    <a:pt x="322199" y="44450"/>
                  </a:lnTo>
                  <a:lnTo>
                    <a:pt x="372999" y="44450"/>
                  </a:lnTo>
                  <a:lnTo>
                    <a:pt x="385699" y="38100"/>
                  </a:lnTo>
                  <a:lnTo>
                    <a:pt x="37299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738" y="5425579"/>
              <a:ext cx="1427861" cy="68947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835400" y="5102478"/>
            <a:ext cx="683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95400" y="5033898"/>
            <a:ext cx="2041525" cy="1379855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112395">
              <a:lnSpc>
                <a:spcPts val="2080"/>
              </a:lnSpc>
              <a:spcBef>
                <a:spcPts val="640"/>
              </a:spcBef>
            </a:pPr>
            <a:r>
              <a:rPr dirty="0" sz="1800">
                <a:latin typeface="Tahoma"/>
                <a:cs typeface="Tahoma"/>
              </a:rPr>
              <a:t>source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12395">
              <a:lnSpc>
                <a:spcPts val="2080"/>
              </a:lnSpc>
            </a:pPr>
            <a:r>
              <a:rPr dirty="0" sz="1800" spc="-10">
                <a:latin typeface="Courier New"/>
                <a:cs typeface="Courier New"/>
              </a:rPr>
              <a:t>Hello.py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4062" y="5686425"/>
            <a:ext cx="566400" cy="654424"/>
          </a:xfrm>
          <a:prstGeom prst="rect">
            <a:avLst/>
          </a:prstGeom>
        </p:spPr>
      </p:pic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Numbers:</a:t>
            </a:r>
            <a:r>
              <a:rPr dirty="0" sz="4000" spc="-1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Integers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4173854" cy="2244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Integer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–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equivalent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long</a:t>
            </a:r>
            <a:endParaRPr sz="2800">
              <a:latin typeface="Verdana"/>
              <a:cs typeface="Verdana"/>
            </a:endParaRPr>
          </a:p>
          <a:p>
            <a:pPr marL="244475" marR="54165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Long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Integer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–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an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unbounded</a:t>
            </a:r>
            <a:r>
              <a:rPr dirty="0" sz="2800" spc="-1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integer 	value.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15000" y="2590800"/>
            <a:ext cx="2438400" cy="2195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132224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 spc="-10">
                <a:latin typeface="Verdana"/>
                <a:cs typeface="Verdana"/>
              </a:rPr>
              <a:t>132224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132323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**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 spc="-10">
                <a:latin typeface="Verdana"/>
                <a:cs typeface="Verdana"/>
              </a:rPr>
              <a:t>17509376329L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519" y="296367"/>
            <a:ext cx="5936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Numbers:</a:t>
            </a:r>
            <a:r>
              <a:rPr dirty="0" sz="4000" spc="-17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Floating</a:t>
            </a:r>
            <a:r>
              <a:rPr dirty="0" sz="4000" spc="-14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Point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3724275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int(x)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converts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x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to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integer</a:t>
            </a:r>
            <a:endParaRPr sz="2800">
              <a:latin typeface="Verdana"/>
              <a:cs typeface="Verdana"/>
            </a:endParaRPr>
          </a:p>
          <a:p>
            <a:pPr marL="244475" marR="15684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float(x)</a:t>
            </a:r>
            <a:r>
              <a:rPr dirty="0" sz="2800" spc="-1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converts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x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floating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point</a:t>
            </a:r>
            <a:endParaRPr sz="2800">
              <a:latin typeface="Verdana"/>
              <a:cs typeface="Verdana"/>
            </a:endParaRPr>
          </a:p>
          <a:p>
            <a:pPr marL="244475" marR="77914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interpreter 	shows</a:t>
            </a:r>
            <a:endParaRPr sz="28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lot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digits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10200" y="1981200"/>
            <a:ext cx="3162300" cy="3746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1.2323200000000001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1.3E7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13000000.0</a:t>
            </a:r>
            <a:endParaRPr sz="2000">
              <a:latin typeface="Verdana"/>
              <a:cs typeface="Verdana"/>
            </a:endParaRPr>
          </a:p>
          <a:p>
            <a:pPr marL="92075" marR="1372870">
              <a:lnSpc>
                <a:spcPts val="2900"/>
              </a:lnSpc>
              <a:spcBef>
                <a:spcPts val="17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int(2.0) </a:t>
            </a:r>
            <a:r>
              <a:rPr dirty="0" sz="2000" spc="-5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float(2)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25">
                <a:latin typeface="Verdana"/>
                <a:cs typeface="Verdana"/>
              </a:rPr>
              <a:t>2.0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Numbers:</a:t>
            </a:r>
            <a:r>
              <a:rPr dirty="0" sz="4000" spc="-1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Complex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27059"/>
            <a:ext cx="3979545" cy="19037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algn="just" marL="245110" indent="-232410">
              <a:lnSpc>
                <a:spcPct val="100000"/>
              </a:lnSpc>
              <a:spcBef>
                <a:spcPts val="7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Built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into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Python</a:t>
            </a:r>
            <a:endParaRPr sz="2800">
              <a:latin typeface="Verdana"/>
              <a:cs typeface="Verdana"/>
            </a:endParaRPr>
          </a:p>
          <a:p>
            <a:pPr algn="just" marL="244475" marR="508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Same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operations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supported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integer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float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27826" y="2492375"/>
            <a:ext cx="2251075" cy="2259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2j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-</a:t>
            </a:r>
            <a:r>
              <a:rPr dirty="0" sz="2000" spc="-25">
                <a:latin typeface="Verdana"/>
                <a:cs typeface="Verdana"/>
              </a:rPr>
              <a:t>1j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10">
                <a:latin typeface="Verdana"/>
                <a:cs typeface="Verdana"/>
              </a:rPr>
              <a:t>(3+1j)</a:t>
            </a:r>
            <a:endParaRPr sz="2000">
              <a:latin typeface="Verdana"/>
              <a:cs typeface="Verdana"/>
            </a:endParaRPr>
          </a:p>
          <a:p>
            <a:pPr marL="92075" marR="798195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*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 </a:t>
            </a:r>
            <a:r>
              <a:rPr dirty="0" sz="2000" spc="-20">
                <a:latin typeface="Verdana"/>
                <a:cs typeface="Verdana"/>
              </a:rPr>
              <a:t>(2-</a:t>
            </a:r>
            <a:r>
              <a:rPr dirty="0" sz="2000" spc="-25">
                <a:latin typeface="Verdana"/>
                <a:cs typeface="Verdana"/>
              </a:rPr>
              <a:t>3j)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String</a:t>
            </a:r>
            <a:r>
              <a:rPr dirty="0" sz="4000" spc="-10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Literals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2318130"/>
            <a:ext cx="40970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solidFill>
                  <a:srgbClr val="808080"/>
                </a:solidFill>
                <a:latin typeface="Wingdings"/>
                <a:cs typeface="Wingdings"/>
              </a:rPr>
              <a:t></a:t>
            </a:r>
            <a:r>
              <a:rPr dirty="0" sz="1650" spc="135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Verdana"/>
                <a:cs typeface="Verdana"/>
              </a:rPr>
              <a:t>+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overloaded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do </a:t>
            </a:r>
            <a:r>
              <a:rPr dirty="0" sz="2800" spc="-10">
                <a:latin typeface="Verdana"/>
                <a:cs typeface="Verdana"/>
              </a:rPr>
              <a:t>concatenation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0" y="2743200"/>
            <a:ext cx="2981325" cy="1927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 '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there'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'hello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there'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87" y="260350"/>
            <a:ext cx="7772400" cy="1143000"/>
          </a:xfrm>
          <a:prstGeom prst="rect"/>
          <a:solidFill>
            <a:srgbClr val="993300"/>
          </a:solidFill>
        </p:spPr>
        <p:txBody>
          <a:bodyPr wrap="square" lIns="0" tIns="461009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629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String</a:t>
            </a:r>
            <a:r>
              <a:rPr dirty="0" sz="4000" spc="-9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Literals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330579"/>
            <a:ext cx="6906259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4475" marR="5080" indent="-232410">
              <a:lnSpc>
                <a:spcPct val="90000"/>
              </a:lnSpc>
              <a:spcBef>
                <a:spcPts val="43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use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single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or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double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quotes,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and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three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double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quotes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multi-</a:t>
            </a:r>
            <a:r>
              <a:rPr dirty="0" sz="2800" spc="-20">
                <a:latin typeface="Verdana"/>
                <a:cs typeface="Verdana"/>
              </a:rPr>
              <a:t>line </a:t>
            </a:r>
            <a:r>
              <a:rPr dirty="0" sz="2800" spc="-20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string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5800" y="3505200"/>
            <a:ext cx="7816850" cy="1638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91440" marR="4965065">
              <a:lnSpc>
                <a:spcPts val="3150"/>
              </a:lnSpc>
              <a:spcBef>
                <a:spcPts val="30"/>
              </a:spcBef>
            </a:pPr>
            <a:r>
              <a:rPr dirty="0" sz="2200">
                <a:latin typeface="Verdana"/>
                <a:cs typeface="Verdana"/>
              </a:rPr>
              <a:t>&gt;&gt;&gt;</a:t>
            </a:r>
            <a:r>
              <a:rPr dirty="0" sz="2200" spc="-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'I</a:t>
            </a:r>
            <a:r>
              <a:rPr dirty="0" sz="2200" spc="-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am</a:t>
            </a:r>
            <a:r>
              <a:rPr dirty="0" sz="2200" spc="-2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2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string' </a:t>
            </a:r>
            <a:r>
              <a:rPr dirty="0" sz="2200">
                <a:latin typeface="Verdana"/>
                <a:cs typeface="Verdana"/>
              </a:rPr>
              <a:t>'I</a:t>
            </a:r>
            <a:r>
              <a:rPr dirty="0" sz="2200" spc="-3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am</a:t>
            </a:r>
            <a:r>
              <a:rPr dirty="0" sz="2200" spc="-1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</a:t>
            </a:r>
            <a:r>
              <a:rPr dirty="0" sz="2200" spc="-1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string'</a:t>
            </a:r>
            <a:endParaRPr sz="2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dirty="0" sz="2200">
                <a:latin typeface="Verdana"/>
                <a:cs typeface="Verdana"/>
              </a:rPr>
              <a:t>&gt;&gt;&gt;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"So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am</a:t>
            </a:r>
            <a:r>
              <a:rPr dirty="0" sz="2200" spc="-4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I!"</a:t>
            </a:r>
            <a:endParaRPr sz="22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200">
                <a:latin typeface="Verdana"/>
                <a:cs typeface="Verdana"/>
              </a:rPr>
              <a:t>'So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am</a:t>
            </a:r>
            <a:r>
              <a:rPr dirty="0" sz="2200" spc="-3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I!'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Substrings</a:t>
            </a:r>
            <a:r>
              <a:rPr dirty="0" sz="4000" spc="-12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and</a:t>
            </a:r>
            <a:r>
              <a:rPr dirty="0" sz="4000" spc="-13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Methods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800" y="1904936"/>
            <a:ext cx="2546350" cy="41198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 </a:t>
            </a:r>
            <a:r>
              <a:rPr dirty="0" sz="2000" spc="-10">
                <a:latin typeface="Verdana"/>
                <a:cs typeface="Verdana"/>
              </a:rPr>
              <a:t>'012345'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s[3]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dirty="0" sz="2000" spc="-25">
                <a:latin typeface="Verdana"/>
                <a:cs typeface="Verdana"/>
              </a:rPr>
              <a:t>'3'</a:t>
            </a:r>
            <a:endParaRPr sz="2000">
              <a:latin typeface="Verdana"/>
              <a:cs typeface="Verdana"/>
            </a:endParaRPr>
          </a:p>
          <a:p>
            <a:pPr marL="91440" marR="932180">
              <a:lnSpc>
                <a:spcPts val="2900"/>
              </a:lnSpc>
              <a:spcBef>
                <a:spcPts val="17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s[1:4] '123'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s[2:]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 spc="-10">
                <a:latin typeface="Verdana"/>
                <a:cs typeface="Verdana"/>
              </a:rPr>
              <a:t>'2345'</a:t>
            </a:r>
            <a:endParaRPr sz="2000">
              <a:latin typeface="Verdana"/>
              <a:cs typeface="Verdana"/>
            </a:endParaRPr>
          </a:p>
          <a:p>
            <a:pPr marL="91440" marR="1094105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s[:4] '0123'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s[-</a:t>
            </a:r>
            <a:r>
              <a:rPr dirty="0" sz="2000" spc="-25">
                <a:latin typeface="Verdana"/>
                <a:cs typeface="Verdana"/>
              </a:rPr>
              <a:t>2]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Verdana"/>
                <a:cs typeface="Verdana"/>
              </a:rPr>
              <a:t>'4'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00702" y="1756029"/>
            <a:ext cx="33883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5000"/>
              <a:buFont typeface="Verdana"/>
              <a:buChar char="•"/>
              <a:tabLst>
                <a:tab pos="175260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len</a:t>
            </a:r>
            <a:r>
              <a:rPr dirty="0" sz="2000">
                <a:latin typeface="Verdana"/>
                <a:cs typeface="Verdana"/>
              </a:rPr>
              <a:t>(String)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returns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number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00702" y="3103321"/>
            <a:ext cx="314515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6256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5000"/>
              <a:buFont typeface="Verdana"/>
              <a:buChar char="•"/>
              <a:tabLst>
                <a:tab pos="175260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str</a:t>
            </a:r>
            <a:r>
              <a:rPr dirty="0" sz="2000">
                <a:latin typeface="Verdana"/>
                <a:cs typeface="Verdana"/>
              </a:rPr>
              <a:t>(Object)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returns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 </a:t>
            </a:r>
            <a:r>
              <a:rPr dirty="0" sz="2000">
                <a:latin typeface="Verdana"/>
                <a:cs typeface="Verdana"/>
              </a:rPr>
              <a:t>String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representation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of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Object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67400" y="4343336"/>
            <a:ext cx="1818005" cy="1824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2075" marR="24257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len(x) </a:t>
            </a:r>
            <a:r>
              <a:rPr dirty="0" sz="2000" spc="-5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dirty="0" sz="2000" spc="-10">
                <a:latin typeface="Verdana"/>
                <a:cs typeface="Verdana"/>
              </a:rPr>
              <a:t>str(10.3)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10">
                <a:latin typeface="Verdana"/>
                <a:cs typeface="Verdana"/>
              </a:rPr>
              <a:t>'10.3'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String</a:t>
            </a:r>
            <a:r>
              <a:rPr dirty="0" sz="4000" spc="-10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Formatting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164996"/>
            <a:ext cx="7341234" cy="25863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434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Similar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C’s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printf</a:t>
            </a:r>
            <a:endParaRPr sz="2800">
              <a:latin typeface="Verdana"/>
              <a:cs typeface="Verdana"/>
            </a:endParaRPr>
          </a:p>
          <a:p>
            <a:pPr marL="244475" marR="561975" indent="-232410">
              <a:lnSpc>
                <a:spcPts val="3030"/>
              </a:lnSpc>
              <a:spcBef>
                <a:spcPts val="71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&lt;formatted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string&gt;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%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&lt;elements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to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insert&gt;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ts val="302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usually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just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use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%s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everything,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it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will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convert the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object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String 	representation.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90800" y="3962400"/>
            <a:ext cx="5943600" cy="2667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1440" marR="231394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"One,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%d,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three"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2 </a:t>
            </a:r>
            <a:r>
              <a:rPr dirty="0" sz="2000">
                <a:latin typeface="Verdana"/>
                <a:cs typeface="Verdana"/>
              </a:rPr>
              <a:t>'One,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three'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"%d,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%s"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(1,3)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'1,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3'</a:t>
            </a:r>
            <a:endParaRPr sz="2000">
              <a:latin typeface="Verdana"/>
              <a:cs typeface="Verdana"/>
            </a:endParaRPr>
          </a:p>
          <a:p>
            <a:pPr marL="91440" marR="1617980">
              <a:lnSpc>
                <a:spcPct val="1210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"%s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%s"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%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(1,</a:t>
            </a:r>
            <a:r>
              <a:rPr dirty="0" sz="2000" spc="-10">
                <a:latin typeface="Verdana"/>
                <a:cs typeface="Verdana"/>
              </a:rPr>
              <a:t> 'three') </a:t>
            </a:r>
            <a:r>
              <a:rPr dirty="0" sz="2000">
                <a:latin typeface="Verdana"/>
                <a:cs typeface="Verdana"/>
              </a:rPr>
              <a:t>'1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three'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4800" y="533400"/>
            <a:ext cx="8460105" cy="1190625"/>
          </a:xfrm>
          <a:custGeom>
            <a:avLst/>
            <a:gdLst/>
            <a:ahLst/>
            <a:cxnLst/>
            <a:rect l="l" t="t" r="r" b="b"/>
            <a:pathLst>
              <a:path w="8460105" h="1190625">
                <a:moveTo>
                  <a:pt x="8459851" y="0"/>
                </a:moveTo>
                <a:lnTo>
                  <a:pt x="0" y="0"/>
                </a:lnTo>
                <a:lnTo>
                  <a:pt x="0" y="1190625"/>
                </a:lnTo>
                <a:lnTo>
                  <a:pt x="8459851" y="1190625"/>
                </a:lnTo>
                <a:lnTo>
                  <a:pt x="8459851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4294" y="420750"/>
            <a:ext cx="63779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Types</a:t>
            </a:r>
            <a:r>
              <a:rPr dirty="0" sz="4000" spc="-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for</a:t>
            </a:r>
            <a:r>
              <a:rPr dirty="0" sz="4000" spc="-8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Data</a:t>
            </a:r>
            <a:r>
              <a:rPr dirty="0" sz="4000" spc="-9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Collection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List,</a:t>
            </a:r>
            <a:r>
              <a:rPr dirty="0" sz="4000" spc="-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Set,</a:t>
            </a:r>
            <a:r>
              <a:rPr dirty="0" sz="4000" spc="-6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and</a:t>
            </a:r>
            <a:r>
              <a:rPr dirty="0" sz="4000" spc="-7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Dictionary</a:t>
            </a:r>
            <a:endParaRPr sz="40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04102"/>
            <a:ext cx="9144000" cy="318339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64819" y="2850007"/>
            <a:ext cx="5740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spc="-20">
                <a:latin typeface="Verdana"/>
                <a:cs typeface="Verdana"/>
              </a:rPr>
              <a:t>List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1175" y="6508191"/>
            <a:ext cx="19227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Unordered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list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1140" y="6203391"/>
            <a:ext cx="11658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spc="-10">
                <a:latin typeface="Verdana"/>
                <a:cs typeface="Verdana"/>
              </a:rPr>
              <a:t>Ordered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5628" y="6203391"/>
            <a:ext cx="18649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Pairs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333375"/>
            <a:ext cx="7772400" cy="1143000"/>
          </a:xfrm>
          <a:prstGeom prst="rect"/>
          <a:solidFill>
            <a:srgbClr val="993300"/>
          </a:solidFill>
        </p:spPr>
        <p:txBody>
          <a:bodyPr wrap="square" lIns="0" tIns="46164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635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Lists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4475" marR="83185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/>
              <a:t>Ordered</a:t>
            </a:r>
            <a:r>
              <a:rPr dirty="0" spc="-90"/>
              <a:t> </a:t>
            </a:r>
            <a:r>
              <a:rPr dirty="0"/>
              <a:t>collection</a:t>
            </a:r>
            <a:r>
              <a:rPr dirty="0" spc="-75"/>
              <a:t> </a:t>
            </a:r>
            <a:r>
              <a:rPr dirty="0" spc="-25"/>
              <a:t>of </a:t>
            </a:r>
            <a:r>
              <a:rPr dirty="0" spc="-25"/>
              <a:t>	</a:t>
            </a:r>
            <a:r>
              <a:rPr dirty="0" spc="-20"/>
              <a:t>data</a:t>
            </a:r>
          </a:p>
          <a:p>
            <a:pPr marL="244475" marR="117729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/>
              <a:t>Data</a:t>
            </a:r>
            <a:r>
              <a:rPr dirty="0" spc="-55"/>
              <a:t> </a:t>
            </a:r>
            <a:r>
              <a:rPr dirty="0"/>
              <a:t>can</a:t>
            </a:r>
            <a:r>
              <a:rPr dirty="0" spc="-30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 spc="-25"/>
              <a:t>of </a:t>
            </a:r>
            <a:r>
              <a:rPr dirty="0" spc="-25"/>
              <a:t>	</a:t>
            </a:r>
            <a:r>
              <a:rPr dirty="0"/>
              <a:t>different</a:t>
            </a:r>
            <a:r>
              <a:rPr dirty="0" spc="-110"/>
              <a:t> </a:t>
            </a:r>
            <a:r>
              <a:rPr dirty="0" spc="-10"/>
              <a:t>types</a:t>
            </a:r>
          </a:p>
          <a:p>
            <a:pPr marL="24511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/>
              <a:t>Lists</a:t>
            </a:r>
            <a:r>
              <a:rPr dirty="0" spc="-60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10" i="1">
                <a:latin typeface="Verdana"/>
                <a:cs typeface="Verdana"/>
              </a:rPr>
              <a:t>mutable</a:t>
            </a:r>
          </a:p>
          <a:p>
            <a:pPr marL="244475" marR="44386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/>
              <a:t>Issues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 spc="-10"/>
              <a:t>shared </a:t>
            </a:r>
            <a:r>
              <a:rPr dirty="0" spc="-10"/>
              <a:t>	</a:t>
            </a:r>
            <a:r>
              <a:rPr dirty="0"/>
              <a:t>references</a:t>
            </a:r>
            <a:r>
              <a:rPr dirty="0" spc="-155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10"/>
              <a:t>mutability</a:t>
            </a:r>
          </a:p>
          <a:p>
            <a:pPr marL="244475" marR="508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/>
              <a:t>Same</a:t>
            </a:r>
            <a:r>
              <a:rPr dirty="0" spc="-80"/>
              <a:t> </a:t>
            </a:r>
            <a:r>
              <a:rPr dirty="0" spc="-10"/>
              <a:t>subset </a:t>
            </a:r>
            <a:r>
              <a:rPr dirty="0" spc="-10"/>
              <a:t>	</a:t>
            </a:r>
            <a:r>
              <a:rPr dirty="0"/>
              <a:t>operations</a:t>
            </a:r>
            <a:r>
              <a:rPr dirty="0" spc="-70"/>
              <a:t> </a:t>
            </a:r>
            <a:r>
              <a:rPr dirty="0"/>
              <a:t>as</a:t>
            </a:r>
            <a:r>
              <a:rPr dirty="0" spc="-100"/>
              <a:t> </a:t>
            </a:r>
            <a:r>
              <a:rPr dirty="0" spc="-10"/>
              <a:t>Strings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00600" y="2438400"/>
            <a:ext cx="4038600" cy="30035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[1,'hello',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(3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2j)]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(3+2j)]</a:t>
            </a:r>
            <a:endParaRPr sz="2000">
              <a:latin typeface="Verdana"/>
              <a:cs typeface="Verdana"/>
            </a:endParaRPr>
          </a:p>
          <a:p>
            <a:pPr marL="92075" marR="2683510">
              <a:lnSpc>
                <a:spcPts val="2910"/>
              </a:lnSpc>
              <a:spcBef>
                <a:spcPts val="16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x[2] </a:t>
            </a:r>
            <a:r>
              <a:rPr dirty="0" sz="2000" spc="-10">
                <a:latin typeface="Verdana"/>
                <a:cs typeface="Verdana"/>
              </a:rPr>
              <a:t>(3+2j)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x[0:2]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List</a:t>
            </a:r>
            <a:r>
              <a:rPr dirty="0" sz="4000" spc="-8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Functions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43685"/>
            <a:ext cx="8379459" cy="55130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15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list.append(x)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list.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15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list.insert(i,x)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9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Insert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10">
                <a:latin typeface="Verdana"/>
                <a:cs typeface="Verdana"/>
              </a:rPr>
              <a:t> position.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Similar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a[i:i]=[x]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19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list.remove(x)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Removes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15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list.pop(i)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ts val="2055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Remove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position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index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then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ts val="2055"/>
              </a:lnSpc>
            </a:pPr>
            <a:r>
              <a:rPr dirty="0" sz="1800">
                <a:latin typeface="Verdana"/>
                <a:cs typeface="Verdana"/>
              </a:rPr>
              <a:t>remove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list.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15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list.index(x)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index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x.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220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list.count(x)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number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appears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list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434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list.sort()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43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Sorts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ascending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order</a:t>
            </a: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434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list.reverse()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43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Reverses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list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The</a:t>
            </a:r>
            <a:r>
              <a:rPr dirty="0" sz="4000" spc="-10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Python</a:t>
            </a:r>
            <a:r>
              <a:rPr dirty="0" sz="4000" spc="-8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Interpreter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2044" y="2163902"/>
            <a:ext cx="346392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8265" indent="-8255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Char char="•"/>
              <a:tabLst>
                <a:tab pos="88265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interpreted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Verdana"/>
                <a:cs typeface="Verdana"/>
              </a:rPr>
              <a:t>language</a:t>
            </a:r>
            <a:endParaRPr sz="2000">
              <a:latin typeface="Verdana"/>
              <a:cs typeface="Verdana"/>
            </a:endParaRPr>
          </a:p>
          <a:p>
            <a:pPr marL="12700" marR="5080" indent="-6985">
              <a:lnSpc>
                <a:spcPct val="100000"/>
              </a:lnSpc>
              <a:spcBef>
                <a:spcPts val="1200"/>
              </a:spcBef>
              <a:buClr>
                <a:srgbClr val="800080"/>
              </a:buClr>
              <a:buSzPct val="50000"/>
              <a:buChar char="•"/>
              <a:tabLst>
                <a:tab pos="88265" algn="l"/>
              </a:tabLst>
            </a:pPr>
            <a:r>
              <a:rPr dirty="0" sz="2000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interpreter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provides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interactive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environment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play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language</a:t>
            </a:r>
            <a:endParaRPr sz="2000">
              <a:latin typeface="Verdana"/>
              <a:cs typeface="Verdana"/>
            </a:endParaRPr>
          </a:p>
          <a:p>
            <a:pPr marL="12700" marR="33020" indent="-6985">
              <a:lnSpc>
                <a:spcPct val="100000"/>
              </a:lnSpc>
              <a:spcBef>
                <a:spcPts val="1200"/>
              </a:spcBef>
              <a:buClr>
                <a:srgbClr val="800080"/>
              </a:buClr>
              <a:buSzPct val="50000"/>
              <a:buChar char="•"/>
              <a:tabLst>
                <a:tab pos="88265" algn="l"/>
              </a:tabLst>
            </a:pPr>
            <a:r>
              <a:rPr dirty="0" sz="2000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Results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expressions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are </a:t>
            </a:r>
            <a:r>
              <a:rPr dirty="0" sz="2000">
                <a:latin typeface="Verdana"/>
                <a:cs typeface="Verdana"/>
              </a:rPr>
              <a:t>printed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screen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10200" y="2209800"/>
            <a:ext cx="3276600" cy="3375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 spc="-2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&lt;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20">
                <a:latin typeface="Verdana"/>
                <a:cs typeface="Verdana"/>
              </a:rPr>
              <a:t>True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'print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me'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'print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me'</a:t>
            </a:r>
            <a:endParaRPr sz="2000">
              <a:latin typeface="Verdana"/>
              <a:cs typeface="Verdana"/>
            </a:endParaRPr>
          </a:p>
          <a:p>
            <a:pPr marL="92075" marR="558800">
              <a:lnSpc>
                <a:spcPts val="2900"/>
              </a:lnSpc>
              <a:spcBef>
                <a:spcPts val="17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'print</a:t>
            </a:r>
            <a:r>
              <a:rPr dirty="0" sz="2000" spc="-25">
                <a:latin typeface="Verdana"/>
                <a:cs typeface="Verdana"/>
              </a:rPr>
              <a:t> me'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Lists:</a:t>
            </a:r>
            <a:r>
              <a:rPr dirty="0" sz="4000" spc="-16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Modifying</a:t>
            </a:r>
            <a:r>
              <a:rPr dirty="0" sz="4000" spc="-14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Content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708149"/>
            <a:ext cx="4185285" cy="360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1905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  <a:tab pos="2158365" algn="l"/>
              </a:tabLst>
            </a:pPr>
            <a:r>
              <a:rPr dirty="0" sz="2800" b="1">
                <a:solidFill>
                  <a:srgbClr val="800000"/>
                </a:solidFill>
                <a:latin typeface="Verdana"/>
                <a:cs typeface="Verdana"/>
              </a:rPr>
              <a:t>x[i]</a:t>
            </a:r>
            <a:r>
              <a:rPr dirty="0" sz="2800" spc="-40" b="1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800000"/>
                </a:solidFill>
                <a:latin typeface="Verdana"/>
                <a:cs typeface="Verdana"/>
              </a:rPr>
              <a:t>=</a:t>
            </a:r>
            <a:r>
              <a:rPr dirty="0" sz="2800" spc="-45" b="1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2800" spc="-50" b="1">
                <a:solidFill>
                  <a:srgbClr val="800000"/>
                </a:solidFill>
                <a:latin typeface="Verdana"/>
                <a:cs typeface="Verdana"/>
              </a:rPr>
              <a:t>a</a:t>
            </a:r>
            <a:r>
              <a:rPr dirty="0" sz="2800" b="1">
                <a:solidFill>
                  <a:srgbClr val="800000"/>
                </a:solidFill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reassigns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ith element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value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Since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x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y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point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to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same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list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object,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 i="1">
                <a:latin typeface="Verdana"/>
                <a:cs typeface="Verdana"/>
              </a:rPr>
              <a:t>both</a:t>
            </a:r>
            <a:r>
              <a:rPr dirty="0" sz="2800" spc="-55" i="1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changed</a:t>
            </a:r>
            <a:endParaRPr sz="2800">
              <a:latin typeface="Verdana"/>
              <a:cs typeface="Verdana"/>
            </a:endParaRPr>
          </a:p>
          <a:p>
            <a:pPr marL="24511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method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 b="1">
                <a:solidFill>
                  <a:srgbClr val="FFCF00"/>
                </a:solidFill>
                <a:latin typeface="Verdana"/>
                <a:cs typeface="Verdana"/>
              </a:rPr>
              <a:t>append</a:t>
            </a:r>
            <a:endParaRPr sz="28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also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modifies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list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&gt;&gt;&gt;</a:t>
            </a:r>
            <a:r>
              <a:rPr dirty="0" spc="-35"/>
              <a:t> </a:t>
            </a:r>
            <a:r>
              <a:rPr dirty="0"/>
              <a:t>x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 spc="-10"/>
              <a:t>[1,2,3]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/>
              <a:t>&gt;&gt;&gt;</a:t>
            </a:r>
            <a:r>
              <a:rPr dirty="0" spc="-35"/>
              <a:t> 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 spc="-50"/>
              <a:t>x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&gt;&gt;&gt;</a:t>
            </a:r>
            <a:r>
              <a:rPr dirty="0" spc="-50"/>
              <a:t> </a:t>
            </a:r>
            <a:r>
              <a:rPr dirty="0"/>
              <a:t>x[1]</a:t>
            </a:r>
            <a:r>
              <a:rPr dirty="0" spc="-20"/>
              <a:t> </a:t>
            </a:r>
            <a:r>
              <a:rPr dirty="0"/>
              <a:t>=</a:t>
            </a:r>
            <a:r>
              <a:rPr dirty="0" spc="-30"/>
              <a:t> </a:t>
            </a:r>
            <a:r>
              <a:rPr dirty="0" spc="-25"/>
              <a:t>15</a:t>
            </a:r>
          </a:p>
          <a:p>
            <a:pPr marL="12700" marR="1216025">
              <a:lnSpc>
                <a:spcPts val="2900"/>
              </a:lnSpc>
              <a:spcBef>
                <a:spcPts val="170"/>
              </a:spcBef>
            </a:pPr>
            <a:r>
              <a:rPr dirty="0"/>
              <a:t>&gt;&gt;&gt;</a:t>
            </a:r>
            <a:r>
              <a:rPr dirty="0" spc="-30"/>
              <a:t> </a:t>
            </a:r>
            <a:r>
              <a:rPr dirty="0" spc="-50"/>
              <a:t>x </a:t>
            </a:r>
            <a:r>
              <a:rPr dirty="0"/>
              <a:t>[1,</a:t>
            </a:r>
            <a:r>
              <a:rPr dirty="0" spc="-20"/>
              <a:t> </a:t>
            </a:r>
            <a:r>
              <a:rPr dirty="0"/>
              <a:t>15,</a:t>
            </a:r>
            <a:r>
              <a:rPr dirty="0" spc="-10"/>
              <a:t> </a:t>
            </a:r>
            <a:r>
              <a:rPr dirty="0" spc="-25"/>
              <a:t>3]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&gt;&gt;&gt;</a:t>
            </a:r>
            <a:r>
              <a:rPr dirty="0" spc="-40"/>
              <a:t> </a:t>
            </a:r>
            <a:r>
              <a:rPr dirty="0" spc="-50"/>
              <a:t>y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/>
              <a:t>[1,</a:t>
            </a:r>
            <a:r>
              <a:rPr dirty="0" spc="-20"/>
              <a:t> </a:t>
            </a:r>
            <a:r>
              <a:rPr dirty="0"/>
              <a:t>15,</a:t>
            </a:r>
            <a:r>
              <a:rPr dirty="0" spc="-10"/>
              <a:t> </a:t>
            </a:r>
            <a:r>
              <a:rPr dirty="0" spc="-25"/>
              <a:t>3]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&gt;&gt;&gt;</a:t>
            </a:r>
            <a:r>
              <a:rPr dirty="0" spc="-30"/>
              <a:t> </a:t>
            </a:r>
            <a:r>
              <a:rPr dirty="0" spc="-10"/>
              <a:t>x.append(12)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/>
              <a:t>&gt;&gt;&gt;</a:t>
            </a:r>
            <a:r>
              <a:rPr dirty="0" spc="-30"/>
              <a:t> </a:t>
            </a:r>
            <a:r>
              <a:rPr dirty="0" spc="-50"/>
              <a:t>y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/>
              <a:t>[1,</a:t>
            </a:r>
            <a:r>
              <a:rPr dirty="0" spc="-30"/>
              <a:t> </a:t>
            </a:r>
            <a:r>
              <a:rPr dirty="0"/>
              <a:t>15,</a:t>
            </a:r>
            <a:r>
              <a:rPr dirty="0" spc="-1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 spc="-25"/>
              <a:t>12]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212" y="476250"/>
            <a:ext cx="7772400" cy="1019175"/>
          </a:xfrm>
          <a:prstGeom prst="rect"/>
          <a:solidFill>
            <a:srgbClr val="993300"/>
          </a:solidFill>
        </p:spPr>
        <p:txBody>
          <a:bodyPr wrap="square" lIns="0" tIns="337185" rIns="0" bIns="0" rtlCol="0" vert="horz">
            <a:spAutoFit/>
          </a:bodyPr>
          <a:lstStyle/>
          <a:p>
            <a:pPr marL="728980">
              <a:lnSpc>
                <a:spcPct val="100000"/>
              </a:lnSpc>
              <a:spcBef>
                <a:spcPts val="265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Lists:</a:t>
            </a:r>
            <a:r>
              <a:rPr dirty="0" sz="4000" spc="-14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Modifying</a:t>
            </a:r>
            <a:r>
              <a:rPr dirty="0" sz="4000" spc="-11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Contents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70354"/>
            <a:ext cx="3104515" cy="32258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4475" marR="5080" indent="-232410">
              <a:lnSpc>
                <a:spcPct val="90000"/>
              </a:lnSpc>
              <a:spcBef>
                <a:spcPts val="434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method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 spc="-10" b="1">
                <a:solidFill>
                  <a:srgbClr val="FFCF00"/>
                </a:solidFill>
                <a:latin typeface="Verdana"/>
                <a:cs typeface="Verdana"/>
              </a:rPr>
              <a:t>append </a:t>
            </a:r>
            <a:r>
              <a:rPr dirty="0" sz="2800" spc="-10" b="1">
                <a:solidFill>
                  <a:srgbClr val="FFCF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modifies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list </a:t>
            </a:r>
            <a:r>
              <a:rPr dirty="0" sz="2800" spc="-2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returns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 spc="-20" b="1">
                <a:solidFill>
                  <a:srgbClr val="FFCF00"/>
                </a:solidFill>
                <a:latin typeface="Verdana"/>
                <a:cs typeface="Verdana"/>
              </a:rPr>
              <a:t>None</a:t>
            </a:r>
            <a:endParaRPr sz="2800">
              <a:latin typeface="Verdana"/>
              <a:cs typeface="Verdana"/>
            </a:endParaRPr>
          </a:p>
          <a:p>
            <a:pPr marL="244475" marR="464184" indent="-232410">
              <a:lnSpc>
                <a:spcPts val="3020"/>
              </a:lnSpc>
              <a:spcBef>
                <a:spcPts val="72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List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addition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(</a:t>
            </a:r>
            <a:r>
              <a:rPr dirty="0" sz="2800" b="1">
                <a:solidFill>
                  <a:srgbClr val="FFCF00"/>
                </a:solidFill>
                <a:latin typeface="Verdana"/>
                <a:cs typeface="Verdana"/>
              </a:rPr>
              <a:t>+</a:t>
            </a:r>
            <a:r>
              <a:rPr dirty="0" sz="2800">
                <a:latin typeface="Verdana"/>
                <a:cs typeface="Verdana"/>
              </a:rPr>
              <a:t>)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returns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new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list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0" y="1676400"/>
            <a:ext cx="3581400" cy="495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[1,2,3]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z =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x.append(12)</a:t>
            </a:r>
            <a:endParaRPr sz="2000">
              <a:latin typeface="Verdana"/>
              <a:cs typeface="Verdana"/>
            </a:endParaRPr>
          </a:p>
          <a:p>
            <a:pPr marL="92075" marR="1384935">
              <a:lnSpc>
                <a:spcPts val="2900"/>
              </a:lnSpc>
              <a:spcBef>
                <a:spcPts val="17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z ==</a:t>
            </a:r>
            <a:r>
              <a:rPr dirty="0" sz="2000" spc="-20">
                <a:latin typeface="Verdana"/>
                <a:cs typeface="Verdana"/>
              </a:rPr>
              <a:t> None True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12]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[9,10]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9,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10]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12]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Using</a:t>
            </a:r>
            <a:r>
              <a:rPr dirty="0" sz="4000" spc="-120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Lists</a:t>
            </a:r>
            <a:r>
              <a:rPr dirty="0" sz="4000" spc="-114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as</a:t>
            </a:r>
            <a:r>
              <a:rPr dirty="0" sz="4000" spc="-10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Stacks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406397"/>
            <a:ext cx="4602480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0"/>
              </a:spcBef>
              <a:buClr>
                <a:srgbClr val="808080"/>
              </a:buClr>
              <a:buSzPct val="60416"/>
              <a:buFont typeface="Wingdings"/>
              <a:buChar char=""/>
              <a:tabLst>
                <a:tab pos="245745" algn="l"/>
              </a:tabLst>
            </a:pP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list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["a",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"b",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"c“,”d”]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['a',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'b',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'c',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'd']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a.append("e")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Verdana"/>
                <a:cs typeface="Verdana"/>
              </a:rPr>
              <a:t>['a',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'b',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'c',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'd',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'e']</a:t>
            </a:r>
            <a:endParaRPr sz="2400">
              <a:latin typeface="Verdana"/>
              <a:cs typeface="Verdana"/>
            </a:endParaRPr>
          </a:p>
          <a:p>
            <a:pPr marL="12700" marR="259270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a.pop() </a:t>
            </a:r>
            <a:r>
              <a:rPr dirty="0" sz="2400" spc="-25">
                <a:latin typeface="Verdana"/>
                <a:cs typeface="Verdana"/>
              </a:rPr>
              <a:t>'e'</a:t>
            </a:r>
            <a:endParaRPr sz="2400">
              <a:latin typeface="Verdana"/>
              <a:cs typeface="Verdana"/>
            </a:endParaRPr>
          </a:p>
          <a:p>
            <a:pPr marL="12700" marR="259270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a.pop() </a:t>
            </a:r>
            <a:r>
              <a:rPr dirty="0" sz="2400" spc="-25">
                <a:latin typeface="Verdana"/>
                <a:cs typeface="Verdana"/>
              </a:rPr>
              <a:t>'d'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&gt;&gt;&gt;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=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["a",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"b",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"c"]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Verdana"/>
                <a:cs typeface="Verdana"/>
              </a:rPr>
              <a:t>&gt;&gt;&gt;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Tuples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4145915" cy="446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Tuples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 i="1">
                <a:latin typeface="Verdana"/>
                <a:cs typeface="Verdana"/>
              </a:rPr>
              <a:t>immutable</a:t>
            </a:r>
            <a:endParaRPr sz="28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versions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lists</a:t>
            </a:r>
            <a:endParaRPr sz="2800">
              <a:latin typeface="Verdana"/>
              <a:cs typeface="Verdana"/>
            </a:endParaRPr>
          </a:p>
          <a:p>
            <a:pPr marL="244475" marR="6985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One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strange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point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is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format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make</a:t>
            </a:r>
            <a:r>
              <a:rPr dirty="0" sz="2800" spc="-50">
                <a:latin typeface="Verdana"/>
                <a:cs typeface="Verdana"/>
              </a:rPr>
              <a:t> 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tuple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with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one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element:</a:t>
            </a:r>
            <a:endParaRPr sz="2800">
              <a:latin typeface="Verdana"/>
              <a:cs typeface="Verdana"/>
            </a:endParaRPr>
          </a:p>
          <a:p>
            <a:pPr marL="245745" marR="527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Verdana"/>
                <a:cs typeface="Verdana"/>
              </a:rPr>
              <a:t>‘,’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needed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to </a:t>
            </a:r>
            <a:r>
              <a:rPr dirty="0" sz="2800">
                <a:latin typeface="Verdana"/>
                <a:cs typeface="Verdana"/>
              </a:rPr>
              <a:t>differentiate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from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mathematical </a:t>
            </a:r>
            <a:r>
              <a:rPr dirty="0" sz="2800">
                <a:latin typeface="Verdana"/>
                <a:cs typeface="Verdana"/>
              </a:rPr>
              <a:t>expression</a:t>
            </a:r>
            <a:r>
              <a:rPr dirty="0" sz="2800" spc="-13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(2)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796026" y="2924175"/>
            <a:ext cx="2357755" cy="2632075"/>
          </a:xfrm>
          <a:custGeom>
            <a:avLst/>
            <a:gdLst/>
            <a:ahLst/>
            <a:cxnLst/>
            <a:rect l="l" t="t" r="r" b="b"/>
            <a:pathLst>
              <a:path w="2357754" h="2632075">
                <a:moveTo>
                  <a:pt x="0" y="2632075"/>
                </a:moveTo>
                <a:lnTo>
                  <a:pt x="2357374" y="2632075"/>
                </a:lnTo>
                <a:lnTo>
                  <a:pt x="2357374" y="0"/>
                </a:lnTo>
                <a:lnTo>
                  <a:pt x="0" y="0"/>
                </a:lnTo>
                <a:lnTo>
                  <a:pt x="0" y="2632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875782" y="2891383"/>
            <a:ext cx="2176145" cy="26047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(1,2,3)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x[1:]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(2,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3)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(2,)</a:t>
            </a:r>
            <a:endParaRPr sz="2000">
              <a:latin typeface="Verdana"/>
              <a:cs typeface="Verdana"/>
            </a:endParaRPr>
          </a:p>
          <a:p>
            <a:pPr marL="12700" marR="129286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 </a:t>
            </a:r>
            <a:r>
              <a:rPr dirty="0" sz="2000" spc="-20">
                <a:latin typeface="Verdana"/>
                <a:cs typeface="Verdana"/>
              </a:rPr>
              <a:t>(2,)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201542" y="5040248"/>
            <a:ext cx="2666365" cy="352425"/>
          </a:xfrm>
          <a:custGeom>
            <a:avLst/>
            <a:gdLst/>
            <a:ahLst/>
            <a:cxnLst/>
            <a:rect l="l" t="t" r="r" b="b"/>
            <a:pathLst>
              <a:path w="2666365" h="352425">
                <a:moveTo>
                  <a:pt x="2550199" y="37862"/>
                </a:moveTo>
                <a:lnTo>
                  <a:pt x="0" y="314451"/>
                </a:lnTo>
                <a:lnTo>
                  <a:pt x="4063" y="352425"/>
                </a:lnTo>
                <a:lnTo>
                  <a:pt x="2554302" y="75718"/>
                </a:lnTo>
                <a:lnTo>
                  <a:pt x="2550199" y="37862"/>
                </a:lnTo>
                <a:close/>
              </a:path>
              <a:path w="2666365" h="352425">
                <a:moveTo>
                  <a:pt x="2642589" y="35813"/>
                </a:moveTo>
                <a:lnTo>
                  <a:pt x="2569083" y="35813"/>
                </a:lnTo>
                <a:lnTo>
                  <a:pt x="2573273" y="73659"/>
                </a:lnTo>
                <a:lnTo>
                  <a:pt x="2554302" y="75718"/>
                </a:lnTo>
                <a:lnTo>
                  <a:pt x="2558415" y="113664"/>
                </a:lnTo>
                <a:lnTo>
                  <a:pt x="2665857" y="44450"/>
                </a:lnTo>
                <a:lnTo>
                  <a:pt x="2642589" y="35813"/>
                </a:lnTo>
                <a:close/>
              </a:path>
              <a:path w="2666365" h="352425">
                <a:moveTo>
                  <a:pt x="2569083" y="35813"/>
                </a:moveTo>
                <a:lnTo>
                  <a:pt x="2550199" y="37862"/>
                </a:lnTo>
                <a:lnTo>
                  <a:pt x="2554302" y="75718"/>
                </a:lnTo>
                <a:lnTo>
                  <a:pt x="2573273" y="73659"/>
                </a:lnTo>
                <a:lnTo>
                  <a:pt x="2569083" y="35813"/>
                </a:lnTo>
                <a:close/>
              </a:path>
              <a:path w="2666365" h="352425">
                <a:moveTo>
                  <a:pt x="2546096" y="0"/>
                </a:moveTo>
                <a:lnTo>
                  <a:pt x="2550199" y="37862"/>
                </a:lnTo>
                <a:lnTo>
                  <a:pt x="2569083" y="35813"/>
                </a:lnTo>
                <a:lnTo>
                  <a:pt x="2642589" y="35813"/>
                </a:lnTo>
                <a:lnTo>
                  <a:pt x="25460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20" b="1">
                <a:latin typeface="Verdana"/>
                <a:cs typeface="Verdana"/>
              </a:rPr>
              <a:t>Sets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249426"/>
            <a:ext cx="7827009" cy="2831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another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structure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unordered </a:t>
            </a:r>
            <a:r>
              <a:rPr dirty="0" sz="2000">
                <a:latin typeface="Verdana"/>
                <a:cs typeface="Verdana"/>
              </a:rPr>
              <a:t>collection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no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duplicates.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setA=set(["a","b","c","d"])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setB=set(["c","d","e","f"])</a:t>
            </a:r>
            <a:endParaRPr sz="2000">
              <a:latin typeface="Verdana"/>
              <a:cs typeface="Verdana"/>
            </a:endParaRPr>
          </a:p>
          <a:p>
            <a:pPr marL="12700" marR="5745480">
              <a:lnSpc>
                <a:spcPct val="120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"a"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setA True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"a"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setB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spc="-10">
                <a:latin typeface="Verdana"/>
                <a:cs typeface="Verdana"/>
              </a:rPr>
              <a:t>False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20" b="1">
                <a:latin typeface="Verdana"/>
                <a:cs typeface="Verdana"/>
              </a:rPr>
              <a:t>Sets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12596"/>
            <a:ext cx="4068445" cy="4250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>
                <a:latin typeface="Verdana"/>
                <a:cs typeface="Verdana"/>
              </a:rPr>
              <a:t>&gt;&gt;&gt;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setA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-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setB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Verdana"/>
                <a:cs typeface="Verdana"/>
              </a:rPr>
              <a:t>{'a',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'b'}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latin typeface="Verdana"/>
                <a:cs typeface="Verdana"/>
              </a:rPr>
              <a:t>&gt;&gt;&gt;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setA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|</a:t>
            </a:r>
            <a:r>
              <a:rPr dirty="0" sz="2800" spc="-20">
                <a:latin typeface="Verdana"/>
                <a:cs typeface="Verdana"/>
              </a:rPr>
              <a:t> setB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Verdana"/>
                <a:cs typeface="Verdana"/>
              </a:rPr>
              <a:t>{'a',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'c',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'b',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'e',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'd',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'f'}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Verdana"/>
                <a:cs typeface="Verdana"/>
              </a:rPr>
              <a:t>&gt;&gt;&gt;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setA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&amp;</a:t>
            </a:r>
            <a:r>
              <a:rPr dirty="0" sz="2800" spc="-20">
                <a:latin typeface="Verdana"/>
                <a:cs typeface="Verdana"/>
              </a:rPr>
              <a:t> setB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latin typeface="Verdana"/>
                <a:cs typeface="Verdana"/>
              </a:rPr>
              <a:t>{'c',</a:t>
            </a:r>
            <a:r>
              <a:rPr dirty="0" sz="2800" spc="-20">
                <a:latin typeface="Verdana"/>
                <a:cs typeface="Verdana"/>
              </a:rPr>
              <a:t> 'd'}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Verdana"/>
                <a:cs typeface="Verdana"/>
              </a:rPr>
              <a:t>&gt;&gt;&gt;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setA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^</a:t>
            </a:r>
            <a:r>
              <a:rPr dirty="0" sz="2800" spc="-20">
                <a:latin typeface="Verdana"/>
                <a:cs typeface="Verdana"/>
              </a:rPr>
              <a:t> setB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latin typeface="Verdana"/>
                <a:cs typeface="Verdana"/>
              </a:rPr>
              <a:t>{'a',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'b',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'e',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'f'}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25">
                <a:latin typeface="Verdana"/>
                <a:cs typeface="Verdana"/>
              </a:rPr>
              <a:t>&gt;&gt;&gt;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30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Dictionaries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50694"/>
            <a:ext cx="3383915" cy="7581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58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key-</a:t>
            </a:r>
            <a:r>
              <a:rPr dirty="0" sz="2000">
                <a:latin typeface="Verdana"/>
                <a:cs typeface="Verdana"/>
              </a:rPr>
              <a:t>value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pairs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484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Dictionaries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 i="1">
                <a:latin typeface="Verdana"/>
                <a:cs typeface="Verdana"/>
              </a:rPr>
              <a:t>mutable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28800" y="3505072"/>
            <a:ext cx="6934200" cy="1516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{‘one’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'two'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‘three’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3}</a:t>
            </a:r>
            <a:endParaRPr sz="2000">
              <a:latin typeface="Verdana"/>
              <a:cs typeface="Verdana"/>
            </a:endParaRPr>
          </a:p>
          <a:p>
            <a:pPr marL="91440" marR="4924425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d[‘three’] </a:t>
            </a:r>
            <a:r>
              <a:rPr dirty="0" sz="2000" spc="-5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362" y="376300"/>
            <a:ext cx="7772400" cy="965200"/>
          </a:xfrm>
          <a:prstGeom prst="rect"/>
          <a:solidFill>
            <a:srgbClr val="993300"/>
          </a:solidFill>
        </p:spPr>
        <p:txBody>
          <a:bodyPr wrap="square" lIns="0" tIns="283845" rIns="0" bIns="0" rtlCol="0" vert="horz">
            <a:spAutoFit/>
          </a:bodyPr>
          <a:lstStyle/>
          <a:p>
            <a:pPr marL="760730">
              <a:lnSpc>
                <a:spcPct val="100000"/>
              </a:lnSpc>
              <a:spcBef>
                <a:spcPts val="223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Dictionaries:</a:t>
            </a:r>
            <a:r>
              <a:rPr dirty="0" sz="4000" spc="-22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Add/Modify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19250" y="2205101"/>
            <a:ext cx="6762750" cy="18878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{1: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'two':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42,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'blah':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3]}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d['two']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99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{1: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'two':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99,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'blah':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3]}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16012" y="5180012"/>
            <a:ext cx="7342505" cy="1144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d[7]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'new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entry'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{1: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7: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'new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entry',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'two':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99,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'blah':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[1,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3]}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3540" y="1356105"/>
            <a:ext cx="7766684" cy="8940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4475" marR="5080" indent="-232410">
              <a:lnSpc>
                <a:spcPts val="3240"/>
              </a:lnSpc>
              <a:spcBef>
                <a:spcPts val="5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3000">
                <a:latin typeface="Verdana"/>
                <a:cs typeface="Verdana"/>
              </a:rPr>
              <a:t>Entries</a:t>
            </a:r>
            <a:r>
              <a:rPr dirty="0" sz="3000" spc="-1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can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be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changed</a:t>
            </a:r>
            <a:r>
              <a:rPr dirty="0" sz="3000" spc="-6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by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assigning</a:t>
            </a:r>
            <a:r>
              <a:rPr dirty="0" sz="3000" spc="-8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to </a:t>
            </a:r>
            <a:r>
              <a:rPr dirty="0" sz="3000" spc="-25">
                <a:latin typeface="Verdana"/>
                <a:cs typeface="Verdana"/>
              </a:rPr>
              <a:t>	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8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entry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4065" y="4139260"/>
            <a:ext cx="7125970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800080"/>
              </a:buClr>
              <a:buSzPct val="53571"/>
              <a:buChar char="•"/>
              <a:tabLst>
                <a:tab pos="355600" algn="l"/>
              </a:tabLst>
            </a:pPr>
            <a:r>
              <a:rPr dirty="0" sz="2800">
                <a:latin typeface="Verdana"/>
                <a:cs typeface="Verdana"/>
              </a:rPr>
              <a:t>Assigning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key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that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does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not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exist </a:t>
            </a:r>
            <a:r>
              <a:rPr dirty="0" sz="2800">
                <a:latin typeface="Verdana"/>
                <a:cs typeface="Verdana"/>
              </a:rPr>
              <a:t>adds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entry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Dictionaries:</a:t>
            </a:r>
            <a:r>
              <a:rPr dirty="0" sz="4000" spc="-1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Deleting</a:t>
            </a:r>
            <a:r>
              <a:rPr dirty="0" sz="4000" spc="-17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Elements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4065" y="2013026"/>
            <a:ext cx="79705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FFCF00"/>
                </a:solidFill>
                <a:latin typeface="Verdana"/>
                <a:cs typeface="Verdana"/>
              </a:rPr>
              <a:t>del </a:t>
            </a:r>
            <a:r>
              <a:rPr dirty="0" sz="2800">
                <a:latin typeface="Verdana"/>
                <a:cs typeface="Verdana"/>
              </a:rPr>
              <a:t>method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deletes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element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from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dictionary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57400" y="3581336"/>
            <a:ext cx="4664075" cy="22593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{1: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2: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'there',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10: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'world'}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del(d[2])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{1: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'hello',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10: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'world'}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Iterating</a:t>
            </a:r>
            <a:r>
              <a:rPr dirty="0" sz="4000" spc="-135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over</a:t>
            </a:r>
            <a:r>
              <a:rPr dirty="0" sz="4000" spc="-120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</a:t>
            </a:r>
            <a:r>
              <a:rPr dirty="0" sz="4000" spc="-12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dictionary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99945"/>
            <a:ext cx="7808595" cy="5178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latin typeface="Verdana"/>
                <a:cs typeface="Verdana"/>
              </a:rPr>
              <a:t>&gt;&gt;&gt;address={'Wayne':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'Young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678',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'John':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'Oakwood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345',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ts val="2280"/>
              </a:lnSpc>
            </a:pPr>
            <a:r>
              <a:rPr dirty="0" sz="2000">
                <a:latin typeface="Verdana"/>
                <a:cs typeface="Verdana"/>
              </a:rPr>
              <a:t>'Mary':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'Kingston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564'}</a:t>
            </a:r>
            <a:endParaRPr sz="2000">
              <a:latin typeface="Verdana"/>
              <a:cs typeface="Verdana"/>
            </a:endParaRPr>
          </a:p>
          <a:p>
            <a:pPr marL="9906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&gt;&gt;&gt;for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address.keys():</a:t>
            </a:r>
            <a:endParaRPr sz="2000">
              <a:latin typeface="Verdana"/>
              <a:cs typeface="Verdana"/>
            </a:endParaRPr>
          </a:p>
          <a:p>
            <a:pPr marL="122301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print(k,":",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address[k])</a:t>
            </a:r>
            <a:endParaRPr sz="2000">
              <a:latin typeface="Verdana"/>
              <a:cs typeface="Verdana"/>
            </a:endParaRPr>
          </a:p>
          <a:p>
            <a:pPr marL="12700" marR="515366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Verdana"/>
                <a:cs typeface="Verdana"/>
              </a:rPr>
              <a:t>Wayne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Young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678 </a:t>
            </a:r>
            <a:r>
              <a:rPr dirty="0" sz="2000">
                <a:latin typeface="Verdana"/>
                <a:cs typeface="Verdana"/>
              </a:rPr>
              <a:t>John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Oakwood</a:t>
            </a:r>
            <a:r>
              <a:rPr dirty="0" sz="2000" spc="-25">
                <a:latin typeface="Verdana"/>
                <a:cs typeface="Verdana"/>
              </a:rPr>
              <a:t> 345 </a:t>
            </a:r>
            <a:r>
              <a:rPr dirty="0" sz="2000">
                <a:latin typeface="Verdana"/>
                <a:cs typeface="Verdana"/>
              </a:rPr>
              <a:t>Mary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Kingston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564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  <a:p>
            <a:pPr marL="245745" marR="3022600" indent="-233679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 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sorted(address.keys()): </a:t>
            </a:r>
            <a:r>
              <a:rPr dirty="0" sz="2000">
                <a:latin typeface="Verdana"/>
                <a:cs typeface="Verdana"/>
              </a:rPr>
              <a:t>print(k,":",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address[k])</a:t>
            </a:r>
            <a:endParaRPr sz="2000">
              <a:latin typeface="Verdana"/>
              <a:cs typeface="Verdana"/>
            </a:endParaRPr>
          </a:p>
          <a:p>
            <a:pPr algn="just" marL="12700" marR="515366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Verdana"/>
                <a:cs typeface="Verdana"/>
              </a:rPr>
              <a:t>John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Oakwood</a:t>
            </a:r>
            <a:r>
              <a:rPr dirty="0" sz="2000" spc="-25">
                <a:latin typeface="Verdana"/>
                <a:cs typeface="Verdana"/>
              </a:rPr>
              <a:t> 345 </a:t>
            </a:r>
            <a:r>
              <a:rPr dirty="0" sz="2000">
                <a:latin typeface="Verdana"/>
                <a:cs typeface="Verdana"/>
              </a:rPr>
              <a:t>Mary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Kingston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564 </a:t>
            </a:r>
            <a:r>
              <a:rPr dirty="0" sz="2000">
                <a:latin typeface="Verdana"/>
                <a:cs typeface="Verdana"/>
              </a:rPr>
              <a:t>Wayne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Young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678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25">
                <a:latin typeface="Verdana"/>
                <a:cs typeface="Verdana"/>
              </a:rPr>
              <a:t>&gt;&gt;&gt;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Expressions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88423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expression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data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value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operations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compute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9112" y="1438402"/>
            <a:ext cx="1228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22194" y="1389634"/>
            <a:ext cx="1255395" cy="6718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-25">
                <a:latin typeface="Courier New"/>
                <a:cs typeface="Courier New"/>
              </a:rPr>
              <a:t>42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2249246"/>
            <a:ext cx="44786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110" algn="l"/>
              </a:tabLst>
            </a:pPr>
            <a:r>
              <a:rPr dirty="0" sz="2000">
                <a:latin typeface="Verdana"/>
                <a:cs typeface="Verdana"/>
              </a:rPr>
              <a:t>Arithmetic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operators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will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use: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9112" y="2536063"/>
            <a:ext cx="98298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0">
                <a:latin typeface="Courier New"/>
                <a:cs typeface="Courier New"/>
              </a:rPr>
              <a:t>%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25">
                <a:latin typeface="Courier New"/>
                <a:cs typeface="Courier New"/>
              </a:rPr>
              <a:t>**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22194" y="2536063"/>
            <a:ext cx="623633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addition,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subtraction/negation,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multiplication,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division </a:t>
            </a:r>
            <a:r>
              <a:rPr dirty="0" sz="1800">
                <a:latin typeface="Verdana"/>
                <a:cs typeface="Verdana"/>
              </a:rPr>
              <a:t>modulus,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a.k.a.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remainder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Verdana"/>
                <a:cs typeface="Verdana"/>
              </a:rPr>
              <a:t>exponentiation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3892258"/>
            <a:ext cx="7971155" cy="19862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42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precedence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Order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which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operations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computed.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%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**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higher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precedence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marL="702945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3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45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 </a:t>
            </a:r>
            <a:r>
              <a:rPr dirty="0" sz="1800" spc="-25">
                <a:latin typeface="Courier New"/>
                <a:cs typeface="Courier New"/>
              </a:rPr>
              <a:t>13</a:t>
            </a:r>
            <a:endParaRPr sz="1800">
              <a:latin typeface="Courier New"/>
              <a:cs typeface="Courier New"/>
            </a:endParaRPr>
          </a:p>
          <a:p>
            <a:pPr lvl="1" marL="702945" indent="-233045">
              <a:lnSpc>
                <a:spcPct val="100000"/>
              </a:lnSpc>
              <a:spcBef>
                <a:spcPts val="203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Parentheses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used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force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certain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order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evaluation.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805"/>
              </a:spcBef>
            </a:pPr>
            <a:r>
              <a:rPr dirty="0" sz="1800">
                <a:latin typeface="Courier New"/>
                <a:cs typeface="Courier New"/>
              </a:rPr>
              <a:t>(1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3)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16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Copying</a:t>
            </a:r>
            <a:r>
              <a:rPr dirty="0" sz="4000" spc="-16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Dictionaries</a:t>
            </a:r>
            <a:r>
              <a:rPr dirty="0" sz="4000" spc="-11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and</a:t>
            </a:r>
            <a:r>
              <a:rPr dirty="0" sz="4000" spc="-14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Lists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2793365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14604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built-</a:t>
            </a:r>
            <a:r>
              <a:rPr dirty="0" sz="2800" spc="-25">
                <a:latin typeface="Verdana"/>
                <a:cs typeface="Verdana"/>
              </a:rPr>
              <a:t>in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 b="1">
                <a:solidFill>
                  <a:srgbClr val="FFCF00"/>
                </a:solidFill>
                <a:latin typeface="Verdana"/>
                <a:cs typeface="Verdana"/>
              </a:rPr>
              <a:t>list</a:t>
            </a:r>
            <a:r>
              <a:rPr dirty="0" sz="2800" spc="-25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function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will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copy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list</a:t>
            </a:r>
            <a:endParaRPr sz="2800">
              <a:latin typeface="Verdana"/>
              <a:cs typeface="Verdana"/>
            </a:endParaRPr>
          </a:p>
          <a:p>
            <a:pPr algn="just" marL="244475" marR="508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dictionary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has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method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called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 spc="-20" b="1">
                <a:solidFill>
                  <a:srgbClr val="FFCF00"/>
                </a:solidFill>
                <a:latin typeface="Verdana"/>
                <a:cs typeface="Verdana"/>
              </a:rPr>
              <a:t>copy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81437" y="2052637"/>
          <a:ext cx="5259705" cy="300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730"/>
                <a:gridCol w="1606550"/>
                <a:gridCol w="2806699"/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&gt;&gt;&gt;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l1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[1]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&gt;&gt;&gt;</a:t>
                      </a:r>
                      <a:r>
                        <a:rPr dirty="0" sz="20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{1</a:t>
                      </a:r>
                      <a:r>
                        <a:rPr dirty="0" sz="2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:</a:t>
                      </a:r>
                      <a:r>
                        <a:rPr dirty="0" sz="2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10}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&gt;&gt;&gt;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l2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list(l1)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11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&gt;&gt;&gt;</a:t>
                      </a:r>
                      <a:r>
                        <a:rPr dirty="0" sz="20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d2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10">
                          <a:latin typeface="Verdana"/>
                          <a:cs typeface="Verdana"/>
                        </a:rPr>
                        <a:t> d.copy()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&gt;&gt;&gt;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l1[0]</a:t>
                      </a:r>
                      <a:r>
                        <a:rPr dirty="0" sz="20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22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&gt;&gt;&gt;</a:t>
                      </a:r>
                      <a:r>
                        <a:rPr dirty="0" sz="20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d[1]</a:t>
                      </a:r>
                      <a:r>
                        <a:rPr dirty="0" sz="20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>
                          <a:latin typeface="Verdana"/>
                          <a:cs typeface="Verdana"/>
                        </a:rPr>
                        <a:t>=</a:t>
                      </a:r>
                      <a:r>
                        <a:rPr dirty="0" sz="2000" spc="-35">
                          <a:latin typeface="Verdana"/>
                          <a:cs typeface="Verdana"/>
                        </a:rPr>
                        <a:t> 22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&gt;&gt;&gt;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l1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&gt;&gt;&gt;</a:t>
                      </a:r>
                      <a:r>
                        <a:rPr dirty="0" sz="2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50">
                          <a:latin typeface="Verdana"/>
                          <a:cs typeface="Verdana"/>
                        </a:rPr>
                        <a:t>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89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20">
                          <a:latin typeface="Verdana"/>
                          <a:cs typeface="Verdana"/>
                        </a:rPr>
                        <a:t>[22]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{1: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22}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&gt;&gt;&gt;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l2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&gt;&gt;&gt;</a:t>
                      </a:r>
                      <a:r>
                        <a:rPr dirty="0" sz="2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d2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804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25">
                          <a:latin typeface="Verdana"/>
                          <a:cs typeface="Verdana"/>
                        </a:rPr>
                        <a:t>[1]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Verdana"/>
                          <a:cs typeface="Verdana"/>
                        </a:rPr>
                        <a:t>{1:</a:t>
                      </a:r>
                      <a:r>
                        <a:rPr dirty="0" sz="20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>
                          <a:latin typeface="Verdana"/>
                          <a:cs typeface="Verdana"/>
                        </a:rPr>
                        <a:t>10}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Data</a:t>
            </a:r>
            <a:r>
              <a:rPr dirty="0" sz="4000" spc="-10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Type</a:t>
            </a:r>
            <a:r>
              <a:rPr dirty="0" sz="4000" spc="-10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Summary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38428"/>
            <a:ext cx="8232775" cy="5138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780280">
              <a:lnSpc>
                <a:spcPct val="121100"/>
              </a:lnSpc>
              <a:spcBef>
                <a:spcPts val="95"/>
              </a:spcBef>
            </a:pPr>
            <a:r>
              <a:rPr dirty="0" sz="2000">
                <a:latin typeface="Verdana"/>
                <a:cs typeface="Verdana"/>
              </a:rPr>
              <a:t>Integers: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2323,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3234L </a:t>
            </a:r>
            <a:r>
              <a:rPr dirty="0" sz="2000">
                <a:latin typeface="Verdana"/>
                <a:cs typeface="Verdana"/>
              </a:rPr>
              <a:t>Floating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Point: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32.3,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3.1E2 </a:t>
            </a:r>
            <a:r>
              <a:rPr dirty="0" sz="2000">
                <a:latin typeface="Verdana"/>
                <a:cs typeface="Verdana"/>
              </a:rPr>
              <a:t>Complex: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2j,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1j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1334135" algn="l"/>
              </a:tabLst>
            </a:pPr>
            <a:r>
              <a:rPr dirty="0" sz="2000">
                <a:latin typeface="Verdana"/>
                <a:cs typeface="Verdana"/>
              </a:rPr>
              <a:t>Lists: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=</a:t>
            </a:r>
            <a:r>
              <a:rPr dirty="0" sz="2000">
                <a:latin typeface="Verdana"/>
                <a:cs typeface="Verdana"/>
              </a:rPr>
              <a:t>	[</a:t>
            </a:r>
            <a:r>
              <a:rPr dirty="0" sz="2000" spc="-10">
                <a:latin typeface="Verdana"/>
                <a:cs typeface="Verdana"/>
              </a:rPr>
              <a:t> 1,2,3]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Verdana"/>
                <a:cs typeface="Verdana"/>
              </a:rPr>
              <a:t>Tuples: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(1,2,3)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Dictionaries: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{‘hello’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‘there’,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15}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2000">
              <a:latin typeface="Verdana"/>
              <a:cs typeface="Verdana"/>
            </a:endParaRPr>
          </a:p>
          <a:p>
            <a:pPr marL="1082675" marR="5080" indent="-232410">
              <a:lnSpc>
                <a:spcPct val="100000"/>
              </a:lnSpc>
              <a:spcBef>
                <a:spcPts val="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1083945" algn="l"/>
              </a:tabLst>
            </a:pPr>
            <a:r>
              <a:rPr dirty="0" sz="2800">
                <a:latin typeface="Verdana"/>
                <a:cs typeface="Verdana"/>
              </a:rPr>
              <a:t>Lists,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Tuples,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Dictionaries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store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any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type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(including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other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lists,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tuples,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dictionaries!)</a:t>
            </a:r>
            <a:endParaRPr sz="2800">
              <a:latin typeface="Verdana"/>
              <a:cs typeface="Verdana"/>
            </a:endParaRPr>
          </a:p>
          <a:p>
            <a:pPr marL="108331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1083310" algn="l"/>
              </a:tabLst>
            </a:pPr>
            <a:r>
              <a:rPr dirty="0" sz="2800">
                <a:latin typeface="Verdana"/>
                <a:cs typeface="Verdana"/>
              </a:rPr>
              <a:t>Only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lists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dictionaries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mutable</a:t>
            </a:r>
            <a:endParaRPr sz="2800">
              <a:latin typeface="Verdana"/>
              <a:cs typeface="Verdana"/>
            </a:endParaRPr>
          </a:p>
          <a:p>
            <a:pPr marL="108331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1083310" algn="l"/>
              </a:tabLst>
            </a:pPr>
            <a:r>
              <a:rPr dirty="0" sz="2800">
                <a:latin typeface="Verdana"/>
                <a:cs typeface="Verdana"/>
              </a:rPr>
              <a:t>All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variables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523" y="3029711"/>
            <a:ext cx="3086100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230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Functions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</a:t>
            </a:r>
            <a:r>
              <a:rPr dirty="0" sz="4000" spc="-9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Basics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9200" y="2438400"/>
            <a:ext cx="2133600" cy="1927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446405" marR="166370" indent="-35560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max(x,y)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 </a:t>
            </a:r>
            <a:r>
              <a:rPr dirty="0" sz="2000">
                <a:latin typeface="Verdana"/>
                <a:cs typeface="Verdana"/>
              </a:rPr>
              <a:t>if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&lt;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46405" marR="296545" indent="354965">
              <a:lnSpc>
                <a:spcPts val="2890"/>
              </a:lnSpc>
              <a:spcBef>
                <a:spcPts val="15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 </a:t>
            </a:r>
            <a:r>
              <a:rPr dirty="0" sz="2000">
                <a:latin typeface="Verdana"/>
                <a:cs typeface="Verdana"/>
              </a:rPr>
              <a:t>else</a:t>
            </a:r>
            <a:r>
              <a:rPr dirty="0" sz="2000" spc="-50">
                <a:latin typeface="Verdana"/>
                <a:cs typeface="Verdana"/>
              </a:rPr>
              <a:t> :</a:t>
            </a:r>
            <a:endParaRPr sz="2000">
              <a:latin typeface="Verdana"/>
              <a:cs typeface="Verdana"/>
            </a:endParaRPr>
          </a:p>
          <a:p>
            <a:pPr marL="801370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72000" y="2362200"/>
            <a:ext cx="3659504" cy="2632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functionbasics</a:t>
            </a:r>
            <a:endParaRPr sz="2000">
              <a:latin typeface="Verdana"/>
              <a:cs typeface="Verdana"/>
            </a:endParaRPr>
          </a:p>
          <a:p>
            <a:pPr marL="92075" marR="1650364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max(3,5) </a:t>
            </a:r>
            <a:r>
              <a:rPr dirty="0" sz="2000" spc="-5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max('hello',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'there')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'there'</a:t>
            </a:r>
            <a:endParaRPr sz="2000">
              <a:latin typeface="Verdana"/>
              <a:cs typeface="Verdana"/>
            </a:endParaRPr>
          </a:p>
          <a:p>
            <a:pPr marL="92075" marR="982344">
              <a:lnSpc>
                <a:spcPct val="120500"/>
              </a:lnSpc>
              <a:spcBef>
                <a:spcPts val="1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max(3,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'hello') 'hello'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9119" y="4828413"/>
            <a:ext cx="22313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Verdana"/>
                <a:cs typeface="Verdana"/>
              </a:rPr>
              <a:t>functionbasics.py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609600"/>
            <a:ext cx="8134350" cy="1143000"/>
          </a:xfrm>
          <a:prstGeom prst="rect"/>
          <a:solidFill>
            <a:srgbClr val="993300"/>
          </a:solidFill>
        </p:spPr>
        <p:txBody>
          <a:bodyPr wrap="square" lIns="0" tIns="4610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29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r>
              <a:rPr dirty="0" sz="4000" spc="-13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are</a:t>
            </a:r>
            <a:r>
              <a:rPr dirty="0" sz="4000" spc="-14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objects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27059"/>
            <a:ext cx="7124700" cy="292798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7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assigned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</a:t>
            </a:r>
            <a:endParaRPr sz="2800">
              <a:latin typeface="Verdana"/>
              <a:cs typeface="Verdana"/>
            </a:endParaRPr>
          </a:p>
          <a:p>
            <a:pPr marL="24511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passed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parameter</a:t>
            </a:r>
            <a:endParaRPr sz="2800">
              <a:latin typeface="Verdana"/>
              <a:cs typeface="Verdana"/>
            </a:endParaRPr>
          </a:p>
          <a:p>
            <a:pPr marL="24511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returned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from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function</a:t>
            </a:r>
            <a:endParaRPr sz="2800">
              <a:latin typeface="Verdana"/>
              <a:cs typeface="Verdana"/>
            </a:endParaRPr>
          </a:p>
          <a:p>
            <a:pPr marL="245745" marR="5080" indent="-233679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Times New Roman"/>
              <a:buChar char="•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Functions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treated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like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any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other </a:t>
            </a:r>
            <a:r>
              <a:rPr dirty="0" sz="2800">
                <a:latin typeface="Verdana"/>
                <a:cs typeface="Verdana"/>
              </a:rPr>
              <a:t>variable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Python,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b="1">
                <a:solidFill>
                  <a:srgbClr val="FFCF00"/>
                </a:solidFill>
                <a:latin typeface="Verdana"/>
                <a:cs typeface="Verdana"/>
              </a:rPr>
              <a:t>def</a:t>
            </a:r>
            <a:r>
              <a:rPr dirty="0" sz="2800" spc="-45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statement </a:t>
            </a:r>
            <a:r>
              <a:rPr dirty="0" sz="2800">
                <a:latin typeface="Verdana"/>
                <a:cs typeface="Verdana"/>
              </a:rPr>
              <a:t>simply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assigns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function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variable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9387" y="609663"/>
            <a:ext cx="8785225" cy="875030"/>
          </a:xfrm>
          <a:custGeom>
            <a:avLst/>
            <a:gdLst/>
            <a:ahLst/>
            <a:cxnLst/>
            <a:rect l="l" t="t" r="r" b="b"/>
            <a:pathLst>
              <a:path w="8785225" h="875030">
                <a:moveTo>
                  <a:pt x="8785225" y="0"/>
                </a:moveTo>
                <a:lnTo>
                  <a:pt x="0" y="0"/>
                </a:lnTo>
                <a:lnTo>
                  <a:pt x="0" y="874712"/>
                </a:lnTo>
                <a:lnTo>
                  <a:pt x="8785225" y="874712"/>
                </a:lnTo>
                <a:lnTo>
                  <a:pt x="8785225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652" y="180848"/>
            <a:ext cx="68751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</a:t>
            </a:r>
            <a:r>
              <a:rPr dirty="0" sz="4000" spc="-11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names</a:t>
            </a:r>
            <a:r>
              <a:rPr dirty="0" sz="4000" spc="-9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are</a:t>
            </a:r>
            <a:r>
              <a:rPr dirty="0" sz="4000" spc="-10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like</a:t>
            </a:r>
            <a:r>
              <a:rPr dirty="0" sz="4000" spc="-10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25" b="1">
                <a:solidFill>
                  <a:srgbClr val="FFCF00"/>
                </a:solidFill>
                <a:latin typeface="Comic Sans MS"/>
                <a:cs typeface="Comic Sans MS"/>
              </a:rPr>
              <a:t>any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9815" y="790397"/>
            <a:ext cx="19469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variable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4065" y="2740279"/>
            <a:ext cx="3224530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6515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Functions</a:t>
            </a:r>
            <a:r>
              <a:rPr dirty="0" sz="2800" spc="-13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objects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same </a:t>
            </a:r>
            <a:r>
              <a:rPr dirty="0" sz="2800" spc="-2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reference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rules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hold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them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as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other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objects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64151" y="1800161"/>
            <a:ext cx="3481704" cy="4491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92075" marR="2519045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 </a:t>
            </a:r>
            <a:r>
              <a:rPr dirty="0" sz="2000" spc="-2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()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  <a:tabLst>
                <a:tab pos="810895" algn="l"/>
              </a:tabLst>
            </a:pPr>
            <a:r>
              <a:rPr dirty="0" sz="2000" spc="-25">
                <a:latin typeface="Verdana"/>
                <a:cs typeface="Verdana"/>
              </a:rPr>
              <a:t>...</a:t>
            </a:r>
            <a:r>
              <a:rPr dirty="0" sz="2000">
                <a:latin typeface="Verdana"/>
                <a:cs typeface="Verdana"/>
              </a:rPr>
              <a:t>	print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'hello'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Verdana"/>
                <a:cs typeface="Verdana"/>
              </a:rPr>
              <a:t>&lt;function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0x619f0&gt;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x()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dirty="0" sz="2000" spc="-10">
                <a:latin typeface="Verdana"/>
                <a:cs typeface="Verdana"/>
              </a:rPr>
              <a:t>hello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'blah'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'blah'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r>
              <a:rPr dirty="0" sz="4000" spc="-6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as</a:t>
            </a:r>
            <a:r>
              <a:rPr dirty="0" sz="4000" spc="-7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Parameters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3000" y="2057400"/>
            <a:ext cx="2076450" cy="18878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r" marR="25146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foo(f,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a)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algn="r" marR="27368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f(a)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>
              <a:latin typeface="Verdana"/>
              <a:cs typeface="Verdana"/>
            </a:endParaRPr>
          </a:p>
          <a:p>
            <a:pPr marL="446405" marR="105410" indent="-35560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bar(x)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 </a:t>
            </a: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*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86200" y="2057400"/>
            <a:ext cx="4443730" cy="1516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funcasparam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foo(bar,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87902" y="4252086"/>
            <a:ext cx="475234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381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Note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function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0000"/>
                </a:solidFill>
                <a:latin typeface="Verdana"/>
                <a:cs typeface="Verdana"/>
              </a:rPr>
              <a:t>foo</a:t>
            </a:r>
            <a:r>
              <a:rPr dirty="0" sz="20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takes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two </a:t>
            </a:r>
            <a:r>
              <a:rPr dirty="0" sz="2000">
                <a:latin typeface="Verdana"/>
                <a:cs typeface="Verdana"/>
              </a:rPr>
              <a:t>parameters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applies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first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 </a:t>
            </a:r>
            <a:r>
              <a:rPr dirty="0" sz="2000">
                <a:latin typeface="Verdana"/>
                <a:cs typeface="Verdana"/>
              </a:rPr>
              <a:t>function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second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its </a:t>
            </a:r>
            <a:r>
              <a:rPr dirty="0" sz="2000" spc="-10">
                <a:latin typeface="Verdana"/>
                <a:cs typeface="Verdana"/>
              </a:rPr>
              <a:t>parameter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21765" y="4252086"/>
            <a:ext cx="207263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Verdana"/>
                <a:cs typeface="Verdana"/>
              </a:rPr>
              <a:t>funcasparam.py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spc="-30" b="1">
                <a:solidFill>
                  <a:srgbClr val="FFCF00"/>
                </a:solidFill>
                <a:latin typeface="Comic Sans MS"/>
                <a:cs typeface="Comic Sans MS"/>
              </a:rPr>
              <a:t>Higher-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Order</a:t>
            </a:r>
            <a:r>
              <a:rPr dirty="0" sz="4000" spc="-6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742" y="1730501"/>
            <a:ext cx="820610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map(func,seq)</a:t>
            </a:r>
            <a:r>
              <a:rPr dirty="0" sz="2000" spc="-65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all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applies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func(seq[i])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returns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corresponding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sequence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calculated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results.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1187" y="3357498"/>
            <a:ext cx="2041525" cy="771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446405" marR="106680" indent="-35560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double(x): </a:t>
            </a: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2*x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16301" y="3068573"/>
            <a:ext cx="5472430" cy="2292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highorder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lst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range(10)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lst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490"/>
              </a:spcBef>
            </a:pPr>
            <a:r>
              <a:rPr dirty="0" sz="2000" spc="-10">
                <a:latin typeface="Verdana"/>
                <a:cs typeface="Verdana"/>
              </a:rPr>
              <a:t>[0,1,2,3,4,5,6,7,8,9]</a:t>
            </a:r>
            <a:endParaRPr sz="2000">
              <a:latin typeface="Verdana"/>
              <a:cs typeface="Verdana"/>
            </a:endParaRPr>
          </a:p>
          <a:p>
            <a:pPr marL="91440" marR="188087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map(double,lst) [0,2,4,6,8,10,12,14,16,18]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8540" y="4612385"/>
            <a:ext cx="1621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Verdana"/>
                <a:cs typeface="Verdana"/>
              </a:rPr>
              <a:t>highorder.py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spc="-30" b="1">
                <a:solidFill>
                  <a:srgbClr val="FFCF00"/>
                </a:solidFill>
                <a:latin typeface="Comic Sans MS"/>
                <a:cs typeface="Comic Sans MS"/>
              </a:rPr>
              <a:t>Higher-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Order</a:t>
            </a:r>
            <a:r>
              <a:rPr dirty="0" sz="4000" spc="-6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742" y="2091055"/>
            <a:ext cx="82829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381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	</a:t>
            </a: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filter(boolfunc,seq)</a:t>
            </a:r>
            <a:r>
              <a:rPr dirty="0" sz="2000" spc="-45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returns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sequence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containing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those </a:t>
            </a:r>
            <a:r>
              <a:rPr dirty="0" sz="2000">
                <a:latin typeface="Verdana"/>
                <a:cs typeface="Verdana"/>
              </a:rPr>
              <a:t>items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which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boolfunc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True.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5262" y="3357498"/>
            <a:ext cx="2863850" cy="1079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even(x):</a:t>
            </a:r>
            <a:endParaRPr sz="2000">
              <a:latin typeface="Verdana"/>
              <a:cs typeface="Verdana"/>
            </a:endParaRPr>
          </a:p>
          <a:p>
            <a:pPr marL="44640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((x%2</a:t>
            </a:r>
            <a:r>
              <a:rPr dirty="0" sz="2000" spc="-25">
                <a:latin typeface="Verdana"/>
                <a:cs typeface="Verdana"/>
              </a:rPr>
              <a:t> ==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2000" spc="-25">
                <a:latin typeface="Verdana"/>
                <a:cs typeface="Verdana"/>
              </a:rPr>
              <a:t>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76600" y="3068573"/>
            <a:ext cx="5472430" cy="2292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highorder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lst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range(10)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lst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0"/>
              </a:spcBef>
            </a:pPr>
            <a:r>
              <a:rPr dirty="0" sz="2000" spc="-10">
                <a:latin typeface="Verdana"/>
                <a:cs typeface="Verdana"/>
              </a:rPr>
              <a:t>[0,1,2,3,4,5,6,7,8,9]</a:t>
            </a:r>
            <a:endParaRPr sz="2000">
              <a:latin typeface="Verdana"/>
              <a:cs typeface="Verdana"/>
            </a:endParaRPr>
          </a:p>
          <a:p>
            <a:pPr marL="92075" marR="283591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filter(even,lst) [0,2,4,6,8]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8540" y="4612385"/>
            <a:ext cx="1621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Verdana"/>
                <a:cs typeface="Verdana"/>
              </a:rPr>
              <a:t>highorder.py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spc="-30" b="1">
                <a:solidFill>
                  <a:srgbClr val="FFCF00"/>
                </a:solidFill>
                <a:latin typeface="Comic Sans MS"/>
                <a:cs typeface="Comic Sans MS"/>
              </a:rPr>
              <a:t>Higher-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Order</a:t>
            </a:r>
            <a:r>
              <a:rPr dirty="0" sz="4000" spc="-6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742" y="2091055"/>
            <a:ext cx="821880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381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	</a:t>
            </a:r>
            <a:r>
              <a:rPr dirty="0" sz="2000" b="1">
                <a:solidFill>
                  <a:srgbClr val="FFCF00"/>
                </a:solidFill>
                <a:latin typeface="Verdana"/>
                <a:cs typeface="Verdana"/>
              </a:rPr>
              <a:t>reduce(func,seq)</a:t>
            </a:r>
            <a:r>
              <a:rPr dirty="0" sz="2000" spc="-40" b="1">
                <a:solidFill>
                  <a:srgbClr val="FFCF0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–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applies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items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left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right,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two-</a:t>
            </a:r>
            <a:r>
              <a:rPr dirty="0" sz="2000" spc="-25">
                <a:latin typeface="Verdana"/>
                <a:cs typeface="Verdana"/>
              </a:rPr>
              <a:t>at-</a:t>
            </a:r>
            <a:r>
              <a:rPr dirty="0" sz="2000">
                <a:latin typeface="Verdana"/>
                <a:cs typeface="Verdana"/>
              </a:rPr>
              <a:t>time,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reduce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seq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single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value.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5262" y="3357498"/>
            <a:ext cx="2863850" cy="7715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446405" marR="615950" indent="-355600">
              <a:lnSpc>
                <a:spcPts val="2900"/>
              </a:lnSpc>
              <a:spcBef>
                <a:spcPts val="2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plus(x,y): </a:t>
            </a: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(x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25">
                <a:latin typeface="Verdana"/>
                <a:cs typeface="Verdana"/>
              </a:rPr>
              <a:t> y)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76600" y="3068573"/>
            <a:ext cx="5472430" cy="1562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196215" indent="-107950">
              <a:lnSpc>
                <a:spcPct val="100000"/>
              </a:lnSpc>
              <a:spcBef>
                <a:spcPts val="34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96215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highorder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196215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96215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lst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[‘h’,’e’,’l’,’l’,’o’]</a:t>
            </a:r>
            <a:endParaRPr sz="2000">
              <a:latin typeface="Verdana"/>
              <a:cs typeface="Verdana"/>
            </a:endParaRPr>
          </a:p>
          <a:p>
            <a:pPr marL="196215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96215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reduce(plus,lst)</a:t>
            </a:r>
            <a:endParaRPr sz="2000">
              <a:latin typeface="Verdana"/>
              <a:cs typeface="Verdana"/>
            </a:endParaRPr>
          </a:p>
          <a:p>
            <a:pPr marL="196215" indent="-107950">
              <a:lnSpc>
                <a:spcPct val="100000"/>
              </a:lnSpc>
              <a:spcBef>
                <a:spcPts val="49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96215" algn="l"/>
              </a:tabLst>
            </a:pPr>
            <a:r>
              <a:rPr dirty="0" sz="2000" spc="-10">
                <a:latin typeface="Verdana"/>
                <a:cs typeface="Verdana"/>
              </a:rPr>
              <a:t>‘hello’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8540" y="4612385"/>
            <a:ext cx="16211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Verdana"/>
                <a:cs typeface="Verdana"/>
              </a:rPr>
              <a:t>highorder.py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2325370" algn="l"/>
              </a:tabLst>
            </a:pPr>
            <a:r>
              <a:rPr dirty="0" sz="4000" spc="-10" b="1">
                <a:latin typeface="Verdana"/>
                <a:cs typeface="Verdana"/>
              </a:rPr>
              <a:t>Integer</a:t>
            </a:r>
            <a:r>
              <a:rPr dirty="0" sz="4000" b="1">
                <a:latin typeface="Verdana"/>
                <a:cs typeface="Verdana"/>
              </a:rPr>
              <a:t>	</a:t>
            </a:r>
            <a:r>
              <a:rPr dirty="0" sz="4000" spc="-10" b="1">
                <a:latin typeface="Verdana"/>
                <a:cs typeface="Verdana"/>
              </a:rPr>
              <a:t>division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1306"/>
            <a:ext cx="84569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When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divide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integers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/</a:t>
            </a:r>
            <a:r>
              <a:rPr dirty="0" sz="2000" spc="-509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quotient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also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integer.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9645" y="1525964"/>
          <a:ext cx="4236085" cy="1491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155"/>
                <a:gridCol w="1363345"/>
                <a:gridCol w="921385"/>
              </a:tblGrid>
              <a:tr h="252729">
                <a:tc>
                  <a:txBody>
                    <a:bodyPr/>
                    <a:lstStyle/>
                    <a:p>
                      <a:pPr algn="r" marR="1014730">
                        <a:lnSpc>
                          <a:spcPts val="1860"/>
                        </a:lnSpc>
                        <a:tabLst>
                          <a:tab pos="409575" algn="l"/>
                        </a:tabLst>
                      </a:pPr>
                      <a:r>
                        <a:rPr dirty="0" u="sng" sz="1800" b="1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u="sng" sz="18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860"/>
                        </a:lnSpc>
                        <a:tabLst>
                          <a:tab pos="547370" algn="l"/>
                        </a:tabLst>
                      </a:pPr>
                      <a:r>
                        <a:rPr dirty="0" u="sng" sz="1800" b="1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u="sng" sz="18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52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1015365">
                        <a:lnSpc>
                          <a:spcPts val="181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)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810"/>
                        </a:lnSpc>
                      </a:pPr>
                      <a:r>
                        <a:rPr dirty="0" sz="1800" spc="-25">
                          <a:latin typeface="Courier New"/>
                          <a:cs typeface="Courier New"/>
                        </a:rPr>
                        <a:t>27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81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)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1425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 algn="r" marR="1016635">
                        <a:lnSpc>
                          <a:spcPts val="1810"/>
                        </a:lnSpc>
                      </a:pPr>
                      <a:r>
                        <a:rPr dirty="0" u="sng" sz="180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ts val="1810"/>
                        </a:lnSpc>
                      </a:pPr>
                      <a:r>
                        <a:rPr dirty="0" u="sng" sz="180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135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7015">
                <a:tc>
                  <a:txBody>
                    <a:bodyPr/>
                    <a:lstStyle/>
                    <a:p>
                      <a:pPr algn="r" marR="1014730">
                        <a:lnSpc>
                          <a:spcPts val="1814"/>
                        </a:lnSpc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14"/>
                        </a:lnSpc>
                      </a:pPr>
                      <a:r>
                        <a:rPr dirty="0" sz="1800" spc="-25">
                          <a:latin typeface="Courier New"/>
                          <a:cs typeface="Courier New"/>
                        </a:rPr>
                        <a:t>75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810"/>
                        </a:lnSpc>
                      </a:pPr>
                      <a:r>
                        <a:rPr dirty="0" u="sng" sz="180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54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810"/>
                        </a:lnSpc>
                      </a:pPr>
                      <a:r>
                        <a:rPr dirty="0" sz="1800" spc="-25">
                          <a:latin typeface="Courier New"/>
                          <a:cs typeface="Courier New"/>
                        </a:rPr>
                        <a:t>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78739" y="3098384"/>
            <a:ext cx="8889365" cy="17062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702945" indent="-233045">
              <a:lnSpc>
                <a:spcPct val="100000"/>
              </a:lnSpc>
              <a:spcBef>
                <a:spcPts val="204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  <a:p>
            <a:pPr lvl="1" marL="1097280" indent="-170180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"/>
              <a:tabLst>
                <a:tab pos="1097280" algn="l"/>
                <a:tab pos="2277110" algn="l"/>
              </a:tabLst>
            </a:pPr>
            <a:r>
              <a:rPr dirty="0" sz="1600">
                <a:latin typeface="Courier New"/>
                <a:cs typeface="Courier New"/>
              </a:rPr>
              <a:t>35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5</a:t>
            </a:r>
            <a:r>
              <a:rPr dirty="0" sz="1600" spc="150">
                <a:latin typeface="Courier New"/>
                <a:cs typeface="Courier New"/>
              </a:rPr>
              <a:t> </a:t>
            </a:r>
            <a:r>
              <a:rPr dirty="0" sz="1600" spc="-2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0"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lvl="1" marL="1097280" indent="-170180">
              <a:lnSpc>
                <a:spcPct val="100000"/>
              </a:lnSpc>
              <a:spcBef>
                <a:spcPts val="195"/>
              </a:spcBef>
              <a:buSzPct val="50000"/>
              <a:buFont typeface="Wingdings"/>
              <a:buChar char=""/>
              <a:tabLst>
                <a:tab pos="1097280" algn="l"/>
                <a:tab pos="2399030" algn="l"/>
              </a:tabLst>
            </a:pPr>
            <a:r>
              <a:rPr dirty="0" sz="1600">
                <a:latin typeface="Courier New"/>
                <a:cs typeface="Courier New"/>
              </a:rPr>
              <a:t>84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10</a:t>
            </a:r>
            <a:r>
              <a:rPr dirty="0" sz="1600" spc="150">
                <a:latin typeface="Courier New"/>
                <a:cs typeface="Courier New"/>
              </a:rPr>
              <a:t> </a:t>
            </a:r>
            <a:r>
              <a:rPr dirty="0" sz="1600" spc="-2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0"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lvl="1" marL="1097280" indent="-170180">
              <a:lnSpc>
                <a:spcPct val="100000"/>
              </a:lnSpc>
              <a:spcBef>
                <a:spcPts val="190"/>
              </a:spcBef>
              <a:buSzPct val="50000"/>
              <a:buFont typeface="Wingdings"/>
              <a:buChar char=""/>
              <a:tabLst>
                <a:tab pos="1097280" algn="l"/>
                <a:tab pos="2644775" algn="l"/>
              </a:tabLst>
            </a:pPr>
            <a:r>
              <a:rPr dirty="0" sz="1600">
                <a:latin typeface="Courier New"/>
                <a:cs typeface="Courier New"/>
              </a:rPr>
              <a:t>156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/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100</a:t>
            </a:r>
            <a:r>
              <a:rPr dirty="0" sz="1600" spc="155">
                <a:latin typeface="Courier New"/>
                <a:cs typeface="Courier New"/>
              </a:rPr>
              <a:t> </a:t>
            </a:r>
            <a:r>
              <a:rPr dirty="0" sz="1600" spc="-2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5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6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%</a:t>
            </a:r>
            <a:r>
              <a:rPr dirty="0" sz="2000" spc="-505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operator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computes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remainder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division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integers.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8695" y="4839080"/>
            <a:ext cx="845819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945"/>
              </a:lnSpc>
              <a:spcBef>
                <a:spcPts val="100"/>
              </a:spcBef>
              <a:tabLst>
                <a:tab pos="409575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dirty="0" u="sng" sz="1800" spc="-5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ts val="1730"/>
              </a:lnSpc>
            </a:pPr>
            <a:r>
              <a:rPr dirty="0" sz="1800">
                <a:latin typeface="Courier New"/>
                <a:cs typeface="Courier New"/>
              </a:rPr>
              <a:t>4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)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35">
                <a:latin typeface="Courier New"/>
                <a:cs typeface="Courier New"/>
              </a:rPr>
              <a:t>14</a:t>
            </a:r>
            <a:endParaRPr sz="1800">
              <a:latin typeface="Courier New"/>
              <a:cs typeface="Courier New"/>
            </a:endParaRPr>
          </a:p>
          <a:p>
            <a:pPr algn="r" marR="6350">
              <a:lnSpc>
                <a:spcPts val="1730"/>
              </a:lnSpc>
            </a:pP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ts val="1945"/>
              </a:lnSpc>
            </a:pPr>
            <a:r>
              <a:rPr dirty="0" sz="1800" spc="-50" b="1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00094" y="4839080"/>
            <a:ext cx="98298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945"/>
              </a:lnSpc>
              <a:spcBef>
                <a:spcPts val="100"/>
              </a:spcBef>
              <a:tabLst>
                <a:tab pos="408940" algn="l"/>
              </a:tabLst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43</a:t>
            </a:r>
            <a:endParaRPr sz="1800">
              <a:latin typeface="Courier New"/>
              <a:cs typeface="Courier New"/>
            </a:endParaRPr>
          </a:p>
          <a:p>
            <a:pPr algn="r" marR="6350">
              <a:lnSpc>
                <a:spcPts val="1730"/>
              </a:lnSpc>
            </a:pPr>
            <a:r>
              <a:rPr dirty="0" sz="1800">
                <a:latin typeface="Courier New"/>
                <a:cs typeface="Courier New"/>
              </a:rPr>
              <a:t>5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)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218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1730"/>
              </a:lnSpc>
            </a:pP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ts val="1730"/>
              </a:lnSpc>
            </a:pPr>
            <a:r>
              <a:rPr dirty="0" sz="1800" spc="-25">
                <a:latin typeface="Courier New"/>
                <a:cs typeface="Courier New"/>
              </a:rPr>
              <a:t>18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ts val="1730"/>
              </a:lnSpc>
            </a:pP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  <a:p>
            <a:pPr algn="r" marR="5080">
              <a:lnSpc>
                <a:spcPts val="1945"/>
              </a:lnSpc>
            </a:pPr>
            <a:r>
              <a:rPr dirty="0" sz="1800" spc="-50" b="1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r>
              <a:rPr dirty="0" sz="4000" spc="-114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Inside</a:t>
            </a:r>
            <a:r>
              <a:rPr dirty="0" sz="4000" spc="-10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75495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Since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they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like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any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other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object,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you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have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functions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inside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0250" y="3368547"/>
            <a:ext cx="2886075" cy="15163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446405" marR="868044" indent="-355600">
              <a:lnSpc>
                <a:spcPts val="2910"/>
              </a:lnSpc>
              <a:spcBef>
                <a:spcPts val="1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(x,y)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 </a:t>
            </a: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bar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(z)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46405" marR="217170" indent="354965">
              <a:lnSpc>
                <a:spcPts val="2890"/>
              </a:lnSpc>
              <a:spcBef>
                <a:spcPts val="10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z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*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2 </a:t>
            </a: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bar(x)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91000" y="3428936"/>
            <a:ext cx="4113529" cy="11449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funcinfunc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import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foo(2,3)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50"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50442" y="5620613"/>
            <a:ext cx="17443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Verdana"/>
                <a:cs typeface="Verdana"/>
              </a:rPr>
              <a:t>funcinfunc.py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marL="79565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r>
              <a:rPr dirty="0" sz="4000" spc="-13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Returning</a:t>
            </a:r>
            <a:r>
              <a:rPr dirty="0" sz="4000" spc="-114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6800" y="1981200"/>
            <a:ext cx="2481580" cy="30035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446405" marR="533400" indent="-355600">
              <a:lnSpc>
                <a:spcPts val="2910"/>
              </a:lnSpc>
              <a:spcBef>
                <a:spcPts val="15"/>
              </a:spcBef>
            </a:pP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(x)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 </a:t>
            </a: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bar(y)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46405" marR="107314" indent="354965">
              <a:lnSpc>
                <a:spcPts val="289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 </a:t>
            </a:r>
            <a:r>
              <a:rPr dirty="0" sz="2000">
                <a:latin typeface="Verdana"/>
                <a:cs typeface="Verdana"/>
              </a:rPr>
              <a:t>return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bar</a:t>
            </a:r>
            <a:endParaRPr sz="2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#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main</a:t>
            </a:r>
            <a:endParaRPr sz="2000">
              <a:latin typeface="Verdana"/>
              <a:cs typeface="Verdana"/>
            </a:endParaRPr>
          </a:p>
          <a:p>
            <a:pPr marL="91440" marR="1118235">
              <a:lnSpc>
                <a:spcPct val="120700"/>
              </a:lnSpc>
              <a:spcBef>
                <a:spcPts val="5"/>
              </a:spcBef>
            </a:pP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foo(3)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f(2)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91000" y="2743200"/>
            <a:ext cx="3854450" cy="15621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latin typeface="Verdana"/>
                <a:cs typeface="Verdana"/>
              </a:rPr>
              <a:t>%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funcreturnfunc.py</a:t>
            </a:r>
            <a:endParaRPr sz="2000">
              <a:latin typeface="Verdana"/>
              <a:cs typeface="Verdana"/>
            </a:endParaRPr>
          </a:p>
          <a:p>
            <a:pPr marL="92075" marR="259079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&lt;function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bar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0x612b0&gt; </a:t>
            </a:r>
            <a:r>
              <a:rPr dirty="0" sz="2000" spc="-5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1765" y="5331663"/>
            <a:ext cx="23031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Verdana"/>
                <a:cs typeface="Verdana"/>
              </a:rPr>
              <a:t>funcreturnfunc.py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Parameters:</a:t>
            </a:r>
            <a:r>
              <a:rPr dirty="0" sz="4000" spc="-229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Defaults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3619500" cy="4890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1651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Parameters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be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assigned</a:t>
            </a:r>
            <a:r>
              <a:rPr dirty="0" sz="2800" spc="-1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default 	values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They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overridden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if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parameter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given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them</a:t>
            </a:r>
            <a:endParaRPr sz="2800">
              <a:latin typeface="Verdana"/>
              <a:cs typeface="Verdana"/>
            </a:endParaRPr>
          </a:p>
          <a:p>
            <a:pPr marL="244475" marR="17462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type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default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doesn’t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limit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type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parameter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435600" y="2211387"/>
            <a:ext cx="2649855" cy="3387725"/>
          </a:xfrm>
          <a:custGeom>
            <a:avLst/>
            <a:gdLst/>
            <a:ahLst/>
            <a:cxnLst/>
            <a:rect l="l" t="t" r="r" b="b"/>
            <a:pathLst>
              <a:path w="2649854" h="3387725">
                <a:moveTo>
                  <a:pt x="0" y="3387725"/>
                </a:moveTo>
                <a:lnTo>
                  <a:pt x="2649601" y="3387725"/>
                </a:lnTo>
                <a:lnTo>
                  <a:pt x="2649601" y="0"/>
                </a:lnTo>
                <a:lnTo>
                  <a:pt x="0" y="0"/>
                </a:lnTo>
                <a:lnTo>
                  <a:pt x="0" y="3387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515102" y="2178532"/>
            <a:ext cx="2861310" cy="33426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6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foo(x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3)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  <a:tab pos="836930" algn="l"/>
              </a:tabLst>
            </a:pPr>
            <a:r>
              <a:rPr dirty="0" sz="2000" spc="-25">
                <a:latin typeface="Verdana"/>
                <a:cs typeface="Verdana"/>
              </a:rPr>
              <a:t>...</a:t>
            </a:r>
            <a:r>
              <a:rPr dirty="0" sz="2000">
                <a:latin typeface="Verdana"/>
                <a:cs typeface="Verdana"/>
              </a:rPr>
              <a:t>	print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spc="-25"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49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foo()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spc="-25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dirty="0" sz="2000" spc="-25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5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foo(10)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49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spc="-2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foo('hello')</a:t>
            </a:r>
            <a:endParaRPr sz="2000">
              <a:latin typeface="Verdana"/>
              <a:cs typeface="Verdana"/>
            </a:endParaRPr>
          </a:p>
          <a:p>
            <a:pPr marL="116839" indent="-107950">
              <a:lnSpc>
                <a:spcPct val="100000"/>
              </a:lnSpc>
              <a:spcBef>
                <a:spcPts val="505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 spc="-10">
                <a:latin typeface="Verdana"/>
                <a:cs typeface="Verdana"/>
              </a:rPr>
              <a:t>hello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Parameters:</a:t>
            </a:r>
            <a:r>
              <a:rPr dirty="0" sz="4000" spc="-229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Named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27059"/>
            <a:ext cx="2766060" cy="27571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7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Call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by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name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ct val="100000"/>
              </a:lnSpc>
              <a:spcBef>
                <a:spcPts val="6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Any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positional 	arguments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must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come </a:t>
            </a:r>
            <a:r>
              <a:rPr dirty="0" sz="2800" spc="-2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before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named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ones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call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932426" y="2192273"/>
            <a:ext cx="4211955" cy="2632075"/>
          </a:xfrm>
          <a:custGeom>
            <a:avLst/>
            <a:gdLst/>
            <a:ahLst/>
            <a:cxnLst/>
            <a:rect l="l" t="t" r="r" b="b"/>
            <a:pathLst>
              <a:path w="4211955" h="2632075">
                <a:moveTo>
                  <a:pt x="4211574" y="0"/>
                </a:moveTo>
                <a:lnTo>
                  <a:pt x="0" y="0"/>
                </a:lnTo>
                <a:lnTo>
                  <a:pt x="0" y="2632075"/>
                </a:lnTo>
                <a:lnTo>
                  <a:pt x="4211574" y="2632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11928" y="2159482"/>
            <a:ext cx="4135120" cy="26047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def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(a,b,c)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731520" algn="l"/>
              </a:tabLst>
            </a:pPr>
            <a:r>
              <a:rPr dirty="0" sz="2000" spc="-25">
                <a:latin typeface="Verdana"/>
                <a:cs typeface="Verdana"/>
              </a:rPr>
              <a:t>...</a:t>
            </a:r>
            <a:r>
              <a:rPr dirty="0" sz="2000">
                <a:latin typeface="Verdana"/>
                <a:cs typeface="Verdana"/>
              </a:rPr>
              <a:t>	print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b,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25">
                <a:latin typeface="Verdana"/>
                <a:cs typeface="Verdana"/>
              </a:rPr>
              <a:t>...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2900"/>
              </a:lnSpc>
              <a:spcBef>
                <a:spcPts val="17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foo(c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10,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25">
                <a:latin typeface="Verdana"/>
                <a:cs typeface="Verdana"/>
              </a:rPr>
              <a:t> 14) </a:t>
            </a:r>
            <a:r>
              <a:rPr dirty="0" sz="2000">
                <a:latin typeface="Verdana"/>
                <a:cs typeface="Verdana"/>
              </a:rPr>
              <a:t>2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14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12700" marR="704215">
              <a:lnSpc>
                <a:spcPts val="289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foo(3,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19) </a:t>
            </a:r>
            <a:r>
              <a:rPr dirty="0" sz="2000">
                <a:latin typeface="Verdana"/>
                <a:cs typeface="Verdana"/>
              </a:rPr>
              <a:t>3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19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Anonymous</a:t>
            </a:r>
            <a:r>
              <a:rPr dirty="0" sz="4000" spc="-24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Functions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970354"/>
            <a:ext cx="3188970" cy="36106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4475" marR="276860" indent="-232410">
              <a:lnSpc>
                <a:spcPts val="3020"/>
              </a:lnSpc>
              <a:spcBef>
                <a:spcPts val="48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lambda 	expression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returns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a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function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object</a:t>
            </a:r>
            <a:endParaRPr sz="2800">
              <a:latin typeface="Verdana"/>
              <a:cs typeface="Verdana"/>
            </a:endParaRPr>
          </a:p>
          <a:p>
            <a:pPr marL="244475" marR="5080" indent="-232410">
              <a:lnSpc>
                <a:spcPct val="90000"/>
              </a:lnSpc>
              <a:spcBef>
                <a:spcPts val="64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body </a:t>
            </a:r>
            <a:r>
              <a:rPr dirty="0" sz="2800" spc="-25">
                <a:latin typeface="Verdana"/>
                <a:cs typeface="Verdana"/>
              </a:rPr>
              <a:t>can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only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simple </a:t>
            </a:r>
            <a:r>
              <a:rPr dirty="0" sz="2800" spc="-1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expression,</a:t>
            </a:r>
            <a:r>
              <a:rPr dirty="0" sz="2800" spc="-1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not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complex 	statements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86225" y="2565400"/>
            <a:ext cx="5057775" cy="2632075"/>
          </a:xfrm>
          <a:custGeom>
            <a:avLst/>
            <a:gdLst/>
            <a:ahLst/>
            <a:cxnLst/>
            <a:rect l="l" t="t" r="r" b="b"/>
            <a:pathLst>
              <a:path w="5057775" h="2632075">
                <a:moveTo>
                  <a:pt x="5057775" y="0"/>
                </a:moveTo>
                <a:lnTo>
                  <a:pt x="0" y="0"/>
                </a:lnTo>
                <a:lnTo>
                  <a:pt x="0" y="2632075"/>
                </a:lnTo>
                <a:lnTo>
                  <a:pt x="5057775" y="2632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65472" y="2532415"/>
            <a:ext cx="4895850" cy="22377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lambda x,y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+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  <a:p>
            <a:pPr marL="12700" marR="3426460">
              <a:lnSpc>
                <a:spcPct val="121000"/>
              </a:lnSpc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f(2,3) </a:t>
            </a:r>
            <a:r>
              <a:rPr dirty="0" sz="2000" spc="-5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lst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=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['one',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lambda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*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x,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3]</a:t>
            </a:r>
            <a:endParaRPr sz="2000">
              <a:latin typeface="Verdana"/>
              <a:cs typeface="Verdana"/>
            </a:endParaRPr>
          </a:p>
          <a:p>
            <a:pPr marL="12700" marR="3075305">
              <a:lnSpc>
                <a:spcPts val="2910"/>
              </a:lnSpc>
              <a:spcBef>
                <a:spcPts val="9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lst[1](4) </a:t>
            </a:r>
            <a:r>
              <a:rPr dirty="0" sz="2000" spc="-25">
                <a:latin typeface="Verdana"/>
                <a:cs typeface="Verdana"/>
              </a:rPr>
              <a:t>16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230"/>
              </a:spcBef>
            </a:pP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Modules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3016" y="2151024"/>
            <a:ext cx="7185659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770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highest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level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structure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Python</a:t>
            </a:r>
            <a:endParaRPr sz="2800">
              <a:latin typeface="Verdana"/>
              <a:cs typeface="Verdana"/>
            </a:endParaRPr>
          </a:p>
          <a:p>
            <a:pPr marL="24511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Each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file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with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py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suffix is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module</a:t>
            </a:r>
            <a:endParaRPr sz="2800">
              <a:latin typeface="Verdana"/>
              <a:cs typeface="Verdana"/>
            </a:endParaRPr>
          </a:p>
          <a:p>
            <a:pPr marL="245110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110" algn="l"/>
              </a:tabLst>
            </a:pPr>
            <a:r>
              <a:rPr dirty="0" sz="2800">
                <a:latin typeface="Verdana"/>
                <a:cs typeface="Verdana"/>
              </a:rPr>
              <a:t>Each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module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has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own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namespace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5621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230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Modules:</a:t>
            </a:r>
            <a:r>
              <a:rPr dirty="0" sz="4000" spc="-17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Imports</a:t>
            </a:r>
            <a:endParaRPr sz="4000">
              <a:latin typeface="Comic Sans MS"/>
              <a:cs typeface="Comic Sans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23912" y="1585912"/>
          <a:ext cx="7572375" cy="4540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  <a:gridCol w="3200400"/>
              </a:tblGrid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import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mymodule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06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Brings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2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mymodule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in,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refer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5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mymodule.&lt;elem&gt;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mymodule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import</a:t>
                      </a:r>
                      <a:r>
                        <a:rPr dirty="0" sz="2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x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1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Imports</a:t>
                      </a:r>
                      <a:r>
                        <a:rPr dirty="0" sz="2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mymodule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dirty="0" sz="2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namespace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2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mymodule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import</a:t>
                      </a:r>
                      <a:r>
                        <a:rPr dirty="0" sz="2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0">
                          <a:latin typeface="Times New Roman"/>
                          <a:cs typeface="Times New Roman"/>
                        </a:rPr>
                        <a:t>*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510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Imports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2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elements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mymodule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28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8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namespace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3029711"/>
            <a:ext cx="6705600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Text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 spc="-10"/>
              <a:t>Processing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215" y="1063582"/>
            <a:ext cx="8167370" cy="330771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380"/>
              </a:spcBef>
              <a:buClr>
                <a:srgbClr val="808080"/>
              </a:buClr>
              <a:buSzPct val="58333"/>
              <a:buFont typeface="Wingdings"/>
              <a:buChar char=""/>
              <a:tabLst>
                <a:tab pos="352425" algn="l"/>
              </a:tabLst>
            </a:pPr>
            <a:r>
              <a:rPr dirty="0" sz="1800" b="1">
                <a:latin typeface="Verdana"/>
                <a:cs typeface="Verdana"/>
              </a:rPr>
              <a:t>string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sequence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text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characters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program.</a:t>
            </a:r>
            <a:endParaRPr sz="1800">
              <a:latin typeface="Verdana"/>
              <a:cs typeface="Verdana"/>
            </a:endParaRPr>
          </a:p>
          <a:p>
            <a:pPr lvl="1" marL="751840" indent="-281940">
              <a:lnSpc>
                <a:spcPct val="100000"/>
              </a:lnSpc>
              <a:spcBef>
                <a:spcPts val="250"/>
              </a:spcBef>
              <a:buClr>
                <a:srgbClr val="800000"/>
              </a:buClr>
              <a:buSzPct val="53125"/>
              <a:buFont typeface="Wingdings"/>
              <a:buChar char=""/>
              <a:tabLst>
                <a:tab pos="751840" algn="l"/>
              </a:tabLst>
            </a:pPr>
            <a:r>
              <a:rPr dirty="0" sz="1600">
                <a:latin typeface="Verdana"/>
                <a:cs typeface="Verdana"/>
              </a:rPr>
              <a:t>Strings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start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quotation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mark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"</a:t>
            </a:r>
            <a:r>
              <a:rPr dirty="0" sz="1600" spc="-400">
                <a:latin typeface="Courier New"/>
                <a:cs typeface="Courier New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apostrophe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'</a:t>
            </a:r>
            <a:r>
              <a:rPr dirty="0" sz="1600" spc="-385">
                <a:latin typeface="Courier New"/>
                <a:cs typeface="Courier New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lvl="1" marL="751840" indent="-281940">
              <a:lnSpc>
                <a:spcPct val="100000"/>
              </a:lnSpc>
              <a:spcBef>
                <a:spcPts val="520"/>
              </a:spcBef>
              <a:buClr>
                <a:srgbClr val="800000"/>
              </a:buClr>
              <a:buSzPct val="53125"/>
              <a:buFont typeface="Wingdings"/>
              <a:buChar char=""/>
              <a:tabLst>
                <a:tab pos="751840" algn="l"/>
              </a:tabLst>
            </a:pPr>
            <a:r>
              <a:rPr dirty="0" sz="1600" spc="-10">
                <a:latin typeface="Verdana"/>
                <a:cs typeface="Verdana"/>
              </a:rPr>
              <a:t>Examples:</a:t>
            </a:r>
            <a:endParaRPr sz="1600">
              <a:latin typeface="Verdana"/>
              <a:cs typeface="Verdana"/>
            </a:endParaRPr>
          </a:p>
          <a:p>
            <a:pPr marL="751840">
              <a:lnSpc>
                <a:spcPct val="100000"/>
              </a:lnSpc>
              <a:spcBef>
                <a:spcPts val="550"/>
              </a:spcBef>
            </a:pPr>
            <a:r>
              <a:rPr dirty="0" sz="1600" spc="-10">
                <a:latin typeface="Courier New"/>
                <a:cs typeface="Courier New"/>
              </a:rPr>
              <a:t>"hello"</a:t>
            </a:r>
            <a:endParaRPr sz="16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</a:pPr>
            <a:r>
              <a:rPr dirty="0" sz="1600">
                <a:latin typeface="Courier New"/>
                <a:cs typeface="Courier New"/>
              </a:rPr>
              <a:t>"This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string"</a:t>
            </a:r>
            <a:endParaRPr sz="16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tabLst>
                <a:tab pos="4046220" algn="l"/>
              </a:tabLst>
            </a:pPr>
            <a:r>
              <a:rPr dirty="0" sz="1600">
                <a:latin typeface="Courier New"/>
                <a:cs typeface="Courier New"/>
              </a:rPr>
              <a:t>"This,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too,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string.</a:t>
            </a:r>
            <a:r>
              <a:rPr dirty="0" sz="1600">
                <a:latin typeface="Courier New"/>
                <a:cs typeface="Courier New"/>
              </a:rPr>
              <a:t>	It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can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be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very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long!"</a:t>
            </a:r>
            <a:endParaRPr sz="1600">
              <a:latin typeface="Courier New"/>
              <a:cs typeface="Courier New"/>
            </a:endParaRPr>
          </a:p>
          <a:p>
            <a:pPr marL="352425" indent="-339725">
              <a:lnSpc>
                <a:spcPts val="1764"/>
              </a:lnSpc>
              <a:spcBef>
                <a:spcPts val="1585"/>
              </a:spcBef>
              <a:buClr>
                <a:srgbClr val="808080"/>
              </a:buClr>
              <a:buSzPct val="59375"/>
              <a:buFont typeface="Wingdings"/>
              <a:buChar char=""/>
              <a:tabLst>
                <a:tab pos="352425" algn="l"/>
              </a:tabLst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across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"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character.</a:t>
            </a:r>
            <a:endParaRPr sz="1600">
              <a:latin typeface="Verdana"/>
              <a:cs typeface="Verdana"/>
            </a:endParaRPr>
          </a:p>
          <a:p>
            <a:pPr marL="352425">
              <a:lnSpc>
                <a:spcPts val="1670"/>
              </a:lnSpc>
            </a:pP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"This</a:t>
            </a:r>
            <a:r>
              <a:rPr dirty="0" sz="1600" spc="-3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is</a:t>
            </a:r>
            <a:r>
              <a:rPr dirty="0" sz="1600" spc="-3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800000"/>
                </a:solidFill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  <a:p>
            <a:pPr marL="352425">
              <a:lnSpc>
                <a:spcPts val="1825"/>
              </a:lnSpc>
            </a:pP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dirty="0" sz="1600" spc="-3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legal</a:t>
            </a:r>
            <a:r>
              <a:rPr dirty="0" sz="1600" spc="-2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Courier New"/>
                <a:cs typeface="Courier New"/>
              </a:rPr>
              <a:t>String."</a:t>
            </a:r>
            <a:endParaRPr sz="160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409"/>
              </a:spcBef>
            </a:pP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"This</a:t>
            </a:r>
            <a:r>
              <a:rPr dirty="0" sz="1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is</a:t>
            </a:r>
            <a:r>
              <a:rPr dirty="0" sz="1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not</a:t>
            </a:r>
            <a:r>
              <a:rPr dirty="0" sz="1600" spc="-3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dirty="0" sz="1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"legal"</a:t>
            </a:r>
            <a:r>
              <a:rPr dirty="0" sz="1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800000"/>
                </a:solidFill>
                <a:latin typeface="Courier New"/>
                <a:cs typeface="Courier New"/>
              </a:rPr>
              <a:t>String</a:t>
            </a:r>
            <a:r>
              <a:rPr dirty="0" sz="1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800000"/>
                </a:solidFill>
                <a:latin typeface="Courier New"/>
                <a:cs typeface="Courier New"/>
              </a:rPr>
              <a:t>either."</a:t>
            </a:r>
            <a:endParaRPr sz="1600">
              <a:latin typeface="Courier New"/>
              <a:cs typeface="Courier New"/>
            </a:endParaRPr>
          </a:p>
          <a:p>
            <a:pPr marL="352425" indent="-339725">
              <a:lnSpc>
                <a:spcPct val="100000"/>
              </a:lnSpc>
              <a:spcBef>
                <a:spcPts val="1390"/>
              </a:spcBef>
              <a:buClr>
                <a:srgbClr val="808080"/>
              </a:buClr>
              <a:buSzPct val="59375"/>
              <a:buFont typeface="Wingdings"/>
              <a:buChar char=""/>
              <a:tabLst>
                <a:tab pos="352425" algn="l"/>
              </a:tabLst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represent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characters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preceding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backslash.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4720" y="4341850"/>
            <a:ext cx="521334" cy="9620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254"/>
              </a:spcBef>
              <a:buClr>
                <a:srgbClr val="800000"/>
              </a:buClr>
              <a:buSzPct val="53571"/>
              <a:buFont typeface="Wingdings"/>
              <a:buChar char=""/>
              <a:tabLst>
                <a:tab pos="294005" algn="l"/>
              </a:tabLst>
            </a:pPr>
            <a:r>
              <a:rPr dirty="0" sz="1400" spc="-25">
                <a:latin typeface="Courier New"/>
                <a:cs typeface="Courier New"/>
              </a:rPr>
              <a:t>\t</a:t>
            </a:r>
            <a:endParaRPr sz="1400">
              <a:latin typeface="Courier New"/>
              <a:cs typeface="Courier New"/>
            </a:endParaRPr>
          </a:p>
          <a:p>
            <a:pPr marL="294005" indent="-281305">
              <a:lnSpc>
                <a:spcPct val="100000"/>
              </a:lnSpc>
              <a:spcBef>
                <a:spcPts val="160"/>
              </a:spcBef>
              <a:buClr>
                <a:srgbClr val="800000"/>
              </a:buClr>
              <a:buSzPct val="53571"/>
              <a:buFont typeface="Wingdings"/>
              <a:buChar char=""/>
              <a:tabLst>
                <a:tab pos="294005" algn="l"/>
              </a:tabLst>
            </a:pPr>
            <a:r>
              <a:rPr dirty="0" sz="1400" spc="-25">
                <a:latin typeface="Courier New"/>
                <a:cs typeface="Courier New"/>
              </a:rPr>
              <a:t>\n</a:t>
            </a:r>
            <a:endParaRPr sz="1400">
              <a:latin typeface="Courier New"/>
              <a:cs typeface="Courier New"/>
            </a:endParaRPr>
          </a:p>
          <a:p>
            <a:pPr marL="294005" indent="-281305">
              <a:lnSpc>
                <a:spcPct val="100000"/>
              </a:lnSpc>
              <a:spcBef>
                <a:spcPts val="170"/>
              </a:spcBef>
              <a:buClr>
                <a:srgbClr val="800000"/>
              </a:buClr>
              <a:buSzPct val="53571"/>
              <a:buFont typeface="Wingdings"/>
              <a:buChar char=""/>
              <a:tabLst>
                <a:tab pos="294005" algn="l"/>
              </a:tabLst>
            </a:pPr>
            <a:r>
              <a:rPr dirty="0" sz="1400" spc="-25">
                <a:latin typeface="Courier New"/>
                <a:cs typeface="Courier New"/>
              </a:rPr>
              <a:t>\"</a:t>
            </a:r>
            <a:endParaRPr sz="1400">
              <a:latin typeface="Courier New"/>
              <a:cs typeface="Courier New"/>
            </a:endParaRPr>
          </a:p>
          <a:p>
            <a:pPr marL="294005" indent="-281305">
              <a:lnSpc>
                <a:spcPct val="100000"/>
              </a:lnSpc>
              <a:spcBef>
                <a:spcPts val="165"/>
              </a:spcBef>
              <a:buClr>
                <a:srgbClr val="800000"/>
              </a:buClr>
              <a:buSzPct val="53571"/>
              <a:buFont typeface="Wingdings"/>
              <a:buChar char=""/>
              <a:tabLst>
                <a:tab pos="294005" algn="l"/>
              </a:tabLst>
            </a:pPr>
            <a:r>
              <a:rPr dirty="0" sz="1400" spc="-25">
                <a:latin typeface="Courier New"/>
                <a:cs typeface="Courier New"/>
              </a:rPr>
              <a:t>\\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6022" y="4341850"/>
            <a:ext cx="2298065" cy="9620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latin typeface="Verdana"/>
                <a:cs typeface="Verdana"/>
              </a:rPr>
              <a:t>tab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character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1850"/>
              </a:lnSpc>
              <a:spcBef>
                <a:spcPts val="80"/>
              </a:spcBef>
            </a:pPr>
            <a:r>
              <a:rPr dirty="0" sz="1400">
                <a:latin typeface="Verdana"/>
                <a:cs typeface="Verdana"/>
              </a:rPr>
              <a:t>new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line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character </a:t>
            </a:r>
            <a:r>
              <a:rPr dirty="0" sz="1400">
                <a:latin typeface="Verdana"/>
                <a:cs typeface="Verdana"/>
              </a:rPr>
              <a:t>quotation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mark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character </a:t>
            </a:r>
            <a:r>
              <a:rPr dirty="0" sz="1400">
                <a:latin typeface="Verdana"/>
                <a:cs typeface="Verdana"/>
              </a:rPr>
              <a:t>backslash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character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4720" y="5446877"/>
            <a:ext cx="4374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00"/>
              </a:spcBef>
              <a:buClr>
                <a:srgbClr val="800000"/>
              </a:buClr>
              <a:buSzPct val="53571"/>
              <a:buFont typeface="Wingdings"/>
              <a:buChar char=""/>
              <a:tabLst>
                <a:tab pos="294005" algn="l"/>
                <a:tab pos="1381125" algn="l"/>
              </a:tabLst>
            </a:pPr>
            <a:r>
              <a:rPr dirty="0" sz="1400" spc="-10">
                <a:latin typeface="Verdana"/>
                <a:cs typeface="Verdana"/>
              </a:rPr>
              <a:t>Example:</a:t>
            </a:r>
            <a:r>
              <a:rPr dirty="0" sz="1400">
                <a:latin typeface="Verdana"/>
                <a:cs typeface="Verdana"/>
              </a:rPr>
              <a:t>	</a:t>
            </a:r>
            <a:r>
              <a:rPr dirty="0" sz="1400">
                <a:latin typeface="Courier New"/>
                <a:cs typeface="Courier New"/>
              </a:rPr>
              <a:t>"Hello\tthere\nHow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are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you?"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Strings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Indexes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34926"/>
            <a:ext cx="8468995" cy="1026794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Characters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string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numbered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indexes</a:t>
            </a:r>
            <a:r>
              <a:rPr dirty="0" sz="2000" spc="-50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starting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0:</a:t>
            </a:r>
            <a:endParaRPr sz="20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44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Courier New"/>
                <a:cs typeface="Courier New"/>
              </a:rPr>
              <a:t>name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"P.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Diddy"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3398338"/>
            <a:ext cx="6108700" cy="23215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1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Accessing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individual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string:</a:t>
            </a:r>
            <a:endParaRPr sz="20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dirty="0" sz="1800" b="1" i="1">
                <a:latin typeface="Verdana"/>
                <a:cs typeface="Verdana"/>
              </a:rPr>
              <a:t>variableName</a:t>
            </a:r>
            <a:r>
              <a:rPr dirty="0" sz="1800" spc="-10" b="1" i="1">
                <a:latin typeface="Verdana"/>
                <a:cs typeface="Verdana"/>
              </a:rPr>
              <a:t> </a:t>
            </a:r>
            <a:r>
              <a:rPr dirty="0" sz="1800">
                <a:latin typeface="Courier New"/>
                <a:cs typeface="Courier New"/>
              </a:rPr>
              <a:t>[</a:t>
            </a:r>
            <a:r>
              <a:rPr dirty="0" sz="1800" spc="-459">
                <a:latin typeface="Courier New"/>
                <a:cs typeface="Courier New"/>
              </a:rPr>
              <a:t> </a:t>
            </a:r>
            <a:r>
              <a:rPr dirty="0" sz="1800" b="1" i="1">
                <a:latin typeface="Verdana"/>
                <a:cs typeface="Verdana"/>
              </a:rPr>
              <a:t>index</a:t>
            </a:r>
            <a:r>
              <a:rPr dirty="0" sz="1800" spc="15" b="1" i="1">
                <a:latin typeface="Verdana"/>
                <a:cs typeface="Verdana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18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name,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"starts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with",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name[0]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1930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234"/>
              </a:spcBef>
            </a:pPr>
            <a:r>
              <a:rPr dirty="0" sz="1800">
                <a:latin typeface="Courier New"/>
                <a:cs typeface="Courier New"/>
              </a:rPr>
              <a:t>P.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Diddy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starts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with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585912" y="2211387"/>
          <a:ext cx="596773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/>
                <a:gridCol w="574675"/>
                <a:gridCol w="576580"/>
                <a:gridCol w="574675"/>
                <a:gridCol w="574674"/>
                <a:gridCol w="575945"/>
                <a:gridCol w="574675"/>
                <a:gridCol w="576579"/>
                <a:gridCol w="574675"/>
              </a:tblGrid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index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0">
                          <a:solidFill>
                            <a:srgbClr val="777777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10">
                          <a:latin typeface="Verdana"/>
                          <a:cs typeface="Verdana"/>
                        </a:rPr>
                        <a:t>character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800" spc="-5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Real</a:t>
            </a:r>
            <a:r>
              <a:rPr dirty="0" sz="4000" spc="-10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numbers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6983"/>
            <a:ext cx="8509635" cy="37973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also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manipulate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real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numbers.</a:t>
            </a:r>
            <a:endParaRPr sz="20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2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  <a:tab pos="3665854" algn="l"/>
                <a:tab pos="5493385" algn="l"/>
                <a:tab pos="6875780" algn="l"/>
              </a:tabLst>
            </a:pPr>
            <a:r>
              <a:rPr dirty="0" sz="1800">
                <a:latin typeface="Verdana"/>
                <a:cs typeface="Verdana"/>
              </a:rPr>
              <a:t>Examples: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6.022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-15.9997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20">
                <a:latin typeface="Courier New"/>
                <a:cs typeface="Courier New"/>
              </a:rPr>
              <a:t>42.0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2.143e17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15"/>
              </a:spcBef>
              <a:buClr>
                <a:srgbClr val="800000"/>
              </a:buClr>
              <a:buFont typeface="Wingdings"/>
              <a:buChar char=""/>
            </a:pP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operators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509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-</a:t>
            </a:r>
            <a:r>
              <a:rPr dirty="0" sz="2000" spc="-49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*</a:t>
            </a:r>
            <a:r>
              <a:rPr dirty="0" sz="2000" spc="-509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</a:t>
            </a:r>
            <a:r>
              <a:rPr dirty="0" sz="2000" spc="-50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%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**</a:t>
            </a:r>
            <a:r>
              <a:rPr dirty="0" sz="2000" spc="1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spc="-509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)</a:t>
            </a:r>
            <a:r>
              <a:rPr dirty="0" sz="2000" spc="-495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all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work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real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numbers.</a:t>
            </a:r>
            <a:endParaRPr sz="20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Courier New"/>
                <a:cs typeface="Courier New"/>
              </a:rPr>
              <a:t>/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produces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answer: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Courier New"/>
                <a:cs typeface="Courier New"/>
              </a:rPr>
              <a:t>15.0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/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2.0</a:t>
            </a:r>
            <a:r>
              <a:rPr dirty="0" sz="1800" spc="-455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7.5</a:t>
            </a:r>
            <a:endParaRPr sz="1800">
              <a:latin typeface="Courier New"/>
              <a:cs typeface="Courier New"/>
            </a:endParaRPr>
          </a:p>
          <a:p>
            <a:pPr lvl="1" marL="756285" marR="1042669" indent="-287020">
              <a:lnSpc>
                <a:spcPts val="2000"/>
              </a:lnSpc>
              <a:spcBef>
                <a:spcPts val="79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  <a:tab pos="1903730" algn="l"/>
                <a:tab pos="3314065" algn="l"/>
                <a:tab pos="4103370" algn="l"/>
                <a:tab pos="4996180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rules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precedence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numbers: Evaluate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(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)</a:t>
            </a:r>
            <a:r>
              <a:rPr dirty="0" sz="1800" spc="190">
                <a:latin typeface="Courier New"/>
                <a:cs typeface="Courier New"/>
              </a:rPr>
              <a:t> </a:t>
            </a:r>
            <a:r>
              <a:rPr dirty="0" sz="1800" spc="-10">
                <a:latin typeface="Verdana"/>
                <a:cs typeface="Verdana"/>
              </a:rPr>
              <a:t>before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*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/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%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 spc="-10">
                <a:latin typeface="Verdana"/>
                <a:cs typeface="Verdana"/>
              </a:rPr>
              <a:t>before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44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145"/>
              </a:spcBef>
              <a:buClr>
                <a:srgbClr val="800000"/>
              </a:buClr>
              <a:buFont typeface="Wingdings"/>
              <a:buChar char=""/>
            </a:pPr>
            <a:endParaRPr sz="18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When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integers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reals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mixed,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result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real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number.</a:t>
            </a:r>
            <a:endParaRPr sz="20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  <a:tab pos="2001520" algn="l"/>
                <a:tab pos="3463290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1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/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2.0</a:t>
            </a:r>
            <a:r>
              <a:rPr dirty="0" sz="1800" spc="180">
                <a:latin typeface="Courier New"/>
                <a:cs typeface="Courier New"/>
              </a:rPr>
              <a:t> </a:t>
            </a:r>
            <a:r>
              <a:rPr dirty="0" sz="1800" spc="-25">
                <a:latin typeface="Verdana"/>
                <a:cs typeface="Verdana"/>
              </a:rPr>
              <a:t>is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Courier New"/>
                <a:cs typeface="Courier New"/>
              </a:rPr>
              <a:t>0.5</a:t>
            </a:r>
            <a:endParaRPr sz="1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148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conversion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occurs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per-</a:t>
            </a:r>
            <a:r>
              <a:rPr dirty="0" sz="1800">
                <a:latin typeface="Verdana"/>
                <a:cs typeface="Verdana"/>
              </a:rPr>
              <a:t>operator </a:t>
            </a:r>
            <a:r>
              <a:rPr dirty="0" sz="1800" spc="-10">
                <a:latin typeface="Verdana"/>
                <a:cs typeface="Verdana"/>
              </a:rPr>
              <a:t>basis.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03401" y="4879631"/>
          <a:ext cx="2459990" cy="120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785"/>
                <a:gridCol w="549910"/>
                <a:gridCol w="183514"/>
                <a:gridCol w="702944"/>
              </a:tblGrid>
              <a:tr h="236220">
                <a:tc>
                  <a:txBody>
                    <a:bodyPr/>
                    <a:lstStyle/>
                    <a:p>
                      <a:pPr algn="r" marR="53975">
                        <a:lnSpc>
                          <a:spcPts val="1650"/>
                        </a:lnSpc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1.2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650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36220">
                <a:tc>
                  <a:txBody>
                    <a:bodyPr/>
                    <a:lstStyle/>
                    <a:p>
                      <a:pPr algn="r" marR="53975">
                        <a:lnSpc>
                          <a:spcPts val="1705"/>
                        </a:lnSpc>
                        <a:tabLst>
                          <a:tab pos="487045" algn="l"/>
                        </a:tabLst>
                      </a:pPr>
                      <a:r>
                        <a:rPr dirty="0" sz="1600" spc="-50" b="1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600" b="1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1.2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ts val="1705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50825">
                <a:tc>
                  <a:txBody>
                    <a:bodyPr/>
                    <a:lstStyle/>
                    <a:p>
                      <a:pPr algn="r" marR="53340">
                        <a:lnSpc>
                          <a:spcPts val="1764"/>
                        </a:lnSpc>
                      </a:pPr>
                      <a:r>
                        <a:rPr dirty="0" sz="1600" spc="-25" b="1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2.4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ts val="1764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1764"/>
                        </a:lnSpc>
                      </a:pP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6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u="sng" sz="1600" spc="-5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80059">
                <a:tc>
                  <a:txBody>
                    <a:bodyPr/>
                    <a:lstStyle/>
                    <a:p>
                      <a:pPr algn="r" marR="53975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2.4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dirty="0" sz="1600" spc="-25" b="1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16535"/>
                </a:tc>
                <a:tc>
                  <a:txBody>
                    <a:bodyPr/>
                    <a:lstStyle/>
                    <a:p>
                      <a:pPr algn="ctr" marR="53340">
                        <a:lnSpc>
                          <a:spcPts val="1705"/>
                        </a:lnSpc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1705"/>
                        </a:lnSpc>
                      </a:pPr>
                      <a:r>
                        <a:rPr dirty="0" sz="1600" spc="-50" b="1">
                          <a:solidFill>
                            <a:srgbClr val="80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78991" y="5338571"/>
            <a:ext cx="1099185" cy="9525"/>
            <a:chOff x="1078991" y="5338571"/>
            <a:chExt cx="1099185" cy="9525"/>
          </a:xfrm>
        </p:grpSpPr>
        <p:sp>
          <p:nvSpPr>
            <p:cNvPr id="6" name="object 6" descr=""/>
            <p:cNvSpPr/>
            <p:nvPr/>
          </p:nvSpPr>
          <p:spPr>
            <a:xfrm>
              <a:off x="1078991" y="5338571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19" h="9525">
                  <a:moveTo>
                    <a:pt x="12191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121919" y="9143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00911" y="5338571"/>
              <a:ext cx="977265" cy="9525"/>
            </a:xfrm>
            <a:custGeom>
              <a:avLst/>
              <a:gdLst/>
              <a:ahLst/>
              <a:cxnLst/>
              <a:rect l="l" t="t" r="r" b="b"/>
              <a:pathLst>
                <a:path w="977264" h="9525">
                  <a:moveTo>
                    <a:pt x="976884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76884" y="9143"/>
                  </a:lnTo>
                  <a:lnTo>
                    <a:pt x="976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322832" y="5826252"/>
            <a:ext cx="1590040" cy="9525"/>
            <a:chOff x="1322832" y="5826252"/>
            <a:chExt cx="1590040" cy="9525"/>
          </a:xfrm>
        </p:grpSpPr>
        <p:sp>
          <p:nvSpPr>
            <p:cNvPr id="9" name="object 9" descr=""/>
            <p:cNvSpPr/>
            <p:nvPr/>
          </p:nvSpPr>
          <p:spPr>
            <a:xfrm>
              <a:off x="1322832" y="5826252"/>
              <a:ext cx="1466215" cy="9525"/>
            </a:xfrm>
            <a:custGeom>
              <a:avLst/>
              <a:gdLst/>
              <a:ahLst/>
              <a:cxnLst/>
              <a:rect l="l" t="t" r="r" b="b"/>
              <a:pathLst>
                <a:path w="1466214" h="9525">
                  <a:moveTo>
                    <a:pt x="14660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466088" y="9144"/>
                  </a:lnTo>
                  <a:lnTo>
                    <a:pt x="1466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88920" y="5826252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12344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3443" y="9144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String</a:t>
            </a:r>
            <a:r>
              <a:rPr dirty="0" sz="4000" spc="-18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properties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75689"/>
            <a:ext cx="18611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Courier New"/>
                <a:cs typeface="Courier New"/>
              </a:rPr>
              <a:t>len(</a:t>
            </a:r>
            <a:r>
              <a:rPr dirty="0" sz="2000" spc="-10" b="1" i="1">
                <a:latin typeface="Verdana"/>
                <a:cs typeface="Verdana"/>
              </a:rPr>
              <a:t>string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36975" y="994003"/>
            <a:ext cx="4340225" cy="151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7165">
              <a:lnSpc>
                <a:spcPct val="127000"/>
              </a:lnSpc>
              <a:spcBef>
                <a:spcPts val="100"/>
              </a:spcBef>
              <a:buChar char="-"/>
              <a:tabLst>
                <a:tab pos="189230" algn="l"/>
                <a:tab pos="213995" algn="l"/>
              </a:tabLst>
            </a:pPr>
            <a:r>
              <a:rPr dirty="0" sz="2000">
                <a:latin typeface="Verdana"/>
                <a:cs typeface="Verdana"/>
              </a:rPr>
              <a:t>	number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 </a:t>
            </a:r>
            <a:r>
              <a:rPr dirty="0" sz="2000">
                <a:latin typeface="Verdana"/>
                <a:cs typeface="Verdana"/>
              </a:rPr>
              <a:t>(including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spaces)</a:t>
            </a:r>
            <a:endParaRPr sz="2000">
              <a:latin typeface="Verdana"/>
              <a:cs typeface="Verdana"/>
            </a:endParaRPr>
          </a:p>
          <a:p>
            <a:pPr marL="214629" indent="-201930">
              <a:lnSpc>
                <a:spcPct val="100000"/>
              </a:lnSpc>
              <a:spcBef>
                <a:spcPts val="310"/>
              </a:spcBef>
              <a:buChar char="-"/>
              <a:tabLst>
                <a:tab pos="214629" algn="l"/>
              </a:tabLst>
            </a:pPr>
            <a:r>
              <a:rPr dirty="0" sz="2000">
                <a:latin typeface="Verdana"/>
                <a:cs typeface="Verdana"/>
              </a:rPr>
              <a:t>lowercase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version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  <a:p>
            <a:pPr marL="214629" indent="-201930">
              <a:lnSpc>
                <a:spcPct val="100000"/>
              </a:lnSpc>
              <a:spcBef>
                <a:spcPts val="484"/>
              </a:spcBef>
              <a:buChar char="-"/>
              <a:tabLst>
                <a:tab pos="214629" algn="l"/>
              </a:tabLst>
            </a:pPr>
            <a:r>
              <a:rPr dirty="0" sz="2000">
                <a:latin typeface="Verdana"/>
                <a:cs typeface="Verdana"/>
              </a:rPr>
              <a:t>uppercase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version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1746855"/>
            <a:ext cx="2775585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58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Courier New"/>
                <a:cs typeface="Courier New"/>
              </a:rPr>
              <a:t>str.lower(</a:t>
            </a:r>
            <a:r>
              <a:rPr dirty="0" sz="2000" spc="-10" b="1" i="1">
                <a:latin typeface="Verdana"/>
                <a:cs typeface="Verdana"/>
              </a:rPr>
              <a:t>string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245745" indent="-233045">
              <a:lnSpc>
                <a:spcPct val="100000"/>
              </a:lnSpc>
              <a:spcBef>
                <a:spcPts val="48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Courier New"/>
                <a:cs typeface="Courier New"/>
              </a:rPr>
              <a:t>str.upper(</a:t>
            </a:r>
            <a:r>
              <a:rPr dirty="0" sz="2000" spc="-10" b="1" i="1">
                <a:latin typeface="Verdana"/>
                <a:cs typeface="Verdana"/>
              </a:rPr>
              <a:t>string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2926207"/>
            <a:ext cx="6812280" cy="2400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ts val="235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245745" marR="2138680">
              <a:lnSpc>
                <a:spcPts val="2400"/>
              </a:lnSpc>
              <a:spcBef>
                <a:spcPts val="30"/>
              </a:spcBef>
            </a:pPr>
            <a:r>
              <a:rPr dirty="0" sz="2000">
                <a:latin typeface="Courier New"/>
                <a:cs typeface="Courier New"/>
              </a:rPr>
              <a:t>name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"Martin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Douglas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Stepp" </a:t>
            </a:r>
            <a:r>
              <a:rPr dirty="0" sz="2000">
                <a:latin typeface="Courier New"/>
                <a:cs typeface="Courier New"/>
              </a:rPr>
              <a:t>length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len(name)</a:t>
            </a:r>
            <a:endParaRPr sz="2000">
              <a:latin typeface="Courier New"/>
              <a:cs typeface="Courier New"/>
            </a:endParaRPr>
          </a:p>
          <a:p>
            <a:pPr marL="245745">
              <a:lnSpc>
                <a:spcPts val="2320"/>
              </a:lnSpc>
            </a:pPr>
            <a:r>
              <a:rPr dirty="0" sz="2000">
                <a:latin typeface="Courier New"/>
                <a:cs typeface="Courier New"/>
              </a:rPr>
              <a:t>big_name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str.upper(name)</a:t>
            </a:r>
            <a:endParaRPr sz="20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print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big_name,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"has",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length,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"characters"</a:t>
            </a:r>
            <a:endParaRPr sz="2000">
              <a:latin typeface="Courier New"/>
              <a:cs typeface="Courier New"/>
            </a:endParaRPr>
          </a:p>
          <a:p>
            <a:pPr marL="245745">
              <a:lnSpc>
                <a:spcPct val="100000"/>
              </a:lnSpc>
              <a:spcBef>
                <a:spcPts val="1725"/>
              </a:spcBef>
            </a:pPr>
            <a:r>
              <a:rPr dirty="0" sz="2000" spc="-10">
                <a:latin typeface="Verdana"/>
                <a:cs typeface="Verdana"/>
              </a:rPr>
              <a:t>Output:</a:t>
            </a:r>
            <a:endParaRPr sz="20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265"/>
              </a:spcBef>
            </a:pPr>
            <a:r>
              <a:rPr dirty="0" sz="2000">
                <a:latin typeface="Courier New"/>
                <a:cs typeface="Courier New"/>
              </a:rPr>
              <a:t>MARTIN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DOUGLAS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STEPP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has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20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characters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215" y="991022"/>
            <a:ext cx="7997825" cy="221805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77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352425" algn="l"/>
              </a:tabLst>
            </a:pPr>
            <a:r>
              <a:rPr dirty="0" sz="2000" spc="-10">
                <a:latin typeface="Courier New"/>
                <a:cs typeface="Courier New"/>
              </a:rPr>
              <a:t>raw_input</a:t>
            </a:r>
            <a:r>
              <a:rPr dirty="0" sz="2000" spc="-520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Reads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 string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text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input.</a:t>
            </a:r>
            <a:endParaRPr sz="2000">
              <a:latin typeface="Verdana"/>
              <a:cs typeface="Verdana"/>
            </a:endParaRPr>
          </a:p>
          <a:p>
            <a:pPr lvl="1" marL="751840" indent="-281940">
              <a:lnSpc>
                <a:spcPts val="2035"/>
              </a:lnSpc>
              <a:spcBef>
                <a:spcPts val="61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51840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ts val="1925"/>
              </a:lnSpc>
            </a:pPr>
            <a:r>
              <a:rPr dirty="0" sz="1800" b="1">
                <a:latin typeface="Courier New"/>
                <a:cs typeface="Courier New"/>
              </a:rPr>
              <a:t>name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raw_input("Howdy,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pardner.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What's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yer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name?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")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2050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name,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"...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what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silly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name!"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685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51840">
              <a:lnSpc>
                <a:spcPts val="2055"/>
              </a:lnSpc>
              <a:spcBef>
                <a:spcPts val="615"/>
              </a:spcBef>
            </a:pPr>
            <a:r>
              <a:rPr dirty="0" sz="1800">
                <a:latin typeface="Courier New"/>
                <a:cs typeface="Courier New"/>
              </a:rPr>
              <a:t>Howdy,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pardner.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What's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yer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name?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Paris</a:t>
            </a:r>
            <a:r>
              <a:rPr dirty="0" u="sng" sz="1800" spc="-5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Hilton</a:t>
            </a:r>
            <a:endParaRPr sz="1800">
              <a:latin typeface="Courier New"/>
              <a:cs typeface="Courier New"/>
            </a:endParaRPr>
          </a:p>
          <a:p>
            <a:pPr marL="751840">
              <a:lnSpc>
                <a:spcPts val="2055"/>
              </a:lnSpc>
            </a:pPr>
            <a:r>
              <a:rPr dirty="0" sz="1800">
                <a:latin typeface="Courier New"/>
                <a:cs typeface="Courier New"/>
              </a:rPr>
              <a:t>Paris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Hilton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...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what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silly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name!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4000" spc="-10" b="1">
                <a:latin typeface="Courier New"/>
                <a:cs typeface="Courier New"/>
              </a:rPr>
              <a:t>raw_input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Text</a:t>
            </a:r>
            <a:r>
              <a:rPr dirty="0" sz="4000" spc="-114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processing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34986"/>
            <a:ext cx="8527415" cy="29413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5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text</a:t>
            </a:r>
            <a:r>
              <a:rPr dirty="0" sz="2000" spc="-6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processing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Examining,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editing,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formatting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text.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2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often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examine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characters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string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5">
                <a:latin typeface="Verdana"/>
                <a:cs typeface="Verdana"/>
              </a:rPr>
              <a:t> one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rgbClr val="800000"/>
              </a:buClr>
              <a:buFont typeface="Wingdings"/>
              <a:buChar char=""/>
            </a:pP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for</a:t>
            </a:r>
            <a:r>
              <a:rPr dirty="0" sz="2000" spc="-505">
                <a:latin typeface="Courier New"/>
                <a:cs typeface="Courier New"/>
              </a:rPr>
              <a:t> </a:t>
            </a:r>
            <a:r>
              <a:rPr dirty="0" sz="2000">
                <a:latin typeface="Verdana"/>
                <a:cs typeface="Verdana"/>
              </a:rPr>
              <a:t>loop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examine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each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string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sequence.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110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ts val="2050"/>
              </a:lnSpc>
              <a:spcBef>
                <a:spcPts val="610"/>
              </a:spcBef>
            </a:pPr>
            <a:r>
              <a:rPr dirty="0" sz="1800" b="1">
                <a:latin typeface="Courier New"/>
                <a:cs typeface="Courier New"/>
              </a:rPr>
              <a:t>for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in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"booyah":</a:t>
            </a:r>
            <a:endParaRPr sz="1800">
              <a:latin typeface="Courier New"/>
              <a:cs typeface="Courier New"/>
            </a:endParaRPr>
          </a:p>
          <a:p>
            <a:pPr marL="1250315">
              <a:lnSpc>
                <a:spcPts val="2050"/>
              </a:lnSpc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702945">
              <a:lnSpc>
                <a:spcPts val="1875"/>
              </a:lnSpc>
              <a:spcBef>
                <a:spcPts val="1310"/>
              </a:spcBef>
            </a:pPr>
            <a:r>
              <a:rPr dirty="0" sz="1800" spc="-10"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ts val="1875"/>
              </a:lnSpc>
            </a:pPr>
            <a:r>
              <a:rPr dirty="0" sz="1800" spc="-5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812" y="3868292"/>
            <a:ext cx="137795" cy="4921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>
              <a:lnSpc>
                <a:spcPct val="70000"/>
              </a:lnSpc>
              <a:spcBef>
                <a:spcPts val="745"/>
              </a:spcBef>
            </a:pPr>
            <a:r>
              <a:rPr dirty="0" sz="1800" spc="-50">
                <a:latin typeface="Courier New"/>
                <a:cs typeface="Courier New"/>
              </a:rPr>
              <a:t>o 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812" y="4252341"/>
            <a:ext cx="137795" cy="68389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>
              <a:lnSpc>
                <a:spcPct val="70000"/>
              </a:lnSpc>
              <a:spcBef>
                <a:spcPts val="745"/>
              </a:spcBef>
            </a:pPr>
            <a:r>
              <a:rPr dirty="0" sz="1800" spc="-50">
                <a:latin typeface="Courier New"/>
                <a:cs typeface="Courier New"/>
              </a:rPr>
              <a:t>y a h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Strings</a:t>
            </a:r>
            <a:r>
              <a:rPr dirty="0" sz="4000" spc="-160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and</a:t>
            </a:r>
            <a:r>
              <a:rPr dirty="0" sz="4000" spc="-14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numbers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11892"/>
            <a:ext cx="8319134" cy="253746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6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  <a:tab pos="2755900" algn="l"/>
              </a:tabLst>
            </a:pPr>
            <a:r>
              <a:rPr dirty="0" sz="2000" spc="-10">
                <a:latin typeface="Courier New"/>
                <a:cs typeface="Courier New"/>
              </a:rPr>
              <a:t>ord(</a:t>
            </a:r>
            <a:r>
              <a:rPr dirty="0" sz="2000" spc="-10" b="1" i="1">
                <a:latin typeface="Verdana"/>
                <a:cs typeface="Verdana"/>
              </a:rPr>
              <a:t>text</a:t>
            </a:r>
            <a:r>
              <a:rPr dirty="0" sz="2000" spc="-10">
                <a:latin typeface="Courier New"/>
                <a:cs typeface="Courier New"/>
              </a:rPr>
              <a:t>)</a:t>
            </a:r>
            <a:r>
              <a:rPr dirty="0" sz="2000">
                <a:latin typeface="Courier New"/>
                <a:cs typeface="Courier New"/>
              </a:rPr>
              <a:t>	</a:t>
            </a:r>
            <a:r>
              <a:rPr dirty="0" sz="2000">
                <a:latin typeface="Verdana"/>
                <a:cs typeface="Verdana"/>
              </a:rPr>
              <a:t>-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converts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string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into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number.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45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  <a:tab pos="3821429" algn="l"/>
              </a:tabLst>
            </a:pPr>
            <a:r>
              <a:rPr dirty="0" sz="1800">
                <a:latin typeface="Verdana"/>
                <a:cs typeface="Verdana"/>
              </a:rPr>
              <a:t>Example: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ord("a")</a:t>
            </a:r>
            <a:r>
              <a:rPr dirty="0" sz="1800" spc="-49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97</a:t>
            </a:r>
            <a:r>
              <a:rPr dirty="0" sz="1800" spc="-25">
                <a:latin typeface="Verdana"/>
                <a:cs typeface="Verdana"/>
              </a:rPr>
              <a:t>,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ord("b")</a:t>
            </a:r>
            <a:r>
              <a:rPr dirty="0" sz="1800" spc="-49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Courier New"/>
                <a:cs typeface="Courier New"/>
              </a:rPr>
              <a:t>98</a:t>
            </a:r>
            <a:r>
              <a:rPr dirty="0" sz="1800">
                <a:latin typeface="Verdana"/>
                <a:cs typeface="Verdana"/>
              </a:rPr>
              <a:t>, </a:t>
            </a:r>
            <a:r>
              <a:rPr dirty="0" sz="1800" spc="-25"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1739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Characters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map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numbers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standardized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mappings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such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latin typeface="Verdana"/>
                <a:cs typeface="Verdana"/>
              </a:rPr>
              <a:t>ASCII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Unicode</a:t>
            </a:r>
            <a:r>
              <a:rPr dirty="0" sz="1800" spc="-1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  <a:tab pos="2755900" algn="l"/>
              </a:tabLst>
            </a:pPr>
            <a:r>
              <a:rPr dirty="0" sz="2000" spc="-10">
                <a:latin typeface="Courier New"/>
                <a:cs typeface="Courier New"/>
              </a:rPr>
              <a:t>chr(</a:t>
            </a:r>
            <a:r>
              <a:rPr dirty="0" sz="2000" spc="-10" b="1" i="1">
                <a:latin typeface="Verdana"/>
                <a:cs typeface="Verdana"/>
              </a:rPr>
              <a:t>number</a:t>
            </a:r>
            <a:r>
              <a:rPr dirty="0" sz="2000" spc="-10">
                <a:latin typeface="Verdana"/>
                <a:cs typeface="Verdana"/>
              </a:rPr>
              <a:t>)</a:t>
            </a:r>
            <a:r>
              <a:rPr dirty="0" sz="2000">
                <a:latin typeface="Verdana"/>
                <a:cs typeface="Verdana"/>
              </a:rPr>
              <a:t>	-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converts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number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string.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45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Example: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chr(99)</a:t>
            </a:r>
            <a:r>
              <a:rPr dirty="0" sz="1800" spc="-48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"c"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4258018"/>
            <a:ext cx="7950834" cy="6813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42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performs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rotation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cypher.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e.g.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"Attack"</a:t>
            </a:r>
            <a:r>
              <a:rPr dirty="0" sz="1800" spc="-484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rotated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becomes </a:t>
            </a:r>
            <a:r>
              <a:rPr dirty="0" sz="1800" spc="-10">
                <a:latin typeface="Courier New"/>
                <a:cs typeface="Courier New"/>
              </a:rPr>
              <a:t>"buubdl"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File</a:t>
            </a:r>
            <a:r>
              <a:rPr dirty="0" sz="4000" spc="-3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processing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7776209" cy="2592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handle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data,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which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often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comes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from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files.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808080"/>
              </a:buClr>
              <a:buFont typeface="Wingdings"/>
              <a:buChar char=""/>
            </a:pP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Reading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entire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contents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file: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95"/>
              </a:spcBef>
              <a:tabLst>
                <a:tab pos="2379345" algn="l"/>
              </a:tabLst>
            </a:pPr>
            <a:r>
              <a:rPr dirty="0" sz="1800" spc="-10" b="1" i="1">
                <a:latin typeface="Verdana"/>
                <a:cs typeface="Verdana"/>
              </a:rPr>
              <a:t>variableName</a:t>
            </a:r>
            <a:r>
              <a:rPr dirty="0" sz="1800" b="1" i="1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open("</a:t>
            </a:r>
            <a:r>
              <a:rPr dirty="0" sz="1800" spc="-10" b="1" i="1">
                <a:latin typeface="Verdana"/>
                <a:cs typeface="Verdana"/>
              </a:rPr>
              <a:t>filename</a:t>
            </a:r>
            <a:r>
              <a:rPr dirty="0" sz="1800" spc="-10">
                <a:latin typeface="Courier New"/>
                <a:cs typeface="Courier New"/>
              </a:rPr>
              <a:t>").read()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Courier New"/>
                <a:cs typeface="Courier New"/>
              </a:rPr>
              <a:t>file_text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open("bankaccount.txt").read()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  <a:tabLst>
                <a:tab pos="3587750" algn="l"/>
              </a:tabLst>
            </a:pPr>
            <a:r>
              <a:rPr dirty="0" sz="4000" spc="-35" b="1">
                <a:latin typeface="Verdana"/>
                <a:cs typeface="Verdana"/>
              </a:rPr>
              <a:t>Line-</a:t>
            </a:r>
            <a:r>
              <a:rPr dirty="0" sz="4000" spc="-30" b="1">
                <a:latin typeface="Verdana"/>
                <a:cs typeface="Verdana"/>
              </a:rPr>
              <a:t>by-</a:t>
            </a:r>
            <a:r>
              <a:rPr dirty="0" sz="4000" spc="-20" b="1">
                <a:latin typeface="Verdana"/>
                <a:cs typeface="Verdana"/>
              </a:rPr>
              <a:t>line</a:t>
            </a:r>
            <a:r>
              <a:rPr dirty="0" sz="4000" b="1">
                <a:latin typeface="Verdana"/>
                <a:cs typeface="Verdana"/>
              </a:rPr>
              <a:t>	</a:t>
            </a:r>
            <a:r>
              <a:rPr dirty="0" sz="4000" spc="-10" b="1">
                <a:latin typeface="Verdana"/>
                <a:cs typeface="Verdana"/>
              </a:rPr>
              <a:t>processing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68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7033259" cy="2867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Reading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file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line-</a:t>
            </a:r>
            <a:r>
              <a:rPr dirty="0" sz="2000" spc="-20">
                <a:latin typeface="Verdana"/>
                <a:cs typeface="Verdana"/>
              </a:rPr>
              <a:t>by-</a:t>
            </a:r>
            <a:r>
              <a:rPr dirty="0" sz="2000" spc="-10">
                <a:latin typeface="Verdana"/>
                <a:cs typeface="Verdana"/>
              </a:rPr>
              <a:t>line: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line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in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open("</a:t>
            </a:r>
            <a:r>
              <a:rPr dirty="0" sz="1800" spc="-10" b="1" i="1">
                <a:latin typeface="Verdana"/>
                <a:cs typeface="Verdana"/>
              </a:rPr>
              <a:t>filename</a:t>
            </a:r>
            <a:r>
              <a:rPr dirty="0" sz="1800" spc="-10">
                <a:latin typeface="Courier New"/>
                <a:cs typeface="Courier New"/>
              </a:rPr>
              <a:t>").readlines():</a:t>
            </a:r>
            <a:endParaRPr sz="1800">
              <a:latin typeface="Courier New"/>
              <a:cs typeface="Courier New"/>
            </a:endParaRPr>
          </a:p>
          <a:p>
            <a:pPr marL="1015365">
              <a:lnSpc>
                <a:spcPct val="100000"/>
              </a:lnSpc>
              <a:spcBef>
                <a:spcPts val="430"/>
              </a:spcBef>
            </a:pPr>
            <a:r>
              <a:rPr dirty="0" sz="1800" spc="-10" b="1" i="1">
                <a:latin typeface="Verdana"/>
                <a:cs typeface="Verdana"/>
              </a:rPr>
              <a:t>statements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600"/>
              </a:spcBef>
            </a:pP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dirty="0" sz="1800">
                <a:latin typeface="Courier New"/>
                <a:cs typeface="Courier New"/>
              </a:rPr>
              <a:t>count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017269" marR="5080" indent="-548005">
              <a:lnSpc>
                <a:spcPct val="120000"/>
              </a:lnSpc>
            </a:pPr>
            <a:r>
              <a:rPr dirty="0" sz="1800">
                <a:latin typeface="Courier New"/>
                <a:cs typeface="Courier New"/>
              </a:rPr>
              <a:t>for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line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in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open("bankaccount.txt").readlines(): </a:t>
            </a:r>
            <a:r>
              <a:rPr dirty="0" sz="1800">
                <a:latin typeface="Courier New"/>
                <a:cs typeface="Courier New"/>
              </a:rPr>
              <a:t>count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count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ourier New"/>
                <a:cs typeface="Courier New"/>
              </a:rPr>
              <a:t>print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"The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file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contains",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count,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"lines."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5087397"/>
            <a:ext cx="8670290" cy="102425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36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Exercise:</a:t>
            </a:r>
            <a:r>
              <a:rPr dirty="0" sz="2000" spc="-5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process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file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DNA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text,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such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  <a:spcBef>
                <a:spcPts val="240"/>
              </a:spcBef>
            </a:pPr>
            <a:r>
              <a:rPr dirty="0" sz="1800" spc="-10">
                <a:latin typeface="Courier New"/>
                <a:cs typeface="Courier New"/>
              </a:rPr>
              <a:t>ATGCAATTGCTCGATTAG</a:t>
            </a:r>
            <a:endParaRPr sz="1800">
              <a:latin typeface="Courier New"/>
              <a:cs typeface="Courier New"/>
            </a:endParaRPr>
          </a:p>
          <a:p>
            <a:pPr lvl="1" marL="702945" indent="-233045">
              <a:lnSpc>
                <a:spcPct val="100000"/>
              </a:lnSpc>
              <a:spcBef>
                <a:spcPts val="63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Count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percent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C+G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present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DNA.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3029711"/>
            <a:ext cx="5644895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5"/>
              </a:spcBef>
            </a:pPr>
            <a:r>
              <a:rPr dirty="0"/>
              <a:t>Objects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Classes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Defining</a:t>
            </a:r>
            <a:r>
              <a:rPr dirty="0" sz="4000" spc="-135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</a:t>
            </a:r>
            <a:r>
              <a:rPr dirty="0" sz="4000" spc="-12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Class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00992"/>
            <a:ext cx="8974455" cy="547243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86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program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own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objects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6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item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fields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functions.</a:t>
            </a:r>
            <a:endParaRPr sz="1800">
              <a:latin typeface="Verdana"/>
              <a:cs typeface="Verdana"/>
            </a:endParaRPr>
          </a:p>
          <a:p>
            <a:pPr lvl="2" marL="1097280" indent="-170180">
              <a:lnSpc>
                <a:spcPct val="100000"/>
              </a:lnSpc>
              <a:spcBef>
                <a:spcPts val="595"/>
              </a:spcBef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several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describing</a:t>
            </a:r>
            <a:endParaRPr sz="1600">
              <a:latin typeface="Verdana"/>
              <a:cs typeface="Verdana"/>
            </a:endParaRPr>
          </a:p>
          <a:p>
            <a:pPr marL="1097915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lvl="2" marL="1097280" indent="-170180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modified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methods</a:t>
            </a:r>
            <a:endParaRPr sz="1600">
              <a:latin typeface="Verdana"/>
              <a:cs typeface="Verdana"/>
            </a:endParaRPr>
          </a:p>
          <a:p>
            <a:pPr lvl="1" marL="702945" marR="278130" indent="-233679">
              <a:lnSpc>
                <a:spcPct val="110000"/>
              </a:lnSpc>
              <a:spcBef>
                <a:spcPts val="414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look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operate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380"/>
              </a:spcBef>
              <a:buClr>
                <a:srgbClr val="800000"/>
              </a:buClr>
              <a:buFont typeface="Wingdings"/>
              <a:buChar char=""/>
            </a:pPr>
            <a:endParaRPr sz="18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buClr>
                <a:srgbClr val="808080"/>
              </a:buClr>
              <a:buSzPct val="58695"/>
              <a:buFont typeface="Wingdings"/>
              <a:buChar char=""/>
              <a:tabLst>
                <a:tab pos="245745" algn="l"/>
              </a:tabLst>
            </a:pPr>
            <a:r>
              <a:rPr dirty="0" sz="2300">
                <a:latin typeface="Verdana"/>
                <a:cs typeface="Verdana"/>
              </a:rPr>
              <a:t>Declaring</a:t>
            </a:r>
            <a:r>
              <a:rPr dirty="0" sz="2300" spc="-5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a</a:t>
            </a:r>
            <a:r>
              <a:rPr dirty="0" sz="2300" spc="-2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class:</a:t>
            </a:r>
            <a:endParaRPr sz="23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  <a:spcBef>
                <a:spcPts val="1465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name</a:t>
            </a:r>
            <a:r>
              <a:rPr dirty="0" sz="2000" spc="-1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853440">
              <a:lnSpc>
                <a:spcPct val="100000"/>
              </a:lnSpc>
            </a:pPr>
            <a:r>
              <a:rPr dirty="0" sz="2000" spc="-10" b="1">
                <a:latin typeface="Verdana"/>
                <a:cs typeface="Verdana"/>
              </a:rPr>
              <a:t>statements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610"/>
              </a:spcBef>
              <a:buClr>
                <a:srgbClr val="808080"/>
              </a:buClr>
              <a:buSzPct val="58695"/>
              <a:buFont typeface="Wingdings"/>
              <a:buChar char=""/>
              <a:tabLst>
                <a:tab pos="245745" algn="l"/>
              </a:tabLst>
            </a:pPr>
            <a:r>
              <a:rPr dirty="0" sz="2300" spc="-10">
                <a:latin typeface="Verdana"/>
                <a:cs typeface="Verdana"/>
              </a:rPr>
              <a:t>Example:</a:t>
            </a:r>
            <a:endParaRPr sz="2300">
              <a:latin typeface="Verdana"/>
              <a:cs typeface="Verdana"/>
            </a:endParaRPr>
          </a:p>
          <a:p>
            <a:pPr marL="622300" marR="5672455" indent="-376555">
              <a:lnSpc>
                <a:spcPct val="100000"/>
              </a:lnSpc>
              <a:spcBef>
                <a:spcPts val="1430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UCSBstudent: </a:t>
            </a:r>
            <a:r>
              <a:rPr dirty="0" sz="2000">
                <a:latin typeface="Courier New"/>
                <a:cs typeface="Courier New"/>
              </a:rPr>
              <a:t>age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21 </a:t>
            </a:r>
            <a:r>
              <a:rPr dirty="0" sz="2000" spc="-10">
                <a:latin typeface="Courier New"/>
                <a:cs typeface="Courier New"/>
              </a:rPr>
              <a:t>schoolname=‘UCSB’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Fields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1911" y="1028445"/>
            <a:ext cx="8602345" cy="4570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1230" algn="l"/>
              </a:tabLst>
            </a:pPr>
            <a:r>
              <a:rPr dirty="0" sz="2000" spc="-20" b="1">
                <a:latin typeface="Verdana"/>
                <a:cs typeface="Verdana"/>
              </a:rPr>
              <a:t>name</a:t>
            </a:r>
            <a:r>
              <a:rPr dirty="0" sz="2000" b="1">
                <a:latin typeface="Verdana"/>
                <a:cs typeface="Verdana"/>
              </a:rPr>
              <a:t>	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value</a:t>
            </a:r>
            <a:endParaRPr sz="20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222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245"/>
              </a:lnSpc>
              <a:spcBef>
                <a:spcPts val="325"/>
              </a:spcBef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Point:</a:t>
            </a:r>
            <a:endParaRPr sz="2100">
              <a:latin typeface="Courier New"/>
              <a:cs typeface="Courier New"/>
            </a:endParaRPr>
          </a:p>
          <a:p>
            <a:pPr marL="1109980">
              <a:lnSpc>
                <a:spcPts val="1995"/>
              </a:lnSpc>
            </a:pPr>
            <a:r>
              <a:rPr dirty="0" sz="2100">
                <a:latin typeface="Courier New"/>
                <a:cs typeface="Courier New"/>
              </a:rPr>
              <a:t>x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60">
                <a:latin typeface="Courier New"/>
                <a:cs typeface="Courier New"/>
              </a:rPr>
              <a:t>0</a:t>
            </a:r>
            <a:endParaRPr sz="2100">
              <a:latin typeface="Courier New"/>
              <a:cs typeface="Courier New"/>
            </a:endParaRPr>
          </a:p>
          <a:p>
            <a:pPr marL="1109980">
              <a:lnSpc>
                <a:spcPts val="2270"/>
              </a:lnSpc>
            </a:pPr>
            <a:r>
              <a:rPr dirty="0" sz="2100">
                <a:latin typeface="Courier New"/>
                <a:cs typeface="Courier New"/>
              </a:rPr>
              <a:t>y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0</a:t>
            </a:r>
            <a:endParaRPr sz="2100">
              <a:latin typeface="Courier New"/>
              <a:cs typeface="Courier New"/>
            </a:endParaRPr>
          </a:p>
          <a:p>
            <a:pPr marL="469900">
              <a:lnSpc>
                <a:spcPts val="2270"/>
              </a:lnSpc>
              <a:spcBef>
                <a:spcPts val="1510"/>
              </a:spcBef>
            </a:pPr>
            <a:r>
              <a:rPr dirty="0" sz="2100" b="1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dirty="0" sz="2100" spc="-20" b="1">
                <a:solidFill>
                  <a:srgbClr val="008000"/>
                </a:solidFill>
                <a:latin typeface="Courier New"/>
                <a:cs typeface="Courier New"/>
              </a:rPr>
              <a:t> main</a:t>
            </a:r>
            <a:endParaRPr sz="2100">
              <a:latin typeface="Courier New"/>
              <a:cs typeface="Courier New"/>
            </a:endParaRPr>
          </a:p>
          <a:p>
            <a:pPr marL="469900" marR="6201410">
              <a:lnSpc>
                <a:spcPts val="2020"/>
              </a:lnSpc>
              <a:spcBef>
                <a:spcPts val="235"/>
              </a:spcBef>
            </a:pPr>
            <a:r>
              <a:rPr dirty="0" sz="2100">
                <a:latin typeface="Courier New"/>
                <a:cs typeface="Courier New"/>
              </a:rPr>
              <a:t>p1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Point() </a:t>
            </a:r>
            <a:r>
              <a:rPr dirty="0" sz="2100">
                <a:latin typeface="Courier New"/>
                <a:cs typeface="Courier New"/>
              </a:rPr>
              <a:t>p1.x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  <a:p>
            <a:pPr marL="469900">
              <a:lnSpc>
                <a:spcPts val="2030"/>
              </a:lnSpc>
            </a:pPr>
            <a:r>
              <a:rPr dirty="0" sz="2100">
                <a:latin typeface="Courier New"/>
                <a:cs typeface="Courier New"/>
              </a:rPr>
              <a:t>p1.y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25">
                <a:latin typeface="Courier New"/>
                <a:cs typeface="Courier New"/>
              </a:rPr>
              <a:t> -</a:t>
            </a:r>
            <a:r>
              <a:rPr dirty="0" sz="2100" spc="-50">
                <a:latin typeface="Courier New"/>
                <a:cs typeface="Courier New"/>
              </a:rPr>
              <a:t>5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100">
              <a:latin typeface="Courier New"/>
              <a:cs typeface="Courier New"/>
            </a:endParaRPr>
          </a:p>
          <a:p>
            <a:pPr marL="469900" marR="2040889" indent="-233679">
              <a:lnSpc>
                <a:spcPts val="1939"/>
              </a:lnSpc>
              <a:spcBef>
                <a:spcPts val="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900" algn="l"/>
              </a:tabLst>
            </a:pP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declared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directly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(as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shown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here)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 constructors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(more</a:t>
            </a:r>
            <a:r>
              <a:rPr dirty="0" sz="1800" spc="-10">
                <a:latin typeface="Verdana"/>
                <a:cs typeface="Verdana"/>
              </a:rPr>
              <a:t> common)</a:t>
            </a:r>
            <a:endParaRPr sz="18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123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Python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really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encapsulation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private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fields</a:t>
            </a:r>
            <a:endParaRPr sz="1800">
              <a:latin typeface="Verdana"/>
              <a:cs typeface="Verdana"/>
            </a:endParaRPr>
          </a:p>
          <a:p>
            <a:pPr lvl="1" marL="864235" indent="-170180">
              <a:lnSpc>
                <a:spcPct val="100000"/>
              </a:lnSpc>
              <a:spcBef>
                <a:spcPts val="60"/>
              </a:spcBef>
              <a:buSzPct val="50000"/>
              <a:buFont typeface="Wingdings"/>
              <a:buChar char=""/>
              <a:tabLst>
                <a:tab pos="864235" algn="l"/>
              </a:tabLst>
            </a:pPr>
            <a:r>
              <a:rPr dirty="0" sz="1900">
                <a:latin typeface="Verdana"/>
                <a:cs typeface="Verdana"/>
              </a:rPr>
              <a:t>relies</a:t>
            </a:r>
            <a:r>
              <a:rPr dirty="0" sz="1900" spc="-3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on</a:t>
            </a:r>
            <a:r>
              <a:rPr dirty="0" sz="1900" spc="-5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caller</a:t>
            </a:r>
            <a:r>
              <a:rPr dirty="0" sz="1900" spc="-2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to</a:t>
            </a:r>
            <a:r>
              <a:rPr dirty="0" sz="1900" spc="-6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"be</a:t>
            </a:r>
            <a:r>
              <a:rPr dirty="0" sz="1900" spc="-4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nice"</a:t>
            </a:r>
            <a:r>
              <a:rPr dirty="0" sz="1900" spc="-3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and</a:t>
            </a:r>
            <a:r>
              <a:rPr dirty="0" sz="1900" spc="-50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not</a:t>
            </a:r>
            <a:r>
              <a:rPr dirty="0" sz="1900" spc="-45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mess</a:t>
            </a:r>
            <a:r>
              <a:rPr dirty="0" sz="1900" spc="-45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with</a:t>
            </a:r>
            <a:r>
              <a:rPr dirty="0" sz="1900" spc="-35">
                <a:latin typeface="Verdana"/>
                <a:cs typeface="Verdana"/>
              </a:rPr>
              <a:t> </a:t>
            </a:r>
            <a:r>
              <a:rPr dirty="0" sz="1900">
                <a:latin typeface="Verdana"/>
                <a:cs typeface="Verdana"/>
              </a:rPr>
              <a:t>objects'</a:t>
            </a:r>
            <a:r>
              <a:rPr dirty="0" sz="1900" spc="-20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contents</a:t>
            </a:r>
            <a:endParaRPr sz="19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295900" y="1866900"/>
          <a:ext cx="2868930" cy="148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2210435"/>
              </a:tblGrid>
              <a:tr h="408940">
                <a:tc gridSpan="2"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point.py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76200">
                      <a:solidFill>
                        <a:srgbClr val="CC6600"/>
                      </a:solidFill>
                      <a:prstDash val="solid"/>
                    </a:lnL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  <a:lnB w="76200">
                      <a:solidFill>
                        <a:srgbClr val="CC66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5690">
                <a:tc>
                  <a:txBody>
                    <a:bodyPr/>
                    <a:lstStyle/>
                    <a:p>
                      <a:pPr marL="285750">
                        <a:lnSpc>
                          <a:spcPts val="2014"/>
                        </a:lnSpc>
                        <a:spcBef>
                          <a:spcPts val="89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85750">
                        <a:lnSpc>
                          <a:spcPts val="1880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85750">
                        <a:lnSpc>
                          <a:spcPts val="202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13030">
                    <a:lnL w="76200">
                      <a:solidFill>
                        <a:srgbClr val="CC6600"/>
                      </a:solidFill>
                      <a:prstDash val="solid"/>
                    </a:lnL>
                    <a:lnT w="76200">
                      <a:solidFill>
                        <a:srgbClr val="CC6600"/>
                      </a:solidFill>
                      <a:prstDash val="solid"/>
                    </a:lnT>
                    <a:lnB w="76200">
                      <a:solidFill>
                        <a:srgbClr val="CC6600"/>
                      </a:solidFill>
                      <a:prstDash val="solid"/>
                    </a:lnB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014"/>
                        </a:lnSpc>
                        <a:spcBef>
                          <a:spcPts val="89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Point: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5960">
                        <a:lnSpc>
                          <a:spcPts val="18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95960">
                        <a:lnSpc>
                          <a:spcPts val="202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13030"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  <a:lnB w="76200">
                      <a:solidFill>
                        <a:srgbClr val="CC6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28900"/>
            <a:ext cx="1295400" cy="4229100"/>
            <a:chOff x="0" y="2628900"/>
            <a:chExt cx="1295400" cy="4229100"/>
          </a:xfrm>
        </p:grpSpPr>
        <p:sp>
          <p:nvSpPr>
            <p:cNvPr id="3" name="object 3" descr=""/>
            <p:cNvSpPr/>
            <p:nvPr/>
          </p:nvSpPr>
          <p:spPr>
            <a:xfrm>
              <a:off x="369887" y="3114166"/>
              <a:ext cx="468630" cy="3743960"/>
            </a:xfrm>
            <a:custGeom>
              <a:avLst/>
              <a:gdLst/>
              <a:ahLst/>
              <a:cxnLst/>
              <a:rect l="l" t="t" r="r" b="b"/>
              <a:pathLst>
                <a:path w="468630" h="3743959">
                  <a:moveTo>
                    <a:pt x="0" y="3743833"/>
                  </a:moveTo>
                  <a:lnTo>
                    <a:pt x="468312" y="3743833"/>
                  </a:lnTo>
                  <a:lnTo>
                    <a:pt x="468312" y="0"/>
                  </a:lnTo>
                  <a:lnTo>
                    <a:pt x="0" y="0"/>
                  </a:lnTo>
                  <a:lnTo>
                    <a:pt x="0" y="3743833"/>
                  </a:lnTo>
                  <a:close/>
                </a:path>
              </a:pathLst>
            </a:custGeom>
            <a:solidFill>
              <a:srgbClr val="568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3687" y="2628900"/>
              <a:ext cx="76200" cy="4229100"/>
            </a:xfrm>
            <a:custGeom>
              <a:avLst/>
              <a:gdLst/>
              <a:ahLst/>
              <a:cxnLst/>
              <a:rect l="l" t="t" r="r" b="b"/>
              <a:pathLst>
                <a:path w="76200" h="4229100">
                  <a:moveTo>
                    <a:pt x="76200" y="0"/>
                  </a:moveTo>
                  <a:lnTo>
                    <a:pt x="0" y="0"/>
                  </a:lnTo>
                  <a:lnTo>
                    <a:pt x="0" y="4229100"/>
                  </a:lnTo>
                  <a:lnTo>
                    <a:pt x="76200" y="4229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Using</a:t>
            </a:r>
            <a:r>
              <a:rPr dirty="0" sz="4000" spc="-95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a</a:t>
            </a:r>
            <a:r>
              <a:rPr dirty="0" sz="4000" spc="-8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Class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1911" y="1075689"/>
            <a:ext cx="6179820" cy="828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import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0" b="1"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176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client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programs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93687" y="2628900"/>
          <a:ext cx="8583930" cy="418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7925434"/>
              </a:tblGrid>
              <a:tr h="408940">
                <a:tc grid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point_main.py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76200">
                      <a:solidFill>
                        <a:srgbClr val="CC6600"/>
                      </a:solidFill>
                      <a:prstDash val="solid"/>
                    </a:lnL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  <a:lnB w="76200">
                      <a:solidFill>
                        <a:srgbClr val="CC66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434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3350">
                    <a:lnL w="76200">
                      <a:solidFill>
                        <a:srgbClr val="CC6600"/>
                      </a:solidFill>
                      <a:prstDash val="solid"/>
                    </a:lnL>
                    <a:lnT w="76200">
                      <a:solidFill>
                        <a:srgbClr val="CC66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180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dirty="0" sz="18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dirty="0" sz="18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33350"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9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5"/>
                        </a:lnSpc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800" spc="-5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r" marR="75565">
                        <a:lnSpc>
                          <a:spcPts val="1889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9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p1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Point()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algn="r" marR="75565">
                        <a:lnSpc>
                          <a:spcPts val="1889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9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p1.x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p1.y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9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p2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Point()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algn="r" marR="75565">
                        <a:lnSpc>
                          <a:spcPts val="1889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9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p2.x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r" marR="74295">
                        <a:lnSpc>
                          <a:spcPts val="188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p2.y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dirty="0" sz="1800" spc="-4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Python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objects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are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dynamic</a:t>
                      </a:r>
                      <a:r>
                        <a:rPr dirty="0" sz="1800" spc="-35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(can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fields</a:t>
                      </a:r>
                      <a:r>
                        <a:rPr dirty="0" sz="1800" spc="-5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any</a:t>
                      </a:r>
                      <a:r>
                        <a:rPr dirty="0" sz="1800" spc="-45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time!)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9906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88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p1.name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"Tyler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Durden"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42069" y="6585915"/>
            <a:ext cx="12318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Math</a:t>
            </a:r>
            <a:r>
              <a:rPr dirty="0" sz="4000" spc="-13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commands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1066545"/>
            <a:ext cx="866648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5745" marR="5080" indent="-233679">
              <a:lnSpc>
                <a:spcPts val="2160"/>
              </a:lnSpc>
              <a:spcBef>
                <a:spcPts val="37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  <a:tab pos="6809105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useful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u="sng" sz="200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Verdana"/>
                <a:cs typeface="Verdana"/>
                <a:hlinkClick r:id="rId2"/>
              </a:rPr>
              <a:t>commands</a:t>
            </a:r>
            <a:r>
              <a:rPr dirty="0" sz="2000" spc="-35">
                <a:solidFill>
                  <a:srgbClr val="800080"/>
                </a:solidFill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(or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called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functions)</a:t>
            </a:r>
            <a:r>
              <a:rPr dirty="0" sz="2000">
                <a:latin typeface="Verdana"/>
                <a:cs typeface="Verdana"/>
              </a:rPr>
              <a:t>	for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performing calculations.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5901639"/>
            <a:ext cx="8653145" cy="8896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5745" marR="5080" indent="-233679">
              <a:lnSpc>
                <a:spcPts val="2160"/>
              </a:lnSpc>
              <a:spcBef>
                <a:spcPts val="37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many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these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commands,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must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write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following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at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top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program: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ourier New"/>
                <a:cs typeface="Courier New"/>
              </a:rPr>
              <a:t>from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math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import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8112" y="1770062"/>
          <a:ext cx="6080125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/>
                <a:gridCol w="3561079"/>
              </a:tblGrid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latin typeface="Verdana"/>
                          <a:cs typeface="Verdana"/>
                        </a:rPr>
                        <a:t>Command</a:t>
                      </a:r>
                      <a:r>
                        <a:rPr dirty="0" sz="1400" spc="-6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 b="1">
                          <a:latin typeface="Verdana"/>
                          <a:cs typeface="Verdana"/>
                        </a:rPr>
                        <a:t>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Description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abs(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absolute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value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ceil(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rounds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up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cos(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cosine,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radians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floor(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rounds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down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log(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logarithm,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base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 i="1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log10(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logarithm,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base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max(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value1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400" spc="-3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value2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larger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two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values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min(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value1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400" spc="-3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value2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smaller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two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values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round(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nearest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whole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number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9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sin(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sine,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radians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spc="-10">
                          <a:latin typeface="Courier New"/>
                          <a:cs typeface="Courier New"/>
                        </a:rPr>
                        <a:t>sqrt(</a:t>
                      </a:r>
                      <a:r>
                        <a:rPr dirty="0" sz="1400" spc="-10" b="1" i="1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square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root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205537" y="1585912"/>
          <a:ext cx="287655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Constant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Description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50">
                          <a:latin typeface="Courier New"/>
                          <a:cs typeface="Courier New"/>
                        </a:rPr>
                        <a:t>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2.7182818...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25">
                          <a:latin typeface="Courier New"/>
                          <a:cs typeface="Courier New"/>
                        </a:rPr>
                        <a:t>pi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47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3.1415926...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Object</a:t>
            </a:r>
            <a:r>
              <a:rPr dirty="0" sz="4000" spc="-15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Methods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1911" y="1028445"/>
            <a:ext cx="7223759" cy="3447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0395" marR="560705" indent="-6083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def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name</a:t>
            </a:r>
            <a:r>
              <a:rPr dirty="0" sz="2000">
                <a:latin typeface="Courier New"/>
                <a:cs typeface="Courier New"/>
              </a:rPr>
              <a:t>(self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parameter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60" b="1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...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parameter</a:t>
            </a:r>
            <a:r>
              <a:rPr dirty="0" sz="2000" spc="-10">
                <a:latin typeface="Courier New"/>
                <a:cs typeface="Courier New"/>
              </a:rPr>
              <a:t>): </a:t>
            </a:r>
            <a:r>
              <a:rPr dirty="0" sz="2000" spc="-10" b="1">
                <a:latin typeface="Verdana"/>
                <a:cs typeface="Verdana"/>
              </a:rPr>
              <a:t>statements</a:t>
            </a:r>
            <a:endParaRPr sz="20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233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 spc="-10">
                <a:latin typeface="Courier New"/>
                <a:cs typeface="Courier New"/>
              </a:rPr>
              <a:t>self</a:t>
            </a:r>
            <a:r>
              <a:rPr dirty="0" sz="1800" spc="-480">
                <a:latin typeface="Courier New"/>
                <a:cs typeface="Courier New"/>
              </a:rPr>
              <a:t> </a:t>
            </a:r>
            <a:r>
              <a:rPr dirty="0" sz="1800" i="1">
                <a:latin typeface="Verdana"/>
                <a:cs typeface="Verdana"/>
              </a:rPr>
              <a:t>must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parameter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method</a:t>
            </a:r>
            <a:endParaRPr sz="1800">
              <a:latin typeface="Verdana"/>
              <a:cs typeface="Verdana"/>
            </a:endParaRPr>
          </a:p>
          <a:p>
            <a:pPr lvl="1" marL="864235" indent="-170180">
              <a:lnSpc>
                <a:spcPct val="100000"/>
              </a:lnSpc>
              <a:spcBef>
                <a:spcPts val="200"/>
              </a:spcBef>
              <a:buSzPct val="50000"/>
              <a:buFont typeface="Wingdings"/>
              <a:buChar char=""/>
              <a:tabLst>
                <a:tab pos="864235" algn="l"/>
              </a:tabLst>
            </a:pPr>
            <a:r>
              <a:rPr dirty="0" sz="1600">
                <a:latin typeface="Verdana"/>
                <a:cs typeface="Verdana"/>
              </a:rPr>
              <a:t>represents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"implicit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parameter"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0">
                <a:latin typeface="Courier New"/>
                <a:cs typeface="Courier New"/>
              </a:rPr>
              <a:t>this</a:t>
            </a:r>
            <a:r>
              <a:rPr dirty="0" sz="1600" spc="-385">
                <a:latin typeface="Courier New"/>
                <a:cs typeface="Courier New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Java)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Font typeface="Wingdings"/>
              <a:buChar char=""/>
            </a:pPr>
            <a:endParaRPr sz="16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 i="1">
                <a:latin typeface="Verdana"/>
                <a:cs typeface="Verdana"/>
              </a:rPr>
              <a:t>must</a:t>
            </a:r>
            <a:r>
              <a:rPr dirty="0" sz="1800" spc="-70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object's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fields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self</a:t>
            </a:r>
            <a:r>
              <a:rPr dirty="0" sz="1800" spc="-459">
                <a:latin typeface="Courier New"/>
                <a:cs typeface="Courier New"/>
              </a:rPr>
              <a:t> </a:t>
            </a:r>
            <a:r>
              <a:rPr dirty="0" sz="1800" spc="-10">
                <a:latin typeface="Verdana"/>
                <a:cs typeface="Verdana"/>
              </a:rPr>
              <a:t>reference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Point:</a:t>
            </a:r>
            <a:endParaRPr sz="2100">
              <a:latin typeface="Courier New"/>
              <a:cs typeface="Courier New"/>
            </a:endParaRPr>
          </a:p>
          <a:p>
            <a:pPr marL="1751330" marR="2418080" indent="-641985">
              <a:lnSpc>
                <a:spcPct val="100000"/>
              </a:lnSpc>
            </a:pPr>
            <a:r>
              <a:rPr dirty="0" sz="2100" b="1">
                <a:latin typeface="Courier New"/>
                <a:cs typeface="Courier New"/>
              </a:rPr>
              <a:t>def</a:t>
            </a:r>
            <a:r>
              <a:rPr dirty="0" sz="2100" spc="-7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move(self,</a:t>
            </a:r>
            <a:r>
              <a:rPr dirty="0" sz="2100" spc="-7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dx,</a:t>
            </a:r>
            <a:r>
              <a:rPr dirty="0" sz="2100" spc="-85" b="1">
                <a:latin typeface="Courier New"/>
                <a:cs typeface="Courier New"/>
              </a:rPr>
              <a:t> </a:t>
            </a:r>
            <a:r>
              <a:rPr dirty="0" sz="2100" spc="-20" b="1">
                <a:latin typeface="Courier New"/>
                <a:cs typeface="Courier New"/>
              </a:rPr>
              <a:t>dy): </a:t>
            </a:r>
            <a:r>
              <a:rPr dirty="0" sz="2100" b="1">
                <a:latin typeface="Courier New"/>
                <a:cs typeface="Courier New"/>
              </a:rPr>
              <a:t>self</a:t>
            </a:r>
            <a:r>
              <a:rPr dirty="0" sz="2100">
                <a:latin typeface="Courier New"/>
                <a:cs typeface="Courier New"/>
              </a:rPr>
              <a:t>.x</a:t>
            </a:r>
            <a:r>
              <a:rPr dirty="0" sz="2100" spc="-6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+=</a:t>
            </a:r>
            <a:r>
              <a:rPr dirty="0" sz="2100" spc="-5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dx</a:t>
            </a:r>
            <a:r>
              <a:rPr dirty="0" sz="2100" spc="525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self</a:t>
            </a:r>
            <a:r>
              <a:rPr dirty="0" sz="2100">
                <a:latin typeface="Courier New"/>
                <a:cs typeface="Courier New"/>
              </a:rPr>
              <a:t>.y</a:t>
            </a:r>
            <a:r>
              <a:rPr dirty="0" sz="2100" spc="-5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+=</a:t>
            </a:r>
            <a:r>
              <a:rPr dirty="0" sz="2100" spc="-4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dy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415"/>
              </a:spcBef>
              <a:tabLst>
                <a:tab pos="2560955" algn="l"/>
              </a:tabLst>
            </a:pPr>
            <a:r>
              <a:rPr dirty="0" sz="4000" spc="-10" b="1">
                <a:latin typeface="Verdana"/>
                <a:cs typeface="Verdana"/>
              </a:rPr>
              <a:t>Exercise</a:t>
            </a:r>
            <a:r>
              <a:rPr dirty="0" sz="4000" b="1">
                <a:latin typeface="Verdana"/>
                <a:cs typeface="Verdana"/>
              </a:rPr>
              <a:t>	</a:t>
            </a:r>
            <a:r>
              <a:rPr dirty="0" sz="4000" spc="-10" b="1">
                <a:latin typeface="Verdana"/>
                <a:cs typeface="Verdana"/>
              </a:rPr>
              <a:t>Answer</a:t>
            </a:r>
            <a:endParaRPr sz="4000">
              <a:latin typeface="Verdana"/>
              <a:cs typeface="Verdan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93687" y="1333500"/>
          <a:ext cx="8583930" cy="481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/>
                <a:gridCol w="7925434"/>
              </a:tblGrid>
              <a:tr h="408940">
                <a:tc grid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point.py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3020">
                    <a:lnL w="76200">
                      <a:solidFill>
                        <a:srgbClr val="CC6600"/>
                      </a:solidFill>
                      <a:prstDash val="solid"/>
                    </a:lnL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  <a:lnB w="76200">
                      <a:solidFill>
                        <a:srgbClr val="CC6600"/>
                      </a:solidFill>
                      <a:prstDash val="solid"/>
                    </a:lnB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2590"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13030">
                    <a:lnL w="76200">
                      <a:solidFill>
                        <a:srgbClr val="CC6600"/>
                      </a:solidFill>
                      <a:prstDash val="solid"/>
                    </a:lnL>
                    <a:lnT w="76200">
                      <a:solidFill>
                        <a:srgbClr val="CC6600"/>
                      </a:solidFill>
                      <a:prstDash val="solid"/>
                    </a:lnT>
                    <a:solidFill>
                      <a:srgbClr val="5684A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math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13030"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</a:tcPr>
                </a:tc>
              </a:tr>
              <a:tr h="2540">
                <a:tc rowSpan="2">
                  <a:txBody>
                    <a:bodyPr/>
                    <a:lstStyle/>
                    <a:p>
                      <a:pPr marL="285115">
                        <a:lnSpc>
                          <a:spcPts val="175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3030">
                    <a:lnR w="76200">
                      <a:solidFill>
                        <a:srgbClr val="CC6600"/>
                      </a:solidFill>
                      <a:prstDash val="solid"/>
                    </a:lnR>
                    <a:lnT w="76200">
                      <a:solidFill>
                        <a:srgbClr val="CC6600"/>
                      </a:solidFill>
                      <a:prstDash val="solid"/>
                    </a:lnT>
                  </a:tcPr>
                </a:tc>
              </a:tr>
              <a:tr h="2330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5565">
                        <a:lnSpc>
                          <a:spcPts val="1780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7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Point: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5565">
                        <a:lnSpc>
                          <a:spcPts val="177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x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algn="r" marR="75565">
                        <a:lnSpc>
                          <a:spcPts val="178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78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y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algn="r" marR="75565">
                        <a:lnSpc>
                          <a:spcPts val="1760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5565">
                        <a:lnSpc>
                          <a:spcPts val="177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def</a:t>
                      </a:r>
                      <a:r>
                        <a:rPr dirty="0" sz="180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set_location(self,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x,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y):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5565">
                        <a:lnSpc>
                          <a:spcPts val="1780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self.x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r" marR="75565">
                        <a:lnSpc>
                          <a:spcPts val="1775"/>
                        </a:lnSpc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self.y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r" marR="74295">
                        <a:lnSpc>
                          <a:spcPts val="1760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4295">
                        <a:lnSpc>
                          <a:spcPts val="1780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7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def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distance_from_origin(self):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algn="r" marR="74295">
                        <a:lnSpc>
                          <a:spcPts val="177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sqrt(self.x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self.x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self.y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self.y)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5585">
                <a:tc>
                  <a:txBody>
                    <a:bodyPr/>
                    <a:lstStyle/>
                    <a:p>
                      <a:pPr algn="r" marR="74295">
                        <a:lnSpc>
                          <a:spcPts val="1760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4295">
                        <a:lnSpc>
                          <a:spcPts val="177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def</a:t>
                      </a:r>
                      <a:r>
                        <a:rPr dirty="0" sz="18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distance(self,</a:t>
                      </a:r>
                      <a:r>
                        <a:rPr dirty="0" sz="18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4295">
                        <a:lnSpc>
                          <a:spcPts val="1780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dx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self.x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r" marR="74295">
                        <a:lnSpc>
                          <a:spcPts val="1775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75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dy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self.y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other.y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r" marR="74295">
                        <a:lnSpc>
                          <a:spcPts val="1780"/>
                        </a:lnSpc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76200">
                      <a:solidFill>
                        <a:srgbClr val="CC6600"/>
                      </a:solidFill>
                      <a:prstDash val="solid"/>
                    </a:lnL>
                    <a:lnB w="76200">
                      <a:solidFill>
                        <a:srgbClr val="CC6600"/>
                      </a:solidFill>
                      <a:prstDash val="solid"/>
                    </a:lnB>
                    <a:solidFill>
                      <a:srgbClr val="5684A2"/>
                    </a:solidFill>
                  </a:tcPr>
                </a:tc>
                <a:tc>
                  <a:txBody>
                    <a:bodyPr/>
                    <a:lstStyle/>
                    <a:p>
                      <a:pPr marL="1240790">
                        <a:lnSpc>
                          <a:spcPts val="178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sqrt(dx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dx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dy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dy)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76200">
                      <a:solidFill>
                        <a:srgbClr val="CC6600"/>
                      </a:solidFill>
                      <a:prstDash val="solid"/>
                    </a:lnR>
                    <a:lnB w="76200">
                      <a:solidFill>
                        <a:srgbClr val="CC66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Calling</a:t>
            </a:r>
            <a:r>
              <a:rPr dirty="0" sz="4000" spc="-19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Methods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56983"/>
            <a:ext cx="7514590" cy="6813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42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client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call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methods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object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two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ways:</a:t>
            </a:r>
            <a:endParaRPr sz="2000">
              <a:latin typeface="Verdana"/>
              <a:cs typeface="Verdana"/>
            </a:endParaRPr>
          </a:p>
          <a:p>
            <a:pPr lvl="1" marL="702945" indent="-233045">
              <a:lnSpc>
                <a:spcPct val="100000"/>
              </a:lnSpc>
              <a:spcBef>
                <a:spcPts val="28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702945" algn="l"/>
              </a:tabLst>
            </a:pPr>
            <a:r>
              <a:rPr dirty="0" sz="1800">
                <a:latin typeface="Verdana"/>
                <a:cs typeface="Verdana"/>
              </a:rPr>
              <a:t>(the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self</a:t>
            </a:r>
            <a:r>
              <a:rPr dirty="0" sz="1800" spc="-47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implicit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explicit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parameter)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1911" y="2017750"/>
            <a:ext cx="4785995" cy="114490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694055" algn="l"/>
              </a:tabLst>
            </a:pPr>
            <a:r>
              <a:rPr dirty="0" sz="2000" spc="-25">
                <a:latin typeface="Verdana"/>
                <a:cs typeface="Verdana"/>
              </a:rPr>
              <a:t>1)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0" b="1">
                <a:latin typeface="Verdana"/>
                <a:cs typeface="Verdana"/>
              </a:rPr>
              <a:t>object</a:t>
            </a:r>
            <a:r>
              <a:rPr dirty="0" sz="2000" spc="-10">
                <a:latin typeface="Courier New"/>
                <a:cs typeface="Courier New"/>
              </a:rPr>
              <a:t>.</a:t>
            </a:r>
            <a:r>
              <a:rPr dirty="0" sz="2000" spc="-10" b="1">
                <a:latin typeface="Verdana"/>
                <a:cs typeface="Verdana"/>
              </a:rPr>
              <a:t>method</a:t>
            </a:r>
            <a:r>
              <a:rPr dirty="0" sz="2000" spc="-10">
                <a:latin typeface="Courier New"/>
                <a:cs typeface="Courier New"/>
              </a:rPr>
              <a:t>(</a:t>
            </a:r>
            <a:r>
              <a:rPr dirty="0" sz="2000" spc="-10" b="1">
                <a:latin typeface="Verdana"/>
                <a:cs typeface="Verdana"/>
              </a:rPr>
              <a:t>parameters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 marR="4416425" indent="86360">
              <a:lnSpc>
                <a:spcPct val="112999"/>
              </a:lnSpc>
              <a:spcBef>
                <a:spcPts val="340"/>
              </a:spcBef>
            </a:pPr>
            <a:r>
              <a:rPr dirty="0" sz="2000" spc="-25">
                <a:latin typeface="Verdana"/>
                <a:cs typeface="Verdana"/>
              </a:rPr>
              <a:t>or 2)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444" y="2831719"/>
            <a:ext cx="5150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Verdana"/>
                <a:cs typeface="Verdana"/>
              </a:rPr>
              <a:t>Class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b="1">
                <a:latin typeface="Verdana"/>
                <a:cs typeface="Verdana"/>
              </a:rPr>
              <a:t>method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b="1">
                <a:latin typeface="Verdana"/>
                <a:cs typeface="Verdana"/>
              </a:rPr>
              <a:t>object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110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parameters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3584575"/>
            <a:ext cx="3078480" cy="1143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indent="-233045">
              <a:lnSpc>
                <a:spcPts val="2355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ts val="2115"/>
              </a:lnSpc>
            </a:pPr>
            <a:r>
              <a:rPr dirty="0" sz="1800">
                <a:latin typeface="Courier New"/>
                <a:cs typeface="Courier New"/>
              </a:rPr>
              <a:t>p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Point(3,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-</a:t>
            </a:r>
            <a:r>
              <a:rPr dirty="0" sz="1800" spc="-25">
                <a:latin typeface="Courier New"/>
                <a:cs typeface="Courier New"/>
              </a:rPr>
              <a:t>4)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p.move(</a:t>
            </a:r>
            <a:r>
              <a:rPr dirty="0" sz="1800">
                <a:latin typeface="Courier New"/>
                <a:cs typeface="Courier New"/>
              </a:rPr>
              <a:t>1,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5)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Point.move</a:t>
            </a:r>
            <a:r>
              <a:rPr dirty="0" sz="1800">
                <a:latin typeface="Courier New"/>
                <a:cs typeface="Courier New"/>
              </a:rPr>
              <a:t>(</a:t>
            </a:r>
            <a:r>
              <a:rPr dirty="0" sz="1800" b="1">
                <a:latin typeface="Courier New"/>
                <a:cs typeface="Courier New"/>
              </a:rPr>
              <a:t>p</a:t>
            </a:r>
            <a:r>
              <a:rPr dirty="0" sz="1800">
                <a:latin typeface="Courier New"/>
                <a:cs typeface="Courier New"/>
              </a:rPr>
              <a:t>,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1,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5)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Constructors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1911" y="1028445"/>
            <a:ext cx="7343140" cy="4227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0395" marR="373380" indent="-6083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def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u="sng" sz="2000" spc="-20" b="1">
                <a:solidFill>
                  <a:srgbClr val="FFCF00"/>
                </a:solidFill>
                <a:uFill>
                  <a:solidFill>
                    <a:srgbClr val="FECE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 b="1">
                <a:solidFill>
                  <a:srgbClr val="FFCF00"/>
                </a:solidFill>
                <a:latin typeface="Courier New"/>
                <a:cs typeface="Courier New"/>
              </a:rPr>
              <a:t>init</a:t>
            </a:r>
            <a:r>
              <a:rPr dirty="0" u="sng" sz="2000" spc="-15" b="1">
                <a:solidFill>
                  <a:srgbClr val="FFCF00"/>
                </a:solidFill>
                <a:uFill>
                  <a:solidFill>
                    <a:srgbClr val="FECE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>
                <a:latin typeface="Courier New"/>
                <a:cs typeface="Courier New"/>
              </a:rPr>
              <a:t>(self</a:t>
            </a:r>
            <a:r>
              <a:rPr dirty="0" sz="2000" b="1">
                <a:latin typeface="Verdana"/>
                <a:cs typeface="Verdana"/>
              </a:rPr>
              <a:t>,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parameter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...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parameter</a:t>
            </a:r>
            <a:r>
              <a:rPr dirty="0" sz="2000" spc="-10">
                <a:latin typeface="Courier New"/>
                <a:cs typeface="Courier New"/>
              </a:rPr>
              <a:t>): </a:t>
            </a:r>
            <a:r>
              <a:rPr dirty="0" sz="2000" spc="-10" b="1">
                <a:latin typeface="Verdana"/>
                <a:cs typeface="Verdana"/>
              </a:rPr>
              <a:t>statements</a:t>
            </a:r>
            <a:endParaRPr sz="20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216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  <a:tab pos="7329805" algn="l"/>
              </a:tabLst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name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u="sng" sz="1800" spc="-3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800" spc="-20">
                <a:latin typeface="Courier New"/>
                <a:cs typeface="Courier New"/>
              </a:rPr>
              <a:t>init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sz="1800">
              <a:latin typeface="Courier New"/>
              <a:cs typeface="Courier New"/>
            </a:endParaRPr>
          </a:p>
          <a:p>
            <a:pPr marL="469265" indent="-233045">
              <a:lnSpc>
                <a:spcPct val="100000"/>
              </a:lnSpc>
              <a:spcBef>
                <a:spcPts val="198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500"/>
              </a:lnSpc>
              <a:spcBef>
                <a:spcPts val="885"/>
              </a:spcBef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Point:</a:t>
            </a:r>
            <a:endParaRPr sz="2100">
              <a:latin typeface="Courier New"/>
              <a:cs typeface="Courier New"/>
            </a:endParaRPr>
          </a:p>
          <a:p>
            <a:pPr marL="1751330" marR="2216150" indent="-641985">
              <a:lnSpc>
                <a:spcPts val="2520"/>
              </a:lnSpc>
              <a:spcBef>
                <a:spcPts val="70"/>
              </a:spcBef>
            </a:pPr>
            <a:r>
              <a:rPr dirty="0" sz="2100">
                <a:latin typeface="Courier New"/>
                <a:cs typeface="Courier New"/>
              </a:rPr>
              <a:t>def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u="sng" sz="2100" spc="-4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>
                <a:latin typeface="Courier New"/>
                <a:cs typeface="Courier New"/>
              </a:rPr>
              <a:t>init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>
                <a:latin typeface="Courier New"/>
                <a:cs typeface="Courier New"/>
              </a:rPr>
              <a:t>(self,</a:t>
            </a:r>
            <a:r>
              <a:rPr dirty="0" sz="2100" spc="-4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x,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y): </a:t>
            </a:r>
            <a:r>
              <a:rPr dirty="0" sz="2100">
                <a:latin typeface="Courier New"/>
                <a:cs typeface="Courier New"/>
              </a:rPr>
              <a:t>self.x</a:t>
            </a:r>
            <a:r>
              <a:rPr dirty="0" sz="2100" spc="-5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40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x</a:t>
            </a:r>
            <a:endParaRPr sz="2100">
              <a:latin typeface="Courier New"/>
              <a:cs typeface="Courier New"/>
            </a:endParaRPr>
          </a:p>
          <a:p>
            <a:pPr marL="1751330">
              <a:lnSpc>
                <a:spcPts val="2440"/>
              </a:lnSpc>
            </a:pPr>
            <a:r>
              <a:rPr dirty="0" sz="2100">
                <a:latin typeface="Courier New"/>
                <a:cs typeface="Courier New"/>
              </a:rPr>
              <a:t>self.y</a:t>
            </a:r>
            <a:r>
              <a:rPr dirty="0" sz="2100" spc="-6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y</a:t>
            </a:r>
            <a:endParaRPr sz="21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dirty="0" sz="2100" spc="-25"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100">
              <a:latin typeface="Courier New"/>
              <a:cs typeface="Courier New"/>
            </a:endParaRPr>
          </a:p>
          <a:p>
            <a:pPr lvl="1" marL="864235" indent="-170180">
              <a:lnSpc>
                <a:spcPts val="1855"/>
              </a:lnSpc>
              <a:buSzPct val="50000"/>
              <a:buFont typeface="Wingdings"/>
              <a:buChar char=""/>
              <a:tabLst>
                <a:tab pos="864235" algn="l"/>
              </a:tabLst>
            </a:pP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would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864869">
              <a:lnSpc>
                <a:spcPts val="1855"/>
              </a:lnSpc>
            </a:pPr>
            <a:r>
              <a:rPr dirty="0" sz="1600" spc="-10">
                <a:latin typeface="Courier New"/>
                <a:cs typeface="Courier New"/>
              </a:rPr>
              <a:t>Point()</a:t>
            </a:r>
            <a:r>
              <a:rPr dirty="0" sz="1600" spc="-395">
                <a:latin typeface="Courier New"/>
                <a:cs typeface="Courier New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(0,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0)?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2400" y="152400"/>
            <a:ext cx="8853805" cy="838200"/>
            <a:chOff x="152400" y="152400"/>
            <a:chExt cx="8853805" cy="838200"/>
          </a:xfrm>
        </p:grpSpPr>
        <p:sp>
          <p:nvSpPr>
            <p:cNvPr id="3" name="object 3" descr=""/>
            <p:cNvSpPr/>
            <p:nvPr/>
          </p:nvSpPr>
          <p:spPr>
            <a:xfrm>
              <a:off x="152400" y="152400"/>
              <a:ext cx="8853805" cy="838200"/>
            </a:xfrm>
            <a:custGeom>
              <a:avLst/>
              <a:gdLst/>
              <a:ahLst/>
              <a:cxnLst/>
              <a:rect l="l" t="t" r="r" b="b"/>
              <a:pathLst>
                <a:path w="8853805" h="838200">
                  <a:moveTo>
                    <a:pt x="8853551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8853551" y="838200"/>
                  </a:lnTo>
                  <a:lnTo>
                    <a:pt x="8853551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32805" y="924001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 h="0">
                  <a:moveTo>
                    <a:pt x="0" y="0"/>
                  </a:moveTo>
                  <a:lnTo>
                    <a:pt x="609600" y="0"/>
                  </a:lnTo>
                </a:path>
                <a:path w="2133600" h="0">
                  <a:moveTo>
                    <a:pt x="1524000" y="0"/>
                  </a:moveTo>
                  <a:lnTo>
                    <a:pt x="2133600" y="0"/>
                  </a:lnTo>
                </a:path>
              </a:pathLst>
            </a:custGeom>
            <a:ln w="5077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algn="ctr" marR="601980">
              <a:lnSpc>
                <a:spcPct val="100000"/>
              </a:lnSpc>
              <a:spcBef>
                <a:spcPts val="1075"/>
              </a:spcBef>
              <a:tabLst>
                <a:tab pos="4450080" algn="l"/>
              </a:tabLst>
            </a:pPr>
            <a:r>
              <a:rPr dirty="0" sz="4000" spc="-30" b="1">
                <a:latin typeface="Courier New"/>
                <a:cs typeface="Courier New"/>
              </a:rPr>
              <a:t>toString</a:t>
            </a:r>
            <a:r>
              <a:rPr dirty="0" sz="4000" spc="-994" b="1">
                <a:latin typeface="Courier New"/>
                <a:cs typeface="Courier New"/>
              </a:rPr>
              <a:t> </a:t>
            </a:r>
            <a:r>
              <a:rPr dirty="0" sz="4000" spc="-25" b="1">
                <a:latin typeface="Verdana"/>
                <a:cs typeface="Verdana"/>
              </a:rPr>
              <a:t>and</a:t>
            </a:r>
            <a:r>
              <a:rPr dirty="0" sz="4000" b="1">
                <a:latin typeface="Verdana"/>
                <a:cs typeface="Verdana"/>
              </a:rPr>
              <a:t>	</a:t>
            </a:r>
            <a:r>
              <a:rPr dirty="0" sz="4000" spc="-25" b="1">
                <a:latin typeface="Courier New"/>
                <a:cs typeface="Courier New"/>
              </a:rPr>
              <a:t>str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1911" y="1003147"/>
            <a:ext cx="8582025" cy="334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0395" marR="5817235" indent="-608330">
              <a:lnSpc>
                <a:spcPct val="122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def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u="sng" sz="2000" spc="-10" b="1">
                <a:solidFill>
                  <a:srgbClr val="FFCF00"/>
                </a:solidFill>
                <a:uFill>
                  <a:solidFill>
                    <a:srgbClr val="FECE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 b="1">
                <a:solidFill>
                  <a:srgbClr val="FFCF00"/>
                </a:solidFill>
                <a:latin typeface="Courier New"/>
                <a:cs typeface="Courier New"/>
              </a:rPr>
              <a:t>str</a:t>
            </a:r>
            <a:r>
              <a:rPr dirty="0" u="sng" sz="2000" spc="-5" b="1">
                <a:solidFill>
                  <a:srgbClr val="FFCF00"/>
                </a:solidFill>
                <a:uFill>
                  <a:solidFill>
                    <a:srgbClr val="FECE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 spc="-10">
                <a:latin typeface="Courier New"/>
                <a:cs typeface="Courier New"/>
              </a:rPr>
              <a:t>(self): </a:t>
            </a:r>
            <a:r>
              <a:rPr dirty="0" sz="2000">
                <a:latin typeface="Courier New"/>
                <a:cs typeface="Courier New"/>
              </a:rPr>
              <a:t>return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160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equivalent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Java's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toString</a:t>
            </a:r>
            <a:r>
              <a:rPr dirty="0" sz="1800" spc="-484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(converts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 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string)</a:t>
            </a:r>
            <a:endParaRPr sz="1800">
              <a:latin typeface="Verdana"/>
              <a:cs typeface="Verdana"/>
            </a:endParaRPr>
          </a:p>
          <a:p>
            <a:pPr marL="469265" indent="-233045">
              <a:lnSpc>
                <a:spcPct val="100000"/>
              </a:lnSpc>
              <a:spcBef>
                <a:spcPts val="434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invoked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automatically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 </a:t>
            </a:r>
            <a:r>
              <a:rPr dirty="0" sz="1800" spc="-10">
                <a:latin typeface="Courier New"/>
                <a:cs typeface="Courier New"/>
              </a:rPr>
              <a:t>str</a:t>
            </a:r>
            <a:r>
              <a:rPr dirty="0" sz="1800" spc="-459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print</a:t>
            </a:r>
            <a:r>
              <a:rPr dirty="0" sz="1800" spc="-47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called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00">
              <a:latin typeface="Verdana"/>
              <a:cs typeface="Verdana"/>
            </a:endParaRPr>
          </a:p>
          <a:p>
            <a:pPr marL="469900" marR="5080" indent="-233679">
              <a:lnSpc>
                <a:spcPct val="100000"/>
              </a:lnSpc>
              <a:spcBef>
                <a:spcPts val="5"/>
              </a:spcBef>
              <a:tabLst>
                <a:tab pos="1029335" algn="l"/>
                <a:tab pos="3318510" algn="l"/>
              </a:tabLst>
            </a:pPr>
            <a:r>
              <a:rPr dirty="0" sz="1800">
                <a:latin typeface="Verdana"/>
                <a:cs typeface="Verdana"/>
              </a:rPr>
              <a:t>Exercise: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Write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 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800" spc="-25">
                <a:latin typeface="Courier New"/>
                <a:cs typeface="Courier New"/>
              </a:rPr>
              <a:t>str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Point</a:t>
            </a:r>
            <a:r>
              <a:rPr dirty="0" sz="1800" spc="-470">
                <a:latin typeface="Courier New"/>
                <a:cs typeface="Courier New"/>
              </a:rPr>
              <a:t> </a:t>
            </a:r>
            <a:r>
              <a:rPr dirty="0" sz="1800">
                <a:latin typeface="Verdana"/>
                <a:cs typeface="Verdana"/>
              </a:rPr>
              <a:t>objects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strings </a:t>
            </a:r>
            <a:r>
              <a:rPr dirty="0" sz="1800" spc="-20">
                <a:latin typeface="Verdana"/>
                <a:cs typeface="Verdana"/>
              </a:rPr>
              <a:t>like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>
                <a:latin typeface="Courier New"/>
                <a:cs typeface="Courier New"/>
              </a:rPr>
              <a:t>"(3,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-</a:t>
            </a:r>
            <a:r>
              <a:rPr dirty="0" sz="1800" spc="-20">
                <a:latin typeface="Courier New"/>
                <a:cs typeface="Courier New"/>
              </a:rPr>
              <a:t>14)"</a:t>
            </a:r>
            <a:endParaRPr sz="1800">
              <a:latin typeface="Courier New"/>
              <a:cs typeface="Courier New"/>
            </a:endParaRPr>
          </a:p>
          <a:p>
            <a:pPr marL="236220">
              <a:lnSpc>
                <a:spcPct val="100000"/>
              </a:lnSpc>
              <a:spcBef>
                <a:spcPts val="1555"/>
              </a:spcBef>
            </a:pPr>
            <a:r>
              <a:rPr dirty="0" sz="1900">
                <a:latin typeface="Courier New"/>
                <a:cs typeface="Courier New"/>
              </a:rPr>
              <a:t>def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u="sng" sz="1900" spc="-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900">
                <a:latin typeface="Courier New"/>
                <a:cs typeface="Courier New"/>
              </a:rPr>
              <a:t>str</a:t>
            </a:r>
            <a:r>
              <a:rPr dirty="0" u="sng" sz="19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900" spc="-10">
                <a:latin typeface="Courier New"/>
                <a:cs typeface="Courier New"/>
              </a:rPr>
              <a:t>(self):</a:t>
            </a:r>
            <a:endParaRPr sz="1900">
              <a:latin typeface="Courier New"/>
              <a:cs typeface="Courier New"/>
            </a:endParaRPr>
          </a:p>
          <a:p>
            <a:pPr marL="815975">
              <a:lnSpc>
                <a:spcPct val="100000"/>
              </a:lnSpc>
              <a:spcBef>
                <a:spcPts val="455"/>
              </a:spcBef>
            </a:pPr>
            <a:r>
              <a:rPr dirty="0" sz="1900">
                <a:latin typeface="Courier New"/>
                <a:cs typeface="Courier New"/>
              </a:rPr>
              <a:t>return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"("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+</a:t>
            </a:r>
            <a:r>
              <a:rPr dirty="0" sz="1900" spc="-2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str(self.x)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+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",</a:t>
            </a:r>
            <a:r>
              <a:rPr dirty="0" sz="1900" spc="-20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"</a:t>
            </a:r>
            <a:r>
              <a:rPr dirty="0" sz="1900" spc="-10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+</a:t>
            </a:r>
            <a:r>
              <a:rPr dirty="0" sz="1900" spc="-30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str(self.y)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+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 spc="-25">
                <a:latin typeface="Courier New"/>
                <a:cs typeface="Courier New"/>
              </a:rPr>
              <a:t>")"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181100"/>
            <a:ext cx="8801100" cy="5676900"/>
            <a:chOff x="0" y="1181100"/>
            <a:chExt cx="8801100" cy="5676900"/>
          </a:xfrm>
        </p:grpSpPr>
        <p:sp>
          <p:nvSpPr>
            <p:cNvPr id="3" name="object 3" descr=""/>
            <p:cNvSpPr/>
            <p:nvPr/>
          </p:nvSpPr>
          <p:spPr>
            <a:xfrm>
              <a:off x="331787" y="1219174"/>
              <a:ext cx="8431530" cy="409575"/>
            </a:xfrm>
            <a:custGeom>
              <a:avLst/>
              <a:gdLst/>
              <a:ahLst/>
              <a:cxnLst/>
              <a:rect l="l" t="t" r="r" b="b"/>
              <a:pathLst>
                <a:path w="8431530" h="409575">
                  <a:moveTo>
                    <a:pt x="8431149" y="0"/>
                  </a:moveTo>
                  <a:lnTo>
                    <a:pt x="0" y="0"/>
                  </a:lnTo>
                  <a:lnTo>
                    <a:pt x="0" y="409092"/>
                  </a:lnTo>
                  <a:lnTo>
                    <a:pt x="8431149" y="409092"/>
                  </a:lnTo>
                  <a:lnTo>
                    <a:pt x="8431149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9887" y="1666366"/>
              <a:ext cx="468630" cy="4745355"/>
            </a:xfrm>
            <a:custGeom>
              <a:avLst/>
              <a:gdLst/>
              <a:ahLst/>
              <a:cxnLst/>
              <a:rect l="l" t="t" r="r" b="b"/>
              <a:pathLst>
                <a:path w="468630" h="4745355">
                  <a:moveTo>
                    <a:pt x="0" y="4745050"/>
                  </a:moveTo>
                  <a:lnTo>
                    <a:pt x="468312" y="4745050"/>
                  </a:lnTo>
                  <a:lnTo>
                    <a:pt x="468312" y="0"/>
                  </a:lnTo>
                  <a:lnTo>
                    <a:pt x="0" y="0"/>
                  </a:lnTo>
                  <a:lnTo>
                    <a:pt x="0" y="4745050"/>
                  </a:lnTo>
                  <a:close/>
                </a:path>
              </a:pathLst>
            </a:custGeom>
            <a:solidFill>
              <a:srgbClr val="568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3687" y="1181100"/>
              <a:ext cx="8507730" cy="5306695"/>
            </a:xfrm>
            <a:custGeom>
              <a:avLst/>
              <a:gdLst/>
              <a:ahLst/>
              <a:cxnLst/>
              <a:rect l="l" t="t" r="r" b="b"/>
              <a:pathLst>
                <a:path w="8507730" h="5306695">
                  <a:moveTo>
                    <a:pt x="0" y="447166"/>
                  </a:moveTo>
                  <a:lnTo>
                    <a:pt x="8507412" y="447166"/>
                  </a:lnTo>
                </a:path>
                <a:path w="8507730" h="5306695">
                  <a:moveTo>
                    <a:pt x="38100" y="0"/>
                  </a:moveTo>
                  <a:lnTo>
                    <a:pt x="38100" y="5306517"/>
                  </a:lnTo>
                </a:path>
                <a:path w="8507730" h="5306695">
                  <a:moveTo>
                    <a:pt x="8469312" y="0"/>
                  </a:moveTo>
                  <a:lnTo>
                    <a:pt x="8469312" y="5306517"/>
                  </a:lnTo>
                </a:path>
                <a:path w="8507730" h="5306695">
                  <a:moveTo>
                    <a:pt x="0" y="38100"/>
                  </a:moveTo>
                  <a:lnTo>
                    <a:pt x="8507412" y="38100"/>
                  </a:lnTo>
                </a:path>
                <a:path w="8507730" h="5306695">
                  <a:moveTo>
                    <a:pt x="0" y="5268417"/>
                  </a:moveTo>
                  <a:lnTo>
                    <a:pt x="8507412" y="5268417"/>
                  </a:lnTo>
                </a:path>
              </a:pathLst>
            </a:custGeom>
            <a:ln w="76200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Complete</a:t>
            </a:r>
            <a:r>
              <a:rPr dirty="0" sz="4000" spc="-180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Point</a:t>
            </a:r>
            <a:r>
              <a:rPr dirty="0" sz="4000" spc="-18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Class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7359" y="1239138"/>
            <a:ext cx="1073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point.py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7840" y="1739645"/>
            <a:ext cx="4040504" cy="4512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985">
              <a:lnSpc>
                <a:spcPts val="1795"/>
              </a:lnSpc>
              <a:spcBef>
                <a:spcPts val="95"/>
              </a:spcBef>
              <a:tabLst>
                <a:tab pos="488315" algn="l"/>
              </a:tabLst>
            </a:pP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600">
                <a:latin typeface="Courier New"/>
                <a:cs typeface="Courier New"/>
              </a:rPr>
              <a:t>from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math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import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ts val="1670"/>
              </a:lnSpc>
            </a:pP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  <a:p>
            <a:pPr marL="488315" indent="-354330">
              <a:lnSpc>
                <a:spcPts val="1675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488315" algn="l"/>
              </a:tabLst>
            </a:pPr>
            <a:r>
              <a:rPr dirty="0" sz="1600">
                <a:latin typeface="Courier New"/>
                <a:cs typeface="Courier New"/>
              </a:rPr>
              <a:t>class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Point:</a:t>
            </a:r>
            <a:endParaRPr sz="1600">
              <a:latin typeface="Courier New"/>
              <a:cs typeface="Courier New"/>
            </a:endParaRPr>
          </a:p>
          <a:p>
            <a:pPr marL="975994" indent="-842010">
              <a:lnSpc>
                <a:spcPts val="1675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975994" algn="l"/>
              </a:tabLst>
            </a:pPr>
            <a:r>
              <a:rPr dirty="0" sz="1600">
                <a:latin typeface="Courier New"/>
                <a:cs typeface="Courier New"/>
              </a:rPr>
              <a:t>def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u="sng" sz="1600" spc="-3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600">
                <a:latin typeface="Courier New"/>
                <a:cs typeface="Courier New"/>
              </a:rPr>
              <a:t>init</a:t>
            </a:r>
            <a:r>
              <a:rPr dirty="0" u="sng" sz="1600" spc="-2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600">
                <a:latin typeface="Courier New"/>
                <a:cs typeface="Courier New"/>
              </a:rPr>
              <a:t>(self,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x,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y):</a:t>
            </a:r>
            <a:endParaRPr sz="1600">
              <a:latin typeface="Courier New"/>
              <a:cs typeface="Courier New"/>
            </a:endParaRPr>
          </a:p>
          <a:p>
            <a:pPr marL="1465580" indent="-1331595">
              <a:lnSpc>
                <a:spcPts val="1670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1465580" algn="l"/>
              </a:tabLst>
            </a:pPr>
            <a:r>
              <a:rPr dirty="0" sz="1600">
                <a:latin typeface="Courier New"/>
                <a:cs typeface="Courier New"/>
              </a:rPr>
              <a:t>self.x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  <a:p>
            <a:pPr marL="1465580" indent="-1331595">
              <a:lnSpc>
                <a:spcPts val="1670"/>
              </a:lnSpc>
              <a:buClr>
                <a:srgbClr val="FFFFFF"/>
              </a:buClr>
              <a:buFont typeface="Courier New"/>
              <a:buAutoNum type="arabicPlain" startAt="3"/>
              <a:tabLst>
                <a:tab pos="1465580" algn="l"/>
              </a:tabLst>
            </a:pPr>
            <a:r>
              <a:rPr dirty="0" sz="1600">
                <a:latin typeface="Courier New"/>
                <a:cs typeface="Courier New"/>
              </a:rPr>
              <a:t>self.y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y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13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14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16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5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670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endParaRPr sz="1600">
              <a:latin typeface="Courier New"/>
              <a:cs typeface="Courier New"/>
            </a:endParaRPr>
          </a:p>
          <a:p>
            <a:pPr algn="r" marR="3775710">
              <a:lnSpc>
                <a:spcPts val="1795"/>
              </a:lnSpc>
            </a:pP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21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61642" y="3224275"/>
            <a:ext cx="61347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00"/>
              </a:lnSpc>
              <a:spcBef>
                <a:spcPts val="95"/>
              </a:spcBef>
            </a:pPr>
            <a:r>
              <a:rPr dirty="0" sz="1600">
                <a:latin typeface="Courier New"/>
                <a:cs typeface="Courier New"/>
              </a:rPr>
              <a:t>def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distance_from_origin(self):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800"/>
              </a:lnSpc>
            </a:pPr>
            <a:r>
              <a:rPr dirty="0" sz="1600">
                <a:latin typeface="Courier New"/>
                <a:cs typeface="Courier New"/>
              </a:rPr>
              <a:t>return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sqrt(self.x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self.x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self.y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self.y)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61642" y="3861308"/>
            <a:ext cx="6744970" cy="2390775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501650" marR="3551554" indent="-489584">
              <a:lnSpc>
                <a:spcPts val="1670"/>
              </a:lnSpc>
              <a:spcBef>
                <a:spcPts val="359"/>
              </a:spcBef>
            </a:pPr>
            <a:r>
              <a:rPr dirty="0" sz="1600">
                <a:latin typeface="Courier New"/>
                <a:cs typeface="Courier New"/>
              </a:rPr>
              <a:t>def</a:t>
            </a:r>
            <a:r>
              <a:rPr dirty="0" sz="1600" spc="-8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distance(self,</a:t>
            </a:r>
            <a:r>
              <a:rPr dirty="0" sz="1600" spc="-8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other): </a:t>
            </a:r>
            <a:r>
              <a:rPr dirty="0" sz="1600">
                <a:latin typeface="Courier New"/>
                <a:cs typeface="Courier New"/>
              </a:rPr>
              <a:t>dx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self.x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-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other.x </a:t>
            </a:r>
            <a:r>
              <a:rPr dirty="0" sz="1600">
                <a:latin typeface="Courier New"/>
                <a:cs typeface="Courier New"/>
              </a:rPr>
              <a:t>dy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self.y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-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other.y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664"/>
              </a:lnSpc>
            </a:pPr>
            <a:r>
              <a:rPr dirty="0" sz="1600">
                <a:latin typeface="Courier New"/>
                <a:cs typeface="Courier New"/>
              </a:rPr>
              <a:t>return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sqrt(dx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dx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dy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*</a:t>
            </a:r>
            <a:r>
              <a:rPr dirty="0" sz="1600" spc="-25">
                <a:latin typeface="Courier New"/>
                <a:cs typeface="Courier New"/>
              </a:rPr>
              <a:t> dy)</a:t>
            </a:r>
            <a:endParaRPr sz="1600">
              <a:latin typeface="Courier New"/>
              <a:cs typeface="Courier New"/>
            </a:endParaRPr>
          </a:p>
          <a:p>
            <a:pPr marL="501650" marR="3913504" indent="-489584">
              <a:lnSpc>
                <a:spcPct val="87200"/>
              </a:lnSpc>
              <a:spcBef>
                <a:spcPts val="1660"/>
              </a:spcBef>
            </a:pPr>
            <a:r>
              <a:rPr dirty="0" sz="1600">
                <a:latin typeface="Courier New"/>
                <a:cs typeface="Courier New"/>
              </a:rPr>
              <a:t>def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move(self,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dx,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20">
                <a:latin typeface="Courier New"/>
                <a:cs typeface="Courier New"/>
              </a:rPr>
              <a:t>dy): </a:t>
            </a:r>
            <a:r>
              <a:rPr dirty="0" sz="1600">
                <a:latin typeface="Courier New"/>
                <a:cs typeface="Courier New"/>
              </a:rPr>
              <a:t>self.x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+=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dx</a:t>
            </a:r>
            <a:r>
              <a:rPr dirty="0" sz="1600" spc="50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self.y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+=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dy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95"/>
              </a:lnSpc>
              <a:spcBef>
                <a:spcPts val="1415"/>
              </a:spcBef>
            </a:pPr>
            <a:r>
              <a:rPr dirty="0" sz="1600">
                <a:latin typeface="Courier New"/>
                <a:cs typeface="Courier New"/>
              </a:rPr>
              <a:t>def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u="sng" sz="16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600">
                <a:latin typeface="Courier New"/>
                <a:cs typeface="Courier New"/>
              </a:rPr>
              <a:t>str</a:t>
            </a:r>
            <a:r>
              <a:rPr dirty="0" u="sng" sz="16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1600" spc="-10">
                <a:latin typeface="Courier New"/>
                <a:cs typeface="Courier New"/>
              </a:rPr>
              <a:t>(self):</a:t>
            </a:r>
            <a:endParaRPr sz="1600">
              <a:latin typeface="Courier New"/>
              <a:cs typeface="Courier New"/>
            </a:endParaRPr>
          </a:p>
          <a:p>
            <a:pPr marL="501650">
              <a:lnSpc>
                <a:spcPts val="1795"/>
              </a:lnSpc>
            </a:pPr>
            <a:r>
              <a:rPr dirty="0" sz="1600">
                <a:latin typeface="Courier New"/>
                <a:cs typeface="Courier New"/>
              </a:rPr>
              <a:t>return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"("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str(self.x)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",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"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3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str(self.y)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+</a:t>
            </a:r>
            <a:r>
              <a:rPr dirty="0" sz="1600" spc="-25">
                <a:latin typeface="Courier New"/>
                <a:cs typeface="Courier New"/>
              </a:rPr>
              <a:t> ")"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Operator</a:t>
            </a:r>
            <a:r>
              <a:rPr dirty="0" sz="4000" spc="-235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Overloading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97026"/>
            <a:ext cx="8740775" cy="929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b="1">
                <a:latin typeface="Verdana"/>
                <a:cs typeface="Verdana"/>
              </a:rPr>
              <a:t>operator</a:t>
            </a:r>
            <a:r>
              <a:rPr dirty="0" sz="2000" spc="-4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overloading</a:t>
            </a:r>
            <a:r>
              <a:rPr dirty="0" sz="2000">
                <a:latin typeface="Verdana"/>
                <a:cs typeface="Verdana"/>
              </a:rPr>
              <a:t>: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define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functions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so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Python's built-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operators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can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used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your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class.</a:t>
            </a:r>
            <a:endParaRPr sz="2000">
              <a:latin typeface="Verdana"/>
              <a:cs typeface="Verdana"/>
            </a:endParaRPr>
          </a:p>
          <a:p>
            <a:pPr lvl="1" marL="1097280" indent="-170180">
              <a:lnSpc>
                <a:spcPct val="100000"/>
              </a:lnSpc>
              <a:spcBef>
                <a:spcPts val="385"/>
              </a:spcBef>
              <a:buSzPct val="50000"/>
              <a:buFont typeface="Wingdings"/>
              <a:buChar char=""/>
              <a:tabLst>
                <a:tab pos="1097280" algn="l"/>
              </a:tabLst>
            </a:pP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also: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u="sng" sz="1600" spc="-1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Verdana"/>
                <a:cs typeface="Verdana"/>
                <a:hlinkClick r:id="rId2"/>
              </a:rPr>
              <a:t>http://docs.python.org/ref/customization.html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0512" y="2741612"/>
          <a:ext cx="4295775" cy="1701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2895600"/>
              </a:tblGrid>
              <a:tr h="320675">
                <a:tc>
                  <a:txBody>
                    <a:bodyPr/>
                    <a:lstStyle/>
                    <a:p>
                      <a:pPr algn="ctr" marL="37465">
                        <a:lnSpc>
                          <a:spcPts val="2120"/>
                        </a:lnSpc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Operator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120"/>
                        </a:lnSpc>
                      </a:pPr>
                      <a:r>
                        <a:rPr dirty="0" sz="1800" b="1">
                          <a:latin typeface="Tahoma"/>
                          <a:cs typeface="Tahoma"/>
                        </a:rPr>
                        <a:t>Class</a:t>
                      </a:r>
                      <a:r>
                        <a:rPr dirty="0" sz="1800" spc="-3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Method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marL="3810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025"/>
                        </a:lnSpc>
                      </a:pPr>
                      <a:r>
                        <a:rPr dirty="0" u="sng" sz="1800" spc="-3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neg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(self,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 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810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025"/>
                        </a:lnSpc>
                      </a:pPr>
                      <a:r>
                        <a:rPr dirty="0" u="sng" sz="1800" spc="-3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(self,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 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810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ts val="2025"/>
                        </a:lnSpc>
                      </a:pPr>
                      <a:r>
                        <a:rPr dirty="0" u="sng" sz="1800" spc="-3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mul</a:t>
                      </a: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(self,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 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marL="3810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1670"/>
                        </a:lnSpc>
                      </a:pPr>
                      <a:r>
                        <a:rPr dirty="0" u="sng" sz="1400" spc="-2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truediv</a:t>
                      </a:r>
                      <a:r>
                        <a:rPr dirty="0" u="sng" sz="1400" spc="-2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(self,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latin typeface="Courier New"/>
                          <a:cs typeface="Courier New"/>
                        </a:rPr>
                        <a:t>other)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37336" y="4482210"/>
            <a:ext cx="22358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795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50000"/>
              <a:buFont typeface="Wingdings"/>
              <a:buChar char=""/>
              <a:tabLst>
                <a:tab pos="116839" algn="l"/>
              </a:tabLst>
            </a:pPr>
            <a:r>
              <a:rPr dirty="0" sz="2000">
                <a:latin typeface="Verdana"/>
                <a:cs typeface="Verdana"/>
              </a:rPr>
              <a:t>Unary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Operators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4779962"/>
          <a:ext cx="4295775" cy="690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2895600"/>
              </a:tblGrid>
              <a:tr h="344805">
                <a:tc>
                  <a:txBody>
                    <a:bodyPr/>
                    <a:lstStyle/>
                    <a:p>
                      <a:pPr algn="ctr" marL="3810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2030"/>
                        </a:lnSpc>
                      </a:pP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neg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(self)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marL="38100">
                        <a:lnSpc>
                          <a:spcPts val="2215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ts val="2030"/>
                        </a:lnSpc>
                      </a:pPr>
                      <a:r>
                        <a:rPr dirty="0" u="sng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pos</a:t>
                      </a:r>
                      <a:r>
                        <a:rPr dirty="0" u="sng" sz="1800" spc="-1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(self)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6737527" y="334648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719" y="0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37527" y="3691801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719" y="0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737527" y="403736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719" y="0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737799" y="438288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854" y="0"/>
                </a:lnTo>
              </a:path>
            </a:pathLst>
          </a:custGeom>
          <a:ln w="9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737527" y="472837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719" y="0"/>
                </a:lnTo>
              </a:path>
            </a:pathLst>
          </a:custGeom>
          <a:ln w="9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737799" y="5074146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854" y="0"/>
                </a:lnTo>
              </a:path>
            </a:pathLst>
          </a:custGeom>
          <a:ln w="93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4710112" y="2741612"/>
          <a:ext cx="4295775" cy="2390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2895600"/>
              </a:tblGrid>
              <a:tr h="320675">
                <a:tc>
                  <a:txBody>
                    <a:bodyPr/>
                    <a:lstStyle/>
                    <a:p>
                      <a:pPr algn="ctr" marL="38735">
                        <a:lnSpc>
                          <a:spcPts val="2120"/>
                        </a:lnSpc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Operator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ts val="2120"/>
                        </a:lnSpc>
                      </a:pPr>
                      <a:r>
                        <a:rPr dirty="0" sz="1800" b="1">
                          <a:latin typeface="Tahoma"/>
                          <a:cs typeface="Tahoma"/>
                        </a:rPr>
                        <a:t>Class</a:t>
                      </a:r>
                      <a:r>
                        <a:rPr dirty="0" sz="1800" spc="-3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Method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marL="38735">
                        <a:lnSpc>
                          <a:spcPts val="2210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025"/>
                        </a:lnSpc>
                        <a:tabLst>
                          <a:tab pos="859790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eq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8735">
                        <a:lnSpc>
                          <a:spcPts val="2210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!=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025"/>
                        </a:lnSpc>
                        <a:tabLst>
                          <a:tab pos="859790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ne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937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025"/>
                        </a:lnSpc>
                        <a:tabLst>
                          <a:tab pos="859790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lt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 marL="39370">
                        <a:lnSpc>
                          <a:spcPts val="2210"/>
                        </a:lnSpc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2025"/>
                        </a:lnSpc>
                        <a:tabLst>
                          <a:tab pos="861694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gt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8735">
                        <a:lnSpc>
                          <a:spcPts val="2210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025"/>
                        </a:lnSpc>
                        <a:tabLst>
                          <a:tab pos="859790" algn="l"/>
                        </a:tabLst>
                      </a:pPr>
                      <a:r>
                        <a:rPr dirty="0" u="sng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le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 marL="38735">
                        <a:lnSpc>
                          <a:spcPts val="2215"/>
                        </a:lnSpc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&gt;=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2030"/>
                        </a:lnSpc>
                        <a:tabLst>
                          <a:tab pos="861694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ge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	(self,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other)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Generating</a:t>
            </a:r>
            <a:r>
              <a:rPr dirty="0" sz="4000" spc="-25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Exceptions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1911" y="1028445"/>
            <a:ext cx="8104505" cy="4102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raise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ExceptionType</a:t>
            </a:r>
            <a:r>
              <a:rPr dirty="0" sz="2000" spc="-10">
                <a:latin typeface="Courier New"/>
                <a:cs typeface="Courier New"/>
              </a:rPr>
              <a:t>("</a:t>
            </a:r>
            <a:r>
              <a:rPr dirty="0" sz="2000" spc="-10" b="1">
                <a:latin typeface="Verdana"/>
                <a:cs typeface="Verdana"/>
              </a:rPr>
              <a:t>message</a:t>
            </a:r>
            <a:r>
              <a:rPr dirty="0" sz="2000" spc="-10">
                <a:latin typeface="Courier New"/>
                <a:cs typeface="Courier New"/>
              </a:rPr>
              <a:t>")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>
              <a:latin typeface="Courier New"/>
              <a:cs typeface="Courier New"/>
            </a:endParaRPr>
          </a:p>
          <a:p>
            <a:pPr marL="469265" indent="-233045">
              <a:lnSpc>
                <a:spcPct val="100000"/>
              </a:lnSpc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useful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client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improperly</a:t>
            </a:r>
            <a:endParaRPr sz="1800">
              <a:latin typeface="Verdana"/>
              <a:cs typeface="Verdana"/>
            </a:endParaRPr>
          </a:p>
          <a:p>
            <a:pPr marL="469265" indent="-233045">
              <a:lnSpc>
                <a:spcPts val="2280"/>
              </a:lnSpc>
              <a:spcBef>
                <a:spcPts val="115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>
                <a:latin typeface="Verdana"/>
                <a:cs typeface="Verdana"/>
              </a:rPr>
              <a:t>types: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ArithmeticError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AssertionError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IndexError</a:t>
            </a:r>
            <a:r>
              <a:rPr dirty="0" sz="2000" spc="-10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ts val="2280"/>
              </a:lnSpc>
            </a:pPr>
            <a:r>
              <a:rPr dirty="0" sz="2000">
                <a:latin typeface="Courier New"/>
                <a:cs typeface="Courier New"/>
              </a:rPr>
              <a:t>NameError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70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SyntaxError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Courier New"/>
                <a:cs typeface="Courier New"/>
              </a:rPr>
              <a:t>TypeError</a:t>
            </a:r>
            <a:r>
              <a:rPr dirty="0" sz="2000">
                <a:latin typeface="Verdana"/>
                <a:cs typeface="Verdana"/>
              </a:rPr>
              <a:t>,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ValueError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ourier New"/>
              <a:cs typeface="Courier New"/>
            </a:endParaRPr>
          </a:p>
          <a:p>
            <a:pPr marL="469265" indent="-233045">
              <a:lnSpc>
                <a:spcPct val="100000"/>
              </a:lnSpc>
              <a:buClr>
                <a:srgbClr val="800000"/>
              </a:buClr>
              <a:buSzPct val="55555"/>
              <a:buFont typeface="Wingdings"/>
              <a:buChar char=""/>
              <a:tabLst>
                <a:tab pos="46926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500"/>
              </a:lnSpc>
              <a:spcBef>
                <a:spcPts val="890"/>
              </a:spcBef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BankAccount:</a:t>
            </a:r>
            <a:endParaRPr sz="2100">
              <a:latin typeface="Courier New"/>
              <a:cs typeface="Courier New"/>
            </a:endParaRPr>
          </a:p>
          <a:p>
            <a:pPr marL="1109980">
              <a:lnSpc>
                <a:spcPts val="2500"/>
              </a:lnSpc>
            </a:pPr>
            <a:r>
              <a:rPr dirty="0" sz="2100" spc="-25"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dirty="0" sz="2100" b="1">
                <a:latin typeface="Courier New"/>
                <a:cs typeface="Courier New"/>
              </a:rPr>
              <a:t>def</a:t>
            </a:r>
            <a:r>
              <a:rPr dirty="0" sz="2100" spc="-10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deposit(self,</a:t>
            </a:r>
            <a:r>
              <a:rPr dirty="0" sz="2100" spc="-120" b="1">
                <a:latin typeface="Courier New"/>
                <a:cs typeface="Courier New"/>
              </a:rPr>
              <a:t> </a:t>
            </a:r>
            <a:r>
              <a:rPr dirty="0" sz="2100" spc="-10" b="1">
                <a:latin typeface="Courier New"/>
                <a:cs typeface="Courier New"/>
              </a:rPr>
              <a:t>amount):</a:t>
            </a:r>
            <a:endParaRPr sz="21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if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amount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&lt;</a:t>
            </a:r>
            <a:r>
              <a:rPr dirty="0" sz="2100" spc="-4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0:</a:t>
            </a:r>
            <a:endParaRPr sz="2100">
              <a:latin typeface="Courier New"/>
              <a:cs typeface="Courier New"/>
            </a:endParaRPr>
          </a:p>
          <a:p>
            <a:pPr marL="2480310">
              <a:lnSpc>
                <a:spcPct val="100000"/>
              </a:lnSpc>
            </a:pPr>
            <a:r>
              <a:rPr dirty="0" sz="2100" b="1">
                <a:solidFill>
                  <a:srgbClr val="FFCF00"/>
                </a:solidFill>
                <a:latin typeface="Courier New"/>
                <a:cs typeface="Courier New"/>
              </a:rPr>
              <a:t>raise</a:t>
            </a:r>
            <a:r>
              <a:rPr dirty="0" sz="2100" spc="-180" b="1">
                <a:solidFill>
                  <a:srgbClr val="FFCF00"/>
                </a:solidFill>
                <a:latin typeface="Courier New"/>
                <a:cs typeface="Courier New"/>
              </a:rPr>
              <a:t> </a:t>
            </a:r>
            <a:r>
              <a:rPr dirty="0" sz="2100" b="1">
                <a:solidFill>
                  <a:srgbClr val="FFCF00"/>
                </a:solidFill>
                <a:latin typeface="Courier New"/>
                <a:cs typeface="Courier New"/>
              </a:rPr>
              <a:t>ValueError("negative</a:t>
            </a:r>
            <a:r>
              <a:rPr dirty="0" sz="2100" spc="-175" b="1">
                <a:solidFill>
                  <a:srgbClr val="FFCF00"/>
                </a:solidFill>
                <a:latin typeface="Courier New"/>
                <a:cs typeface="Courier New"/>
              </a:rPr>
              <a:t> </a:t>
            </a:r>
            <a:r>
              <a:rPr dirty="0" sz="2100" spc="-10" b="1">
                <a:solidFill>
                  <a:srgbClr val="FFCF00"/>
                </a:solidFill>
                <a:latin typeface="Courier New"/>
                <a:cs typeface="Courier New"/>
              </a:rPr>
              <a:t>amount")</a:t>
            </a:r>
            <a:endParaRPr sz="2100">
              <a:latin typeface="Courier New"/>
              <a:cs typeface="Courier New"/>
            </a:endParaRPr>
          </a:p>
          <a:p>
            <a:pPr marL="1751330">
              <a:lnSpc>
                <a:spcPct val="100000"/>
              </a:lnSpc>
            </a:pPr>
            <a:r>
              <a:rPr dirty="0" sz="2100" spc="-25"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415"/>
              </a:spcBef>
            </a:pPr>
            <a:r>
              <a:rPr dirty="0" sz="4000" spc="-10" b="1">
                <a:latin typeface="Verdana"/>
                <a:cs typeface="Verdana"/>
              </a:rPr>
              <a:t>Inheritance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1911" y="1028445"/>
            <a:ext cx="37020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name</a:t>
            </a:r>
            <a:r>
              <a:rPr dirty="0" sz="2000" spc="-10">
                <a:latin typeface="Courier New"/>
                <a:cs typeface="Courier New"/>
              </a:rPr>
              <a:t>(</a:t>
            </a:r>
            <a:r>
              <a:rPr dirty="0" sz="2000" spc="-10" b="1">
                <a:latin typeface="Verdana"/>
                <a:cs typeface="Verdana"/>
              </a:rPr>
              <a:t>superclass</a:t>
            </a:r>
            <a:r>
              <a:rPr dirty="0" sz="2000" spc="-10">
                <a:latin typeface="Courier New"/>
                <a:cs typeface="Courier New"/>
              </a:rPr>
              <a:t>): </a:t>
            </a:r>
            <a:r>
              <a:rPr dirty="0" sz="2000" spc="-10" b="1">
                <a:latin typeface="Verdana"/>
                <a:cs typeface="Verdana"/>
              </a:rPr>
              <a:t>statements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921509"/>
            <a:ext cx="3625850" cy="1246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045">
              <a:lnSpc>
                <a:spcPts val="2125"/>
              </a:lnSpc>
              <a:spcBef>
                <a:spcPts val="100"/>
              </a:spcBef>
              <a:buClr>
                <a:srgbClr val="800000"/>
              </a:buClr>
              <a:buSzPct val="55555"/>
              <a:buFont typeface="Wingdings"/>
              <a:buChar char=""/>
              <a:tabLst>
                <a:tab pos="245745" algn="l"/>
              </a:tabLst>
            </a:pPr>
            <a:r>
              <a:rPr dirty="0" sz="1800" spc="-10">
                <a:latin typeface="Verdana"/>
                <a:cs typeface="Verdana"/>
              </a:rPr>
              <a:t>Example:</a:t>
            </a:r>
            <a:endParaRPr sz="1800">
              <a:latin typeface="Verdana"/>
              <a:cs typeface="Verdana"/>
            </a:endParaRPr>
          </a:p>
          <a:p>
            <a:pPr marL="245745">
              <a:lnSpc>
                <a:spcPts val="2470"/>
              </a:lnSpc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5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Point3D(</a:t>
            </a:r>
            <a:r>
              <a:rPr dirty="0" sz="2100" spc="-10" b="1">
                <a:latin typeface="Courier New"/>
                <a:cs typeface="Courier New"/>
              </a:rPr>
              <a:t>Point</a:t>
            </a:r>
            <a:r>
              <a:rPr dirty="0" sz="2100" spc="-10">
                <a:latin typeface="Courier New"/>
                <a:cs typeface="Courier New"/>
              </a:rPr>
              <a:t>):</a:t>
            </a:r>
            <a:endParaRPr sz="2100">
              <a:latin typeface="Courier New"/>
              <a:cs typeface="Courier New"/>
            </a:endParaRPr>
          </a:p>
          <a:p>
            <a:pPr marL="885825">
              <a:lnSpc>
                <a:spcPts val="2500"/>
              </a:lnSpc>
            </a:pPr>
            <a:r>
              <a:rPr dirty="0" sz="2100">
                <a:latin typeface="Courier New"/>
                <a:cs typeface="Courier New"/>
              </a:rPr>
              <a:t>z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0</a:t>
            </a:r>
            <a:endParaRPr sz="2100">
              <a:latin typeface="Courier New"/>
              <a:cs typeface="Courier New"/>
            </a:endParaRPr>
          </a:p>
          <a:p>
            <a:pPr marL="885825">
              <a:lnSpc>
                <a:spcPct val="100000"/>
              </a:lnSpc>
            </a:pPr>
            <a:r>
              <a:rPr dirty="0" sz="2100" spc="-25">
                <a:latin typeface="Courier New"/>
                <a:cs typeface="Courier New"/>
              </a:rPr>
              <a:t>...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16322" y="2186762"/>
            <a:ext cx="371411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dirty="0" sz="2100" spc="-7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100" b="1">
                <a:solidFill>
                  <a:srgbClr val="008000"/>
                </a:solidFill>
                <a:latin typeface="Courier New"/>
                <a:cs typeface="Courier New"/>
              </a:rPr>
              <a:t>Point3D</a:t>
            </a:r>
            <a:r>
              <a:rPr dirty="0" sz="2100" spc="-7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100" b="1">
                <a:solidFill>
                  <a:srgbClr val="008000"/>
                </a:solidFill>
                <a:latin typeface="Courier New"/>
                <a:cs typeface="Courier New"/>
              </a:rPr>
              <a:t>extends</a:t>
            </a:r>
            <a:r>
              <a:rPr dirty="0" sz="2100" spc="-8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100" spc="-20" b="1">
                <a:solidFill>
                  <a:srgbClr val="008000"/>
                </a:solidFill>
                <a:latin typeface="Courier New"/>
                <a:cs typeface="Courier New"/>
              </a:rPr>
              <a:t>Point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3681070"/>
            <a:ext cx="8721090" cy="169608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245110" indent="-232410">
              <a:lnSpc>
                <a:spcPct val="100000"/>
              </a:lnSpc>
              <a:spcBef>
                <a:spcPts val="100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110" algn="l"/>
              </a:tabLst>
            </a:pPr>
            <a:r>
              <a:rPr dirty="0" sz="2000">
                <a:latin typeface="Verdana"/>
                <a:cs typeface="Verdana"/>
              </a:rPr>
              <a:t>Python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also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supports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i="1">
                <a:latin typeface="Verdana"/>
                <a:cs typeface="Verdana"/>
              </a:rPr>
              <a:t>multiple</a:t>
            </a:r>
            <a:r>
              <a:rPr dirty="0" sz="2000" spc="-35" i="1">
                <a:latin typeface="Verdana"/>
                <a:cs typeface="Verdana"/>
              </a:rPr>
              <a:t> </a:t>
            </a:r>
            <a:r>
              <a:rPr dirty="0" sz="2000" spc="-10" i="1">
                <a:latin typeface="Verdana"/>
                <a:cs typeface="Verdana"/>
              </a:rPr>
              <a:t>inheritance</a:t>
            </a:r>
            <a:endParaRPr sz="2000">
              <a:latin typeface="Verdana"/>
              <a:cs typeface="Verdana"/>
            </a:endParaRPr>
          </a:p>
          <a:p>
            <a:pPr marL="853440" marR="2394585" indent="-608330">
              <a:lnSpc>
                <a:spcPct val="100000"/>
              </a:lnSpc>
              <a:spcBef>
                <a:spcPts val="900"/>
              </a:spcBef>
            </a:pPr>
            <a:r>
              <a:rPr dirty="0" sz="2000">
                <a:latin typeface="Courier New"/>
                <a:cs typeface="Courier New"/>
              </a:rPr>
              <a:t>class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name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b="1">
                <a:latin typeface="Verdana"/>
                <a:cs typeface="Verdana"/>
              </a:rPr>
              <a:t>superclass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75" b="1">
                <a:latin typeface="Courier New"/>
                <a:cs typeface="Courier New"/>
              </a:rPr>
              <a:t> </a:t>
            </a:r>
            <a:r>
              <a:rPr dirty="0" sz="2000" b="1">
                <a:latin typeface="Verdana"/>
                <a:cs typeface="Verdana"/>
              </a:rPr>
              <a:t>...</a:t>
            </a:r>
            <a:r>
              <a:rPr dirty="0" sz="2000" b="1">
                <a:latin typeface="Courier New"/>
                <a:cs typeface="Courier New"/>
              </a:rPr>
              <a:t>,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superclass</a:t>
            </a:r>
            <a:r>
              <a:rPr dirty="0" sz="2000" spc="-10">
                <a:latin typeface="Courier New"/>
                <a:cs typeface="Courier New"/>
              </a:rPr>
              <a:t>): </a:t>
            </a:r>
            <a:r>
              <a:rPr dirty="0" sz="2000" spc="-10" b="1">
                <a:latin typeface="Verdana"/>
                <a:cs typeface="Verdana"/>
              </a:rPr>
              <a:t>statements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Verdana"/>
              <a:cs typeface="Verdana"/>
            </a:endParaRPr>
          </a:p>
          <a:p>
            <a:pPr marL="702945">
              <a:lnSpc>
                <a:spcPct val="100000"/>
              </a:lnSpc>
            </a:pP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(if</a:t>
            </a:r>
            <a:r>
              <a:rPr dirty="0" sz="1400" spc="-3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&gt;</a:t>
            </a:r>
            <a:r>
              <a:rPr dirty="0" sz="1400" spc="-1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1</a:t>
            </a:r>
            <a:r>
              <a:rPr dirty="0" sz="1400" spc="-1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superclass</a:t>
            </a:r>
            <a:r>
              <a:rPr dirty="0" sz="1400" spc="-4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has</a:t>
            </a:r>
            <a:r>
              <a:rPr dirty="0" sz="1400" spc="-2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the</a:t>
            </a:r>
            <a:r>
              <a:rPr dirty="0" sz="1400" spc="-2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same</a:t>
            </a:r>
            <a:r>
              <a:rPr dirty="0" sz="1400" spc="-3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field/method,</a:t>
            </a:r>
            <a:r>
              <a:rPr dirty="0" sz="1400" spc="-3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conflicts</a:t>
            </a:r>
            <a:r>
              <a:rPr dirty="0" sz="1400" spc="-3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are</a:t>
            </a:r>
            <a:r>
              <a:rPr dirty="0" sz="1400" spc="-2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resolved</a:t>
            </a:r>
            <a:r>
              <a:rPr dirty="0" sz="1400" spc="-2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in</a:t>
            </a:r>
            <a:r>
              <a:rPr dirty="0" sz="1400" spc="-25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spc="-10" i="1">
                <a:solidFill>
                  <a:srgbClr val="1C1C1C"/>
                </a:solidFill>
                <a:latin typeface="Verdana"/>
                <a:cs typeface="Verdana"/>
              </a:rPr>
              <a:t>left-to-</a:t>
            </a:r>
            <a:r>
              <a:rPr dirty="0" sz="1400" i="1">
                <a:solidFill>
                  <a:srgbClr val="1C1C1C"/>
                </a:solidFill>
                <a:latin typeface="Verdana"/>
                <a:cs typeface="Verdana"/>
              </a:rPr>
              <a:t>right</a:t>
            </a:r>
            <a:r>
              <a:rPr dirty="0" sz="1400" spc="-20" i="1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dirty="0" sz="1400" spc="-10" i="1">
                <a:solidFill>
                  <a:srgbClr val="1C1C1C"/>
                </a:solidFill>
                <a:latin typeface="Verdana"/>
                <a:cs typeface="Verdana"/>
              </a:rPr>
              <a:t>order)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53805" cy="838200"/>
          </a:xfrm>
          <a:prstGeom prst="rect"/>
          <a:solidFill>
            <a:srgbClr val="993300"/>
          </a:solidFill>
        </p:spPr>
        <p:txBody>
          <a:bodyPr wrap="square" lIns="0" tIns="179705" rIns="0" bIns="0" rtlCol="0" vert="horz">
            <a:spAutoFit/>
          </a:bodyPr>
          <a:lstStyle/>
          <a:p>
            <a:pPr marL="532130">
              <a:lnSpc>
                <a:spcPct val="100000"/>
              </a:lnSpc>
              <a:spcBef>
                <a:spcPts val="1415"/>
              </a:spcBef>
            </a:pPr>
            <a:r>
              <a:rPr dirty="0" sz="4000" b="1">
                <a:latin typeface="Verdana"/>
                <a:cs typeface="Verdana"/>
              </a:rPr>
              <a:t>Calling</a:t>
            </a:r>
            <a:r>
              <a:rPr dirty="0" sz="4000" spc="-245" b="1">
                <a:latin typeface="Verdana"/>
                <a:cs typeface="Verdana"/>
              </a:rPr>
              <a:t> </a:t>
            </a:r>
            <a:r>
              <a:rPr dirty="0" sz="4000" b="1">
                <a:latin typeface="Verdana"/>
                <a:cs typeface="Verdana"/>
              </a:rPr>
              <a:t>Superclass</a:t>
            </a:r>
            <a:r>
              <a:rPr dirty="0" sz="4000" spc="-240" b="1">
                <a:latin typeface="Verdana"/>
                <a:cs typeface="Verdana"/>
              </a:rPr>
              <a:t> </a:t>
            </a:r>
            <a:r>
              <a:rPr dirty="0" sz="4000" spc="-10" b="1">
                <a:latin typeface="Verdana"/>
                <a:cs typeface="Verdana"/>
              </a:rPr>
              <a:t>Methods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907135"/>
            <a:ext cx="1950085" cy="8788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106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methods:</a:t>
            </a:r>
            <a:endParaRPr sz="200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960"/>
              </a:spcBef>
              <a:buClr>
                <a:srgbClr val="808080"/>
              </a:buClr>
              <a:buSzPct val="60000"/>
              <a:buFont typeface="Wingdings"/>
              <a:buChar char=""/>
              <a:tabLst>
                <a:tab pos="245745" algn="l"/>
              </a:tabLst>
            </a:pPr>
            <a:r>
              <a:rPr dirty="0" sz="2000" spc="-10">
                <a:latin typeface="Verdana"/>
                <a:cs typeface="Verdana"/>
              </a:rPr>
              <a:t>constructors: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22194" y="907135"/>
            <a:ext cx="511556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class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b="1">
                <a:latin typeface="Verdana"/>
                <a:cs typeface="Verdana"/>
              </a:rPr>
              <a:t>method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b="1">
                <a:latin typeface="Verdana"/>
                <a:cs typeface="Verdana"/>
              </a:rPr>
              <a:t>object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120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parameters</a:t>
            </a:r>
            <a:r>
              <a:rPr dirty="0" sz="2000" spc="-10">
                <a:latin typeface="Courier New"/>
                <a:cs typeface="Courier New"/>
              </a:rPr>
              <a:t>) </a:t>
            </a:r>
            <a:r>
              <a:rPr dirty="0" sz="2000" b="1">
                <a:latin typeface="Verdana"/>
                <a:cs typeface="Verdana"/>
              </a:rPr>
              <a:t>class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>
                <a:latin typeface="Courier New"/>
                <a:cs typeface="Courier New"/>
              </a:rPr>
              <a:t>init</a:t>
            </a:r>
            <a:r>
              <a:rPr dirty="0" u="sng" sz="2000" spc="-1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000" spc="-10">
                <a:latin typeface="Courier New"/>
                <a:cs typeface="Courier New"/>
              </a:rPr>
              <a:t>(</a:t>
            </a:r>
            <a:r>
              <a:rPr dirty="0" sz="2000" spc="-10" b="1">
                <a:latin typeface="Verdana"/>
                <a:cs typeface="Verdana"/>
              </a:rPr>
              <a:t>parameters</a:t>
            </a:r>
            <a:r>
              <a:rPr dirty="0" sz="2000" spc="-1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9112" y="2348610"/>
            <a:ext cx="5474970" cy="290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2780" marR="2087880" indent="-640715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Courier New"/>
                <a:cs typeface="Courier New"/>
              </a:rPr>
              <a:t>class</a:t>
            </a:r>
            <a:r>
              <a:rPr dirty="0" sz="2100" spc="-9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Point3D(Point): </a:t>
            </a:r>
            <a:r>
              <a:rPr dirty="0" sz="2100">
                <a:latin typeface="Courier New"/>
                <a:cs typeface="Courier New"/>
              </a:rPr>
              <a:t>z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0</a:t>
            </a:r>
            <a:endParaRPr sz="2100">
              <a:latin typeface="Courier New"/>
              <a:cs typeface="Courier New"/>
            </a:endParaRPr>
          </a:p>
          <a:p>
            <a:pPr marL="1294130" marR="5080" indent="-641985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def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>
                <a:latin typeface="Courier New"/>
                <a:cs typeface="Courier New"/>
              </a:rPr>
              <a:t>init</a:t>
            </a:r>
            <a:r>
              <a:rPr dirty="0" u="sng" sz="2100" spc="-35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>
                <a:latin typeface="Courier New"/>
                <a:cs typeface="Courier New"/>
              </a:rPr>
              <a:t>(self,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x,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y,</a:t>
            </a:r>
            <a:r>
              <a:rPr dirty="0" sz="2100" spc="-3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z): </a:t>
            </a:r>
            <a:r>
              <a:rPr dirty="0" sz="2100" b="1">
                <a:latin typeface="Courier New"/>
                <a:cs typeface="Courier New"/>
              </a:rPr>
              <a:t>Point.</a:t>
            </a:r>
            <a:r>
              <a:rPr dirty="0" u="sng" sz="2100" spc="-5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 b="1">
                <a:latin typeface="Courier New"/>
                <a:cs typeface="Courier New"/>
              </a:rPr>
              <a:t>init</a:t>
            </a:r>
            <a:r>
              <a:rPr dirty="0" u="sng" sz="2100" spc="-50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dirty="0" sz="2100" b="1">
                <a:latin typeface="Courier New"/>
                <a:cs typeface="Courier New"/>
              </a:rPr>
              <a:t>(self,</a:t>
            </a:r>
            <a:r>
              <a:rPr dirty="0" sz="2100" spc="-4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x,</a:t>
            </a:r>
            <a:r>
              <a:rPr dirty="0" sz="2100" spc="-45" b="1">
                <a:latin typeface="Courier New"/>
                <a:cs typeface="Courier New"/>
              </a:rPr>
              <a:t> </a:t>
            </a:r>
            <a:r>
              <a:rPr dirty="0" sz="2100" spc="-25" b="1">
                <a:latin typeface="Courier New"/>
                <a:cs typeface="Courier New"/>
              </a:rPr>
              <a:t>y) </a:t>
            </a:r>
            <a:r>
              <a:rPr dirty="0" sz="2100">
                <a:latin typeface="Courier New"/>
                <a:cs typeface="Courier New"/>
              </a:rPr>
              <a:t>self.z</a:t>
            </a:r>
            <a:r>
              <a:rPr dirty="0" sz="2100" spc="-6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 spc="-50">
                <a:latin typeface="Courier New"/>
                <a:cs typeface="Courier New"/>
              </a:rPr>
              <a:t>z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100">
              <a:latin typeface="Courier New"/>
              <a:cs typeface="Courier New"/>
            </a:endParaRPr>
          </a:p>
          <a:p>
            <a:pPr marL="1294130" marR="325120" indent="-641985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def</a:t>
            </a:r>
            <a:r>
              <a:rPr dirty="0" sz="2100" spc="-6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move(self,</a:t>
            </a:r>
            <a:r>
              <a:rPr dirty="0" sz="2100" spc="-6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dx,</a:t>
            </a:r>
            <a:r>
              <a:rPr dirty="0" sz="2100" spc="-7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dy,</a:t>
            </a:r>
            <a:r>
              <a:rPr dirty="0" sz="2100" spc="-55">
                <a:latin typeface="Courier New"/>
                <a:cs typeface="Courier New"/>
              </a:rPr>
              <a:t> </a:t>
            </a:r>
            <a:r>
              <a:rPr dirty="0" sz="2100" spc="-20">
                <a:latin typeface="Courier New"/>
                <a:cs typeface="Courier New"/>
              </a:rPr>
              <a:t>dz): </a:t>
            </a:r>
            <a:r>
              <a:rPr dirty="0" sz="2100" b="1">
                <a:latin typeface="Courier New"/>
                <a:cs typeface="Courier New"/>
              </a:rPr>
              <a:t>Point.move(self,</a:t>
            </a:r>
            <a:r>
              <a:rPr dirty="0" sz="2100" spc="-12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dx,</a:t>
            </a:r>
            <a:r>
              <a:rPr dirty="0" sz="2100" spc="-135" b="1">
                <a:latin typeface="Courier New"/>
                <a:cs typeface="Courier New"/>
              </a:rPr>
              <a:t> </a:t>
            </a:r>
            <a:r>
              <a:rPr dirty="0" sz="2100" spc="-25" b="1">
                <a:latin typeface="Courier New"/>
                <a:cs typeface="Courier New"/>
              </a:rPr>
              <a:t>dy) </a:t>
            </a:r>
            <a:r>
              <a:rPr dirty="0" sz="2100">
                <a:latin typeface="Courier New"/>
                <a:cs typeface="Courier New"/>
              </a:rPr>
              <a:t>self.z</a:t>
            </a:r>
            <a:r>
              <a:rPr dirty="0" sz="2100" spc="-6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+=</a:t>
            </a:r>
            <a:r>
              <a:rPr dirty="0" sz="2100" spc="-4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dz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519" y="296367"/>
            <a:ext cx="5936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Numbers:</a:t>
            </a:r>
            <a:r>
              <a:rPr dirty="0" sz="4000" spc="-170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b="1">
                <a:solidFill>
                  <a:srgbClr val="FFCF00"/>
                </a:solidFill>
                <a:latin typeface="Comic Sans MS"/>
                <a:cs typeface="Comic Sans MS"/>
              </a:rPr>
              <a:t>Floating</a:t>
            </a:r>
            <a:r>
              <a:rPr dirty="0" sz="4000" spc="-145" b="1">
                <a:solidFill>
                  <a:srgbClr val="FFCF00"/>
                </a:solidFill>
                <a:latin typeface="Comic Sans MS"/>
                <a:cs typeface="Comic Sans MS"/>
              </a:rPr>
              <a:t> </a:t>
            </a:r>
            <a:r>
              <a:rPr dirty="0" sz="4000" spc="-10" b="1">
                <a:solidFill>
                  <a:srgbClr val="FFCF00"/>
                </a:solidFill>
                <a:latin typeface="Comic Sans MS"/>
                <a:cs typeface="Comic Sans MS"/>
              </a:rPr>
              <a:t>Point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013026"/>
            <a:ext cx="3724275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9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int(x)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converts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x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to </a:t>
            </a:r>
            <a:r>
              <a:rPr dirty="0" sz="2800" spc="-25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integer</a:t>
            </a:r>
            <a:endParaRPr sz="2800">
              <a:latin typeface="Verdana"/>
              <a:cs typeface="Verdana"/>
            </a:endParaRPr>
          </a:p>
          <a:p>
            <a:pPr marL="244475" marR="15684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float(x)</a:t>
            </a:r>
            <a:r>
              <a:rPr dirty="0" sz="2800" spc="-1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converts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x </a:t>
            </a:r>
            <a:r>
              <a:rPr dirty="0" sz="2800" spc="-50"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floating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point</a:t>
            </a:r>
            <a:endParaRPr sz="2800">
              <a:latin typeface="Verdana"/>
              <a:cs typeface="Verdana"/>
            </a:endParaRPr>
          </a:p>
          <a:p>
            <a:pPr marL="244475" marR="779145" indent="-232410">
              <a:lnSpc>
                <a:spcPct val="100000"/>
              </a:lnSpc>
              <a:spcBef>
                <a:spcPts val="675"/>
              </a:spcBef>
              <a:buClr>
                <a:srgbClr val="808080"/>
              </a:buClr>
              <a:buSzPct val="58928"/>
              <a:buFont typeface="Wingdings"/>
              <a:buChar char=""/>
              <a:tabLst>
                <a:tab pos="24574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interpreter 	shows</a:t>
            </a:r>
            <a:endParaRPr sz="2800">
              <a:latin typeface="Verdana"/>
              <a:cs typeface="Verdana"/>
            </a:endParaRPr>
          </a:p>
          <a:p>
            <a:pPr marL="245745">
              <a:lnSpc>
                <a:spcPct val="100000"/>
              </a:lnSpc>
            </a:pP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lot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digits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10200" y="1981200"/>
            <a:ext cx="3057525" cy="3746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1.2323200000000001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print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10">
                <a:latin typeface="Verdana"/>
                <a:cs typeface="Verdana"/>
              </a:rPr>
              <a:t>1.23232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1.3E7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Verdana"/>
                <a:cs typeface="Verdana"/>
              </a:rPr>
              <a:t>13000000.0</a:t>
            </a:r>
            <a:endParaRPr sz="2000">
              <a:latin typeface="Verdana"/>
              <a:cs typeface="Verdana"/>
            </a:endParaRPr>
          </a:p>
          <a:p>
            <a:pPr marL="92075" marR="1268095">
              <a:lnSpc>
                <a:spcPts val="2900"/>
              </a:lnSpc>
              <a:spcBef>
                <a:spcPts val="17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int(2.0) </a:t>
            </a:r>
            <a:r>
              <a:rPr dirty="0" sz="2000" spc="-5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2000">
                <a:latin typeface="Verdana"/>
                <a:cs typeface="Verdana"/>
              </a:rPr>
              <a:t>&gt;&gt;&gt;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float(2)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dirty="0" sz="2000" spc="-25">
                <a:latin typeface="Verdana"/>
                <a:cs typeface="Verdana"/>
              </a:rPr>
              <a:t>2.0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Marty Stepp</dc:creator>
  <dc:title>Introduction to Programming with Python</dc:title>
  <dcterms:created xsi:type="dcterms:W3CDTF">2025-01-26T14:02:04Z</dcterms:created>
  <dcterms:modified xsi:type="dcterms:W3CDTF">2025-01-26T14:02:04Z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Office PowerPoint® 2007</vt:lpwstr>
  </property>
</Properties>
</file>