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61" r:id="rId4"/>
    <p:sldId id="262" r:id="rId5"/>
    <p:sldId id="264" r:id="rId6"/>
    <p:sldId id="265" r:id="rId7"/>
    <p:sldId id="266" r:id="rId8"/>
    <p:sldId id="267" r:id="rId9"/>
    <p:sldId id="268" r:id="rId10"/>
    <p:sldId id="269" r:id="rId11"/>
    <p:sldId id="270" r:id="rId12"/>
    <p:sldId id="272"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59" r:id="rId31"/>
  </p:sldIdLst>
  <p:sldSz cx="12192000" cy="6858000"/>
  <p:notesSz cx="6858000" cy="9144000"/>
  <p:embeddedFontLst>
    <p:embeddedFont>
      <p:font typeface="Lato Black" panose="020F0502020204030203" pitchFamily="34" charset="0"/>
      <p:bold r:id="rId33"/>
      <p:boldItalic r:id="rId34"/>
    </p:embeddedFont>
    <p:embeddedFont>
      <p:font typeface="Libre Baskerville" panose="02000000000000000000" pitchFamily="2"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40FA3D5-E176-CA3C-8CA4-ABAE890DBB0A}"/>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786624F-F3C3-ED76-DF13-29809647FDB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BC771D6-718A-1E37-6FBF-064464AF124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9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FAC8859-D9FD-EE82-3C53-EE814397C51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36AC24F-CE1E-C25E-E4DB-28DA3308336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49FE402-2DFB-9692-85EC-6C5A56B2A7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7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BB59D28-CDDB-E407-7995-FBBB55BDD2C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23DFDB9-455B-5327-3318-9E7BE89873A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E30FA72-1B9F-A45E-EC17-8379FE23E89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392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7F6A78C-3B2A-B3CF-DF6E-AD297D4674B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763C885-FEE2-145A-FB8E-CE35D3A346D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97E1091-F43C-159C-FB31-1F68F76AFD4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433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71691D1-DF25-582D-73A8-3DEEDC1CEF3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238F055-C475-E309-9ACC-6017E1CE546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D1339293-7BE8-899F-812E-8709BA7136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822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A483A41A-8C51-B513-41E0-336CDF361E8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311F15C-7239-2B74-DA64-40F81658630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635C54A-BD36-F52B-36AA-000070D2AC5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3836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BC6E87B5-3C9D-4CDA-42FE-1783DC35274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A151241-8C3A-523C-6C5E-668595E75C1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7A17EAB-50E7-AB35-AC99-EBA22264AF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053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FB9B93A-7FE3-1F6A-A0FF-568F391FEF7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C2B360EB-EAF4-A61E-2A53-A37310FA6B5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417420F-D9E6-8DFF-7536-390FEAA97A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1156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AA1733E3-7CB8-4265-664C-1B58BB26CFE3}"/>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FA9F460-E8E9-2DED-9AD2-BC85BC0EE3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CDF2EB5E-8948-0894-438F-A5656E29F57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218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34620A6-E679-AE57-063B-538A0278958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86B077C5-F210-42C8-28F4-DA8037176B6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01703182-BE1E-3D66-033B-9FA99665D91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38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778A6F5-FE35-88A8-440A-C0CD989D697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1BA5305A-D4A6-180C-F3C7-1B7D5C0EA81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9A9F427-E583-66EB-860E-7F6C76F73E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569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5333B97-53E5-8BCA-4E50-44307B4FF24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26E5B22-60B0-61E4-EBF2-643AF2695C6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0FD8C15-7D69-9E58-2AD4-B025737A8A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7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E409D2D-2436-677F-A4CC-123DC24C4D0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A4A0677-24F5-7413-69B0-F2295138CF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7BDF881-4BE1-D639-97BA-39D4D5DE05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208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0569596-CD88-8449-36A5-5B0F9ED3934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4F0984D-78FC-0EFF-6353-09A5C80FF10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DF52E34D-1B8F-7448-F771-7B81C8FDF3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114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EC0D101-6EA6-1B1D-D1AA-03A45BC55F2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87544EB-ADED-E3B3-9DA7-A8D01FDAFD6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9B67BC7-CD5E-CA8B-29A9-8510469CB91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154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EA1FD42-5281-26AB-2F01-D6B18599FB8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2CBF35CF-0721-CB51-5BCC-25B9FF70B6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87879FA-00A6-354A-C1ED-D56748D85E6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6226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B9B71FF-62F0-9440-0B59-EE8AE5EBE0C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82A7599-E4D5-458C-A76A-B9F299E62EC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9A417AF-9344-6AE2-72B9-D09F38582B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5303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A86AE02-F3F7-07CC-8F97-CA7AD9FCBAB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B4B36ED-798A-4721-31DD-8C1E380021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C0984B53-230E-5145-6E17-9A2CED1C95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393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438E163-30DF-5C4C-1B48-8CF892C73B2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AB70AEB-1FA0-75D1-2ED4-45029E2899A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FC78482-9E50-5922-71C0-F607F7E510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600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AB540C6C-513F-CE65-699B-235805D1F60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33E8A6E-C679-C280-BA08-9138EFBC7C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B87E2E0D-0D55-B4E4-A212-FEA10B7F4D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535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6AAB74A-C6D4-0F2A-C72E-F4C882040D1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1E08888F-FBA8-8FFC-A063-D315F3332E2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2EC75B42-011F-7235-7193-DD6604B7D31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2377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84D3851-B47D-B3F6-50A1-F87082FE8C2B}"/>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2B5D7D9-EA46-C631-7D5B-CB5C0CE65A0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A43F3790-F47B-3FA0-EB50-77AC76E30D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57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B9FA1C9D-3D19-F073-1B45-C080A4F3CD3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4DAEDF46-8DAA-0779-F8FD-A13589BDE55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9D5C81E-6194-674C-0C6C-D5184D6A9B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43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A512E9E-BE6F-FADC-6BA9-D3A4574BE63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F2AD2D8-58B3-3FBA-87B2-A741C460122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B2D18F98-7F13-C90E-680D-7C43447478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828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8F087BC-E770-089B-1FB1-DA768AB6BC5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B4E0F75-2300-6244-938D-D1B54EFED5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FA7858F-7A58-E7D1-D0A7-F37EC5794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9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ABC172A-CCFA-2A4C-D304-259BF49B3B00}"/>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482E83E-EDEE-8699-0DF3-8D07C3ABEA8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2127842-3599-4651-3159-0508273D0D8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7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5EA7936-762C-9779-33D8-EC6E0B94B1F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5BB43FD-051C-9B45-CC24-4A1DEE96CA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BE536C5C-84CA-FE98-428C-DBF32C2F07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7870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zwana-yasmee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rizwanayasmee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858000"/>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t>Exploratory Data Analysis on AMEO Dataset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45A3D91-9C0E-FEBE-BCD3-55E6C6628F99}"/>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33D751D8-98D6-9845-11C4-2ADE9239808C}"/>
              </a:ext>
            </a:extLst>
          </p:cNvPr>
          <p:cNvSpPr txBox="1"/>
          <p:nvPr/>
        </p:nvSpPr>
        <p:spPr>
          <a:xfrm>
            <a:off x="737812" y="4577939"/>
            <a:ext cx="10384890" cy="830956"/>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plot exhibits </a:t>
            </a:r>
            <a:r>
              <a:rPr lang="en-US" sz="2000" dirty="0">
                <a:latin typeface="Calibri" panose="020F0502020204030204" pitchFamily="34" charset="0"/>
                <a:ea typeface="Calibri" panose="020F0502020204030204" pitchFamily="34" charset="0"/>
                <a:cs typeface="Calibri" panose="020F0502020204030204" pitchFamily="34" charset="0"/>
              </a:rPr>
              <a:t>n</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ormal distribution as the skewness is 0.17, </a:t>
            </a:r>
            <a:r>
              <a:rPr lang="en-US" sz="2000" dirty="0">
                <a:latin typeface="Calibri" panose="020F0502020204030204" pitchFamily="34" charset="0"/>
                <a:ea typeface="Calibri" panose="020F0502020204030204" pitchFamily="34" charset="0"/>
                <a:cs typeface="Calibri" panose="020F0502020204030204" pitchFamily="34" charset="0"/>
              </a:rPr>
              <a:t>The box plot reveals the presence of both low and high extreme values within the dataset</a:t>
            </a:r>
            <a:r>
              <a:rPr lang="en-US" sz="2800" b="0" i="0" dirty="0">
                <a:effectLst/>
                <a:latin typeface="system-ui"/>
              </a:rPr>
              <a:t>.</a:t>
            </a:r>
            <a:endParaRPr lang="en-US"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a:extLst>
              <a:ext uri="{FF2B5EF4-FFF2-40B4-BE49-F238E27FC236}">
                <a16:creationId xmlns:a16="http://schemas.microsoft.com/office/drawing/2014/main" id="{6F9110EB-1861-7CB9-2FC8-2DFC67786004}"/>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Univariate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DDD9CEC2-F681-D642-DE60-B3D8094AFD6E}"/>
              </a:ext>
            </a:extLst>
          </p:cNvPr>
          <p:cNvPicPr>
            <a:picLocks noChangeAspect="1"/>
          </p:cNvPicPr>
          <p:nvPr/>
        </p:nvPicPr>
        <p:blipFill>
          <a:blip r:embed="rId3"/>
          <a:srcRect/>
          <a:stretch/>
        </p:blipFill>
        <p:spPr>
          <a:xfrm>
            <a:off x="741438" y="1239257"/>
            <a:ext cx="10746543" cy="3092165"/>
          </a:xfrm>
          <a:prstGeom prst="rect">
            <a:avLst/>
          </a:prstGeom>
        </p:spPr>
      </p:pic>
    </p:spTree>
    <p:extLst>
      <p:ext uri="{BB962C8B-B14F-4D97-AF65-F5344CB8AC3E}">
        <p14:creationId xmlns:p14="http://schemas.microsoft.com/office/powerpoint/2010/main" val="135707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C956AA2-B5B9-4558-4BB9-8BC590235EA5}"/>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8C0E4D6B-6397-2D8C-F4BB-6C88AA800E6F}"/>
              </a:ext>
            </a:extLst>
          </p:cNvPr>
          <p:cNvSpPr txBox="1"/>
          <p:nvPr/>
        </p:nvSpPr>
        <p:spPr>
          <a:xfrm>
            <a:off x="737812" y="4577939"/>
            <a:ext cx="10384890" cy="101562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predominant job title is Software Engineer followed by software developer, system engineer, and other disciplines.</a:t>
            </a:r>
          </a:p>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Most of the employees are working in the city of Bengaluru.</a:t>
            </a:r>
            <a:endParaRPr lang="en-US"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a:extLst>
              <a:ext uri="{FF2B5EF4-FFF2-40B4-BE49-F238E27FC236}">
                <a16:creationId xmlns:a16="http://schemas.microsoft.com/office/drawing/2014/main" id="{D8F97DBD-7A29-0A4E-7CDA-F38B327432D8}"/>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Univariate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descr="A graph of different colored bars&#10;&#10;Description automatically generated">
            <a:extLst>
              <a:ext uri="{FF2B5EF4-FFF2-40B4-BE49-F238E27FC236}">
                <a16:creationId xmlns:a16="http://schemas.microsoft.com/office/drawing/2014/main" id="{D5FDD798-FD72-F5D1-1F12-3F560D074AD3}"/>
              </a:ext>
            </a:extLst>
          </p:cNvPr>
          <p:cNvPicPr>
            <a:picLocks noChangeAspect="1"/>
          </p:cNvPicPr>
          <p:nvPr/>
        </p:nvPicPr>
        <p:blipFill>
          <a:blip r:embed="rId3"/>
          <a:stretch>
            <a:fillRect/>
          </a:stretch>
        </p:blipFill>
        <p:spPr>
          <a:xfrm>
            <a:off x="737812" y="1278608"/>
            <a:ext cx="4238922" cy="3192568"/>
          </a:xfrm>
          <a:prstGeom prst="rect">
            <a:avLst/>
          </a:prstGeom>
        </p:spPr>
      </p:pic>
      <p:pic>
        <p:nvPicPr>
          <p:cNvPr id="6" name="Picture 5" descr="A graph with numbers and text&#10;&#10;Description automatically generated with medium confidence">
            <a:extLst>
              <a:ext uri="{FF2B5EF4-FFF2-40B4-BE49-F238E27FC236}">
                <a16:creationId xmlns:a16="http://schemas.microsoft.com/office/drawing/2014/main" id="{4B8F559A-CC57-857A-CC05-B9DAF4ACCDFF}"/>
              </a:ext>
            </a:extLst>
          </p:cNvPr>
          <p:cNvPicPr>
            <a:picLocks noChangeAspect="1"/>
          </p:cNvPicPr>
          <p:nvPr/>
        </p:nvPicPr>
        <p:blipFill>
          <a:blip r:embed="rId4"/>
          <a:stretch>
            <a:fillRect/>
          </a:stretch>
        </p:blipFill>
        <p:spPr>
          <a:xfrm>
            <a:off x="5475879" y="1278608"/>
            <a:ext cx="4974558" cy="3188461"/>
          </a:xfrm>
          <a:prstGeom prst="rect">
            <a:avLst/>
          </a:prstGeom>
        </p:spPr>
      </p:pic>
    </p:spTree>
    <p:extLst>
      <p:ext uri="{BB962C8B-B14F-4D97-AF65-F5344CB8AC3E}">
        <p14:creationId xmlns:p14="http://schemas.microsoft.com/office/powerpoint/2010/main" val="343794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437968F-FD58-CD08-79F3-A8127AE16F4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94339CDB-79BD-FE77-1DE1-5182D12B190A}"/>
              </a:ext>
            </a:extLst>
          </p:cNvPr>
          <p:cNvSpPr txBox="1"/>
          <p:nvPr/>
        </p:nvSpPr>
        <p:spPr>
          <a:xfrm>
            <a:off x="737812" y="4577939"/>
            <a:ext cx="10384890" cy="70784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ratio of Male/Female is 2.9 indicates there are 3 times more men than women employed.</a:t>
            </a:r>
          </a:p>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Majority of the students in 10th and 12th standard are from the CBSE followed State board.</a:t>
            </a:r>
          </a:p>
        </p:txBody>
      </p:sp>
      <p:sp>
        <p:nvSpPr>
          <p:cNvPr id="105" name="Google Shape;105;p3">
            <a:extLst>
              <a:ext uri="{FF2B5EF4-FFF2-40B4-BE49-F238E27FC236}">
                <a16:creationId xmlns:a16="http://schemas.microsoft.com/office/drawing/2014/main" id="{729819F5-D3A6-CC67-D8FC-A50DBF380211}"/>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Univariate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a:extLst>
              <a:ext uri="{FF2B5EF4-FFF2-40B4-BE49-F238E27FC236}">
                <a16:creationId xmlns:a16="http://schemas.microsoft.com/office/drawing/2014/main" id="{3ECC243A-7E3A-685B-1AFC-E29439767595}"/>
              </a:ext>
            </a:extLst>
          </p:cNvPr>
          <p:cNvPicPr>
            <a:picLocks noChangeAspect="1"/>
          </p:cNvPicPr>
          <p:nvPr/>
        </p:nvPicPr>
        <p:blipFill>
          <a:blip r:embed="rId3"/>
          <a:srcRect/>
          <a:stretch/>
        </p:blipFill>
        <p:spPr>
          <a:xfrm>
            <a:off x="737812" y="1400524"/>
            <a:ext cx="3294542" cy="2028476"/>
          </a:xfrm>
          <a:prstGeom prst="rect">
            <a:avLst/>
          </a:prstGeom>
        </p:spPr>
      </p:pic>
      <p:pic>
        <p:nvPicPr>
          <p:cNvPr id="6" name="Picture 5">
            <a:extLst>
              <a:ext uri="{FF2B5EF4-FFF2-40B4-BE49-F238E27FC236}">
                <a16:creationId xmlns:a16="http://schemas.microsoft.com/office/drawing/2014/main" id="{21142D3F-6718-667A-32A8-86E7A749A245}"/>
              </a:ext>
            </a:extLst>
          </p:cNvPr>
          <p:cNvPicPr>
            <a:picLocks noChangeAspect="1"/>
          </p:cNvPicPr>
          <p:nvPr/>
        </p:nvPicPr>
        <p:blipFill>
          <a:blip r:embed="rId4"/>
          <a:srcRect/>
          <a:stretch/>
        </p:blipFill>
        <p:spPr>
          <a:xfrm>
            <a:off x="4140512" y="1236080"/>
            <a:ext cx="4019136" cy="3128500"/>
          </a:xfrm>
          <a:prstGeom prst="rect">
            <a:avLst/>
          </a:prstGeom>
        </p:spPr>
      </p:pic>
      <p:pic>
        <p:nvPicPr>
          <p:cNvPr id="3" name="Picture 2" descr="A graph of a number of bars&#10;&#10;Description automatically generated with medium confidence">
            <a:extLst>
              <a:ext uri="{FF2B5EF4-FFF2-40B4-BE49-F238E27FC236}">
                <a16:creationId xmlns:a16="http://schemas.microsoft.com/office/drawing/2014/main" id="{3F4B1181-2600-AFFC-8523-14D32519AE3D}"/>
              </a:ext>
            </a:extLst>
          </p:cNvPr>
          <p:cNvPicPr>
            <a:picLocks noChangeAspect="1"/>
          </p:cNvPicPr>
          <p:nvPr/>
        </p:nvPicPr>
        <p:blipFill>
          <a:blip r:embed="rId5"/>
          <a:stretch>
            <a:fillRect/>
          </a:stretch>
        </p:blipFill>
        <p:spPr>
          <a:xfrm>
            <a:off x="8159648" y="1131238"/>
            <a:ext cx="3624603" cy="2872231"/>
          </a:xfrm>
          <a:prstGeom prst="rect">
            <a:avLst/>
          </a:prstGeom>
        </p:spPr>
      </p:pic>
    </p:spTree>
    <p:extLst>
      <p:ext uri="{BB962C8B-B14F-4D97-AF65-F5344CB8AC3E}">
        <p14:creationId xmlns:p14="http://schemas.microsoft.com/office/powerpoint/2010/main" val="32188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501B6C6-D2B8-2C5A-FF8F-40270CF2E47B}"/>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24AA9F8F-B351-4AA7-F3B8-0EE61973781D}"/>
              </a:ext>
            </a:extLst>
          </p:cNvPr>
          <p:cNvSpPr txBox="1"/>
          <p:nvPr/>
        </p:nvSpPr>
        <p:spPr>
          <a:xfrm>
            <a:off x="737812" y="4577939"/>
            <a:ext cx="10384890" cy="101562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B.Tech/B.E is the dominant degree, surpassing others.</a:t>
            </a:r>
          </a:p>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Most of the Specialization is focusing on Computer Science, followed by Electronics/Electrical, Mechanical, and other disciplines.</a:t>
            </a:r>
          </a:p>
        </p:txBody>
      </p:sp>
      <p:sp>
        <p:nvSpPr>
          <p:cNvPr id="105" name="Google Shape;105;p3">
            <a:extLst>
              <a:ext uri="{FF2B5EF4-FFF2-40B4-BE49-F238E27FC236}">
                <a16:creationId xmlns:a16="http://schemas.microsoft.com/office/drawing/2014/main" id="{52D0D88B-7509-557E-E20A-497A2BE7B3F4}"/>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Univariate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a:extLst>
              <a:ext uri="{FF2B5EF4-FFF2-40B4-BE49-F238E27FC236}">
                <a16:creationId xmlns:a16="http://schemas.microsoft.com/office/drawing/2014/main" id="{CB5B6FB9-87F9-4A4B-4143-87FEA166685C}"/>
              </a:ext>
            </a:extLst>
          </p:cNvPr>
          <p:cNvPicPr>
            <a:picLocks noChangeAspect="1"/>
          </p:cNvPicPr>
          <p:nvPr/>
        </p:nvPicPr>
        <p:blipFill>
          <a:blip r:embed="rId3"/>
          <a:srcRect/>
          <a:stretch/>
        </p:blipFill>
        <p:spPr>
          <a:xfrm>
            <a:off x="1272697" y="1138601"/>
            <a:ext cx="4786657" cy="3148586"/>
          </a:xfrm>
          <a:prstGeom prst="rect">
            <a:avLst/>
          </a:prstGeom>
        </p:spPr>
      </p:pic>
      <p:pic>
        <p:nvPicPr>
          <p:cNvPr id="6" name="Picture 5">
            <a:extLst>
              <a:ext uri="{FF2B5EF4-FFF2-40B4-BE49-F238E27FC236}">
                <a16:creationId xmlns:a16="http://schemas.microsoft.com/office/drawing/2014/main" id="{BDF4DBFA-46E8-EC93-15CE-4DD003F623FF}"/>
              </a:ext>
            </a:extLst>
          </p:cNvPr>
          <p:cNvPicPr>
            <a:picLocks noChangeAspect="1"/>
          </p:cNvPicPr>
          <p:nvPr/>
        </p:nvPicPr>
        <p:blipFill>
          <a:blip r:embed="rId4"/>
          <a:srcRect/>
          <a:stretch/>
        </p:blipFill>
        <p:spPr>
          <a:xfrm>
            <a:off x="6268065" y="1138601"/>
            <a:ext cx="4974558" cy="2972176"/>
          </a:xfrm>
          <a:prstGeom prst="rect">
            <a:avLst/>
          </a:prstGeom>
        </p:spPr>
      </p:pic>
    </p:spTree>
    <p:extLst>
      <p:ext uri="{BB962C8B-B14F-4D97-AF65-F5344CB8AC3E}">
        <p14:creationId xmlns:p14="http://schemas.microsoft.com/office/powerpoint/2010/main" val="181214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775DFCF-0EA5-26DA-0E3B-5CD1CB0D12BD}"/>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F751150D-D45C-CE19-8A79-872645EA97C4}"/>
              </a:ext>
            </a:extLst>
          </p:cNvPr>
          <p:cNvSpPr txBox="1"/>
          <p:nvPr/>
        </p:nvSpPr>
        <p:spPr>
          <a:xfrm>
            <a:off x="737812" y="4577939"/>
            <a:ext cx="10384890" cy="101562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Most colleges in the dataset are categorized as Tier 0, reflecting their prevalence in the real world, while only a few are designated as Tier 1.</a:t>
            </a:r>
          </a:p>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Most of the data belonging to students who attended colleges in Uttar Pradesh.</a:t>
            </a:r>
          </a:p>
        </p:txBody>
      </p:sp>
      <p:sp>
        <p:nvSpPr>
          <p:cNvPr id="105" name="Google Shape;105;p3">
            <a:extLst>
              <a:ext uri="{FF2B5EF4-FFF2-40B4-BE49-F238E27FC236}">
                <a16:creationId xmlns:a16="http://schemas.microsoft.com/office/drawing/2014/main" id="{DB1DF646-B009-FE0D-0B01-5C89FB888EDF}"/>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Univariate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a:extLst>
              <a:ext uri="{FF2B5EF4-FFF2-40B4-BE49-F238E27FC236}">
                <a16:creationId xmlns:a16="http://schemas.microsoft.com/office/drawing/2014/main" id="{49B97E33-B9C2-1B0E-ED73-D4F25C561B70}"/>
              </a:ext>
            </a:extLst>
          </p:cNvPr>
          <p:cNvPicPr>
            <a:picLocks noChangeAspect="1"/>
          </p:cNvPicPr>
          <p:nvPr/>
        </p:nvPicPr>
        <p:blipFill>
          <a:blip r:embed="rId3"/>
          <a:srcRect/>
          <a:stretch/>
        </p:blipFill>
        <p:spPr>
          <a:xfrm>
            <a:off x="1272697" y="1350073"/>
            <a:ext cx="4786657" cy="2725641"/>
          </a:xfrm>
          <a:prstGeom prst="rect">
            <a:avLst/>
          </a:prstGeom>
        </p:spPr>
      </p:pic>
      <p:pic>
        <p:nvPicPr>
          <p:cNvPr id="6" name="Picture 5">
            <a:extLst>
              <a:ext uri="{FF2B5EF4-FFF2-40B4-BE49-F238E27FC236}">
                <a16:creationId xmlns:a16="http://schemas.microsoft.com/office/drawing/2014/main" id="{7FF1063A-4433-F073-B494-CF4B2641FD87}"/>
              </a:ext>
            </a:extLst>
          </p:cNvPr>
          <p:cNvPicPr>
            <a:picLocks noChangeAspect="1"/>
          </p:cNvPicPr>
          <p:nvPr/>
        </p:nvPicPr>
        <p:blipFill>
          <a:blip r:embed="rId4"/>
          <a:srcRect/>
          <a:stretch/>
        </p:blipFill>
        <p:spPr>
          <a:xfrm>
            <a:off x="6611479" y="1138601"/>
            <a:ext cx="4287729" cy="2972176"/>
          </a:xfrm>
          <a:prstGeom prst="rect">
            <a:avLst/>
          </a:prstGeom>
        </p:spPr>
      </p:pic>
    </p:spTree>
    <p:extLst>
      <p:ext uri="{BB962C8B-B14F-4D97-AF65-F5344CB8AC3E}">
        <p14:creationId xmlns:p14="http://schemas.microsoft.com/office/powerpoint/2010/main" val="343160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15902BC-32E2-80F1-59AB-CED3750F9295}"/>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783AD6E0-B646-5045-2881-F960C2E528A9}"/>
              </a:ext>
            </a:extLst>
          </p:cNvPr>
          <p:cNvSpPr txBox="1"/>
          <p:nvPr/>
        </p:nvSpPr>
        <p:spPr>
          <a:xfrm>
            <a:off x="737812" y="4577939"/>
            <a:ext cx="10384890" cy="163117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average salary for males is 31K, whereas for females, it is 29K. </a:t>
            </a:r>
          </a:p>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upper fence for male salaries is 680K, whereas for females, it is 600K. We can also observe male have more outliers indicating they are more people getting higher pays in male than female category.</a:t>
            </a:r>
          </a:p>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maximum salary for males is 4M, while for females, it is 3.5M.</a:t>
            </a:r>
          </a:p>
        </p:txBody>
      </p:sp>
      <p:sp>
        <p:nvSpPr>
          <p:cNvPr id="105" name="Google Shape;105;p3">
            <a:extLst>
              <a:ext uri="{FF2B5EF4-FFF2-40B4-BE49-F238E27FC236}">
                <a16:creationId xmlns:a16="http://schemas.microsoft.com/office/drawing/2014/main" id="{C49D532C-AB45-53F5-E002-F3FC95DDADAD}"/>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a:extLst>
              <a:ext uri="{FF2B5EF4-FFF2-40B4-BE49-F238E27FC236}">
                <a16:creationId xmlns:a16="http://schemas.microsoft.com/office/drawing/2014/main" id="{D04C36F1-B443-C21B-ECB2-E05AF97CF095}"/>
              </a:ext>
            </a:extLst>
          </p:cNvPr>
          <p:cNvPicPr>
            <a:picLocks noChangeAspect="1"/>
          </p:cNvPicPr>
          <p:nvPr/>
        </p:nvPicPr>
        <p:blipFill>
          <a:blip r:embed="rId3"/>
          <a:srcRect/>
          <a:stretch/>
        </p:blipFill>
        <p:spPr>
          <a:xfrm>
            <a:off x="737812" y="1458640"/>
            <a:ext cx="4786657" cy="2653401"/>
          </a:xfrm>
          <a:prstGeom prst="rect">
            <a:avLst/>
          </a:prstGeom>
        </p:spPr>
      </p:pic>
      <p:pic>
        <p:nvPicPr>
          <p:cNvPr id="3" name="Picture 2" descr="A graph with different colored bars&#10;&#10;Description automatically generated with medium confidence">
            <a:extLst>
              <a:ext uri="{FF2B5EF4-FFF2-40B4-BE49-F238E27FC236}">
                <a16:creationId xmlns:a16="http://schemas.microsoft.com/office/drawing/2014/main" id="{54CBB496-1CF0-6CA9-922F-58B197E72781}"/>
              </a:ext>
            </a:extLst>
          </p:cNvPr>
          <p:cNvPicPr>
            <a:picLocks noChangeAspect="1"/>
          </p:cNvPicPr>
          <p:nvPr/>
        </p:nvPicPr>
        <p:blipFill>
          <a:blip r:embed="rId4"/>
          <a:stretch>
            <a:fillRect/>
          </a:stretch>
        </p:blipFill>
        <p:spPr>
          <a:xfrm>
            <a:off x="5671669" y="900975"/>
            <a:ext cx="6012339" cy="3211066"/>
          </a:xfrm>
          <a:prstGeom prst="rect">
            <a:avLst/>
          </a:prstGeom>
        </p:spPr>
      </p:pic>
    </p:spTree>
    <p:extLst>
      <p:ext uri="{BB962C8B-B14F-4D97-AF65-F5344CB8AC3E}">
        <p14:creationId xmlns:p14="http://schemas.microsoft.com/office/powerpoint/2010/main" val="182360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3D7896B-B2FB-BE2B-4595-94DA3F552986}"/>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774DFDA3-3B6F-4FF0-7C4B-92B2531F065D}"/>
              </a:ext>
            </a:extLst>
          </p:cNvPr>
          <p:cNvSpPr txBox="1"/>
          <p:nvPr/>
        </p:nvSpPr>
        <p:spPr>
          <a:xfrm>
            <a:off x="737812" y="4577939"/>
            <a:ext cx="10384890" cy="101562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top designations based on the highest salary are Automation Engineer, followed by Senior Software Engineer with a maximum value of 4 million, and Assistant System Engineer, along with other professions.</a:t>
            </a:r>
          </a:p>
        </p:txBody>
      </p:sp>
      <p:sp>
        <p:nvSpPr>
          <p:cNvPr id="105" name="Google Shape;105;p3">
            <a:extLst>
              <a:ext uri="{FF2B5EF4-FFF2-40B4-BE49-F238E27FC236}">
                <a16:creationId xmlns:a16="http://schemas.microsoft.com/office/drawing/2014/main" id="{BE9A0376-2217-20E7-AD42-B77F9DB0E3F3}"/>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a:extLst>
              <a:ext uri="{FF2B5EF4-FFF2-40B4-BE49-F238E27FC236}">
                <a16:creationId xmlns:a16="http://schemas.microsoft.com/office/drawing/2014/main" id="{FFB2FC07-0AB6-FE8D-A110-68DEA983E018}"/>
              </a:ext>
            </a:extLst>
          </p:cNvPr>
          <p:cNvPicPr>
            <a:picLocks noChangeAspect="1"/>
          </p:cNvPicPr>
          <p:nvPr/>
        </p:nvPicPr>
        <p:blipFill>
          <a:blip r:embed="rId3"/>
          <a:srcRect/>
          <a:stretch/>
        </p:blipFill>
        <p:spPr>
          <a:xfrm>
            <a:off x="2724009" y="992742"/>
            <a:ext cx="6412496" cy="3424780"/>
          </a:xfrm>
          <a:prstGeom prst="rect">
            <a:avLst/>
          </a:prstGeom>
        </p:spPr>
      </p:pic>
    </p:spTree>
    <p:extLst>
      <p:ext uri="{BB962C8B-B14F-4D97-AF65-F5344CB8AC3E}">
        <p14:creationId xmlns:p14="http://schemas.microsoft.com/office/powerpoint/2010/main" val="76668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585C8AF-D6A2-4466-3906-FDE2E33EE181}"/>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348095B5-5935-1C2C-CE21-9DDED8C048EC}"/>
              </a:ext>
            </a:extLst>
          </p:cNvPr>
          <p:cNvSpPr txBox="1"/>
          <p:nvPr/>
        </p:nvSpPr>
        <p:spPr>
          <a:xfrm>
            <a:off x="737812" y="4577939"/>
            <a:ext cx="10384890" cy="101562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median salary is nearly similar across all specializations. However, individuals with specializations in CSE and ECE tend to have a higher percentage of higher-paying positions compared to other specializations.</a:t>
            </a:r>
          </a:p>
        </p:txBody>
      </p:sp>
      <p:sp>
        <p:nvSpPr>
          <p:cNvPr id="105" name="Google Shape;105;p3">
            <a:extLst>
              <a:ext uri="{FF2B5EF4-FFF2-40B4-BE49-F238E27FC236}">
                <a16:creationId xmlns:a16="http://schemas.microsoft.com/office/drawing/2014/main" id="{BCD576D1-727E-DCD9-617F-14D90F2DB371}"/>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descr="A graph with numbers and dots&#10;&#10;Description automatically generated with medium confidence">
            <a:extLst>
              <a:ext uri="{FF2B5EF4-FFF2-40B4-BE49-F238E27FC236}">
                <a16:creationId xmlns:a16="http://schemas.microsoft.com/office/drawing/2014/main" id="{C7313CCB-23D9-B94C-2C49-550D2133EA7E}"/>
              </a:ext>
            </a:extLst>
          </p:cNvPr>
          <p:cNvPicPr>
            <a:picLocks noChangeAspect="1"/>
          </p:cNvPicPr>
          <p:nvPr/>
        </p:nvPicPr>
        <p:blipFill>
          <a:blip r:embed="rId3"/>
          <a:stretch>
            <a:fillRect/>
          </a:stretch>
        </p:blipFill>
        <p:spPr>
          <a:xfrm>
            <a:off x="2777947" y="1033732"/>
            <a:ext cx="6636106" cy="3544207"/>
          </a:xfrm>
          <a:prstGeom prst="rect">
            <a:avLst/>
          </a:prstGeom>
        </p:spPr>
      </p:pic>
    </p:spTree>
    <p:extLst>
      <p:ext uri="{BB962C8B-B14F-4D97-AF65-F5344CB8AC3E}">
        <p14:creationId xmlns:p14="http://schemas.microsoft.com/office/powerpoint/2010/main" val="379938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ED9F2F7D-5290-AD8C-ACA9-E6337D8850A2}"/>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B999B0C8-40C9-8332-5B60-9F07BCB0F4F6}"/>
              </a:ext>
            </a:extLst>
          </p:cNvPr>
          <p:cNvSpPr txBox="1"/>
          <p:nvPr/>
        </p:nvSpPr>
        <p:spPr>
          <a:xfrm>
            <a:off x="737812" y="4577939"/>
            <a:ext cx="10384890" cy="101562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latin typeface="Calibri" panose="020F0502020204030204" pitchFamily="34" charset="0"/>
                <a:ea typeface="Calibri" panose="020F0502020204030204" pitchFamily="34" charset="0"/>
                <a:cs typeface="Calibri" panose="020F0502020204030204" pitchFamily="34" charset="0"/>
                <a:sym typeface="Calibri"/>
              </a:rPr>
              <a:t>Most individuals in the top designations, based on the highest salary, hold the title of Software Developer. This field is notably male-dominated, with a substantial difference in gender frequency across various roles.</a:t>
            </a:r>
          </a:p>
        </p:txBody>
      </p:sp>
      <p:sp>
        <p:nvSpPr>
          <p:cNvPr id="105" name="Google Shape;105;p3">
            <a:extLst>
              <a:ext uri="{FF2B5EF4-FFF2-40B4-BE49-F238E27FC236}">
                <a16:creationId xmlns:a16="http://schemas.microsoft.com/office/drawing/2014/main" id="{EFBEBF27-3711-07DE-CB12-A7D4B04D900A}"/>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AA4CC325-F319-A700-BB03-A66A1660DCEC}"/>
              </a:ext>
            </a:extLst>
          </p:cNvPr>
          <p:cNvPicPr>
            <a:picLocks noChangeAspect="1"/>
          </p:cNvPicPr>
          <p:nvPr/>
        </p:nvPicPr>
        <p:blipFill>
          <a:blip r:embed="rId3"/>
          <a:srcRect/>
          <a:stretch/>
        </p:blipFill>
        <p:spPr>
          <a:xfrm>
            <a:off x="3798137" y="1033732"/>
            <a:ext cx="4595726" cy="3544207"/>
          </a:xfrm>
          <a:prstGeom prst="rect">
            <a:avLst/>
          </a:prstGeom>
        </p:spPr>
      </p:pic>
    </p:spTree>
    <p:extLst>
      <p:ext uri="{BB962C8B-B14F-4D97-AF65-F5344CB8AC3E}">
        <p14:creationId xmlns:p14="http://schemas.microsoft.com/office/powerpoint/2010/main" val="82589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0EAA4EF-7EEE-B0BE-DB05-B5ECA15462C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01FC55A5-0BB0-AFB0-F3DE-146507AED9A0}"/>
              </a:ext>
            </a:extLst>
          </p:cNvPr>
          <p:cNvSpPr txBox="1"/>
          <p:nvPr/>
        </p:nvSpPr>
        <p:spPr>
          <a:xfrm>
            <a:off x="737812" y="4577939"/>
            <a:ext cx="10384890" cy="132339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mean salary for the most frequently held roles appears to be nearly independent of gender. While there are significant differences in some roles, it cannot be conclusively stated that women are being paid less in those positions. These discrepancies may be attributed to factors such as specialization, and other variables.</a:t>
            </a:r>
          </a:p>
        </p:txBody>
      </p:sp>
      <p:sp>
        <p:nvSpPr>
          <p:cNvPr id="105" name="Google Shape;105;p3">
            <a:extLst>
              <a:ext uri="{FF2B5EF4-FFF2-40B4-BE49-F238E27FC236}">
                <a16:creationId xmlns:a16="http://schemas.microsoft.com/office/drawing/2014/main" id="{55D7787B-3576-A4CB-7D8F-4F59DD7009A7}"/>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a:extLst>
              <a:ext uri="{FF2B5EF4-FFF2-40B4-BE49-F238E27FC236}">
                <a16:creationId xmlns:a16="http://schemas.microsoft.com/office/drawing/2014/main" id="{A74B66ED-7651-5938-E0B6-C5E57F0DE2CA}"/>
              </a:ext>
            </a:extLst>
          </p:cNvPr>
          <p:cNvPicPr>
            <a:picLocks noChangeAspect="1"/>
          </p:cNvPicPr>
          <p:nvPr/>
        </p:nvPicPr>
        <p:blipFill>
          <a:blip r:embed="rId3"/>
          <a:srcRect/>
          <a:stretch/>
        </p:blipFill>
        <p:spPr>
          <a:xfrm>
            <a:off x="737811" y="1186478"/>
            <a:ext cx="4377883" cy="3391461"/>
          </a:xfrm>
          <a:prstGeom prst="rect">
            <a:avLst/>
          </a:prstGeom>
        </p:spPr>
      </p:pic>
      <p:pic>
        <p:nvPicPr>
          <p:cNvPr id="3" name="Picture 2">
            <a:extLst>
              <a:ext uri="{FF2B5EF4-FFF2-40B4-BE49-F238E27FC236}">
                <a16:creationId xmlns:a16="http://schemas.microsoft.com/office/drawing/2014/main" id="{6FD5B4D2-B61A-A99F-EED0-6E036EDB585B}"/>
              </a:ext>
            </a:extLst>
          </p:cNvPr>
          <p:cNvPicPr>
            <a:picLocks noChangeAspect="1"/>
          </p:cNvPicPr>
          <p:nvPr/>
        </p:nvPicPr>
        <p:blipFill>
          <a:blip r:embed="rId4"/>
          <a:srcRect/>
          <a:stretch/>
        </p:blipFill>
        <p:spPr>
          <a:xfrm>
            <a:off x="5930257" y="900975"/>
            <a:ext cx="4928344" cy="3676964"/>
          </a:xfrm>
          <a:prstGeom prst="rect">
            <a:avLst/>
          </a:prstGeom>
        </p:spPr>
      </p:pic>
    </p:spTree>
    <p:extLst>
      <p:ext uri="{BB962C8B-B14F-4D97-AF65-F5344CB8AC3E}">
        <p14:creationId xmlns:p14="http://schemas.microsoft.com/office/powerpoint/2010/main" val="79067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384890"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pitchFamily="34" charset="0"/>
              <a:buChar char="•"/>
            </a:pPr>
            <a:r>
              <a:rPr lang="en-US" sz="2000" b="1" i="0" u="none" strike="noStrike" cap="none" dirty="0">
                <a:solidFill>
                  <a:schemeClr val="dk1"/>
                </a:solidFill>
                <a:latin typeface="Calibri"/>
                <a:ea typeface="Calibri"/>
                <a:cs typeface="Calibri"/>
                <a:sym typeface="Calibri"/>
              </a:rPr>
              <a:t>I completed my </a:t>
            </a:r>
            <a:r>
              <a:rPr lang="en-US" sz="2000" b="1" i="0" u="none" strike="noStrike" cap="none" dirty="0" err="1">
                <a:solidFill>
                  <a:schemeClr val="dk1"/>
                </a:solidFill>
                <a:latin typeface="Calibri"/>
                <a:ea typeface="Calibri"/>
                <a:cs typeface="Calibri"/>
                <a:sym typeface="Calibri"/>
              </a:rPr>
              <a:t>B.Tech</a:t>
            </a:r>
            <a:r>
              <a:rPr lang="en-US" sz="2000" b="1" i="0" u="none" strike="noStrike" cap="none" dirty="0">
                <a:solidFill>
                  <a:schemeClr val="dk1"/>
                </a:solidFill>
                <a:latin typeface="Calibri"/>
                <a:ea typeface="Calibri"/>
                <a:cs typeface="Calibri"/>
                <a:sym typeface="Calibri"/>
              </a:rPr>
              <a:t> in 2015 and have accumulated over 4 years of experience in web designing.</a:t>
            </a:r>
          </a:p>
          <a:p>
            <a:pPr marL="285750" marR="0" lvl="0" indent="-285750" algn="l" rtl="0">
              <a:spcBef>
                <a:spcPts val="0"/>
              </a:spcBef>
              <a:spcAft>
                <a:spcPts val="0"/>
              </a:spcAft>
              <a:buClr>
                <a:schemeClr val="dk1"/>
              </a:buClr>
              <a:buSzPts val="1800"/>
              <a:buFont typeface="Arial" panose="020B0604020202020204" pitchFamily="34" charset="0"/>
              <a:buChar char="•"/>
            </a:pPr>
            <a:r>
              <a:rPr lang="en-US" sz="2000" b="1" i="0" u="none" strike="noStrike" cap="none" dirty="0">
                <a:solidFill>
                  <a:schemeClr val="dk1"/>
                </a:solidFill>
                <a:latin typeface="Calibri"/>
                <a:ea typeface="Calibri"/>
                <a:cs typeface="Calibri"/>
                <a:sym typeface="Calibri"/>
              </a:rPr>
              <a:t>Now, I aim to transition my career and upgrade my skill in new technology, which is why I've chosen Data Science.</a:t>
            </a:r>
          </a:p>
          <a:p>
            <a:pPr marR="0" lvl="0" algn="l" rtl="0">
              <a:spcBef>
                <a:spcPts val="0"/>
              </a:spcBef>
              <a:spcAft>
                <a:spcPts val="0"/>
              </a:spcAft>
              <a:buClr>
                <a:schemeClr val="dk1"/>
              </a:buClr>
              <a:buSzPts val="1800"/>
            </a:pPr>
            <a:endParaRPr lang="en-US" sz="20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IN" sz="2000" b="1" dirty="0" err="1">
                <a:solidFill>
                  <a:schemeClr val="dk1"/>
                </a:solidFill>
                <a:latin typeface="Calibri"/>
                <a:ea typeface="Calibri"/>
                <a:cs typeface="Calibri"/>
                <a:sym typeface="Calibri"/>
              </a:rPr>
              <a:t>Linkedin</a:t>
            </a:r>
            <a:r>
              <a:rPr lang="en-IN" sz="2000" b="1" dirty="0">
                <a:solidFill>
                  <a:schemeClr val="dk1"/>
                </a:solidFill>
                <a:latin typeface="Calibri"/>
                <a:ea typeface="Calibri"/>
                <a:cs typeface="Calibri"/>
                <a:sym typeface="Calibri"/>
              </a:rPr>
              <a:t>: </a:t>
            </a:r>
            <a:r>
              <a:rPr lang="en-IN" sz="2000" b="1" dirty="0">
                <a:solidFill>
                  <a:schemeClr val="dk1"/>
                </a:solidFill>
                <a:latin typeface="Calibri"/>
                <a:ea typeface="Calibri"/>
                <a:cs typeface="Calibri"/>
                <a:sym typeface="Calibri"/>
                <a:hlinkClick r:id="rId3"/>
              </a:rPr>
              <a:t>https://www.linkedin.com/in/rizwana-yasmeen/</a:t>
            </a:r>
            <a:endParaRPr lang="en-IN" sz="20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IN" sz="2000" b="1" dirty="0">
                <a:solidFill>
                  <a:schemeClr val="dk1"/>
                </a:solidFill>
                <a:latin typeface="Calibri"/>
                <a:ea typeface="Calibri"/>
                <a:cs typeface="Calibri"/>
                <a:sym typeface="Calibri"/>
              </a:rPr>
              <a:t>GitHub: </a:t>
            </a:r>
            <a:r>
              <a:rPr lang="en-IN" sz="2000" b="1" dirty="0">
                <a:solidFill>
                  <a:schemeClr val="dk1"/>
                </a:solidFill>
                <a:latin typeface="Calibri"/>
                <a:ea typeface="Calibri"/>
                <a:cs typeface="Calibri"/>
                <a:sym typeface="Calibri"/>
                <a:hlinkClick r:id="rId4"/>
              </a:rPr>
              <a:t>https://github.com/rizwanayasmeen</a:t>
            </a:r>
            <a:endParaRPr sz="2000" b="1" dirty="0">
              <a:solidFill>
                <a:schemeClr val="dk1"/>
              </a:solidFill>
              <a:latin typeface="Calibri"/>
              <a:ea typeface="Calibri"/>
              <a:cs typeface="Calibri"/>
              <a:sym typeface="Calibri"/>
            </a:endParaRPr>
          </a:p>
        </p:txBody>
      </p:sp>
      <p:sp>
        <p:nvSpPr>
          <p:cNvPr id="105" name="Google Shape;105;p3"/>
          <p:cNvSpPr txBox="1"/>
          <p:nvPr/>
        </p:nvSpPr>
        <p:spPr>
          <a:xfrm>
            <a:off x="737812" y="506495"/>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EF41E31-D486-60FF-C062-ECB49FD45562}"/>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6805BFE3-3838-F9CB-4E12-3499B47E3E37}"/>
              </a:ext>
            </a:extLst>
          </p:cNvPr>
          <p:cNvSpPr txBox="1"/>
          <p:nvPr/>
        </p:nvSpPr>
        <p:spPr>
          <a:xfrm>
            <a:off x="737812" y="4577939"/>
            <a:ext cx="10384890" cy="132339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latin typeface="Calibri" panose="020F0502020204030204" pitchFamily="34" charset="0"/>
                <a:ea typeface="Calibri" panose="020F0502020204030204" pitchFamily="34" charset="0"/>
                <a:cs typeface="Calibri" panose="020F0502020204030204" pitchFamily="34" charset="0"/>
                <a:sym typeface="Calibri"/>
              </a:rPr>
              <a:t>Both the distributions of college GPA for males and females appear to be normal, centered around the 75% mark. The similarity between the distributions for both genders is evident. The narrow interquartile range (IQR) indicates that most students have similar CGPA in the 70-75% range. However, there are outliers with CGPA below 20 and above 90.</a:t>
            </a:r>
          </a:p>
        </p:txBody>
      </p:sp>
      <p:sp>
        <p:nvSpPr>
          <p:cNvPr id="105" name="Google Shape;105;p3">
            <a:extLst>
              <a:ext uri="{FF2B5EF4-FFF2-40B4-BE49-F238E27FC236}">
                <a16:creationId xmlns:a16="http://schemas.microsoft.com/office/drawing/2014/main" id="{9D12CD22-7679-7663-8CBA-79A4D7444B9F}"/>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DF2754C3-A24A-FA8F-9C40-07B7F6D6A1B6}"/>
              </a:ext>
            </a:extLst>
          </p:cNvPr>
          <p:cNvPicPr>
            <a:picLocks noChangeAspect="1"/>
          </p:cNvPicPr>
          <p:nvPr/>
        </p:nvPicPr>
        <p:blipFill>
          <a:blip r:embed="rId3"/>
          <a:srcRect/>
          <a:stretch/>
        </p:blipFill>
        <p:spPr>
          <a:xfrm>
            <a:off x="2323813" y="1128590"/>
            <a:ext cx="6894550" cy="3313500"/>
          </a:xfrm>
          <a:prstGeom prst="rect">
            <a:avLst/>
          </a:prstGeom>
        </p:spPr>
      </p:pic>
    </p:spTree>
    <p:extLst>
      <p:ext uri="{BB962C8B-B14F-4D97-AF65-F5344CB8AC3E}">
        <p14:creationId xmlns:p14="http://schemas.microsoft.com/office/powerpoint/2010/main" val="23498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12EDF3F-4C84-B608-51E0-1A8CF42ED0F7}"/>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89BA109D-AE98-93CD-57F5-68F048297F51}"/>
              </a:ext>
            </a:extLst>
          </p:cNvPr>
          <p:cNvSpPr txBox="1"/>
          <p:nvPr/>
        </p:nvSpPr>
        <p:spPr>
          <a:xfrm>
            <a:off x="737812" y="4577939"/>
            <a:ext cx="10384890" cy="132339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latin typeface="Calibri" panose="020F0502020204030204" pitchFamily="34" charset="0"/>
                <a:ea typeface="Calibri" panose="020F0502020204030204" pitchFamily="34" charset="0"/>
                <a:cs typeface="Calibri" panose="020F0502020204030204" pitchFamily="34" charset="0"/>
                <a:sym typeface="Calibri"/>
              </a:rPr>
              <a:t>Most of both men and women have CGPA in the range of 70-75, which is considered good. There is no observable correlation suggesting that having a high or low GPA significantly impacts salary, and this is consistent for both genders. Therefore, we can infer that GPA is not a decisive factor contributing to the gender pay gap, as the distributions overlap extensively</a:t>
            </a:r>
          </a:p>
        </p:txBody>
      </p:sp>
      <p:sp>
        <p:nvSpPr>
          <p:cNvPr id="105" name="Google Shape;105;p3">
            <a:extLst>
              <a:ext uri="{FF2B5EF4-FFF2-40B4-BE49-F238E27FC236}">
                <a16:creationId xmlns:a16="http://schemas.microsoft.com/office/drawing/2014/main" id="{5AEDB3D6-D126-8E1F-1EB7-5C9542E57414}"/>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B6039D8E-725B-40B1-4BA4-EF7F28C1FE19}"/>
              </a:ext>
            </a:extLst>
          </p:cNvPr>
          <p:cNvPicPr>
            <a:picLocks noChangeAspect="1"/>
          </p:cNvPicPr>
          <p:nvPr/>
        </p:nvPicPr>
        <p:blipFill>
          <a:blip r:embed="rId3"/>
          <a:srcRect/>
          <a:stretch/>
        </p:blipFill>
        <p:spPr>
          <a:xfrm>
            <a:off x="3890339" y="1128590"/>
            <a:ext cx="3761498" cy="3313500"/>
          </a:xfrm>
          <a:prstGeom prst="rect">
            <a:avLst/>
          </a:prstGeom>
        </p:spPr>
      </p:pic>
    </p:spTree>
    <p:extLst>
      <p:ext uri="{BB962C8B-B14F-4D97-AF65-F5344CB8AC3E}">
        <p14:creationId xmlns:p14="http://schemas.microsoft.com/office/powerpoint/2010/main" val="289454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682691F-CBFA-3B06-E16E-EF43A116EDF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55AB20A8-A538-B653-0372-1FEA317CE35A}"/>
              </a:ext>
            </a:extLst>
          </p:cNvPr>
          <p:cNvSpPr txBox="1"/>
          <p:nvPr/>
        </p:nvSpPr>
        <p:spPr>
          <a:xfrm>
            <a:off x="737812" y="3888392"/>
            <a:ext cx="10384890" cy="224672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Individuals from the CE branch earn the highest average pay, while all other branches receive nearly similar average pay.</a:t>
            </a:r>
          </a:p>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Men from CSE,ECE,CE Earn slightly greater than women from this specialization. Women from the EL specialization Earns way more than men from same specialization.</a:t>
            </a:r>
          </a:p>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For those with higher pay, individuals from the CE specialization consist of only men. Specialization does not seem to be the primary reason for the gender pay gap, especially in fields like CS, where men and women earn similar salaries.</a:t>
            </a:r>
          </a:p>
        </p:txBody>
      </p:sp>
      <p:sp>
        <p:nvSpPr>
          <p:cNvPr id="105" name="Google Shape;105;p3">
            <a:extLst>
              <a:ext uri="{FF2B5EF4-FFF2-40B4-BE49-F238E27FC236}">
                <a16:creationId xmlns:a16="http://schemas.microsoft.com/office/drawing/2014/main" id="{490EE0D0-7349-6E12-3DCC-179A5EB729D9}"/>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a:extLst>
              <a:ext uri="{FF2B5EF4-FFF2-40B4-BE49-F238E27FC236}">
                <a16:creationId xmlns:a16="http://schemas.microsoft.com/office/drawing/2014/main" id="{C69561DF-70D7-55C5-BE53-4BE54ADF36ED}"/>
              </a:ext>
            </a:extLst>
          </p:cNvPr>
          <p:cNvPicPr>
            <a:picLocks noChangeAspect="1"/>
          </p:cNvPicPr>
          <p:nvPr/>
        </p:nvPicPr>
        <p:blipFill>
          <a:blip r:embed="rId3"/>
          <a:srcRect/>
          <a:stretch/>
        </p:blipFill>
        <p:spPr>
          <a:xfrm>
            <a:off x="737812" y="1102812"/>
            <a:ext cx="3504405" cy="2313527"/>
          </a:xfrm>
          <a:prstGeom prst="rect">
            <a:avLst/>
          </a:prstGeom>
        </p:spPr>
      </p:pic>
      <p:pic>
        <p:nvPicPr>
          <p:cNvPr id="3" name="Picture 2">
            <a:extLst>
              <a:ext uri="{FF2B5EF4-FFF2-40B4-BE49-F238E27FC236}">
                <a16:creationId xmlns:a16="http://schemas.microsoft.com/office/drawing/2014/main" id="{9E00C337-D22A-5E95-51A2-65A1BE13C20D}"/>
              </a:ext>
            </a:extLst>
          </p:cNvPr>
          <p:cNvPicPr>
            <a:picLocks noChangeAspect="1"/>
          </p:cNvPicPr>
          <p:nvPr/>
        </p:nvPicPr>
        <p:blipFill>
          <a:blip r:embed="rId4"/>
          <a:srcRect/>
          <a:stretch/>
        </p:blipFill>
        <p:spPr>
          <a:xfrm>
            <a:off x="4462743" y="1102812"/>
            <a:ext cx="3410914" cy="2484282"/>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E03F865F-F280-2D5F-3EB1-3D6141D5993B}"/>
              </a:ext>
            </a:extLst>
          </p:cNvPr>
          <p:cNvPicPr>
            <a:picLocks noChangeAspect="1"/>
          </p:cNvPicPr>
          <p:nvPr/>
        </p:nvPicPr>
        <p:blipFill>
          <a:blip r:embed="rId5"/>
          <a:stretch>
            <a:fillRect/>
          </a:stretch>
        </p:blipFill>
        <p:spPr>
          <a:xfrm>
            <a:off x="8094184" y="1102812"/>
            <a:ext cx="3613134" cy="2609486"/>
          </a:xfrm>
          <a:prstGeom prst="rect">
            <a:avLst/>
          </a:prstGeom>
        </p:spPr>
      </p:pic>
    </p:spTree>
    <p:extLst>
      <p:ext uri="{BB962C8B-B14F-4D97-AF65-F5344CB8AC3E}">
        <p14:creationId xmlns:p14="http://schemas.microsoft.com/office/powerpoint/2010/main" val="352654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0E53E64-A709-9A46-B3D8-0DF734363022}"/>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6DF91874-259A-9342-D53A-CAD4DA178332}"/>
              </a:ext>
            </a:extLst>
          </p:cNvPr>
          <p:cNvSpPr txBox="1"/>
          <p:nvPr/>
        </p:nvSpPr>
        <p:spPr>
          <a:xfrm>
            <a:off x="737812" y="4577939"/>
            <a:ext cx="10384890" cy="132339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bar graph indicates that students from tier-1 colleges generally receive higher salaries. It's evident that there are more men from tier-1 colleges than women, and overall, a majority of students come from tier-2 colleges. This could contribute to the gender pay gap, as a significant number of women are from tier-2 colleges.</a:t>
            </a:r>
          </a:p>
        </p:txBody>
      </p:sp>
      <p:sp>
        <p:nvSpPr>
          <p:cNvPr id="105" name="Google Shape;105;p3">
            <a:extLst>
              <a:ext uri="{FF2B5EF4-FFF2-40B4-BE49-F238E27FC236}">
                <a16:creationId xmlns:a16="http://schemas.microsoft.com/office/drawing/2014/main" id="{DE29E084-9882-F4F3-39B7-6EE8DC4F444E}"/>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7CFF7EBB-2790-0862-129C-BC90620CFA6A}"/>
              </a:ext>
            </a:extLst>
          </p:cNvPr>
          <p:cNvPicPr>
            <a:picLocks noChangeAspect="1"/>
          </p:cNvPicPr>
          <p:nvPr/>
        </p:nvPicPr>
        <p:blipFill>
          <a:blip r:embed="rId3"/>
          <a:srcRect/>
          <a:stretch/>
        </p:blipFill>
        <p:spPr>
          <a:xfrm>
            <a:off x="3335702" y="992742"/>
            <a:ext cx="4729006" cy="3415392"/>
          </a:xfrm>
          <a:prstGeom prst="rect">
            <a:avLst/>
          </a:prstGeom>
        </p:spPr>
      </p:pic>
    </p:spTree>
    <p:extLst>
      <p:ext uri="{BB962C8B-B14F-4D97-AF65-F5344CB8AC3E}">
        <p14:creationId xmlns:p14="http://schemas.microsoft.com/office/powerpoint/2010/main" val="164322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5EA55AC-9D6F-119D-3615-1B98A81791F1}"/>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19A0C7CE-C4AD-8BE5-872C-A5DB44BA822D}"/>
              </a:ext>
            </a:extLst>
          </p:cNvPr>
          <p:cNvSpPr txBox="1"/>
          <p:nvPr/>
        </p:nvSpPr>
        <p:spPr>
          <a:xfrm>
            <a:off x="737812" y="4849636"/>
            <a:ext cx="10384890" cy="101562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primary locations where most AMCAT aspirants work include Bengaluru, Noida, Delhi, Hyderabad, Pune, Chennai and followed by other cities.</a:t>
            </a:r>
          </a:p>
          <a:p>
            <a:pPr marL="342900" marR="0" lvl="0" indent="-342900" algn="just" rtl="0">
              <a:spcBef>
                <a:spcPts val="0"/>
              </a:spcBef>
              <a:spcAft>
                <a:spcPts val="0"/>
              </a:spcAf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majority of AMCAT aspirants specialize in CSE and ECE.</a:t>
            </a:r>
          </a:p>
        </p:txBody>
      </p:sp>
      <p:sp>
        <p:nvSpPr>
          <p:cNvPr id="105" name="Google Shape;105;p3">
            <a:extLst>
              <a:ext uri="{FF2B5EF4-FFF2-40B4-BE49-F238E27FC236}">
                <a16:creationId xmlns:a16="http://schemas.microsoft.com/office/drawing/2014/main" id="{18D5C7EE-E20D-C8E9-1E0F-9AB08BCFC5BF}"/>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a:extLst>
              <a:ext uri="{FF2B5EF4-FFF2-40B4-BE49-F238E27FC236}">
                <a16:creationId xmlns:a16="http://schemas.microsoft.com/office/drawing/2014/main" id="{BC8F9E51-E8C0-896A-C20E-DCA8EB01439A}"/>
              </a:ext>
            </a:extLst>
          </p:cNvPr>
          <p:cNvPicPr>
            <a:picLocks noChangeAspect="1"/>
          </p:cNvPicPr>
          <p:nvPr/>
        </p:nvPicPr>
        <p:blipFill>
          <a:blip r:embed="rId3"/>
          <a:srcRect/>
          <a:stretch/>
        </p:blipFill>
        <p:spPr>
          <a:xfrm>
            <a:off x="958338" y="1180127"/>
            <a:ext cx="5367511" cy="1930547"/>
          </a:xfrm>
          <a:prstGeom prst="rect">
            <a:avLst/>
          </a:prstGeom>
        </p:spPr>
      </p:pic>
      <p:pic>
        <p:nvPicPr>
          <p:cNvPr id="5" name="Picture 4">
            <a:extLst>
              <a:ext uri="{FF2B5EF4-FFF2-40B4-BE49-F238E27FC236}">
                <a16:creationId xmlns:a16="http://schemas.microsoft.com/office/drawing/2014/main" id="{BCA72C64-9473-0AA7-EFA5-EE945843A125}"/>
              </a:ext>
            </a:extLst>
          </p:cNvPr>
          <p:cNvPicPr>
            <a:picLocks noChangeAspect="1"/>
          </p:cNvPicPr>
          <p:nvPr/>
        </p:nvPicPr>
        <p:blipFill>
          <a:blip r:embed="rId4"/>
          <a:srcRect/>
          <a:stretch/>
        </p:blipFill>
        <p:spPr>
          <a:xfrm>
            <a:off x="6471192" y="2463727"/>
            <a:ext cx="4953015" cy="1930546"/>
          </a:xfrm>
          <a:prstGeom prst="rect">
            <a:avLst/>
          </a:prstGeom>
        </p:spPr>
      </p:pic>
    </p:spTree>
    <p:extLst>
      <p:ext uri="{BB962C8B-B14F-4D97-AF65-F5344CB8AC3E}">
        <p14:creationId xmlns:p14="http://schemas.microsoft.com/office/powerpoint/2010/main" val="354115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E9642A9-AA23-04EE-EFCF-F4926D3DDC27}"/>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CC5DCF4E-06C1-E725-4460-2571F32B9104}"/>
              </a:ext>
            </a:extLst>
          </p:cNvPr>
          <p:cNvSpPr txBox="1"/>
          <p:nvPr/>
        </p:nvSpPr>
        <p:spPr>
          <a:xfrm>
            <a:off x="737812" y="4577939"/>
            <a:ext cx="10384890" cy="40006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latin typeface="Calibri" panose="020F0502020204030204" pitchFamily="34" charset="0"/>
                <a:ea typeface="Calibri" panose="020F0502020204030204" pitchFamily="34" charset="0"/>
                <a:cs typeface="Calibri" panose="020F0502020204030204" pitchFamily="34" charset="0"/>
                <a:sym typeface="Calibri"/>
              </a:rPr>
              <a:t>Salary is not dependent on percentages of 10th,12th and college GPA.</a:t>
            </a:r>
          </a:p>
        </p:txBody>
      </p:sp>
      <p:sp>
        <p:nvSpPr>
          <p:cNvPr id="105" name="Google Shape;105;p3">
            <a:extLst>
              <a:ext uri="{FF2B5EF4-FFF2-40B4-BE49-F238E27FC236}">
                <a16:creationId xmlns:a16="http://schemas.microsoft.com/office/drawing/2014/main" id="{F357F824-3D13-23E8-E145-608583254DEE}"/>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C7D39E2C-FDF8-B2D9-CEA2-9316F1DF7667}"/>
              </a:ext>
            </a:extLst>
          </p:cNvPr>
          <p:cNvPicPr>
            <a:picLocks noChangeAspect="1"/>
          </p:cNvPicPr>
          <p:nvPr/>
        </p:nvPicPr>
        <p:blipFill>
          <a:blip r:embed="rId3"/>
          <a:srcRect/>
          <a:stretch/>
        </p:blipFill>
        <p:spPr>
          <a:xfrm>
            <a:off x="3335702" y="1040171"/>
            <a:ext cx="4729006" cy="3320533"/>
          </a:xfrm>
          <a:prstGeom prst="rect">
            <a:avLst/>
          </a:prstGeom>
        </p:spPr>
      </p:pic>
    </p:spTree>
    <p:extLst>
      <p:ext uri="{BB962C8B-B14F-4D97-AF65-F5344CB8AC3E}">
        <p14:creationId xmlns:p14="http://schemas.microsoft.com/office/powerpoint/2010/main" val="10221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6ED9FC7F-8696-7061-E274-A7C119AC8B40}"/>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E371FFC-150D-0BE5-CBBA-30D8F2E13FE4}"/>
              </a:ext>
            </a:extLst>
          </p:cNvPr>
          <p:cNvSpPr txBox="1"/>
          <p:nvPr/>
        </p:nvSpPr>
        <p:spPr>
          <a:xfrm>
            <a:off x="737812" y="506495"/>
            <a:ext cx="6099463" cy="880201"/>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Research Questions</a:t>
            </a:r>
          </a:p>
          <a:p>
            <a:pPr>
              <a:lnSpc>
                <a:spcPct val="80000"/>
              </a:lnSpc>
              <a:buClr>
                <a:srgbClr val="FF0000"/>
              </a:buClr>
              <a:buSzPts val="3200"/>
            </a:pPr>
            <a:r>
              <a:rPr lang="en-IN" sz="3200" b="1" i="1" dirty="0"/>
              <a:t> </a:t>
            </a:r>
            <a:endParaRPr lang="en-IN" sz="3200" dirty="0">
              <a:solidFill>
                <a:srgbClr val="FF0000"/>
              </a:solidFill>
              <a:latin typeface="Lato Black"/>
              <a:ea typeface="Lato Black"/>
              <a:cs typeface="Lato Black"/>
            </a:endParaRPr>
          </a:p>
        </p:txBody>
      </p:sp>
      <p:pic>
        <p:nvPicPr>
          <p:cNvPr id="4" name="Picture 3">
            <a:extLst>
              <a:ext uri="{FF2B5EF4-FFF2-40B4-BE49-F238E27FC236}">
                <a16:creationId xmlns:a16="http://schemas.microsoft.com/office/drawing/2014/main" id="{05453AF2-54EF-2D8D-F8CF-FC9719F70CC5}"/>
              </a:ext>
            </a:extLst>
          </p:cNvPr>
          <p:cNvPicPr>
            <a:picLocks noChangeAspect="1"/>
          </p:cNvPicPr>
          <p:nvPr/>
        </p:nvPicPr>
        <p:blipFill>
          <a:blip r:embed="rId3"/>
          <a:stretch>
            <a:fillRect/>
          </a:stretch>
        </p:blipFill>
        <p:spPr>
          <a:xfrm>
            <a:off x="1064831" y="1386696"/>
            <a:ext cx="9192908" cy="4534533"/>
          </a:xfrm>
          <a:prstGeom prst="rect">
            <a:avLst/>
          </a:prstGeom>
        </p:spPr>
      </p:pic>
    </p:spTree>
    <p:extLst>
      <p:ext uri="{BB962C8B-B14F-4D97-AF65-F5344CB8AC3E}">
        <p14:creationId xmlns:p14="http://schemas.microsoft.com/office/powerpoint/2010/main" val="117738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1BC7438-8AF7-EAF8-D56A-E6907B8B7D8E}"/>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7665BC4C-F31B-B782-C5AF-E17FF25614D1}"/>
              </a:ext>
            </a:extLst>
          </p:cNvPr>
          <p:cNvSpPr txBox="1"/>
          <p:nvPr/>
        </p:nvSpPr>
        <p:spPr>
          <a:xfrm>
            <a:off x="737812" y="1165485"/>
            <a:ext cx="10384890" cy="1323399"/>
          </a:xfrm>
          <a:prstGeom prst="rect">
            <a:avLst/>
          </a:prstGeom>
          <a:noFill/>
          <a:ln>
            <a:noFill/>
          </a:ln>
        </p:spPr>
        <p:txBody>
          <a:bodyPr spcFirstLastPara="1" wrap="square" lIns="91425" tIns="45700" rIns="91425" bIns="45700" anchor="t" anchorCtr="0">
            <a:spAutoFit/>
          </a:bodyPr>
          <a:lstStyle/>
          <a:p>
            <a:pPr algn="l"/>
            <a:r>
              <a:rPr lang="en-US" sz="2000" b="1" dirty="0">
                <a:latin typeface="Calibri" panose="020F0502020204030204" pitchFamily="34" charset="0"/>
                <a:ea typeface="Calibri" panose="020F0502020204030204" pitchFamily="34" charset="0"/>
                <a:cs typeface="Calibri" panose="020F0502020204030204" pitchFamily="34" charset="0"/>
              </a:rPr>
              <a:t>Is there a relationship between gender and specialization? (i.e. Does the preference of Specialization depend on the Gender?)</a:t>
            </a:r>
          </a:p>
          <a:p>
            <a:pPr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Null Hypothesis: There is a significant relationship between gender and specialization.</a:t>
            </a:r>
          </a:p>
          <a:p>
            <a:pPr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Alternate Hypothesis : There is no significant relationship between gender and specialization.</a:t>
            </a:r>
          </a:p>
        </p:txBody>
      </p:sp>
      <p:sp>
        <p:nvSpPr>
          <p:cNvPr id="105" name="Google Shape;105;p3">
            <a:extLst>
              <a:ext uri="{FF2B5EF4-FFF2-40B4-BE49-F238E27FC236}">
                <a16:creationId xmlns:a16="http://schemas.microsoft.com/office/drawing/2014/main" id="{69C59CA4-5BA1-D8D7-BAF3-5343F0B8452C}"/>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Bivariate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4" name="Picture 3" descr="A screenshot of a graph&#10;&#10;Description automatically generated">
            <a:extLst>
              <a:ext uri="{FF2B5EF4-FFF2-40B4-BE49-F238E27FC236}">
                <a16:creationId xmlns:a16="http://schemas.microsoft.com/office/drawing/2014/main" id="{289DA6AA-AD72-CB18-735D-F10283BE58B6}"/>
              </a:ext>
            </a:extLst>
          </p:cNvPr>
          <p:cNvPicPr>
            <a:picLocks noChangeAspect="1"/>
          </p:cNvPicPr>
          <p:nvPr/>
        </p:nvPicPr>
        <p:blipFill>
          <a:blip r:embed="rId3"/>
          <a:stretch>
            <a:fillRect/>
          </a:stretch>
        </p:blipFill>
        <p:spPr>
          <a:xfrm>
            <a:off x="2731068" y="2661627"/>
            <a:ext cx="6398377" cy="3417241"/>
          </a:xfrm>
          <a:prstGeom prst="rect">
            <a:avLst/>
          </a:prstGeom>
        </p:spPr>
      </p:pic>
    </p:spTree>
    <p:extLst>
      <p:ext uri="{BB962C8B-B14F-4D97-AF65-F5344CB8AC3E}">
        <p14:creationId xmlns:p14="http://schemas.microsoft.com/office/powerpoint/2010/main" val="256921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0C57181-44F7-8D3A-2819-7D6C1B93B878}"/>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D0EDBD6E-4B33-8784-B5EA-00873E57602C}"/>
              </a:ext>
            </a:extLst>
          </p:cNvPr>
          <p:cNvSpPr txBox="1"/>
          <p:nvPr/>
        </p:nvSpPr>
        <p:spPr>
          <a:xfrm>
            <a:off x="737812" y="506495"/>
            <a:ext cx="6099463" cy="880201"/>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Research Questions</a:t>
            </a:r>
          </a:p>
          <a:p>
            <a:pPr>
              <a:lnSpc>
                <a:spcPct val="80000"/>
              </a:lnSpc>
              <a:buClr>
                <a:srgbClr val="FF0000"/>
              </a:buClr>
              <a:buSzPts val="3200"/>
            </a:pP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07F79242-0A3F-F3ED-1524-B9584D2F1402}"/>
              </a:ext>
            </a:extLst>
          </p:cNvPr>
          <p:cNvPicPr>
            <a:picLocks noChangeAspect="1"/>
          </p:cNvPicPr>
          <p:nvPr/>
        </p:nvPicPr>
        <p:blipFill>
          <a:blip r:embed="rId3"/>
          <a:stretch>
            <a:fillRect/>
          </a:stretch>
        </p:blipFill>
        <p:spPr>
          <a:xfrm>
            <a:off x="737812" y="1034315"/>
            <a:ext cx="9124463" cy="4789370"/>
          </a:xfrm>
          <a:prstGeom prst="rect">
            <a:avLst/>
          </a:prstGeom>
        </p:spPr>
      </p:pic>
    </p:spTree>
    <p:extLst>
      <p:ext uri="{BB962C8B-B14F-4D97-AF65-F5344CB8AC3E}">
        <p14:creationId xmlns:p14="http://schemas.microsoft.com/office/powerpoint/2010/main" val="425954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6D7A015-1A96-124B-D667-42634813745F}"/>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13E44CDD-B9C2-54C4-05A9-88FBBCD71CA9}"/>
              </a:ext>
            </a:extLst>
          </p:cNvPr>
          <p:cNvSpPr txBox="1"/>
          <p:nvPr/>
        </p:nvSpPr>
        <p:spPr>
          <a:xfrm>
            <a:off x="737812" y="1165485"/>
            <a:ext cx="10384890" cy="2246729"/>
          </a:xfrm>
          <a:prstGeom prst="rect">
            <a:avLst/>
          </a:prstGeom>
          <a:noFill/>
          <a:ln>
            <a:noFill/>
          </a:ln>
        </p:spPr>
        <p:txBody>
          <a:bodyPr spcFirstLastPara="1" wrap="square" lIns="91425" tIns="45700" rIns="91425" bIns="45700" anchor="t" anchorCtr="0">
            <a:spAutoFit/>
          </a:bodyPr>
          <a:lstStyle/>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majority of AMCAT aspirants are male professionals working in the CSE domain. They typically hold a degree in BTech, specializing in Computer Science or Information Technology, and mostly graduate from tier-2 colleges in Uttar Pradesh. </a:t>
            </a:r>
          </a:p>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average salary for these aspirants is around 300k.</a:t>
            </a:r>
          </a:p>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High-paying jobs pursued by AMCAT aspirants are predominantly in the ‘CSE' domain.</a:t>
            </a:r>
          </a:p>
          <a:p>
            <a:pPr marL="342900" indent="-342900" algn="l">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Among the AMCAT aspirants, the most sought-after professions are Software Engineer and Software Developer.</a:t>
            </a:r>
          </a:p>
        </p:txBody>
      </p:sp>
      <p:sp>
        <p:nvSpPr>
          <p:cNvPr id="105" name="Google Shape;105;p3">
            <a:extLst>
              <a:ext uri="{FF2B5EF4-FFF2-40B4-BE49-F238E27FC236}">
                <a16:creationId xmlns:a16="http://schemas.microsoft.com/office/drawing/2014/main" id="{E2D399F5-B1A6-4CCB-3E05-9FDEE05952EB}"/>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Conclusions</a:t>
            </a:r>
          </a:p>
        </p:txBody>
      </p:sp>
    </p:spTree>
    <p:extLst>
      <p:ext uri="{BB962C8B-B14F-4D97-AF65-F5344CB8AC3E}">
        <p14:creationId xmlns:p14="http://schemas.microsoft.com/office/powerpoint/2010/main" val="123315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84B208B-E6C1-32E2-6159-E85CB621C04A}"/>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3FBE4A3B-73C7-4472-0608-992F1B083E11}"/>
              </a:ext>
            </a:extLst>
          </p:cNvPr>
          <p:cNvSpPr txBox="1"/>
          <p:nvPr/>
        </p:nvSpPr>
        <p:spPr>
          <a:xfrm>
            <a:off x="737812" y="1299172"/>
            <a:ext cx="10384890" cy="1631175"/>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analyze the employment outcomes of engineering graduates. The study aims to explore relationships between various factors (standardized scores, demographic features) and employment-related variables (Salary, Job Titles, and Job Locations). Through univariate and bivariate analyses, the goal is to derive insights into the distribution, patterns, and potential relationships within the dataset.</a:t>
            </a:r>
            <a:endParaRPr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a:extLst>
              <a:ext uri="{FF2B5EF4-FFF2-40B4-BE49-F238E27FC236}">
                <a16:creationId xmlns:a16="http://schemas.microsoft.com/office/drawing/2014/main" id="{7A2F5C69-71C6-A57A-A120-103631404428}"/>
              </a:ext>
            </a:extLst>
          </p:cNvPr>
          <p:cNvSpPr txBox="1"/>
          <p:nvPr/>
        </p:nvSpPr>
        <p:spPr>
          <a:xfrm>
            <a:off x="737812" y="506495"/>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Objective</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9382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ato Black" panose="020F0502020204030203" pitchFamily="34" charset="0"/>
                <a:ea typeface="Lato Black" panose="020F0502020204030203" pitchFamily="34" charset="0"/>
                <a:cs typeface="Lato Black" panose="020F0502020204030203" pitchFamily="34" charset="0"/>
                <a:sym typeface="Libre Baskerville"/>
              </a:rPr>
              <a:t>THANK YOU</a:t>
            </a:r>
            <a:endParaRPr sz="1800" b="0" i="0" u="none" strike="noStrike" cap="none"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F704C09-0ECC-AE1B-F647-91D9C35D0EF7}"/>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C07712E0-7C0F-A886-DED9-F757814E595F}"/>
              </a:ext>
            </a:extLst>
          </p:cNvPr>
          <p:cNvSpPr txBox="1"/>
          <p:nvPr/>
        </p:nvSpPr>
        <p:spPr>
          <a:xfrm>
            <a:off x="737812" y="1299172"/>
            <a:ext cx="10384890" cy="224672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released by Aspiring Minds from the Aspiring Mind Employment Outcome 2015 (AMEO), is focused on engineering students. It encompasses the employment outcomes of these graduates, including dependent variables such as Salary, Job Titles, and Job Locations. The dataset also includes standardized scores from three key areas: cognitive skills, technical skills, and personality skills. Demographic features are incorporated, resulting in around 40 independent variables and 4000 data points. The independent variables comprise both continuous and categorical features, and each candidate is uniquely identified by an ID.</a:t>
            </a:r>
            <a:endParaRPr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a:extLst>
              <a:ext uri="{FF2B5EF4-FFF2-40B4-BE49-F238E27FC236}">
                <a16:creationId xmlns:a16="http://schemas.microsoft.com/office/drawing/2014/main" id="{0CCA1391-2268-F6D8-6C08-62E52561A46E}"/>
              </a:ext>
            </a:extLst>
          </p:cNvPr>
          <p:cNvSpPr txBox="1"/>
          <p:nvPr/>
        </p:nvSpPr>
        <p:spPr>
          <a:xfrm>
            <a:off x="737812" y="506495"/>
            <a:ext cx="6099463" cy="707846"/>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Dataset Description</a:t>
            </a:r>
          </a:p>
          <a:p>
            <a:pPr marL="0" marR="0" lvl="0" indent="0" algn="l" rtl="0">
              <a:lnSpc>
                <a:spcPct val="80000"/>
              </a:lnSpc>
              <a:spcBef>
                <a:spcPts val="0"/>
              </a:spcBef>
              <a:spcAft>
                <a:spcPts val="0"/>
              </a:spcAft>
              <a:buClr>
                <a:srgbClr val="FF0000"/>
              </a:buClr>
              <a:buSzPts val="3200"/>
              <a:buFont typeface="Lato Black"/>
              <a:buNone/>
            </a:pP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58632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14FADE2-75EA-D8D9-39EE-23AF349AC940}"/>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8989E17F-31E5-E5B5-C876-A2242C23151E}"/>
              </a:ext>
            </a:extLst>
          </p:cNvPr>
          <p:cNvSpPr txBox="1"/>
          <p:nvPr/>
        </p:nvSpPr>
        <p:spPr>
          <a:xfrm>
            <a:off x="737812" y="1225729"/>
            <a:ext cx="10384890" cy="563227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1800"/>
              <a:buFont typeface="Arial" panose="020B0604020202020204" pitchFamily="34" charset="0"/>
              <a:buChar char="•"/>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is an unnamed column, as it has only single value, we cannot use this for data analysis. So we need to drop that column. Dropping unnecessary columns to keep our dataset clean (Such as 'Unnamed: 0','ID','CollegeID','CollegeCityID’).</a:t>
            </a:r>
          </a:p>
          <a:p>
            <a:pPr marL="342900" indent="-342900" algn="jus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The 'DOJ' and 'DOL' columns contain timestamps, which we'll convert into date format using the datetime module. In the 'DOL' column, instances of 'present' will be converted into the current date for our analysis.</a:t>
            </a:r>
          </a:p>
          <a:p>
            <a:pPr marL="342900" indent="-342900" algn="jus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sym typeface="Calibri"/>
              </a:rPr>
              <a:t>Dropping the row which has</a:t>
            </a:r>
            <a:r>
              <a:rPr lang="en-US" sz="2000" dirty="0">
                <a:latin typeface="Calibri" panose="020F0502020204030204" pitchFamily="34" charset="0"/>
                <a:ea typeface="Calibri" panose="020F0502020204030204" pitchFamily="34" charset="0"/>
                <a:cs typeface="Calibri" panose="020F0502020204030204" pitchFamily="34" charset="0"/>
              </a:rPr>
              <a:t> DOL is greater than DOJ.</a:t>
            </a:r>
          </a:p>
          <a:p>
            <a:pPr marL="342900" indent="-342900" algn="jus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Extracting the mode of the '10board’, ‘12board' columns under various conditions (e.g., for specific designations, genders, percentages, cities, etc.) and replacing 0 with mode value.</a:t>
            </a:r>
          </a:p>
          <a:p>
            <a:pPr marL="342900" indent="-342900" algn="jus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We need to handle the 'get' values in the 'Designation' column which is not a desired value by replacing them with the mode of the column.</a:t>
            </a:r>
          </a:p>
          <a:p>
            <a:pPr marL="342900" indent="-342900" algn="jus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Replacing Nan value in Jobcity column with mode and cleaning the column which have similar meaning.</a:t>
            </a:r>
          </a:p>
          <a:p>
            <a:pPr marL="342900" indent="-342900" algn="jus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Checking the distribution of -1 value in the columns and dropping drop those columns where the percentage of -1 values is greater than 80%.</a:t>
            </a:r>
          </a:p>
          <a:p>
            <a:pPr marL="342900" indent="-342900" algn="just">
              <a:buClr>
                <a:schemeClr val="dk1"/>
              </a:buClr>
              <a:buSzPts val="18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Specializations has many values. We need to impute it with simplified set of categories.</a:t>
            </a:r>
          </a:p>
          <a:p>
            <a:pPr marL="342900" indent="-342900" algn="just">
              <a:buClr>
                <a:schemeClr val="dk1"/>
              </a:buClr>
              <a:buSzPts val="18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R="0" lvl="0" algn="just" rtl="0">
              <a:spcBef>
                <a:spcPts val="0"/>
              </a:spcBef>
              <a:spcAft>
                <a:spcPts val="0"/>
              </a:spcAft>
              <a:buClr>
                <a:schemeClr val="dk1"/>
              </a:buClr>
              <a:buSzPts val="1800"/>
            </a:pPr>
            <a:endParaRPr lang="en-US"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a:extLst>
              <a:ext uri="{FF2B5EF4-FFF2-40B4-BE49-F238E27FC236}">
                <a16:creationId xmlns:a16="http://schemas.microsoft.com/office/drawing/2014/main" id="{F255AA53-D6CE-74A3-120B-072E47214161}"/>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Data Cleaning and Manipulation</a:t>
            </a:r>
          </a:p>
        </p:txBody>
      </p:sp>
    </p:spTree>
    <p:extLst>
      <p:ext uri="{BB962C8B-B14F-4D97-AF65-F5344CB8AC3E}">
        <p14:creationId xmlns:p14="http://schemas.microsoft.com/office/powerpoint/2010/main" val="250586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779D115-2972-EE64-6B99-3A9ED78BFDE7}"/>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89D94287-555D-437D-46D5-8DCDAC814F2B}"/>
              </a:ext>
            </a:extLst>
          </p:cNvPr>
          <p:cNvSpPr txBox="1"/>
          <p:nvPr/>
        </p:nvSpPr>
        <p:spPr>
          <a:xfrm>
            <a:off x="737812" y="1225729"/>
            <a:ext cx="10384890" cy="707846"/>
          </a:xfrm>
          <a:prstGeom prst="rect">
            <a:avLst/>
          </a:prstGeom>
          <a:noFill/>
          <a:ln>
            <a:noFill/>
          </a:ln>
        </p:spPr>
        <p:txBody>
          <a:bodyPr spcFirstLastPara="1" wrap="square" lIns="91425" tIns="45700" rIns="91425" bIns="45700" anchor="t" anchorCtr="0">
            <a:spAutoFit/>
          </a:bodyPr>
          <a:lstStyle/>
          <a:p>
            <a:pPr algn="just">
              <a:buClr>
                <a:schemeClr val="dk1"/>
              </a:buClr>
              <a:buSzPts val="1800"/>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R="0" lvl="0" algn="just" rtl="0">
              <a:spcBef>
                <a:spcPts val="0"/>
              </a:spcBef>
              <a:spcAft>
                <a:spcPts val="0"/>
              </a:spcAft>
              <a:buClr>
                <a:schemeClr val="dk1"/>
              </a:buClr>
              <a:buSzPts val="1800"/>
            </a:pPr>
            <a:endParaRPr lang="en-US"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a:extLst>
              <a:ext uri="{FF2B5EF4-FFF2-40B4-BE49-F238E27FC236}">
                <a16:creationId xmlns:a16="http://schemas.microsoft.com/office/drawing/2014/main" id="{4ED7B44A-661C-CD33-5031-236C02B09ABA}"/>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Univariate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9A9D554E-7D4D-A900-3E2C-AE787B0DBB2C}"/>
              </a:ext>
            </a:extLst>
          </p:cNvPr>
          <p:cNvPicPr>
            <a:picLocks noChangeAspect="1"/>
          </p:cNvPicPr>
          <p:nvPr/>
        </p:nvPicPr>
        <p:blipFill>
          <a:blip r:embed="rId3"/>
          <a:stretch>
            <a:fillRect/>
          </a:stretch>
        </p:blipFill>
        <p:spPr>
          <a:xfrm>
            <a:off x="737812" y="1225729"/>
            <a:ext cx="6468378" cy="4248743"/>
          </a:xfrm>
          <a:prstGeom prst="rect">
            <a:avLst/>
          </a:prstGeom>
        </p:spPr>
      </p:pic>
      <p:pic>
        <p:nvPicPr>
          <p:cNvPr id="5" name="Picture 4">
            <a:extLst>
              <a:ext uri="{FF2B5EF4-FFF2-40B4-BE49-F238E27FC236}">
                <a16:creationId xmlns:a16="http://schemas.microsoft.com/office/drawing/2014/main" id="{E782FB9C-F48A-F658-8ABE-40D39DFBAC85}"/>
              </a:ext>
            </a:extLst>
          </p:cNvPr>
          <p:cNvPicPr>
            <a:picLocks noChangeAspect="1"/>
          </p:cNvPicPr>
          <p:nvPr/>
        </p:nvPicPr>
        <p:blipFill>
          <a:blip r:embed="rId4"/>
          <a:stretch>
            <a:fillRect/>
          </a:stretch>
        </p:blipFill>
        <p:spPr>
          <a:xfrm>
            <a:off x="7326111" y="1225729"/>
            <a:ext cx="4441167" cy="3258779"/>
          </a:xfrm>
          <a:prstGeom prst="rect">
            <a:avLst/>
          </a:prstGeom>
        </p:spPr>
      </p:pic>
    </p:spTree>
    <p:extLst>
      <p:ext uri="{BB962C8B-B14F-4D97-AF65-F5344CB8AC3E}">
        <p14:creationId xmlns:p14="http://schemas.microsoft.com/office/powerpoint/2010/main" val="160245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D32862A4-5A23-37E7-81A0-A8E18D8DCA6C}"/>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3FCCD7CC-D476-39C6-725A-8CB02919E07C}"/>
              </a:ext>
            </a:extLst>
          </p:cNvPr>
          <p:cNvSpPr txBox="1"/>
          <p:nvPr/>
        </p:nvSpPr>
        <p:spPr>
          <a:xfrm>
            <a:off x="737812" y="4577939"/>
            <a:ext cx="10384890" cy="101562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plot exhibits a right-skewed distribution with a long tail on the right side, resembling a log-normal distribution. The box plot illustrates a significant concentration of data points at higher salary levels.</a:t>
            </a:r>
            <a:endParaRPr lang="en-US"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a:extLst>
              <a:ext uri="{FF2B5EF4-FFF2-40B4-BE49-F238E27FC236}">
                <a16:creationId xmlns:a16="http://schemas.microsoft.com/office/drawing/2014/main" id="{2C8EDD1E-A5FD-618F-4446-3A2F1AB0B942}"/>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Univariate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descr="A graph with numbers and lines&#10;&#10;Description automatically generated with medium confidence">
            <a:extLst>
              <a:ext uri="{FF2B5EF4-FFF2-40B4-BE49-F238E27FC236}">
                <a16:creationId xmlns:a16="http://schemas.microsoft.com/office/drawing/2014/main" id="{584BAEEA-692E-5860-1515-ACB0E2445CD3}"/>
              </a:ext>
            </a:extLst>
          </p:cNvPr>
          <p:cNvPicPr>
            <a:picLocks noChangeAspect="1"/>
          </p:cNvPicPr>
          <p:nvPr/>
        </p:nvPicPr>
        <p:blipFill>
          <a:blip r:embed="rId3"/>
          <a:stretch>
            <a:fillRect/>
          </a:stretch>
        </p:blipFill>
        <p:spPr>
          <a:xfrm>
            <a:off x="737812" y="1237171"/>
            <a:ext cx="10753796" cy="3096339"/>
          </a:xfrm>
          <a:prstGeom prst="rect">
            <a:avLst/>
          </a:prstGeom>
        </p:spPr>
      </p:pic>
    </p:spTree>
    <p:extLst>
      <p:ext uri="{BB962C8B-B14F-4D97-AF65-F5344CB8AC3E}">
        <p14:creationId xmlns:p14="http://schemas.microsoft.com/office/powerpoint/2010/main" val="284006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D53836C1-E728-01D7-852B-E8DB93B3D8E4}"/>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0FF643E6-BC0B-AD01-275D-A66E5B825C43}"/>
              </a:ext>
            </a:extLst>
          </p:cNvPr>
          <p:cNvSpPr txBox="1"/>
          <p:nvPr/>
        </p:nvSpPr>
        <p:spPr>
          <a:xfrm>
            <a:off x="737812" y="4577939"/>
            <a:ext cx="10384890" cy="1015622"/>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histogram shows a moderately negatively skewed distribution with a skewness value of -0.6, indicating a slight leftward asymmetry. The box plot further highlights the existence of a few extreme outliers.</a:t>
            </a:r>
            <a:endParaRPr lang="en-US"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a:extLst>
              <a:ext uri="{FF2B5EF4-FFF2-40B4-BE49-F238E27FC236}">
                <a16:creationId xmlns:a16="http://schemas.microsoft.com/office/drawing/2014/main" id="{CBFABD08-75BA-B06B-A1EB-8A1191B8E155}"/>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Univariate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91347DAC-EE93-7717-E4BB-D5EB32CBD22F}"/>
              </a:ext>
            </a:extLst>
          </p:cNvPr>
          <p:cNvPicPr>
            <a:picLocks noChangeAspect="1"/>
          </p:cNvPicPr>
          <p:nvPr/>
        </p:nvPicPr>
        <p:blipFill>
          <a:blip r:embed="rId3"/>
          <a:srcRect/>
          <a:stretch/>
        </p:blipFill>
        <p:spPr>
          <a:xfrm>
            <a:off x="741438" y="1237171"/>
            <a:ext cx="10746543" cy="3096339"/>
          </a:xfrm>
          <a:prstGeom prst="rect">
            <a:avLst/>
          </a:prstGeom>
        </p:spPr>
      </p:pic>
    </p:spTree>
    <p:extLst>
      <p:ext uri="{BB962C8B-B14F-4D97-AF65-F5344CB8AC3E}">
        <p14:creationId xmlns:p14="http://schemas.microsoft.com/office/powerpoint/2010/main" val="3264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0EF6861-3D6B-5F70-5229-48E1D4C96543}"/>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FA54C9FA-EC81-5DAE-87F4-4ECE59C24104}"/>
              </a:ext>
            </a:extLst>
          </p:cNvPr>
          <p:cNvSpPr txBox="1"/>
          <p:nvPr/>
        </p:nvSpPr>
        <p:spPr>
          <a:xfrm>
            <a:off x="737812" y="4577939"/>
            <a:ext cx="10384890" cy="707846"/>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plot displays a close to normal distribution as a symmetric distribution as the skewness is so small. The box plot reveals a single data point with an exceptionally low score.</a:t>
            </a:r>
            <a:endParaRPr lang="en-US"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a:extLst>
              <a:ext uri="{FF2B5EF4-FFF2-40B4-BE49-F238E27FC236}">
                <a16:creationId xmlns:a16="http://schemas.microsoft.com/office/drawing/2014/main" id="{915B198A-81EC-2264-9186-B39C97A3C123}"/>
              </a:ext>
            </a:extLst>
          </p:cNvPr>
          <p:cNvSpPr txBox="1"/>
          <p:nvPr/>
        </p:nvSpPr>
        <p:spPr>
          <a:xfrm>
            <a:off x="737812" y="506495"/>
            <a:ext cx="6099463" cy="486247"/>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IN" sz="3200" dirty="0">
                <a:solidFill>
                  <a:srgbClr val="FF0000"/>
                </a:solidFill>
                <a:latin typeface="Lato Black"/>
                <a:ea typeface="Lato Black"/>
                <a:cs typeface="Lato Black"/>
              </a:rPr>
              <a:t>Univariate</a:t>
            </a:r>
            <a:r>
              <a:rPr lang="en-IN" sz="3200" b="1" i="1" dirty="0"/>
              <a:t> </a:t>
            </a:r>
            <a:r>
              <a:rPr lang="en-IN" sz="3200" dirty="0">
                <a:solidFill>
                  <a:srgbClr val="FF0000"/>
                </a:solidFill>
                <a:latin typeface="Lato Black"/>
                <a:ea typeface="Lato Black"/>
                <a:cs typeface="Lato Black"/>
              </a:rPr>
              <a:t>Analysis</a:t>
            </a:r>
            <a:r>
              <a:rPr lang="en-IN" sz="3200" b="1" i="1" dirty="0"/>
              <a:t> </a:t>
            </a:r>
            <a:endParaRPr lang="en-IN" sz="3200" dirty="0">
              <a:solidFill>
                <a:srgbClr val="FF0000"/>
              </a:solidFill>
              <a:latin typeface="Lato Black"/>
              <a:ea typeface="Lato Black"/>
              <a:cs typeface="Lato Black"/>
            </a:endParaRPr>
          </a:p>
        </p:txBody>
      </p:sp>
      <p:pic>
        <p:nvPicPr>
          <p:cNvPr id="3" name="Picture 2">
            <a:extLst>
              <a:ext uri="{FF2B5EF4-FFF2-40B4-BE49-F238E27FC236}">
                <a16:creationId xmlns:a16="http://schemas.microsoft.com/office/drawing/2014/main" id="{51AA47CB-62A4-D7CA-8290-0D6A025F27AE}"/>
              </a:ext>
            </a:extLst>
          </p:cNvPr>
          <p:cNvPicPr>
            <a:picLocks noChangeAspect="1"/>
          </p:cNvPicPr>
          <p:nvPr/>
        </p:nvPicPr>
        <p:blipFill>
          <a:blip r:embed="rId3"/>
          <a:srcRect/>
          <a:stretch/>
        </p:blipFill>
        <p:spPr>
          <a:xfrm>
            <a:off x="741438" y="1238215"/>
            <a:ext cx="10746543" cy="3094250"/>
          </a:xfrm>
          <a:prstGeom prst="rect">
            <a:avLst/>
          </a:prstGeom>
        </p:spPr>
      </p:pic>
    </p:spTree>
    <p:extLst>
      <p:ext uri="{BB962C8B-B14F-4D97-AF65-F5344CB8AC3E}">
        <p14:creationId xmlns:p14="http://schemas.microsoft.com/office/powerpoint/2010/main" val="191313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1510</Words>
  <Application>Microsoft Office PowerPoint</Application>
  <PresentationFormat>Widescreen</PresentationFormat>
  <Paragraphs>82</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system-ui</vt:lpstr>
      <vt:lpstr>Calibri</vt:lpstr>
      <vt:lpstr>Libre Baskerville</vt:lpstr>
      <vt:lpstr>Lato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Mohammed Yousuf Baba</cp:lastModifiedBy>
  <cp:revision>31</cp:revision>
  <dcterms:created xsi:type="dcterms:W3CDTF">2021-02-16T05:19:01Z</dcterms:created>
  <dcterms:modified xsi:type="dcterms:W3CDTF">2024-02-23T09:23:57Z</dcterms:modified>
</cp:coreProperties>
</file>