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23040" y="0"/>
            <a:ext cx="91897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 name="PlaceHolder 2"/>
          <p:cNvSpPr>
            <a:spLocks noGrp="1"/>
          </p:cNvSpPr>
          <p:nvPr>
            <p:ph type="title"/>
          </p:nvPr>
        </p:nvSpPr>
        <p:spPr>
          <a:xfrm>
            <a:off x="228600" y="3455640"/>
            <a:ext cx="8686440" cy="12427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83;p20"/>
          <p:cNvPicPr/>
          <p:nvPr/>
        </p:nvPicPr>
        <p:blipFill>
          <a:blip r:embed="rId3"/>
          <a:srcRect l="6383" r="6393"/>
          <a:stretch/>
        </p:blipFill>
        <p:spPr>
          <a:xfrm rot="10800000" flipH="1">
            <a:off x="4586400" y="-353880"/>
            <a:ext cx="8813520" cy="5851440"/>
          </a:xfrm>
          <a:prstGeom prst="rect">
            <a:avLst/>
          </a:prstGeom>
          <a:ln w="0">
            <a:noFill/>
          </a:ln>
        </p:spPr>
      </p:pic>
      <p:pic>
        <p:nvPicPr>
          <p:cNvPr id="30" name="Google Shape;84;p20"/>
          <p:cNvPicPr/>
          <p:nvPr/>
        </p:nvPicPr>
        <p:blipFill>
          <a:blip r:embed="rId4"/>
          <a:srcRect t="3115" b="-4959"/>
          <a:stretch/>
        </p:blipFill>
        <p:spPr>
          <a:xfrm rot="10800000" flipH="1">
            <a:off x="1513800" y="-6220080"/>
            <a:ext cx="12059280" cy="12282120"/>
          </a:xfrm>
          <a:prstGeom prst="rect">
            <a:avLst/>
          </a:prstGeom>
          <a:ln w="0">
            <a:noFill/>
          </a:ln>
        </p:spPr>
      </p:pic>
      <p:sp>
        <p:nvSpPr>
          <p:cNvPr id="31" name="PlaceHolder 1"/>
          <p:cNvSpPr>
            <a:spLocks noGrp="1"/>
          </p:cNvSpPr>
          <p:nvPr>
            <p:ph type="title"/>
          </p:nvPr>
        </p:nvSpPr>
        <p:spPr>
          <a:xfrm>
            <a:off x="713160" y="1639080"/>
            <a:ext cx="5357160" cy="13291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32" name="Google Shape;87;p20"/>
          <p:cNvSpPr/>
          <p:nvPr/>
        </p:nvSpPr>
        <p:spPr>
          <a:xfrm>
            <a:off x="713160" y="4048560"/>
            <a:ext cx="5357160" cy="437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Bai Jamjuree"/>
                <a:ea typeface="Bai Jamjuree"/>
              </a:rPr>
              <a:t>CREDITS:</a:t>
            </a:r>
            <a:r>
              <a:rPr lang="en" sz="1000" b="0" strike="noStrike" spc="-1">
                <a:solidFill>
                  <a:schemeClr val="dk1"/>
                </a:solidFill>
                <a:latin typeface="Bai Jamjuree"/>
                <a:ea typeface="Bai Jamjuree"/>
              </a:rPr>
              <a:t> This presentation template was created by </a:t>
            </a:r>
            <a:r>
              <a:rPr lang="en" sz="1000" b="1" u="sng" strike="noStrike" spc="-1">
                <a:solidFill>
                  <a:schemeClr val="dk1"/>
                </a:solidFill>
                <a:uFillTx/>
                <a:latin typeface="Bai Jamjuree"/>
                <a:ea typeface="Bai Jamjuree"/>
                <a:hlinkClick r:id="rId5"/>
              </a:rPr>
              <a:t>Slidesgo</a:t>
            </a:r>
            <a:r>
              <a:rPr lang="en" sz="1000" b="0" strike="noStrike" spc="-1">
                <a:solidFill>
                  <a:schemeClr val="dk1"/>
                </a:solidFill>
                <a:latin typeface="Bai Jamjuree"/>
                <a:ea typeface="Bai Jamjuree"/>
              </a:rPr>
              <a:t>, and includes icons, infographics &amp; images by </a:t>
            </a:r>
            <a:r>
              <a:rPr lang="en" sz="1000" b="1" u="sng" strike="noStrike" spc="-1">
                <a:solidFill>
                  <a:schemeClr val="dk1"/>
                </a:solidFill>
                <a:uFillTx/>
                <a:latin typeface="Bai Jamjuree"/>
                <a:ea typeface="Bai Jamjuree"/>
                <a:hlinkClick r:id="rId6"/>
              </a:rPr>
              <a:t>Freepik</a:t>
            </a:r>
            <a:r>
              <a:rPr lang="en" sz="1000" b="0" strike="noStrike" spc="-1">
                <a:solidFill>
                  <a:schemeClr val="dk1"/>
                </a:solidFill>
                <a:latin typeface="Bai Jamjuree"/>
                <a:ea typeface="Bai Jamjuree"/>
              </a:rPr>
              <a:t> </a:t>
            </a:r>
            <a:endParaRPr lang="en-US" sz="1000" b="0" strike="noStrike" spc="-1">
              <a:solidFill>
                <a:srgbClr val="FFFFFF"/>
              </a:solidFill>
              <a:latin typeface="OpenSymbo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 name="Google Shape;89;p21"/>
          <p:cNvPicPr/>
          <p:nvPr/>
        </p:nvPicPr>
        <p:blipFill>
          <a:blip r:embed="rId3"/>
          <a:srcRect l="6383" r="6393"/>
          <a:stretch/>
        </p:blipFill>
        <p:spPr>
          <a:xfrm rot="10800000" flipH="1">
            <a:off x="4023720" y="1527120"/>
            <a:ext cx="8813520" cy="5851440"/>
          </a:xfrm>
          <a:prstGeom prst="rect">
            <a:avLst/>
          </a:prstGeom>
          <a:ln w="0">
            <a:noFill/>
          </a:ln>
        </p:spPr>
      </p:pic>
      <p:pic>
        <p:nvPicPr>
          <p:cNvPr id="38" name="Google Shape;90;p21"/>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92;p22"/>
          <p:cNvPicPr/>
          <p:nvPr/>
        </p:nvPicPr>
        <p:blipFill>
          <a:blip r:embed="rId3"/>
          <a:srcRect l="6383" r="6393"/>
          <a:stretch/>
        </p:blipFill>
        <p:spPr>
          <a:xfrm rot="10800000" flipH="1">
            <a:off x="4586400" y="-353880"/>
            <a:ext cx="8813520" cy="5851440"/>
          </a:xfrm>
          <a:prstGeom prst="rect">
            <a:avLst/>
          </a:prstGeom>
          <a:ln w="0">
            <a:noFill/>
          </a:ln>
        </p:spPr>
      </p:pic>
      <p:pic>
        <p:nvPicPr>
          <p:cNvPr id="40" name="Google Shape;93;p22"/>
          <p:cNvPicPr/>
          <p:nvPr/>
        </p:nvPicPr>
        <p:blipFill>
          <a:blip r:embed="rId4"/>
          <a:srcRect t="3115" b="-4959"/>
          <a:stretch/>
        </p:blipFill>
        <p:spPr>
          <a:xfrm rot="10800000" flipH="1">
            <a:off x="1513800" y="-622008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43" name="Google Shape;20;p4"/>
          <p:cNvPicPr/>
          <p:nvPr/>
        </p:nvPicPr>
        <p:blipFill>
          <a:blip r:embed="rId3"/>
          <a:srcRect l="6383" r="6393"/>
          <a:stretch/>
        </p:blipFill>
        <p:spPr>
          <a:xfrm rot="10800000" flipH="1">
            <a:off x="4023720" y="1527120"/>
            <a:ext cx="8813520" cy="5851440"/>
          </a:xfrm>
          <a:prstGeom prst="rect">
            <a:avLst/>
          </a:prstGeom>
          <a:ln w="0">
            <a:noFill/>
          </a:ln>
        </p:spPr>
      </p:pic>
      <p:pic>
        <p:nvPicPr>
          <p:cNvPr id="44" name="Google Shape;21;p4"/>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 name="Google Shape;29;p7"/>
          <p:cNvPicPr/>
          <p:nvPr/>
        </p:nvPicPr>
        <p:blipFill>
          <a:blip r:embed="rId3"/>
          <a:srcRect t="3115" b="-4959"/>
          <a:stretch/>
        </p:blipFill>
        <p:spPr>
          <a:xfrm rot="10800000" flipH="1">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tIns="45000" rIns="90000" bIns="45000" anchor="t">
            <a:normAutofit fontScale="71666"/>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pic>
        <p:nvPicPr>
          <p:cNvPr id="57" name="Google Shape;35;p8"/>
          <p:cNvPicPr/>
          <p:nvPr/>
        </p:nvPicPr>
        <p:blipFill>
          <a:blip r:embed="rId3"/>
          <a:srcRect t="3115" b="-4959"/>
          <a:stretch/>
        </p:blipFill>
        <p:spPr>
          <a:xfrm flipH="1">
            <a:off x="3021120" y="-1942200"/>
            <a:ext cx="12059280" cy="12282120"/>
          </a:xfrm>
          <a:prstGeom prst="rect">
            <a:avLst/>
          </a:prstGeom>
          <a:ln w="0">
            <a:noFill/>
          </a:ln>
        </p:spPr>
      </p:pic>
      <p:pic>
        <p:nvPicPr>
          <p:cNvPr id="58" name="Google Shape;36;p8"/>
          <p:cNvPicPr/>
          <p:nvPr/>
        </p:nvPicPr>
        <p:blipFill>
          <a:blip r:embed="rId4"/>
          <a:srcRect l="6383" r="6393"/>
          <a:stretch/>
        </p:blipFill>
        <p:spPr>
          <a:xfrm flipH="1">
            <a:off x="4167720" y="243612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pic>
        <p:nvPicPr>
          <p:cNvPr id="5" name="Google Shape;47;p11"/>
          <p:cNvPicPr/>
          <p:nvPr/>
        </p:nvPicPr>
        <p:blipFill>
          <a:blip r:embed="rId3"/>
          <a:srcRect t="3115" b="-4959"/>
          <a:stretch/>
        </p:blipFill>
        <p:spPr>
          <a:xfrm flipH="1">
            <a:off x="4419720" y="-4718520"/>
            <a:ext cx="12059280" cy="12282120"/>
          </a:xfrm>
          <a:prstGeom prst="rect">
            <a:avLst/>
          </a:prstGeom>
          <a:ln w="0">
            <a:noFill/>
          </a:ln>
        </p:spPr>
      </p:pic>
      <p:pic>
        <p:nvPicPr>
          <p:cNvPr id="6" name="Google Shape;48;p11"/>
          <p:cNvPicPr/>
          <p:nvPr/>
        </p:nvPicPr>
        <p:blipFill>
          <a:blip r:embed="rId4"/>
          <a:srcRect l="6383" r="6393"/>
          <a:stretch/>
        </p:blipFill>
        <p:spPr>
          <a:xfrm flipH="1">
            <a:off x="5565960" y="-34056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 name="Google Shape;38;p9"/>
          <p:cNvPicPr/>
          <p:nvPr/>
        </p:nvPicPr>
        <p:blipFill>
          <a:blip r:embed="rId3"/>
          <a:srcRect t="3115" b="-4959"/>
          <a:stretch/>
        </p:blipFill>
        <p:spPr>
          <a:xfrm rot="10800000" flipH="1">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8" name="Google Shape;53;p13"/>
          <p:cNvPicPr/>
          <p:nvPr/>
        </p:nvPicPr>
        <p:blipFill>
          <a:blip r:embed="rId3"/>
          <a:srcRect t="3115" b="-4959"/>
          <a:stretch/>
        </p:blipFill>
        <p:spPr>
          <a:xfrm>
            <a:off x="-5568840" y="-2605320"/>
            <a:ext cx="12059280" cy="12282120"/>
          </a:xfrm>
          <a:prstGeom prst="rect">
            <a:avLst/>
          </a:prstGeom>
          <a:ln w="0">
            <a:noFill/>
          </a:ln>
        </p:spPr>
      </p:pic>
      <p:pic>
        <p:nvPicPr>
          <p:cNvPr id="9" name="Google Shape;54;p13"/>
          <p:cNvPicPr/>
          <p:nvPr/>
        </p:nvPicPr>
        <p:blipFill>
          <a:blip r:embed="rId4"/>
          <a:srcRect l="6383" r="6393"/>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13" name="Google Shape;59;p14"/>
          <p:cNvPicPr/>
          <p:nvPr/>
        </p:nvPicPr>
        <p:blipFill>
          <a:blip r:embed="rId3"/>
          <a:srcRect t="8325" b="8325"/>
          <a:stretch/>
        </p:blipFill>
        <p:spPr>
          <a:xfrm>
            <a:off x="-2659680" y="-4391280"/>
            <a:ext cx="8353440" cy="696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Aft>
                <a:spcPts val="1001"/>
              </a:spcAft>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67;p16"/>
          <p:cNvPicPr/>
          <p:nvPr/>
        </p:nvPicPr>
        <p:blipFill>
          <a:blip r:embed="rId3"/>
          <a:srcRect t="3115" b="-4959"/>
          <a:stretch/>
        </p:blipFill>
        <p:spPr>
          <a:xfrm rot="10800000" flipH="1">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 name="Google Shape;72;p17"/>
          <p:cNvPicPr/>
          <p:nvPr/>
        </p:nvPicPr>
        <p:blipFill>
          <a:blip r:embed="rId3"/>
          <a:srcRect t="3115" b="-4959"/>
          <a:stretch/>
        </p:blipFill>
        <p:spPr>
          <a:xfrm rot="10800000" flipH="1">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Google Shape;109;p27"/>
          <p:cNvPicPr/>
          <p:nvPr/>
        </p:nvPicPr>
        <p:blipFill>
          <a:blip r:embed="rId2"/>
          <a:srcRect t="80" b="67"/>
          <a:stretch/>
        </p:blipFill>
        <p:spPr>
          <a:xfrm>
            <a:off x="-23040" y="0"/>
            <a:ext cx="9189360" cy="5142960"/>
          </a:xfrm>
          <a:prstGeom prst="rect">
            <a:avLst/>
          </a:prstGeom>
          <a:ln w="0">
            <a:noFill/>
          </a:ln>
        </p:spPr>
      </p:pic>
      <p:sp>
        <p:nvSpPr>
          <p:cNvPr id="69" name="PlaceHolder 1"/>
          <p:cNvSpPr>
            <a:spLocks noGrp="1"/>
          </p:cNvSpPr>
          <p:nvPr>
            <p:ph type="title"/>
          </p:nvPr>
        </p:nvSpPr>
        <p:spPr>
          <a:xfrm>
            <a:off x="228600" y="3457440"/>
            <a:ext cx="8686440" cy="123804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Bai Jamjuree"/>
                <a:ea typeface="Bai Jamjuree"/>
              </a:rPr>
              <a:t>Cleantech in Waste Management</a:t>
            </a:r>
            <a:endParaRPr lang="fr-FR" sz="5000" b="0" strike="noStrike" spc="-1">
              <a:solidFill>
                <a:schemeClr val="dk1"/>
              </a:solidFill>
              <a:latin typeface="Arial"/>
            </a:endParaRPr>
          </a:p>
        </p:txBody>
      </p:sp>
      <p:sp>
        <p:nvSpPr>
          <p:cNvPr id="70" name="PlaceHolder 2"/>
          <p:cNvSpPr>
            <a:spLocks noGrp="1"/>
          </p:cNvSpPr>
          <p:nvPr>
            <p:ph type="subTitle"/>
          </p:nvPr>
        </p:nvSpPr>
        <p:spPr>
          <a:xfrm>
            <a:off x="6181560" y="447840"/>
            <a:ext cx="2733480" cy="38052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ctr">
              <a:buNone/>
            </a:pPr>
            <a:endParaRPr lang="en-US" sz="1200" b="0" strike="noStrike" spc="-1">
              <a:solidFill>
                <a:schemeClr val="dk1"/>
              </a:solidFill>
              <a:latin typeface="Catamaran"/>
              <a:ea typeface="Catamar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228600" y="3362400"/>
            <a:ext cx="4343040" cy="1275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1" strike="noStrike" spc="-1">
                <a:solidFill>
                  <a:schemeClr val="dk1"/>
                </a:solidFill>
                <a:latin typeface="Bai Jamjuree"/>
                <a:ea typeface="Bai Jamjuree"/>
              </a:rPr>
              <a:t>Future Trends and Innovations</a:t>
            </a:r>
            <a:endParaRPr lang="fr-FR" sz="3200" b="0" strike="noStrike" spc="-1">
              <a:solidFill>
                <a:schemeClr val="dk1"/>
              </a:solidFill>
              <a:latin typeface="Arial"/>
            </a:endParaRPr>
          </a:p>
        </p:txBody>
      </p:sp>
      <p:pic>
        <p:nvPicPr>
          <p:cNvPr id="92" name="Google Shape;140;p31"/>
          <p:cNvPicPr/>
          <p:nvPr/>
        </p:nvPicPr>
        <p:blipFill>
          <a:blip r:embed="rId2"/>
          <a:srcRect t="12052" b="12052"/>
          <a:stretch/>
        </p:blipFill>
        <p:spPr>
          <a:xfrm flipH="1">
            <a:off x="4888800" y="0"/>
            <a:ext cx="4255200" cy="5143320"/>
          </a:xfrm>
          <a:prstGeom prst="rect">
            <a:avLst/>
          </a:prstGeom>
          <a:ln w="0">
            <a:noFill/>
          </a:ln>
        </p:spPr>
      </p:pic>
      <p:sp>
        <p:nvSpPr>
          <p:cNvPr id="93" name="PlaceHolder 2"/>
          <p:cNvSpPr>
            <a:spLocks noGrp="1"/>
          </p:cNvSpPr>
          <p:nvPr>
            <p:ph type="subTitle"/>
          </p:nvPr>
        </p:nvSpPr>
        <p:spPr>
          <a:xfrm>
            <a:off x="228600" y="333360"/>
            <a:ext cx="4343040" cy="2828520"/>
          </a:xfrm>
          <a:prstGeom prst="rect">
            <a:avLst/>
          </a:prstGeom>
          <a:noFill/>
          <a:ln w="0">
            <a:noFill/>
          </a:ln>
        </p:spPr>
        <p:txBody>
          <a:bodyPr lIns="91440" tIns="91440" rIns="91440" bIns="91440" anchor="b">
            <a:normAutofit/>
          </a:bodyPr>
          <a:lstStyle/>
          <a:p>
            <a:pPr>
              <a:lnSpc>
                <a:spcPct val="100000"/>
              </a:lnSpc>
              <a:tabLst>
                <a:tab pos="0" algn="l"/>
              </a:tabLst>
            </a:pPr>
            <a:r>
              <a:rPr lang="en" sz="1200" b="0" strike="noStrike" spc="-1">
                <a:solidFill>
                  <a:schemeClr val="dk1"/>
                </a:solidFill>
                <a:latin typeface="Catamaran"/>
                <a:ea typeface="Catamaran"/>
              </a:rPr>
              <a:t>The future of transfer learning in waste management looks promising with advancements in artificial intelligence and machine learning. Innovations may include real-time waste monitoring systems and enhanced recycling processes that leverage AI-driven predictions.</a:t>
            </a:r>
            <a:endParaRPr lang="en-US" sz="12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In conclusion, transfer learning holds significant potential to revolutionize waste management practices. By improving accuracy and efficiency, it can contribute to more sustainable waste solutions, fostering environmental health and resource conservation.</a:t>
            </a:r>
            <a:endParaRPr lang="en-US" sz="1600" b="0" strike="noStrike" spc="-1">
              <a:solidFill>
                <a:srgbClr val="FFFFFF"/>
              </a:solidFill>
              <a:latin typeface="OpenSymbol"/>
            </a:endParaRPr>
          </a:p>
        </p:txBody>
      </p:sp>
      <p:sp>
        <p:nvSpPr>
          <p:cNvPr id="95"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Conclusions</a:t>
            </a:r>
            <a:endParaRPr lang="fr-FR" sz="5000" b="0" strike="noStrike" spc="-1">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14240" y="1638360"/>
            <a:ext cx="5352840" cy="1333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Bai Jamjuree"/>
                <a:ea typeface="Bai Jamjuree"/>
              </a:rPr>
              <a:t>Thank you!</a:t>
            </a:r>
            <a:endParaRPr lang="fr-FR" sz="5000" b="0" strike="noStrike" spc="-1">
              <a:solidFill>
                <a:schemeClr val="dk1"/>
              </a:solidFill>
              <a:latin typeface="Arial"/>
            </a:endParaRPr>
          </a:p>
        </p:txBody>
      </p:sp>
      <p:sp>
        <p:nvSpPr>
          <p:cNvPr id="97" name="PlaceHolder 2"/>
          <p:cNvSpPr>
            <a:spLocks noGrp="1"/>
          </p:cNvSpPr>
          <p:nvPr>
            <p:ph type="subTitle"/>
          </p:nvPr>
        </p:nvSpPr>
        <p:spPr>
          <a:xfrm>
            <a:off x="714240" y="2809800"/>
            <a:ext cx="2952360" cy="1180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1" strike="noStrike" spc="-1">
                <a:solidFill>
                  <a:schemeClr val="dk1"/>
                </a:solidFill>
                <a:latin typeface="Catamaran"/>
                <a:ea typeface="Catamaran"/>
              </a:rPr>
              <a:t>Do you have any questions?</a:t>
            </a:r>
            <a:endParaRPr lang="en-US" sz="1400" b="0" strike="noStrike" spc="-1">
              <a:solidFill>
                <a:srgbClr val="FFFFFF"/>
              </a:solidFill>
              <a:latin typeface="OpenSymbol"/>
            </a:endParaRPr>
          </a:p>
        </p:txBody>
      </p:sp>
      <p:sp>
        <p:nvSpPr>
          <p:cNvPr id="98" name="Google Shape;192;p39"/>
          <p:cNvSpPr/>
          <p:nvPr/>
        </p:nvSpPr>
        <p:spPr>
          <a:xfrm>
            <a:off x="3724200" y="3695760"/>
            <a:ext cx="2428560" cy="256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tabLst>
                <a:tab pos="0" algn="l"/>
              </a:tabLst>
            </a:pPr>
            <a:r>
              <a:rPr lang="en" sz="1000" b="0" strike="noStrike" spc="-1">
                <a:solidFill>
                  <a:schemeClr val="dk1"/>
                </a:solidFill>
                <a:latin typeface="Arial"/>
              </a:rPr>
              <a:t>+00 000 000 000</a:t>
            </a:r>
            <a:endParaRPr lang="en-US" sz="1000" b="0" strike="noStrike" spc="-1">
              <a:solidFill>
                <a:srgbClr val="FFFFFF"/>
              </a:solidFill>
              <a:latin typeface="OpenSymbol"/>
            </a:endParaRPr>
          </a:p>
        </p:txBody>
      </p:sp>
      <p:sp>
        <p:nvSpPr>
          <p:cNvPr id="99" name="Google Shape;193;p39"/>
          <p:cNvSpPr/>
          <p:nvPr/>
        </p:nvSpPr>
        <p:spPr>
          <a:xfrm>
            <a:off x="3745080" y="3099960"/>
            <a:ext cx="419040" cy="419040"/>
          </a:xfrm>
          <a:custGeom>
            <a:avLst/>
            <a:gdLst>
              <a:gd name="textAreaLeft" fmla="*/ 0 w 419040"/>
              <a:gd name="textAreaRight" fmla="*/ 419400 w 419040"/>
              <a:gd name="textAreaTop" fmla="*/ 0 h 419040"/>
              <a:gd name="textAreaBottom" fmla="*/ 419400 h 41904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0" name="Google Shape;194;p39"/>
          <p:cNvGrpSpPr/>
          <p:nvPr/>
        </p:nvGrpSpPr>
        <p:grpSpPr>
          <a:xfrm>
            <a:off x="4425480" y="3117960"/>
            <a:ext cx="419040" cy="419040"/>
            <a:chOff x="4425480" y="3117960"/>
            <a:chExt cx="419040" cy="419040"/>
          </a:xfrm>
        </p:grpSpPr>
        <p:sp>
          <p:nvSpPr>
            <p:cNvPr id="101" name="Google Shape;195;p39"/>
            <p:cNvSpPr/>
            <p:nvPr/>
          </p:nvSpPr>
          <p:spPr>
            <a:xfrm>
              <a:off x="4548960" y="3241440"/>
              <a:ext cx="171720" cy="171720"/>
            </a:xfrm>
            <a:custGeom>
              <a:avLst/>
              <a:gdLst>
                <a:gd name="textAreaLeft" fmla="*/ 0 w 171720"/>
                <a:gd name="textAreaRight" fmla="*/ 172080 w 171720"/>
                <a:gd name="textAreaTop" fmla="*/ 0 h 171720"/>
                <a:gd name="textAreaBottom" fmla="*/ 172080 h 17172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040" bIns="86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196;p39"/>
            <p:cNvSpPr/>
            <p:nvPr/>
          </p:nvSpPr>
          <p:spPr>
            <a:xfrm>
              <a:off x="4474440" y="3166920"/>
              <a:ext cx="320760" cy="320760"/>
            </a:xfrm>
            <a:custGeom>
              <a:avLst/>
              <a:gdLst>
                <a:gd name="textAreaLeft" fmla="*/ 0 w 320760"/>
                <a:gd name="textAreaRight" fmla="*/ 321120 w 320760"/>
                <a:gd name="textAreaTop" fmla="*/ 0 h 320760"/>
                <a:gd name="textAreaBottom" fmla="*/ 321120 h 32076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197;p39"/>
            <p:cNvSpPr/>
            <p:nvPr/>
          </p:nvSpPr>
          <p:spPr>
            <a:xfrm>
              <a:off x="4425480" y="3117960"/>
              <a:ext cx="419040" cy="419040"/>
            </a:xfrm>
            <a:custGeom>
              <a:avLst/>
              <a:gdLst>
                <a:gd name="textAreaLeft" fmla="*/ 0 w 419040"/>
                <a:gd name="textAreaRight" fmla="*/ 419400 w 419040"/>
                <a:gd name="textAreaTop" fmla="*/ 0 h 419040"/>
                <a:gd name="textAreaBottom" fmla="*/ 419400 h 41904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198;p39"/>
            <p:cNvSpPr/>
            <p:nvPr/>
          </p:nvSpPr>
          <p:spPr>
            <a:xfrm>
              <a:off x="4696560" y="3216960"/>
              <a:ext cx="48960" cy="48960"/>
            </a:xfrm>
            <a:custGeom>
              <a:avLst/>
              <a:gdLst>
                <a:gd name="textAreaLeft" fmla="*/ 0 w 48960"/>
                <a:gd name="textAreaRight" fmla="*/ 49320 w 48960"/>
                <a:gd name="textAreaTop" fmla="*/ 0 h 48960"/>
                <a:gd name="textAreaBottom" fmla="*/ 49320 h 4896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480" bIns="24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 name="Google Shape;199;p39"/>
          <p:cNvGrpSpPr/>
          <p:nvPr/>
        </p:nvGrpSpPr>
        <p:grpSpPr>
          <a:xfrm>
            <a:off x="5117400" y="3117960"/>
            <a:ext cx="419040" cy="419040"/>
            <a:chOff x="5117400" y="3117960"/>
            <a:chExt cx="419040" cy="419040"/>
          </a:xfrm>
        </p:grpSpPr>
        <p:sp>
          <p:nvSpPr>
            <p:cNvPr id="106" name="Google Shape;200;p39"/>
            <p:cNvSpPr/>
            <p:nvPr/>
          </p:nvSpPr>
          <p:spPr>
            <a:xfrm>
              <a:off x="5179680" y="3265920"/>
              <a:ext cx="73440" cy="220680"/>
            </a:xfrm>
            <a:custGeom>
              <a:avLst/>
              <a:gdLst>
                <a:gd name="textAreaLeft" fmla="*/ 0 w 73440"/>
                <a:gd name="textAreaRight" fmla="*/ 73800 w 73440"/>
                <a:gd name="textAreaTop" fmla="*/ 0 h 220680"/>
                <a:gd name="textAreaBottom" fmla="*/ 221040 h 22068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201;p39"/>
            <p:cNvSpPr/>
            <p:nvPr/>
          </p:nvSpPr>
          <p:spPr>
            <a:xfrm>
              <a:off x="5179680" y="3167640"/>
              <a:ext cx="73440" cy="73440"/>
            </a:xfrm>
            <a:custGeom>
              <a:avLst/>
              <a:gdLst>
                <a:gd name="textAreaLeft" fmla="*/ 0 w 73440"/>
                <a:gd name="textAreaRight" fmla="*/ 73800 w 73440"/>
                <a:gd name="textAreaTop" fmla="*/ 0 h 73440"/>
                <a:gd name="textAreaBottom" fmla="*/ 73800 h 7344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202;p39"/>
            <p:cNvSpPr/>
            <p:nvPr/>
          </p:nvSpPr>
          <p:spPr>
            <a:xfrm>
              <a:off x="5277960" y="3265560"/>
              <a:ext cx="196200" cy="221040"/>
            </a:xfrm>
            <a:custGeom>
              <a:avLst/>
              <a:gdLst>
                <a:gd name="textAreaLeft" fmla="*/ 0 w 196200"/>
                <a:gd name="textAreaRight" fmla="*/ 196560 w 196200"/>
                <a:gd name="textAreaTop" fmla="*/ 0 h 221040"/>
                <a:gd name="textAreaBottom" fmla="*/ 221400 h 22104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203;p39"/>
            <p:cNvSpPr/>
            <p:nvPr/>
          </p:nvSpPr>
          <p:spPr>
            <a:xfrm>
              <a:off x="5117400" y="3117960"/>
              <a:ext cx="419040" cy="419040"/>
            </a:xfrm>
            <a:custGeom>
              <a:avLst/>
              <a:gdLst>
                <a:gd name="textAreaLeft" fmla="*/ 0 w 419040"/>
                <a:gd name="textAreaRight" fmla="*/ 419400 w 419040"/>
                <a:gd name="textAreaTop" fmla="*/ 0 h 419040"/>
                <a:gd name="textAreaBottom" fmla="*/ 419400 h 41904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This presentation explores the intersection of cleantech and waste management, focusing on how transfer learning can optimize waste processes, reduce environmental impact, and promote sustainability.</a:t>
            </a:r>
            <a:endParaRPr lang="en-US" sz="1600" b="0" strike="noStrike" spc="-1">
              <a:solidFill>
                <a:srgbClr val="FFFFFF"/>
              </a:solidFill>
              <a:latin typeface="OpenSymbol"/>
            </a:endParaRPr>
          </a:p>
        </p:txBody>
      </p:sp>
      <p:sp>
        <p:nvSpPr>
          <p:cNvPr id="72"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Introduction</a:t>
            </a:r>
            <a:endParaRPr lang="fr-FR" sz="5000" b="0" strike="noStrike" spc="-1">
              <a:solidFill>
                <a:schemeClr val="dk1"/>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Google Shape;157;p34"/>
          <p:cNvPicPr/>
          <p:nvPr/>
        </p:nvPicPr>
        <p:blipFill>
          <a:blip r:embed="rId2"/>
          <a:srcRect t="5212" b="5204"/>
          <a:stretch/>
        </p:blipFill>
        <p:spPr>
          <a:xfrm>
            <a:off x="0" y="0"/>
            <a:ext cx="9143640" cy="5143320"/>
          </a:xfrm>
          <a:prstGeom prst="rect">
            <a:avLst/>
          </a:prstGeom>
          <a:ln w="0">
            <a:noFill/>
          </a:ln>
        </p:spPr>
      </p:pic>
      <p:sp>
        <p:nvSpPr>
          <p:cNvPr id="74" name="PlaceHolder 1"/>
          <p:cNvSpPr>
            <a:spLocks noGrp="1"/>
          </p:cNvSpPr>
          <p:nvPr>
            <p:ph type="title"/>
          </p:nvPr>
        </p:nvSpPr>
        <p:spPr>
          <a:xfrm>
            <a:off x="4191120" y="3019320"/>
            <a:ext cx="424764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r">
              <a:lnSpc>
                <a:spcPct val="100000"/>
              </a:lnSpc>
              <a:buNone/>
              <a:tabLst>
                <a:tab pos="0" algn="l"/>
              </a:tabLst>
            </a:pPr>
            <a:r>
              <a:rPr lang="en" sz="4000" b="1" strike="noStrike" spc="-1">
                <a:solidFill>
                  <a:schemeClr val="dk1"/>
                </a:solidFill>
                <a:latin typeface="Bai Jamjuree"/>
                <a:ea typeface="Bai Jamjuree"/>
              </a:rPr>
              <a:t>Overview</a:t>
            </a:r>
            <a:endParaRPr lang="fr-FR" sz="4000" b="0" strike="noStrike" spc="-1">
              <a:solidFill>
                <a:schemeClr val="dk1"/>
              </a:solidFill>
              <a:latin typeface="Arial"/>
            </a:endParaRPr>
          </a:p>
        </p:txBody>
      </p:sp>
      <p:sp>
        <p:nvSpPr>
          <p:cNvPr id="75" name="PlaceHolder 2"/>
          <p:cNvSpPr>
            <a:spLocks noGrp="1"/>
          </p:cNvSpPr>
          <p:nvPr>
            <p:ph type="title"/>
          </p:nvPr>
        </p:nvSpPr>
        <p:spPr>
          <a:xfrm>
            <a:off x="628560" y="3086280"/>
            <a:ext cx="194292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6000" b="1" strike="noStrike" spc="-1">
                <a:solidFill>
                  <a:schemeClr val="dk1"/>
                </a:solidFill>
                <a:latin typeface="Bai Jamjuree"/>
                <a:ea typeface="Bai Jamjuree"/>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14280" y="3895560"/>
            <a:ext cx="8524440" cy="752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1" strike="noStrike" spc="-1">
                <a:solidFill>
                  <a:schemeClr val="dk1"/>
                </a:solidFill>
                <a:latin typeface="Bai Jamjuree"/>
                <a:ea typeface="Bai Jamjuree"/>
              </a:rPr>
              <a:t>Introduction to Cleantech</a:t>
            </a:r>
            <a:endParaRPr lang="fr-FR" sz="3200" b="0" strike="noStrike" spc="-1">
              <a:solidFill>
                <a:schemeClr val="dk1"/>
              </a:solidFill>
              <a:latin typeface="Arial"/>
            </a:endParaRPr>
          </a:p>
        </p:txBody>
      </p:sp>
      <p:sp>
        <p:nvSpPr>
          <p:cNvPr id="77" name="PlaceHolder 2"/>
          <p:cNvSpPr>
            <a:spLocks noGrp="1"/>
          </p:cNvSpPr>
          <p:nvPr>
            <p:ph type="subTitle"/>
          </p:nvPr>
        </p:nvSpPr>
        <p:spPr>
          <a:xfrm>
            <a:off x="314280" y="2990880"/>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Catamaran"/>
                <a:ea typeface="Catamaran"/>
              </a:rPr>
              <a:t>Cleantech refers to innovative technologies aimed at improving environmental performance. It encompasses solutions that enhance energy efficiency, reduce emissions, and promote sustainable practices, particularly in waste management.</a:t>
            </a:r>
            <a:endParaRPr lang="en-US" sz="1200" b="0" strike="noStrike" spc="-1">
              <a:solidFill>
                <a:srgbClr val="FFFFFF"/>
              </a:solidFill>
              <a:latin typeface="OpenSymbol"/>
            </a:endParaRPr>
          </a:p>
        </p:txBody>
      </p:sp>
      <p:pic>
        <p:nvPicPr>
          <p:cNvPr id="78" name="Google Shape;166;p35"/>
          <p:cNvPicPr/>
          <p:nvPr/>
        </p:nvPicPr>
        <p:blipFill>
          <a:blip r:embed="rId2"/>
          <a:srcRect t="25711" b="25711"/>
          <a:stretch/>
        </p:blipFill>
        <p:spPr>
          <a:xfrm>
            <a:off x="0" y="0"/>
            <a:ext cx="9143640" cy="29188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Effective waste management is critical for sustainability, impacting environmental health and resource conservation. By utilizing advanced technologies, businesses can minimize waste, reduce landfill use, and promote recycling and resource recovery.</a:t>
            </a:r>
            <a:endParaRPr lang="en-US" sz="1600" b="0" strike="noStrike" spc="-1">
              <a:solidFill>
                <a:srgbClr val="FFFFFF"/>
              </a:solidFill>
              <a:latin typeface="OpenSymbol"/>
            </a:endParaRPr>
          </a:p>
        </p:txBody>
      </p:sp>
      <p:sp>
        <p:nvSpPr>
          <p:cNvPr id="80"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Importance of Waste Management</a:t>
            </a:r>
            <a:endParaRPr lang="fr-FR" sz="5000" b="0" strike="noStrike" spc="-1">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Transfer learning is a machine learning technique where a model developed for one task is reused for a different but related task. In waste management, it enhances predictive modeling, allowing for more accurate assessments and improved decision-making while reducing the time and resources needed for model training.</a:t>
            </a:r>
            <a:endParaRPr lang="en-US" sz="1600" b="0" strike="noStrike" spc="-1">
              <a:solidFill>
                <a:srgbClr val="FFFFFF"/>
              </a:solidFill>
              <a:latin typeface="OpenSymbol"/>
            </a:endParaRPr>
          </a:p>
        </p:txBody>
      </p:sp>
      <p:sp>
        <p:nvSpPr>
          <p:cNvPr id="82"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Role of Transfer Learning</a:t>
            </a:r>
            <a:endParaRPr lang="fr-FR" sz="5000" b="0" strike="noStrike" spc="-1">
              <a:solidFill>
                <a:schemeClr val="dk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Google Shape;125;p29"/>
          <p:cNvPicPr/>
          <p:nvPr/>
        </p:nvPicPr>
        <p:blipFill>
          <a:blip r:embed="rId2"/>
          <a:srcRect t="5212" b="5204"/>
          <a:stretch/>
        </p:blipFill>
        <p:spPr>
          <a:xfrm>
            <a:off x="0" y="0"/>
            <a:ext cx="9143640" cy="5143320"/>
          </a:xfrm>
          <a:prstGeom prst="rect">
            <a:avLst/>
          </a:prstGeom>
          <a:ln w="0">
            <a:noFill/>
          </a:ln>
        </p:spPr>
      </p:pic>
      <p:sp>
        <p:nvSpPr>
          <p:cNvPr id="84" name="PlaceHolder 1"/>
          <p:cNvSpPr>
            <a:spLocks noGrp="1"/>
          </p:cNvSpPr>
          <p:nvPr>
            <p:ph type="title"/>
          </p:nvPr>
        </p:nvSpPr>
        <p:spPr>
          <a:xfrm>
            <a:off x="228600" y="3152880"/>
            <a:ext cx="83624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Bai Jamjuree"/>
                <a:ea typeface="Bai Jamjuree"/>
              </a:rPr>
              <a:t>Applications</a:t>
            </a:r>
            <a:endParaRPr lang="fr-FR" sz="4000" b="0" strike="noStrike" spc="-1">
              <a:solidFill>
                <a:schemeClr val="dk1"/>
              </a:solidFill>
              <a:latin typeface="Arial"/>
            </a:endParaRPr>
          </a:p>
        </p:txBody>
      </p:sp>
      <p:sp>
        <p:nvSpPr>
          <p:cNvPr id="85" name="PlaceHolder 2"/>
          <p:cNvSpPr>
            <a:spLocks noGrp="1"/>
          </p:cNvSpPr>
          <p:nvPr>
            <p:ph type="title"/>
          </p:nvPr>
        </p:nvSpPr>
        <p:spPr>
          <a:xfrm>
            <a:off x="228600" y="2219400"/>
            <a:ext cx="13712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93651"/>
          </a:bodyPr>
          <a:lstStyle/>
          <a:p>
            <a:pPr indent="0">
              <a:lnSpc>
                <a:spcPct val="100000"/>
              </a:lnSpc>
              <a:buNone/>
              <a:tabLst>
                <a:tab pos="0" algn="l"/>
              </a:tabLst>
            </a:pPr>
            <a:r>
              <a:rPr lang="en" sz="6000" b="1" strike="noStrike" spc="-1">
                <a:solidFill>
                  <a:schemeClr val="dk1"/>
                </a:solidFill>
                <a:latin typeface="Bai Jamjuree"/>
                <a:ea typeface="Bai Jamjuree"/>
              </a:rPr>
              <a:t>02</a:t>
            </a:r>
            <a:endParaRPr lang="fr-FR" sz="6000" b="0" strike="noStrike" spc="-1">
              <a:solidFill>
                <a:schemeClr val="dk1"/>
              </a:solidFill>
              <a:latin typeface="Arial"/>
            </a:endParaRPr>
          </a:p>
        </p:txBody>
      </p:sp>
      <p:sp>
        <p:nvSpPr>
          <p:cNvPr id="86" name="PlaceHolder 3"/>
          <p:cNvSpPr>
            <a:spLocks noGrp="1"/>
          </p:cNvSpPr>
          <p:nvPr>
            <p:ph type="subTitle"/>
          </p:nvPr>
        </p:nvSpPr>
        <p:spPr>
          <a:xfrm>
            <a:off x="228600" y="4172040"/>
            <a:ext cx="8362440" cy="43776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ctr">
              <a:buNone/>
            </a:pPr>
            <a:endParaRPr lang="en-US" sz="1600" b="0" strike="noStrike" spc="-1">
              <a:solidFill>
                <a:schemeClr val="dk1"/>
              </a:solidFill>
              <a:latin typeface="Catamaran"/>
              <a:ea typeface="Catamar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Various transfer learning techniques can be applied in waste management, such as domain adaptation and fine-tuning pre-trained models. These methods reduce the need for large datasets specific to waste types, enabling more efficient use of available data.</a:t>
            </a:r>
            <a:endParaRPr lang="en-US" sz="1600" b="0" strike="noStrike" spc="-1">
              <a:solidFill>
                <a:srgbClr val="FFFFFF"/>
              </a:solidFill>
              <a:latin typeface="OpenSymbol"/>
            </a:endParaRPr>
          </a:p>
        </p:txBody>
      </p:sp>
      <p:sp>
        <p:nvSpPr>
          <p:cNvPr id="88"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Transfer Learning Techniques</a:t>
            </a:r>
            <a:endParaRPr lang="fr-FR" sz="5000" b="0" strike="noStrike" spc="-1">
              <a:solidFill>
                <a:schemeClr val="dk1"/>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Numerous case studies demonstrate the effectiveness of transfer learning in waste management. For instance, models trained on urban waste sorting have been adapted for agricultural waste management, yielding significant accuracy improvements in waste classification.</a:t>
            </a:r>
            <a:endParaRPr lang="en-US" sz="1600" b="0" strike="noStrike" spc="-1">
              <a:solidFill>
                <a:srgbClr val="FFFFFF"/>
              </a:solidFill>
              <a:latin typeface="OpenSymbol"/>
            </a:endParaRPr>
          </a:p>
        </p:txBody>
      </p:sp>
      <p:sp>
        <p:nvSpPr>
          <p:cNvPr id="90"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Case Studies in Waste Management</a:t>
            </a:r>
            <a:endParaRPr lang="fr-FR" sz="5000" b="0" strike="noStrike" spc="-1">
              <a:solidFill>
                <a:schemeClr val="dk1"/>
              </a:solidFill>
              <a:latin typeface="Arial"/>
            </a:endParaRPr>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345</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6</vt:i4>
      </vt:variant>
      <vt:variant>
        <vt:lpstr>Theme</vt:lpstr>
      </vt:variant>
      <vt:variant>
        <vt:i4>24</vt:i4>
      </vt:variant>
      <vt:variant>
        <vt:lpstr>Slide Titles</vt:lpstr>
      </vt:variant>
      <vt:variant>
        <vt:i4>12</vt:i4>
      </vt:variant>
    </vt:vector>
  </HeadingPairs>
  <TitlesOfParts>
    <vt:vector size="42" baseType="lpstr">
      <vt:lpstr>Arial</vt:lpstr>
      <vt:lpstr>Bai Jamjuree</vt:lpstr>
      <vt:lpstr>Catamaran</vt:lpstr>
      <vt:lpstr>OpenSymbol</vt:lpstr>
      <vt:lpstr>Symbol</vt:lpstr>
      <vt:lpstr>Wingdings</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Slidesgo Final Pages</vt:lpstr>
      <vt:lpstr>Slidesgo Final Pages</vt:lpstr>
      <vt:lpstr>Slidesgo Final Pages</vt:lpstr>
      <vt:lpstr>Cleantech in Waste Management</vt:lpstr>
      <vt:lpstr>Introduction</vt:lpstr>
      <vt:lpstr>Overview</vt:lpstr>
      <vt:lpstr>Introduction to Cleantech</vt:lpstr>
      <vt:lpstr>Importance of Waste Management</vt:lpstr>
      <vt:lpstr>Role of Transfer Learning</vt:lpstr>
      <vt:lpstr>Applications</vt:lpstr>
      <vt:lpstr>Transfer Learning Techniques</vt:lpstr>
      <vt:lpstr>Case Studies in Waste Management</vt:lpstr>
      <vt:lpstr>Future Trends and Innovations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Khadar Shaik</cp:lastModifiedBy>
  <cp:revision>1</cp:revision>
  <dcterms:modified xsi:type="dcterms:W3CDTF">2025-06-27T12:50:03Z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2025-06-27T12:24:01Z</dcterms:created>
  <dc:creator>Unknown Creator</dc:creator>
  <dc:description/>
  <dc:language>en-US</dc:language>
  <cp:lastModifiedBy>Unknown Creator</cp:lastModifiedBy>
  <dcterms:modified xsi:type="dcterms:W3CDTF">2025-06-27T12:24:01Z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