
<file path=[Content_Types].xml><?xml version="1.0" encoding="utf-8"?>
<Types xmlns="http://schemas.openxmlformats.org/package/2006/content-types">
  <Default Extension="png" ContentType="image/png"/>
  <Default Extension="svg" ContentType="image/svg+xml"/>
  <Default Extension="jpeg" ContentType="image/jpeg"/>
  <Default Extension="m4a" ContentType="audio/mp4"/>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9" r:id="rId6"/>
    <p:sldId id="270" r:id="rId7"/>
    <p:sldId id="271" r:id="rId8"/>
    <p:sldId id="272" r:id="rId9"/>
    <p:sldId id="261" r:id="rId10"/>
    <p:sldId id="263" r:id="rId11"/>
    <p:sldId id="262"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53" autoAdjust="0"/>
    <p:restoredTop sz="94660"/>
  </p:normalViewPr>
  <p:slideViewPr>
    <p:cSldViewPr snapToGrid="0">
      <p:cViewPr varScale="1">
        <p:scale>
          <a:sx n="51" d="100"/>
          <a:sy n="51" d="100"/>
        </p:scale>
        <p:origin x="45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9/24/2021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9/24/2021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9/24/2021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6.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7.sv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9945" y="597158"/>
            <a:ext cx="8592066" cy="5021047"/>
          </a:xfrm>
        </p:spPr>
        <p:txBody>
          <a:bodyPr/>
          <a:lstStyle/>
          <a:p>
            <a:pPr algn="ctr"/>
            <a:r>
              <a:rPr lang="en-US" sz="4000" dirty="0" smtClean="0"/>
              <a:t>CSE 424</a:t>
            </a:r>
            <a:br>
              <a:rPr lang="en-US" sz="4000" dirty="0" smtClean="0"/>
            </a:br>
            <a:r>
              <a:rPr lang="en-US" sz="4000" dirty="0" smtClean="0"/>
              <a:t/>
            </a:r>
            <a:br>
              <a:rPr lang="en-US" sz="4000" dirty="0" smtClean="0"/>
            </a:br>
            <a:r>
              <a:rPr lang="en-US" sz="4000" dirty="0" smtClean="0"/>
              <a:t>PROJECT IDEA PRESENTATION</a:t>
            </a:r>
            <a:br>
              <a:rPr lang="en-US" sz="4000" dirty="0" smtClean="0"/>
            </a:br>
            <a:r>
              <a:rPr lang="en-US" sz="4000" dirty="0"/>
              <a:t/>
            </a:r>
            <a:br>
              <a:rPr lang="en-US" sz="4000" dirty="0"/>
            </a:br>
            <a:r>
              <a:rPr lang="en-US" sz="4000" b="1" dirty="0"/>
              <a:t>Human Action recognition using Neural Network</a:t>
            </a:r>
            <a:endParaRPr lang="en-US" sz="4000" dirty="0"/>
          </a:p>
        </p:txBody>
      </p:sp>
    </p:spTree>
    <p:extLst>
      <p:ext uri="{BB962C8B-B14F-4D97-AF65-F5344CB8AC3E}">
        <p14:creationId xmlns:p14="http://schemas.microsoft.com/office/powerpoint/2010/main" val="755004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1F047C-C727-42A7-85C5-68C5AA1B1A93}"/>
              </a:ext>
            </a:extLst>
          </p:cNvPr>
          <p:cNvSpPr>
            <a:spLocks noGrp="1"/>
          </p:cNvSpPr>
          <p:nvPr>
            <p:ph type="ctrTitle"/>
          </p:nvPr>
        </p:nvSpPr>
        <p:spPr>
          <a:xfrm>
            <a:off x="1436958" y="561416"/>
            <a:ext cx="9318084" cy="707211"/>
          </a:xfrm>
        </p:spPr>
        <p:txBody>
          <a:bodyPr>
            <a:normAutofit/>
          </a:bodyPr>
          <a:lstStyle/>
          <a:p>
            <a:pPr algn="ctr"/>
            <a:r>
              <a:rPr lang="en-US" sz="4000" dirty="0">
                <a:latin typeface="Calibri" panose="020F0502020204030204" pitchFamily="34" charset="0"/>
                <a:cs typeface="Calibri" panose="020F0502020204030204" pitchFamily="34" charset="0"/>
              </a:rPr>
              <a:t>Results</a:t>
            </a:r>
          </a:p>
        </p:txBody>
      </p:sp>
      <p:sp>
        <p:nvSpPr>
          <p:cNvPr id="3" name="Subtitle 2">
            <a:extLst>
              <a:ext uri="{FF2B5EF4-FFF2-40B4-BE49-F238E27FC236}">
                <a16:creationId xmlns="" xmlns:a16="http://schemas.microsoft.com/office/drawing/2014/main" id="{DB93FB3F-A8D4-46D3-A1C6-C79C64563729}"/>
              </a:ext>
            </a:extLst>
          </p:cNvPr>
          <p:cNvSpPr>
            <a:spLocks noGrp="1"/>
          </p:cNvSpPr>
          <p:nvPr>
            <p:ph type="subTitle" idx="1"/>
          </p:nvPr>
        </p:nvSpPr>
        <p:spPr>
          <a:xfrm>
            <a:off x="1746421" y="1420485"/>
            <a:ext cx="8600303" cy="4568424"/>
          </a:xfrm>
        </p:spPr>
        <p:txBody>
          <a:bodyPr>
            <a:normAutofit/>
          </a:bodyPr>
          <a:lstStyle/>
          <a:p>
            <a:pPr marL="457200" indent="-457200" algn="l">
              <a:buFont typeface="Arial" panose="020B0604020202020204" pitchFamily="34" charset="0"/>
              <a:buChar char="•"/>
            </a:pPr>
            <a:r>
              <a:rPr lang="en-US" sz="2800" dirty="0">
                <a:solidFill>
                  <a:schemeClr val="bg1"/>
                </a:solidFill>
                <a:latin typeface="Calibri" panose="020F0502020204030204" pitchFamily="34" charset="0"/>
                <a:cs typeface="Calibri" panose="020F0502020204030204" pitchFamily="34" charset="0"/>
              </a:rPr>
              <a:t>RESULTS WITH DATA BALANCING AND AUGMENTATION</a:t>
            </a:r>
            <a:endParaRPr lang="en-US" sz="3600" dirty="0">
              <a:solidFill>
                <a:schemeClr val="bg1"/>
              </a:solidFill>
              <a:latin typeface="Calibri" panose="020F0502020204030204" pitchFamily="34" charset="0"/>
              <a:cs typeface="Calibri" panose="020F0502020204030204" pitchFamily="34" charset="0"/>
            </a:endParaRPr>
          </a:p>
          <a:p>
            <a:pPr marL="457200" indent="-457200" algn="l">
              <a:buFont typeface="Arial" panose="020B0604020202020204" pitchFamily="34" charset="0"/>
              <a:buChar char="•"/>
            </a:pPr>
            <a:r>
              <a:rPr lang="en-US" sz="2800" dirty="0">
                <a:solidFill>
                  <a:schemeClr val="bg1"/>
                </a:solidFill>
                <a:latin typeface="Calibri" panose="020F0502020204030204" pitchFamily="34" charset="0"/>
                <a:cs typeface="Calibri" panose="020F0502020204030204" pitchFamily="34" charset="0"/>
              </a:rPr>
              <a:t>RESULTS OF DIFFERENT HOP SIZES</a:t>
            </a:r>
          </a:p>
          <a:p>
            <a:pPr marL="457200" indent="-457200" algn="l">
              <a:buFont typeface="Arial" panose="020B0604020202020204" pitchFamily="34" charset="0"/>
              <a:buChar char="•"/>
            </a:pPr>
            <a:r>
              <a:rPr lang="en-US" sz="2800" dirty="0">
                <a:solidFill>
                  <a:schemeClr val="bg1"/>
                </a:solidFill>
                <a:latin typeface="Calibri" panose="020F0502020204030204" pitchFamily="34" charset="0"/>
                <a:cs typeface="Calibri" panose="020F0502020204030204" pitchFamily="34" charset="0"/>
              </a:rPr>
              <a:t>RESULTS OF DIFFERENT EMBEDDING DIMENSIONS</a:t>
            </a:r>
          </a:p>
          <a:p>
            <a:pPr marL="457200" indent="-457200" algn="l">
              <a:buFont typeface="Arial" panose="020B0604020202020204" pitchFamily="34" charset="0"/>
              <a:buChar char="•"/>
            </a:pPr>
            <a:r>
              <a:rPr lang="en-US" sz="2800" dirty="0">
                <a:solidFill>
                  <a:schemeClr val="bg1"/>
                </a:solidFill>
                <a:latin typeface="Calibri" panose="020F0502020204030204" pitchFamily="34" charset="0"/>
                <a:cs typeface="Calibri" panose="020F0502020204030204" pitchFamily="34" charset="0"/>
              </a:rPr>
              <a:t>RESULTS OF PARTIAL TRAINING DATA</a:t>
            </a:r>
          </a:p>
          <a:p>
            <a:pPr marL="457200" indent="-457200" algn="l">
              <a:buFont typeface="Arial" panose="020B0604020202020204" pitchFamily="34" charset="0"/>
              <a:buChar char="•"/>
            </a:pPr>
            <a:r>
              <a:rPr lang="en-US" sz="2800" dirty="0">
                <a:solidFill>
                  <a:schemeClr val="bg1"/>
                </a:solidFill>
                <a:latin typeface="Calibri" panose="020F0502020204030204" pitchFamily="34" charset="0"/>
                <a:cs typeface="Calibri" panose="020F0502020204030204" pitchFamily="34" charset="0"/>
              </a:rPr>
              <a:t>RESULTS OF DIFFERENT SAMPLE RATES</a:t>
            </a:r>
          </a:p>
          <a:p>
            <a:pPr marL="457200" indent="-457200" algn="l">
              <a:buFont typeface="Arial" panose="020B0604020202020204" pitchFamily="34" charset="0"/>
              <a:buChar char="•"/>
            </a:pPr>
            <a:r>
              <a:rPr lang="en-US" sz="2800" dirty="0">
                <a:solidFill>
                  <a:schemeClr val="bg1"/>
                </a:solidFill>
                <a:latin typeface="Calibri" panose="020F0502020204030204" pitchFamily="34" charset="0"/>
                <a:cs typeface="Calibri" panose="020F0502020204030204" pitchFamily="34" charset="0"/>
              </a:rPr>
              <a:t>RESULTS OF DIFFERENT MEL BINS</a:t>
            </a:r>
          </a:p>
          <a:p>
            <a:pPr marL="457200" indent="-457200" algn="l">
              <a:buFont typeface="Arial" panose="020B0604020202020204" pitchFamily="34" charset="0"/>
              <a:buChar char="•"/>
            </a:pPr>
            <a:r>
              <a:rPr lang="en-US" sz="2800" dirty="0">
                <a:solidFill>
                  <a:schemeClr val="bg1"/>
                </a:solidFill>
                <a:latin typeface="Calibri" panose="020F0502020204030204" pitchFamily="34" charset="0"/>
                <a:cs typeface="Calibri" panose="020F0502020204030204" pitchFamily="34" charset="0"/>
              </a:rPr>
              <a:t>RESULTS OF DIFFERENT SYSTEMS</a:t>
            </a:r>
            <a:endParaRPr lang="en-US" sz="3200" dirty="0">
              <a:solidFill>
                <a:schemeClr val="bg1"/>
              </a:solidFill>
              <a:latin typeface="Calibri" panose="020F0502020204030204" pitchFamily="34" charset="0"/>
              <a:ea typeface="Tahoma" panose="020B0604030504040204" pitchFamily="34" charset="0"/>
              <a:cs typeface="Calibri" panose="020F0502020204030204" pitchFamily="34" charset="0"/>
            </a:endParaRPr>
          </a:p>
        </p:txBody>
      </p:sp>
      <p:sp>
        <p:nvSpPr>
          <p:cNvPr id="8" name="Rectangle 7" descr="Bullseye">
            <a:extLst>
              <a:ext uri="{FF2B5EF4-FFF2-40B4-BE49-F238E27FC236}">
                <a16:creationId xmlns="" xmlns:a16="http://schemas.microsoft.com/office/drawing/2014/main" id="{7A7BC9CE-5E69-4A39-8404-F44A819BCED1}"/>
              </a:ext>
            </a:extLst>
          </p:cNvPr>
          <p:cNvSpPr/>
          <p:nvPr/>
        </p:nvSpPr>
        <p:spPr>
          <a:xfrm>
            <a:off x="4328141" y="521579"/>
            <a:ext cx="836984" cy="786883"/>
          </a:xfrm>
          <a:prstGeom prst="rect">
            <a:avLst/>
          </a:prstGeom>
          <a:blipFill>
            <a:blip r:embed="rId4">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pic>
        <p:nvPicPr>
          <p:cNvPr id="9" name="Recorded Sound">
            <a:hlinkClick r:id="" action="ppaction://media"/>
            <a:extLst>
              <a:ext uri="{FF2B5EF4-FFF2-40B4-BE49-F238E27FC236}">
                <a16:creationId xmlns="" xmlns:a16="http://schemas.microsoft.com/office/drawing/2014/main" id="{80A3B954-51D4-4708-A1CB-900F593D2D85}"/>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0294793" y="5618018"/>
            <a:ext cx="609600" cy="609600"/>
          </a:xfrm>
          <a:prstGeom prst="rect">
            <a:avLst/>
          </a:prstGeom>
        </p:spPr>
      </p:pic>
    </p:spTree>
    <p:extLst>
      <p:ext uri="{BB962C8B-B14F-4D97-AF65-F5344CB8AC3E}">
        <p14:creationId xmlns:p14="http://schemas.microsoft.com/office/powerpoint/2010/main" val="445837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1666"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9"/>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592208"/>
            <a:ext cx="8825658" cy="857651"/>
          </a:xfrm>
        </p:spPr>
        <p:txBody>
          <a:bodyPr/>
          <a:lstStyle/>
          <a:p>
            <a:r>
              <a:rPr lang="en-US" dirty="0">
                <a:latin typeface="Calibri" panose="020F0502020204030204" pitchFamily="34" charset="0"/>
                <a:cs typeface="Calibri" panose="020F0502020204030204" pitchFamily="34" charset="0"/>
              </a:rPr>
              <a:t>Discussion</a:t>
            </a:r>
            <a:endParaRPr lang="en-US" dirty="0"/>
          </a:p>
        </p:txBody>
      </p:sp>
      <p:sp>
        <p:nvSpPr>
          <p:cNvPr id="4" name="Rectangle 3"/>
          <p:cNvSpPr/>
          <p:nvPr/>
        </p:nvSpPr>
        <p:spPr>
          <a:xfrm>
            <a:off x="1154955" y="1990120"/>
            <a:ext cx="8236180" cy="1754326"/>
          </a:xfrm>
          <a:prstGeom prst="rect">
            <a:avLst/>
          </a:prstGeom>
        </p:spPr>
        <p:txBody>
          <a:bodyPr wrap="square">
            <a:spAutoFit/>
          </a:bodyPr>
          <a:lstStyle/>
          <a:p>
            <a:r>
              <a:rPr lang="en-US" dirty="0">
                <a:solidFill>
                  <a:schemeClr val="bg1"/>
                </a:solidFill>
                <a:latin typeface="Calibri" panose="020F0502020204030204" pitchFamily="34" charset="0"/>
                <a:cs typeface="Calibri" panose="020F0502020204030204" pitchFamily="34" charset="0"/>
              </a:rPr>
              <a:t>We can use PANNs as a </a:t>
            </a:r>
            <a:r>
              <a:rPr lang="en-US" dirty="0" err="1">
                <a:solidFill>
                  <a:schemeClr val="bg1"/>
                </a:solidFill>
                <a:latin typeface="Calibri" panose="020F0502020204030204" pitchFamily="34" charset="0"/>
                <a:cs typeface="Calibri" panose="020F0502020204030204" pitchFamily="34" charset="0"/>
              </a:rPr>
              <a:t>pretrained</a:t>
            </a:r>
            <a:r>
              <a:rPr lang="en-US" dirty="0">
                <a:solidFill>
                  <a:schemeClr val="bg1"/>
                </a:solidFill>
                <a:latin typeface="Calibri" panose="020F0502020204030204" pitchFamily="34" charset="0"/>
                <a:cs typeface="Calibri" panose="020F0502020204030204" pitchFamily="34" charset="0"/>
              </a:rPr>
              <a:t> model for new audio pattern recognition tasks</a:t>
            </a:r>
            <a:r>
              <a:rPr lang="en-US" dirty="0" smtClean="0">
                <a:solidFill>
                  <a:schemeClr val="bg1"/>
                </a:solidFill>
                <a:latin typeface="Calibri" panose="020F0502020204030204" pitchFamily="34" charset="0"/>
                <a:cs typeface="Calibri" panose="020F0502020204030204" pitchFamily="34" charset="0"/>
              </a:rPr>
              <a:t>.</a:t>
            </a:r>
          </a:p>
          <a:p>
            <a:endParaRPr lang="en-US" dirty="0">
              <a:solidFill>
                <a:schemeClr val="bg1"/>
              </a:solidFill>
              <a:latin typeface="Calibri" panose="020F0502020204030204" pitchFamily="34" charset="0"/>
              <a:cs typeface="Calibri" panose="020F0502020204030204" pitchFamily="34" charset="0"/>
            </a:endParaRPr>
          </a:p>
          <a:p>
            <a:endParaRPr lang="en-US" dirty="0">
              <a:solidFill>
                <a:schemeClr val="bg1"/>
              </a:solidFill>
              <a:latin typeface="Calibri" panose="020F0502020204030204" pitchFamily="34" charset="0"/>
              <a:cs typeface="Calibri" panose="020F0502020204030204" pitchFamily="34" charset="0"/>
            </a:endParaRPr>
          </a:p>
          <a:p>
            <a:r>
              <a:rPr lang="en-US" dirty="0">
                <a:solidFill>
                  <a:schemeClr val="bg1"/>
                </a:solidFill>
                <a:latin typeface="Calibri" panose="020F0502020204030204" pitchFamily="34" charset="0"/>
                <a:cs typeface="Calibri" panose="020F0502020204030204" pitchFamily="34" charset="0"/>
              </a:rPr>
              <a:t>PANNs have been successful in generalizing to other audio pattern recognition tasks with limited number of training data. </a:t>
            </a:r>
            <a:endParaRPr lang="en-US" sz="2400" dirty="0">
              <a:solidFill>
                <a:schemeClr val="bg1"/>
              </a:solidFill>
              <a:latin typeface="Calibri" panose="020F0502020204030204" pitchFamily="34" charset="0"/>
              <a:ea typeface="Tahoma" panose="020B0604030504040204" pitchFamily="34" charset="0"/>
              <a:cs typeface="Calibri" panose="020F0502020204030204" pitchFamily="34" charset="0"/>
            </a:endParaRPr>
          </a:p>
          <a:p>
            <a:endParaRPr lang="en-US" dirty="0">
              <a:solidFill>
                <a:schemeClr val="bg1"/>
              </a:solidFill>
            </a:endParaRPr>
          </a:p>
        </p:txBody>
      </p:sp>
    </p:spTree>
    <p:extLst>
      <p:ext uri="{BB962C8B-B14F-4D97-AF65-F5344CB8AC3E}">
        <p14:creationId xmlns:p14="http://schemas.microsoft.com/office/powerpoint/2010/main" val="3885834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592208"/>
            <a:ext cx="8825658" cy="857651"/>
          </a:xfrm>
        </p:spPr>
        <p:txBody>
          <a:bodyPr/>
          <a:lstStyle/>
          <a:p>
            <a:r>
              <a:rPr lang="en-US" dirty="0">
                <a:latin typeface="Calibri" panose="020F0502020204030204" pitchFamily="34" charset="0"/>
                <a:cs typeface="Calibri" panose="020F0502020204030204" pitchFamily="34" charset="0"/>
              </a:rPr>
              <a:t>Conclusion</a:t>
            </a:r>
            <a:endParaRPr lang="en-US" dirty="0"/>
          </a:p>
        </p:txBody>
      </p:sp>
      <p:sp>
        <p:nvSpPr>
          <p:cNvPr id="4" name="Rectangle 3"/>
          <p:cNvSpPr/>
          <p:nvPr/>
        </p:nvSpPr>
        <p:spPr>
          <a:xfrm>
            <a:off x="1154955" y="1990120"/>
            <a:ext cx="8236180"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solidFill>
                <a:latin typeface="Calibri" panose="020F0502020204030204" pitchFamily="34" charset="0"/>
                <a:cs typeface="Calibri" panose="020F0502020204030204" pitchFamily="34" charset="0"/>
              </a:rPr>
              <a:t>We can use PANNs as a </a:t>
            </a:r>
            <a:r>
              <a:rPr lang="en-US" dirty="0" err="1">
                <a:solidFill>
                  <a:schemeClr val="bg1"/>
                </a:solidFill>
                <a:latin typeface="Calibri" panose="020F0502020204030204" pitchFamily="34" charset="0"/>
                <a:cs typeface="Calibri" panose="020F0502020204030204" pitchFamily="34" charset="0"/>
              </a:rPr>
              <a:t>pretrained</a:t>
            </a:r>
            <a:r>
              <a:rPr lang="en-US" dirty="0">
                <a:solidFill>
                  <a:schemeClr val="bg1"/>
                </a:solidFill>
                <a:latin typeface="Calibri" panose="020F0502020204030204" pitchFamily="34" charset="0"/>
                <a:cs typeface="Calibri" panose="020F0502020204030204" pitchFamily="34" charset="0"/>
              </a:rPr>
              <a:t> model for new audio pattern recognition tasks</a:t>
            </a:r>
            <a:r>
              <a:rPr lang="en-US" dirty="0" smtClean="0">
                <a:solidFill>
                  <a:schemeClr val="bg1"/>
                </a:solidFill>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US" dirty="0">
              <a:solidFill>
                <a:schemeClr val="bg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smtClean="0">
              <a:solidFill>
                <a:schemeClr val="bg1"/>
              </a:solidFill>
              <a:latin typeface="Calibri" panose="020F0502020204030204" pitchFamily="34" charset="0"/>
              <a:cs typeface="Calibri" panose="020F0502020204030204" pitchFamily="34" charset="0"/>
            </a:endParaRPr>
          </a:p>
          <a:p>
            <a:endParaRPr lang="en-US" dirty="0">
              <a:solidFill>
                <a:schemeClr val="bg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chemeClr val="bg1"/>
                </a:solidFill>
                <a:latin typeface="Calibri" panose="020F0502020204030204" pitchFamily="34" charset="0"/>
                <a:cs typeface="Calibri" panose="020F0502020204030204" pitchFamily="34" charset="0"/>
              </a:rPr>
              <a:t>PANNs have been successful in generalizing to other audio pattern recognition tasks with limited number of training data</a:t>
            </a:r>
            <a:r>
              <a:rPr lang="en-US" dirty="0">
                <a:latin typeface="Calibri" panose="020F0502020204030204" pitchFamily="34" charset="0"/>
                <a:cs typeface="Calibri" panose="020F0502020204030204" pitchFamily="34" charset="0"/>
              </a:rPr>
              <a:t>. </a:t>
            </a:r>
            <a:endParaRPr lang="en-US" sz="2400" dirty="0">
              <a:latin typeface="Calibri" panose="020F0502020204030204" pitchFamily="34" charset="0"/>
              <a:ea typeface="Tahoma" panose="020B060403050404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1758110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099733"/>
            <a:ext cx="8825658" cy="1829716"/>
          </a:xfrm>
        </p:spPr>
        <p:txBody>
          <a:bodyPr/>
          <a:lstStyle/>
          <a:p>
            <a:pPr algn="ctr"/>
            <a:r>
              <a:rPr lang="en-US" dirty="0" smtClean="0"/>
              <a:t>THANK YOU</a:t>
            </a:r>
            <a:endParaRPr lang="en-US" dirty="0"/>
          </a:p>
        </p:txBody>
      </p:sp>
    </p:spTree>
    <p:extLst>
      <p:ext uri="{BB962C8B-B14F-4D97-AF65-F5344CB8AC3E}">
        <p14:creationId xmlns:p14="http://schemas.microsoft.com/office/powerpoint/2010/main" val="1382899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700216"/>
            <a:ext cx="8825658" cy="5173362"/>
          </a:xfrm>
        </p:spPr>
        <p:txBody>
          <a:bodyPr/>
          <a:lstStyle/>
          <a:p>
            <a:pPr algn="ctr"/>
            <a:r>
              <a:rPr lang="en-US" sz="3000" dirty="0" smtClean="0"/>
              <a:t>Group 19</a:t>
            </a:r>
            <a:br>
              <a:rPr lang="en-US" sz="3000" dirty="0" smtClean="0"/>
            </a:br>
            <a:r>
              <a:rPr lang="en-US" dirty="0" smtClean="0"/>
              <a:t/>
            </a:r>
            <a:br>
              <a:rPr lang="en-US" dirty="0" smtClean="0"/>
            </a:br>
            <a:r>
              <a:rPr lang="en-US" sz="2500" dirty="0" smtClean="0"/>
              <a:t>Salman Mostafiz Chowdhury – 17101149</a:t>
            </a:r>
            <a:br>
              <a:rPr lang="en-US" sz="2500" dirty="0" smtClean="0"/>
            </a:br>
            <a:r>
              <a:rPr lang="en-US" sz="2500" dirty="0" smtClean="0"/>
              <a:t/>
            </a:r>
            <a:br>
              <a:rPr lang="en-US" sz="2500" dirty="0" smtClean="0"/>
            </a:br>
            <a:r>
              <a:rPr lang="en-US" sz="2500" dirty="0"/>
              <a:t>S. M. </a:t>
            </a:r>
            <a:r>
              <a:rPr lang="en-US" sz="2500" dirty="0" err="1"/>
              <a:t>Bayazid</a:t>
            </a:r>
            <a:r>
              <a:rPr lang="en-US" sz="2500" dirty="0"/>
              <a:t> </a:t>
            </a:r>
            <a:r>
              <a:rPr lang="en-US" sz="2500" dirty="0" smtClean="0"/>
              <a:t>Hossain - 16101072</a:t>
            </a:r>
            <a:br>
              <a:rPr lang="en-US" sz="2500" dirty="0" smtClean="0"/>
            </a:br>
            <a:r>
              <a:rPr lang="en-US" sz="2500" dirty="0" smtClean="0"/>
              <a:t/>
            </a:r>
            <a:br>
              <a:rPr lang="en-US" sz="2500" dirty="0" smtClean="0"/>
            </a:br>
            <a:r>
              <a:rPr lang="en-US" sz="2500" dirty="0"/>
              <a:t>Mohammad </a:t>
            </a:r>
            <a:r>
              <a:rPr lang="en-US" sz="2500" dirty="0" err="1"/>
              <a:t>Hasin</a:t>
            </a:r>
            <a:r>
              <a:rPr lang="en-US" sz="2500" dirty="0"/>
              <a:t> </a:t>
            </a:r>
            <a:r>
              <a:rPr lang="en-US" sz="2500" dirty="0" smtClean="0"/>
              <a:t>Rahman -17301032</a:t>
            </a:r>
            <a:br>
              <a:rPr lang="en-US" sz="2500" dirty="0" smtClean="0"/>
            </a:br>
            <a:r>
              <a:rPr lang="en-US" sz="2500" dirty="0" smtClean="0"/>
              <a:t/>
            </a:r>
            <a:br>
              <a:rPr lang="en-US" sz="2500" dirty="0" smtClean="0"/>
            </a:br>
            <a:r>
              <a:rPr lang="en-US" sz="2500" dirty="0" err="1"/>
              <a:t>Rizwan</a:t>
            </a:r>
            <a:r>
              <a:rPr lang="en-US" sz="2500" dirty="0"/>
              <a:t> </a:t>
            </a:r>
            <a:r>
              <a:rPr lang="en-US" sz="2500" dirty="0" err="1" smtClean="0"/>
              <a:t>Husssain</a:t>
            </a:r>
            <a:r>
              <a:rPr lang="en-US" sz="2500" dirty="0" smtClean="0"/>
              <a:t> - 1730109</a:t>
            </a:r>
            <a:br>
              <a:rPr lang="en-US" sz="2500" dirty="0" smtClean="0"/>
            </a:br>
            <a:endParaRPr lang="en-US" sz="2500" dirty="0"/>
          </a:p>
        </p:txBody>
      </p:sp>
    </p:spTree>
    <p:extLst>
      <p:ext uri="{BB962C8B-B14F-4D97-AF65-F5344CB8AC3E}">
        <p14:creationId xmlns:p14="http://schemas.microsoft.com/office/powerpoint/2010/main" val="3692547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4973" y="2099733"/>
            <a:ext cx="10651524" cy="2101564"/>
          </a:xfrm>
        </p:spPr>
        <p:txBody>
          <a:bodyPr/>
          <a:lstStyle/>
          <a:p>
            <a:r>
              <a:rPr lang="en-US" sz="4000" dirty="0" smtClean="0"/>
              <a:t>WHAT IS HUMAN ACTION RECONGNITION</a:t>
            </a:r>
            <a:endParaRPr lang="en-US" sz="4000" dirty="0"/>
          </a:p>
        </p:txBody>
      </p:sp>
    </p:spTree>
    <p:extLst>
      <p:ext uri="{BB962C8B-B14F-4D97-AF65-F5344CB8AC3E}">
        <p14:creationId xmlns:p14="http://schemas.microsoft.com/office/powerpoint/2010/main" val="2714946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153297"/>
            <a:ext cx="9158818" cy="3624084"/>
          </a:xfrm>
        </p:spPr>
        <p:txBody>
          <a:bodyPr/>
          <a:lstStyle/>
          <a:p>
            <a:r>
              <a:rPr lang="en-US" sz="3500" dirty="0"/>
              <a:t>Importance of human action </a:t>
            </a:r>
            <a:r>
              <a:rPr lang="en-US" sz="3500" dirty="0" smtClean="0"/>
              <a:t>recognition</a:t>
            </a:r>
            <a:br>
              <a:rPr lang="en-US" sz="3500" dirty="0" smtClean="0"/>
            </a:br>
            <a:r>
              <a:rPr lang="en-US" sz="3500" dirty="0"/>
              <a:t/>
            </a:r>
            <a:br>
              <a:rPr lang="en-US" sz="3500" dirty="0"/>
            </a:br>
            <a:endParaRPr lang="en-US" sz="3500" dirty="0"/>
          </a:p>
        </p:txBody>
      </p:sp>
    </p:spTree>
    <p:extLst>
      <p:ext uri="{BB962C8B-B14F-4D97-AF65-F5344CB8AC3E}">
        <p14:creationId xmlns:p14="http://schemas.microsoft.com/office/powerpoint/2010/main" val="1091611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617839"/>
            <a:ext cx="8825658" cy="799070"/>
          </a:xfrm>
        </p:spPr>
        <p:txBody>
          <a:bodyPr/>
          <a:lstStyle/>
          <a:p>
            <a:r>
              <a:rPr lang="en-US" sz="4000" b="1" dirty="0">
                <a:latin typeface="Times New Roman" panose="02020603050405020304" pitchFamily="18" charset="0"/>
                <a:cs typeface="Times New Roman" panose="02020603050405020304" pitchFamily="18" charset="0"/>
              </a:rPr>
              <a:t>Implementation </a:t>
            </a:r>
            <a:r>
              <a:rPr lang="en-US" sz="4000" b="1" u="sng" dirty="0" smtClean="0">
                <a:solidFill>
                  <a:schemeClr val="bg1"/>
                </a:solidFill>
                <a:cs typeface="Calibri Light"/>
              </a:rPr>
              <a:t>:</a:t>
            </a:r>
            <a:endParaRPr lang="en-US" sz="4000" dirty="0">
              <a:solidFill>
                <a:schemeClr val="bg1"/>
              </a:solidFill>
            </a:endParaRPr>
          </a:p>
        </p:txBody>
      </p:sp>
      <p:sp>
        <p:nvSpPr>
          <p:cNvPr id="4" name="Rectangle 3"/>
          <p:cNvSpPr/>
          <p:nvPr/>
        </p:nvSpPr>
        <p:spPr>
          <a:xfrm>
            <a:off x="1154955" y="1611491"/>
            <a:ext cx="10289060" cy="1631216"/>
          </a:xfrm>
          <a:prstGeom prst="rect">
            <a:avLst/>
          </a:prstGeom>
        </p:spPr>
        <p:txBody>
          <a:bodyPr wrap="square">
            <a:spAutoFit/>
          </a:bodyPr>
          <a:lstStyle/>
          <a:p>
            <a:pPr marL="342900" indent="-342900">
              <a:buFont typeface="Arial" panose="020B0604020202020204" pitchFamily="34" charset="0"/>
              <a:buChar char="•"/>
            </a:pPr>
            <a:r>
              <a:rPr lang="en-US" sz="2500" dirty="0">
                <a:solidFill>
                  <a:schemeClr val="bg1"/>
                </a:solidFill>
              </a:rPr>
              <a:t>KTH </a:t>
            </a:r>
            <a:r>
              <a:rPr lang="en-US" sz="2500" dirty="0" smtClean="0">
                <a:solidFill>
                  <a:schemeClr val="bg1"/>
                </a:solidFill>
              </a:rPr>
              <a:t>Dataset</a:t>
            </a:r>
            <a:endParaRPr lang="en-US" sz="2500" dirty="0">
              <a:solidFill>
                <a:schemeClr val="bg1"/>
              </a:solidFill>
            </a:endParaRPr>
          </a:p>
          <a:p>
            <a:pPr marL="342900" indent="-342900">
              <a:buFont typeface="Arial" panose="020B0604020202020204" pitchFamily="34" charset="0"/>
              <a:buChar char="•"/>
            </a:pPr>
            <a:r>
              <a:rPr lang="en-US" sz="2500" dirty="0">
                <a:solidFill>
                  <a:schemeClr val="bg1"/>
                </a:solidFill>
              </a:rPr>
              <a:t>Pre trained CNN model with </a:t>
            </a:r>
            <a:r>
              <a:rPr lang="en-US" sz="2500" dirty="0" smtClean="0">
                <a:solidFill>
                  <a:schemeClr val="bg1"/>
                </a:solidFill>
              </a:rPr>
              <a:t>SVM</a:t>
            </a:r>
            <a:endParaRPr lang="en-US" sz="2500" dirty="0">
              <a:solidFill>
                <a:schemeClr val="bg1"/>
              </a:solidFill>
            </a:endParaRPr>
          </a:p>
          <a:p>
            <a:pPr marL="342900" indent="-342900">
              <a:buFont typeface="Arial" panose="020B0604020202020204" pitchFamily="34" charset="0"/>
              <a:buChar char="•"/>
            </a:pPr>
            <a:r>
              <a:rPr lang="en-US" sz="2500" dirty="0">
                <a:solidFill>
                  <a:schemeClr val="bg1"/>
                </a:solidFill>
              </a:rPr>
              <a:t>Comparing RNN with LSTM with Pre Trained CNN </a:t>
            </a:r>
            <a:r>
              <a:rPr lang="en-US" sz="2500" dirty="0" smtClean="0">
                <a:solidFill>
                  <a:schemeClr val="bg1"/>
                </a:solidFill>
              </a:rPr>
              <a:t>model</a:t>
            </a:r>
            <a:endParaRPr lang="en-US" sz="2500" dirty="0">
              <a:solidFill>
                <a:schemeClr val="bg1"/>
              </a:solidFill>
            </a:endParaRPr>
          </a:p>
          <a:p>
            <a:pPr marL="342900" indent="-342900">
              <a:buFont typeface="Arial" panose="020B0604020202020204" pitchFamily="34" charset="0"/>
              <a:buChar char="•"/>
            </a:pPr>
            <a:r>
              <a:rPr lang="en-US" sz="2500" dirty="0" smtClean="0">
                <a:solidFill>
                  <a:schemeClr val="bg1"/>
                </a:solidFill>
              </a:rPr>
              <a:t>MOCAP</a:t>
            </a:r>
            <a:endParaRPr lang="en-US" sz="2500" dirty="0">
              <a:solidFill>
                <a:schemeClr val="bg1"/>
              </a:solidFill>
            </a:endParaRPr>
          </a:p>
        </p:txBody>
      </p:sp>
      <p:pic>
        <p:nvPicPr>
          <p:cNvPr id="5" name="Picture 4" descr="MonoCap: Monocular Human Motion Capture using a CNN Coupled with a  Geometric Prior">
            <a:extLst>
              <a:ext uri="{FF2B5EF4-FFF2-40B4-BE49-F238E27FC236}">
                <a16:creationId xmlns="" xmlns:a16="http://schemas.microsoft.com/office/drawing/2014/main" xmlns:lc="http://schemas.openxmlformats.org/drawingml/2006/lockedCanvas" id="{7F7E9D41-ABCB-4F16-969F-C5C43AF8BC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6221" y="3813013"/>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8587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KTH dataset consisting of six action classes. | Download Scientific Diagram">
            <a:extLst>
              <a:ext uri="{FF2B5EF4-FFF2-40B4-BE49-F238E27FC236}">
                <a16:creationId xmlns:lc="http://schemas.openxmlformats.org/drawingml/2006/lockedCanvas" xmlns:a16="http://schemas.microsoft.com/office/drawing/2014/main" xmlns="" id="{26110644-A150-4F2C-9C78-315075BB3B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550" y="1012858"/>
            <a:ext cx="9388637" cy="4625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996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617839"/>
            <a:ext cx="8825658" cy="799070"/>
          </a:xfrm>
        </p:spPr>
        <p:txBody>
          <a:bodyPr/>
          <a:lstStyle/>
          <a:p>
            <a:r>
              <a:rPr lang="en-US" sz="4000" b="1" dirty="0">
                <a:latin typeface="Times New Roman" panose="02020603050405020304" pitchFamily="18" charset="0"/>
                <a:cs typeface="Times New Roman" panose="02020603050405020304" pitchFamily="18" charset="0"/>
              </a:rPr>
              <a:t>Challenges in Work Flow</a:t>
            </a:r>
            <a:r>
              <a:rPr lang="en-US" sz="4000" b="1" u="sng" dirty="0" smtClean="0">
                <a:solidFill>
                  <a:schemeClr val="bg1"/>
                </a:solidFill>
                <a:cs typeface="Calibri Light"/>
              </a:rPr>
              <a:t>:</a:t>
            </a:r>
            <a:endParaRPr lang="en-US" sz="4000" dirty="0">
              <a:solidFill>
                <a:schemeClr val="bg1"/>
              </a:solidFill>
            </a:endParaRPr>
          </a:p>
        </p:txBody>
      </p:sp>
      <p:sp>
        <p:nvSpPr>
          <p:cNvPr id="4" name="Rectangle 3"/>
          <p:cNvSpPr/>
          <p:nvPr/>
        </p:nvSpPr>
        <p:spPr>
          <a:xfrm>
            <a:off x="1154955" y="2245972"/>
            <a:ext cx="10289060" cy="2015936"/>
          </a:xfrm>
          <a:prstGeom prst="rect">
            <a:avLst/>
          </a:prstGeom>
        </p:spPr>
        <p:txBody>
          <a:bodyPr wrap="square">
            <a:spAutoFit/>
          </a:bodyPr>
          <a:lstStyle/>
          <a:p>
            <a:pPr marL="342900" indent="-342900">
              <a:buFont typeface="Arial" panose="020B0604020202020204" pitchFamily="34" charset="0"/>
              <a:buChar char="•"/>
            </a:pPr>
            <a:r>
              <a:rPr lang="en-US" sz="2500" dirty="0">
                <a:solidFill>
                  <a:schemeClr val="bg1"/>
                </a:solidFill>
              </a:rPr>
              <a:t>Working with challenging </a:t>
            </a:r>
            <a:r>
              <a:rPr lang="en-US" sz="2500" dirty="0" smtClean="0">
                <a:solidFill>
                  <a:schemeClr val="bg1"/>
                </a:solidFill>
              </a:rPr>
              <a:t>dataset</a:t>
            </a:r>
          </a:p>
          <a:p>
            <a:pPr marL="342900" indent="-342900">
              <a:buFont typeface="Arial" panose="020B0604020202020204" pitchFamily="34" charset="0"/>
              <a:buChar char="•"/>
            </a:pPr>
            <a:endParaRPr lang="en-US" sz="2500" dirty="0">
              <a:solidFill>
                <a:schemeClr val="bg1"/>
              </a:solidFill>
            </a:endParaRPr>
          </a:p>
          <a:p>
            <a:pPr marL="342900" indent="-342900">
              <a:buFont typeface="Arial" panose="020B0604020202020204" pitchFamily="34" charset="0"/>
              <a:buChar char="•"/>
            </a:pPr>
            <a:r>
              <a:rPr lang="en-US" sz="2500" dirty="0">
                <a:solidFill>
                  <a:schemeClr val="bg1"/>
                </a:solidFill>
              </a:rPr>
              <a:t>IXMAS Dataset &amp; UCF-50 </a:t>
            </a:r>
            <a:r>
              <a:rPr lang="en-US" sz="2500" dirty="0" smtClean="0">
                <a:solidFill>
                  <a:schemeClr val="bg1"/>
                </a:solidFill>
              </a:rPr>
              <a:t>dataset</a:t>
            </a:r>
          </a:p>
          <a:p>
            <a:pPr marL="342900" indent="-342900">
              <a:buFont typeface="Arial" panose="020B0604020202020204" pitchFamily="34" charset="0"/>
              <a:buChar char="•"/>
            </a:pPr>
            <a:endParaRPr lang="en-US" sz="2500" dirty="0">
              <a:solidFill>
                <a:schemeClr val="bg1"/>
              </a:solidFill>
            </a:endParaRPr>
          </a:p>
          <a:p>
            <a:pPr marL="342900" indent="-342900">
              <a:buFont typeface="Arial" panose="020B0604020202020204" pitchFamily="34" charset="0"/>
              <a:buChar char="•"/>
            </a:pPr>
            <a:r>
              <a:rPr lang="en-US" sz="2500" dirty="0">
                <a:solidFill>
                  <a:schemeClr val="bg1"/>
                </a:solidFill>
              </a:rPr>
              <a:t>Action &amp; Emotion Recognition </a:t>
            </a:r>
          </a:p>
        </p:txBody>
      </p:sp>
    </p:spTree>
    <p:extLst>
      <p:ext uri="{BB962C8B-B14F-4D97-AF65-F5344CB8AC3E}">
        <p14:creationId xmlns:p14="http://schemas.microsoft.com/office/powerpoint/2010/main" val="2884354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ample frames from the IXMAS [34] dataset. | Download Scientific Diagram">
            <a:extLst>
              <a:ext uri="{FF2B5EF4-FFF2-40B4-BE49-F238E27FC236}">
                <a16:creationId xmlns:lc="http://schemas.openxmlformats.org/drawingml/2006/lockedCanvas" xmlns:a16="http://schemas.microsoft.com/office/drawing/2014/main" xmlns="" id="{873CD756-4BB4-4E72-BB7C-BB65388790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8718" y="1600200"/>
            <a:ext cx="7427168"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279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617839"/>
            <a:ext cx="8825658" cy="799070"/>
          </a:xfrm>
        </p:spPr>
        <p:txBody>
          <a:bodyPr/>
          <a:lstStyle/>
          <a:p>
            <a:r>
              <a:rPr lang="en-US" sz="4000" b="1" u="sng" dirty="0" smtClean="0">
                <a:solidFill>
                  <a:schemeClr val="bg1"/>
                </a:solidFill>
                <a:cs typeface="Calibri Light"/>
              </a:rPr>
              <a:t>CHALLENGES:</a:t>
            </a:r>
            <a:endParaRPr lang="en-US" sz="4000" dirty="0">
              <a:solidFill>
                <a:schemeClr val="bg1"/>
              </a:solidFill>
            </a:endParaRPr>
          </a:p>
        </p:txBody>
      </p:sp>
      <p:sp>
        <p:nvSpPr>
          <p:cNvPr id="4" name="Rectangle 3"/>
          <p:cNvSpPr/>
          <p:nvPr/>
        </p:nvSpPr>
        <p:spPr>
          <a:xfrm>
            <a:off x="1154955" y="1256927"/>
            <a:ext cx="10289060" cy="4939814"/>
          </a:xfrm>
          <a:prstGeom prst="rect">
            <a:avLst/>
          </a:prstGeom>
        </p:spPr>
        <p:txBody>
          <a:bodyPr wrap="square">
            <a:spAutoFit/>
          </a:bodyPr>
          <a:lstStyle/>
          <a:p>
            <a:pPr marL="342900" indent="-342900">
              <a:buChar char="•"/>
            </a:pPr>
            <a:endParaRPr lang="en-US" sz="1500" dirty="0" smtClean="0">
              <a:solidFill>
                <a:schemeClr val="bg1"/>
              </a:solidFill>
              <a:cs typeface="Calibri" panose="020F0502020204030204"/>
            </a:endParaRPr>
          </a:p>
          <a:p>
            <a:pPr>
              <a:buChar char="•"/>
            </a:pPr>
            <a:r>
              <a:rPr lang="en-US" sz="1500" dirty="0" smtClean="0">
                <a:solidFill>
                  <a:schemeClr val="bg1"/>
                </a:solidFill>
                <a:ea typeface="+mn-lt"/>
                <a:cs typeface="+mn-lt"/>
              </a:rPr>
              <a:t>Unlike </a:t>
            </a:r>
            <a:r>
              <a:rPr lang="en-US" sz="1500" dirty="0">
                <a:solidFill>
                  <a:schemeClr val="bg1"/>
                </a:solidFill>
                <a:ea typeface="+mn-lt"/>
                <a:cs typeface="+mn-lt"/>
              </a:rPr>
              <a:t>the conventional artificial feature extraction methods, the deep learning strategies require a large quantity of data to train the network.</a:t>
            </a:r>
            <a:endParaRPr lang="en-US" sz="1500" dirty="0">
              <a:solidFill>
                <a:schemeClr val="bg1"/>
              </a:solidFill>
              <a:cs typeface="Calibri" panose="020F0502020204030204"/>
            </a:endParaRPr>
          </a:p>
          <a:p>
            <a:pPr>
              <a:buChar char="•"/>
            </a:pPr>
            <a:r>
              <a:rPr lang="en-US" sz="1500" dirty="0">
                <a:solidFill>
                  <a:schemeClr val="bg1"/>
                </a:solidFill>
                <a:ea typeface="+mn-lt"/>
                <a:cs typeface="+mn-lt"/>
              </a:rPr>
              <a:t>Otherwise, it is simple to reason the network to </a:t>
            </a:r>
            <a:r>
              <a:rPr lang="en-US" sz="1500" dirty="0" err="1">
                <a:solidFill>
                  <a:schemeClr val="bg1"/>
                </a:solidFill>
                <a:ea typeface="+mn-lt"/>
                <a:cs typeface="+mn-lt"/>
              </a:rPr>
              <a:t>overfit</a:t>
            </a:r>
            <a:r>
              <a:rPr lang="en-US" sz="1500" dirty="0">
                <a:solidFill>
                  <a:schemeClr val="bg1"/>
                </a:solidFill>
                <a:ea typeface="+mn-lt"/>
                <a:cs typeface="+mn-lt"/>
              </a:rPr>
              <a:t>, and the learned features aren't representative, resulting in unsatisfactory action recognition results.</a:t>
            </a:r>
            <a:endParaRPr lang="en-US" sz="1500" dirty="0">
              <a:solidFill>
                <a:schemeClr val="bg1"/>
              </a:solidFill>
            </a:endParaRPr>
          </a:p>
          <a:p>
            <a:pPr>
              <a:buChar char="•"/>
            </a:pPr>
            <a:r>
              <a:rPr lang="en-US" sz="1500" dirty="0">
                <a:solidFill>
                  <a:schemeClr val="bg1"/>
                </a:solidFill>
                <a:ea typeface="+mn-lt"/>
                <a:cs typeface="+mn-lt"/>
              </a:rPr>
              <a:t>Many datasets cannot offer sufficient data, resulting in inadequate training data.</a:t>
            </a:r>
            <a:endParaRPr lang="en-US" sz="1500" dirty="0">
              <a:solidFill>
                <a:schemeClr val="bg1"/>
              </a:solidFill>
            </a:endParaRPr>
          </a:p>
          <a:p>
            <a:pPr>
              <a:buChar char="•"/>
            </a:pPr>
            <a:r>
              <a:rPr lang="en-US" sz="1500" dirty="0">
                <a:solidFill>
                  <a:schemeClr val="bg1"/>
                </a:solidFill>
                <a:ea typeface="+mn-lt"/>
                <a:cs typeface="+mn-lt"/>
              </a:rPr>
              <a:t>For the problem of insufficient training data, one viable approach is to enlarge the datasets and increase the quantity of data.</a:t>
            </a:r>
            <a:endParaRPr lang="en-US" sz="1500" dirty="0">
              <a:solidFill>
                <a:schemeClr val="bg1"/>
              </a:solidFill>
            </a:endParaRPr>
          </a:p>
          <a:p>
            <a:pPr>
              <a:buChar char="•"/>
            </a:pPr>
            <a:r>
              <a:rPr lang="en-US" sz="1500" dirty="0">
                <a:solidFill>
                  <a:schemeClr val="bg1"/>
                </a:solidFill>
                <a:ea typeface="+mn-lt"/>
                <a:cs typeface="+mn-lt"/>
              </a:rPr>
              <a:t>Another viable approach is to apply a pre-training network through transfer learning to prevent </a:t>
            </a:r>
            <a:r>
              <a:rPr lang="en-US" sz="1500" dirty="0" err="1">
                <a:solidFill>
                  <a:schemeClr val="bg1"/>
                </a:solidFill>
                <a:ea typeface="+mn-lt"/>
                <a:cs typeface="+mn-lt"/>
              </a:rPr>
              <a:t>overfitting</a:t>
            </a:r>
            <a:r>
              <a:rPr lang="en-US" sz="1500" dirty="0">
                <a:solidFill>
                  <a:schemeClr val="bg1"/>
                </a:solidFill>
                <a:ea typeface="+mn-lt"/>
                <a:cs typeface="+mn-lt"/>
              </a:rPr>
              <a:t>.</a:t>
            </a:r>
            <a:endParaRPr lang="en-US" sz="1500" dirty="0">
              <a:solidFill>
                <a:schemeClr val="bg1"/>
              </a:solidFill>
            </a:endParaRPr>
          </a:p>
          <a:p>
            <a:pPr>
              <a:buChar char="•"/>
            </a:pPr>
            <a:r>
              <a:rPr lang="en-US" sz="1500" dirty="0">
                <a:solidFill>
                  <a:schemeClr val="bg1"/>
                </a:solidFill>
                <a:ea typeface="+mn-lt"/>
                <a:cs typeface="+mn-lt"/>
              </a:rPr>
              <a:t>Data growth can increase successfully the statistics.</a:t>
            </a:r>
            <a:endParaRPr lang="en-US" sz="1500" dirty="0">
              <a:solidFill>
                <a:schemeClr val="bg1"/>
              </a:solidFill>
            </a:endParaRPr>
          </a:p>
          <a:p>
            <a:pPr>
              <a:buChar char="•"/>
            </a:pPr>
            <a:r>
              <a:rPr lang="en-US" sz="1500" dirty="0">
                <a:solidFill>
                  <a:schemeClr val="bg1"/>
                </a:solidFill>
                <a:ea typeface="+mn-lt"/>
                <a:cs typeface="+mn-lt"/>
              </a:rPr>
              <a:t>Common data growth strategies have flip, rotation, scale transformation, random picking, color dithering, and Gaussian noise.</a:t>
            </a:r>
            <a:endParaRPr lang="en-US" sz="1500" dirty="0">
              <a:solidFill>
                <a:schemeClr val="bg1"/>
              </a:solidFill>
            </a:endParaRPr>
          </a:p>
          <a:p>
            <a:pPr>
              <a:buChar char="•"/>
            </a:pPr>
            <a:r>
              <a:rPr lang="en-US" sz="1500" dirty="0">
                <a:solidFill>
                  <a:schemeClr val="bg1"/>
                </a:solidFill>
                <a:ea typeface="+mn-lt"/>
                <a:cs typeface="+mn-lt"/>
              </a:rPr>
              <a:t>The transfer learning normally makes use of a predecessors trained action recognition network as a feature extractor to extract features or immediately train new data with a predecessors trained action recognition method, and fine-tuning the network.</a:t>
            </a:r>
            <a:endParaRPr lang="en-US" sz="1500" dirty="0">
              <a:solidFill>
                <a:schemeClr val="bg1"/>
              </a:solidFill>
            </a:endParaRPr>
          </a:p>
          <a:p>
            <a:pPr>
              <a:buChar char="•"/>
            </a:pPr>
            <a:r>
              <a:rPr lang="en-US" sz="1500" dirty="0">
                <a:solidFill>
                  <a:schemeClr val="bg1"/>
                </a:solidFill>
                <a:ea typeface="+mn-lt"/>
                <a:cs typeface="+mn-lt"/>
              </a:rPr>
              <a:t>Scalability of calculations, non-convex optimization, disentangling underlying factors of variation, and lack of appropriate representation learning measure.</a:t>
            </a:r>
            <a:endParaRPr lang="en-US" sz="1500" dirty="0">
              <a:solidFill>
                <a:schemeClr val="bg1"/>
              </a:solidFill>
            </a:endParaRPr>
          </a:p>
          <a:p>
            <a:pPr>
              <a:buChar char="•"/>
            </a:pPr>
            <a:r>
              <a:rPr lang="en-US" sz="1500" dirty="0">
                <a:solidFill>
                  <a:schemeClr val="bg1"/>
                </a:solidFill>
                <a:ea typeface="+mn-lt"/>
                <a:cs typeface="+mn-lt"/>
              </a:rPr>
              <a:t>Moreover, there are a few different challenges inclusive of the need for a professional to design the proper network due to a couple of hyper parameters, modelling numerous elements of versions and the interactions among them, big quantity of local minima, overall performance of Stochastic Gradient Descent (SGD) in lots of layers, over-fitting problem, and the want for a terrific deal of data</a:t>
            </a:r>
            <a:r>
              <a:rPr lang="en-US" sz="1500" dirty="0" smtClean="0">
                <a:solidFill>
                  <a:schemeClr val="bg1"/>
                </a:solidFill>
                <a:ea typeface="+mn-lt"/>
                <a:cs typeface="+mn-lt"/>
              </a:rPr>
              <a:t>.</a:t>
            </a:r>
            <a:endParaRPr lang="en-US" sz="1500" dirty="0">
              <a:solidFill>
                <a:schemeClr val="bg1"/>
              </a:solidFill>
            </a:endParaRPr>
          </a:p>
        </p:txBody>
      </p:sp>
    </p:spTree>
    <p:extLst>
      <p:ext uri="{BB962C8B-B14F-4D97-AF65-F5344CB8AC3E}">
        <p14:creationId xmlns:p14="http://schemas.microsoft.com/office/powerpoint/2010/main" val="6432211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27</TotalTime>
  <Words>424</Words>
  <Application>Microsoft Office PowerPoint</Application>
  <PresentationFormat>Widescreen</PresentationFormat>
  <Paragraphs>47</Paragraphs>
  <Slides>13</Slides>
  <Notes>0</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Century Gothic</vt:lpstr>
      <vt:lpstr>Tahoma</vt:lpstr>
      <vt:lpstr>Times New Roman</vt:lpstr>
      <vt:lpstr>Wingdings 3</vt:lpstr>
      <vt:lpstr>Ion Boardroom</vt:lpstr>
      <vt:lpstr>CSE 424  PROJECT IDEA PRESENTATION  Human Action recognition using Neural Network</vt:lpstr>
      <vt:lpstr>Group 19  Salman Mostafiz Chowdhury – 17101149  S. M. Bayazid Hossain - 16101072  Mohammad Hasin Rahman -17301032  Rizwan Husssain - 1730109 </vt:lpstr>
      <vt:lpstr>WHAT IS HUMAN ACTION RECONGNITION</vt:lpstr>
      <vt:lpstr>Importance of human action recognition  </vt:lpstr>
      <vt:lpstr>Implementation :</vt:lpstr>
      <vt:lpstr>PowerPoint Presentation</vt:lpstr>
      <vt:lpstr>Challenges in Work Flow:</vt:lpstr>
      <vt:lpstr>PowerPoint Presentation</vt:lpstr>
      <vt:lpstr>CHALLENGES:</vt:lpstr>
      <vt:lpstr>Results</vt:lpstr>
      <vt:lpstr>Discussion</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424  PROJECT IDEA PRESENTATION  Human Action recognition using Neural Network</dc:title>
  <dc:creator>user</dc:creator>
  <cp:lastModifiedBy>user</cp:lastModifiedBy>
  <cp:revision>6</cp:revision>
  <dcterms:created xsi:type="dcterms:W3CDTF">2021-09-23T13:02:59Z</dcterms:created>
  <dcterms:modified xsi:type="dcterms:W3CDTF">2021-09-24T12:42:52Z</dcterms:modified>
</cp:coreProperties>
</file>