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86a3613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86a36137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6a3613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6a3613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C1C1C"/>
                </a:highlight>
                <a:latin typeface="Courier New"/>
                <a:ea typeface="Courier New"/>
                <a:cs typeface="Courier New"/>
                <a:sym typeface="Courier New"/>
              </a:rPr>
              <a:t>The purpose of this challenge is to address the issue of effectively extracting information from a given patent. Specifically, the challenge focuses on the extraction of product, component, or compound values and their corresponding units. Extracting this information accurately is crucial for understanding the patent's technical details and leveraging its insights for various applications. By developing innovative techniques and tools to automate the extraction process, this challenge aims to enhance efficiency and accessibility in patent analysis, thereby facilitating advancements in relevant industries and fostering intellectual property exploration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6a3613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6a3613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E6DB74"/>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6a3613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6a3613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6a3613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6a3613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86a3613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86a3613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6a3613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6a3613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86a36137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86a3613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86a3613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86a3613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ulkdata.uspto.gov/" TargetMode="External"/><Relationship Id="rId4" Type="http://schemas.openxmlformats.org/officeDocument/2006/relationships/hyperlink" Target="https://patents.google.com/patent/US8022010B2/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atents.google.com/patent/US8022010B2/en" TargetMode="External"/><Relationship Id="rId4" Type="http://schemas.openxmlformats.org/officeDocument/2006/relationships/hyperlink" Target="https://patents.google.com/patent/US8022010B2/en%20https:%20//patents.google.com/patent/EP2778146A1/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Challenge-Patent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C1C1C"/>
              </a:highlight>
              <a:latin typeface="Courier New"/>
              <a:ea typeface="Courier New"/>
              <a:cs typeface="Courier New"/>
              <a:sym typeface="Courier New"/>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Success/Failure Cases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2810">
                <a:solidFill>
                  <a:schemeClr val="accent5"/>
                </a:solidFill>
              </a:rPr>
              <a:t>Product: ALKAINE EARTH MATERIAL</a:t>
            </a:r>
            <a:br>
              <a:rPr lang="en-GB" sz="1810">
                <a:solidFill>
                  <a:schemeClr val="accent5"/>
                </a:solidFill>
              </a:rPr>
            </a:br>
            <a:r>
              <a:rPr lang="en-GB" sz="2755">
                <a:solidFill>
                  <a:schemeClr val="accent5"/>
                </a:solidFill>
              </a:rPr>
              <a:t>Property: crystallite size</a:t>
            </a:r>
            <a:br>
              <a:rPr lang="en-GB" sz="2755">
                <a:solidFill>
                  <a:schemeClr val="accent5"/>
                </a:solidFill>
              </a:rPr>
            </a:br>
            <a:r>
              <a:rPr lang="en-GB" sz="2755">
                <a:solidFill>
                  <a:schemeClr val="accent5"/>
                </a:solidFill>
              </a:rPr>
              <a:t>Value: between 10 and 20</a:t>
            </a:r>
            <a:br>
              <a:rPr lang="en-GB" sz="2755">
                <a:solidFill>
                  <a:schemeClr val="accent5"/>
                </a:solidFill>
              </a:rPr>
            </a:br>
            <a:r>
              <a:rPr lang="en-GB" sz="2755">
                <a:solidFill>
                  <a:schemeClr val="accent5"/>
                </a:solidFill>
              </a:rPr>
              <a:t>unit: nm</a:t>
            </a:r>
            <a:br>
              <a:rPr lang="en-GB" sz="2755">
                <a:solidFill>
                  <a:schemeClr val="accent5"/>
                </a:solidFill>
              </a:rPr>
            </a:br>
            <a:r>
              <a:rPr lang="en-GB" sz="2755">
                <a:solidFill>
                  <a:schemeClr val="accent5"/>
                </a:solidFill>
              </a:rPr>
              <a:t>sentence: In one embodiment, the nitrogen oxide storage material comprises alkaline earth material supported on ceria particles having a crystallite size of between about 10 and 20 nm and the alkaline earth oxide having a crystallite size of between about 20-40 nm.</a:t>
            </a:r>
            <a:endParaRPr sz="2755">
              <a:solidFill>
                <a:schemeClr val="accent5"/>
              </a:solidFill>
            </a:endParaRPr>
          </a:p>
          <a:p>
            <a:pPr indent="0" lvl="0" marL="0" rtl="0" algn="l">
              <a:spcBef>
                <a:spcPts val="1200"/>
              </a:spcBef>
              <a:spcAft>
                <a:spcPts val="0"/>
              </a:spcAft>
              <a:buNone/>
            </a:pPr>
            <a:r>
              <a:rPr lang="en-GB" sz="2744">
                <a:solidFill>
                  <a:srgbClr val="FF0000"/>
                </a:solidFill>
              </a:rPr>
              <a:t>Product: BaCO3</a:t>
            </a:r>
            <a:br>
              <a:rPr lang="en-GB" sz="2744">
                <a:solidFill>
                  <a:srgbClr val="FF0000"/>
                </a:solidFill>
              </a:rPr>
            </a:br>
            <a:r>
              <a:rPr lang="en-GB" sz="2744">
                <a:solidFill>
                  <a:srgbClr val="FF0000"/>
                </a:solidFill>
              </a:rPr>
              <a:t>Property: thermal stress reduction</a:t>
            </a:r>
            <a:br>
              <a:rPr lang="en-GB" sz="2744">
                <a:solidFill>
                  <a:srgbClr val="FF0000"/>
                </a:solidFill>
              </a:rPr>
            </a:br>
            <a:r>
              <a:rPr lang="en-GB" sz="2744">
                <a:solidFill>
                  <a:srgbClr val="FF0000"/>
                </a:solidFill>
              </a:rPr>
              <a:t>Value: reduced</a:t>
            </a:r>
            <a:br>
              <a:rPr lang="en-GB" sz="2744">
                <a:solidFill>
                  <a:srgbClr val="FF0000"/>
                </a:solidFill>
              </a:rPr>
            </a:br>
            <a:r>
              <a:rPr lang="en-GB" sz="2744">
                <a:solidFill>
                  <a:srgbClr val="FF0000"/>
                </a:solidFill>
              </a:rPr>
              <a:t>unit: </a:t>
            </a:r>
            <a:br>
              <a:rPr lang="en-GB" sz="2744">
                <a:solidFill>
                  <a:srgbClr val="FF0000"/>
                </a:solidFill>
              </a:rPr>
            </a:br>
            <a:r>
              <a:rPr lang="en-GB" sz="2744">
                <a:solidFill>
                  <a:srgbClr val="FF0000"/>
                </a:solidFill>
              </a:rPr>
              <a:t>sentence: According to one or more embodiments of the invention, Ba sintering and Ba composite compound formation is reduced under the conditions of thermal stress in an exhaust gas of a lean burn engine.</a:t>
            </a:r>
            <a:endParaRPr sz="2744">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GB" sz="1350"/>
              <a:t>The purpose of this challenge is to address the issue of effectively extracting information from a given patent. Specifically, the challenge focuses on the extraction of product, component, or compound values and their corresponding units. Extracting this information accurately is crucial for understanding the patent's technical details and leveraging its insights for various applications. By developing innovative techniques and tools to automate the extraction process, this challenge aims to enhance efficiency and accessibility in patent analysis, thereby facilitating advancements in relevant industries and fostering intellectual property exploration</a:t>
            </a:r>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2400">
                <a:solidFill>
                  <a:srgbClr val="444444"/>
                </a:solidFill>
                <a:highlight>
                  <a:srgbClr val="EBEBEB"/>
                </a:highlight>
              </a:rPr>
              <a:t>Bulk Data Storage System (BDSS)</a:t>
            </a:r>
            <a:endParaRPr/>
          </a:p>
          <a:p>
            <a:pPr indent="-342900" lvl="0" marL="457200" rtl="0" algn="l">
              <a:spcBef>
                <a:spcPts val="0"/>
              </a:spcBef>
              <a:spcAft>
                <a:spcPts val="0"/>
              </a:spcAft>
              <a:buSzPts val="1800"/>
              <a:buChar char="-"/>
            </a:pPr>
            <a:r>
              <a:rPr lang="en-GB" u="sng">
                <a:solidFill>
                  <a:schemeClr val="hlink"/>
                </a:solidFill>
                <a:hlinkClick r:id="rId3"/>
              </a:rPr>
              <a:t>https://bulkdata.uspto.gov/</a:t>
            </a:r>
            <a:endParaRPr/>
          </a:p>
          <a:p>
            <a:pPr indent="-342900" lvl="0" marL="457200" rtl="0" algn="l">
              <a:spcBef>
                <a:spcPts val="0"/>
              </a:spcBef>
              <a:spcAft>
                <a:spcPts val="0"/>
              </a:spcAft>
              <a:buSzPts val="1800"/>
              <a:buChar char="-"/>
            </a:pPr>
            <a:r>
              <a:rPr lang="en-GB"/>
              <a:t>This data set is used only for testing/validation purpose</a:t>
            </a:r>
            <a:endParaRPr/>
          </a:p>
          <a:p>
            <a:pPr indent="-342900" lvl="0" marL="457200" rtl="0" algn="l">
              <a:spcBef>
                <a:spcPts val="0"/>
              </a:spcBef>
              <a:spcAft>
                <a:spcPts val="0"/>
              </a:spcAft>
              <a:buSzPts val="1800"/>
              <a:buChar char="-"/>
            </a:pPr>
            <a:r>
              <a:rPr lang="en-GB" u="sng">
                <a:solidFill>
                  <a:schemeClr val="hlink"/>
                </a:solidFill>
                <a:hlinkClick r:id="rId4"/>
              </a:rPr>
              <a:t>https://patents.google.com/patent/US8022010B2/en</a:t>
            </a:r>
            <a:endParaRPr/>
          </a:p>
          <a:p>
            <a:pPr indent="-342900" lvl="0" marL="457200" rtl="0" algn="l">
              <a:spcBef>
                <a:spcPts val="0"/>
              </a:spcBef>
              <a:spcAft>
                <a:spcPts val="0"/>
              </a:spcAft>
              <a:buSzPts val="1800"/>
              <a:buChar char="-"/>
            </a:pPr>
            <a:r>
              <a:rPr lang="en-GB"/>
              <a:t>https: //patents.google.com/patent/EP2778146A1/en</a:t>
            </a:r>
            <a:endParaRPr/>
          </a:p>
          <a:p>
            <a:pPr indent="-342900" lvl="0" marL="457200" rtl="0" algn="l">
              <a:spcBef>
                <a:spcPts val="0"/>
              </a:spcBef>
              <a:spcAft>
                <a:spcPts val="0"/>
              </a:spcAft>
              <a:buSzPts val="1800"/>
              <a:buChar char="-"/>
            </a:pPr>
            <a:r>
              <a:rPr lang="en-GB"/>
              <a:t>Above two link used for designing the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Design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Based on the task of Extraction the </a:t>
            </a:r>
            <a:r>
              <a:rPr lang="en-GB"/>
              <a:t>measurement</a:t>
            </a:r>
            <a:endParaRPr/>
          </a:p>
          <a:p>
            <a:pPr indent="-342900" lvl="0" marL="457200" rtl="0" algn="l">
              <a:spcBef>
                <a:spcPts val="0"/>
              </a:spcBef>
              <a:spcAft>
                <a:spcPts val="0"/>
              </a:spcAft>
              <a:buSzPts val="1800"/>
              <a:buChar char="-"/>
            </a:pPr>
            <a:r>
              <a:rPr lang="en-GB"/>
              <a:t>Used the few-shot inference with the OpenAI gpt-3.5 turbo model is used</a:t>
            </a:r>
            <a:endParaRPr/>
          </a:p>
          <a:p>
            <a:pPr indent="-342900" lvl="0" marL="457200" rtl="0" algn="l">
              <a:spcBef>
                <a:spcPts val="0"/>
              </a:spcBef>
              <a:spcAft>
                <a:spcPts val="0"/>
              </a:spcAft>
              <a:buSzPts val="1800"/>
              <a:buChar char="-"/>
            </a:pPr>
            <a:r>
              <a:rPr lang="en-GB"/>
              <a:t>Few-shot inference </a:t>
            </a:r>
            <a:endParaRPr/>
          </a:p>
          <a:p>
            <a:pPr indent="-317500" lvl="1" marL="914400" rtl="0" algn="l">
              <a:spcBef>
                <a:spcPts val="0"/>
              </a:spcBef>
              <a:spcAft>
                <a:spcPts val="0"/>
              </a:spcAft>
              <a:buSzPts val="1400"/>
              <a:buChar char="-"/>
            </a:pPr>
            <a:r>
              <a:rPr lang="en-GB"/>
              <a:t>We give some example to the model, based on that from the document model generated the desired output</a:t>
            </a:r>
            <a:endParaRPr/>
          </a:p>
          <a:p>
            <a:pPr indent="-317500" lvl="1" marL="914400" rtl="0" algn="l">
              <a:spcBef>
                <a:spcPts val="0"/>
              </a:spcBef>
              <a:spcAft>
                <a:spcPts val="0"/>
              </a:spcAft>
              <a:buSzPts val="1400"/>
              <a:buChar char="-"/>
            </a:pPr>
            <a:r>
              <a:rPr lang="en-GB"/>
              <a:t>System given the desire results, and the sentence as well from which that measurement is extracted</a:t>
            </a:r>
            <a:endParaRPr/>
          </a:p>
          <a:p>
            <a:pPr indent="-317500" lvl="1" marL="914400" rtl="0" algn="l">
              <a:spcBef>
                <a:spcPts val="0"/>
              </a:spcBef>
              <a:spcAft>
                <a:spcPts val="0"/>
              </a:spcAft>
              <a:buSzPts val="1400"/>
              <a:buChar char="-"/>
            </a:pPr>
            <a:r>
              <a:rPr lang="en-GB"/>
              <a:t>The extracted sentences are used to validate that, system is actually giving the results or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Diagram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rotWithShape="1">
          <a:blip r:embed="rId3">
            <a:alphaModFix/>
          </a:blip>
          <a:srcRect b="-8754" l="9613" r="1537" t="0"/>
          <a:stretch/>
        </p:blipFill>
        <p:spPr>
          <a:xfrm>
            <a:off x="365625" y="895025"/>
            <a:ext cx="8520600" cy="410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Design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680050" y="1273963"/>
            <a:ext cx="4819650" cy="334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Design</a:t>
            </a:r>
            <a:endParaRPr/>
          </a:p>
        </p:txBody>
      </p:sp>
      <p:sp>
        <p:nvSpPr>
          <p:cNvPr id="93" name="Google Shape;93;p19"/>
          <p:cNvSpPr txBox="1"/>
          <p:nvPr>
            <p:ph idx="1" type="body"/>
          </p:nvPr>
        </p:nvSpPr>
        <p:spPr>
          <a:xfrm>
            <a:off x="311700" y="1017725"/>
            <a:ext cx="53982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407850" y="929950"/>
            <a:ext cx="6423725" cy="374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Response (Validation) Ex.1</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Product: TiN film</a:t>
            </a:r>
            <a:endParaRPr/>
          </a:p>
          <a:p>
            <a:pPr indent="0" lvl="0" marL="0" rtl="0" algn="l">
              <a:spcBef>
                <a:spcPts val="1200"/>
              </a:spcBef>
              <a:spcAft>
                <a:spcPts val="0"/>
              </a:spcAft>
              <a:buClr>
                <a:schemeClr val="dk1"/>
              </a:buClr>
              <a:buSzPct val="61111"/>
              <a:buFont typeface="Arial"/>
              <a:buNone/>
            </a:pPr>
            <a:r>
              <a:rPr lang="en-GB"/>
              <a:t>Property: average film thickness</a:t>
            </a:r>
            <a:endParaRPr/>
          </a:p>
          <a:p>
            <a:pPr indent="0" lvl="0" marL="0" rtl="0" algn="l">
              <a:spcBef>
                <a:spcPts val="1200"/>
              </a:spcBef>
              <a:spcAft>
                <a:spcPts val="0"/>
              </a:spcAft>
              <a:buClr>
                <a:schemeClr val="dk1"/>
              </a:buClr>
              <a:buSzPct val="61111"/>
              <a:buFont typeface="Arial"/>
              <a:buNone/>
            </a:pPr>
            <a:r>
              <a:rPr lang="en-GB"/>
              <a:t>Value: 3</a:t>
            </a:r>
            <a:endParaRPr/>
          </a:p>
          <a:p>
            <a:pPr indent="0" lvl="0" marL="0" rtl="0" algn="l">
              <a:spcBef>
                <a:spcPts val="1200"/>
              </a:spcBef>
              <a:spcAft>
                <a:spcPts val="0"/>
              </a:spcAft>
              <a:buClr>
                <a:schemeClr val="dk1"/>
              </a:buClr>
              <a:buSzPct val="61111"/>
              <a:buFont typeface="Arial"/>
              <a:buNone/>
            </a:pPr>
            <a:r>
              <a:rPr lang="en-GB"/>
              <a:t>unit: µm</a:t>
            </a:r>
            <a:endParaRPr/>
          </a:p>
          <a:p>
            <a:pPr indent="0" lvl="0" marL="0" rtl="0" algn="l">
              <a:spcBef>
                <a:spcPts val="1200"/>
              </a:spcBef>
              <a:spcAft>
                <a:spcPts val="0"/>
              </a:spcAft>
              <a:buClr>
                <a:schemeClr val="dk1"/>
              </a:buClr>
              <a:buSzPct val="61111"/>
              <a:buFont typeface="Arial"/>
              <a:buNone/>
            </a:pPr>
            <a:r>
              <a:rPr lang="en-GB"/>
              <a:t>sentence: The material in which a TiN film having an average film thickness of 3 µm had been formed on the surface of Present product 1 was made Present product 17, and the material in which a TiAlN film having an average film thickness of 3 µm had been formed on the surface of Present product 1 was made Present product 18.</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the </a:t>
            </a:r>
            <a:r>
              <a:rPr lang="en-GB"/>
              <a:t>evaluation</a:t>
            </a:r>
            <a:r>
              <a:rPr lang="en-GB"/>
              <a:t>, I did the manual check from the different patent, i.e. like</a:t>
            </a:r>
            <a:endParaRPr/>
          </a:p>
          <a:p>
            <a:pPr indent="-342900" lvl="0" marL="457200" rtl="0" algn="l">
              <a:spcBef>
                <a:spcPts val="0"/>
              </a:spcBef>
              <a:spcAft>
                <a:spcPts val="0"/>
              </a:spcAft>
              <a:buSzPts val="1800"/>
              <a:buChar char="-"/>
            </a:pPr>
            <a:r>
              <a:rPr lang="en-GB" u="sng">
                <a:solidFill>
                  <a:schemeClr val="accent5"/>
                </a:solidFill>
                <a:hlinkClick r:id="rId3">
                  <a:extLst>
                    <a:ext uri="{A12FA001-AC4F-418D-AE19-62706E023703}">
                      <ahyp:hlinkClr val="tx"/>
                    </a:ext>
                  </a:extLst>
                </a:hlinkClick>
              </a:rPr>
              <a:t>https://patents.google.com/patent/US8022010B2/en</a:t>
            </a:r>
            <a:endParaRPr/>
          </a:p>
          <a:p>
            <a:pPr indent="-342900" lvl="0" marL="457200" rtl="0" algn="l">
              <a:spcBef>
                <a:spcPts val="0"/>
              </a:spcBef>
              <a:spcAft>
                <a:spcPts val="0"/>
              </a:spcAft>
              <a:buSzPts val="1800"/>
              <a:buChar char="-"/>
            </a:pPr>
            <a:r>
              <a:rPr lang="en-GB" u="sng">
                <a:solidFill>
                  <a:schemeClr val="hlink"/>
                </a:solidFill>
                <a:hlinkClick r:id="rId4"/>
              </a:rPr>
              <a:t>https: //patents.google.com/patent/EP2778146A1/en</a:t>
            </a:r>
            <a:endParaRPr/>
          </a:p>
          <a:p>
            <a:pPr indent="-342900" lvl="0" marL="457200" rtl="0" algn="l">
              <a:spcBef>
                <a:spcPts val="0"/>
              </a:spcBef>
              <a:spcAft>
                <a:spcPts val="0"/>
              </a:spcAft>
              <a:buSzPts val="1800"/>
              <a:buChar char="-"/>
            </a:pPr>
            <a:r>
              <a:rPr lang="en-GB"/>
              <a:t>Based on these two paper, I checked the output sentence, for verification, if the system is extracting the information or not.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