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702C606-0EC0-4CA5-943C-5E32B9272F3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381240" y="685800"/>
            <a:ext cx="6095880" cy="3428640"/>
          </a:xfrm>
          <a:prstGeom prst="rect">
            <a:avLst/>
          </a:prstGeom>
          <a:ln w="0">
            <a:noFill/>
          </a:ln>
        </p:spPr>
      </p:sp>
      <p:sp>
        <p:nvSpPr>
          <p:cNvPr id="10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35000"/>
              </a:lnSpc>
              <a:buNone/>
              <a:tabLst>
                <a:tab algn="l" pos="0"/>
              </a:tabLst>
            </a:pPr>
            <a:endParaRPr b="0" lang="en-US" sz="1050" spc="-1" strike="noStrike">
              <a:latin typeface="Arial"/>
            </a:endParaRPr>
          </a:p>
          <a:p>
            <a:pPr>
              <a:lnSpc>
                <a:spcPct val="100000"/>
              </a:lnSpc>
              <a:buNone/>
              <a:tabLst>
                <a:tab algn="l" pos="0"/>
              </a:tabLst>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381240" y="685800"/>
            <a:ext cx="6095520" cy="3428640"/>
          </a:xfrm>
          <a:prstGeom prst="rect">
            <a:avLst/>
          </a:prstGeom>
          <a:ln w="0">
            <a:noFill/>
          </a:ln>
        </p:spPr>
      </p:sp>
      <p:sp>
        <p:nvSpPr>
          <p:cNvPr id="11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35000"/>
              </a:lnSpc>
              <a:buNone/>
              <a:tabLst>
                <a:tab algn="l" pos="0"/>
              </a:tabLst>
            </a:pPr>
            <a:r>
              <a:rPr b="0" lang="en-GB" sz="1050" spc="-1" strike="noStrike">
                <a:solidFill>
                  <a:srgbClr val="cccccc"/>
                </a:solidFill>
                <a:highlight>
                  <a:srgbClr val="1c1c1c"/>
                </a:highlight>
                <a:latin typeface="Courier New"/>
                <a:ea typeface="Courier New"/>
              </a:rPr>
              <a:t>The purpose of this challenge is to address the issue of effectively extracting information from a given patent. Specifically, the challenge focuses on the extraction of product, component, or compound values and their corresponding units. Extracting this information accurately is crucial for understanding the patent's technical details and leveraging its insights for various applications. By developing innovative techniques and tools to automate the extraction process, this challenge aims to enhance efficiency and accessibility in patent analysis, thereby facilitating advancements in relevant industries and fostering intellectual property exploration</a:t>
            </a:r>
            <a:endParaRPr b="0" lang="en-US" sz="105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381240" y="685800"/>
            <a:ext cx="6095520" cy="3428640"/>
          </a:xfrm>
          <a:prstGeom prst="rect">
            <a:avLst/>
          </a:prstGeom>
          <a:ln w="0">
            <a:noFill/>
          </a:ln>
        </p:spPr>
      </p:sp>
      <p:sp>
        <p:nvSpPr>
          <p:cNvPr id="11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35000"/>
              </a:lnSpc>
              <a:buNone/>
              <a:tabLst>
                <a:tab algn="l" pos="0"/>
              </a:tabLst>
            </a:pPr>
            <a:endParaRPr b="0" lang="en-US" sz="1050" spc="-1" strike="noStrike">
              <a:latin typeface="Arial"/>
            </a:endParaRPr>
          </a:p>
          <a:p>
            <a:pPr>
              <a:lnSpc>
                <a:spcPct val="135000"/>
              </a:lnSpc>
              <a:buNone/>
              <a:tabLst>
                <a:tab algn="l" pos="0"/>
              </a:tabLst>
            </a:pPr>
            <a:endParaRPr b="0" lang="en-US" sz="1050" spc="-1" strike="noStrike">
              <a:latin typeface="Arial"/>
            </a:endParaRPr>
          </a:p>
          <a:p>
            <a:pPr>
              <a:lnSpc>
                <a:spcPct val="100000"/>
              </a:lnSpc>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84BE908-19AF-4FB0-87DE-6CEFDEB5A6E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42CCB926-9E26-46F7-BEE1-8E5B48CC2C8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EBA45F9D-40B1-4DBD-8CE6-578C5D0B7A8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BF22F805-AD32-4BCC-A3F0-A77D46C431C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1B6ED3E-FFD7-4754-BCCA-69FBE6719E8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A8311691-2D7B-4E52-AF23-1AD276B074C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E5826442-3F69-435E-84A8-442E75410D7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AC19B6A4-8F6B-48AD-9427-E74EA46DB59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64804EC1-9E4A-4B03-B9FF-725CCD45AAD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197B0E3E-3511-4F57-AF16-CB53F58E211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1C5663C-B893-4272-BBA8-E80259DA4B4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AF7A43C0-25DA-4FEC-A83B-8FA4C750475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75CCF85C-1B97-4A49-98C5-7AC31739A11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C581D485-26A4-43CF-8904-C56DC799F93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BBB23039-C86A-4B05-80FE-D7BBDE78951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CCA9CE60-E007-4A1C-A032-E1724FF3B6D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C6EC42F6-8DAE-4DC3-9C73-BCDC214DB17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9229BB3-B863-4978-9A12-E4F0F5D94F3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C735627-099F-4582-B4C2-98811AC44C4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CDF1F1F8-CCBE-4CA2-BB34-985B9E87D48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34DB1D21-CF64-442E-83B3-B265EF4B115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3D1DB07-5943-4F6B-A54C-B810E0FB099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AC387D2-3E4B-4353-99D8-79FD2342848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5887CAB0-AFFD-4FD4-A33C-618DE86A29F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1FE70725-92E4-4D28-9A6B-0112CF968762}" type="slidenum">
              <a:rPr b="0" lang="en-GB"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ED9B02CA-2403-48F7-B7A9-9F77466D0912}" type="slidenum">
              <a:rPr b="0" lang="en-GB"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bulkdata.uspto.gov/" TargetMode="External"/><Relationship Id="rId2" Type="http://schemas.openxmlformats.org/officeDocument/2006/relationships/hyperlink" Target="https://patents.google.com/patent/US8022010B2/en" TargetMode="External"/><Relationship Id="rId3" Type="http://schemas.openxmlformats.org/officeDocument/2006/relationships/slideLayout" Target="../slideLayouts/slideLayout1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patents.google.com/patent/US8022010B2/en" TargetMode="External"/><Relationship Id="rId2" Type="http://schemas.openxmlformats.org/officeDocument/2006/relationships/hyperlink" Target="https://patents.google.com/patent/US8022010B2/en%20https:%20//patents.google.com/patent/EP2778146A1/en" TargetMode="External"/><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algn="ctr">
              <a:lnSpc>
                <a:spcPct val="100000"/>
              </a:lnSpc>
              <a:buNone/>
              <a:tabLst>
                <a:tab algn="l" pos="0"/>
              </a:tabLst>
            </a:pPr>
            <a:r>
              <a:rPr b="0" lang="en-GB" sz="5200" spc="-1" strike="noStrike">
                <a:solidFill>
                  <a:srgbClr val="000000"/>
                </a:solidFill>
                <a:latin typeface="Arial"/>
                <a:ea typeface="Arial"/>
              </a:rPr>
              <a:t>Challenge-Patent Analysis</a:t>
            </a:r>
            <a:endParaRPr b="0" lang="en-US" sz="5200" spc="-1" strike="noStrike">
              <a:solidFill>
                <a:srgbClr val="000000"/>
              </a:solidFill>
              <a:latin typeface="Arial"/>
            </a:endParaRPr>
          </a:p>
        </p:txBody>
      </p:sp>
      <p:sp>
        <p:nvSpPr>
          <p:cNvPr id="85"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a:lnSpc>
                <a:spcPct val="135000"/>
              </a:lnSpc>
              <a:buNone/>
              <a:tabLst>
                <a:tab algn="l" pos="0"/>
              </a:tabLst>
            </a:pPr>
            <a:endParaRPr b="0" lang="en-US" sz="1050" spc="-1" strike="noStrike">
              <a:latin typeface="Arial"/>
            </a:endParaRPr>
          </a:p>
          <a:p>
            <a:pPr algn="ctr">
              <a:lnSpc>
                <a:spcPct val="100000"/>
              </a:lnSpc>
              <a:buNone/>
              <a:tabLst>
                <a:tab algn="l" pos="0"/>
              </a:tabLst>
            </a:pPr>
            <a:r>
              <a:rPr b="0" lang="en-US" sz="2800" spc="-1" strike="noStrike">
                <a:solidFill>
                  <a:srgbClr val="595959"/>
                </a:solidFill>
                <a:latin typeface="Arial"/>
                <a:ea typeface="Arial"/>
              </a:rPr>
              <a:t>Rizwan Ishaq</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Success/Failure Cases</a:t>
            </a:r>
            <a:endParaRPr b="0" lang="en-US" sz="2800" spc="-1" strike="noStrike">
              <a:solidFill>
                <a:srgbClr val="000000"/>
              </a:solidFill>
              <a:latin typeface="Arial"/>
            </a:endParaRPr>
          </a:p>
        </p:txBody>
      </p:sp>
      <p:sp>
        <p:nvSpPr>
          <p:cNvPr id="106" name="PlaceHolder 2"/>
          <p:cNvSpPr>
            <a:spLocks noGrp="1"/>
          </p:cNvSpPr>
          <p:nvPr>
            <p:ph/>
          </p:nvPr>
        </p:nvSpPr>
        <p:spPr>
          <a:xfrm>
            <a:off x="311760" y="1152360"/>
            <a:ext cx="8520120" cy="3416040"/>
          </a:xfrm>
          <a:prstGeom prst="rect">
            <a:avLst/>
          </a:prstGeom>
          <a:noFill/>
          <a:ln w="0">
            <a:noFill/>
          </a:ln>
        </p:spPr>
        <p:txBody>
          <a:bodyPr tIns="91440" bIns="91440" anchor="t">
            <a:normAutofit fontScale="49000"/>
          </a:bodyPr>
          <a:p>
            <a:pPr>
              <a:lnSpc>
                <a:spcPct val="115000"/>
              </a:lnSpc>
              <a:buNone/>
              <a:tabLst>
                <a:tab algn="l" pos="0"/>
              </a:tabLst>
            </a:pPr>
            <a:r>
              <a:rPr b="0" lang="en-GB" sz="2810" spc="-1" strike="noStrike">
                <a:solidFill>
                  <a:srgbClr val="0097a7"/>
                </a:solidFill>
                <a:latin typeface="Arial"/>
                <a:ea typeface="Arial"/>
              </a:rPr>
              <a:t>Product: ALKAINE EARTH MATERIAL</a:t>
            </a:r>
            <a:br>
              <a:rPr sz="1810"/>
            </a:br>
            <a:r>
              <a:rPr b="0" lang="en-GB" sz="2760" spc="-1" strike="noStrike">
                <a:solidFill>
                  <a:srgbClr val="0097a7"/>
                </a:solidFill>
                <a:latin typeface="Arial"/>
                <a:ea typeface="Arial"/>
              </a:rPr>
              <a:t>Property: crystallite size</a:t>
            </a:r>
            <a:br>
              <a:rPr sz="2760"/>
            </a:br>
            <a:r>
              <a:rPr b="0" lang="en-GB" sz="2760" spc="-1" strike="noStrike">
                <a:solidFill>
                  <a:srgbClr val="0097a7"/>
                </a:solidFill>
                <a:latin typeface="Arial"/>
                <a:ea typeface="Arial"/>
              </a:rPr>
              <a:t>Value: between 10 and 20</a:t>
            </a:r>
            <a:br>
              <a:rPr sz="2760"/>
            </a:br>
            <a:r>
              <a:rPr b="0" lang="en-GB" sz="2760" spc="-1" strike="noStrike">
                <a:solidFill>
                  <a:srgbClr val="0097a7"/>
                </a:solidFill>
                <a:latin typeface="Arial"/>
                <a:ea typeface="Arial"/>
              </a:rPr>
              <a:t>unit: nm</a:t>
            </a:r>
            <a:br>
              <a:rPr sz="2760"/>
            </a:br>
            <a:r>
              <a:rPr b="0" lang="en-GB" sz="2760" spc="-1" strike="noStrike">
                <a:solidFill>
                  <a:srgbClr val="0097a7"/>
                </a:solidFill>
                <a:latin typeface="Arial"/>
                <a:ea typeface="Arial"/>
              </a:rPr>
              <a:t>sentence: In one embodiment, the nitrogen oxide storage material comprises alkaline earth material supported on ceria particles having a crystallite size of between about 10 and 20 nm and the alkaline earth oxide having a crystallite size of between about 20-40 nm.</a:t>
            </a:r>
            <a:endParaRPr b="0" lang="en-US" sz="2760" spc="-1" strike="noStrike">
              <a:solidFill>
                <a:srgbClr val="000000"/>
              </a:solidFill>
              <a:latin typeface="Arial"/>
            </a:endParaRPr>
          </a:p>
          <a:p>
            <a:pPr>
              <a:lnSpc>
                <a:spcPct val="115000"/>
              </a:lnSpc>
              <a:spcBef>
                <a:spcPts val="1199"/>
              </a:spcBef>
              <a:buNone/>
              <a:tabLst>
                <a:tab algn="l" pos="0"/>
              </a:tabLst>
            </a:pPr>
            <a:r>
              <a:rPr b="0" lang="en-GB" sz="2740" spc="-1" strike="noStrike">
                <a:solidFill>
                  <a:srgbClr val="ff0000"/>
                </a:solidFill>
                <a:latin typeface="Arial"/>
                <a:ea typeface="Arial"/>
              </a:rPr>
              <a:t>Product: BaCO3</a:t>
            </a:r>
            <a:br>
              <a:rPr sz="2740"/>
            </a:br>
            <a:r>
              <a:rPr b="0" lang="en-GB" sz="2740" spc="-1" strike="noStrike">
                <a:solidFill>
                  <a:srgbClr val="ff0000"/>
                </a:solidFill>
                <a:latin typeface="Arial"/>
                <a:ea typeface="Arial"/>
              </a:rPr>
              <a:t>Property: thermal stress reduction</a:t>
            </a:r>
            <a:br>
              <a:rPr sz="2740"/>
            </a:br>
            <a:r>
              <a:rPr b="0" lang="en-GB" sz="2740" spc="-1" strike="noStrike">
                <a:solidFill>
                  <a:srgbClr val="ff0000"/>
                </a:solidFill>
                <a:latin typeface="Arial"/>
                <a:ea typeface="Arial"/>
              </a:rPr>
              <a:t>Value: reduced</a:t>
            </a:r>
            <a:br>
              <a:rPr sz="2740"/>
            </a:br>
            <a:r>
              <a:rPr b="0" lang="en-GB" sz="2740" spc="-1" strike="noStrike">
                <a:solidFill>
                  <a:srgbClr val="ff0000"/>
                </a:solidFill>
                <a:latin typeface="Arial"/>
                <a:ea typeface="Arial"/>
              </a:rPr>
              <a:t>unit: </a:t>
            </a:r>
            <a:br>
              <a:rPr sz="2740"/>
            </a:br>
            <a:r>
              <a:rPr b="0" lang="en-GB" sz="2740" spc="-1" strike="noStrike">
                <a:solidFill>
                  <a:srgbClr val="ff0000"/>
                </a:solidFill>
                <a:latin typeface="Arial"/>
                <a:ea typeface="Arial"/>
              </a:rPr>
              <a:t>sentence: According to one or more embodiments of the invention, Ba sintering and Ba composite compound formation is reduced under the conditions of thermal stress in an exhaust gas of a lean burn engine.</a:t>
            </a:r>
            <a:endParaRPr b="0" lang="en-US" sz="274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Introduction</a:t>
            </a:r>
            <a:endParaRPr b="0" lang="en-US" sz="2800" spc="-1" strike="noStrike">
              <a:solidFill>
                <a:srgbClr val="000000"/>
              </a:solidFill>
              <a:latin typeface="Arial"/>
            </a:endParaRPr>
          </a:p>
        </p:txBody>
      </p:sp>
      <p:sp>
        <p:nvSpPr>
          <p:cNvPr id="8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35000"/>
              </a:lnSpc>
              <a:buNone/>
              <a:tabLst>
                <a:tab algn="l" pos="0"/>
              </a:tabLst>
            </a:pPr>
            <a:r>
              <a:rPr b="0" lang="en-GB" sz="1350" spc="-1" strike="noStrike">
                <a:solidFill>
                  <a:srgbClr val="595959"/>
                </a:solidFill>
                <a:latin typeface="Arial"/>
                <a:ea typeface="Arial"/>
              </a:rPr>
              <a:t>The purpose of this challenge is to address the issue of effectively extracting information from a given patent. Specifically, the challenge focuses on the extraction of product, component, or compound values and their corresponding units. Extracting this information accurately is crucial for understanding the patent's technical details and leveraging its insights for various applications. By developing innovative techniques and tools to automate the extraction process, this challenge aims to enhance efficiency and accessibility in patent analysis, thereby facilitating advancements in relevant industries and fostering intellectual property exploration</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Data</a:t>
            </a:r>
            <a:endParaRPr b="0" lang="en-US" sz="2800" spc="-1" strike="noStrike">
              <a:solidFill>
                <a:srgbClr val="000000"/>
              </a:solidFill>
              <a:latin typeface="Arial"/>
            </a:endParaRPr>
          </a:p>
        </p:txBody>
      </p:sp>
      <p:sp>
        <p:nvSpPr>
          <p:cNvPr id="89"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Char char="-"/>
            </a:pPr>
            <a:r>
              <a:rPr b="0" lang="en-GB" sz="2400" spc="-1" strike="noStrike">
                <a:solidFill>
                  <a:srgbClr val="444444"/>
                </a:solidFill>
                <a:highlight>
                  <a:srgbClr val="ebebeb"/>
                </a:highlight>
                <a:latin typeface="Arial"/>
                <a:ea typeface="Arial"/>
              </a:rPr>
              <a:t>Bulk Data Storage System (BDSS)</a:t>
            </a:r>
            <a:endParaRPr b="0" lang="en-US" sz="24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u="sng">
                <a:solidFill>
                  <a:srgbClr val="0097a7"/>
                </a:solidFill>
                <a:uFillTx/>
                <a:latin typeface="Arial"/>
                <a:ea typeface="Arial"/>
                <a:hlinkClick r:id="rId1"/>
              </a:rPr>
              <a:t>https://bulkdata.uspto.gov/</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This data set is used only for testing/validation purpose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u="sng">
                <a:solidFill>
                  <a:srgbClr val="0097a7"/>
                </a:solidFill>
                <a:uFillTx/>
                <a:latin typeface="Arial"/>
                <a:ea typeface="Arial"/>
                <a:hlinkClick r:id="rId2"/>
              </a:rPr>
              <a:t>https://patents.google.com/patent/US8022010B2/en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https: //patents.google.com/patent/EP2778146A1/en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Above two link used for designing the system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System Design</a:t>
            </a:r>
            <a:endParaRPr b="0" lang="en-US" sz="2800" spc="-1" strike="noStrike">
              <a:solidFill>
                <a:srgbClr val="000000"/>
              </a:solidFill>
              <a:latin typeface="Arial"/>
            </a:endParaRPr>
          </a:p>
        </p:txBody>
      </p:sp>
      <p:sp>
        <p:nvSpPr>
          <p:cNvPr id="9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Based on the task of Extraction the measurement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Used the few-shot inference with the OpenAI gpt-3.5 turbo model is used</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Few-shot inference </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GB" sz="1400" spc="-1" strike="noStrike">
                <a:solidFill>
                  <a:srgbClr val="595959"/>
                </a:solidFill>
                <a:latin typeface="Arial"/>
                <a:ea typeface="Arial"/>
              </a:rPr>
              <a:t>We give some example to the model, based on that from the document model generated the desired output</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GB" sz="1400" spc="-1" strike="noStrike">
                <a:solidFill>
                  <a:srgbClr val="595959"/>
                </a:solidFill>
                <a:latin typeface="Arial"/>
                <a:ea typeface="Arial"/>
              </a:rPr>
              <a:t>System given the desire results, and the sentence as well from which that measurement is extracted</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GB" sz="1400" spc="-1" strike="noStrike">
                <a:solidFill>
                  <a:srgbClr val="595959"/>
                </a:solidFill>
                <a:latin typeface="Arial"/>
                <a:ea typeface="Arial"/>
              </a:rPr>
              <a:t>The extracted sentences are used to validate that, system is actually giving the results or not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System Diagram</a:t>
            </a:r>
            <a:endParaRPr b="0" lang="en-US" sz="2800" spc="-1" strike="noStrike">
              <a:solidFill>
                <a:srgbClr val="000000"/>
              </a:solidFill>
              <a:latin typeface="Arial"/>
            </a:endParaRPr>
          </a:p>
        </p:txBody>
      </p:sp>
      <p:sp>
        <p:nvSpPr>
          <p:cNvPr id="9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pic>
        <p:nvPicPr>
          <p:cNvPr id="94" name="Google Shape;80;p17" descr=""/>
          <p:cNvPicPr/>
          <p:nvPr/>
        </p:nvPicPr>
        <p:blipFill>
          <a:blip r:embed="rId1"/>
          <a:srcRect l="9614" t="0" r="1540" b="-8751"/>
          <a:stretch/>
        </p:blipFill>
        <p:spPr>
          <a:xfrm>
            <a:off x="365760" y="894960"/>
            <a:ext cx="8520120" cy="4100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System Design</a:t>
            </a:r>
            <a:endParaRPr b="0" lang="en-US" sz="2800" spc="-1" strike="noStrike">
              <a:solidFill>
                <a:srgbClr val="000000"/>
              </a:solidFill>
              <a:latin typeface="Arial"/>
            </a:endParaRPr>
          </a:p>
        </p:txBody>
      </p:sp>
      <p:sp>
        <p:nvSpPr>
          <p:cNvPr id="96"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pic>
        <p:nvPicPr>
          <p:cNvPr id="97" name="Google Shape;87;p18" descr=""/>
          <p:cNvPicPr/>
          <p:nvPr/>
        </p:nvPicPr>
        <p:blipFill>
          <a:blip r:embed="rId1"/>
          <a:stretch/>
        </p:blipFill>
        <p:spPr>
          <a:xfrm>
            <a:off x="1680120" y="1274040"/>
            <a:ext cx="4819320" cy="3342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System Design</a:t>
            </a:r>
            <a:endParaRPr b="0" lang="en-US" sz="2800" spc="-1" strike="noStrike">
              <a:solidFill>
                <a:srgbClr val="000000"/>
              </a:solidFill>
              <a:latin typeface="Arial"/>
            </a:endParaRPr>
          </a:p>
        </p:txBody>
      </p:sp>
      <p:sp>
        <p:nvSpPr>
          <p:cNvPr id="99" name="PlaceHolder 2"/>
          <p:cNvSpPr>
            <a:spLocks noGrp="1"/>
          </p:cNvSpPr>
          <p:nvPr>
            <p:ph/>
          </p:nvPr>
        </p:nvSpPr>
        <p:spPr>
          <a:xfrm>
            <a:off x="311760" y="1017720"/>
            <a:ext cx="5397840" cy="355068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pic>
        <p:nvPicPr>
          <p:cNvPr id="100" name="Google Shape;94;p19" descr=""/>
          <p:cNvPicPr/>
          <p:nvPr/>
        </p:nvPicPr>
        <p:blipFill>
          <a:blip r:embed="rId1"/>
          <a:stretch/>
        </p:blipFill>
        <p:spPr>
          <a:xfrm>
            <a:off x="407880" y="929880"/>
            <a:ext cx="6423480" cy="3742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System Response (Validation) Ex.1</a:t>
            </a:r>
            <a:endParaRPr b="0" lang="en-US" sz="2800" spc="-1" strike="noStrike">
              <a:solidFill>
                <a:srgbClr val="000000"/>
              </a:solidFill>
              <a:latin typeface="Arial"/>
            </a:endParaRPr>
          </a:p>
        </p:txBody>
      </p:sp>
      <p:sp>
        <p:nvSpPr>
          <p:cNvPr id="102" name="PlaceHolder 2"/>
          <p:cNvSpPr>
            <a:spLocks noGrp="1"/>
          </p:cNvSpPr>
          <p:nvPr>
            <p:ph/>
          </p:nvPr>
        </p:nvSpPr>
        <p:spPr>
          <a:xfrm>
            <a:off x="311760" y="1152360"/>
            <a:ext cx="8520120" cy="3416040"/>
          </a:xfrm>
          <a:prstGeom prst="rect">
            <a:avLst/>
          </a:prstGeom>
          <a:noFill/>
          <a:ln w="0">
            <a:noFill/>
          </a:ln>
        </p:spPr>
        <p:txBody>
          <a:bodyPr tIns="91440" bIns="91440" anchor="t">
            <a:normAutofit fontScale="96000"/>
          </a:bodyPr>
          <a:p>
            <a:pPr>
              <a:lnSpc>
                <a:spcPct val="115000"/>
              </a:lnSpc>
              <a:buNone/>
              <a:tabLst>
                <a:tab algn="l" pos="0"/>
              </a:tabLst>
            </a:pPr>
            <a:r>
              <a:rPr b="0" lang="en-GB" sz="1800" spc="-1" strike="noStrike">
                <a:solidFill>
                  <a:srgbClr val="595959"/>
                </a:solidFill>
                <a:latin typeface="Arial"/>
                <a:ea typeface="Arial"/>
              </a:rPr>
              <a:t>Product: TiN film</a:t>
            </a:r>
            <a:endParaRPr b="0" lang="en-US"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Property: average film thickness</a:t>
            </a:r>
            <a:endParaRPr b="0" lang="en-US"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Value: 3</a:t>
            </a:r>
            <a:endParaRPr b="0" lang="en-US"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unit: µm</a:t>
            </a:r>
            <a:endParaRPr b="0" lang="en-US"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sentence: The material in which a TiN film having an average film thickness of 3 µm had been formed on the surface of Present product 1 was made Present product 17, and the material in which a TiAlN film having an average film thickness of 3 µm had been formed on the surface of Present product 1 was made Present product 18.</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Evaluation</a:t>
            </a:r>
            <a:endParaRPr b="0" lang="en-US" sz="2800" spc="-1" strike="noStrike">
              <a:solidFill>
                <a:srgbClr val="000000"/>
              </a:solidFill>
              <a:latin typeface="Arial"/>
            </a:endParaRPr>
          </a:p>
        </p:txBody>
      </p:sp>
      <p:sp>
        <p:nvSpPr>
          <p:cNvPr id="104"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For the evaluation, I did the manual check from the different patent, i.e. like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u="sng">
                <a:solidFill>
                  <a:srgbClr val="0097a7"/>
                </a:solidFill>
                <a:uFillTx/>
                <a:latin typeface="Arial"/>
                <a:ea typeface="Arial"/>
                <a:hlinkClick r:id="rId1"/>
              </a:rPr>
              <a:t>https://patents.google.com/patent/US8022010B2/en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u="sng">
                <a:solidFill>
                  <a:srgbClr val="0097a7"/>
                </a:solidFill>
                <a:uFillTx/>
                <a:latin typeface="Arial"/>
                <a:ea typeface="Arial"/>
                <a:hlinkClick r:id="rId2"/>
              </a:rPr>
              <a:t>https: //patents.google.com/patent/EP2778146A1/en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Based on these two paper, I checked the output sentence, for verification, if the system is extracting the information or not. </a:t>
            </a:r>
            <a:endParaRPr b="0" lang="en-US"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2023-07-10T12:30:31Z</dcterms:modified>
  <cp:revision>2</cp:revision>
  <dc:subject/>
  <dc:title/>
</cp:coreProperties>
</file>