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2" r:id="rId8"/>
    <p:sldId id="263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B08682-293E-4766-A309-367DE8ACF71F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A73DF0-6FC4-4038-B91E-7D6CAC3DF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Internet Index Group</a:t>
            </a:r>
            <a:br>
              <a:rPr lang="en-US" dirty="0" smtClean="0"/>
            </a:br>
            <a:r>
              <a:rPr lang="en-US" dirty="0" smtClean="0"/>
              <a:t>KWIC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sz="1600" dirty="0" smtClean="0"/>
              <a:t>www.utdallas.edu/~mrl081000/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9296"/>
            <a:ext cx="7772400" cy="257130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Group Members:</a:t>
            </a:r>
          </a:p>
          <a:p>
            <a:pPr algn="ctr"/>
            <a:r>
              <a:rPr lang="en-US" dirty="0" smtClean="0"/>
              <a:t>Matt </a:t>
            </a:r>
            <a:r>
              <a:rPr lang="en-US" dirty="0" err="1" smtClean="0"/>
              <a:t>Lautz</a:t>
            </a:r>
            <a:endParaRPr lang="en-US" dirty="0" smtClean="0"/>
          </a:p>
          <a:p>
            <a:pPr algn="ctr"/>
            <a:r>
              <a:rPr lang="en-US" dirty="0" smtClean="0"/>
              <a:t>Dan Modesto</a:t>
            </a:r>
          </a:p>
          <a:p>
            <a:pPr algn="ctr"/>
            <a:r>
              <a:rPr lang="en-US" dirty="0" err="1" smtClean="0"/>
              <a:t>Rizwan</a:t>
            </a:r>
            <a:r>
              <a:rPr lang="en-US" dirty="0" smtClean="0"/>
              <a:t> </a:t>
            </a:r>
            <a:r>
              <a:rPr lang="en-US" dirty="0" err="1" smtClean="0"/>
              <a:t>Noorani</a:t>
            </a:r>
            <a:endParaRPr lang="en-US" dirty="0" smtClean="0"/>
          </a:p>
          <a:p>
            <a:pPr algn="ctr"/>
            <a:r>
              <a:rPr lang="en-US" dirty="0" err="1" smtClean="0"/>
              <a:t>Seyi</a:t>
            </a:r>
            <a:r>
              <a:rPr lang="en-US" dirty="0" smtClean="0"/>
              <a:t> </a:t>
            </a:r>
            <a:r>
              <a:rPr lang="en-US" dirty="0" err="1" smtClean="0"/>
              <a:t>Ogunsemi</a:t>
            </a:r>
            <a:endParaRPr lang="en-US" dirty="0" smtClean="0"/>
          </a:p>
          <a:p>
            <a:pPr algn="ctr"/>
            <a:r>
              <a:rPr lang="en-US" dirty="0" err="1" smtClean="0"/>
              <a:t>Gowtham</a:t>
            </a:r>
            <a:r>
              <a:rPr lang="en-US" dirty="0" smtClean="0"/>
              <a:t> </a:t>
            </a:r>
            <a:r>
              <a:rPr lang="en-US" dirty="0" err="1" smtClean="0"/>
              <a:t>Sivagnanam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Management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828800"/>
            <a:ext cx="8839200" cy="3866704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Goal: Good architecture and implementation prior to deadline.</a:t>
            </a:r>
          </a:p>
          <a:p>
            <a:pPr algn="l"/>
            <a:r>
              <a:rPr lang="en-US" sz="1600" dirty="0" smtClean="0"/>
              <a:t>Plan: </a:t>
            </a:r>
          </a:p>
          <a:p>
            <a:pPr algn="l"/>
            <a:r>
              <a:rPr lang="en-US" sz="1600" dirty="0" smtClean="0"/>
              <a:t>	Set timelines for milestones.</a:t>
            </a:r>
          </a:p>
          <a:p>
            <a:pPr algn="l"/>
            <a:r>
              <a:rPr lang="en-US" sz="1600" dirty="0" smtClean="0"/>
              <a:t>	</a:t>
            </a:r>
          </a:p>
          <a:p>
            <a:pPr algn="l"/>
            <a:r>
              <a:rPr lang="en-US" sz="1600" dirty="0" smtClean="0"/>
              <a:t>	Determine progress through docs, diagrams, and implementation status.</a:t>
            </a:r>
          </a:p>
          <a:p>
            <a:pPr algn="l"/>
            <a:r>
              <a:rPr lang="en-US" sz="1600" dirty="0" smtClean="0"/>
              <a:t>	</a:t>
            </a:r>
          </a:p>
          <a:p>
            <a:pPr algn="l"/>
            <a:r>
              <a:rPr lang="en-US" sz="1600" dirty="0" smtClean="0"/>
              <a:t>	Architectural decisions are made as a group.</a:t>
            </a:r>
          </a:p>
          <a:p>
            <a:pPr algn="l"/>
            <a:r>
              <a:rPr lang="en-US" sz="1600" dirty="0" smtClean="0"/>
              <a:t>	</a:t>
            </a:r>
          </a:p>
          <a:p>
            <a:pPr algn="l"/>
            <a:r>
              <a:rPr lang="en-US" sz="1600" dirty="0" smtClean="0"/>
              <a:t>	Non-functional </a:t>
            </a:r>
            <a:r>
              <a:rPr lang="en-US" sz="1600" dirty="0" err="1" smtClean="0"/>
              <a:t>reqs</a:t>
            </a:r>
            <a:r>
              <a:rPr lang="en-US" sz="1600" dirty="0" smtClean="0"/>
              <a:t> are prioritized to give rise to the detail design.</a:t>
            </a:r>
          </a:p>
          <a:p>
            <a:pPr algn="l"/>
            <a:r>
              <a:rPr lang="en-US" sz="1600" dirty="0" smtClean="0"/>
              <a:t>	</a:t>
            </a:r>
          </a:p>
          <a:p>
            <a:pPr algn="l"/>
            <a:r>
              <a:rPr lang="en-US" sz="1600" dirty="0" smtClean="0"/>
              <a:t>	Group priorities will shift according to the progress of each milestone. </a:t>
            </a:r>
          </a:p>
          <a:p>
            <a:pPr algn="l"/>
            <a:r>
              <a:rPr lang="en-US" sz="1800" dirty="0" smtClean="0"/>
              <a:t>	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Process Model</a:t>
            </a:r>
            <a:endParaRPr lang="en-US" dirty="0"/>
          </a:p>
        </p:txBody>
      </p:sp>
      <p:pic>
        <p:nvPicPr>
          <p:cNvPr id="1026" name="Picture 2" descr="Spiral_model_%28Boehm%2C_1988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6134100" cy="504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 Priority of NFR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229296"/>
            <a:ext cx="5410200" cy="2571304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342900" indent="-342900" algn="l">
              <a:buAutoNum type="arabicPeriod"/>
            </a:pPr>
            <a:r>
              <a:rPr lang="en-US" sz="2800" dirty="0" smtClean="0"/>
              <a:t>Understandability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Performance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Responsive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Reusability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Enhance 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Adaptability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Portability</a:t>
            </a:r>
          </a:p>
          <a:p>
            <a:pPr marL="342900" indent="-342900" algn="l">
              <a:buAutoNum type="arabicPeriod"/>
            </a:pPr>
            <a:r>
              <a:rPr lang="en-US" sz="2800" dirty="0" smtClean="0"/>
              <a:t>User Friendly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Non-Functional 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95407" y="4630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6487" y="4630579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407" y="5773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0935" y="4249579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Portability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87532" y="4249579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Friendly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6002179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Obj. C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4572000" y="2209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43850" y="2209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7200" y="1828800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Performance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1287" y="1828800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Responsive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97002" y="348757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Threading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6948650" y="32589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3905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4865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32589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6720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6800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0615" y="3487579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 Merge Sort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01050" y="272557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295417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Space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043650" y="272557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114800" y="295417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Space</a:t>
            </a:r>
            <a:endParaRPr lang="en-US" sz="1000" dirty="0"/>
          </a:p>
        </p:txBody>
      </p:sp>
      <p:cxnSp>
        <p:nvCxnSpPr>
          <p:cNvPr id="26" name="Straight Connector 25"/>
          <p:cNvCxnSpPr>
            <a:stCxn id="10" idx="4"/>
            <a:endCxn id="19" idx="0"/>
          </p:cNvCxnSpPr>
          <p:nvPr/>
        </p:nvCxnSpPr>
        <p:spPr>
          <a:xfrm flipH="1">
            <a:off x="4343400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4"/>
            <a:endCxn id="20" idx="0"/>
          </p:cNvCxnSpPr>
          <p:nvPr/>
        </p:nvCxnSpPr>
        <p:spPr>
          <a:xfrm>
            <a:off x="4648200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4"/>
            <a:endCxn id="16" idx="0"/>
          </p:cNvCxnSpPr>
          <p:nvPr/>
        </p:nvCxnSpPr>
        <p:spPr>
          <a:xfrm flipH="1">
            <a:off x="6415250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4"/>
            <a:endCxn id="17" idx="0"/>
          </p:cNvCxnSpPr>
          <p:nvPr/>
        </p:nvCxnSpPr>
        <p:spPr>
          <a:xfrm>
            <a:off x="6720050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4"/>
            <a:endCxn id="18" idx="0"/>
          </p:cNvCxnSpPr>
          <p:nvPr/>
        </p:nvCxnSpPr>
        <p:spPr>
          <a:xfrm>
            <a:off x="4953000" y="2895600"/>
            <a:ext cx="0" cy="36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5" idx="0"/>
          </p:cNvCxnSpPr>
          <p:nvPr/>
        </p:nvCxnSpPr>
        <p:spPr>
          <a:xfrm>
            <a:off x="7024850" y="2895600"/>
            <a:ext cx="0" cy="36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76400" y="4630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4630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05200" y="4630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48000" y="57735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71600" y="4249579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Reusability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50857" y="4249579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Enhance ability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196703" y="424957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Adaptability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32492" y="600217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OOP</a:t>
            </a:r>
            <a:endParaRPr lang="en-US" sz="1000" dirty="0"/>
          </a:p>
        </p:txBody>
      </p:sp>
      <p:sp>
        <p:nvSpPr>
          <p:cNvPr id="40" name="Oval 39"/>
          <p:cNvSpPr/>
          <p:nvPr/>
        </p:nvSpPr>
        <p:spPr>
          <a:xfrm>
            <a:off x="2020508" y="5773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52600" y="6002179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Procedural</a:t>
            </a:r>
            <a:endParaRPr lang="en-US" sz="1000" dirty="0"/>
          </a:p>
        </p:txBody>
      </p:sp>
      <p:cxnSp>
        <p:nvCxnSpPr>
          <p:cNvPr id="42" name="Straight Connector 41"/>
          <p:cNvCxnSpPr>
            <a:stCxn id="32" idx="4"/>
            <a:endCxn id="40" idx="0"/>
          </p:cNvCxnSpPr>
          <p:nvPr/>
        </p:nvCxnSpPr>
        <p:spPr>
          <a:xfrm>
            <a:off x="1752600" y="4782979"/>
            <a:ext cx="344108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4"/>
            <a:endCxn id="40" idx="0"/>
          </p:cNvCxnSpPr>
          <p:nvPr/>
        </p:nvCxnSpPr>
        <p:spPr>
          <a:xfrm flipH="1">
            <a:off x="2096708" y="4782979"/>
            <a:ext cx="494092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4"/>
            <a:endCxn id="40" idx="0"/>
          </p:cNvCxnSpPr>
          <p:nvPr/>
        </p:nvCxnSpPr>
        <p:spPr>
          <a:xfrm flipH="1">
            <a:off x="2096708" y="4782979"/>
            <a:ext cx="1484692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4"/>
            <a:endCxn id="35" idx="0"/>
          </p:cNvCxnSpPr>
          <p:nvPr/>
        </p:nvCxnSpPr>
        <p:spPr>
          <a:xfrm>
            <a:off x="2590800" y="4782979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4"/>
            <a:endCxn id="35" idx="0"/>
          </p:cNvCxnSpPr>
          <p:nvPr/>
        </p:nvCxnSpPr>
        <p:spPr>
          <a:xfrm flipH="1">
            <a:off x="3124200" y="4782979"/>
            <a:ext cx="457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5" idx="0"/>
          </p:cNvCxnSpPr>
          <p:nvPr/>
        </p:nvCxnSpPr>
        <p:spPr>
          <a:xfrm>
            <a:off x="1752600" y="4782979"/>
            <a:ext cx="1371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428807" y="57735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09120" y="6002179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Java</a:t>
            </a:r>
            <a:endParaRPr lang="en-US" sz="1000" dirty="0"/>
          </a:p>
        </p:txBody>
      </p:sp>
      <p:sp>
        <p:nvSpPr>
          <p:cNvPr id="50" name="Oval 49"/>
          <p:cNvSpPr/>
          <p:nvPr/>
        </p:nvSpPr>
        <p:spPr>
          <a:xfrm>
            <a:off x="4386887" y="5773579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267200" y="600217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C++</a:t>
            </a:r>
            <a:endParaRPr lang="en-US" sz="1000" dirty="0"/>
          </a:p>
        </p:txBody>
      </p:sp>
      <p:cxnSp>
        <p:nvCxnSpPr>
          <p:cNvPr id="52" name="Straight Connector 51"/>
          <p:cNvCxnSpPr>
            <a:stCxn id="4" idx="4"/>
            <a:endCxn id="50" idx="0"/>
          </p:cNvCxnSpPr>
          <p:nvPr/>
        </p:nvCxnSpPr>
        <p:spPr>
          <a:xfrm flipH="1">
            <a:off x="4463087" y="4782979"/>
            <a:ext cx="50852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4"/>
            <a:endCxn id="6" idx="0"/>
          </p:cNvCxnSpPr>
          <p:nvPr/>
        </p:nvCxnSpPr>
        <p:spPr>
          <a:xfrm>
            <a:off x="4971607" y="4782979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4"/>
            <a:endCxn id="48" idx="0"/>
          </p:cNvCxnSpPr>
          <p:nvPr/>
        </p:nvCxnSpPr>
        <p:spPr>
          <a:xfrm>
            <a:off x="4971607" y="4782979"/>
            <a:ext cx="5334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546407" y="2209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89207" y="182880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Understandability</a:t>
            </a:r>
            <a:endParaRPr lang="en-US" sz="1000" dirty="0"/>
          </a:p>
        </p:txBody>
      </p:sp>
      <p:sp>
        <p:nvSpPr>
          <p:cNvPr id="57" name="Oval 56"/>
          <p:cNvSpPr/>
          <p:nvPr/>
        </p:nvSpPr>
        <p:spPr>
          <a:xfrm>
            <a:off x="2851207" y="325897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41607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51207" y="274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465022" y="3487579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Max Cohesion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905000" y="295417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Brute Force</a:t>
            </a:r>
            <a:endParaRPr lang="en-US" sz="1000" dirty="0"/>
          </a:p>
        </p:txBody>
      </p:sp>
      <p:cxnSp>
        <p:nvCxnSpPr>
          <p:cNvPr id="62" name="Straight Connector 61"/>
          <p:cNvCxnSpPr>
            <a:stCxn id="55" idx="4"/>
            <a:endCxn id="58" idx="0"/>
          </p:cNvCxnSpPr>
          <p:nvPr/>
        </p:nvCxnSpPr>
        <p:spPr>
          <a:xfrm flipH="1">
            <a:off x="2317807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4"/>
            <a:endCxn id="59" idx="0"/>
          </p:cNvCxnSpPr>
          <p:nvPr/>
        </p:nvCxnSpPr>
        <p:spPr>
          <a:xfrm>
            <a:off x="2622607" y="23622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4"/>
            <a:endCxn id="57" idx="0"/>
          </p:cNvCxnSpPr>
          <p:nvPr/>
        </p:nvCxnSpPr>
        <p:spPr>
          <a:xfrm>
            <a:off x="2927407" y="2895600"/>
            <a:ext cx="0" cy="363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71800" y="27255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Abstraction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743200" y="2362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780414" y="2362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0" y="2362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257800" y="50877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485014" y="48768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743200" y="48768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33600" y="48768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286000" y="23622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72662" y="23622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30062" y="23622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00600" y="5087779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72000" y="5087779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48000" y="48768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86000" y="48768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00200" y="4876800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3305032" y="1011197"/>
            <a:ext cx="19527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7495354" y="2516147"/>
            <a:ext cx="1572446" cy="36282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5715000" y="2516147"/>
            <a:ext cx="1724846" cy="3628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3962400" y="2516147"/>
            <a:ext cx="1724846" cy="36282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2182045" y="2543948"/>
            <a:ext cx="1724846" cy="36282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76200" y="2518098"/>
            <a:ext cx="2078092" cy="3647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657600" y="1468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991824" y="1544597"/>
            <a:ext cx="6062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Controller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57200" y="3754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30510" y="376755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Save Original</a:t>
            </a:r>
          </a:p>
          <a:p>
            <a:pPr algn="ctr"/>
            <a:r>
              <a:rPr lang="en-US" sz="800" dirty="0" smtClean="0"/>
              <a:t>Line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57200" y="4135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34522" y="4177843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Process Data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230492" y="3373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680133" y="3462753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Shift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230492" y="3754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7810" y="3843753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Process Data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983092" y="3392448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443152" y="3481804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Sort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983092" y="3773448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60409" y="3843753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Process Data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735692" y="3373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105985" y="3462753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Set Data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735692" y="3754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143654" y="384375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Merge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735692" y="4135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13010" y="4224753"/>
            <a:ext cx="7200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Process Data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7488292" y="3754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7766414" y="3843753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Output Lines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57200" y="3373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827492" y="3462753"/>
            <a:ext cx="534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Set Data</a:t>
            </a:r>
          </a:p>
        </p:txBody>
      </p:sp>
      <p:cxnSp>
        <p:nvCxnSpPr>
          <p:cNvPr id="150" name="Elbow Connector 149"/>
          <p:cNvCxnSpPr>
            <a:stCxn id="120" idx="3"/>
            <a:endCxn id="129" idx="1"/>
          </p:cNvCxnSpPr>
          <p:nvPr/>
        </p:nvCxnSpPr>
        <p:spPr>
          <a:xfrm flipV="1">
            <a:off x="1731908" y="3944897"/>
            <a:ext cx="498584" cy="381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6" idx="3"/>
            <a:endCxn id="144" idx="1"/>
          </p:cNvCxnSpPr>
          <p:nvPr/>
        </p:nvCxnSpPr>
        <p:spPr>
          <a:xfrm>
            <a:off x="5257800" y="3963948"/>
            <a:ext cx="477892" cy="3619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4" idx="3"/>
          </p:cNvCxnSpPr>
          <p:nvPr/>
        </p:nvCxnSpPr>
        <p:spPr>
          <a:xfrm flipV="1">
            <a:off x="7010400" y="3982997"/>
            <a:ext cx="4572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6" idx="3"/>
          </p:cNvCxnSpPr>
          <p:nvPr/>
        </p:nvCxnSpPr>
        <p:spPr>
          <a:xfrm flipH="1" flipV="1">
            <a:off x="4932308" y="1468397"/>
            <a:ext cx="3830692" cy="2476500"/>
          </a:xfrm>
          <a:prstGeom prst="bentConnector3">
            <a:avLst>
              <a:gd name="adj1" fmla="val -59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57200" y="2639198"/>
            <a:ext cx="128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 Component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66324" y="2639198"/>
            <a:ext cx="1367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Shifter </a:t>
            </a:r>
            <a:r>
              <a:rPr lang="en-US" sz="1200" dirty="0"/>
              <a:t>Component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962400" y="2611397"/>
            <a:ext cx="1745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Alphabetizer </a:t>
            </a:r>
            <a:r>
              <a:rPr lang="en-US" sz="1200" dirty="0"/>
              <a:t>Component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899279" y="261139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Merge </a:t>
            </a:r>
            <a:r>
              <a:rPr lang="en-US" sz="1200" dirty="0"/>
              <a:t>Component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590062" y="2611397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 </a:t>
            </a:r>
            <a:r>
              <a:rPr lang="en-US" sz="1200" dirty="0"/>
              <a:t>Component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518274" y="1087397"/>
            <a:ext cx="1581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Controller </a:t>
            </a:r>
            <a:r>
              <a:rPr lang="en-US" sz="1200" dirty="0"/>
              <a:t>Component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488292" y="4135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849772" y="4224753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Get Data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57200" y="4516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44140" y="4558843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Output Data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230492" y="4135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2517432" y="4211597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Output Data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35692" y="4516397"/>
            <a:ext cx="127470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022632" y="4558843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Output Data</a:t>
            </a:r>
          </a:p>
        </p:txBody>
      </p:sp>
      <p:cxnSp>
        <p:nvCxnSpPr>
          <p:cNvPr id="169" name="Elbow Connector 133"/>
          <p:cNvCxnSpPr>
            <a:stCxn id="163" idx="2"/>
            <a:endCxn id="146" idx="1"/>
          </p:cNvCxnSpPr>
          <p:nvPr/>
        </p:nvCxnSpPr>
        <p:spPr>
          <a:xfrm rot="5400000" flipH="1" flipV="1">
            <a:off x="3815173" y="1224278"/>
            <a:ext cx="952500" cy="6393738"/>
          </a:xfrm>
          <a:prstGeom prst="bentConnector4">
            <a:avLst>
              <a:gd name="adj1" fmla="val -70222"/>
              <a:gd name="adj2" fmla="val 982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7"/>
          <p:cNvCxnSpPr>
            <a:stCxn id="165" idx="2"/>
          </p:cNvCxnSpPr>
          <p:nvPr/>
        </p:nvCxnSpPr>
        <p:spPr>
          <a:xfrm rot="5400000" flipH="1" flipV="1">
            <a:off x="4925246" y="1925597"/>
            <a:ext cx="533400" cy="4648200"/>
          </a:xfrm>
          <a:prstGeom prst="bentConnector4">
            <a:avLst>
              <a:gd name="adj1" fmla="val -152910"/>
              <a:gd name="adj2" fmla="val 957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40"/>
          <p:cNvCxnSpPr>
            <a:stCxn id="167" idx="2"/>
            <a:endCxn id="146" idx="1"/>
          </p:cNvCxnSpPr>
          <p:nvPr/>
        </p:nvCxnSpPr>
        <p:spPr>
          <a:xfrm rot="5400000" flipH="1" flipV="1">
            <a:off x="6454419" y="3863524"/>
            <a:ext cx="952500" cy="1115246"/>
          </a:xfrm>
          <a:prstGeom prst="bentConnector4">
            <a:avLst>
              <a:gd name="adj1" fmla="val -24000"/>
              <a:gd name="adj2" fmla="val 785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12" idx="3"/>
            <a:endCxn id="146" idx="1"/>
          </p:cNvCxnSpPr>
          <p:nvPr/>
        </p:nvCxnSpPr>
        <p:spPr>
          <a:xfrm>
            <a:off x="4932308" y="1658897"/>
            <a:ext cx="2555984" cy="2286000"/>
          </a:xfrm>
          <a:prstGeom prst="bentConnector3">
            <a:avLst>
              <a:gd name="adj1" fmla="val 877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12" idx="1"/>
            <a:endCxn id="148" idx="3"/>
          </p:cNvCxnSpPr>
          <p:nvPr/>
        </p:nvCxnSpPr>
        <p:spPr>
          <a:xfrm rot="10800000" flipV="1">
            <a:off x="1731908" y="1658897"/>
            <a:ext cx="1925692" cy="1905000"/>
          </a:xfrm>
          <a:prstGeom prst="bentConnector3">
            <a:avLst>
              <a:gd name="adj1" fmla="val 926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04" idx="2"/>
            <a:endCxn id="111" idx="0"/>
          </p:cNvCxnSpPr>
          <p:nvPr/>
        </p:nvCxnSpPr>
        <p:spPr>
          <a:xfrm flipH="1">
            <a:off x="1115246" y="1925597"/>
            <a:ext cx="3166170" cy="5925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4" idx="2"/>
            <a:endCxn id="110" idx="0"/>
          </p:cNvCxnSpPr>
          <p:nvPr/>
        </p:nvCxnSpPr>
        <p:spPr>
          <a:xfrm flipH="1">
            <a:off x="3044468" y="1925597"/>
            <a:ext cx="1236948" cy="618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4" idx="2"/>
          </p:cNvCxnSpPr>
          <p:nvPr/>
        </p:nvCxnSpPr>
        <p:spPr>
          <a:xfrm>
            <a:off x="4281416" y="1925597"/>
            <a:ext cx="553530" cy="5905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04" idx="2"/>
            <a:endCxn id="106" idx="0"/>
          </p:cNvCxnSpPr>
          <p:nvPr/>
        </p:nvCxnSpPr>
        <p:spPr>
          <a:xfrm>
            <a:off x="4281416" y="1925597"/>
            <a:ext cx="2296007" cy="590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4" idx="2"/>
            <a:endCxn id="105" idx="0"/>
          </p:cNvCxnSpPr>
          <p:nvPr/>
        </p:nvCxnSpPr>
        <p:spPr>
          <a:xfrm>
            <a:off x="4281416" y="1925597"/>
            <a:ext cx="4000161" cy="590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52400" y="858797"/>
            <a:ext cx="1752600" cy="71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732425" y="85879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Legend</a:t>
            </a:r>
            <a:endParaRPr 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22825" y="1087397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Instantiation: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1833" y="1298376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Explicit Invocation: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1267646" y="1163597"/>
            <a:ext cx="5611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267646" y="1392197"/>
            <a:ext cx="5611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29" idx="3"/>
            <a:endCxn id="136" idx="1"/>
          </p:cNvCxnSpPr>
          <p:nvPr/>
        </p:nvCxnSpPr>
        <p:spPr>
          <a:xfrm>
            <a:off x="3505200" y="3944897"/>
            <a:ext cx="477892" cy="19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52800" y="228600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ADT Architecture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099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1524000"/>
            <a:ext cx="6867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Work Completed: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229296"/>
            <a:ext cx="7391400" cy="257130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Created Software Project Management Plan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Finalized Software Requirements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Created Iterative Design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Created Iterative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KWIC Project</a:t>
            </a:r>
            <a:br>
              <a:rPr lang="en-US" dirty="0" smtClean="0"/>
            </a:br>
            <a:r>
              <a:rPr lang="en-US" dirty="0" smtClean="0"/>
              <a:t>Work Remaining: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229296"/>
            <a:ext cx="5638800" cy="257130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Finalize Software Project Management Plan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Finalize Software Design Documentation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Finalize Software Test Documentation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Complete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178</Words>
  <Application>Microsoft Office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Internet Index Group KWIC Project www.utdallas.edu/~mrl081000/</vt:lpstr>
      <vt:lpstr>KWIC Project Management Approach</vt:lpstr>
      <vt:lpstr>KWIC Project Process Model</vt:lpstr>
      <vt:lpstr>KWIC Project  Priority of NFR</vt:lpstr>
      <vt:lpstr>KWIC Project Non-Functional Reqs</vt:lpstr>
      <vt:lpstr>Slide 6</vt:lpstr>
      <vt:lpstr>KWIC Project Class Diagram</vt:lpstr>
      <vt:lpstr>KWIC Project Work Completed:</vt:lpstr>
      <vt:lpstr>KWIC Project Work Remaining:</vt:lpstr>
      <vt:lpstr>KWIC Project Q&amp;A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Index Group KWIC Project</dc:title>
  <dc:creator>Dan</dc:creator>
  <cp:lastModifiedBy>Dan</cp:lastModifiedBy>
  <cp:revision>16</cp:revision>
  <dcterms:created xsi:type="dcterms:W3CDTF">2013-09-30T23:54:11Z</dcterms:created>
  <dcterms:modified xsi:type="dcterms:W3CDTF">2013-10-03T19:22:18Z</dcterms:modified>
</cp:coreProperties>
</file>