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FE6F58-25C9-4AC3-B755-BC838855C02D}"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2FC1AFD-8AC6-485F-B507-75E729CCFD15}" type="slidenum">
              <a:rPr lang="en-US" smtClean="0"/>
              <a:t>‹#›</a:t>
            </a:fld>
            <a:endParaRPr lang="en-US"/>
          </a:p>
        </p:txBody>
      </p:sp>
    </p:spTree>
    <p:extLst>
      <p:ext uri="{BB962C8B-B14F-4D97-AF65-F5344CB8AC3E}">
        <p14:creationId xmlns:p14="http://schemas.microsoft.com/office/powerpoint/2010/main" val="4051575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FE6F58-25C9-4AC3-B755-BC838855C02D}"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FC1AFD-8AC6-485F-B507-75E729CCFD15}" type="slidenum">
              <a:rPr lang="en-US" smtClean="0"/>
              <a:t>‹#›</a:t>
            </a:fld>
            <a:endParaRPr lang="en-US"/>
          </a:p>
        </p:txBody>
      </p:sp>
    </p:spTree>
    <p:extLst>
      <p:ext uri="{BB962C8B-B14F-4D97-AF65-F5344CB8AC3E}">
        <p14:creationId xmlns:p14="http://schemas.microsoft.com/office/powerpoint/2010/main" val="2960311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FE6F58-25C9-4AC3-B755-BC838855C02D}"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FC1AFD-8AC6-485F-B507-75E729CCFD1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0121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6FE6F58-25C9-4AC3-B755-BC838855C02D}"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FC1AFD-8AC6-485F-B507-75E729CCFD15}" type="slidenum">
              <a:rPr lang="en-US" smtClean="0"/>
              <a:t>‹#›</a:t>
            </a:fld>
            <a:endParaRPr lang="en-US"/>
          </a:p>
        </p:txBody>
      </p:sp>
    </p:spTree>
    <p:extLst>
      <p:ext uri="{BB962C8B-B14F-4D97-AF65-F5344CB8AC3E}">
        <p14:creationId xmlns:p14="http://schemas.microsoft.com/office/powerpoint/2010/main" val="319456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6FE6F58-25C9-4AC3-B755-BC838855C02D}"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FC1AFD-8AC6-485F-B507-75E729CCFD1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56661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6FE6F58-25C9-4AC3-B755-BC838855C02D}"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FC1AFD-8AC6-485F-B507-75E729CCFD15}" type="slidenum">
              <a:rPr lang="en-US" smtClean="0"/>
              <a:t>‹#›</a:t>
            </a:fld>
            <a:endParaRPr lang="en-US"/>
          </a:p>
        </p:txBody>
      </p:sp>
    </p:spTree>
    <p:extLst>
      <p:ext uri="{BB962C8B-B14F-4D97-AF65-F5344CB8AC3E}">
        <p14:creationId xmlns:p14="http://schemas.microsoft.com/office/powerpoint/2010/main" val="1145180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FE6F58-25C9-4AC3-B755-BC838855C02D}"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FC1AFD-8AC6-485F-B507-75E729CCFD15}" type="slidenum">
              <a:rPr lang="en-US" smtClean="0"/>
              <a:t>‹#›</a:t>
            </a:fld>
            <a:endParaRPr lang="en-US"/>
          </a:p>
        </p:txBody>
      </p:sp>
    </p:spTree>
    <p:extLst>
      <p:ext uri="{BB962C8B-B14F-4D97-AF65-F5344CB8AC3E}">
        <p14:creationId xmlns:p14="http://schemas.microsoft.com/office/powerpoint/2010/main" val="755901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FE6F58-25C9-4AC3-B755-BC838855C02D}"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FC1AFD-8AC6-485F-B507-75E729CCFD15}" type="slidenum">
              <a:rPr lang="en-US" smtClean="0"/>
              <a:t>‹#›</a:t>
            </a:fld>
            <a:endParaRPr lang="en-US"/>
          </a:p>
        </p:txBody>
      </p:sp>
    </p:spTree>
    <p:extLst>
      <p:ext uri="{BB962C8B-B14F-4D97-AF65-F5344CB8AC3E}">
        <p14:creationId xmlns:p14="http://schemas.microsoft.com/office/powerpoint/2010/main" val="159165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FE6F58-25C9-4AC3-B755-BC838855C02D}"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FC1AFD-8AC6-485F-B507-75E729CCFD15}" type="slidenum">
              <a:rPr lang="en-US" smtClean="0"/>
              <a:t>‹#›</a:t>
            </a:fld>
            <a:endParaRPr lang="en-US"/>
          </a:p>
        </p:txBody>
      </p:sp>
    </p:spTree>
    <p:extLst>
      <p:ext uri="{BB962C8B-B14F-4D97-AF65-F5344CB8AC3E}">
        <p14:creationId xmlns:p14="http://schemas.microsoft.com/office/powerpoint/2010/main" val="2638608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FE6F58-25C9-4AC3-B755-BC838855C02D}"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FC1AFD-8AC6-485F-B507-75E729CCFD15}" type="slidenum">
              <a:rPr lang="en-US" smtClean="0"/>
              <a:t>‹#›</a:t>
            </a:fld>
            <a:endParaRPr lang="en-US"/>
          </a:p>
        </p:txBody>
      </p:sp>
    </p:spTree>
    <p:extLst>
      <p:ext uri="{BB962C8B-B14F-4D97-AF65-F5344CB8AC3E}">
        <p14:creationId xmlns:p14="http://schemas.microsoft.com/office/powerpoint/2010/main" val="372482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FE6F58-25C9-4AC3-B755-BC838855C02D}"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FC1AFD-8AC6-485F-B507-75E729CCFD15}" type="slidenum">
              <a:rPr lang="en-US" smtClean="0"/>
              <a:t>‹#›</a:t>
            </a:fld>
            <a:endParaRPr lang="en-US"/>
          </a:p>
        </p:txBody>
      </p:sp>
    </p:spTree>
    <p:extLst>
      <p:ext uri="{BB962C8B-B14F-4D97-AF65-F5344CB8AC3E}">
        <p14:creationId xmlns:p14="http://schemas.microsoft.com/office/powerpoint/2010/main" val="46935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FE6F58-25C9-4AC3-B755-BC838855C02D}"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FC1AFD-8AC6-485F-B507-75E729CCFD15}" type="slidenum">
              <a:rPr lang="en-US" smtClean="0"/>
              <a:t>‹#›</a:t>
            </a:fld>
            <a:endParaRPr lang="en-US"/>
          </a:p>
        </p:txBody>
      </p:sp>
    </p:spTree>
    <p:extLst>
      <p:ext uri="{BB962C8B-B14F-4D97-AF65-F5344CB8AC3E}">
        <p14:creationId xmlns:p14="http://schemas.microsoft.com/office/powerpoint/2010/main" val="3531140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FE6F58-25C9-4AC3-B755-BC838855C02D}"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FC1AFD-8AC6-485F-B507-75E729CCFD15}" type="slidenum">
              <a:rPr lang="en-US" smtClean="0"/>
              <a:t>‹#›</a:t>
            </a:fld>
            <a:endParaRPr lang="en-US"/>
          </a:p>
        </p:txBody>
      </p:sp>
    </p:spTree>
    <p:extLst>
      <p:ext uri="{BB962C8B-B14F-4D97-AF65-F5344CB8AC3E}">
        <p14:creationId xmlns:p14="http://schemas.microsoft.com/office/powerpoint/2010/main" val="56783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E6F58-25C9-4AC3-B755-BC838855C02D}" type="datetimeFigureOut">
              <a:rPr lang="en-US"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FC1AFD-8AC6-485F-B507-75E729CCFD15}" type="slidenum">
              <a:rPr lang="en-US" smtClean="0"/>
              <a:t>‹#›</a:t>
            </a:fld>
            <a:endParaRPr lang="en-US"/>
          </a:p>
        </p:txBody>
      </p:sp>
    </p:spTree>
    <p:extLst>
      <p:ext uri="{BB962C8B-B14F-4D97-AF65-F5344CB8AC3E}">
        <p14:creationId xmlns:p14="http://schemas.microsoft.com/office/powerpoint/2010/main" val="112518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E6F58-25C9-4AC3-B755-BC838855C02D}"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FC1AFD-8AC6-485F-B507-75E729CCFD15}" type="slidenum">
              <a:rPr lang="en-US" smtClean="0"/>
              <a:t>‹#›</a:t>
            </a:fld>
            <a:endParaRPr lang="en-US"/>
          </a:p>
        </p:txBody>
      </p:sp>
    </p:spTree>
    <p:extLst>
      <p:ext uri="{BB962C8B-B14F-4D97-AF65-F5344CB8AC3E}">
        <p14:creationId xmlns:p14="http://schemas.microsoft.com/office/powerpoint/2010/main" val="14392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E6F58-25C9-4AC3-B755-BC838855C02D}"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FC1AFD-8AC6-485F-B507-75E729CCFD15}" type="slidenum">
              <a:rPr lang="en-US" smtClean="0"/>
              <a:t>‹#›</a:t>
            </a:fld>
            <a:endParaRPr lang="en-US"/>
          </a:p>
        </p:txBody>
      </p:sp>
    </p:spTree>
    <p:extLst>
      <p:ext uri="{BB962C8B-B14F-4D97-AF65-F5344CB8AC3E}">
        <p14:creationId xmlns:p14="http://schemas.microsoft.com/office/powerpoint/2010/main" val="2872167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6FE6F58-25C9-4AC3-B755-BC838855C02D}" type="datetimeFigureOut">
              <a:rPr lang="en-US" smtClean="0"/>
              <a:t>4/23/2024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2FC1AFD-8AC6-485F-B507-75E729CCFD15}" type="slidenum">
              <a:rPr lang="en-US" smtClean="0"/>
              <a:t>‹#›</a:t>
            </a:fld>
            <a:endParaRPr lang="en-US"/>
          </a:p>
        </p:txBody>
      </p:sp>
    </p:spTree>
    <p:extLst>
      <p:ext uri="{BB962C8B-B14F-4D97-AF65-F5344CB8AC3E}">
        <p14:creationId xmlns:p14="http://schemas.microsoft.com/office/powerpoint/2010/main" val="392199979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6629" y="992778"/>
            <a:ext cx="9087983" cy="2442753"/>
          </a:xfrm>
        </p:spPr>
        <p:txBody>
          <a:bodyPr/>
          <a:lstStyle/>
          <a:p>
            <a:r>
              <a:rPr lang="en-GB" dirty="0" smtClean="0"/>
              <a:t>Cloud Native Artificial Intelligence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15243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Combination of </a:t>
            </a:r>
            <a:r>
              <a:rPr lang="en-GB" b="1" dirty="0"/>
              <a:t>Cloud Technology </a:t>
            </a:r>
            <a:r>
              <a:rPr lang="en-GB" b="1" dirty="0"/>
              <a:t>&amp;</a:t>
            </a:r>
            <a:r>
              <a:rPr lang="en-GB" b="1" dirty="0" smtClean="0"/>
              <a:t> </a:t>
            </a:r>
            <a:r>
              <a:rPr lang="en-GB" b="1" dirty="0"/>
              <a:t>AI</a:t>
            </a:r>
            <a:endParaRPr lang="en-US" dirty="0"/>
          </a:p>
        </p:txBody>
      </p:sp>
      <p:sp>
        <p:nvSpPr>
          <p:cNvPr id="3" name="Content Placeholder 2"/>
          <p:cNvSpPr>
            <a:spLocks noGrp="1"/>
          </p:cNvSpPr>
          <p:nvPr>
            <p:ph idx="1"/>
          </p:nvPr>
        </p:nvSpPr>
        <p:spPr/>
        <p:txBody>
          <a:bodyPr>
            <a:normAutofit lnSpcReduction="10000"/>
          </a:bodyPr>
          <a:lstStyle/>
          <a:p>
            <a:r>
              <a:rPr lang="en-GB" b="1" dirty="0"/>
              <a:t>Scalability</a:t>
            </a:r>
            <a:r>
              <a:rPr lang="en-GB" dirty="0"/>
              <a:t>: Cloud technology can adjust resources according to the demand. This means as the need for AI processing power grows, the cloud can provide more computing resources to handle it. This is particularly useful for AI applications that need to scale up or down based on the amount of data they are processing.</a:t>
            </a:r>
          </a:p>
          <a:p>
            <a:r>
              <a:rPr lang="en-GB" b="1" dirty="0"/>
              <a:t>Reliability</a:t>
            </a:r>
            <a:r>
              <a:rPr lang="en-GB" dirty="0"/>
              <a:t>: Using cloud services means that AI applications can continue to operate smoothly even if there are hardware failures. Cloud providers use multiple servers and backup measures to ensure that services remain available.</a:t>
            </a:r>
          </a:p>
          <a:p>
            <a:r>
              <a:rPr lang="en-GB" b="1" dirty="0"/>
              <a:t>Accessibility</a:t>
            </a:r>
            <a:r>
              <a:rPr lang="en-GB" dirty="0"/>
              <a:t>: Cloud-based AI systems can be accessed from anywhere, which is useful for businesses that operate in multiple locations or for users who need to work remotely</a:t>
            </a:r>
            <a:r>
              <a:rPr lang="en-GB" dirty="0" smtClean="0"/>
              <a:t>.</a:t>
            </a:r>
          </a:p>
          <a:p>
            <a:r>
              <a:rPr lang="en-GB" b="1" dirty="0" smtClean="0"/>
              <a:t>Cost effective</a:t>
            </a:r>
            <a:endParaRPr lang="en-GB" b="1" dirty="0"/>
          </a:p>
          <a:p>
            <a:endParaRPr lang="en-US" dirty="0"/>
          </a:p>
        </p:txBody>
      </p:sp>
    </p:spTree>
    <p:extLst>
      <p:ext uri="{BB962C8B-B14F-4D97-AF65-F5344CB8AC3E}">
        <p14:creationId xmlns:p14="http://schemas.microsoft.com/office/powerpoint/2010/main" val="148632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Challenges and New Ideas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GB" b="1" dirty="0"/>
              <a:t>Compatibility Issues</a:t>
            </a:r>
            <a:r>
              <a:rPr lang="en-GB" dirty="0"/>
              <a:t>: While cloud technology supports AI to some extent, there are often compatibility challenges. AI applications can have specific requirements that aren't always met by standard cloud services, such as needing specialized hardware for AI computations.</a:t>
            </a:r>
          </a:p>
          <a:p>
            <a:pPr algn="just"/>
            <a:r>
              <a:rPr lang="en-GB" b="1" dirty="0"/>
              <a:t>Performance Optimization</a:t>
            </a:r>
            <a:r>
              <a:rPr lang="en-GB" dirty="0"/>
              <a:t>: AI systems often require highly optimized environments to perform at their best. The variability in cloud environments can affect AI performance, making it hard to achieve the most efficient operation.</a:t>
            </a:r>
          </a:p>
          <a:p>
            <a:pPr algn="just"/>
            <a:r>
              <a:rPr lang="en-GB" b="1" dirty="0"/>
              <a:t>Security Concerns</a:t>
            </a:r>
            <a:r>
              <a:rPr lang="en-GB" dirty="0"/>
              <a:t>: AI systems handle large amounts of data, some of which can be sensitive. Ensuring the security and privacy of this data in a cloud environment is a major concern.</a:t>
            </a:r>
          </a:p>
          <a:p>
            <a:pPr algn="just"/>
            <a:r>
              <a:rPr lang="en-GB" b="1" dirty="0"/>
              <a:t>Cost Management</a:t>
            </a:r>
            <a:r>
              <a:rPr lang="en-GB" dirty="0"/>
              <a:t>: Running AI applications can be resource-intensive and expensive, especially when using cloud resources. Managing these costs while maintaining performance is a challenge</a:t>
            </a:r>
            <a:r>
              <a:rPr lang="en-GB" dirty="0" smtClean="0"/>
              <a:t>.</a:t>
            </a:r>
          </a:p>
          <a:p>
            <a:pPr algn="ctr"/>
            <a:r>
              <a:rPr lang="en-GB" b="1" dirty="0" smtClean="0"/>
              <a:t>Innovation </a:t>
            </a:r>
            <a:r>
              <a:rPr lang="en-GB" b="1" dirty="0"/>
              <a:t>Opportunities</a:t>
            </a:r>
            <a:r>
              <a:rPr lang="en-GB" dirty="0"/>
              <a:t>: These challenges present opportunities for innovation. There is a need for better tools, technologies, and practices that can bridge the gap between cloud capabilities and AI requirements. Innovating in this space can lead to more seamless integration and utilization of AI in cloud environments.</a:t>
            </a:r>
          </a:p>
          <a:p>
            <a:endParaRPr lang="en-US" dirty="0"/>
          </a:p>
        </p:txBody>
      </p:sp>
    </p:spTree>
    <p:extLst>
      <p:ext uri="{BB962C8B-B14F-4D97-AF65-F5344CB8AC3E}">
        <p14:creationId xmlns:p14="http://schemas.microsoft.com/office/powerpoint/2010/main" val="2397073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Latest AI Techniques</a:t>
            </a:r>
            <a:endParaRPr lang="en-US" dirty="0"/>
          </a:p>
        </p:txBody>
      </p:sp>
      <p:sp>
        <p:nvSpPr>
          <p:cNvPr id="3" name="Content Placeholder 2"/>
          <p:cNvSpPr>
            <a:spLocks noGrp="1"/>
          </p:cNvSpPr>
          <p:nvPr>
            <p:ph idx="1"/>
          </p:nvPr>
        </p:nvSpPr>
        <p:spPr/>
        <p:txBody>
          <a:bodyPr>
            <a:normAutofit fontScale="85000" lnSpcReduction="10000"/>
          </a:bodyPr>
          <a:lstStyle/>
          <a:p>
            <a:r>
              <a:rPr lang="en-GB" b="1" dirty="0"/>
              <a:t>State-of-the-Art Techniques</a:t>
            </a:r>
            <a:r>
              <a:rPr lang="en-GB" dirty="0"/>
              <a:t>: The document discusses the cutting-edge methods that are currently shaping the AI landscape. This includes both new algorithms and improvements to existing ones, which enhance the way machines learn and make decisions.</a:t>
            </a:r>
          </a:p>
          <a:p>
            <a:r>
              <a:rPr lang="en-GB" b="1" dirty="0"/>
              <a:t>Applications in Technology</a:t>
            </a:r>
            <a:r>
              <a:rPr lang="en-GB" dirty="0"/>
              <a:t>: It also touches on how these advanced AI techniques are being applied across various sectors. For instance, AI is used in recognizing speech, translating languages, driving autonomous vehicles, and even in diagnosing diseases through medical imaging.</a:t>
            </a:r>
          </a:p>
          <a:p>
            <a:r>
              <a:rPr lang="en-GB" b="1" dirty="0"/>
              <a:t>Impact on Industry</a:t>
            </a:r>
            <a:r>
              <a:rPr lang="en-GB" dirty="0"/>
              <a:t>: The discussion emphasizes the transformative impact these AI techniques have on businesses and industries, driving efficiency, personalization, and automation. This transformation is crucial for companies looking to stay competitive in a technology-driven market.</a:t>
            </a:r>
          </a:p>
          <a:p>
            <a:r>
              <a:rPr lang="en-GB" b="1" dirty="0"/>
              <a:t>Relevance to Today's Tech</a:t>
            </a:r>
            <a:r>
              <a:rPr lang="en-GB" dirty="0"/>
              <a:t>: By explaining these techniques, the whitepaper aims to show how integral AI has become to modern technology. The methods discussed are not just academic; they are practical tools that power many of the services and devices we use every day.</a:t>
            </a:r>
          </a:p>
          <a:p>
            <a:endParaRPr lang="en-US" dirty="0"/>
          </a:p>
        </p:txBody>
      </p:sp>
    </p:spTree>
    <p:extLst>
      <p:ext uri="{BB962C8B-B14F-4D97-AF65-F5344CB8AC3E}">
        <p14:creationId xmlns:p14="http://schemas.microsoft.com/office/powerpoint/2010/main" val="1512008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how </a:t>
            </a:r>
            <a:r>
              <a:rPr lang="en-GB" b="1" dirty="0"/>
              <a:t>Cloud Technology Helps AI</a:t>
            </a:r>
            <a:endParaRPr lang="en-US" dirty="0"/>
          </a:p>
        </p:txBody>
      </p:sp>
      <p:sp>
        <p:nvSpPr>
          <p:cNvPr id="3" name="Content Placeholder 2"/>
          <p:cNvSpPr>
            <a:spLocks noGrp="1"/>
          </p:cNvSpPr>
          <p:nvPr>
            <p:ph idx="1"/>
          </p:nvPr>
        </p:nvSpPr>
        <p:spPr/>
        <p:txBody>
          <a:bodyPr>
            <a:normAutofit fontScale="70000" lnSpcReduction="20000"/>
          </a:bodyPr>
          <a:lstStyle/>
          <a:p>
            <a:r>
              <a:rPr lang="en-GB" b="1" dirty="0"/>
              <a:t>Supportive Infrastructure</a:t>
            </a:r>
            <a:r>
              <a:rPr lang="en-GB" dirty="0"/>
              <a:t>: Cloud technologies provide a robust and flexible infrastructure that can efficiently support the complex and resource-intensive nature of AI applications. This infrastructure includes vast amounts of storage for data and powerful computing resources that can handle the processing needs of AI models.</a:t>
            </a:r>
          </a:p>
          <a:p>
            <a:r>
              <a:rPr lang="en-GB" b="1" dirty="0"/>
              <a:t>Scalability</a:t>
            </a:r>
            <a:r>
              <a:rPr lang="en-GB" dirty="0"/>
              <a:t>: One of the major advantages of cloud technology for AI is scalability. AI applications often require a great deal of computational power, which can fluctuate depending on the task (e.g., training vs. inference). Cloud environments allow these resources to be scaled up or down as needed, making it easier and more cost-effective to manage AI projects.</a:t>
            </a:r>
          </a:p>
          <a:p>
            <a:r>
              <a:rPr lang="en-GB" b="1" dirty="0"/>
              <a:t>Deployment Speed</a:t>
            </a:r>
            <a:r>
              <a:rPr lang="en-GB" dirty="0"/>
              <a:t>: Cloud technology enables quicker deployment of AI applications. Since the infrastructure is already in place and maintained by the cloud provider, AI developers can focus on building and deploying AI models without worrying about underlying hardware and network configurations.</a:t>
            </a:r>
          </a:p>
          <a:p>
            <a:r>
              <a:rPr lang="en-GB" b="1" dirty="0"/>
              <a:t>Accessibility and Collaboration</a:t>
            </a:r>
            <a:r>
              <a:rPr lang="en-GB" dirty="0"/>
              <a:t>: Cloud-based AI tools and platforms enhance accessibility, allowing developers and data scientists to collaborate from anywhere in the world. This accessibility is particularly important for teams distributed across different locations, facilitating easier sharing of data, models, and insights.</a:t>
            </a:r>
          </a:p>
          <a:p>
            <a:r>
              <a:rPr lang="en-GB" b="1" dirty="0"/>
              <a:t>Integration of Technologies</a:t>
            </a:r>
            <a:r>
              <a:rPr lang="en-GB" dirty="0"/>
              <a:t>: Cloud platforms often come with integrated tools and services specifically designed for AI, such as machine learning frameworks, pre-built AI models, and other development tools. This integration helps streamline the AI development process, from data </a:t>
            </a:r>
            <a:r>
              <a:rPr lang="en-GB" dirty="0" err="1"/>
              <a:t>preprocessing</a:t>
            </a:r>
            <a:r>
              <a:rPr lang="en-GB" dirty="0"/>
              <a:t> to model training and deployment.</a:t>
            </a:r>
          </a:p>
          <a:p>
            <a:endParaRPr lang="en-US" dirty="0"/>
          </a:p>
        </p:txBody>
      </p:sp>
    </p:spTree>
    <p:extLst>
      <p:ext uri="{BB962C8B-B14F-4D97-AF65-F5344CB8AC3E}">
        <p14:creationId xmlns:p14="http://schemas.microsoft.com/office/powerpoint/2010/main" val="3245830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Guidance for Different Readers</a:t>
            </a:r>
            <a:endParaRPr lang="en-US" dirty="0"/>
          </a:p>
        </p:txBody>
      </p:sp>
      <p:sp>
        <p:nvSpPr>
          <p:cNvPr id="3" name="Content Placeholder 2"/>
          <p:cNvSpPr>
            <a:spLocks noGrp="1"/>
          </p:cNvSpPr>
          <p:nvPr>
            <p:ph idx="1"/>
          </p:nvPr>
        </p:nvSpPr>
        <p:spPr/>
        <p:txBody>
          <a:bodyPr>
            <a:normAutofit fontScale="85000" lnSpcReduction="20000"/>
          </a:bodyPr>
          <a:lstStyle/>
          <a:p>
            <a:r>
              <a:rPr lang="en-GB" b="1" dirty="0"/>
              <a:t>For Beginners</a:t>
            </a:r>
            <a:r>
              <a:rPr lang="en-GB" dirty="0"/>
              <a:t>: If a reader is new to engineering AI systems or less familiar with Cloud Native technologies, the whitepaper suggests starting from the very beginning. This approach ensures that foundational concepts and terminologies are thoroughly understood, helping build a solid base of knowledge.</a:t>
            </a:r>
          </a:p>
          <a:p>
            <a:r>
              <a:rPr lang="en-GB" b="1" dirty="0"/>
              <a:t>For Intermediate Readers</a:t>
            </a:r>
            <a:r>
              <a:rPr lang="en-GB" dirty="0"/>
              <a:t>: For those with some background but not deeply involved in current AI or Cloud Native projects, it might be helpful to skim through the basic sections and focus more on the parts discussing integration issues and innovations. This allows them to catch up quickly with recent developments without getting bogged down by familiar concepts.</a:t>
            </a:r>
          </a:p>
          <a:p>
            <a:r>
              <a:rPr lang="en-GB" b="1" dirty="0"/>
              <a:t>For Advanced Readers</a:t>
            </a:r>
            <a:r>
              <a:rPr lang="en-GB" dirty="0"/>
              <a:t>: Experienced professionals, who are perhaps already working on AI or Cloud Native projects, are advised to dive into specific sections that address the challenges they are currently facing or are interested in solving. This targeted approach helps them gain insights that are directly applicable to their work, enhancing their effectiveness and efficiency in tackling real-world problems.</a:t>
            </a:r>
          </a:p>
          <a:p>
            <a:r>
              <a:rPr lang="en-GB" b="1" dirty="0"/>
              <a:t>Based on User Persona</a:t>
            </a:r>
            <a:r>
              <a:rPr lang="en-GB" dirty="0"/>
              <a:t>: The guidance also considers different user personas—like developers, project managers, or decision-makers—suggesting sections that might be most relevant to their specific roles and responsibilities. This ensures that each reader can extract the maximum value pertinent to their needs and interests.</a:t>
            </a:r>
          </a:p>
          <a:p>
            <a:endParaRPr lang="en-US" dirty="0"/>
          </a:p>
        </p:txBody>
      </p:sp>
    </p:spTree>
    <p:extLst>
      <p:ext uri="{BB962C8B-B14F-4D97-AF65-F5344CB8AC3E}">
        <p14:creationId xmlns:p14="http://schemas.microsoft.com/office/powerpoint/2010/main" val="1009333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AI Explained</a:t>
            </a:r>
            <a:endParaRPr lang="en-US" dirty="0"/>
          </a:p>
        </p:txBody>
      </p:sp>
      <p:sp>
        <p:nvSpPr>
          <p:cNvPr id="3" name="Content Placeholder 2"/>
          <p:cNvSpPr>
            <a:spLocks noGrp="1"/>
          </p:cNvSpPr>
          <p:nvPr>
            <p:ph idx="1"/>
          </p:nvPr>
        </p:nvSpPr>
        <p:spPr/>
        <p:txBody>
          <a:bodyPr>
            <a:normAutofit fontScale="77500" lnSpcReduction="20000"/>
          </a:bodyPr>
          <a:lstStyle/>
          <a:p>
            <a:r>
              <a:rPr lang="en-GB" b="1" dirty="0"/>
              <a:t>Discriminative AI</a:t>
            </a:r>
            <a:r>
              <a:rPr lang="en-GB" dirty="0"/>
              <a:t>:</a:t>
            </a:r>
          </a:p>
          <a:p>
            <a:pPr lvl="1"/>
            <a:r>
              <a:rPr lang="en-GB" b="1" dirty="0"/>
              <a:t>Purpose</a:t>
            </a:r>
            <a:r>
              <a:rPr lang="en-GB" dirty="0"/>
              <a:t>: This type of AI focuses on making decisions or classifications based on input data. It learns from existing data to make predictions or categorize new data.</a:t>
            </a:r>
          </a:p>
          <a:p>
            <a:pPr lvl="1"/>
            <a:r>
              <a:rPr lang="en-GB" b="1" dirty="0"/>
              <a:t>Example Applications</a:t>
            </a:r>
            <a:r>
              <a:rPr lang="en-GB" dirty="0"/>
              <a:t>: Discriminative AI is used in scenarios like filtering spam emails, facial recognition systems, and any task where the output is a specific category or label.</a:t>
            </a:r>
          </a:p>
          <a:p>
            <a:pPr lvl="1"/>
            <a:r>
              <a:rPr lang="en-GB" b="1" dirty="0"/>
              <a:t>How it Works</a:t>
            </a:r>
            <a:r>
              <a:rPr lang="en-GB" dirty="0"/>
              <a:t>: It operates by creating models that can distinguish between different types of data inputs, learning the boundaries or differences that define categories.</a:t>
            </a:r>
          </a:p>
          <a:p>
            <a:r>
              <a:rPr lang="en-GB" b="1" dirty="0"/>
              <a:t>Generative AI</a:t>
            </a:r>
            <a:r>
              <a:rPr lang="en-GB" dirty="0"/>
              <a:t>:</a:t>
            </a:r>
          </a:p>
          <a:p>
            <a:pPr lvl="1"/>
            <a:r>
              <a:rPr lang="en-GB" b="1" dirty="0"/>
              <a:t>Purpose</a:t>
            </a:r>
            <a:r>
              <a:rPr lang="en-GB" dirty="0"/>
              <a:t>: Unlike discriminative AI, generative AI is about creating new data instances. It learns the underlying patterns or structures of the data it trains on and uses this knowledge to generate new, similar data.</a:t>
            </a:r>
          </a:p>
          <a:p>
            <a:pPr lvl="1"/>
            <a:r>
              <a:rPr lang="en-GB" b="1" dirty="0"/>
              <a:t>Example Applications</a:t>
            </a:r>
            <a:r>
              <a:rPr lang="en-GB" dirty="0"/>
              <a:t>: Generative AI can be seen in action when AI creates artwork, composes music, or generates realistic human speech. It’s also used in AI models that simulate environments for training autonomous vehicles.</a:t>
            </a:r>
          </a:p>
          <a:p>
            <a:pPr lvl="1"/>
            <a:r>
              <a:rPr lang="en-GB" b="1" dirty="0"/>
              <a:t>How it Works</a:t>
            </a:r>
            <a:r>
              <a:rPr lang="en-GB" dirty="0"/>
              <a:t>: It typically involves more complex models that can not only </a:t>
            </a:r>
            <a:r>
              <a:rPr lang="en-GB" dirty="0" err="1"/>
              <a:t>analyze</a:t>
            </a:r>
            <a:r>
              <a:rPr lang="en-GB" dirty="0"/>
              <a:t> data but also reproduce it in novel ways. These models understand and mimic the process behind the data creation, enabling them to produce new content that is similar to the original training data.</a:t>
            </a:r>
          </a:p>
          <a:p>
            <a:endParaRPr lang="en-US" dirty="0"/>
          </a:p>
        </p:txBody>
      </p:sp>
    </p:spTree>
    <p:extLst>
      <p:ext uri="{BB962C8B-B14F-4D97-AF65-F5344CB8AC3E}">
        <p14:creationId xmlns:p14="http://schemas.microsoft.com/office/powerpoint/2010/main" val="49436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Importance of Cloud Native in the AI Ecosystem</a:t>
            </a:r>
            <a:endParaRPr lang="en-US" dirty="0"/>
          </a:p>
        </p:txBody>
      </p:sp>
      <p:sp>
        <p:nvSpPr>
          <p:cNvPr id="3" name="Content Placeholder 2"/>
          <p:cNvSpPr>
            <a:spLocks noGrp="1"/>
          </p:cNvSpPr>
          <p:nvPr>
            <p:ph idx="1"/>
          </p:nvPr>
        </p:nvSpPr>
        <p:spPr/>
        <p:txBody>
          <a:bodyPr>
            <a:normAutofit fontScale="70000" lnSpcReduction="20000"/>
          </a:bodyPr>
          <a:lstStyle/>
          <a:p>
            <a:r>
              <a:rPr lang="en-GB" b="1" dirty="0"/>
              <a:t>Enhanced Efficiency</a:t>
            </a:r>
            <a:r>
              <a:rPr lang="en-GB" dirty="0"/>
              <a:t>: Cloud Native technologies enable AI systems to operate more efficiently by leveraging containerization, </a:t>
            </a:r>
            <a:r>
              <a:rPr lang="en-GB" dirty="0" err="1"/>
              <a:t>microservices</a:t>
            </a:r>
            <a:r>
              <a:rPr lang="en-GB" dirty="0"/>
              <a:t>, and dynamic orchestration. These technologies allow AI applications to be deployed quickly, scaled efficiently, and managed easily across various environments.</a:t>
            </a:r>
          </a:p>
          <a:p>
            <a:r>
              <a:rPr lang="en-GB" b="1" dirty="0"/>
              <a:t>Agility and Flexibility</a:t>
            </a:r>
            <a:r>
              <a:rPr lang="en-GB" dirty="0"/>
              <a:t>: The use of Cloud Native architectures offers agility in developing and deploying AI applications. Developers can experiment, iterate, and roll out AI features faster because Cloud Native environments support continuous integration and delivery practices. This flexibility is crucial for adapting to the rapid pace of AI development.</a:t>
            </a:r>
          </a:p>
          <a:p>
            <a:r>
              <a:rPr lang="en-GB" b="1" dirty="0"/>
              <a:t>Resource Optimization</a:t>
            </a:r>
            <a:r>
              <a:rPr lang="en-GB" dirty="0"/>
              <a:t>: Cloud Native technologies provide mechanisms for better resource management, such as automatically adjusting computing resources based on the workload demands of AI applications. This optimization helps in reducing operational costs and improving the performance of AI systems.</a:t>
            </a:r>
          </a:p>
          <a:p>
            <a:r>
              <a:rPr lang="en-GB" b="1" dirty="0"/>
              <a:t>Collaboration and Accessibility</a:t>
            </a:r>
            <a:r>
              <a:rPr lang="en-GB" dirty="0"/>
              <a:t>: By being inherently online and distributed, Cloud Native environments facilitate greater collaboration among global teams working on AI projects. They also enhance accessibility, allowing developers and users from anywhere to access AI tools and services, thus democratizing the use of advanced technologies.</a:t>
            </a:r>
          </a:p>
          <a:p>
            <a:r>
              <a:rPr lang="en-GB" b="1" dirty="0"/>
              <a:t>Scalability and Reliability</a:t>
            </a:r>
            <a:r>
              <a:rPr lang="en-GB" dirty="0"/>
              <a:t>: Cloud Native platforms inherently support high scalability and reliability, which are vital for AI applications that need to process large volumes of data or require high availability. These platforms can handle spikes in demand without service disruption, ensuring that AI services are always available when needed.</a:t>
            </a:r>
          </a:p>
          <a:p>
            <a:endParaRPr lang="en-US" dirty="0"/>
          </a:p>
        </p:txBody>
      </p:sp>
    </p:spTree>
    <p:extLst>
      <p:ext uri="{BB962C8B-B14F-4D97-AF65-F5344CB8AC3E}">
        <p14:creationId xmlns:p14="http://schemas.microsoft.com/office/powerpoint/2010/main" val="17702954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223</TotalTime>
  <Words>1483</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Cloud Native Artificial Intelligence</vt:lpstr>
      <vt:lpstr>Combination of Cloud Technology &amp; AI</vt:lpstr>
      <vt:lpstr>Challenges and New Ideas</vt:lpstr>
      <vt:lpstr>Latest AI Techniques</vt:lpstr>
      <vt:lpstr>how Cloud Technology Helps AI</vt:lpstr>
      <vt:lpstr>Guidance for Different Readers</vt:lpstr>
      <vt:lpstr>Types of AI Explained</vt:lpstr>
      <vt:lpstr>Importance of Cloud Native in the AI Ecosystem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Native Artificial Intelligence</dc:title>
  <dc:creator>Microsoft account</dc:creator>
  <cp:lastModifiedBy>Microsoft account</cp:lastModifiedBy>
  <cp:revision>4</cp:revision>
  <dcterms:created xsi:type="dcterms:W3CDTF">2024-04-23T13:49:54Z</dcterms:created>
  <dcterms:modified xsi:type="dcterms:W3CDTF">2024-04-23T17:33:37Z</dcterms:modified>
</cp:coreProperties>
</file>