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0" r:id="rId3"/>
    <p:sldId id="257" r:id="rId4"/>
    <p:sldId id="262" r:id="rId5"/>
    <p:sldId id="261" r:id="rId6"/>
    <p:sldId id="263" r:id="rId7"/>
    <p:sldId id="277" r:id="rId8"/>
    <p:sldId id="278" r:id="rId9"/>
    <p:sldId id="265" r:id="rId10"/>
    <p:sldId id="266" r:id="rId11"/>
    <p:sldId id="270" r:id="rId12"/>
    <p:sldId id="271" r:id="rId13"/>
    <p:sldId id="272" r:id="rId14"/>
    <p:sldId id="273" r:id="rId15"/>
    <p:sldId id="274" r:id="rId16"/>
    <p:sldId id="275" r:id="rId17"/>
    <p:sldId id="276" r:id="rId18"/>
    <p:sldId id="267" r:id="rId19"/>
    <p:sldId id="279" r:id="rId20"/>
    <p:sldId id="280" r:id="rId21"/>
    <p:sldId id="281" r:id="rId22"/>
    <p:sldId id="282" r:id="rId23"/>
    <p:sldId id="283" r:id="rId24"/>
    <p:sldId id="284" r:id="rId25"/>
    <p:sldId id="285" r:id="rId26"/>
    <p:sldId id="268" r:id="rId27"/>
    <p:sldId id="286" r:id="rId28"/>
    <p:sldId id="287" r:id="rId29"/>
    <p:sldId id="289" r:id="rId30"/>
    <p:sldId id="288" r:id="rId31"/>
    <p:sldId id="290" r:id="rId32"/>
    <p:sldId id="291" r:id="rId33"/>
    <p:sldId id="269" r:id="rId34"/>
    <p:sldId id="292" r:id="rId35"/>
    <p:sldId id="297" r:id="rId36"/>
    <p:sldId id="294" r:id="rId37"/>
    <p:sldId id="298" r:id="rId38"/>
    <p:sldId id="295" r:id="rId39"/>
    <p:sldId id="299" r:id="rId40"/>
    <p:sldId id="293" r:id="rId41"/>
    <p:sldId id="300" r:id="rId42"/>
    <p:sldId id="301" r:id="rId43"/>
    <p:sldId id="303"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306108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15191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5C934C-604D-402F-AF57-B28E17B6596C}"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262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3061452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5C934C-604D-402F-AF57-B28E17B6596C}"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3200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71655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3294862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5760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379106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2CEBC-5BF5-4BB0-AABE-54A30111C3BE}" type="datetimeFigureOut">
              <a:rPr lang="en-PK" smtClean="0"/>
              <a:t>05/09/2024</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7127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88395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2CEBC-5BF5-4BB0-AABE-54A30111C3BE}" type="datetimeFigureOut">
              <a:rPr lang="en-PK" smtClean="0"/>
              <a:t>05/09/2024</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9048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2CEBC-5BF5-4BB0-AABE-54A30111C3BE}" type="datetimeFigureOut">
              <a:rPr lang="en-PK" smtClean="0"/>
              <a:t>05/09/2024</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93487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2CEBC-5BF5-4BB0-AABE-54A30111C3BE}" type="datetimeFigureOut">
              <a:rPr lang="en-PK" smtClean="0"/>
              <a:t>05/09/2024</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204964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50719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2CEBC-5BF5-4BB0-AABE-54A30111C3BE}" type="datetimeFigureOut">
              <a:rPr lang="en-PK" smtClean="0"/>
              <a:t>05/09/2024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5C934C-604D-402F-AF57-B28E17B6596C}" type="slidenum">
              <a:rPr lang="en-PK" smtClean="0"/>
              <a:t>‹#›</a:t>
            </a:fld>
            <a:endParaRPr lang="en-PK"/>
          </a:p>
        </p:txBody>
      </p:sp>
    </p:spTree>
    <p:extLst>
      <p:ext uri="{BB962C8B-B14F-4D97-AF65-F5344CB8AC3E}">
        <p14:creationId xmlns:p14="http://schemas.microsoft.com/office/powerpoint/2010/main" val="140517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B2CEBC-5BF5-4BB0-AABE-54A30111C3BE}" type="datetimeFigureOut">
              <a:rPr lang="en-PK" smtClean="0"/>
              <a:t>05/09/2024</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5C934C-604D-402F-AF57-B28E17B6596C}" type="slidenum">
              <a:rPr lang="en-PK" smtClean="0"/>
              <a:t>‹#›</a:t>
            </a:fld>
            <a:endParaRPr lang="en-PK"/>
          </a:p>
        </p:txBody>
      </p:sp>
    </p:spTree>
    <p:extLst>
      <p:ext uri="{BB962C8B-B14F-4D97-AF65-F5344CB8AC3E}">
        <p14:creationId xmlns:p14="http://schemas.microsoft.com/office/powerpoint/2010/main" val="200530925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hQwFeIupNP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dSce20oYIPY&amp;t=432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nZromH6F7R0"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1771319" y="1550719"/>
            <a:ext cx="8649361" cy="1878281"/>
          </a:xfrm>
        </p:spPr>
        <p:txBody>
          <a:bodyPr>
            <a:normAutofit fontScale="90000"/>
          </a:bodyPr>
          <a:lstStyle/>
          <a:p>
            <a:pPr algn="ctr"/>
            <a:r>
              <a:rPr lang="en-GB" b="1" i="0" dirty="0">
                <a:solidFill>
                  <a:srgbClr val="A53010"/>
                </a:solidFill>
                <a:effectLst/>
                <a:latin typeface="Google Sans"/>
              </a:rPr>
              <a:t>Gradual Evolution In The Field Of NLP</a:t>
            </a:r>
            <a:br>
              <a:rPr lang="en-GB" b="1" i="0" dirty="0">
                <a:solidFill>
                  <a:srgbClr val="A53010"/>
                </a:solidFill>
                <a:effectLst/>
                <a:latin typeface="Google Sans"/>
              </a:rPr>
            </a:br>
            <a:endParaRPr lang="en-PK" b="1" dirty="0">
              <a:solidFill>
                <a:srgbClr val="A53010"/>
              </a:solidFill>
            </a:endParaRPr>
          </a:p>
        </p:txBody>
      </p:sp>
      <p:sp>
        <p:nvSpPr>
          <p:cNvPr id="4" name="Title 1">
            <a:extLst>
              <a:ext uri="{FF2B5EF4-FFF2-40B4-BE49-F238E27FC236}">
                <a16:creationId xmlns:a16="http://schemas.microsoft.com/office/drawing/2014/main" id="{6095FD1A-4ADF-8FEA-F26D-DD2CA48068A0}"/>
              </a:ext>
            </a:extLst>
          </p:cNvPr>
          <p:cNvSpPr txBox="1">
            <a:spLocks/>
          </p:cNvSpPr>
          <p:nvPr/>
        </p:nvSpPr>
        <p:spPr>
          <a:xfrm>
            <a:off x="1876250" y="2739453"/>
            <a:ext cx="8649361" cy="1878281"/>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u="sng" dirty="0">
                <a:solidFill>
                  <a:srgbClr val="A53010"/>
                </a:solidFill>
                <a:latin typeface="Google Sans"/>
              </a:rPr>
              <a:t>Early Models to Transformer Model</a:t>
            </a:r>
            <a:br>
              <a:rPr lang="en-GB" b="1" dirty="0">
                <a:solidFill>
                  <a:srgbClr val="A53010"/>
                </a:solidFill>
                <a:latin typeface="Google Sans"/>
              </a:rPr>
            </a:br>
            <a:endParaRPr lang="en-PK" b="1" dirty="0">
              <a:solidFill>
                <a:srgbClr val="A53010"/>
              </a:solidFill>
            </a:endParaRPr>
          </a:p>
        </p:txBody>
      </p:sp>
    </p:spTree>
    <p:extLst>
      <p:ext uri="{BB962C8B-B14F-4D97-AF65-F5344CB8AC3E}">
        <p14:creationId xmlns:p14="http://schemas.microsoft.com/office/powerpoint/2010/main" val="302613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Word2Vec</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buNone/>
            </a:pPr>
            <a:r>
              <a:rPr lang="en-GB" sz="2000" b="1" dirty="0"/>
              <a:t>Introduced by Google in 2013, it used </a:t>
            </a:r>
            <a:r>
              <a:rPr lang="en-GB" sz="2000" b="1" dirty="0">
                <a:solidFill>
                  <a:srgbClr val="C00000"/>
                </a:solidFill>
              </a:rPr>
              <a:t>neural networks </a:t>
            </a:r>
            <a:r>
              <a:rPr lang="en-GB" sz="2000" b="1" dirty="0"/>
              <a:t>to learn continuous vector representations of words..</a:t>
            </a:r>
          </a:p>
          <a:p>
            <a:pPr marL="0" indent="0">
              <a:buNone/>
            </a:pPr>
            <a:r>
              <a:rPr lang="en-GB" sz="2400" b="1" dirty="0">
                <a:solidFill>
                  <a:srgbClr val="A53010"/>
                </a:solidFill>
              </a:rPr>
              <a:t>Key Idea: </a:t>
            </a:r>
            <a:r>
              <a:rPr lang="en-GB" sz="2000" b="1" dirty="0"/>
              <a:t>Words with similar meanings should have similar embeddings. </a:t>
            </a:r>
          </a:p>
          <a:p>
            <a:pPr marL="0" indent="0">
              <a:buNone/>
            </a:pPr>
            <a:endParaRPr lang="en-GB" sz="2000" b="1" dirty="0"/>
          </a:p>
          <a:p>
            <a:pPr marL="0" indent="0">
              <a:buNone/>
            </a:pPr>
            <a:r>
              <a:rPr lang="en-GB" sz="2400" b="1" dirty="0">
                <a:solidFill>
                  <a:srgbClr val="A53010"/>
                </a:solidFill>
              </a:rPr>
              <a:t>Variants: </a:t>
            </a:r>
          </a:p>
          <a:p>
            <a:pPr marL="1200150" lvl="2" indent="-400050">
              <a:buFont typeface="+mj-lt"/>
              <a:buAutoNum type="romanLcPeriod"/>
            </a:pPr>
            <a:r>
              <a:rPr lang="en-GB" sz="2000" b="1" dirty="0"/>
              <a:t>	Continuous Bag of Words (CBOW)</a:t>
            </a:r>
          </a:p>
          <a:p>
            <a:pPr marL="1200150" lvl="2" indent="-400050">
              <a:buFont typeface="+mj-lt"/>
              <a:buAutoNum type="romanLcPeriod"/>
            </a:pPr>
            <a:r>
              <a:rPr lang="en-GB" sz="2000" b="1" dirty="0"/>
              <a:t>	Skip-gram</a:t>
            </a:r>
          </a:p>
          <a:p>
            <a:pPr marL="0" indent="0">
              <a:buNone/>
            </a:pPr>
            <a:endParaRPr lang="en-GB" sz="2000" b="1" dirty="0">
              <a:solidFill>
                <a:srgbClr val="0070C0"/>
              </a:solidFill>
              <a:hlinkClick r:id="rId2">
                <a:extLst>
                  <a:ext uri="{A12FA001-AC4F-418D-AE19-62706E023703}">
                    <ahyp:hlinkClr xmlns:ahyp="http://schemas.microsoft.com/office/drawing/2018/hyperlinkcolor" val="tx"/>
                  </a:ext>
                </a:extLst>
              </a:hlinkClick>
            </a:endParaRPr>
          </a:p>
          <a:p>
            <a:pPr marL="0" indent="0">
              <a:buNone/>
            </a:pPr>
            <a:r>
              <a:rPr lang="en-GB" sz="2000" b="1" dirty="0">
                <a:solidFill>
                  <a:srgbClr val="0070C0"/>
                </a:solidFill>
                <a:hlinkClick r:id="rId2">
                  <a:extLst>
                    <a:ext uri="{A12FA001-AC4F-418D-AE19-62706E023703}">
                      <ahyp:hlinkClr xmlns:ahyp="http://schemas.microsoft.com/office/drawing/2018/hyperlinkcolor" val="tx"/>
                    </a:ext>
                  </a:extLst>
                </a:hlinkClick>
              </a:rPr>
              <a:t>YouTube Link</a:t>
            </a:r>
            <a:endParaRPr lang="en-GB" sz="2000" b="1" dirty="0">
              <a:solidFill>
                <a:srgbClr val="0070C0"/>
              </a:solidFill>
            </a:endParaRPr>
          </a:p>
        </p:txBody>
      </p:sp>
    </p:spTree>
    <p:extLst>
      <p:ext uri="{BB962C8B-B14F-4D97-AF65-F5344CB8AC3E}">
        <p14:creationId xmlns:p14="http://schemas.microsoft.com/office/powerpoint/2010/main" val="195373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Word2Vec</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514350" indent="-514350">
              <a:buFont typeface="+mj-lt"/>
              <a:buAutoNum type="romanLcPeriod"/>
            </a:pPr>
            <a:r>
              <a:rPr lang="en-GB" sz="2400" b="1" dirty="0">
                <a:solidFill>
                  <a:srgbClr val="A53010"/>
                </a:solidFill>
              </a:rPr>
              <a:t>Continuous Bag of Words (CBOW)</a:t>
            </a:r>
          </a:p>
          <a:p>
            <a:pPr marL="0" indent="0">
              <a:buNone/>
            </a:pPr>
            <a:r>
              <a:rPr lang="en-GB" sz="2000" b="1" dirty="0"/>
              <a:t>	Predicts the target word (the centre word) from the context words (the surrounding words).</a:t>
            </a:r>
          </a:p>
          <a:p>
            <a:pPr marL="0" indent="0">
              <a:buNone/>
            </a:pPr>
            <a:endParaRPr lang="en-GB" sz="2000" b="1" dirty="0"/>
          </a:p>
          <a:p>
            <a:pPr marL="514350" indent="-514350">
              <a:buFont typeface="+mj-lt"/>
              <a:buAutoNum type="romanLcPeriod" startAt="2"/>
            </a:pPr>
            <a:r>
              <a:rPr lang="en-GB" sz="2400" b="1" dirty="0">
                <a:solidFill>
                  <a:srgbClr val="A53010"/>
                </a:solidFill>
              </a:rPr>
              <a:t>Skip-gram</a:t>
            </a:r>
          </a:p>
          <a:p>
            <a:pPr marL="0" indent="0">
              <a:buNone/>
            </a:pPr>
            <a:r>
              <a:rPr lang="en-GB" sz="2000" dirty="0"/>
              <a:t>	</a:t>
            </a:r>
            <a:r>
              <a:rPr lang="en-GB" sz="2000" b="1" dirty="0"/>
              <a:t>Predicts the context words from the target word (the centre word).</a:t>
            </a:r>
            <a:endParaRPr lang="en-GB" sz="2000" b="1" dirty="0">
              <a:solidFill>
                <a:srgbClr val="A53010"/>
              </a:solidFill>
            </a:endParaRPr>
          </a:p>
        </p:txBody>
      </p:sp>
    </p:spTree>
    <p:extLst>
      <p:ext uri="{BB962C8B-B14F-4D97-AF65-F5344CB8AC3E}">
        <p14:creationId xmlns:p14="http://schemas.microsoft.com/office/powerpoint/2010/main" val="134925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Word2Vec</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514350" indent="-514350">
              <a:buFont typeface="+mj-lt"/>
              <a:buAutoNum type="romanLcPeriod"/>
            </a:pPr>
            <a:r>
              <a:rPr lang="en-GB" sz="2400" b="1" dirty="0">
                <a:solidFill>
                  <a:srgbClr val="A53010"/>
                </a:solidFill>
              </a:rPr>
              <a:t>Example of Skip-gram</a:t>
            </a:r>
          </a:p>
          <a:p>
            <a:pPr marL="0" indent="0">
              <a:lnSpc>
                <a:spcPct val="150000"/>
              </a:lnSpc>
              <a:buNone/>
            </a:pPr>
            <a:r>
              <a:rPr lang="en-GB" sz="2000" dirty="0"/>
              <a:t>Let's say we have a sentence:</a:t>
            </a:r>
            <a:br>
              <a:rPr lang="en-GB" sz="2000" dirty="0"/>
            </a:br>
            <a:r>
              <a:rPr lang="en-GB" sz="2000" b="1" dirty="0"/>
              <a:t>"The cat sits on the mat."</a:t>
            </a:r>
            <a:endParaRPr lang="en-GB" sz="2000" dirty="0"/>
          </a:p>
          <a:p>
            <a:pPr marL="0" indent="0">
              <a:lnSpc>
                <a:spcPct val="150000"/>
              </a:lnSpc>
              <a:buNone/>
            </a:pPr>
            <a:r>
              <a:rPr lang="en-GB" sz="2000" dirty="0"/>
              <a:t>Target word: </a:t>
            </a:r>
            <a:r>
              <a:rPr lang="en-GB" sz="2000" b="1" dirty="0"/>
              <a:t>"sits"</a:t>
            </a:r>
            <a:endParaRPr lang="en-GB" sz="2000" dirty="0"/>
          </a:p>
          <a:p>
            <a:pPr marL="0" indent="0">
              <a:lnSpc>
                <a:spcPct val="150000"/>
              </a:lnSpc>
              <a:buNone/>
            </a:pPr>
            <a:r>
              <a:rPr lang="en-GB" sz="2000" dirty="0"/>
              <a:t>Context words: ["the", "cat", "on", "the", "mat"]</a:t>
            </a:r>
          </a:p>
          <a:p>
            <a:pPr marL="0" indent="0">
              <a:lnSpc>
                <a:spcPct val="150000"/>
              </a:lnSpc>
              <a:buNone/>
            </a:pPr>
            <a:r>
              <a:rPr lang="en-GB" sz="2000" dirty="0"/>
              <a:t>Word2Vec will learn to predict the context words given the target word </a:t>
            </a:r>
            <a:r>
              <a:rPr lang="en-GB" sz="2000" b="1" dirty="0"/>
              <a:t>"sits"</a:t>
            </a:r>
            <a:endParaRPr lang="en-GB" sz="2000" dirty="0"/>
          </a:p>
          <a:p>
            <a:pPr marL="0" indent="0">
              <a:buNone/>
            </a:pPr>
            <a:endParaRPr lang="en-GB" sz="2000" b="1" dirty="0">
              <a:solidFill>
                <a:srgbClr val="A53010"/>
              </a:solidFill>
            </a:endParaRPr>
          </a:p>
        </p:txBody>
      </p:sp>
    </p:spTree>
    <p:extLst>
      <p:ext uri="{BB962C8B-B14F-4D97-AF65-F5344CB8AC3E}">
        <p14:creationId xmlns:p14="http://schemas.microsoft.com/office/powerpoint/2010/main" val="125233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Word2Vec</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lnSpcReduction="10000"/>
          </a:bodyPr>
          <a:lstStyle/>
          <a:p>
            <a:pPr marL="0" indent="0">
              <a:buNone/>
            </a:pPr>
            <a:r>
              <a:rPr lang="en-GB" sz="2400" b="1" dirty="0">
                <a:solidFill>
                  <a:srgbClr val="A53010"/>
                </a:solidFill>
              </a:rPr>
              <a:t>Limitations</a:t>
            </a:r>
          </a:p>
          <a:p>
            <a:r>
              <a:rPr lang="en-GB" sz="2000" b="1" dirty="0">
                <a:solidFill>
                  <a:srgbClr val="A53010"/>
                </a:solidFill>
              </a:rPr>
              <a:t>Limited to Local Context: </a:t>
            </a:r>
          </a:p>
          <a:p>
            <a:pPr marL="0" indent="0">
              <a:buNone/>
            </a:pPr>
            <a:r>
              <a:rPr lang="en-GB" sz="2000" b="1" dirty="0">
                <a:solidFill>
                  <a:schemeClr val="tx1"/>
                </a:solidFill>
              </a:rPr>
              <a:t>Word2Vec considers only a fixed-size window around the target word, limiting its understanding of broader context.</a:t>
            </a:r>
          </a:p>
          <a:p>
            <a:r>
              <a:rPr lang="en-GB" sz="2000" b="1" dirty="0">
                <a:solidFill>
                  <a:srgbClr val="A53010"/>
                </a:solidFill>
              </a:rPr>
              <a:t>Does Not Capture Sub word Information: </a:t>
            </a:r>
          </a:p>
          <a:p>
            <a:pPr marL="0" indent="0">
              <a:buNone/>
            </a:pPr>
            <a:r>
              <a:rPr lang="en-GB" sz="2000" b="1" dirty="0">
                <a:solidFill>
                  <a:schemeClr val="tx1"/>
                </a:solidFill>
              </a:rPr>
              <a:t>Word2Vec treats each word as a unique token, which means it does not consider morphological aspects (like prefixes or suffixes) that might provide additional meaning.</a:t>
            </a:r>
          </a:p>
          <a:p>
            <a:r>
              <a:rPr lang="en-GB" sz="2000" b="1" dirty="0">
                <a:solidFill>
                  <a:srgbClr val="A53010"/>
                </a:solidFill>
              </a:rPr>
              <a:t>Vocabulary is Fixed: </a:t>
            </a:r>
          </a:p>
          <a:p>
            <a:pPr marL="0" indent="0">
              <a:buNone/>
            </a:pPr>
            <a:r>
              <a:rPr lang="en-GB" sz="2000" b="1" dirty="0">
                <a:solidFill>
                  <a:schemeClr val="tx1"/>
                </a:solidFill>
              </a:rPr>
              <a:t>Once trained, Word2Vec cannot handle out-of-vocabulary (OOV) words, i.e., words it hasn't seen before.</a:t>
            </a:r>
          </a:p>
        </p:txBody>
      </p:sp>
    </p:spTree>
    <p:extLst>
      <p:ext uri="{BB962C8B-B14F-4D97-AF65-F5344CB8AC3E}">
        <p14:creationId xmlns:p14="http://schemas.microsoft.com/office/powerpoint/2010/main" val="91565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2"/>
            </a:pPr>
            <a:r>
              <a:rPr lang="en-GB" sz="4000" b="1" dirty="0" err="1">
                <a:solidFill>
                  <a:srgbClr val="A53010"/>
                </a:solidFill>
              </a:rPr>
              <a:t>GloVe</a:t>
            </a:r>
            <a:endParaRPr lang="en-GB" sz="40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lgn="just">
              <a:buNone/>
            </a:pPr>
            <a:r>
              <a:rPr lang="en-GB" sz="2000" b="1" dirty="0"/>
              <a:t>Global Vectors for Word Representation (</a:t>
            </a:r>
            <a:r>
              <a:rPr lang="en-GB" sz="2000" b="1" dirty="0" err="1"/>
              <a:t>GloVe</a:t>
            </a:r>
            <a:r>
              <a:rPr lang="en-GB" sz="2000" b="1" dirty="0"/>
              <a:t>) was introduced by Stanford researchers in 2014. Unlike earlier models like Word2Vec that use </a:t>
            </a:r>
            <a:r>
              <a:rPr lang="en-GB" sz="2000" b="1" dirty="0">
                <a:solidFill>
                  <a:srgbClr val="A53010"/>
                </a:solidFill>
              </a:rPr>
              <a:t>local context windows</a:t>
            </a:r>
            <a:r>
              <a:rPr lang="en-GB" sz="2000" b="1" dirty="0"/>
              <a:t>, </a:t>
            </a:r>
            <a:r>
              <a:rPr lang="en-GB" sz="2000" b="1" dirty="0" err="1"/>
              <a:t>GloVe</a:t>
            </a:r>
            <a:r>
              <a:rPr lang="en-GB" sz="2000" b="1" dirty="0"/>
              <a:t> leverages both </a:t>
            </a:r>
            <a:r>
              <a:rPr lang="en-GB" sz="2000" b="1" dirty="0">
                <a:solidFill>
                  <a:srgbClr val="A53010"/>
                </a:solidFill>
              </a:rPr>
              <a:t>global and local </a:t>
            </a:r>
            <a:r>
              <a:rPr lang="en-GB" sz="2000" b="1" dirty="0"/>
              <a:t>statistical information from a corpus to learn word embeddings. The goal is to produce word vectors that capture semantic meanings and </a:t>
            </a:r>
            <a:r>
              <a:rPr lang="en-GB" sz="2000" b="1" dirty="0">
                <a:solidFill>
                  <a:srgbClr val="A53010"/>
                </a:solidFill>
              </a:rPr>
              <a:t>relationships between words</a:t>
            </a:r>
            <a:r>
              <a:rPr lang="en-GB" sz="2000" b="1" dirty="0"/>
              <a:t>.</a:t>
            </a:r>
          </a:p>
          <a:p>
            <a:pPr marL="0" indent="0">
              <a:buNone/>
            </a:pPr>
            <a:r>
              <a:rPr lang="en-GB" sz="2400" b="1" dirty="0">
                <a:solidFill>
                  <a:srgbClr val="A53010"/>
                </a:solidFill>
              </a:rPr>
              <a:t>How It Works:</a:t>
            </a:r>
          </a:p>
          <a:p>
            <a:pPr marL="0" indent="0" algn="just">
              <a:buNone/>
            </a:pPr>
            <a:r>
              <a:rPr lang="en-GB" sz="2000" b="1" dirty="0" err="1">
                <a:solidFill>
                  <a:schemeClr val="tx1"/>
                </a:solidFill>
              </a:rPr>
              <a:t>GloVe</a:t>
            </a:r>
            <a:r>
              <a:rPr lang="en-GB" sz="2000" b="1" dirty="0">
                <a:solidFill>
                  <a:schemeClr val="tx1"/>
                </a:solidFill>
              </a:rPr>
              <a:t> begins by constructing a word co-occurrence matrix from a large corpus. This matrix captures how frequently each word co-occurs with every other word within a specified context window. For example, if "ice" and "solid" frequently appear together, their co-occurrence value will be high.</a:t>
            </a:r>
          </a:p>
        </p:txBody>
      </p:sp>
    </p:spTree>
    <p:extLst>
      <p:ext uri="{BB962C8B-B14F-4D97-AF65-F5344CB8AC3E}">
        <p14:creationId xmlns:p14="http://schemas.microsoft.com/office/powerpoint/2010/main" val="190526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2"/>
            </a:pPr>
            <a:r>
              <a:rPr lang="en-GB" sz="4000" b="1" dirty="0" err="1">
                <a:solidFill>
                  <a:srgbClr val="A53010"/>
                </a:solidFill>
              </a:rPr>
              <a:t>GloVe</a:t>
            </a:r>
            <a:endParaRPr lang="en-GB" sz="40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fontScale="92500"/>
          </a:bodyPr>
          <a:lstStyle/>
          <a:p>
            <a:pPr marL="0" indent="0" algn="just">
              <a:lnSpc>
                <a:spcPct val="150000"/>
              </a:lnSpc>
              <a:buNone/>
            </a:pPr>
            <a:r>
              <a:rPr lang="en-GB" sz="2400" b="1" dirty="0">
                <a:solidFill>
                  <a:srgbClr val="A53010"/>
                </a:solidFill>
              </a:rPr>
              <a:t>Limitations of </a:t>
            </a:r>
            <a:r>
              <a:rPr lang="en-GB" sz="2400" b="1" dirty="0" err="1">
                <a:solidFill>
                  <a:srgbClr val="A53010"/>
                </a:solidFill>
              </a:rPr>
              <a:t>GloVe</a:t>
            </a:r>
            <a:r>
              <a:rPr lang="en-GB" sz="2400" b="1" dirty="0">
                <a:solidFill>
                  <a:srgbClr val="A53010"/>
                </a:solidFill>
              </a:rPr>
              <a:t>:</a:t>
            </a:r>
          </a:p>
          <a:p>
            <a:pPr algn="just">
              <a:lnSpc>
                <a:spcPct val="150000"/>
              </a:lnSpc>
            </a:pPr>
            <a:r>
              <a:rPr lang="en-GB" sz="2000" b="1" dirty="0">
                <a:solidFill>
                  <a:srgbClr val="A53010"/>
                </a:solidFill>
              </a:rPr>
              <a:t>Static Word Embeddings: </a:t>
            </a:r>
          </a:p>
          <a:p>
            <a:pPr marL="0" indent="0" algn="just">
              <a:lnSpc>
                <a:spcPct val="150000"/>
              </a:lnSpc>
              <a:buNone/>
            </a:pPr>
            <a:r>
              <a:rPr lang="en-GB" sz="2000" b="1" dirty="0"/>
              <a:t>Similar to Word2Vec, </a:t>
            </a:r>
            <a:r>
              <a:rPr lang="en-GB" sz="2000" b="1" dirty="0" err="1"/>
              <a:t>GloVe</a:t>
            </a:r>
            <a:r>
              <a:rPr lang="en-GB" sz="2000" b="1" dirty="0"/>
              <a:t> generates a </a:t>
            </a:r>
            <a:r>
              <a:rPr lang="en-GB" sz="2000" b="1" dirty="0">
                <a:solidFill>
                  <a:srgbClr val="A53010"/>
                </a:solidFill>
              </a:rPr>
              <a:t>single vector per word</a:t>
            </a:r>
            <a:r>
              <a:rPr lang="en-GB" sz="2000" b="1" dirty="0"/>
              <a:t>, regardless of its context, leading to problems with words that have multiple meanings (e.g., "bank" as a financial institution vs. the side of a river).</a:t>
            </a:r>
          </a:p>
          <a:p>
            <a:pPr algn="just">
              <a:lnSpc>
                <a:spcPct val="150000"/>
              </a:lnSpc>
            </a:pPr>
            <a:r>
              <a:rPr lang="en-GB" sz="2000" b="1" dirty="0">
                <a:solidFill>
                  <a:srgbClr val="A53010"/>
                </a:solidFill>
              </a:rPr>
              <a:t>Computationally Expensive:</a:t>
            </a:r>
          </a:p>
          <a:p>
            <a:pPr marL="0" indent="0" algn="just">
              <a:lnSpc>
                <a:spcPct val="150000"/>
              </a:lnSpc>
              <a:buNone/>
            </a:pPr>
            <a:r>
              <a:rPr lang="en-GB" sz="2000" b="1" dirty="0"/>
              <a:t>Creating and factorizing the co-occurrence matrix is computationally expensive and requires </a:t>
            </a:r>
            <a:r>
              <a:rPr lang="en-GB" sz="2000" b="1" dirty="0">
                <a:solidFill>
                  <a:srgbClr val="A53010"/>
                </a:solidFill>
              </a:rPr>
              <a:t>significant memory</a:t>
            </a:r>
            <a:r>
              <a:rPr lang="en-GB" sz="2000" b="1" dirty="0"/>
              <a:t>.</a:t>
            </a:r>
            <a:endParaRPr lang="en-GB" sz="2000" b="1" dirty="0">
              <a:solidFill>
                <a:schemeClr val="tx1"/>
              </a:solidFill>
            </a:endParaRPr>
          </a:p>
        </p:txBody>
      </p:sp>
    </p:spTree>
    <p:extLst>
      <p:ext uri="{BB962C8B-B14F-4D97-AF65-F5344CB8AC3E}">
        <p14:creationId xmlns:p14="http://schemas.microsoft.com/office/powerpoint/2010/main" val="156138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3"/>
            </a:pPr>
            <a:r>
              <a:rPr lang="en-GB" sz="4000" b="1" dirty="0" err="1">
                <a:solidFill>
                  <a:srgbClr val="A53010"/>
                </a:solidFill>
              </a:rPr>
              <a:t>FastText</a:t>
            </a:r>
            <a:endParaRPr lang="en-GB" sz="40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lgn="just">
              <a:buNone/>
            </a:pPr>
            <a:r>
              <a:rPr lang="en-GB" sz="2000" b="1" dirty="0" err="1">
                <a:solidFill>
                  <a:schemeClr val="tx1"/>
                </a:solidFill>
              </a:rPr>
              <a:t>FastText</a:t>
            </a:r>
            <a:r>
              <a:rPr lang="en-GB" sz="2000" b="1" dirty="0">
                <a:solidFill>
                  <a:schemeClr val="tx1"/>
                </a:solidFill>
              </a:rPr>
              <a:t>, developed by Facebook AI Research, builds on Word2Vec and addresses some of its limitations by incorporating sub word information.</a:t>
            </a:r>
          </a:p>
          <a:p>
            <a:pPr marL="0" indent="0" algn="just">
              <a:buNone/>
            </a:pPr>
            <a:r>
              <a:rPr lang="en-GB" sz="2000" b="1" dirty="0">
                <a:solidFill>
                  <a:srgbClr val="A53010"/>
                </a:solidFill>
              </a:rPr>
              <a:t>How It Works:</a:t>
            </a:r>
          </a:p>
          <a:p>
            <a:pPr marL="0" indent="0" algn="just">
              <a:buNone/>
            </a:pPr>
            <a:r>
              <a:rPr lang="en-GB" sz="2000" b="1" dirty="0">
                <a:solidFill>
                  <a:srgbClr val="A53010"/>
                </a:solidFill>
              </a:rPr>
              <a:t>Sub word Information: </a:t>
            </a:r>
          </a:p>
          <a:p>
            <a:pPr marL="0" indent="0" algn="just">
              <a:buNone/>
            </a:pPr>
            <a:r>
              <a:rPr lang="en-GB" sz="2000" b="1" dirty="0" err="1">
                <a:solidFill>
                  <a:schemeClr val="tx1"/>
                </a:solidFill>
              </a:rPr>
              <a:t>FastText</a:t>
            </a:r>
            <a:r>
              <a:rPr lang="en-GB" sz="2000" b="1" dirty="0">
                <a:solidFill>
                  <a:schemeClr val="tx1"/>
                </a:solidFill>
              </a:rPr>
              <a:t> breaks down words into character n-grams (</a:t>
            </a:r>
            <a:r>
              <a:rPr lang="en-GB" sz="2000" b="1" dirty="0" err="1">
                <a:solidFill>
                  <a:schemeClr val="tx1"/>
                </a:solidFill>
              </a:rPr>
              <a:t>subwords</a:t>
            </a:r>
            <a:r>
              <a:rPr lang="en-GB" sz="2000" b="1" dirty="0">
                <a:solidFill>
                  <a:schemeClr val="tx1"/>
                </a:solidFill>
              </a:rPr>
              <a:t>). For example, the word "playing" might be broken into "play", "lay", "ayin", etc.</a:t>
            </a:r>
          </a:p>
          <a:p>
            <a:pPr marL="0" indent="0" algn="just">
              <a:buNone/>
            </a:pPr>
            <a:r>
              <a:rPr lang="en-GB" sz="2000" b="1" dirty="0">
                <a:solidFill>
                  <a:srgbClr val="A53010"/>
                </a:solidFill>
              </a:rPr>
              <a:t>Embeddings for </a:t>
            </a:r>
            <a:r>
              <a:rPr lang="en-GB" sz="2000" b="1" dirty="0" err="1">
                <a:solidFill>
                  <a:srgbClr val="A53010"/>
                </a:solidFill>
              </a:rPr>
              <a:t>Subwords</a:t>
            </a:r>
            <a:r>
              <a:rPr lang="en-GB" sz="2000" b="1" dirty="0">
                <a:solidFill>
                  <a:srgbClr val="A53010"/>
                </a:solidFill>
              </a:rPr>
              <a:t>: </a:t>
            </a:r>
          </a:p>
          <a:p>
            <a:pPr marL="0" indent="0" algn="just">
              <a:buNone/>
            </a:pPr>
            <a:r>
              <a:rPr lang="en-GB" sz="2000" b="1" dirty="0">
                <a:solidFill>
                  <a:schemeClr val="tx1"/>
                </a:solidFill>
              </a:rPr>
              <a:t>It generates embeddings for these </a:t>
            </a:r>
            <a:r>
              <a:rPr lang="en-GB" sz="2000" b="1" dirty="0" err="1">
                <a:solidFill>
                  <a:schemeClr val="tx1"/>
                </a:solidFill>
              </a:rPr>
              <a:t>subwords</a:t>
            </a:r>
            <a:r>
              <a:rPr lang="en-GB" sz="2000" b="1" dirty="0">
                <a:solidFill>
                  <a:schemeClr val="tx1"/>
                </a:solidFill>
              </a:rPr>
              <a:t> and then combines them to form the word's final embedding.</a:t>
            </a:r>
          </a:p>
        </p:txBody>
      </p:sp>
    </p:spTree>
    <p:extLst>
      <p:ext uri="{BB962C8B-B14F-4D97-AF65-F5344CB8AC3E}">
        <p14:creationId xmlns:p14="http://schemas.microsoft.com/office/powerpoint/2010/main" val="381240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3"/>
            </a:pPr>
            <a:r>
              <a:rPr lang="en-GB" sz="4000" b="1" dirty="0" err="1">
                <a:solidFill>
                  <a:srgbClr val="A53010"/>
                </a:solidFill>
              </a:rPr>
              <a:t>FastText</a:t>
            </a:r>
            <a:endParaRPr lang="en-GB" sz="40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r>
              <a:rPr lang="en-GB" sz="2000" b="1" dirty="0">
                <a:solidFill>
                  <a:srgbClr val="A53010"/>
                </a:solidFill>
              </a:rPr>
              <a:t>Example of </a:t>
            </a:r>
            <a:r>
              <a:rPr lang="en-GB" sz="2000" b="1" dirty="0" err="1">
                <a:solidFill>
                  <a:srgbClr val="A53010"/>
                </a:solidFill>
              </a:rPr>
              <a:t>FastText</a:t>
            </a:r>
            <a:endParaRPr lang="en-GB" sz="2000" b="1" dirty="0">
              <a:solidFill>
                <a:srgbClr val="A53010"/>
              </a:solidFill>
            </a:endParaRPr>
          </a:p>
          <a:p>
            <a:pPr marL="0" indent="0" algn="just">
              <a:buNone/>
            </a:pPr>
            <a:r>
              <a:rPr lang="en-GB" sz="2000" dirty="0">
                <a:solidFill>
                  <a:schemeClr val="tx1"/>
                </a:solidFill>
              </a:rPr>
              <a:t>For the word </a:t>
            </a:r>
            <a:r>
              <a:rPr lang="en-GB" sz="2000" b="1" dirty="0">
                <a:solidFill>
                  <a:schemeClr val="tx1"/>
                </a:solidFill>
              </a:rPr>
              <a:t>"playing"</a:t>
            </a:r>
            <a:r>
              <a:rPr lang="en-GB" sz="2000" dirty="0">
                <a:solidFill>
                  <a:schemeClr val="tx1"/>
                </a:solidFill>
              </a:rPr>
              <a:t>, </a:t>
            </a:r>
            <a:r>
              <a:rPr lang="en-GB" sz="2000" dirty="0" err="1">
                <a:solidFill>
                  <a:schemeClr val="tx1"/>
                </a:solidFill>
              </a:rPr>
              <a:t>FastText</a:t>
            </a:r>
            <a:r>
              <a:rPr lang="en-GB" sz="2000" dirty="0">
                <a:solidFill>
                  <a:schemeClr val="tx1"/>
                </a:solidFill>
              </a:rPr>
              <a:t> considers its parts like:</a:t>
            </a:r>
          </a:p>
          <a:p>
            <a:pPr marL="0" indent="0" algn="just">
              <a:buNone/>
            </a:pPr>
            <a:r>
              <a:rPr lang="en-GB" sz="2000" dirty="0">
                <a:solidFill>
                  <a:schemeClr val="tx1"/>
                </a:solidFill>
              </a:rPr>
              <a:t>"play", "playing", "lay", "</a:t>
            </a:r>
            <a:r>
              <a:rPr lang="en-GB" sz="2000" dirty="0" err="1">
                <a:solidFill>
                  <a:schemeClr val="tx1"/>
                </a:solidFill>
              </a:rPr>
              <a:t>ing</a:t>
            </a:r>
            <a:r>
              <a:rPr lang="en-GB" sz="2000" dirty="0">
                <a:solidFill>
                  <a:schemeClr val="tx1"/>
                </a:solidFill>
              </a:rPr>
              <a:t>", etc.</a:t>
            </a:r>
          </a:p>
          <a:p>
            <a:pPr marL="0" indent="0" algn="just">
              <a:buNone/>
            </a:pPr>
            <a:r>
              <a:rPr lang="en-GB" sz="2000" dirty="0">
                <a:solidFill>
                  <a:schemeClr val="tx1"/>
                </a:solidFill>
              </a:rPr>
              <a:t>This approach allows </a:t>
            </a:r>
            <a:r>
              <a:rPr lang="en-GB" sz="2000" dirty="0" err="1">
                <a:solidFill>
                  <a:schemeClr val="tx1"/>
                </a:solidFill>
              </a:rPr>
              <a:t>FastText</a:t>
            </a:r>
            <a:r>
              <a:rPr lang="en-GB" sz="2000" dirty="0">
                <a:solidFill>
                  <a:schemeClr val="tx1"/>
                </a:solidFill>
              </a:rPr>
              <a:t> to create embeddings for words it hasn't seen before (out-of-vocabulary words) by using the </a:t>
            </a:r>
            <a:r>
              <a:rPr lang="en-GB" sz="2000" dirty="0" err="1">
                <a:solidFill>
                  <a:schemeClr val="tx1"/>
                </a:solidFill>
              </a:rPr>
              <a:t>subword</a:t>
            </a:r>
            <a:r>
              <a:rPr lang="en-GB" sz="2000" dirty="0">
                <a:solidFill>
                  <a:schemeClr val="tx1"/>
                </a:solidFill>
              </a:rPr>
              <a:t> information</a:t>
            </a:r>
          </a:p>
          <a:p>
            <a:pPr algn="just"/>
            <a:r>
              <a:rPr lang="en-GB" sz="2000" b="1" dirty="0">
                <a:solidFill>
                  <a:srgbClr val="A53010"/>
                </a:solidFill>
              </a:rPr>
              <a:t>Limitations of </a:t>
            </a:r>
            <a:r>
              <a:rPr lang="en-GB" sz="2000" b="1" dirty="0" err="1">
                <a:solidFill>
                  <a:srgbClr val="A53010"/>
                </a:solidFill>
              </a:rPr>
              <a:t>FastText</a:t>
            </a:r>
            <a:endParaRPr lang="en-GB" sz="2000" b="1" dirty="0">
              <a:solidFill>
                <a:srgbClr val="A53010"/>
              </a:solidFill>
            </a:endParaRPr>
          </a:p>
          <a:p>
            <a:pPr marL="0" indent="0" algn="just">
              <a:buNone/>
            </a:pPr>
            <a:r>
              <a:rPr lang="en-GB" sz="2000" b="1" dirty="0">
                <a:solidFill>
                  <a:schemeClr val="tx1"/>
                </a:solidFill>
              </a:rPr>
              <a:t>Still Context-Independent</a:t>
            </a:r>
            <a:r>
              <a:rPr lang="en-GB" sz="2000" dirty="0">
                <a:solidFill>
                  <a:schemeClr val="tx1"/>
                </a:solidFill>
              </a:rPr>
              <a:t>: </a:t>
            </a:r>
          </a:p>
          <a:p>
            <a:pPr marL="0" indent="0" algn="just">
              <a:buNone/>
            </a:pPr>
            <a:r>
              <a:rPr lang="en-GB" sz="2000" dirty="0">
                <a:solidFill>
                  <a:schemeClr val="tx1"/>
                </a:solidFill>
              </a:rPr>
              <a:t>Even with </a:t>
            </a:r>
            <a:r>
              <a:rPr lang="en-GB" sz="2000" dirty="0" err="1">
                <a:solidFill>
                  <a:schemeClr val="tx1"/>
                </a:solidFill>
              </a:rPr>
              <a:t>subword</a:t>
            </a:r>
            <a:r>
              <a:rPr lang="en-GB" sz="2000" dirty="0">
                <a:solidFill>
                  <a:schemeClr val="tx1"/>
                </a:solidFill>
              </a:rPr>
              <a:t> information, </a:t>
            </a:r>
            <a:r>
              <a:rPr lang="en-GB" sz="2000" dirty="0" err="1">
                <a:solidFill>
                  <a:schemeClr val="tx1"/>
                </a:solidFill>
              </a:rPr>
              <a:t>FastText</a:t>
            </a:r>
            <a:r>
              <a:rPr lang="en-GB" sz="2000" dirty="0">
                <a:solidFill>
                  <a:schemeClr val="tx1"/>
                </a:solidFill>
              </a:rPr>
              <a:t> generates a single embedding per word without considering its specific context within a sentence.</a:t>
            </a:r>
          </a:p>
          <a:p>
            <a:pPr marL="0" indent="0">
              <a:buNone/>
            </a:pPr>
            <a:endParaRPr lang="en-GB" sz="2000" dirty="0"/>
          </a:p>
        </p:txBody>
      </p:sp>
    </p:spTree>
    <p:extLst>
      <p:ext uri="{BB962C8B-B14F-4D97-AF65-F5344CB8AC3E}">
        <p14:creationId xmlns:p14="http://schemas.microsoft.com/office/powerpoint/2010/main" val="395755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2358418" y="1880885"/>
            <a:ext cx="8044756" cy="757766"/>
          </a:xfrm>
        </p:spPr>
        <p:txBody>
          <a:bodyPr>
            <a:normAutofit fontScale="90000"/>
          </a:bodyPr>
          <a:lstStyle/>
          <a:p>
            <a:pPr algn="ctr"/>
            <a:r>
              <a:rPr lang="en-GB" b="1" dirty="0">
                <a:solidFill>
                  <a:srgbClr val="A53010"/>
                </a:solidFill>
                <a:latin typeface="Google Sans"/>
              </a:rPr>
              <a:t>Sequence Models (1997-2014)</a:t>
            </a:r>
            <a:endParaRPr lang="en-PK" b="1" dirty="0">
              <a:solidFill>
                <a:srgbClr val="A53010"/>
              </a:solidFill>
              <a:latin typeface="Google Sans"/>
            </a:endParaRPr>
          </a:p>
        </p:txBody>
      </p:sp>
      <p:sp>
        <p:nvSpPr>
          <p:cNvPr id="3" name="Title 1">
            <a:extLst>
              <a:ext uri="{FF2B5EF4-FFF2-40B4-BE49-F238E27FC236}">
                <a16:creationId xmlns:a16="http://schemas.microsoft.com/office/drawing/2014/main" id="{A979D376-F9CE-4844-5B5B-52E93EA01050}"/>
              </a:ext>
            </a:extLst>
          </p:cNvPr>
          <p:cNvSpPr txBox="1">
            <a:spLocks/>
          </p:cNvSpPr>
          <p:nvPr/>
        </p:nvSpPr>
        <p:spPr>
          <a:xfrm>
            <a:off x="2358418" y="2977662"/>
            <a:ext cx="7824865" cy="1924122"/>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lphaLcPeriod"/>
            </a:pPr>
            <a:r>
              <a:rPr lang="en-GB" sz="3600" b="1" dirty="0">
                <a:solidFill>
                  <a:srgbClr val="A53010"/>
                </a:solidFill>
                <a:latin typeface="Google Sans"/>
              </a:rPr>
              <a:t>Recurrent Neural Networks (RNNs)</a:t>
            </a:r>
          </a:p>
          <a:p>
            <a:pPr marL="742950" indent="-742950">
              <a:buFont typeface="+mj-lt"/>
              <a:buAutoNum type="alphaLcPeriod"/>
            </a:pPr>
            <a:endParaRPr lang="en-GB" sz="3600" b="1" dirty="0">
              <a:solidFill>
                <a:srgbClr val="A53010"/>
              </a:solidFill>
              <a:latin typeface="Google Sans"/>
            </a:endParaRPr>
          </a:p>
          <a:p>
            <a:pPr marL="742950" indent="-742950">
              <a:buFont typeface="+mj-lt"/>
              <a:buAutoNum type="alphaLcPeriod"/>
            </a:pPr>
            <a:r>
              <a:rPr lang="en-GB" sz="3600" b="1" dirty="0">
                <a:solidFill>
                  <a:srgbClr val="A53010"/>
                </a:solidFill>
                <a:latin typeface="Google Sans"/>
              </a:rPr>
              <a:t>LSTMs</a:t>
            </a:r>
          </a:p>
          <a:p>
            <a:pPr marL="742950" indent="-742950">
              <a:buFont typeface="+mj-lt"/>
              <a:buAutoNum type="alphaLcPeriod"/>
            </a:pPr>
            <a:endParaRPr lang="en-GB" sz="3600" b="1" dirty="0">
              <a:solidFill>
                <a:srgbClr val="A53010"/>
              </a:solidFill>
              <a:latin typeface="Google Sans"/>
            </a:endParaRPr>
          </a:p>
          <a:p>
            <a:pPr marL="742950" indent="-742950">
              <a:buFont typeface="+mj-lt"/>
              <a:buAutoNum type="alphaLcPeriod"/>
            </a:pPr>
            <a:r>
              <a:rPr lang="en-GB" sz="3600" b="1" dirty="0">
                <a:solidFill>
                  <a:srgbClr val="A53010"/>
                </a:solidFill>
                <a:latin typeface="Google Sans"/>
              </a:rPr>
              <a:t>GRU</a:t>
            </a:r>
          </a:p>
        </p:txBody>
      </p:sp>
    </p:spTree>
    <p:extLst>
      <p:ext uri="{BB962C8B-B14F-4D97-AF65-F5344CB8AC3E}">
        <p14:creationId xmlns:p14="http://schemas.microsoft.com/office/powerpoint/2010/main" val="348133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r>
              <a:rPr lang="en-GB" sz="4000" b="1" dirty="0">
                <a:solidFill>
                  <a:srgbClr val="A53010"/>
                </a:solidFill>
              </a:rPr>
              <a:t>The Need for Sequence Models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fontScale="92500"/>
          </a:bodyPr>
          <a:lstStyle/>
          <a:p>
            <a:pPr marL="0" indent="0">
              <a:buNone/>
            </a:pPr>
            <a:r>
              <a:rPr lang="en-GB" sz="2000" b="1" dirty="0">
                <a:solidFill>
                  <a:srgbClr val="A53010"/>
                </a:solidFill>
              </a:rPr>
              <a:t> Limitations of Word Embeddings</a:t>
            </a:r>
          </a:p>
          <a:p>
            <a:pPr marL="0" indent="0" algn="just">
              <a:buNone/>
            </a:pPr>
            <a:r>
              <a:rPr lang="en-GB" sz="2000" b="1" dirty="0"/>
              <a:t>Static Representations</a:t>
            </a:r>
            <a:r>
              <a:rPr lang="en-GB" sz="2000" dirty="0"/>
              <a:t>: Word embeddings assign a single vector to each word, regardless of the context in which it appears. For example, the word "bank" will have the same vector whether it refers to a financial institution or the side of a river.</a:t>
            </a:r>
          </a:p>
          <a:p>
            <a:pPr marL="0" indent="0" algn="just">
              <a:buNone/>
            </a:pPr>
            <a:r>
              <a:rPr lang="en-GB" sz="2000" b="1" dirty="0"/>
              <a:t>Lack of Sequence Information</a:t>
            </a:r>
            <a:r>
              <a:rPr lang="en-GB" sz="2000" dirty="0"/>
              <a:t>: Word embeddings do not capture the order of words in a sentence. A sentence like "cat bites dog" would have the same embedding representation as "dog bites cat," which is problematic because the two sentences have very different meanings.</a:t>
            </a:r>
          </a:p>
          <a:p>
            <a:pPr marL="0" indent="0" algn="just">
              <a:buNone/>
            </a:pPr>
            <a:r>
              <a:rPr lang="en-GB" sz="2000" b="1" dirty="0"/>
              <a:t>No Handling of Long-Range Dependencies</a:t>
            </a:r>
            <a:r>
              <a:rPr lang="en-GB" sz="2000" dirty="0"/>
              <a:t>: Word embeddings only represent individual words; they do not account for relationships or dependencies between words that are far apart in a sentence or document.</a:t>
            </a:r>
          </a:p>
        </p:txBody>
      </p:sp>
    </p:spTree>
    <p:extLst>
      <p:ext uri="{BB962C8B-B14F-4D97-AF65-F5344CB8AC3E}">
        <p14:creationId xmlns:p14="http://schemas.microsoft.com/office/powerpoint/2010/main" val="414856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2358418" y="1880885"/>
            <a:ext cx="7205343" cy="757766"/>
          </a:xfrm>
        </p:spPr>
        <p:txBody>
          <a:bodyPr>
            <a:normAutofit fontScale="90000"/>
          </a:bodyPr>
          <a:lstStyle/>
          <a:p>
            <a:pPr algn="ctr"/>
            <a:r>
              <a:rPr lang="en-GB" b="1" i="0" dirty="0">
                <a:solidFill>
                  <a:srgbClr val="A53010"/>
                </a:solidFill>
                <a:effectLst/>
                <a:latin typeface="Google Sans"/>
              </a:rPr>
              <a:t>Early NLP Models</a:t>
            </a:r>
            <a:endParaRPr lang="en-PK" b="1" dirty="0">
              <a:solidFill>
                <a:srgbClr val="A53010"/>
              </a:solidFill>
            </a:endParaRPr>
          </a:p>
        </p:txBody>
      </p:sp>
      <p:sp>
        <p:nvSpPr>
          <p:cNvPr id="3" name="Title 1">
            <a:extLst>
              <a:ext uri="{FF2B5EF4-FFF2-40B4-BE49-F238E27FC236}">
                <a16:creationId xmlns:a16="http://schemas.microsoft.com/office/drawing/2014/main" id="{A979D376-F9CE-4844-5B5B-52E93EA01050}"/>
              </a:ext>
            </a:extLst>
          </p:cNvPr>
          <p:cNvSpPr txBox="1">
            <a:spLocks/>
          </p:cNvSpPr>
          <p:nvPr/>
        </p:nvSpPr>
        <p:spPr>
          <a:xfrm>
            <a:off x="3717561" y="3007642"/>
            <a:ext cx="7854846" cy="1924122"/>
          </a:xfrm>
          <a:prstGeom prst="rect">
            <a:avLst/>
          </a:prstGeom>
        </p:spPr>
        <p:txBody>
          <a:bodyPr vert="horz" lIns="91440" tIns="45720" rIns="91440" bIns="45720" rtlCol="0" anchor="b">
            <a:normAutofit fontScale="6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lnSpc>
                <a:spcPct val="160000"/>
              </a:lnSpc>
              <a:buFont typeface="+mj-lt"/>
              <a:buAutoNum type="alphaLcPeriod"/>
            </a:pPr>
            <a:r>
              <a:rPr lang="en-GB" sz="3600" b="1" dirty="0">
                <a:solidFill>
                  <a:srgbClr val="A53010"/>
                </a:solidFill>
                <a:latin typeface="Google Sans"/>
              </a:rPr>
              <a:t>Bag of Words</a:t>
            </a:r>
          </a:p>
          <a:p>
            <a:pPr marL="742950" indent="-742950">
              <a:lnSpc>
                <a:spcPct val="160000"/>
              </a:lnSpc>
              <a:buFont typeface="+mj-lt"/>
              <a:buAutoNum type="alphaLcPeriod"/>
            </a:pPr>
            <a:r>
              <a:rPr lang="en-GB" sz="3600" b="1" dirty="0">
                <a:solidFill>
                  <a:srgbClr val="A53010"/>
                </a:solidFill>
                <a:latin typeface="Google Sans"/>
              </a:rPr>
              <a:t>N-Grams</a:t>
            </a:r>
          </a:p>
          <a:p>
            <a:pPr marL="742950" indent="-742950">
              <a:lnSpc>
                <a:spcPct val="160000"/>
              </a:lnSpc>
              <a:buFont typeface="+mj-lt"/>
              <a:buAutoNum type="alphaLcPeriod"/>
            </a:pPr>
            <a:r>
              <a:rPr lang="en-GB" sz="3600" b="1" dirty="0">
                <a:solidFill>
                  <a:srgbClr val="A53010"/>
                </a:solidFill>
              </a:rPr>
              <a:t>Term Frequency-Inverse Document Frequency (TF-IDF)</a:t>
            </a:r>
            <a:endParaRPr lang="en-PK" sz="3600" b="1" dirty="0">
              <a:solidFill>
                <a:srgbClr val="A53010"/>
              </a:solidFill>
            </a:endParaRPr>
          </a:p>
        </p:txBody>
      </p:sp>
    </p:spTree>
    <p:extLst>
      <p:ext uri="{BB962C8B-B14F-4D97-AF65-F5344CB8AC3E}">
        <p14:creationId xmlns:p14="http://schemas.microsoft.com/office/powerpoint/2010/main" val="3191965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r>
              <a:rPr lang="en-GB" sz="4000" b="1" dirty="0">
                <a:solidFill>
                  <a:srgbClr val="A53010"/>
                </a:solidFill>
              </a:rPr>
              <a:t>The Need for Sequence Models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buNone/>
            </a:pPr>
            <a:r>
              <a:rPr lang="en-GB" sz="2000" b="1" dirty="0">
                <a:solidFill>
                  <a:srgbClr val="A53010"/>
                </a:solidFill>
              </a:rPr>
              <a:t>Advantages of Sequence Models</a:t>
            </a:r>
          </a:p>
          <a:p>
            <a:r>
              <a:rPr lang="en-GB" sz="2000" b="1" dirty="0"/>
              <a:t>Dynamic Contextual Representations</a:t>
            </a:r>
            <a:r>
              <a:rPr lang="en-GB" sz="2000" dirty="0"/>
              <a:t>:</a:t>
            </a:r>
          </a:p>
          <a:p>
            <a:pPr algn="just">
              <a:buFont typeface="Arial" panose="020B0604020202020204" pitchFamily="34" charset="0"/>
              <a:buChar char="•"/>
            </a:pPr>
            <a:r>
              <a:rPr lang="en-GB" sz="2000" dirty="0"/>
              <a:t>Unlike word embeddings, which assign a fixed vector to each word, sequence models produce dynamic word representations. This means that the vector representation of a word changes depending on the surrounding words in the sentence.</a:t>
            </a:r>
          </a:p>
          <a:p>
            <a:pPr algn="just">
              <a:buFont typeface="Arial" panose="020B0604020202020204" pitchFamily="34" charset="0"/>
              <a:buChar char="•"/>
            </a:pPr>
            <a:r>
              <a:rPr lang="en-GB" sz="2000" dirty="0"/>
              <a:t>For instance, in the sentences "I went to the bank to deposit money" and "The river bank was covered in snow," sequence models will learn different representations for the word "bank" based on the different contexts provided by the other words.</a:t>
            </a:r>
          </a:p>
        </p:txBody>
      </p:sp>
    </p:spTree>
    <p:extLst>
      <p:ext uri="{BB962C8B-B14F-4D97-AF65-F5344CB8AC3E}">
        <p14:creationId xmlns:p14="http://schemas.microsoft.com/office/powerpoint/2010/main" val="368430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r>
              <a:rPr lang="en-GB" sz="4000" b="1" dirty="0">
                <a:solidFill>
                  <a:srgbClr val="A53010"/>
                </a:solidFill>
              </a:rPr>
              <a:t>The Need for Sequence Models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buNone/>
            </a:pPr>
            <a:r>
              <a:rPr lang="en-GB" sz="2000" b="1" dirty="0">
                <a:solidFill>
                  <a:srgbClr val="A53010"/>
                </a:solidFill>
              </a:rPr>
              <a:t>Advantages of Sequence Models</a:t>
            </a:r>
          </a:p>
          <a:p>
            <a:r>
              <a:rPr lang="en-GB" sz="2000" b="1" dirty="0"/>
              <a:t>Capturing Word Order</a:t>
            </a:r>
            <a:r>
              <a:rPr lang="en-GB" sz="2000" dirty="0"/>
              <a:t>:</a:t>
            </a:r>
          </a:p>
          <a:p>
            <a:pPr algn="just">
              <a:buFont typeface="Arial" panose="020B0604020202020204" pitchFamily="34" charset="0"/>
              <a:buChar char="•"/>
            </a:pPr>
            <a:r>
              <a:rPr lang="en-GB" sz="2000" b="1" dirty="0"/>
              <a:t>RNNs</a:t>
            </a:r>
            <a:r>
              <a:rPr lang="en-GB" sz="2000" dirty="0"/>
              <a:t> and </a:t>
            </a:r>
            <a:r>
              <a:rPr lang="en-GB" sz="2000" b="1" dirty="0"/>
              <a:t>LSTMs</a:t>
            </a:r>
            <a:r>
              <a:rPr lang="en-GB" sz="2000" dirty="0"/>
              <a:t> are designed to handle sequences of data, meaning they take into account the order in which words appear. They can understand that "cat bites dog" and "dog bites cat" have different meanings due to the sequence of the words.</a:t>
            </a:r>
          </a:p>
          <a:p>
            <a:pPr algn="just">
              <a:buFont typeface="Arial" panose="020B0604020202020204" pitchFamily="34" charset="0"/>
              <a:buChar char="•"/>
            </a:pPr>
            <a:r>
              <a:rPr lang="en-GB" sz="2000" dirty="0"/>
              <a:t>By processing words sequentially, these models maintain information about which words came before and use that information to better understand the meaning of the current word.</a:t>
            </a:r>
          </a:p>
        </p:txBody>
      </p:sp>
    </p:spTree>
    <p:extLst>
      <p:ext uri="{BB962C8B-B14F-4D97-AF65-F5344CB8AC3E}">
        <p14:creationId xmlns:p14="http://schemas.microsoft.com/office/powerpoint/2010/main" val="70060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r>
              <a:rPr lang="en-GB" sz="4000" b="1" dirty="0">
                <a:solidFill>
                  <a:srgbClr val="A53010"/>
                </a:solidFill>
              </a:rPr>
              <a:t>The Need for Sequence Models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marL="0" indent="0">
              <a:buNone/>
            </a:pPr>
            <a:r>
              <a:rPr lang="en-GB" sz="2000" b="1" dirty="0">
                <a:solidFill>
                  <a:srgbClr val="A53010"/>
                </a:solidFill>
              </a:rPr>
              <a:t>Advantages of Sequence Models</a:t>
            </a:r>
          </a:p>
          <a:p>
            <a:r>
              <a:rPr lang="en-GB" sz="2000" b="1" dirty="0"/>
              <a:t>Learning Long-Range Dependencies</a:t>
            </a:r>
            <a:r>
              <a:rPr lang="en-GB" sz="2000" dirty="0"/>
              <a:t>:</a:t>
            </a:r>
          </a:p>
          <a:p>
            <a:pPr>
              <a:buFont typeface="Arial" panose="020B0604020202020204" pitchFamily="34" charset="0"/>
              <a:buChar char="•"/>
            </a:pPr>
            <a:r>
              <a:rPr lang="en-GB" sz="2000" b="1" dirty="0"/>
              <a:t>LSTM</a:t>
            </a:r>
            <a:r>
              <a:rPr lang="en-GB" sz="2000" dirty="0"/>
              <a:t> and </a:t>
            </a:r>
            <a:r>
              <a:rPr lang="en-GB" sz="2000" b="1" dirty="0"/>
              <a:t>GRU</a:t>
            </a:r>
            <a:r>
              <a:rPr lang="en-GB" sz="2000" dirty="0"/>
              <a:t> (Gated Recurrent Unit) networks were developed to address the limitations of standard RNNs, which struggled with capturing long-range dependencies due to the </a:t>
            </a:r>
            <a:r>
              <a:rPr lang="en-GB" sz="2000" b="1" dirty="0"/>
              <a:t>vanishing gradient problem</a:t>
            </a:r>
            <a:r>
              <a:rPr lang="en-GB" sz="2000" dirty="0"/>
              <a:t>. LSTMs use gating mechanisms to selectively retain or forget information, allowing them to learn dependencies over long distances within the text.</a:t>
            </a:r>
          </a:p>
          <a:p>
            <a:pPr>
              <a:buFont typeface="Arial" panose="020B0604020202020204" pitchFamily="34" charset="0"/>
              <a:buChar char="•"/>
            </a:pPr>
            <a:r>
              <a:rPr lang="en-GB" sz="2000" dirty="0"/>
              <a:t>For example, in the sentence "The cat that chased the dog ran up the tree," the relationship between "cat" and "ran" might be separated by several intervening words. Sequence models are capable of learning such long-range dependencies.</a:t>
            </a:r>
          </a:p>
        </p:txBody>
      </p:sp>
    </p:spTree>
    <p:extLst>
      <p:ext uri="{BB962C8B-B14F-4D97-AF65-F5344CB8AC3E}">
        <p14:creationId xmlns:p14="http://schemas.microsoft.com/office/powerpoint/2010/main" val="344787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fontScale="90000"/>
          </a:bodyPr>
          <a:lstStyle/>
          <a:p>
            <a:pPr marL="742950" indent="-742950">
              <a:buFont typeface="+mj-lt"/>
              <a:buAutoNum type="alphaLcParenR"/>
            </a:pPr>
            <a:r>
              <a:rPr lang="en-GB" sz="4000" b="1" dirty="0">
                <a:solidFill>
                  <a:srgbClr val="A53010"/>
                </a:solidFill>
              </a:rPr>
              <a:t>Recurrent Neural Networks (RNNs)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ormAutofit/>
          </a:bodyPr>
          <a:lstStyle/>
          <a:p>
            <a:pPr algn="just">
              <a:lnSpc>
                <a:spcPct val="150000"/>
              </a:lnSpc>
            </a:pPr>
            <a:r>
              <a:rPr lang="en-GB" sz="2000" dirty="0">
                <a:solidFill>
                  <a:schemeClr val="tx1"/>
                </a:solidFill>
              </a:rPr>
              <a:t>Recurrent Neural Networks (RNNs) create a connection between all the words in a sequence by processing them from start to finish and remembering their relationships.</a:t>
            </a:r>
          </a:p>
          <a:p>
            <a:pPr marL="0" indent="0" algn="just">
              <a:lnSpc>
                <a:spcPct val="150000"/>
              </a:lnSpc>
              <a:buNone/>
            </a:pPr>
            <a:r>
              <a:rPr lang="en-GB" sz="2000" b="1" dirty="0">
                <a:solidFill>
                  <a:srgbClr val="A53010"/>
                </a:solidFill>
              </a:rPr>
              <a:t>Limitations</a:t>
            </a:r>
            <a:r>
              <a:rPr lang="en-GB" sz="2000" dirty="0">
                <a:solidFill>
                  <a:srgbClr val="A53010"/>
                </a:solidFill>
              </a:rPr>
              <a:t>: </a:t>
            </a:r>
          </a:p>
          <a:p>
            <a:pPr algn="just">
              <a:lnSpc>
                <a:spcPct val="150000"/>
              </a:lnSpc>
            </a:pPr>
            <a:r>
              <a:rPr lang="en-GB" sz="2000" dirty="0">
                <a:solidFill>
                  <a:schemeClr val="tx1"/>
                </a:solidFill>
              </a:rPr>
              <a:t>However, this can lead to a problem where the RNN memorizes every word, regardless of whether it's important or not.</a:t>
            </a:r>
          </a:p>
          <a:p>
            <a:pPr algn="just">
              <a:lnSpc>
                <a:spcPct val="150000"/>
              </a:lnSpc>
            </a:pPr>
            <a:r>
              <a:rPr lang="en-GB" sz="2000" dirty="0">
                <a:solidFill>
                  <a:schemeClr val="tx1"/>
                </a:solidFill>
              </a:rPr>
              <a:t>Each word must be processed one after the other, which prevents parallelization and slows down training and inference.</a:t>
            </a:r>
          </a:p>
        </p:txBody>
      </p:sp>
    </p:spTree>
    <p:extLst>
      <p:ext uri="{BB962C8B-B14F-4D97-AF65-F5344CB8AC3E}">
        <p14:creationId xmlns:p14="http://schemas.microsoft.com/office/powerpoint/2010/main" val="223334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fontScale="90000"/>
          </a:bodyPr>
          <a:lstStyle/>
          <a:p>
            <a:pPr marL="742950" indent="-742950">
              <a:buFont typeface="+mj-lt"/>
              <a:buAutoNum type="alphaLcParenR" startAt="2"/>
            </a:pPr>
            <a:r>
              <a:rPr lang="en-GB" sz="4000" b="1" dirty="0">
                <a:solidFill>
                  <a:srgbClr val="A53010"/>
                </a:solidFill>
              </a:rPr>
              <a:t>Long Short-Term Memory (LSTM) Networks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798820"/>
            <a:ext cx="8915400" cy="4262304"/>
          </a:xfrm>
          <a:ln>
            <a:solidFill>
              <a:schemeClr val="accent1"/>
            </a:solidFill>
          </a:ln>
        </p:spPr>
        <p:txBody>
          <a:bodyPr>
            <a:normAutofit fontScale="92500" lnSpcReduction="20000"/>
          </a:bodyPr>
          <a:lstStyle/>
          <a:p>
            <a:pPr algn="just">
              <a:lnSpc>
                <a:spcPct val="150000"/>
              </a:lnSpc>
            </a:pPr>
            <a:r>
              <a:rPr lang="en-GB" sz="2000" dirty="0">
                <a:solidFill>
                  <a:schemeClr val="tx1"/>
                </a:solidFill>
              </a:rPr>
              <a:t>Long Short-Term Memory (LSTM) networks are a type of Recurrent Neural Network (RNN) designed to improve on the limitations of standard RNNs.</a:t>
            </a:r>
          </a:p>
          <a:p>
            <a:pPr algn="just">
              <a:lnSpc>
                <a:spcPct val="150000"/>
              </a:lnSpc>
            </a:pPr>
            <a:r>
              <a:rPr lang="en-GB" sz="2000" dirty="0">
                <a:solidFill>
                  <a:schemeClr val="tx1"/>
                </a:solidFill>
              </a:rPr>
              <a:t>Unlike regular RNNs, LSTMs can selectively remember or forget information, allowing them to focus on important words and relationships in a sequence while ignoring less important details.</a:t>
            </a:r>
          </a:p>
          <a:p>
            <a:pPr algn="just">
              <a:lnSpc>
                <a:spcPct val="150000"/>
              </a:lnSpc>
            </a:pPr>
            <a:r>
              <a:rPr lang="en-GB" sz="2000" dirty="0">
                <a:solidFill>
                  <a:schemeClr val="tx1"/>
                </a:solidFill>
              </a:rPr>
              <a:t>This helps LSTMs better understand and process longer sequences of text.</a:t>
            </a:r>
          </a:p>
          <a:p>
            <a:pPr marL="0" indent="0" algn="just">
              <a:lnSpc>
                <a:spcPct val="150000"/>
              </a:lnSpc>
              <a:buNone/>
            </a:pPr>
            <a:r>
              <a:rPr lang="en-GB" sz="2000" b="1" dirty="0">
                <a:solidFill>
                  <a:srgbClr val="A53010"/>
                </a:solidFill>
              </a:rPr>
              <a:t>Limitations</a:t>
            </a:r>
            <a:r>
              <a:rPr lang="en-GB" sz="2000" dirty="0">
                <a:solidFill>
                  <a:srgbClr val="A53010"/>
                </a:solidFill>
              </a:rPr>
              <a:t>: </a:t>
            </a:r>
            <a:r>
              <a:rPr lang="en-GB" sz="2000" dirty="0">
                <a:solidFill>
                  <a:schemeClr val="tx1"/>
                </a:solidFill>
              </a:rPr>
              <a:t>Computationally expensive and difficult to parallelize due to their sequential nature.</a:t>
            </a:r>
          </a:p>
        </p:txBody>
      </p:sp>
    </p:spTree>
    <p:extLst>
      <p:ext uri="{BB962C8B-B14F-4D97-AF65-F5344CB8AC3E}">
        <p14:creationId xmlns:p14="http://schemas.microsoft.com/office/powerpoint/2010/main" val="284770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fontScale="90000"/>
          </a:bodyPr>
          <a:lstStyle/>
          <a:p>
            <a:pPr marL="742950" indent="-742950">
              <a:buFont typeface="+mj-lt"/>
              <a:buAutoNum type="alphaLcParenR" startAt="3"/>
            </a:pPr>
            <a:r>
              <a:rPr lang="en-GB" sz="4000" b="1" dirty="0">
                <a:solidFill>
                  <a:srgbClr val="A53010"/>
                </a:solidFill>
              </a:rPr>
              <a:t>Gated Recurrent Unit (GRU) (2014)</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798820"/>
            <a:ext cx="8915400" cy="4262304"/>
          </a:xfrm>
          <a:ln>
            <a:solidFill>
              <a:schemeClr val="accent1"/>
            </a:solidFill>
          </a:ln>
        </p:spPr>
        <p:txBody>
          <a:bodyPr>
            <a:normAutofit/>
          </a:bodyPr>
          <a:lstStyle/>
          <a:p>
            <a:pPr algn="just">
              <a:lnSpc>
                <a:spcPct val="150000"/>
              </a:lnSpc>
            </a:pPr>
            <a:r>
              <a:rPr lang="en-GB" sz="2000" dirty="0">
                <a:solidFill>
                  <a:schemeClr val="tx1"/>
                </a:solidFill>
              </a:rPr>
              <a:t>A simpler variant of LSTM, designed to achieve similar performance with less computational overhead.</a:t>
            </a:r>
          </a:p>
          <a:p>
            <a:pPr marL="0" indent="0" algn="just">
              <a:lnSpc>
                <a:spcPct val="150000"/>
              </a:lnSpc>
              <a:buNone/>
            </a:pPr>
            <a:r>
              <a:rPr lang="en-GB" sz="2000" b="1" dirty="0">
                <a:solidFill>
                  <a:srgbClr val="A53010"/>
                </a:solidFill>
              </a:rPr>
              <a:t>Limitations</a:t>
            </a:r>
            <a:r>
              <a:rPr lang="en-GB" sz="2000" dirty="0">
                <a:solidFill>
                  <a:srgbClr val="A53010"/>
                </a:solidFill>
              </a:rPr>
              <a:t>: </a:t>
            </a:r>
          </a:p>
          <a:p>
            <a:pPr algn="just">
              <a:lnSpc>
                <a:spcPct val="150000"/>
              </a:lnSpc>
            </a:pPr>
            <a:r>
              <a:rPr lang="en-GB" sz="2000" dirty="0">
                <a:solidFill>
                  <a:schemeClr val="tx1"/>
                </a:solidFill>
              </a:rPr>
              <a:t>Still suffers from the same parallelization issues as LSTMs</a:t>
            </a:r>
            <a:r>
              <a:rPr lang="en-GB" sz="2000" dirty="0"/>
              <a:t>.</a:t>
            </a:r>
            <a:endParaRPr lang="en-GB" sz="2000" dirty="0">
              <a:solidFill>
                <a:schemeClr val="tx1"/>
              </a:solidFill>
            </a:endParaRPr>
          </a:p>
        </p:txBody>
      </p:sp>
    </p:spTree>
    <p:extLst>
      <p:ext uri="{BB962C8B-B14F-4D97-AF65-F5344CB8AC3E}">
        <p14:creationId xmlns:p14="http://schemas.microsoft.com/office/powerpoint/2010/main" val="336126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2358417" y="1880885"/>
            <a:ext cx="9079077" cy="757766"/>
          </a:xfrm>
        </p:spPr>
        <p:txBody>
          <a:bodyPr>
            <a:normAutofit fontScale="90000"/>
          </a:bodyPr>
          <a:lstStyle/>
          <a:p>
            <a:pPr algn="ctr"/>
            <a:r>
              <a:rPr lang="en-GB" b="1" dirty="0">
                <a:solidFill>
                  <a:srgbClr val="A53010"/>
                </a:solidFill>
                <a:latin typeface="Google Sans"/>
              </a:rPr>
              <a:t>Attention Mechanism (2014-2017)</a:t>
            </a:r>
            <a:endParaRPr lang="en-PK" b="1" dirty="0">
              <a:solidFill>
                <a:srgbClr val="A53010"/>
              </a:solidFill>
              <a:latin typeface="Google Sans"/>
            </a:endParaRPr>
          </a:p>
        </p:txBody>
      </p:sp>
      <p:sp>
        <p:nvSpPr>
          <p:cNvPr id="3" name="Title 1">
            <a:extLst>
              <a:ext uri="{FF2B5EF4-FFF2-40B4-BE49-F238E27FC236}">
                <a16:creationId xmlns:a16="http://schemas.microsoft.com/office/drawing/2014/main" id="{A979D376-F9CE-4844-5B5B-52E93EA01050}"/>
              </a:ext>
            </a:extLst>
          </p:cNvPr>
          <p:cNvSpPr txBox="1">
            <a:spLocks/>
          </p:cNvSpPr>
          <p:nvPr/>
        </p:nvSpPr>
        <p:spPr>
          <a:xfrm>
            <a:off x="2358418" y="2977661"/>
            <a:ext cx="7824865" cy="14294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solidFill>
                  <a:srgbClr val="A53010"/>
                </a:solidFill>
                <a:latin typeface="Google Sans"/>
              </a:rPr>
              <a:t>Attention Mechanism (2014)</a:t>
            </a:r>
          </a:p>
          <a:p>
            <a:r>
              <a:rPr lang="en-GB" sz="3600" b="1" dirty="0">
                <a:solidFill>
                  <a:srgbClr val="A53010"/>
                </a:solidFill>
                <a:latin typeface="Google Sans"/>
              </a:rPr>
              <a:t>Self-Attention (2017)</a:t>
            </a:r>
          </a:p>
        </p:txBody>
      </p:sp>
    </p:spTree>
    <p:extLst>
      <p:ext uri="{BB962C8B-B14F-4D97-AF65-F5344CB8AC3E}">
        <p14:creationId xmlns:p14="http://schemas.microsoft.com/office/powerpoint/2010/main" val="78935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r>
              <a:rPr lang="en-GB" sz="4000" b="1" dirty="0">
                <a:solidFill>
                  <a:srgbClr val="A53010"/>
                </a:solidFill>
              </a:rPr>
              <a:t>Limitations of RNN &amp; LSTMs</a:t>
            </a:r>
            <a:endParaRPr lang="en-GB" sz="24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514006"/>
            <a:ext cx="8915400" cy="4362137"/>
          </a:xfrm>
          <a:ln>
            <a:solidFill>
              <a:schemeClr val="accent1"/>
            </a:solidFill>
          </a:ln>
        </p:spPr>
        <p:txBody>
          <a:bodyPr>
            <a:normAutofit lnSpcReduction="10000"/>
          </a:bodyPr>
          <a:lstStyle/>
          <a:p>
            <a:pPr marL="0" indent="0">
              <a:lnSpc>
                <a:spcPct val="150000"/>
              </a:lnSpc>
              <a:buNone/>
            </a:pPr>
            <a:r>
              <a:rPr lang="en-GB" sz="2000" dirty="0">
                <a:solidFill>
                  <a:schemeClr val="tx1"/>
                </a:solidFill>
              </a:rPr>
              <a:t>While </a:t>
            </a:r>
            <a:r>
              <a:rPr lang="en-GB" sz="2000" b="1" dirty="0">
                <a:solidFill>
                  <a:srgbClr val="A53010"/>
                </a:solidFill>
              </a:rPr>
              <a:t>RNNs</a:t>
            </a:r>
            <a:r>
              <a:rPr lang="en-GB" sz="2000" dirty="0">
                <a:solidFill>
                  <a:schemeClr val="tx1"/>
                </a:solidFill>
              </a:rPr>
              <a:t> and </a:t>
            </a:r>
            <a:r>
              <a:rPr lang="en-GB" sz="2000" b="1" dirty="0">
                <a:solidFill>
                  <a:srgbClr val="A53010"/>
                </a:solidFill>
              </a:rPr>
              <a:t>LSTMs</a:t>
            </a:r>
            <a:r>
              <a:rPr lang="en-GB" sz="2000" dirty="0">
                <a:solidFill>
                  <a:schemeClr val="tx1"/>
                </a:solidFill>
              </a:rPr>
              <a:t> improved upon word embeddings by capturing sequential information, they still had some limitations:</a:t>
            </a:r>
          </a:p>
          <a:p>
            <a:pPr>
              <a:lnSpc>
                <a:spcPct val="150000"/>
              </a:lnSpc>
            </a:pPr>
            <a:r>
              <a:rPr lang="en-GB" sz="2000" b="1" dirty="0">
                <a:solidFill>
                  <a:srgbClr val="A53010"/>
                </a:solidFill>
              </a:rPr>
              <a:t>Sequential Processing</a:t>
            </a:r>
            <a:r>
              <a:rPr lang="en-GB" sz="2000" dirty="0">
                <a:solidFill>
                  <a:schemeClr val="tx1"/>
                </a:solidFill>
              </a:rPr>
              <a:t>: RNNs and LSTMs process words one at a time, which can be slow, especially for long sequences. They are not easily parallelizable, leading to inefficiencies in training and inference.</a:t>
            </a:r>
          </a:p>
          <a:p>
            <a:pPr>
              <a:lnSpc>
                <a:spcPct val="150000"/>
              </a:lnSpc>
            </a:pPr>
            <a:r>
              <a:rPr lang="en-GB" sz="2000" b="1" dirty="0">
                <a:solidFill>
                  <a:srgbClr val="A53010"/>
                </a:solidFill>
              </a:rPr>
              <a:t>Difficulty in Capturing Very Long-Range Dependencies</a:t>
            </a:r>
            <a:r>
              <a:rPr lang="en-GB" sz="2000" dirty="0">
                <a:solidFill>
                  <a:schemeClr val="tx1"/>
                </a:solidFill>
              </a:rPr>
              <a:t>: Despite the improvements with LSTMs and GRUs, these models can still struggle with dependencies that span very long sequences.</a:t>
            </a:r>
          </a:p>
        </p:txBody>
      </p:sp>
    </p:spTree>
    <p:extLst>
      <p:ext uri="{BB962C8B-B14F-4D97-AF65-F5344CB8AC3E}">
        <p14:creationId xmlns:p14="http://schemas.microsoft.com/office/powerpoint/2010/main" val="2611532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pPr marL="742950" indent="-742950">
              <a:buFont typeface="+mj-lt"/>
              <a:buAutoNum type="alphaLcParenR"/>
            </a:pPr>
            <a:r>
              <a:rPr lang="en-GB" sz="4000" b="1" dirty="0">
                <a:solidFill>
                  <a:srgbClr val="A53010"/>
                </a:solidFill>
              </a:rPr>
              <a:t>Attention Mechanism</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514006"/>
            <a:ext cx="8915400" cy="4362137"/>
          </a:xfrm>
          <a:ln>
            <a:solidFill>
              <a:schemeClr val="accent1"/>
            </a:solidFill>
          </a:ln>
        </p:spPr>
        <p:txBody>
          <a:bodyPr>
            <a:normAutofit fontScale="92500" lnSpcReduction="10000"/>
          </a:bodyPr>
          <a:lstStyle/>
          <a:p>
            <a:pPr marL="0" indent="0" algn="just">
              <a:lnSpc>
                <a:spcPct val="150000"/>
              </a:lnSpc>
              <a:buNone/>
            </a:pPr>
            <a:r>
              <a:rPr lang="en-GB" sz="2000" dirty="0">
                <a:solidFill>
                  <a:schemeClr val="tx1"/>
                </a:solidFill>
              </a:rPr>
              <a:t>The attention mechanism is like giving different parts of the input different levels of importance, depending on the task. Imagine you are translating a sentence from English to French. Instead of looking at the whole sentence equally, you might focus more on certain words when translating a specific word in the target language.</a:t>
            </a:r>
          </a:p>
          <a:p>
            <a:pPr marL="0" indent="0" algn="just">
              <a:lnSpc>
                <a:spcPct val="150000"/>
              </a:lnSpc>
              <a:buNone/>
            </a:pPr>
            <a:r>
              <a:rPr lang="en-GB" sz="2000" b="1" dirty="0">
                <a:solidFill>
                  <a:srgbClr val="A53010"/>
                </a:solidFill>
              </a:rPr>
              <a:t>Example:</a:t>
            </a:r>
            <a:r>
              <a:rPr lang="en-GB" sz="2000" dirty="0">
                <a:solidFill>
                  <a:schemeClr val="tx1"/>
                </a:solidFill>
              </a:rPr>
              <a:t> If you want to translate "The cat sat on the mat" into French, the attention mechanism helps you know which English word (like "cat") to focus on when you are translating into French ("le chat").</a:t>
            </a:r>
          </a:p>
          <a:p>
            <a:pPr marL="0" indent="0" algn="ctr">
              <a:lnSpc>
                <a:spcPct val="150000"/>
              </a:lnSpc>
              <a:buNone/>
            </a:pPr>
            <a:r>
              <a:rPr lang="en-GB" sz="2000" b="1" dirty="0">
                <a:solidFill>
                  <a:srgbClr val="A53010"/>
                </a:solidFill>
              </a:rPr>
              <a:t>It focuses on the important words in one sentence when generating another sentence.</a:t>
            </a:r>
          </a:p>
        </p:txBody>
      </p:sp>
    </p:spTree>
    <p:extLst>
      <p:ext uri="{BB962C8B-B14F-4D97-AF65-F5344CB8AC3E}">
        <p14:creationId xmlns:p14="http://schemas.microsoft.com/office/powerpoint/2010/main" val="74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pPr marL="857250" indent="-857250">
              <a:buFont typeface="+mj-lt"/>
              <a:buAutoNum type="alphaLcParenR" startAt="2"/>
            </a:pPr>
            <a:r>
              <a:rPr lang="en-GB" sz="4000" b="1" dirty="0">
                <a:solidFill>
                  <a:srgbClr val="A53010"/>
                </a:solidFill>
              </a:rPr>
              <a:t>Self-Attention</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514006"/>
            <a:ext cx="8915400" cy="4362137"/>
          </a:xfrm>
          <a:ln>
            <a:solidFill>
              <a:schemeClr val="accent1"/>
            </a:solidFill>
          </a:ln>
        </p:spPr>
        <p:txBody>
          <a:bodyPr>
            <a:normAutofit lnSpcReduction="10000"/>
          </a:bodyPr>
          <a:lstStyle/>
          <a:p>
            <a:pPr marL="0" indent="0" algn="just">
              <a:lnSpc>
                <a:spcPct val="150000"/>
              </a:lnSpc>
              <a:buNone/>
            </a:pPr>
            <a:r>
              <a:rPr lang="en-GB" sz="2000" dirty="0">
                <a:solidFill>
                  <a:schemeClr val="tx1"/>
                </a:solidFill>
              </a:rPr>
              <a:t>Self-attention is a specific type of attention used to understand the relationships between different words in the same sentence. It helps every word in a sentence to pay attention to every other word to understand the context better.</a:t>
            </a:r>
          </a:p>
          <a:p>
            <a:pPr marL="0" indent="0" algn="just">
              <a:lnSpc>
                <a:spcPct val="150000"/>
              </a:lnSpc>
              <a:buNone/>
            </a:pPr>
            <a:r>
              <a:rPr lang="en-GB" sz="2000" b="1" dirty="0">
                <a:solidFill>
                  <a:srgbClr val="A53010"/>
                </a:solidFill>
              </a:rPr>
              <a:t>Example: </a:t>
            </a:r>
            <a:r>
              <a:rPr lang="en-GB" sz="2000" dirty="0">
                <a:solidFill>
                  <a:schemeClr val="tx1"/>
                </a:solidFill>
              </a:rPr>
              <a:t>For the sentence "The cat sat on the mat," self-attention helps the model understand how each word is related to every other word. When focusing on the word "cat," it will also pay attention to the word "sat" to understand that "cat" is the one who "sat. “</a:t>
            </a:r>
          </a:p>
          <a:p>
            <a:pPr marL="0" indent="0" algn="ctr">
              <a:lnSpc>
                <a:spcPct val="150000"/>
              </a:lnSpc>
              <a:buNone/>
            </a:pPr>
            <a:r>
              <a:rPr lang="en-GB" sz="2000" b="1" dirty="0">
                <a:solidFill>
                  <a:srgbClr val="A53010"/>
                </a:solidFill>
              </a:rPr>
              <a:t>It helps to understand all the relationships within one sentence.</a:t>
            </a:r>
          </a:p>
        </p:txBody>
      </p:sp>
    </p:spTree>
    <p:extLst>
      <p:ext uri="{BB962C8B-B14F-4D97-AF65-F5344CB8AC3E}">
        <p14:creationId xmlns:p14="http://schemas.microsoft.com/office/powerpoint/2010/main" val="83127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Bag-of-Words (BoW)</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lstStyle/>
          <a:p>
            <a:pPr marL="0" indent="0">
              <a:buNone/>
            </a:pPr>
            <a:r>
              <a:rPr lang="en-GB" sz="2000" b="1" dirty="0"/>
              <a:t>One of the earliest methods for representing text in machine learning models.</a:t>
            </a:r>
          </a:p>
          <a:p>
            <a:pPr marL="0" indent="0">
              <a:buNone/>
            </a:pPr>
            <a:r>
              <a:rPr lang="en-GB" sz="2400" b="1" dirty="0">
                <a:solidFill>
                  <a:srgbClr val="A53010"/>
                </a:solidFill>
              </a:rPr>
              <a:t>How It Works: </a:t>
            </a:r>
            <a:r>
              <a:rPr lang="en-GB" sz="2000" b="1" dirty="0"/>
              <a:t>Each document is represented as a vector of word frequencies, without considering the order of the words.</a:t>
            </a:r>
          </a:p>
          <a:p>
            <a:pPr marL="0" indent="0">
              <a:buNone/>
            </a:pPr>
            <a:r>
              <a:rPr lang="en-GB" sz="2400" b="1" dirty="0">
                <a:solidFill>
                  <a:srgbClr val="A53010"/>
                </a:solidFill>
              </a:rPr>
              <a:t>Limitations: </a:t>
            </a:r>
            <a:r>
              <a:rPr lang="en-GB" sz="2000" b="1" dirty="0"/>
              <a:t>Ignores the order of words, lacks contextual understanding, and can result in very high-dimensional vectors.</a:t>
            </a:r>
          </a:p>
          <a:p>
            <a:pPr marL="0" indent="0">
              <a:buNone/>
            </a:pPr>
            <a:endParaRPr lang="en-GB" sz="2000" b="1" dirty="0"/>
          </a:p>
          <a:p>
            <a:pPr marL="0" indent="0">
              <a:buNone/>
            </a:pPr>
            <a:endParaRPr lang="en-GB" sz="2000" b="1" dirty="0"/>
          </a:p>
          <a:p>
            <a:pPr marL="0" indent="0">
              <a:buNone/>
            </a:pPr>
            <a:endParaRPr lang="en-GB" sz="2000" b="1" dirty="0"/>
          </a:p>
          <a:p>
            <a:pPr marL="0" indent="0">
              <a:buNone/>
            </a:pPr>
            <a:r>
              <a:rPr lang="en-GB" b="1" dirty="0">
                <a:solidFill>
                  <a:srgbClr val="0070C0"/>
                </a:solidFill>
                <a:hlinkClick r:id="rId2">
                  <a:extLst>
                    <a:ext uri="{A12FA001-AC4F-418D-AE19-62706E023703}">
                      <ahyp:hlinkClr xmlns:ahyp="http://schemas.microsoft.com/office/drawing/2018/hyperlinkcolor" val="tx"/>
                    </a:ext>
                  </a:extLst>
                </a:hlinkClick>
              </a:rPr>
              <a:t>YouTube Link</a:t>
            </a:r>
            <a:endParaRPr lang="en-PK" b="1" dirty="0">
              <a:solidFill>
                <a:srgbClr val="0070C0"/>
              </a:solidFill>
            </a:endParaRPr>
          </a:p>
        </p:txBody>
      </p:sp>
      <p:pic>
        <p:nvPicPr>
          <p:cNvPr id="8" name="Picture 7" descr="A diagram of a cat and bag&#10;&#10;Description automatically generated">
            <a:extLst>
              <a:ext uri="{FF2B5EF4-FFF2-40B4-BE49-F238E27FC236}">
                <a16:creationId xmlns:a16="http://schemas.microsoft.com/office/drawing/2014/main" id="{C2B821B2-F56C-49C7-9135-6C7986244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837" y="3938908"/>
            <a:ext cx="4692150" cy="2028186"/>
          </a:xfrm>
          <a:prstGeom prst="rect">
            <a:avLst/>
          </a:prstGeom>
        </p:spPr>
      </p:pic>
    </p:spTree>
    <p:extLst>
      <p:ext uri="{BB962C8B-B14F-4D97-AF65-F5344CB8AC3E}">
        <p14:creationId xmlns:p14="http://schemas.microsoft.com/office/powerpoint/2010/main" val="3210982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r>
              <a:rPr lang="en-GB" sz="4000" b="1" dirty="0">
                <a:solidFill>
                  <a:srgbClr val="A53010"/>
                </a:solidFill>
              </a:rPr>
              <a:t>Key Difference in Simple Terms</a:t>
            </a:r>
            <a:endParaRPr lang="en-GB" sz="24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514006"/>
            <a:ext cx="8915400" cy="4362137"/>
          </a:xfrm>
          <a:ln>
            <a:solidFill>
              <a:schemeClr val="accent1"/>
            </a:solidFill>
          </a:ln>
        </p:spPr>
        <p:txBody>
          <a:bodyPr>
            <a:normAutofit/>
          </a:bodyPr>
          <a:lstStyle/>
          <a:p>
            <a:pPr marL="0" indent="0">
              <a:lnSpc>
                <a:spcPct val="150000"/>
              </a:lnSpc>
              <a:buNone/>
            </a:pPr>
            <a:r>
              <a:rPr lang="en-GB" sz="2400" b="1" dirty="0">
                <a:solidFill>
                  <a:srgbClr val="A53010"/>
                </a:solidFill>
              </a:rPr>
              <a:t>Attention Mechanism: </a:t>
            </a:r>
          </a:p>
          <a:p>
            <a:pPr marL="0" indent="0">
              <a:lnSpc>
                <a:spcPct val="150000"/>
              </a:lnSpc>
              <a:buNone/>
            </a:pPr>
            <a:r>
              <a:rPr lang="en-GB" sz="2400" dirty="0">
                <a:solidFill>
                  <a:schemeClr val="tx1"/>
                </a:solidFill>
              </a:rPr>
              <a:t>Compares two different sequences (like a source sentence and a translated sentence).</a:t>
            </a:r>
          </a:p>
          <a:p>
            <a:pPr marL="0" indent="0">
              <a:lnSpc>
                <a:spcPct val="150000"/>
              </a:lnSpc>
              <a:buNone/>
            </a:pPr>
            <a:r>
              <a:rPr lang="en-GB" sz="2400" b="1" dirty="0">
                <a:solidFill>
                  <a:srgbClr val="A53010"/>
                </a:solidFill>
              </a:rPr>
              <a:t>Self-Attention: </a:t>
            </a:r>
          </a:p>
          <a:p>
            <a:pPr marL="0" indent="0">
              <a:lnSpc>
                <a:spcPct val="150000"/>
              </a:lnSpc>
              <a:buNone/>
            </a:pPr>
            <a:r>
              <a:rPr lang="en-GB" sz="2400" dirty="0">
                <a:solidFill>
                  <a:schemeClr val="tx1"/>
                </a:solidFill>
              </a:rPr>
              <a:t>Compares all parts within the same sequence (like all the words in one sentence).</a:t>
            </a:r>
            <a:endParaRPr lang="en-GB" sz="2000" dirty="0">
              <a:solidFill>
                <a:schemeClr val="tx1"/>
              </a:solidFill>
            </a:endParaRPr>
          </a:p>
        </p:txBody>
      </p:sp>
    </p:spTree>
    <p:extLst>
      <p:ext uri="{BB962C8B-B14F-4D97-AF65-F5344CB8AC3E}">
        <p14:creationId xmlns:p14="http://schemas.microsoft.com/office/powerpoint/2010/main" val="1968054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r>
              <a:rPr lang="en-GB" sz="4000" b="1" dirty="0">
                <a:solidFill>
                  <a:srgbClr val="A53010"/>
                </a:solidFill>
              </a:rPr>
              <a:t>Visual Analogy</a:t>
            </a:r>
            <a:endParaRPr lang="en-GB" sz="2400" b="1" dirty="0">
              <a:solidFill>
                <a:srgbClr val="A53010"/>
              </a:solidFill>
            </a:endParaRP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514006"/>
            <a:ext cx="8915400" cy="4362137"/>
          </a:xfrm>
          <a:ln>
            <a:solidFill>
              <a:schemeClr val="accent1"/>
            </a:solidFill>
          </a:ln>
        </p:spPr>
        <p:txBody>
          <a:bodyPr>
            <a:normAutofit fontScale="92500" lnSpcReduction="20000"/>
          </a:bodyPr>
          <a:lstStyle/>
          <a:p>
            <a:pPr marL="0" indent="0">
              <a:lnSpc>
                <a:spcPct val="150000"/>
              </a:lnSpc>
              <a:buNone/>
            </a:pPr>
            <a:r>
              <a:rPr lang="en-GB" sz="2400" b="1" dirty="0">
                <a:solidFill>
                  <a:srgbClr val="A53010"/>
                </a:solidFill>
              </a:rPr>
              <a:t>Attention Mechanism: </a:t>
            </a:r>
          </a:p>
          <a:p>
            <a:pPr marL="0" indent="0">
              <a:lnSpc>
                <a:spcPct val="150000"/>
              </a:lnSpc>
              <a:buNone/>
            </a:pPr>
            <a:r>
              <a:rPr lang="en-GB" sz="2400" dirty="0">
                <a:solidFill>
                  <a:schemeClr val="tx1"/>
                </a:solidFill>
              </a:rPr>
              <a:t>Imagine you're looking at a painting of a landscape and trying to paint a similar one. You focus on different parts (like the sky or the trees) one at a time.</a:t>
            </a:r>
          </a:p>
          <a:p>
            <a:pPr marL="0" indent="0">
              <a:lnSpc>
                <a:spcPct val="150000"/>
              </a:lnSpc>
              <a:buNone/>
            </a:pPr>
            <a:r>
              <a:rPr lang="en-GB" sz="2400" b="1" dirty="0">
                <a:solidFill>
                  <a:srgbClr val="A53010"/>
                </a:solidFill>
              </a:rPr>
              <a:t>Self-Attention: </a:t>
            </a:r>
          </a:p>
          <a:p>
            <a:pPr marL="0" indent="0">
              <a:lnSpc>
                <a:spcPct val="150000"/>
              </a:lnSpc>
              <a:buNone/>
            </a:pPr>
            <a:r>
              <a:rPr lang="en-GB" sz="2400" dirty="0">
                <a:solidFill>
                  <a:schemeClr val="tx1"/>
                </a:solidFill>
              </a:rPr>
              <a:t>Imagine you're describing the same painting to someone else. You look at every part of the painting and describe how each part relates to the others (e.g., the tree is next to the house, the sun is above the mountains).</a:t>
            </a:r>
            <a:endParaRPr lang="en-GB" sz="2000" dirty="0">
              <a:solidFill>
                <a:schemeClr val="tx1"/>
              </a:solidFill>
            </a:endParaRPr>
          </a:p>
        </p:txBody>
      </p:sp>
    </p:spTree>
    <p:extLst>
      <p:ext uri="{BB962C8B-B14F-4D97-AF65-F5344CB8AC3E}">
        <p14:creationId xmlns:p14="http://schemas.microsoft.com/office/powerpoint/2010/main" val="188546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383063" y="1124262"/>
            <a:ext cx="8915400" cy="4362137"/>
          </a:xfrm>
          <a:ln>
            <a:solidFill>
              <a:schemeClr val="accent1"/>
            </a:solidFill>
          </a:ln>
        </p:spPr>
        <p:txBody>
          <a:bodyPr anchor="ctr">
            <a:normAutofit/>
          </a:bodyPr>
          <a:lstStyle/>
          <a:p>
            <a:pPr marL="0" indent="0" algn="ctr">
              <a:lnSpc>
                <a:spcPct val="150000"/>
              </a:lnSpc>
              <a:buNone/>
            </a:pPr>
            <a:r>
              <a:rPr lang="en-GB" sz="2800" b="1" dirty="0">
                <a:solidFill>
                  <a:srgbClr val="A53010"/>
                </a:solidFill>
              </a:rPr>
              <a:t>The Transformer model, introduced in "Attention is All You Need" (2017), relies entirely on the </a:t>
            </a:r>
            <a:r>
              <a:rPr lang="en-GB" sz="2800" b="1" dirty="0">
                <a:solidFill>
                  <a:srgbClr val="00B050"/>
                </a:solidFill>
              </a:rPr>
              <a:t>self-attention mechanism</a:t>
            </a:r>
            <a:r>
              <a:rPr lang="en-GB" sz="2800" b="1" dirty="0">
                <a:solidFill>
                  <a:srgbClr val="A53010"/>
                </a:solidFill>
              </a:rPr>
              <a:t>, enabling it to process words in </a:t>
            </a:r>
            <a:r>
              <a:rPr lang="en-GB" sz="2800" b="1" dirty="0">
                <a:solidFill>
                  <a:srgbClr val="002060"/>
                </a:solidFill>
              </a:rPr>
              <a:t>parallel</a:t>
            </a:r>
            <a:r>
              <a:rPr lang="en-GB" sz="2800" b="1" dirty="0">
                <a:solidFill>
                  <a:srgbClr val="A53010"/>
                </a:solidFill>
              </a:rPr>
              <a:t> rather than sequentially.</a:t>
            </a:r>
            <a:endParaRPr lang="en-GB" sz="2400" dirty="0">
              <a:solidFill>
                <a:schemeClr val="tx1"/>
              </a:solidFill>
            </a:endParaRPr>
          </a:p>
        </p:txBody>
      </p:sp>
    </p:spTree>
    <p:extLst>
      <p:ext uri="{BB962C8B-B14F-4D97-AF65-F5344CB8AC3E}">
        <p14:creationId xmlns:p14="http://schemas.microsoft.com/office/powerpoint/2010/main" val="421112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2358417" y="1880885"/>
            <a:ext cx="9079077" cy="757766"/>
          </a:xfrm>
        </p:spPr>
        <p:txBody>
          <a:bodyPr>
            <a:normAutofit fontScale="90000"/>
          </a:bodyPr>
          <a:lstStyle/>
          <a:p>
            <a:r>
              <a:rPr lang="en-GB" b="1" dirty="0">
                <a:solidFill>
                  <a:srgbClr val="A53010"/>
                </a:solidFill>
                <a:latin typeface="Google Sans"/>
              </a:rPr>
              <a:t>The Transformer (2017)</a:t>
            </a:r>
            <a:endParaRPr lang="en-PK" b="1" dirty="0">
              <a:solidFill>
                <a:srgbClr val="A53010"/>
              </a:solidFill>
              <a:latin typeface="Google Sans"/>
            </a:endParaRPr>
          </a:p>
        </p:txBody>
      </p:sp>
      <p:sp>
        <p:nvSpPr>
          <p:cNvPr id="3" name="Title 1">
            <a:extLst>
              <a:ext uri="{FF2B5EF4-FFF2-40B4-BE49-F238E27FC236}">
                <a16:creationId xmlns:a16="http://schemas.microsoft.com/office/drawing/2014/main" id="{A979D376-F9CE-4844-5B5B-52E93EA01050}"/>
              </a:ext>
            </a:extLst>
          </p:cNvPr>
          <p:cNvSpPr txBox="1">
            <a:spLocks/>
          </p:cNvSpPr>
          <p:nvPr/>
        </p:nvSpPr>
        <p:spPr>
          <a:xfrm>
            <a:off x="2358418" y="2977662"/>
            <a:ext cx="8794264" cy="2868502"/>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lphaLcPeriod"/>
            </a:pPr>
            <a:r>
              <a:rPr lang="en-GB" sz="3700" b="1" dirty="0">
                <a:solidFill>
                  <a:srgbClr val="A53010"/>
                </a:solidFill>
                <a:latin typeface="Google Sans"/>
              </a:rPr>
              <a:t>BERT</a:t>
            </a:r>
          </a:p>
          <a:p>
            <a:pPr marL="742950" indent="-742950">
              <a:buFont typeface="+mj-lt"/>
              <a:buAutoNum type="alphaLcPeriod"/>
            </a:pPr>
            <a:r>
              <a:rPr lang="en-GB" sz="3700" b="1" dirty="0">
                <a:solidFill>
                  <a:srgbClr val="A53010"/>
                </a:solidFill>
                <a:latin typeface="Google Sans"/>
              </a:rPr>
              <a:t>GPT</a:t>
            </a:r>
          </a:p>
          <a:p>
            <a:pPr marL="742950" indent="-742950">
              <a:buFont typeface="+mj-lt"/>
              <a:buAutoNum type="alphaLcPeriod"/>
            </a:pPr>
            <a:r>
              <a:rPr lang="en-GB" sz="3700" b="1" dirty="0">
                <a:solidFill>
                  <a:srgbClr val="A53010"/>
                </a:solidFill>
                <a:latin typeface="Google Sans"/>
              </a:rPr>
              <a:t>T5 (Text-To-Text Transfer Transformer) (2019)</a:t>
            </a:r>
          </a:p>
          <a:p>
            <a:pPr marL="742950" indent="-742950">
              <a:buFont typeface="+mj-lt"/>
              <a:buAutoNum type="alphaLcPeriod"/>
            </a:pPr>
            <a:r>
              <a:rPr lang="en-GB" sz="3700" b="1" dirty="0">
                <a:solidFill>
                  <a:srgbClr val="A53010"/>
                </a:solidFill>
                <a:latin typeface="Google Sans"/>
              </a:rPr>
              <a:t>Transformer-XL, </a:t>
            </a:r>
            <a:r>
              <a:rPr lang="en-GB" sz="3700" b="1" dirty="0" err="1">
                <a:solidFill>
                  <a:srgbClr val="A53010"/>
                </a:solidFill>
                <a:latin typeface="Google Sans"/>
              </a:rPr>
              <a:t>XLNet</a:t>
            </a:r>
            <a:r>
              <a:rPr lang="en-GB" sz="3700" b="1" dirty="0">
                <a:solidFill>
                  <a:srgbClr val="A53010"/>
                </a:solidFill>
                <a:latin typeface="Google Sans"/>
              </a:rPr>
              <a:t>, and Other Variants (2019-2020</a:t>
            </a:r>
            <a:r>
              <a:rPr lang="en-GB" sz="3600" b="1" dirty="0">
                <a:solidFill>
                  <a:srgbClr val="A53010"/>
                </a:solidFill>
                <a:latin typeface="Google Sans"/>
              </a:rPr>
              <a:t>)</a:t>
            </a:r>
          </a:p>
        </p:txBody>
      </p:sp>
    </p:spTree>
    <p:extLst>
      <p:ext uri="{BB962C8B-B14F-4D97-AF65-F5344CB8AC3E}">
        <p14:creationId xmlns:p14="http://schemas.microsoft.com/office/powerpoint/2010/main" val="1435372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419" name="Group 1741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42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PK"/>
            </a:p>
          </p:txBody>
        </p:sp>
        <p:sp>
          <p:nvSpPr>
            <p:cNvPr id="1742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PK"/>
            </a:p>
          </p:txBody>
        </p:sp>
        <p:sp>
          <p:nvSpPr>
            <p:cNvPr id="1742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PK"/>
            </a:p>
          </p:txBody>
        </p:sp>
        <p:sp>
          <p:nvSpPr>
            <p:cNvPr id="1742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PK"/>
            </a:p>
          </p:txBody>
        </p:sp>
        <p:sp>
          <p:nvSpPr>
            <p:cNvPr id="1742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PK"/>
            </a:p>
          </p:txBody>
        </p:sp>
        <p:sp>
          <p:nvSpPr>
            <p:cNvPr id="1742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PK"/>
            </a:p>
          </p:txBody>
        </p:sp>
        <p:sp>
          <p:nvSpPr>
            <p:cNvPr id="1742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PK"/>
            </a:p>
          </p:txBody>
        </p:sp>
        <p:sp>
          <p:nvSpPr>
            <p:cNvPr id="1742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PK"/>
            </a:p>
          </p:txBody>
        </p:sp>
        <p:sp>
          <p:nvSpPr>
            <p:cNvPr id="1742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PK"/>
            </a:p>
          </p:txBody>
        </p:sp>
        <p:sp>
          <p:nvSpPr>
            <p:cNvPr id="1742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PK"/>
            </a:p>
          </p:txBody>
        </p:sp>
        <p:sp>
          <p:nvSpPr>
            <p:cNvPr id="1743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PK"/>
            </a:p>
          </p:txBody>
        </p:sp>
        <p:sp>
          <p:nvSpPr>
            <p:cNvPr id="1743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PK"/>
            </a:p>
          </p:txBody>
        </p:sp>
      </p:grpSp>
      <p:grpSp>
        <p:nvGrpSpPr>
          <p:cNvPr id="17433" name="Group 1743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743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PK"/>
            </a:p>
          </p:txBody>
        </p:sp>
        <p:sp>
          <p:nvSpPr>
            <p:cNvPr id="1743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PK"/>
            </a:p>
          </p:txBody>
        </p:sp>
        <p:sp>
          <p:nvSpPr>
            <p:cNvPr id="1743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PK"/>
            </a:p>
          </p:txBody>
        </p:sp>
        <p:sp>
          <p:nvSpPr>
            <p:cNvPr id="1743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PK"/>
            </a:p>
          </p:txBody>
        </p:sp>
        <p:sp>
          <p:nvSpPr>
            <p:cNvPr id="1743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PK"/>
            </a:p>
          </p:txBody>
        </p:sp>
        <p:sp>
          <p:nvSpPr>
            <p:cNvPr id="1743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PK"/>
            </a:p>
          </p:txBody>
        </p:sp>
        <p:sp>
          <p:nvSpPr>
            <p:cNvPr id="1744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PK"/>
            </a:p>
          </p:txBody>
        </p:sp>
        <p:sp>
          <p:nvSpPr>
            <p:cNvPr id="1744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PK"/>
            </a:p>
          </p:txBody>
        </p:sp>
        <p:sp>
          <p:nvSpPr>
            <p:cNvPr id="1744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PK"/>
            </a:p>
          </p:txBody>
        </p:sp>
        <p:sp>
          <p:nvSpPr>
            <p:cNvPr id="1744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PK"/>
            </a:p>
          </p:txBody>
        </p:sp>
        <p:sp>
          <p:nvSpPr>
            <p:cNvPr id="1744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PK"/>
            </a:p>
          </p:txBody>
        </p:sp>
        <p:sp>
          <p:nvSpPr>
            <p:cNvPr id="1744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PK"/>
            </a:p>
          </p:txBody>
        </p:sp>
      </p:grpSp>
      <p:sp>
        <p:nvSpPr>
          <p:cNvPr id="17447" name="Rectangle 1744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44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PK"/>
          </a:p>
        </p:txBody>
      </p:sp>
      <p:sp useBgFill="1">
        <p:nvSpPr>
          <p:cNvPr id="17451" name="Rectangle 1745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3" name="Rectangle 1745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Transformer Model</a:t>
            </a:r>
          </a:p>
        </p:txBody>
      </p:sp>
      <p:sp>
        <p:nvSpPr>
          <p:cNvPr id="1745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7414" name="Picture 6" descr="Original structure of Transformers.">
            <a:extLst>
              <a:ext uri="{FF2B5EF4-FFF2-40B4-BE49-F238E27FC236}">
                <a16:creationId xmlns:a16="http://schemas.microsoft.com/office/drawing/2014/main" id="{EEA08E61-3254-FE3B-C13B-3ED8B3B206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6161" y="157382"/>
            <a:ext cx="5956916" cy="652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346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r>
              <a:rPr lang="en-GB" sz="4000" b="1" dirty="0">
                <a:solidFill>
                  <a:srgbClr val="A53010"/>
                </a:solidFill>
              </a:rPr>
              <a:t>Transformer Model</a:t>
            </a:r>
            <a:endParaRPr lang="en-GB" sz="2400" b="1" dirty="0">
              <a:solidFill>
                <a:srgbClr val="A53010"/>
              </a:solidFill>
            </a:endParaRPr>
          </a:p>
        </p:txBody>
      </p:sp>
      <p:pic>
        <p:nvPicPr>
          <p:cNvPr id="17412" name="Picture 4" descr="The transformer architecture for language translating with two generic modules (Encoder and Decoder).">
            <a:extLst>
              <a:ext uri="{FF2B5EF4-FFF2-40B4-BE49-F238E27FC236}">
                <a16:creationId xmlns:a16="http://schemas.microsoft.com/office/drawing/2014/main" id="{77244512-8681-AC7D-24DA-0A6343062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497" y="1660297"/>
            <a:ext cx="6639005" cy="446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38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Transformer Model</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397215"/>
          </a:xfrm>
        </p:spPr>
        <p:txBody>
          <a:bodyPr>
            <a:normAutofit lnSpcReduction="10000"/>
          </a:bodyPr>
          <a:lstStyle/>
          <a:p>
            <a:pPr marL="0" indent="0">
              <a:buNone/>
            </a:pPr>
            <a:r>
              <a:rPr lang="en-GB" sz="2400" b="1" dirty="0">
                <a:solidFill>
                  <a:srgbClr val="A53010"/>
                </a:solidFill>
              </a:rPr>
              <a:t>Encoders Job</a:t>
            </a:r>
          </a:p>
          <a:p>
            <a:pPr marL="0" indent="0" algn="just">
              <a:lnSpc>
                <a:spcPct val="150000"/>
              </a:lnSpc>
              <a:buNone/>
            </a:pPr>
            <a:r>
              <a:rPr lang="en-GB" sz="2400" b="1" dirty="0">
                <a:solidFill>
                  <a:schemeClr val="tx1"/>
                </a:solidFill>
              </a:rPr>
              <a:t>An encoder is a </a:t>
            </a:r>
            <a:r>
              <a:rPr lang="en-GB" sz="2400" b="1" dirty="0">
                <a:solidFill>
                  <a:srgbClr val="A53010"/>
                </a:solidFill>
              </a:rPr>
              <a:t>neural network layer </a:t>
            </a:r>
            <a:r>
              <a:rPr lang="en-GB" sz="2400" b="1" dirty="0">
                <a:solidFill>
                  <a:schemeClr val="tx1"/>
                </a:solidFill>
              </a:rPr>
              <a:t>(or a stack of layers) designed to process and transform input data into a useful internal representation.</a:t>
            </a:r>
          </a:p>
          <a:p>
            <a:pPr marL="0" indent="0" algn="just">
              <a:lnSpc>
                <a:spcPct val="150000"/>
              </a:lnSpc>
              <a:buNone/>
            </a:pPr>
            <a:r>
              <a:rPr lang="en-GB" sz="2400" b="1" dirty="0">
                <a:solidFill>
                  <a:schemeClr val="tx1"/>
                </a:solidFill>
              </a:rPr>
              <a:t>In NLP, the encoder's job is to convert raw input data (like sentences or documents) into a high-dimensional vector space where the </a:t>
            </a:r>
            <a:r>
              <a:rPr lang="en-GB" sz="2400" b="1" dirty="0">
                <a:solidFill>
                  <a:srgbClr val="FF0000"/>
                </a:solidFill>
              </a:rPr>
              <a:t>meaning</a:t>
            </a:r>
            <a:r>
              <a:rPr lang="en-GB" sz="2400" b="1" dirty="0">
                <a:solidFill>
                  <a:schemeClr val="tx1"/>
                </a:solidFill>
              </a:rPr>
              <a:t>, </a:t>
            </a:r>
            <a:r>
              <a:rPr lang="en-GB" sz="2400" b="1" dirty="0">
                <a:solidFill>
                  <a:srgbClr val="0070C0"/>
                </a:solidFill>
              </a:rPr>
              <a:t>context</a:t>
            </a:r>
            <a:r>
              <a:rPr lang="en-GB" sz="2400" b="1" dirty="0">
                <a:solidFill>
                  <a:schemeClr val="tx1"/>
                </a:solidFill>
              </a:rPr>
              <a:t>, and </a:t>
            </a:r>
            <a:r>
              <a:rPr lang="en-GB" sz="2400" b="1" dirty="0">
                <a:solidFill>
                  <a:srgbClr val="A53010"/>
                </a:solidFill>
              </a:rPr>
              <a:t>relationships</a:t>
            </a:r>
            <a:r>
              <a:rPr lang="en-GB" sz="2400" b="1" dirty="0">
                <a:solidFill>
                  <a:schemeClr val="tx1"/>
                </a:solidFill>
              </a:rPr>
              <a:t> between words are captured effectively.</a:t>
            </a:r>
          </a:p>
          <a:p>
            <a:endParaRPr lang="en-PK" sz="2400" b="1" dirty="0">
              <a:solidFill>
                <a:srgbClr val="A53010"/>
              </a:solidFill>
            </a:endParaRPr>
          </a:p>
        </p:txBody>
      </p:sp>
    </p:spTree>
    <p:extLst>
      <p:ext uri="{BB962C8B-B14F-4D97-AF65-F5344CB8AC3E}">
        <p14:creationId xmlns:p14="http://schemas.microsoft.com/office/powerpoint/2010/main" val="3486576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92925" y="624110"/>
            <a:ext cx="8911687" cy="889897"/>
          </a:xfrm>
        </p:spPr>
        <p:txBody>
          <a:bodyPr>
            <a:normAutofit/>
          </a:bodyPr>
          <a:lstStyle/>
          <a:p>
            <a:r>
              <a:rPr lang="en-GB" sz="4000" b="1" dirty="0">
                <a:solidFill>
                  <a:srgbClr val="A53010"/>
                </a:solidFill>
              </a:rPr>
              <a:t>Transformer Model</a:t>
            </a:r>
            <a:endParaRPr lang="en-GB" sz="2400" b="1" dirty="0">
              <a:solidFill>
                <a:srgbClr val="A53010"/>
              </a:solidFill>
            </a:endParaRPr>
          </a:p>
        </p:txBody>
      </p:sp>
      <p:pic>
        <p:nvPicPr>
          <p:cNvPr id="17410" name="Picture 2" descr="The transformer architecture for language translating with two generic modules (Encoder and Decoder) repeated N times each.">
            <a:extLst>
              <a:ext uri="{FF2B5EF4-FFF2-40B4-BE49-F238E27FC236}">
                <a16:creationId xmlns:a16="http://schemas.microsoft.com/office/drawing/2014/main" id="{BF4A78E3-18A3-7A4E-BDE2-FA3C81EF7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30" y="1514007"/>
            <a:ext cx="6737740" cy="453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18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Transformer Model</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397215"/>
          </a:xfrm>
        </p:spPr>
        <p:txBody>
          <a:bodyPr>
            <a:normAutofit/>
          </a:bodyPr>
          <a:lstStyle/>
          <a:p>
            <a:pPr marL="0" indent="0">
              <a:buNone/>
            </a:pPr>
            <a:r>
              <a:rPr lang="en-GB" sz="2400" b="1" dirty="0">
                <a:solidFill>
                  <a:srgbClr val="A53010"/>
                </a:solidFill>
              </a:rPr>
              <a:t>Encoders Job</a:t>
            </a:r>
          </a:p>
          <a:p>
            <a:pPr algn="just"/>
            <a:r>
              <a:rPr lang="en-GB" sz="2400" b="1" dirty="0">
                <a:solidFill>
                  <a:schemeClr val="tx1"/>
                </a:solidFill>
              </a:rPr>
              <a:t>Each encoder layer in a Transformer model takes the embeddings from the previous layer and refines them by focusing on different relationships and structures in the input.</a:t>
            </a:r>
          </a:p>
          <a:p>
            <a:pPr algn="just"/>
            <a:r>
              <a:rPr lang="en-GB" sz="2400" b="1" dirty="0">
                <a:solidFill>
                  <a:schemeClr val="tx1"/>
                </a:solidFill>
              </a:rPr>
              <a:t>Early layers focus on basic relationships (like word pairings or nearby connections), while deeper layers capture more complex meanings and dependencies.</a:t>
            </a:r>
          </a:p>
          <a:p>
            <a:pPr algn="just"/>
            <a:r>
              <a:rPr lang="en-GB" sz="2400" b="1" dirty="0">
                <a:solidFill>
                  <a:schemeClr val="tx1"/>
                </a:solidFill>
              </a:rPr>
              <a:t>The result is a set of embeddings that effectively capture the context and meaning of the entire input sequence.</a:t>
            </a:r>
            <a:endParaRPr lang="en-PK" sz="2400" b="1" dirty="0">
              <a:solidFill>
                <a:schemeClr val="tx1"/>
              </a:solidFill>
            </a:endParaRPr>
          </a:p>
        </p:txBody>
      </p:sp>
    </p:spTree>
    <p:extLst>
      <p:ext uri="{BB962C8B-B14F-4D97-AF65-F5344CB8AC3E}">
        <p14:creationId xmlns:p14="http://schemas.microsoft.com/office/powerpoint/2010/main" val="3308895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487" name="Group 2048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48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PK"/>
            </a:p>
          </p:txBody>
        </p:sp>
        <p:sp>
          <p:nvSpPr>
            <p:cNvPr id="2048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PK"/>
            </a:p>
          </p:txBody>
        </p:sp>
        <p:sp>
          <p:nvSpPr>
            <p:cNvPr id="2049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PK"/>
            </a:p>
          </p:txBody>
        </p:sp>
        <p:sp>
          <p:nvSpPr>
            <p:cNvPr id="2049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PK"/>
            </a:p>
          </p:txBody>
        </p:sp>
        <p:sp>
          <p:nvSpPr>
            <p:cNvPr id="2049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PK"/>
            </a:p>
          </p:txBody>
        </p:sp>
        <p:sp>
          <p:nvSpPr>
            <p:cNvPr id="2049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PK"/>
            </a:p>
          </p:txBody>
        </p:sp>
        <p:sp>
          <p:nvSpPr>
            <p:cNvPr id="2049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PK"/>
            </a:p>
          </p:txBody>
        </p:sp>
        <p:sp>
          <p:nvSpPr>
            <p:cNvPr id="2049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PK"/>
            </a:p>
          </p:txBody>
        </p:sp>
        <p:sp>
          <p:nvSpPr>
            <p:cNvPr id="2049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PK"/>
            </a:p>
          </p:txBody>
        </p:sp>
        <p:sp>
          <p:nvSpPr>
            <p:cNvPr id="2049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PK"/>
            </a:p>
          </p:txBody>
        </p:sp>
        <p:sp>
          <p:nvSpPr>
            <p:cNvPr id="2049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PK"/>
            </a:p>
          </p:txBody>
        </p:sp>
        <p:sp>
          <p:nvSpPr>
            <p:cNvPr id="2049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PK"/>
            </a:p>
          </p:txBody>
        </p:sp>
      </p:grpSp>
      <p:grpSp>
        <p:nvGrpSpPr>
          <p:cNvPr id="20501" name="Group 2050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50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PK"/>
            </a:p>
          </p:txBody>
        </p:sp>
        <p:sp>
          <p:nvSpPr>
            <p:cNvPr id="2050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PK"/>
            </a:p>
          </p:txBody>
        </p:sp>
        <p:sp>
          <p:nvSpPr>
            <p:cNvPr id="2050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PK"/>
            </a:p>
          </p:txBody>
        </p:sp>
        <p:sp>
          <p:nvSpPr>
            <p:cNvPr id="2050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PK"/>
            </a:p>
          </p:txBody>
        </p:sp>
        <p:sp>
          <p:nvSpPr>
            <p:cNvPr id="2050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PK"/>
            </a:p>
          </p:txBody>
        </p:sp>
        <p:sp>
          <p:nvSpPr>
            <p:cNvPr id="2050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PK"/>
            </a:p>
          </p:txBody>
        </p:sp>
        <p:sp>
          <p:nvSpPr>
            <p:cNvPr id="2050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PK"/>
            </a:p>
          </p:txBody>
        </p:sp>
        <p:sp>
          <p:nvSpPr>
            <p:cNvPr id="2050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PK"/>
            </a:p>
          </p:txBody>
        </p:sp>
        <p:sp>
          <p:nvSpPr>
            <p:cNvPr id="2051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PK"/>
            </a:p>
          </p:txBody>
        </p:sp>
        <p:sp>
          <p:nvSpPr>
            <p:cNvPr id="2051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PK"/>
            </a:p>
          </p:txBody>
        </p:sp>
        <p:sp>
          <p:nvSpPr>
            <p:cNvPr id="2051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PK"/>
            </a:p>
          </p:txBody>
        </p:sp>
        <p:sp>
          <p:nvSpPr>
            <p:cNvPr id="2051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PK"/>
            </a:p>
          </p:txBody>
        </p:sp>
      </p:grpSp>
      <p:sp>
        <p:nvSpPr>
          <p:cNvPr id="20515" name="Rectangle 2051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517"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PK"/>
          </a:p>
        </p:txBody>
      </p:sp>
      <p:sp useBgFill="1">
        <p:nvSpPr>
          <p:cNvPr id="20519" name="Rectangle 2051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1" name="Rectangle 2052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The Encoder WorkFlow</a:t>
            </a:r>
          </a:p>
        </p:txBody>
      </p:sp>
      <p:sp>
        <p:nvSpPr>
          <p:cNvPr id="2052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0482" name="Picture 2" descr="The architecture of transformers' encoder.">
            <a:extLst>
              <a:ext uri="{FF2B5EF4-FFF2-40B4-BE49-F238E27FC236}">
                <a16:creationId xmlns:a16="http://schemas.microsoft.com/office/drawing/2014/main" id="{D4FCAD37-AEF5-2BAE-2E7B-36C2860511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1031" y="315496"/>
            <a:ext cx="4387015" cy="62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23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a:pPr>
            <a:r>
              <a:rPr lang="en-GB" sz="4000" b="1" dirty="0">
                <a:solidFill>
                  <a:srgbClr val="A53010"/>
                </a:solidFill>
              </a:rPr>
              <a:t>Bag-of-Words (BoW)</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nchor="ctr">
            <a:normAutofit/>
          </a:bodyPr>
          <a:lstStyle/>
          <a:p>
            <a:pPr marL="0" indent="0" algn="ctr">
              <a:buNone/>
            </a:pPr>
            <a:r>
              <a:rPr lang="en-GB" sz="3200" b="1" i="1" dirty="0">
                <a:solidFill>
                  <a:srgbClr val="A53010"/>
                </a:solidFill>
              </a:rPr>
              <a:t>Bag of Words(BoW) is a special case of N-Grams where n=1 i.e. one word</a:t>
            </a:r>
            <a:endParaRPr lang="en-PK" sz="3200" b="1" i="1" dirty="0">
              <a:solidFill>
                <a:srgbClr val="A53010"/>
              </a:solidFill>
            </a:endParaRPr>
          </a:p>
        </p:txBody>
      </p:sp>
    </p:spTree>
    <p:extLst>
      <p:ext uri="{BB962C8B-B14F-4D97-AF65-F5344CB8AC3E}">
        <p14:creationId xmlns:p14="http://schemas.microsoft.com/office/powerpoint/2010/main" val="129682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397215"/>
          </a:xfrm>
        </p:spPr>
        <p:txBody>
          <a:bodyPr>
            <a:normAutofit/>
          </a:bodyPr>
          <a:lstStyle/>
          <a:p>
            <a:pPr marL="0" indent="0">
              <a:buNone/>
            </a:pPr>
            <a:r>
              <a:rPr lang="en-GB" sz="2400" b="1" dirty="0">
                <a:solidFill>
                  <a:srgbClr val="A53010"/>
                </a:solidFill>
              </a:rPr>
              <a:t>STEP 1 - Input Embeddings</a:t>
            </a:r>
          </a:p>
          <a:p>
            <a:pPr marL="0" indent="0">
              <a:buNone/>
            </a:pPr>
            <a:endParaRPr lang="en-GB" sz="2400" b="1" dirty="0">
              <a:solidFill>
                <a:srgbClr val="A53010"/>
              </a:solidFill>
            </a:endParaRPr>
          </a:p>
          <a:p>
            <a:endParaRPr lang="en-PK" sz="2400" b="1" dirty="0">
              <a:solidFill>
                <a:srgbClr val="A53010"/>
              </a:solidFill>
            </a:endParaRPr>
          </a:p>
        </p:txBody>
      </p:sp>
      <p:pic>
        <p:nvPicPr>
          <p:cNvPr id="23554" name="Picture 2" descr="Encoder’s workflow. how input embedding works.">
            <a:extLst>
              <a:ext uri="{FF2B5EF4-FFF2-40B4-BE49-F238E27FC236}">
                <a16:creationId xmlns:a16="http://schemas.microsoft.com/office/drawing/2014/main" id="{360F8954-06E0-A7FC-119C-AFD413CC4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499323"/>
            <a:ext cx="8490567" cy="289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8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397215"/>
          </a:xfrm>
        </p:spPr>
        <p:txBody>
          <a:bodyPr>
            <a:normAutofit/>
          </a:bodyPr>
          <a:lstStyle/>
          <a:p>
            <a:pPr marL="0" indent="0">
              <a:buNone/>
            </a:pPr>
            <a:r>
              <a:rPr lang="en-GB" sz="2400" b="1" dirty="0">
                <a:solidFill>
                  <a:srgbClr val="A53010"/>
                </a:solidFill>
              </a:rPr>
              <a:t>STEP 2 - Positional Encoding</a:t>
            </a:r>
          </a:p>
          <a:p>
            <a:pPr marL="0" indent="0" algn="just">
              <a:buNone/>
            </a:pPr>
            <a:r>
              <a:rPr lang="en-GB" sz="2400" b="0" i="0" dirty="0">
                <a:solidFill>
                  <a:srgbClr val="05192D"/>
                </a:solidFill>
                <a:effectLst/>
                <a:latin typeface="Studio-Feixen-Sans"/>
              </a:rPr>
              <a:t>Since Transformers do not have a recurrence mechanism like RNNs, they use positional encodings added to the input embeddings to provide information about the position of each token in the sequence.</a:t>
            </a:r>
            <a:endParaRPr lang="en-GB" sz="2400" b="1" dirty="0">
              <a:solidFill>
                <a:srgbClr val="A53010"/>
              </a:solidFill>
            </a:endParaRPr>
          </a:p>
          <a:p>
            <a:endParaRPr lang="en-PK" sz="2400" b="1" dirty="0">
              <a:solidFill>
                <a:srgbClr val="A53010"/>
              </a:solidFill>
            </a:endParaRPr>
          </a:p>
        </p:txBody>
      </p:sp>
      <p:pic>
        <p:nvPicPr>
          <p:cNvPr id="24578" name="Picture 2" descr="Encoder’s workflow. How positional encoding works.">
            <a:extLst>
              <a:ext uri="{FF2B5EF4-FFF2-40B4-BE49-F238E27FC236}">
                <a16:creationId xmlns:a16="http://schemas.microsoft.com/office/drawing/2014/main" id="{63A67424-8F46-7182-296B-357D98BA4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596" y="3175750"/>
            <a:ext cx="4652807" cy="335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00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just">
              <a:lnSpc>
                <a:spcPct val="150000"/>
              </a:lnSpc>
            </a:pPr>
            <a:r>
              <a:rPr lang="en-GB" sz="2400" dirty="0"/>
              <a:t>For each token, three vectors are computed: </a:t>
            </a:r>
            <a:r>
              <a:rPr lang="en-GB" sz="2400" b="1" dirty="0"/>
              <a:t>Query (Q)</a:t>
            </a:r>
            <a:r>
              <a:rPr lang="en-GB" sz="2400" dirty="0"/>
              <a:t>, </a:t>
            </a:r>
            <a:r>
              <a:rPr lang="en-GB" sz="2400" b="1" dirty="0"/>
              <a:t>Key (K)</a:t>
            </a:r>
            <a:r>
              <a:rPr lang="en-GB" sz="2400" dirty="0"/>
              <a:t>, and </a:t>
            </a:r>
            <a:r>
              <a:rPr lang="en-GB" sz="2400" b="1" dirty="0"/>
              <a:t>Value (V)</a:t>
            </a:r>
            <a:r>
              <a:rPr lang="en-GB" sz="2400" dirty="0"/>
              <a:t>. These vectors are obtained by multiplying the input embedding by three learned weight matrices: </a:t>
            </a:r>
            <a:r>
              <a:rPr lang="en-GB" sz="2400" b="1" dirty="0"/>
              <a:t>W</a:t>
            </a:r>
            <a:r>
              <a:rPr lang="en-GB" sz="2400" b="1" baseline="-25000" dirty="0"/>
              <a:t>Q</a:t>
            </a:r>
            <a:r>
              <a:rPr lang="en-GB" sz="2400" b="1" dirty="0"/>
              <a:t>, W</a:t>
            </a:r>
            <a:r>
              <a:rPr lang="en-GB" sz="2400" b="1" baseline="-25000" dirty="0"/>
              <a:t>K</a:t>
            </a:r>
            <a:r>
              <a:rPr lang="en-GB" sz="2400" b="1" dirty="0"/>
              <a:t>, W</a:t>
            </a:r>
            <a:r>
              <a:rPr lang="en-GB" sz="2400" b="1" baseline="-25000" dirty="0"/>
              <a:t>V</a:t>
            </a:r>
          </a:p>
        </p:txBody>
      </p:sp>
    </p:spTree>
    <p:extLst>
      <p:ext uri="{BB962C8B-B14F-4D97-AF65-F5344CB8AC3E}">
        <p14:creationId xmlns:p14="http://schemas.microsoft.com/office/powerpoint/2010/main" val="511015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just"/>
            <a:r>
              <a:rPr lang="en-GB" sz="2400" dirty="0"/>
              <a:t>The attention scores are calculated by taking the dot product of the query vector of one token with the key vectors of all tokens, resulting in a score matrix that represents how much focus each word should have on the other words in the sequence.</a:t>
            </a:r>
          </a:p>
        </p:txBody>
      </p:sp>
      <p:pic>
        <p:nvPicPr>
          <p:cNvPr id="25602" name="Picture 2" descr="Encoder’s workflow. Attention mechanism - Matrix Multiplication.">
            <a:extLst>
              <a:ext uri="{FF2B5EF4-FFF2-40B4-BE49-F238E27FC236}">
                <a16:creationId xmlns:a16="http://schemas.microsoft.com/office/drawing/2014/main" id="{73739D6D-175F-C9DC-C438-2BE4448A1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731" y="3873948"/>
            <a:ext cx="8170647" cy="232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707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just"/>
            <a:r>
              <a:rPr lang="en-GB" sz="2400" b="1" dirty="0">
                <a:solidFill>
                  <a:schemeClr val="tx1"/>
                </a:solidFill>
              </a:rPr>
              <a:t>Reducing the Magnitude of attention scores: </a:t>
            </a:r>
            <a:r>
              <a:rPr lang="en-GB" sz="2400" b="0" i="0" dirty="0">
                <a:solidFill>
                  <a:srgbClr val="05192D"/>
                </a:solidFill>
                <a:effectLst/>
                <a:latin typeface="Studio-Feixen-Sans"/>
              </a:rPr>
              <a:t>The scores are then scaled down by dividing them by the square root of the dimension of the query and key vectors.</a:t>
            </a:r>
            <a:endParaRPr lang="en-PK" sz="2400" b="1" dirty="0">
              <a:solidFill>
                <a:srgbClr val="A53010"/>
              </a:solidFill>
            </a:endParaRPr>
          </a:p>
        </p:txBody>
      </p:sp>
      <p:pic>
        <p:nvPicPr>
          <p:cNvPr id="26626" name="Picture 2" descr="Encoder’s workflow. Reducing attention scores.">
            <a:extLst>
              <a:ext uri="{FF2B5EF4-FFF2-40B4-BE49-F238E27FC236}">
                <a16:creationId xmlns:a16="http://schemas.microsoft.com/office/drawing/2014/main" id="{A91204B2-AEA2-2781-1C4A-54576D879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89" y="3235790"/>
            <a:ext cx="5210201" cy="311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286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l" rtl="0"/>
            <a:r>
              <a:rPr lang="en-GB" sz="2400" b="1" i="0" dirty="0">
                <a:solidFill>
                  <a:srgbClr val="05192D"/>
                </a:solidFill>
                <a:effectLst/>
                <a:latin typeface="Studio-Feixen-Sans"/>
              </a:rPr>
              <a:t>Applying </a:t>
            </a:r>
            <a:r>
              <a:rPr lang="en-GB" sz="2400" b="1" i="0" dirty="0" err="1">
                <a:solidFill>
                  <a:srgbClr val="05192D"/>
                </a:solidFill>
                <a:effectLst/>
                <a:latin typeface="Studio-Feixen-Sans"/>
              </a:rPr>
              <a:t>Softmax</a:t>
            </a:r>
            <a:r>
              <a:rPr lang="en-GB" sz="2400" b="1" i="0" dirty="0">
                <a:solidFill>
                  <a:srgbClr val="05192D"/>
                </a:solidFill>
                <a:effectLst/>
                <a:latin typeface="Studio-Feixen-Sans"/>
              </a:rPr>
              <a:t> to the Adjusted Scores: </a:t>
            </a:r>
            <a:r>
              <a:rPr lang="en-GB" sz="2400" b="0" i="0" dirty="0">
                <a:solidFill>
                  <a:srgbClr val="05192D"/>
                </a:solidFill>
                <a:effectLst/>
                <a:latin typeface="Studio-Feixen-Sans"/>
              </a:rPr>
              <a:t>This results in probability values ranging from 0 to 1. The </a:t>
            </a:r>
            <a:r>
              <a:rPr lang="en-GB" sz="2400" b="0" i="0" dirty="0" err="1">
                <a:solidFill>
                  <a:srgbClr val="05192D"/>
                </a:solidFill>
                <a:effectLst/>
                <a:latin typeface="Studio-Feixen-Sans"/>
              </a:rPr>
              <a:t>softmax</a:t>
            </a:r>
            <a:r>
              <a:rPr lang="en-GB" sz="2400" b="0" i="0" dirty="0">
                <a:solidFill>
                  <a:srgbClr val="05192D"/>
                </a:solidFill>
                <a:effectLst/>
                <a:latin typeface="Studio-Feixen-Sans"/>
              </a:rPr>
              <a:t> function emphasizes higher scores while diminishing lower scores, thereby enhancing the model's ability to effectively determine which words should receive more attention.</a:t>
            </a:r>
            <a:endParaRPr lang="en-GB" sz="2400" b="1" i="0" dirty="0">
              <a:solidFill>
                <a:srgbClr val="05192D"/>
              </a:solidFill>
              <a:effectLst/>
              <a:latin typeface="Studio-Feixen-Sans"/>
            </a:endParaRPr>
          </a:p>
        </p:txBody>
      </p:sp>
      <p:pic>
        <p:nvPicPr>
          <p:cNvPr id="28674" name="Picture 2" descr="Encoder’s workflow. Applying Softmax to the adjusted scores.">
            <a:extLst>
              <a:ext uri="{FF2B5EF4-FFF2-40B4-BE49-F238E27FC236}">
                <a16:creationId xmlns:a16="http://schemas.microsoft.com/office/drawing/2014/main" id="{91E806DF-2170-9466-8241-001C5D1F3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39" y="4024925"/>
            <a:ext cx="7429032" cy="220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47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l" rtl="0"/>
            <a:r>
              <a:rPr lang="en-GB" sz="2400" b="1" i="0" dirty="0">
                <a:solidFill>
                  <a:srgbClr val="05192D"/>
                </a:solidFill>
                <a:effectLst/>
                <a:latin typeface="Studio-Feixen-Sans"/>
              </a:rPr>
              <a:t>Combining </a:t>
            </a:r>
            <a:r>
              <a:rPr lang="en-GB" sz="2400" b="1" i="0" dirty="0" err="1">
                <a:solidFill>
                  <a:srgbClr val="05192D"/>
                </a:solidFill>
                <a:effectLst/>
                <a:latin typeface="Studio-Feixen-Sans"/>
              </a:rPr>
              <a:t>Softmax</a:t>
            </a:r>
            <a:r>
              <a:rPr lang="en-GB" sz="2400" b="1" i="0" dirty="0">
                <a:solidFill>
                  <a:srgbClr val="05192D"/>
                </a:solidFill>
                <a:effectLst/>
                <a:latin typeface="Studio-Feixen-Sans"/>
              </a:rPr>
              <a:t> Results with the Value Vector: </a:t>
            </a:r>
            <a:r>
              <a:rPr lang="en-GB" sz="2400" b="0" i="0" dirty="0">
                <a:solidFill>
                  <a:srgbClr val="05192D"/>
                </a:solidFill>
                <a:effectLst/>
                <a:latin typeface="Studio-Feixen-Sans"/>
              </a:rPr>
              <a:t>weights derived from the </a:t>
            </a:r>
            <a:r>
              <a:rPr lang="en-GB" sz="2400" b="0" i="0" dirty="0" err="1">
                <a:solidFill>
                  <a:srgbClr val="05192D"/>
                </a:solidFill>
                <a:effectLst/>
                <a:latin typeface="Studio-Feixen-Sans"/>
              </a:rPr>
              <a:t>softmax</a:t>
            </a:r>
            <a:r>
              <a:rPr lang="en-GB" sz="2400" b="0" i="0" dirty="0">
                <a:solidFill>
                  <a:srgbClr val="05192D"/>
                </a:solidFill>
                <a:effectLst/>
                <a:latin typeface="Studio-Feixen-Sans"/>
              </a:rPr>
              <a:t> function are multiplied by the value vector, resulting in an output vector.</a:t>
            </a:r>
            <a:endParaRPr lang="en-GB" sz="2400" b="1" i="0" dirty="0">
              <a:solidFill>
                <a:srgbClr val="05192D"/>
              </a:solidFill>
              <a:effectLst/>
              <a:latin typeface="Studio-Feixen-Sans"/>
            </a:endParaRPr>
          </a:p>
        </p:txBody>
      </p:sp>
      <p:pic>
        <p:nvPicPr>
          <p:cNvPr id="29698" name="Picture 2" descr="Encoder’s workflow. Combining Softmax Results with the value vector.">
            <a:extLst>
              <a:ext uri="{FF2B5EF4-FFF2-40B4-BE49-F238E27FC236}">
                <a16:creationId xmlns:a16="http://schemas.microsoft.com/office/drawing/2014/main" id="{D6BE4F97-E549-67AE-FFE0-23C713B5C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478" y="3643781"/>
            <a:ext cx="6957154" cy="259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645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3 Multi-Headed Self-Attention Mechanism</a:t>
            </a:r>
          </a:p>
          <a:p>
            <a:pPr algn="just" rtl="0"/>
            <a:r>
              <a:rPr lang="en-GB" sz="2400" b="1" i="0" dirty="0">
                <a:solidFill>
                  <a:srgbClr val="05192D"/>
                </a:solidFill>
                <a:effectLst/>
                <a:latin typeface="Studio-Feixen-Sans"/>
              </a:rPr>
              <a:t>Why Called Multi Head: </a:t>
            </a:r>
            <a:r>
              <a:rPr lang="en-GB" sz="2400" dirty="0"/>
              <a:t>Instead of using a single set of Q, K, V vectors, the multi-head attention mechanism uses multiple sets (or "heads") with different learned weight matrices. </a:t>
            </a:r>
          </a:p>
          <a:p>
            <a:pPr algn="just" rtl="0"/>
            <a:r>
              <a:rPr lang="en-GB" sz="2400" dirty="0"/>
              <a:t>This allows the model to </a:t>
            </a:r>
            <a:r>
              <a:rPr lang="en-GB" sz="2400" b="1" dirty="0">
                <a:solidFill>
                  <a:srgbClr val="A53010"/>
                </a:solidFill>
              </a:rPr>
              <a:t>capture different types of relationships and patterns </a:t>
            </a:r>
            <a:r>
              <a:rPr lang="en-GB" sz="2400" dirty="0"/>
              <a:t>from different "heads" or "perspectives." The outputs from all heads are concatenated and linearly transformed to produce the final self-attention output.</a:t>
            </a:r>
            <a:endParaRPr lang="en-GB" sz="2400" b="1" i="0" dirty="0">
              <a:solidFill>
                <a:srgbClr val="05192D"/>
              </a:solidFill>
              <a:effectLst/>
              <a:latin typeface="Studio-Feixen-Sans"/>
            </a:endParaRPr>
          </a:p>
        </p:txBody>
      </p:sp>
    </p:spTree>
    <p:extLst>
      <p:ext uri="{BB962C8B-B14F-4D97-AF65-F5344CB8AC3E}">
        <p14:creationId xmlns:p14="http://schemas.microsoft.com/office/powerpoint/2010/main" val="2648362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4 Normalization and Residual Connections</a:t>
            </a:r>
          </a:p>
          <a:p>
            <a:pPr marL="0" indent="0">
              <a:buNone/>
            </a:pPr>
            <a:r>
              <a:rPr lang="en-GB" sz="2400" b="1" dirty="0"/>
              <a:t>Residual Connection</a:t>
            </a:r>
            <a:r>
              <a:rPr lang="en-GB" sz="2400" dirty="0"/>
              <a:t>: A shortcut connection that bypasses the multi-head attention sub-layer and added in “Add &amp; Norm Layer” directly.</a:t>
            </a:r>
            <a:endParaRPr lang="en-GB" sz="2400" b="1" i="0" dirty="0">
              <a:solidFill>
                <a:srgbClr val="05192D"/>
              </a:solidFill>
              <a:effectLst/>
              <a:latin typeface="Studio-Feixen-Sans"/>
            </a:endParaRPr>
          </a:p>
        </p:txBody>
      </p:sp>
      <p:grpSp>
        <p:nvGrpSpPr>
          <p:cNvPr id="7" name="Group 6">
            <a:extLst>
              <a:ext uri="{FF2B5EF4-FFF2-40B4-BE49-F238E27FC236}">
                <a16:creationId xmlns:a16="http://schemas.microsoft.com/office/drawing/2014/main" id="{C5FB0561-3AB9-6BB5-B984-4C7AF078C7A2}"/>
              </a:ext>
            </a:extLst>
          </p:cNvPr>
          <p:cNvGrpSpPr/>
          <p:nvPr/>
        </p:nvGrpSpPr>
        <p:grpSpPr>
          <a:xfrm>
            <a:off x="3638523" y="3059521"/>
            <a:ext cx="6584767" cy="3024467"/>
            <a:chOff x="2589212" y="3209423"/>
            <a:chExt cx="6584767" cy="3024467"/>
          </a:xfrm>
        </p:grpSpPr>
        <p:pic>
          <p:nvPicPr>
            <p:cNvPr id="30722" name="Picture 2" descr="Encoder’s workflow. Normalization and residual connection after Multi-Head Attention.">
              <a:extLst>
                <a:ext uri="{FF2B5EF4-FFF2-40B4-BE49-F238E27FC236}">
                  <a16:creationId xmlns:a16="http://schemas.microsoft.com/office/drawing/2014/main" id="{252DA5BA-1015-7943-317D-73A7CF933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4" y="3209423"/>
              <a:ext cx="4802005" cy="30244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7D6001-CC6C-BBE8-50EE-5BDEDEC1E1FD}"/>
                </a:ext>
              </a:extLst>
            </p:cNvPr>
            <p:cNvSpPr txBox="1"/>
            <p:nvPr/>
          </p:nvSpPr>
          <p:spPr>
            <a:xfrm>
              <a:off x="2589212" y="4075325"/>
              <a:ext cx="1521570" cy="646331"/>
            </a:xfrm>
            <a:prstGeom prst="rect">
              <a:avLst/>
            </a:prstGeom>
            <a:noFill/>
          </p:spPr>
          <p:txBody>
            <a:bodyPr wrap="none" rtlCol="0">
              <a:spAutoFit/>
            </a:bodyPr>
            <a:lstStyle/>
            <a:p>
              <a:pPr algn="ctr"/>
              <a:r>
                <a:rPr lang="en-GB" b="1" dirty="0">
                  <a:ln w="0"/>
                  <a:solidFill>
                    <a:srgbClr val="A53010"/>
                  </a:solidFill>
                  <a:effectLst>
                    <a:outerShdw blurRad="38100" dist="25400" dir="5400000" algn="ctr" rotWithShape="0">
                      <a:srgbClr val="6E747A">
                        <a:alpha val="43000"/>
                      </a:srgbClr>
                    </a:outerShdw>
                  </a:effectLst>
                </a:rPr>
                <a:t>Residual </a:t>
              </a:r>
            </a:p>
            <a:p>
              <a:pPr algn="ctr"/>
              <a:r>
                <a:rPr lang="en-GB" b="1" dirty="0">
                  <a:ln w="0"/>
                  <a:solidFill>
                    <a:srgbClr val="A53010"/>
                  </a:solidFill>
                  <a:effectLst>
                    <a:outerShdw blurRad="38100" dist="25400" dir="5400000" algn="ctr" rotWithShape="0">
                      <a:srgbClr val="6E747A">
                        <a:alpha val="43000"/>
                      </a:srgbClr>
                    </a:outerShdw>
                  </a:effectLst>
                </a:rPr>
                <a:t>Connection</a:t>
              </a:r>
              <a:endParaRPr lang="en-PK" b="1" dirty="0">
                <a:ln w="0"/>
                <a:solidFill>
                  <a:srgbClr val="A53010"/>
                </a:solidFill>
                <a:effectLst>
                  <a:outerShdw blurRad="38100" dist="25400" dir="5400000" algn="ctr" rotWithShape="0">
                    <a:srgbClr val="6E747A">
                      <a:alpha val="43000"/>
                    </a:srgbClr>
                  </a:outerShdw>
                </a:effectLst>
              </a:endParaRPr>
            </a:p>
          </p:txBody>
        </p:sp>
        <p:cxnSp>
          <p:nvCxnSpPr>
            <p:cNvPr id="6" name="Straight Arrow Connector 5">
              <a:extLst>
                <a:ext uri="{FF2B5EF4-FFF2-40B4-BE49-F238E27FC236}">
                  <a16:creationId xmlns:a16="http://schemas.microsoft.com/office/drawing/2014/main" id="{2CF3B5D1-2CB1-DBB8-792C-170CD2BB5067}"/>
                </a:ext>
              </a:extLst>
            </p:cNvPr>
            <p:cNvCxnSpPr/>
            <p:nvPr/>
          </p:nvCxnSpPr>
          <p:spPr>
            <a:xfrm>
              <a:off x="3972393" y="4287187"/>
              <a:ext cx="399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8014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4 Normalization and Residual Connections</a:t>
            </a:r>
          </a:p>
          <a:p>
            <a:pPr marL="0" indent="0">
              <a:buNone/>
            </a:pPr>
            <a:r>
              <a:rPr lang="en-GB" sz="2400" b="1" dirty="0"/>
              <a:t>Residual Connection</a:t>
            </a:r>
            <a:r>
              <a:rPr lang="en-GB" sz="2400" dirty="0"/>
              <a:t>: A shortcut connection that bypasses the multi-head attention sub-layer and added in “Add &amp; Norm Layer” directly.</a:t>
            </a:r>
            <a:endParaRPr lang="en-GB" sz="2400" b="1" i="0" dirty="0">
              <a:solidFill>
                <a:srgbClr val="05192D"/>
              </a:solidFill>
              <a:effectLst/>
              <a:latin typeface="Studio-Feixen-Sans"/>
            </a:endParaRPr>
          </a:p>
        </p:txBody>
      </p:sp>
      <p:grpSp>
        <p:nvGrpSpPr>
          <p:cNvPr id="7" name="Group 6">
            <a:extLst>
              <a:ext uri="{FF2B5EF4-FFF2-40B4-BE49-F238E27FC236}">
                <a16:creationId xmlns:a16="http://schemas.microsoft.com/office/drawing/2014/main" id="{C5FB0561-3AB9-6BB5-B984-4C7AF078C7A2}"/>
              </a:ext>
            </a:extLst>
          </p:cNvPr>
          <p:cNvGrpSpPr/>
          <p:nvPr/>
        </p:nvGrpSpPr>
        <p:grpSpPr>
          <a:xfrm>
            <a:off x="3638523" y="3059521"/>
            <a:ext cx="6584767" cy="3024467"/>
            <a:chOff x="2589212" y="3209423"/>
            <a:chExt cx="6584767" cy="3024467"/>
          </a:xfrm>
        </p:grpSpPr>
        <p:pic>
          <p:nvPicPr>
            <p:cNvPr id="30722" name="Picture 2" descr="Encoder’s workflow. Normalization and residual connection after Multi-Head Attention.">
              <a:extLst>
                <a:ext uri="{FF2B5EF4-FFF2-40B4-BE49-F238E27FC236}">
                  <a16:creationId xmlns:a16="http://schemas.microsoft.com/office/drawing/2014/main" id="{252DA5BA-1015-7943-317D-73A7CF933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4" y="3209423"/>
              <a:ext cx="4802005" cy="30244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7D6001-CC6C-BBE8-50EE-5BDEDEC1E1FD}"/>
                </a:ext>
              </a:extLst>
            </p:cNvPr>
            <p:cNvSpPr txBox="1"/>
            <p:nvPr/>
          </p:nvSpPr>
          <p:spPr>
            <a:xfrm>
              <a:off x="2589212" y="4075325"/>
              <a:ext cx="1521570" cy="646331"/>
            </a:xfrm>
            <a:prstGeom prst="rect">
              <a:avLst/>
            </a:prstGeom>
            <a:noFill/>
          </p:spPr>
          <p:txBody>
            <a:bodyPr wrap="none" rtlCol="0">
              <a:spAutoFit/>
            </a:bodyPr>
            <a:lstStyle/>
            <a:p>
              <a:pPr algn="ctr"/>
              <a:r>
                <a:rPr lang="en-GB" b="1" dirty="0">
                  <a:ln w="0"/>
                  <a:solidFill>
                    <a:srgbClr val="A53010"/>
                  </a:solidFill>
                  <a:effectLst>
                    <a:outerShdw blurRad="38100" dist="25400" dir="5400000" algn="ctr" rotWithShape="0">
                      <a:srgbClr val="6E747A">
                        <a:alpha val="43000"/>
                      </a:srgbClr>
                    </a:outerShdw>
                  </a:effectLst>
                </a:rPr>
                <a:t>Residual </a:t>
              </a:r>
            </a:p>
            <a:p>
              <a:pPr algn="ctr"/>
              <a:r>
                <a:rPr lang="en-GB" b="1" dirty="0">
                  <a:ln w="0"/>
                  <a:solidFill>
                    <a:srgbClr val="A53010"/>
                  </a:solidFill>
                  <a:effectLst>
                    <a:outerShdw blurRad="38100" dist="25400" dir="5400000" algn="ctr" rotWithShape="0">
                      <a:srgbClr val="6E747A">
                        <a:alpha val="43000"/>
                      </a:srgbClr>
                    </a:outerShdw>
                  </a:effectLst>
                </a:rPr>
                <a:t>Connection</a:t>
              </a:r>
              <a:endParaRPr lang="en-PK" b="1" dirty="0">
                <a:ln w="0"/>
                <a:solidFill>
                  <a:srgbClr val="A53010"/>
                </a:solidFill>
                <a:effectLst>
                  <a:outerShdw blurRad="38100" dist="25400" dir="5400000" algn="ctr" rotWithShape="0">
                    <a:srgbClr val="6E747A">
                      <a:alpha val="43000"/>
                    </a:srgbClr>
                  </a:outerShdw>
                </a:effectLst>
              </a:endParaRPr>
            </a:p>
          </p:txBody>
        </p:sp>
        <p:cxnSp>
          <p:nvCxnSpPr>
            <p:cNvPr id="6" name="Straight Arrow Connector 5">
              <a:extLst>
                <a:ext uri="{FF2B5EF4-FFF2-40B4-BE49-F238E27FC236}">
                  <a16:creationId xmlns:a16="http://schemas.microsoft.com/office/drawing/2014/main" id="{2CF3B5D1-2CB1-DBB8-792C-170CD2BB5067}"/>
                </a:ext>
              </a:extLst>
            </p:cNvPr>
            <p:cNvCxnSpPr/>
            <p:nvPr/>
          </p:nvCxnSpPr>
          <p:spPr>
            <a:xfrm>
              <a:off x="3972393" y="4287187"/>
              <a:ext cx="399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020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2"/>
            </a:pPr>
            <a:r>
              <a:rPr lang="en-GB" sz="4000" b="1" dirty="0">
                <a:solidFill>
                  <a:srgbClr val="A53010"/>
                </a:solidFill>
              </a:rPr>
              <a:t>N-Grams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lstStyle/>
          <a:p>
            <a:pPr marL="0" indent="0">
              <a:buNone/>
            </a:pPr>
            <a:r>
              <a:rPr lang="en-GB" sz="2000" b="1" dirty="0"/>
              <a:t>An improvement over the BoW model, representing sequences of n words together.</a:t>
            </a:r>
          </a:p>
          <a:p>
            <a:pPr marL="0" indent="0">
              <a:buNone/>
            </a:pPr>
            <a:r>
              <a:rPr lang="en-GB" sz="2400" b="1" dirty="0">
                <a:solidFill>
                  <a:srgbClr val="A53010"/>
                </a:solidFill>
              </a:rPr>
              <a:t>How It Works: </a:t>
            </a:r>
            <a:r>
              <a:rPr lang="en-GB" sz="2000" b="1" dirty="0"/>
              <a:t>Captures local word dependencies by considering fixed-length sequences (bigrams, trigrams, etc.).</a:t>
            </a:r>
          </a:p>
          <a:p>
            <a:pPr marL="0" indent="0">
              <a:buNone/>
            </a:pPr>
            <a:r>
              <a:rPr lang="en-GB" sz="2400" b="1" dirty="0">
                <a:solidFill>
                  <a:srgbClr val="A53010"/>
                </a:solidFill>
              </a:rPr>
              <a:t>Limitations: </a:t>
            </a:r>
            <a:r>
              <a:rPr lang="en-GB" sz="2000" b="1" dirty="0"/>
              <a:t>Limited to a fixed window size, high-dimensional representations, sparsity, and lack of understanding for long-range dependencies.</a:t>
            </a:r>
          </a:p>
          <a:p>
            <a:pPr marL="0" indent="0">
              <a:buNone/>
            </a:pPr>
            <a:endParaRPr lang="en-GB" sz="2000" b="1" dirty="0"/>
          </a:p>
          <a:p>
            <a:pPr marL="0" indent="0">
              <a:buNone/>
            </a:pPr>
            <a:endParaRPr lang="en-GB" sz="2000" b="1" dirty="0"/>
          </a:p>
          <a:p>
            <a:pPr marL="0" indent="0">
              <a:buNone/>
            </a:pPr>
            <a:r>
              <a:rPr lang="en-GB" sz="2000" b="1" dirty="0">
                <a:solidFill>
                  <a:srgbClr val="0070C0"/>
                </a:solidFill>
                <a:hlinkClick r:id="rId2">
                  <a:extLst>
                    <a:ext uri="{A12FA001-AC4F-418D-AE19-62706E023703}">
                      <ahyp:hlinkClr xmlns:ahyp="http://schemas.microsoft.com/office/drawing/2018/hyperlinkcolor" val="tx"/>
                    </a:ext>
                  </a:extLst>
                </a:hlinkClick>
              </a:rPr>
              <a:t>YouTube Link</a:t>
            </a:r>
            <a:endParaRPr lang="en-GB" sz="2000" b="1" dirty="0">
              <a:solidFill>
                <a:srgbClr val="0070C0"/>
              </a:solidFill>
            </a:endParaRPr>
          </a:p>
        </p:txBody>
      </p:sp>
      <p:pic>
        <p:nvPicPr>
          <p:cNvPr id="4" name="Picture 3" descr="A blue rectangles on a black background&#10;&#10;Description automatically generated">
            <a:extLst>
              <a:ext uri="{FF2B5EF4-FFF2-40B4-BE49-F238E27FC236}">
                <a16:creationId xmlns:a16="http://schemas.microsoft.com/office/drawing/2014/main" id="{75617FAD-3535-1FDC-2F5E-2588DD994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540" y="3963304"/>
            <a:ext cx="4420322" cy="1819010"/>
          </a:xfrm>
          <a:prstGeom prst="rect">
            <a:avLst/>
          </a:prstGeom>
        </p:spPr>
      </p:pic>
    </p:spTree>
    <p:extLst>
      <p:ext uri="{BB962C8B-B14F-4D97-AF65-F5344CB8AC3E}">
        <p14:creationId xmlns:p14="http://schemas.microsoft.com/office/powerpoint/2010/main" val="640251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4 Normalization and Residual Connections</a:t>
            </a:r>
          </a:p>
          <a:p>
            <a:pPr marL="0" indent="0">
              <a:buNone/>
            </a:pPr>
            <a:r>
              <a:rPr lang="en-GB" sz="2400" b="1" dirty="0">
                <a:solidFill>
                  <a:schemeClr val="tx1"/>
                </a:solidFill>
              </a:rPr>
              <a:t>Normalization</a:t>
            </a:r>
            <a:r>
              <a:rPr lang="en-GB" sz="2400" dirty="0"/>
              <a:t>: is about adjusting the data to have specific statistical properties (like </a:t>
            </a:r>
            <a:r>
              <a:rPr lang="en-GB" sz="2400" b="1" dirty="0">
                <a:solidFill>
                  <a:srgbClr val="A53010"/>
                </a:solidFill>
              </a:rPr>
              <a:t>mean = 0</a:t>
            </a:r>
            <a:r>
              <a:rPr lang="en-GB" sz="2400" dirty="0"/>
              <a:t>, </a:t>
            </a:r>
            <a:r>
              <a:rPr lang="en-GB" sz="2400" b="1" dirty="0">
                <a:solidFill>
                  <a:srgbClr val="A53010"/>
                </a:solidFill>
              </a:rPr>
              <a:t>variance = 1</a:t>
            </a:r>
            <a:r>
              <a:rPr lang="en-GB" sz="2400" dirty="0"/>
              <a:t>).</a:t>
            </a:r>
          </a:p>
          <a:p>
            <a:pPr marL="0" indent="0">
              <a:buNone/>
            </a:pPr>
            <a:endParaRPr lang="en-GB" sz="2400" b="1" i="0" dirty="0">
              <a:solidFill>
                <a:srgbClr val="05192D"/>
              </a:solidFill>
              <a:effectLst/>
              <a:latin typeface="Studio-Feixen-Sans"/>
            </a:endParaRPr>
          </a:p>
          <a:p>
            <a:pPr marL="0" indent="0">
              <a:buNone/>
            </a:pPr>
            <a:r>
              <a:rPr lang="en-GB" sz="2400" b="1" dirty="0">
                <a:solidFill>
                  <a:srgbClr val="05192D"/>
                </a:solidFill>
                <a:latin typeface="Studio-Feixen-Sans"/>
              </a:rPr>
              <a:t>Example:</a:t>
            </a:r>
          </a:p>
          <a:p>
            <a:pPr marL="0" indent="0" algn="just">
              <a:buNone/>
            </a:pPr>
            <a:r>
              <a:rPr lang="en-GB" sz="2400" dirty="0"/>
              <a:t>If you have data points [10,20,30], normalization could transform them to something like [−1,0,1], adjusting them to have a mean of 0 and variance of 1.</a:t>
            </a:r>
            <a:endParaRPr lang="en-GB" sz="2400" b="1" i="0" dirty="0">
              <a:solidFill>
                <a:srgbClr val="05192D"/>
              </a:solidFill>
              <a:effectLst/>
              <a:latin typeface="Studio-Feixen-Sans"/>
            </a:endParaRPr>
          </a:p>
        </p:txBody>
      </p:sp>
    </p:spTree>
    <p:extLst>
      <p:ext uri="{BB962C8B-B14F-4D97-AF65-F5344CB8AC3E}">
        <p14:creationId xmlns:p14="http://schemas.microsoft.com/office/powerpoint/2010/main" val="209251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lnSpcReduction="10000"/>
          </a:bodyPr>
          <a:lstStyle/>
          <a:p>
            <a:pPr marL="0" indent="0">
              <a:buNone/>
            </a:pPr>
            <a:r>
              <a:rPr lang="en-GB" sz="2400" b="1" dirty="0">
                <a:solidFill>
                  <a:srgbClr val="A53010"/>
                </a:solidFill>
              </a:rPr>
              <a:t>STEP 5 Feed-Forward Neural Network</a:t>
            </a:r>
          </a:p>
          <a:p>
            <a:pPr marL="0" indent="0">
              <a:buNone/>
            </a:pPr>
            <a:r>
              <a:rPr lang="en-GB" sz="2400" dirty="0"/>
              <a:t>The </a:t>
            </a:r>
            <a:r>
              <a:rPr lang="en-GB" sz="2400" b="1" dirty="0"/>
              <a:t>Feed-Forward Network (FFN)</a:t>
            </a:r>
            <a:r>
              <a:rPr lang="en-GB" sz="2400" dirty="0"/>
              <a:t> layer is a fully connected </a:t>
            </a:r>
            <a:r>
              <a:rPr lang="en-GB" sz="2400" b="1" dirty="0">
                <a:solidFill>
                  <a:srgbClr val="A53010"/>
                </a:solidFill>
              </a:rPr>
              <a:t>neural network </a:t>
            </a:r>
            <a:r>
              <a:rPr lang="en-GB" sz="2400" dirty="0"/>
              <a:t>that processes each token independently.</a:t>
            </a:r>
          </a:p>
          <a:p>
            <a:pPr marL="0" indent="0">
              <a:buNone/>
            </a:pPr>
            <a:r>
              <a:rPr lang="en-GB" sz="2400" dirty="0"/>
              <a:t>The feed-forward network in the Transformer consists of two main layers:</a:t>
            </a:r>
          </a:p>
          <a:p>
            <a:r>
              <a:rPr lang="en-GB" sz="2400" b="1" i="0" dirty="0">
                <a:solidFill>
                  <a:srgbClr val="A53010"/>
                </a:solidFill>
                <a:effectLst/>
                <a:latin typeface="Studio-Feixen-Sans"/>
              </a:rPr>
              <a:t>Linear (Dense) Layer 1: </a:t>
            </a:r>
            <a:r>
              <a:rPr lang="en-GB" sz="2400" b="1" i="0" dirty="0">
                <a:solidFill>
                  <a:srgbClr val="05192D"/>
                </a:solidFill>
                <a:effectLst/>
                <a:latin typeface="Studio-Feixen-Sans"/>
              </a:rPr>
              <a:t>Applies a linear transformation to increase the dimensionality.</a:t>
            </a:r>
          </a:p>
          <a:p>
            <a:r>
              <a:rPr lang="en-GB" sz="2400" b="1" i="0" dirty="0">
                <a:solidFill>
                  <a:srgbClr val="A53010"/>
                </a:solidFill>
                <a:effectLst/>
                <a:latin typeface="Studio-Feixen-Sans"/>
              </a:rPr>
              <a:t>Rectified Linear Unit Function (</a:t>
            </a:r>
            <a:r>
              <a:rPr lang="en-GB" sz="2400" b="1" i="0" dirty="0" err="1">
                <a:solidFill>
                  <a:srgbClr val="A53010"/>
                </a:solidFill>
                <a:effectLst/>
                <a:latin typeface="Studio-Feixen-Sans"/>
              </a:rPr>
              <a:t>ReLU</a:t>
            </a:r>
            <a:r>
              <a:rPr lang="en-GB" sz="2400" b="1" i="0" dirty="0">
                <a:solidFill>
                  <a:srgbClr val="A53010"/>
                </a:solidFill>
                <a:effectLst/>
                <a:latin typeface="Studio-Feixen-Sans"/>
              </a:rPr>
              <a:t>): </a:t>
            </a:r>
            <a:r>
              <a:rPr lang="en-GB" sz="2400" b="1" i="0" dirty="0">
                <a:solidFill>
                  <a:srgbClr val="05192D"/>
                </a:solidFill>
                <a:effectLst/>
                <a:latin typeface="Studio-Feixen-Sans"/>
              </a:rPr>
              <a:t>Introduces non-linearity to the model, enabling it to learn complex patterns.</a:t>
            </a:r>
          </a:p>
          <a:p>
            <a:r>
              <a:rPr lang="en-GB" sz="2400" b="1" i="0" dirty="0">
                <a:solidFill>
                  <a:srgbClr val="A53010"/>
                </a:solidFill>
                <a:effectLst/>
                <a:latin typeface="Studio-Feixen-Sans"/>
              </a:rPr>
              <a:t>Linear (Dense) Layer 2: </a:t>
            </a:r>
            <a:r>
              <a:rPr lang="en-GB" sz="2400" b="1" i="0" dirty="0">
                <a:solidFill>
                  <a:srgbClr val="05192D"/>
                </a:solidFill>
                <a:effectLst/>
                <a:latin typeface="Studio-Feixen-Sans"/>
              </a:rPr>
              <a:t>Applies another linear transformation to project back to the original dimensionality.</a:t>
            </a:r>
          </a:p>
        </p:txBody>
      </p:sp>
    </p:spTree>
    <p:extLst>
      <p:ext uri="{BB962C8B-B14F-4D97-AF65-F5344CB8AC3E}">
        <p14:creationId xmlns:p14="http://schemas.microsoft.com/office/powerpoint/2010/main" val="4039295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5 Feed-Forward Neural Network</a:t>
            </a:r>
          </a:p>
          <a:p>
            <a:pPr marL="0" indent="0">
              <a:buNone/>
            </a:pPr>
            <a:r>
              <a:rPr lang="en-GB" sz="2400" b="1" dirty="0"/>
              <a:t>Example:</a:t>
            </a:r>
          </a:p>
          <a:p>
            <a:pPr marL="0" indent="0" algn="ctr">
              <a:buNone/>
            </a:pPr>
            <a:r>
              <a:rPr lang="en-GB" sz="2400" dirty="0"/>
              <a:t>Let input to feed forward layer is  x=[2,−1,3]</a:t>
            </a:r>
          </a:p>
          <a:p>
            <a:pPr marL="0" indent="0">
              <a:buNone/>
            </a:pPr>
            <a:r>
              <a:rPr lang="en-GB" sz="2400" b="1" dirty="0">
                <a:solidFill>
                  <a:srgbClr val="A53010"/>
                </a:solidFill>
              </a:rPr>
              <a:t>First Linear Transformation (</a:t>
            </a:r>
            <a:r>
              <a:rPr lang="en-GB" sz="2400" u="sng" dirty="0">
                <a:solidFill>
                  <a:srgbClr val="A53010"/>
                </a:solidFill>
              </a:rPr>
              <a:t>to higher-dimensional space</a:t>
            </a:r>
            <a:r>
              <a:rPr lang="en-GB" sz="2400" b="1" dirty="0">
                <a:solidFill>
                  <a:srgbClr val="A53010"/>
                </a:solidFill>
              </a:rPr>
              <a:t>):</a:t>
            </a:r>
          </a:p>
          <a:p>
            <a:pPr marL="0" indent="0" algn="ctr">
              <a:buNone/>
            </a:pPr>
            <a:r>
              <a:rPr lang="en-GB" sz="2400" dirty="0"/>
              <a:t>x1​=xW</a:t>
            </a:r>
            <a:r>
              <a:rPr lang="en-GB" sz="2400" baseline="-25000" dirty="0"/>
              <a:t>1</a:t>
            </a:r>
            <a:r>
              <a:rPr lang="en-GB" sz="2400" dirty="0"/>
              <a:t>​+b</a:t>
            </a:r>
            <a:r>
              <a:rPr lang="en-GB" sz="2400" baseline="-25000" dirty="0"/>
              <a:t>1</a:t>
            </a:r>
            <a:r>
              <a:rPr lang="en-GB" sz="2400" dirty="0"/>
              <a:t>​</a:t>
            </a:r>
          </a:p>
          <a:p>
            <a:pPr marL="0" indent="0">
              <a:buNone/>
            </a:pPr>
            <a:endParaRPr lang="en-GB" sz="2400" b="1" i="0" dirty="0">
              <a:solidFill>
                <a:srgbClr val="A53010"/>
              </a:solidFill>
              <a:effectLst/>
              <a:latin typeface="Studio-Feixen-Sans"/>
            </a:endParaRPr>
          </a:p>
          <a:p>
            <a:pPr marL="0" indent="0">
              <a:buNone/>
            </a:pPr>
            <a:endParaRPr lang="en-GB" sz="2400" b="1" dirty="0">
              <a:solidFill>
                <a:srgbClr val="A53010"/>
              </a:solidFill>
              <a:latin typeface="Studio-Feixen-Sans"/>
            </a:endParaRPr>
          </a:p>
          <a:p>
            <a:pPr marL="0" indent="0">
              <a:buNone/>
            </a:pPr>
            <a:endParaRPr lang="en-GB" sz="2400" b="1" i="0" dirty="0">
              <a:solidFill>
                <a:srgbClr val="A53010"/>
              </a:solidFill>
              <a:effectLst/>
              <a:latin typeface="Studio-Feixen-Sans"/>
            </a:endParaRPr>
          </a:p>
          <a:p>
            <a:pPr marL="0" indent="0">
              <a:buNone/>
            </a:pPr>
            <a:r>
              <a:rPr lang="en-GB" sz="2400" b="1" dirty="0">
                <a:solidFill>
                  <a:srgbClr val="A53010"/>
                </a:solidFill>
                <a:latin typeface="Studio-Feixen-Sans"/>
              </a:rPr>
              <a:t>4-Dimension</a:t>
            </a:r>
            <a:endParaRPr lang="en-GB" sz="2400" b="1" i="0" dirty="0">
              <a:solidFill>
                <a:srgbClr val="A53010"/>
              </a:solidFill>
              <a:effectLst/>
              <a:latin typeface="Studio-Feixen-Sans"/>
            </a:endParaRPr>
          </a:p>
        </p:txBody>
      </p:sp>
      <p:pic>
        <p:nvPicPr>
          <p:cNvPr id="6" name="Picture 5">
            <a:extLst>
              <a:ext uri="{FF2B5EF4-FFF2-40B4-BE49-F238E27FC236}">
                <a16:creationId xmlns:a16="http://schemas.microsoft.com/office/drawing/2014/main" id="{0BFA37C2-3FE9-6F1C-CBA8-A53025DDB71C}"/>
              </a:ext>
            </a:extLst>
          </p:cNvPr>
          <p:cNvPicPr>
            <a:picLocks noChangeAspect="1"/>
          </p:cNvPicPr>
          <p:nvPr/>
        </p:nvPicPr>
        <p:blipFill>
          <a:blip r:embed="rId2"/>
          <a:stretch>
            <a:fillRect/>
          </a:stretch>
        </p:blipFill>
        <p:spPr>
          <a:xfrm>
            <a:off x="4263583" y="4011661"/>
            <a:ext cx="4835447" cy="1075918"/>
          </a:xfrm>
          <a:prstGeom prst="rect">
            <a:avLst/>
          </a:prstGeom>
        </p:spPr>
      </p:pic>
      <p:pic>
        <p:nvPicPr>
          <p:cNvPr id="8" name="Picture 7">
            <a:extLst>
              <a:ext uri="{FF2B5EF4-FFF2-40B4-BE49-F238E27FC236}">
                <a16:creationId xmlns:a16="http://schemas.microsoft.com/office/drawing/2014/main" id="{9F510592-3422-81B7-A11C-0D889FC4D994}"/>
              </a:ext>
            </a:extLst>
          </p:cNvPr>
          <p:cNvPicPr>
            <a:picLocks noChangeAspect="1"/>
          </p:cNvPicPr>
          <p:nvPr/>
        </p:nvPicPr>
        <p:blipFill>
          <a:blip r:embed="rId3"/>
          <a:stretch>
            <a:fillRect/>
          </a:stretch>
        </p:blipFill>
        <p:spPr>
          <a:xfrm>
            <a:off x="4647081" y="5243966"/>
            <a:ext cx="4068449" cy="833536"/>
          </a:xfrm>
          <a:prstGeom prst="rect">
            <a:avLst/>
          </a:prstGeom>
        </p:spPr>
      </p:pic>
    </p:spTree>
    <p:extLst>
      <p:ext uri="{BB962C8B-B14F-4D97-AF65-F5344CB8AC3E}">
        <p14:creationId xmlns:p14="http://schemas.microsoft.com/office/powerpoint/2010/main" val="4266396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5 Feed-Forward Neural Network</a:t>
            </a:r>
          </a:p>
          <a:p>
            <a:pPr marL="0" indent="0">
              <a:buNone/>
            </a:pPr>
            <a:r>
              <a:rPr lang="en-GB" sz="2400" b="1" dirty="0" err="1">
                <a:solidFill>
                  <a:srgbClr val="A53010"/>
                </a:solidFill>
              </a:rPr>
              <a:t>ReLU</a:t>
            </a:r>
            <a:r>
              <a:rPr lang="en-GB" sz="2400" b="1" dirty="0">
                <a:solidFill>
                  <a:srgbClr val="A53010"/>
                </a:solidFill>
              </a:rPr>
              <a:t> Activation Function:</a:t>
            </a:r>
          </a:p>
          <a:p>
            <a:pPr marL="0" indent="0">
              <a:buNone/>
            </a:pPr>
            <a:endParaRPr lang="en-GB" sz="2400" b="1" dirty="0">
              <a:solidFill>
                <a:srgbClr val="A53010"/>
              </a:solidFill>
            </a:endParaRPr>
          </a:p>
        </p:txBody>
      </p:sp>
      <p:pic>
        <p:nvPicPr>
          <p:cNvPr id="5" name="Picture 4">
            <a:extLst>
              <a:ext uri="{FF2B5EF4-FFF2-40B4-BE49-F238E27FC236}">
                <a16:creationId xmlns:a16="http://schemas.microsoft.com/office/drawing/2014/main" id="{05A187E9-EF25-4D7E-8E8D-8C777CF88007}"/>
              </a:ext>
            </a:extLst>
          </p:cNvPr>
          <p:cNvPicPr>
            <a:picLocks noChangeAspect="1"/>
          </p:cNvPicPr>
          <p:nvPr/>
        </p:nvPicPr>
        <p:blipFill>
          <a:blip r:embed="rId2"/>
          <a:stretch>
            <a:fillRect/>
          </a:stretch>
        </p:blipFill>
        <p:spPr>
          <a:xfrm>
            <a:off x="4643928" y="2596064"/>
            <a:ext cx="3255888" cy="712731"/>
          </a:xfrm>
          <a:prstGeom prst="rect">
            <a:avLst/>
          </a:prstGeom>
        </p:spPr>
      </p:pic>
      <p:pic>
        <p:nvPicPr>
          <p:cNvPr id="9" name="Picture 8">
            <a:extLst>
              <a:ext uri="{FF2B5EF4-FFF2-40B4-BE49-F238E27FC236}">
                <a16:creationId xmlns:a16="http://schemas.microsoft.com/office/drawing/2014/main" id="{BD424C1E-4ADB-F023-B3B5-E4299A73B0C7}"/>
              </a:ext>
            </a:extLst>
          </p:cNvPr>
          <p:cNvPicPr>
            <a:picLocks noChangeAspect="1"/>
          </p:cNvPicPr>
          <p:nvPr/>
        </p:nvPicPr>
        <p:blipFill>
          <a:blip r:embed="rId3"/>
          <a:stretch>
            <a:fillRect/>
          </a:stretch>
        </p:blipFill>
        <p:spPr>
          <a:xfrm>
            <a:off x="2589212" y="3549206"/>
            <a:ext cx="6814700" cy="2122179"/>
          </a:xfrm>
          <a:prstGeom prst="rect">
            <a:avLst/>
          </a:prstGeom>
        </p:spPr>
      </p:pic>
    </p:spTree>
    <p:extLst>
      <p:ext uri="{BB962C8B-B14F-4D97-AF65-F5344CB8AC3E}">
        <p14:creationId xmlns:p14="http://schemas.microsoft.com/office/powerpoint/2010/main" val="2646892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fontScale="92500"/>
          </a:bodyPr>
          <a:lstStyle/>
          <a:p>
            <a:pPr marL="0" indent="0">
              <a:buNone/>
            </a:pPr>
            <a:r>
              <a:rPr lang="en-GB" sz="2400" b="1" dirty="0">
                <a:solidFill>
                  <a:srgbClr val="A53010"/>
                </a:solidFill>
              </a:rPr>
              <a:t>STEP 5 Feed-Forward Neural Network</a:t>
            </a:r>
          </a:p>
          <a:p>
            <a:pPr marL="0" indent="0">
              <a:buNone/>
            </a:pPr>
            <a:r>
              <a:rPr lang="en-GB" sz="2400" b="1" dirty="0">
                <a:solidFill>
                  <a:srgbClr val="A53010"/>
                </a:solidFill>
              </a:rPr>
              <a:t>Second Linear Transformation (</a:t>
            </a:r>
            <a:r>
              <a:rPr lang="en-GB" sz="2400" u="sng" dirty="0">
                <a:solidFill>
                  <a:srgbClr val="A53010"/>
                </a:solidFill>
              </a:rPr>
              <a:t>to lower-dimensional space</a:t>
            </a:r>
            <a:r>
              <a:rPr lang="en-GB" sz="2400" b="1" dirty="0">
                <a:solidFill>
                  <a:srgbClr val="A53010"/>
                </a:solidFill>
              </a:rPr>
              <a:t>):</a:t>
            </a:r>
          </a:p>
          <a:p>
            <a:pPr marL="0" indent="0">
              <a:buNone/>
            </a:pPr>
            <a:r>
              <a:rPr lang="en-GB" sz="2400" b="1" dirty="0">
                <a:solidFill>
                  <a:srgbClr val="A53010"/>
                </a:solidFill>
                <a:latin typeface="Studio-Feixen-Sans"/>
              </a:rPr>
              <a:t>       4-Dimension</a:t>
            </a:r>
          </a:p>
          <a:p>
            <a:pPr marL="0" indent="0">
              <a:buNone/>
            </a:pPr>
            <a:endParaRPr lang="en-GB" sz="2400" b="1" i="0" dirty="0">
              <a:solidFill>
                <a:srgbClr val="A53010"/>
              </a:solidFill>
              <a:effectLst/>
              <a:latin typeface="Studio-Feixen-Sans"/>
            </a:endParaRPr>
          </a:p>
          <a:p>
            <a:pPr marL="0" indent="0">
              <a:buNone/>
            </a:pPr>
            <a:endParaRPr lang="en-GB" sz="2400" b="1" dirty="0">
              <a:solidFill>
                <a:srgbClr val="A53010"/>
              </a:solidFill>
              <a:latin typeface="Studio-Feixen-Sans"/>
            </a:endParaRPr>
          </a:p>
          <a:p>
            <a:pPr marL="0" indent="0">
              <a:buNone/>
            </a:pPr>
            <a:endParaRPr lang="en-GB" sz="2400" b="1" i="0" dirty="0">
              <a:solidFill>
                <a:srgbClr val="A53010"/>
              </a:solidFill>
              <a:effectLst/>
              <a:latin typeface="Studio-Feixen-Sans"/>
            </a:endParaRPr>
          </a:p>
          <a:p>
            <a:pPr marL="0" indent="0">
              <a:buNone/>
            </a:pPr>
            <a:endParaRPr lang="en-GB" sz="2400" b="1" dirty="0">
              <a:solidFill>
                <a:srgbClr val="A53010"/>
              </a:solidFill>
              <a:latin typeface="Studio-Feixen-Sans"/>
            </a:endParaRPr>
          </a:p>
          <a:p>
            <a:pPr marL="0" indent="0">
              <a:buNone/>
            </a:pPr>
            <a:endParaRPr lang="en-GB" sz="2400" b="1" i="0" dirty="0">
              <a:solidFill>
                <a:srgbClr val="A53010"/>
              </a:solidFill>
              <a:effectLst/>
              <a:latin typeface="Studio-Feixen-Sans"/>
            </a:endParaRPr>
          </a:p>
          <a:p>
            <a:pPr marL="0" indent="0">
              <a:buNone/>
            </a:pPr>
            <a:r>
              <a:rPr lang="en-GB" sz="2400" b="1" dirty="0">
                <a:solidFill>
                  <a:srgbClr val="A53010"/>
                </a:solidFill>
                <a:latin typeface="Studio-Feixen-Sans"/>
              </a:rPr>
              <a:t>      </a:t>
            </a:r>
          </a:p>
          <a:p>
            <a:pPr marL="0" indent="0">
              <a:buNone/>
            </a:pPr>
            <a:r>
              <a:rPr lang="en-GB" sz="2400" b="1" dirty="0">
                <a:solidFill>
                  <a:srgbClr val="A53010"/>
                </a:solidFill>
                <a:latin typeface="Studio-Feixen-Sans"/>
              </a:rPr>
              <a:t>      3-Dimension</a:t>
            </a:r>
            <a:endParaRPr lang="en-GB" sz="2400" b="1" i="0" dirty="0">
              <a:solidFill>
                <a:srgbClr val="A53010"/>
              </a:solidFill>
              <a:effectLst/>
              <a:latin typeface="Studio-Feixen-Sans"/>
            </a:endParaRPr>
          </a:p>
        </p:txBody>
      </p:sp>
      <p:pic>
        <p:nvPicPr>
          <p:cNvPr id="5" name="Picture 4">
            <a:extLst>
              <a:ext uri="{FF2B5EF4-FFF2-40B4-BE49-F238E27FC236}">
                <a16:creationId xmlns:a16="http://schemas.microsoft.com/office/drawing/2014/main" id="{05C77BBB-B656-E717-AE18-336107EE548A}"/>
              </a:ext>
            </a:extLst>
          </p:cNvPr>
          <p:cNvPicPr>
            <a:picLocks noChangeAspect="1"/>
          </p:cNvPicPr>
          <p:nvPr/>
        </p:nvPicPr>
        <p:blipFill>
          <a:blip r:embed="rId2"/>
          <a:stretch>
            <a:fillRect/>
          </a:stretch>
        </p:blipFill>
        <p:spPr>
          <a:xfrm>
            <a:off x="4321668" y="3239444"/>
            <a:ext cx="4719269" cy="1577623"/>
          </a:xfrm>
          <a:prstGeom prst="rect">
            <a:avLst/>
          </a:prstGeom>
        </p:spPr>
      </p:pic>
      <p:pic>
        <p:nvPicPr>
          <p:cNvPr id="9" name="Picture 8">
            <a:extLst>
              <a:ext uri="{FF2B5EF4-FFF2-40B4-BE49-F238E27FC236}">
                <a16:creationId xmlns:a16="http://schemas.microsoft.com/office/drawing/2014/main" id="{F0064480-F42E-C097-3332-6FDEC51EF4C5}"/>
              </a:ext>
            </a:extLst>
          </p:cNvPr>
          <p:cNvPicPr>
            <a:picLocks noChangeAspect="1"/>
          </p:cNvPicPr>
          <p:nvPr/>
        </p:nvPicPr>
        <p:blipFill>
          <a:blip r:embed="rId3"/>
          <a:stretch>
            <a:fillRect/>
          </a:stretch>
        </p:blipFill>
        <p:spPr>
          <a:xfrm>
            <a:off x="5063928" y="2403904"/>
            <a:ext cx="2895848" cy="734455"/>
          </a:xfrm>
          <a:prstGeom prst="rect">
            <a:avLst/>
          </a:prstGeom>
        </p:spPr>
      </p:pic>
      <p:pic>
        <p:nvPicPr>
          <p:cNvPr id="11" name="Picture 10">
            <a:extLst>
              <a:ext uri="{FF2B5EF4-FFF2-40B4-BE49-F238E27FC236}">
                <a16:creationId xmlns:a16="http://schemas.microsoft.com/office/drawing/2014/main" id="{4EBBBA16-34EF-E11E-9D19-98B5AEC795A0}"/>
              </a:ext>
            </a:extLst>
          </p:cNvPr>
          <p:cNvPicPr>
            <a:picLocks noChangeAspect="1"/>
          </p:cNvPicPr>
          <p:nvPr/>
        </p:nvPicPr>
        <p:blipFill>
          <a:blip r:embed="rId4"/>
          <a:stretch>
            <a:fillRect/>
          </a:stretch>
        </p:blipFill>
        <p:spPr>
          <a:xfrm>
            <a:off x="5678661" y="5029541"/>
            <a:ext cx="2005281" cy="536625"/>
          </a:xfrm>
          <a:prstGeom prst="rect">
            <a:avLst/>
          </a:prstGeom>
        </p:spPr>
      </p:pic>
      <p:pic>
        <p:nvPicPr>
          <p:cNvPr id="13" name="Picture 12">
            <a:extLst>
              <a:ext uri="{FF2B5EF4-FFF2-40B4-BE49-F238E27FC236}">
                <a16:creationId xmlns:a16="http://schemas.microsoft.com/office/drawing/2014/main" id="{8861D5CF-E103-2452-A806-F5A276DD4917}"/>
              </a:ext>
            </a:extLst>
          </p:cNvPr>
          <p:cNvPicPr>
            <a:picLocks noChangeAspect="1"/>
          </p:cNvPicPr>
          <p:nvPr/>
        </p:nvPicPr>
        <p:blipFill>
          <a:blip r:embed="rId5"/>
          <a:stretch>
            <a:fillRect/>
          </a:stretch>
        </p:blipFill>
        <p:spPr>
          <a:xfrm>
            <a:off x="5669792" y="5651252"/>
            <a:ext cx="2005281" cy="497551"/>
          </a:xfrm>
          <a:prstGeom prst="rect">
            <a:avLst/>
          </a:prstGeom>
        </p:spPr>
      </p:pic>
    </p:spTree>
    <p:extLst>
      <p:ext uri="{BB962C8B-B14F-4D97-AF65-F5344CB8AC3E}">
        <p14:creationId xmlns:p14="http://schemas.microsoft.com/office/powerpoint/2010/main" val="1776950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Encoder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0" indent="0">
              <a:buNone/>
            </a:pPr>
            <a:r>
              <a:rPr lang="en-GB" sz="2400" b="1" dirty="0">
                <a:solidFill>
                  <a:srgbClr val="A53010"/>
                </a:solidFill>
              </a:rPr>
              <a:t>STEP 5 Feed-Forward Neural Network</a:t>
            </a:r>
          </a:p>
        </p:txBody>
      </p:sp>
      <p:pic>
        <p:nvPicPr>
          <p:cNvPr id="35842" name="Picture 2" descr="Encoder’s workflow. Feed-Forward Neural Network sub-layer.">
            <a:extLst>
              <a:ext uri="{FF2B5EF4-FFF2-40B4-BE49-F238E27FC236}">
                <a16:creationId xmlns:a16="http://schemas.microsoft.com/office/drawing/2014/main" id="{B2D08C2B-43AD-6D56-A44C-E5F29284F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343" y="1946463"/>
            <a:ext cx="4725870" cy="396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18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943" name="Group 3994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994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PK"/>
            </a:p>
          </p:txBody>
        </p:sp>
        <p:sp>
          <p:nvSpPr>
            <p:cNvPr id="3994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PK"/>
            </a:p>
          </p:txBody>
        </p:sp>
        <p:sp>
          <p:nvSpPr>
            <p:cNvPr id="3994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PK"/>
            </a:p>
          </p:txBody>
        </p:sp>
        <p:sp>
          <p:nvSpPr>
            <p:cNvPr id="3994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PK"/>
            </a:p>
          </p:txBody>
        </p:sp>
        <p:sp>
          <p:nvSpPr>
            <p:cNvPr id="3994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PK"/>
            </a:p>
          </p:txBody>
        </p:sp>
        <p:sp>
          <p:nvSpPr>
            <p:cNvPr id="3994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PK"/>
            </a:p>
          </p:txBody>
        </p:sp>
        <p:sp>
          <p:nvSpPr>
            <p:cNvPr id="3995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PK"/>
            </a:p>
          </p:txBody>
        </p:sp>
        <p:sp>
          <p:nvSpPr>
            <p:cNvPr id="3995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PK"/>
            </a:p>
          </p:txBody>
        </p:sp>
        <p:sp>
          <p:nvSpPr>
            <p:cNvPr id="3995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PK"/>
            </a:p>
          </p:txBody>
        </p:sp>
        <p:sp>
          <p:nvSpPr>
            <p:cNvPr id="3995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PK"/>
            </a:p>
          </p:txBody>
        </p:sp>
        <p:sp>
          <p:nvSpPr>
            <p:cNvPr id="3995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PK"/>
            </a:p>
          </p:txBody>
        </p:sp>
        <p:sp>
          <p:nvSpPr>
            <p:cNvPr id="3995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PK"/>
            </a:p>
          </p:txBody>
        </p:sp>
      </p:grpSp>
      <p:grpSp>
        <p:nvGrpSpPr>
          <p:cNvPr id="39957" name="Group 3995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995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PK"/>
            </a:p>
          </p:txBody>
        </p:sp>
        <p:sp>
          <p:nvSpPr>
            <p:cNvPr id="3995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PK"/>
            </a:p>
          </p:txBody>
        </p:sp>
        <p:sp>
          <p:nvSpPr>
            <p:cNvPr id="3996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PK"/>
            </a:p>
          </p:txBody>
        </p:sp>
        <p:sp>
          <p:nvSpPr>
            <p:cNvPr id="3996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PK"/>
            </a:p>
          </p:txBody>
        </p:sp>
        <p:sp>
          <p:nvSpPr>
            <p:cNvPr id="3996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PK"/>
            </a:p>
          </p:txBody>
        </p:sp>
        <p:sp>
          <p:nvSpPr>
            <p:cNvPr id="3996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PK"/>
            </a:p>
          </p:txBody>
        </p:sp>
        <p:sp>
          <p:nvSpPr>
            <p:cNvPr id="3996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PK"/>
            </a:p>
          </p:txBody>
        </p:sp>
        <p:sp>
          <p:nvSpPr>
            <p:cNvPr id="3996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PK"/>
            </a:p>
          </p:txBody>
        </p:sp>
        <p:sp>
          <p:nvSpPr>
            <p:cNvPr id="3996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PK"/>
            </a:p>
          </p:txBody>
        </p:sp>
        <p:sp>
          <p:nvSpPr>
            <p:cNvPr id="3996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PK"/>
            </a:p>
          </p:txBody>
        </p:sp>
        <p:sp>
          <p:nvSpPr>
            <p:cNvPr id="3996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PK"/>
            </a:p>
          </p:txBody>
        </p:sp>
        <p:sp>
          <p:nvSpPr>
            <p:cNvPr id="3996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PK"/>
            </a:p>
          </p:txBody>
        </p:sp>
      </p:grpSp>
      <p:sp>
        <p:nvSpPr>
          <p:cNvPr id="39971" name="Rectangle 3997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997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PK"/>
          </a:p>
        </p:txBody>
      </p:sp>
      <p:sp useBgFill="1">
        <p:nvSpPr>
          <p:cNvPr id="39975" name="Rectangle 3997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77" name="Rectangle 3997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The Decoder WorkFlow</a:t>
            </a:r>
          </a:p>
        </p:txBody>
      </p:sp>
      <p:sp>
        <p:nvSpPr>
          <p:cNvPr id="3997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9938" name="Picture 2" descr="Global structure of Encoders.">
            <a:extLst>
              <a:ext uri="{FF2B5EF4-FFF2-40B4-BE49-F238E27FC236}">
                <a16:creationId xmlns:a16="http://schemas.microsoft.com/office/drawing/2014/main" id="{9B3D93F9-9F9F-450F-9AA9-DCB759B32E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5456" y="223554"/>
            <a:ext cx="2983042" cy="638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298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Decoder </a:t>
            </a:r>
            <a:r>
              <a:rPr lang="en-GB" sz="4000" b="1" dirty="0" err="1">
                <a:solidFill>
                  <a:srgbClr val="A53010"/>
                </a:solidFill>
              </a:rPr>
              <a:t>WorkFlow</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457200" indent="-457200" algn="just">
              <a:buFont typeface="+mj-lt"/>
              <a:buAutoNum type="arabicPeriod"/>
            </a:pPr>
            <a:r>
              <a:rPr lang="en-GB" sz="2400" b="1" dirty="0">
                <a:solidFill>
                  <a:srgbClr val="A53010"/>
                </a:solidFill>
              </a:rPr>
              <a:t>Initialization</a:t>
            </a:r>
            <a:r>
              <a:rPr lang="en-GB" sz="2400" dirty="0">
                <a:solidFill>
                  <a:srgbClr val="A53010"/>
                </a:solidFill>
              </a:rPr>
              <a:t>: </a:t>
            </a:r>
            <a:r>
              <a:rPr lang="en-GB" sz="2400" dirty="0">
                <a:solidFill>
                  <a:schemeClr val="tx1"/>
                </a:solidFill>
              </a:rPr>
              <a:t>The process starts with an initial input token, usually a special token like &lt;BOS&gt; (beginning of sequence) or &lt;SOS&gt; (start of sentence). This token indicates the start of the text generation.</a:t>
            </a:r>
          </a:p>
          <a:p>
            <a:pPr marL="457200" indent="-457200" algn="just">
              <a:buFont typeface="+mj-lt"/>
              <a:buAutoNum type="arabicPeriod"/>
            </a:pPr>
            <a:r>
              <a:rPr lang="en-GB" sz="2400" b="1" dirty="0">
                <a:solidFill>
                  <a:srgbClr val="A53010"/>
                </a:solidFill>
              </a:rPr>
              <a:t>First Step: Generate the First Token</a:t>
            </a:r>
          </a:p>
          <a:p>
            <a:pPr marL="457200" indent="-457200" algn="just">
              <a:buFont typeface="+mj-lt"/>
              <a:buAutoNum type="arabicPeriod"/>
            </a:pPr>
            <a:r>
              <a:rPr lang="en-GB" sz="2400" b="1" dirty="0">
                <a:solidFill>
                  <a:srgbClr val="A53010"/>
                </a:solidFill>
              </a:rPr>
              <a:t>Subsequent Steps: Generate Next Tokens</a:t>
            </a:r>
          </a:p>
          <a:p>
            <a:pPr marL="457200" indent="-457200" algn="just">
              <a:buFont typeface="+mj-lt"/>
              <a:buAutoNum type="arabicPeriod"/>
            </a:pPr>
            <a:r>
              <a:rPr lang="en-GB" sz="2400" b="1" dirty="0">
                <a:solidFill>
                  <a:srgbClr val="A53010"/>
                </a:solidFill>
              </a:rPr>
              <a:t>Repeat Until Stopping Condition: </a:t>
            </a:r>
            <a:r>
              <a:rPr lang="en-GB" sz="2400" dirty="0">
                <a:solidFill>
                  <a:schemeClr val="tx1"/>
                </a:solidFill>
              </a:rPr>
              <a:t>The decoding continues until a stopping condition is met — typically when a special &lt;EOS&gt; (end of sequence) token is generated, or a maximum length limit is reached.</a:t>
            </a:r>
          </a:p>
          <a:p>
            <a:pPr marL="0" indent="0">
              <a:buNone/>
            </a:pPr>
            <a:endParaRPr lang="en-GB" sz="2400" dirty="0">
              <a:solidFill>
                <a:schemeClr val="tx1"/>
              </a:solidFill>
            </a:endParaRPr>
          </a:p>
        </p:txBody>
      </p:sp>
    </p:spTree>
    <p:extLst>
      <p:ext uri="{BB962C8B-B14F-4D97-AF65-F5344CB8AC3E}">
        <p14:creationId xmlns:p14="http://schemas.microsoft.com/office/powerpoint/2010/main" val="2063543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Decoder Key Components</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a:bodyPr>
          <a:lstStyle/>
          <a:p>
            <a:pPr marL="457200" indent="-457200">
              <a:buFont typeface="+mj-lt"/>
              <a:buAutoNum type="arabicPeriod"/>
            </a:pPr>
            <a:endParaRPr lang="en-GB" sz="2400" b="1" dirty="0">
              <a:solidFill>
                <a:srgbClr val="A53010"/>
              </a:solidFill>
            </a:endParaRPr>
          </a:p>
          <a:p>
            <a:pPr marL="457200" indent="-457200">
              <a:lnSpc>
                <a:spcPct val="150000"/>
              </a:lnSpc>
              <a:buFont typeface="+mj-lt"/>
              <a:buAutoNum type="arabicPeriod"/>
            </a:pPr>
            <a:r>
              <a:rPr lang="en-GB" sz="2400" b="1" dirty="0">
                <a:solidFill>
                  <a:srgbClr val="A53010"/>
                </a:solidFill>
              </a:rPr>
              <a:t>Masked Multi-Head Attention</a:t>
            </a:r>
          </a:p>
          <a:p>
            <a:pPr marL="457200" indent="-457200">
              <a:lnSpc>
                <a:spcPct val="150000"/>
              </a:lnSpc>
              <a:buFont typeface="+mj-lt"/>
              <a:buAutoNum type="arabicPeriod"/>
            </a:pPr>
            <a:r>
              <a:rPr lang="en-GB" sz="2400" b="1" dirty="0">
                <a:solidFill>
                  <a:srgbClr val="A53010"/>
                </a:solidFill>
              </a:rPr>
              <a:t>Multi-Head Attention</a:t>
            </a:r>
          </a:p>
          <a:p>
            <a:pPr marL="457200" indent="-457200">
              <a:lnSpc>
                <a:spcPct val="150000"/>
              </a:lnSpc>
              <a:buFont typeface="+mj-lt"/>
              <a:buAutoNum type="arabicPeriod"/>
            </a:pPr>
            <a:r>
              <a:rPr lang="en-GB" sz="2400" b="1" dirty="0">
                <a:solidFill>
                  <a:srgbClr val="A53010"/>
                </a:solidFill>
              </a:rPr>
              <a:t>Feed Forward Layer</a:t>
            </a:r>
          </a:p>
          <a:p>
            <a:pPr marL="457200" indent="-457200">
              <a:lnSpc>
                <a:spcPct val="150000"/>
              </a:lnSpc>
              <a:buFont typeface="+mj-lt"/>
              <a:buAutoNum type="arabicPeriod"/>
            </a:pPr>
            <a:r>
              <a:rPr lang="en-GB" sz="2400" b="1" dirty="0">
                <a:solidFill>
                  <a:srgbClr val="A53010"/>
                </a:solidFill>
              </a:rPr>
              <a:t>Add &amp; Norm Layer</a:t>
            </a:r>
          </a:p>
          <a:p>
            <a:pPr marL="0" indent="0">
              <a:buNone/>
            </a:pPr>
            <a:endParaRPr lang="en-GB" sz="2400" b="1" dirty="0">
              <a:solidFill>
                <a:srgbClr val="A53010"/>
              </a:solidFill>
            </a:endParaRPr>
          </a:p>
          <a:p>
            <a:pPr marL="0" indent="0">
              <a:buNone/>
            </a:pPr>
            <a:endParaRPr lang="en-GB" sz="2400" b="1" dirty="0">
              <a:solidFill>
                <a:srgbClr val="A53010"/>
              </a:solidFill>
            </a:endParaRPr>
          </a:p>
        </p:txBody>
      </p:sp>
    </p:spTree>
    <p:extLst>
      <p:ext uri="{BB962C8B-B14F-4D97-AF65-F5344CB8AC3E}">
        <p14:creationId xmlns:p14="http://schemas.microsoft.com/office/powerpoint/2010/main" val="1962354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a:xfrm>
            <a:off x="2589212" y="624110"/>
            <a:ext cx="8911687" cy="889897"/>
          </a:xfrm>
        </p:spPr>
        <p:txBody>
          <a:bodyPr>
            <a:normAutofit/>
          </a:bodyPr>
          <a:lstStyle/>
          <a:p>
            <a:r>
              <a:rPr lang="en-GB" sz="4000" b="1" dirty="0">
                <a:solidFill>
                  <a:srgbClr val="A53010"/>
                </a:solidFill>
              </a:rPr>
              <a:t>The Decoder Key Components</a:t>
            </a:r>
            <a:endParaRPr lang="en-GB" sz="2400" b="1" dirty="0">
              <a:solidFill>
                <a:srgbClr val="A53010"/>
              </a:solidFill>
            </a:endParaRPr>
          </a:p>
        </p:txBody>
      </p:sp>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589212" y="1514007"/>
            <a:ext cx="8915400" cy="4719883"/>
          </a:xfrm>
        </p:spPr>
        <p:txBody>
          <a:bodyPr>
            <a:normAutofit fontScale="92500"/>
          </a:bodyPr>
          <a:lstStyle/>
          <a:p>
            <a:pPr marL="457200" indent="-457200">
              <a:buFont typeface="+mj-lt"/>
              <a:buAutoNum type="arabicPeriod"/>
            </a:pPr>
            <a:r>
              <a:rPr lang="en-GB" sz="2400" b="1" dirty="0">
                <a:solidFill>
                  <a:srgbClr val="A53010"/>
                </a:solidFill>
              </a:rPr>
              <a:t>Masked Multi-Head Attention</a:t>
            </a:r>
          </a:p>
          <a:p>
            <a:pPr marL="0" indent="0" algn="just">
              <a:buNone/>
            </a:pPr>
            <a:r>
              <a:rPr lang="en-GB" sz="2400" b="1" dirty="0"/>
              <a:t>Masked Multi-Head Attention</a:t>
            </a:r>
            <a:r>
              <a:rPr lang="en-GB" sz="2400" dirty="0"/>
              <a:t> is a variation of multi-head attention that is used to ensure that, during training or generation, a model does not "see" future words it is trying to predict.</a:t>
            </a:r>
          </a:p>
          <a:p>
            <a:pPr marL="0" indent="0" algn="just">
              <a:buNone/>
            </a:pPr>
            <a:r>
              <a:rPr lang="en-GB" sz="2400" b="1" dirty="0">
                <a:solidFill>
                  <a:srgbClr val="A53010"/>
                </a:solidFill>
              </a:rPr>
              <a:t>During Training: </a:t>
            </a:r>
            <a:r>
              <a:rPr lang="en-GB" sz="2400" dirty="0">
                <a:solidFill>
                  <a:schemeClr val="tx1"/>
                </a:solidFill>
              </a:rPr>
              <a:t>Masked multi-head attention is essential to prevent the model from seeing future tokens, ensuring it learns to predict sequentially</a:t>
            </a:r>
            <a:endParaRPr lang="en-GB" sz="2400" dirty="0">
              <a:solidFill>
                <a:srgbClr val="A53010"/>
              </a:solidFill>
            </a:endParaRPr>
          </a:p>
          <a:p>
            <a:pPr marL="0" indent="0" algn="just">
              <a:buNone/>
            </a:pPr>
            <a:r>
              <a:rPr lang="en-GB" sz="2400" b="1" dirty="0">
                <a:solidFill>
                  <a:srgbClr val="A53010"/>
                </a:solidFill>
              </a:rPr>
              <a:t>Inference: </a:t>
            </a:r>
            <a:r>
              <a:rPr lang="en-GB" sz="2400" dirty="0">
                <a:solidFill>
                  <a:schemeClr val="tx1"/>
                </a:solidFill>
              </a:rPr>
              <a:t>Masking is generally not required by default because the model generates tokens one by one in an autoregressive manner. However, it can still be useful for specific decoding strategies like beam search or managing partial sequences.</a:t>
            </a:r>
          </a:p>
        </p:txBody>
      </p:sp>
    </p:spTree>
    <p:extLst>
      <p:ext uri="{BB962C8B-B14F-4D97-AF65-F5344CB8AC3E}">
        <p14:creationId xmlns:p14="http://schemas.microsoft.com/office/powerpoint/2010/main" val="221032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r>
              <a:rPr lang="en-GB" sz="4000" b="1" dirty="0">
                <a:solidFill>
                  <a:srgbClr val="A53010"/>
                </a:solidFill>
              </a:rPr>
              <a:t>Limitations of BoW and N-Grams</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262304"/>
          </a:xfrm>
          <a:ln>
            <a:solidFill>
              <a:schemeClr val="accent1"/>
            </a:solidFill>
          </a:ln>
        </p:spPr>
        <p:txBody>
          <a:bodyPr/>
          <a:lstStyle/>
          <a:p>
            <a:pPr marL="457200" indent="-457200">
              <a:buFont typeface="+mj-lt"/>
              <a:buAutoNum type="arabicPeriod"/>
            </a:pPr>
            <a:r>
              <a:rPr lang="en-GB" sz="2000" b="1" dirty="0"/>
              <a:t>Large vector size even for a small sentence:</a:t>
            </a:r>
          </a:p>
          <a:p>
            <a:pPr marL="0" indent="0">
              <a:buNone/>
            </a:pPr>
            <a:endParaRPr lang="en-GB" sz="2000" b="1" dirty="0"/>
          </a:p>
          <a:p>
            <a:pPr marL="0" indent="0">
              <a:buNone/>
            </a:pPr>
            <a:endParaRPr lang="en-GB" sz="2000" b="1" dirty="0"/>
          </a:p>
          <a:p>
            <a:pPr marL="0" indent="0">
              <a:buNone/>
            </a:pPr>
            <a:endParaRPr lang="en-GB" sz="2000" b="1" dirty="0"/>
          </a:p>
          <a:p>
            <a:pPr marL="0" indent="0">
              <a:buNone/>
            </a:pPr>
            <a:endParaRPr lang="en-GB" sz="2000" b="1" dirty="0"/>
          </a:p>
          <a:p>
            <a:pPr marL="457200" indent="-457200">
              <a:buFont typeface="+mj-lt"/>
              <a:buAutoNum type="arabicPeriod" startAt="2"/>
            </a:pPr>
            <a:r>
              <a:rPr lang="en-GB" sz="2000" b="1" dirty="0"/>
              <a:t>Highly distinct vectors for similar sentences:</a:t>
            </a:r>
          </a:p>
          <a:p>
            <a:pPr marL="0" indent="0">
              <a:buNone/>
            </a:pPr>
            <a:endParaRPr lang="en-GB" sz="2000" b="1" dirty="0"/>
          </a:p>
          <a:p>
            <a:pPr marL="0" indent="0">
              <a:buNone/>
            </a:pPr>
            <a:endParaRPr lang="en-GB" sz="2000" b="1" dirty="0"/>
          </a:p>
        </p:txBody>
      </p:sp>
      <p:pic>
        <p:nvPicPr>
          <p:cNvPr id="5" name="Picture 4" descr="A black background with white text&#10;&#10;Description automatically generated">
            <a:extLst>
              <a:ext uri="{FF2B5EF4-FFF2-40B4-BE49-F238E27FC236}">
                <a16:creationId xmlns:a16="http://schemas.microsoft.com/office/drawing/2014/main" id="{218FB4B9-FFBB-E320-E150-AF08CE910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509" y="2148110"/>
            <a:ext cx="8438805" cy="1280890"/>
          </a:xfrm>
          <a:prstGeom prst="rect">
            <a:avLst/>
          </a:prstGeom>
        </p:spPr>
      </p:pic>
      <p:pic>
        <p:nvPicPr>
          <p:cNvPr id="8" name="Picture 7" descr="A screen shot of a number&#10;&#10;Description automatically generated">
            <a:extLst>
              <a:ext uri="{FF2B5EF4-FFF2-40B4-BE49-F238E27FC236}">
                <a16:creationId xmlns:a16="http://schemas.microsoft.com/office/drawing/2014/main" id="{9E72F807-43F2-4BA8-9077-C2C39678C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509" y="4205506"/>
            <a:ext cx="8438805" cy="1705716"/>
          </a:xfrm>
          <a:prstGeom prst="rect">
            <a:avLst/>
          </a:prstGeom>
        </p:spPr>
      </p:pic>
      <p:sp>
        <p:nvSpPr>
          <p:cNvPr id="9" name="Rectangle 8">
            <a:extLst>
              <a:ext uri="{FF2B5EF4-FFF2-40B4-BE49-F238E27FC236}">
                <a16:creationId xmlns:a16="http://schemas.microsoft.com/office/drawing/2014/main" id="{4C90B008-7969-EB17-3F2B-92776FDDD042}"/>
              </a:ext>
            </a:extLst>
          </p:cNvPr>
          <p:cNvSpPr/>
          <p:nvPr/>
        </p:nvSpPr>
        <p:spPr>
          <a:xfrm>
            <a:off x="7240249" y="4811843"/>
            <a:ext cx="3028013" cy="397239"/>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7BAFBF83-5B1F-AB7D-8257-4D18C84E6142}"/>
              </a:ext>
            </a:extLst>
          </p:cNvPr>
          <p:cNvSpPr/>
          <p:nvPr/>
        </p:nvSpPr>
        <p:spPr>
          <a:xfrm>
            <a:off x="6096000" y="5410250"/>
            <a:ext cx="3028013" cy="397239"/>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389215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6934A13-816A-4162-4D43-34D48AE0C937}"/>
              </a:ext>
            </a:extLst>
          </p:cNvPr>
          <p:cNvSpPr>
            <a:spLocks noGrp="1"/>
          </p:cNvSpPr>
          <p:nvPr>
            <p:ph idx="1"/>
          </p:nvPr>
        </p:nvSpPr>
        <p:spPr>
          <a:xfrm>
            <a:off x="2073327" y="2243408"/>
            <a:ext cx="8045346" cy="2371184"/>
          </a:xfrm>
        </p:spPr>
        <p:txBody>
          <a:bodyPr>
            <a:normAutofit/>
          </a:bodyPr>
          <a:lstStyle/>
          <a:p>
            <a:pPr marL="0" indent="0" algn="ctr">
              <a:buNone/>
            </a:pPr>
            <a:r>
              <a:rPr lang="en-GB" sz="11500" b="1" dirty="0">
                <a:solidFill>
                  <a:srgbClr val="A53010"/>
                </a:solidFill>
              </a:rPr>
              <a:t>THANKS</a:t>
            </a:r>
            <a:endParaRPr lang="en-GB" sz="11500" dirty="0">
              <a:solidFill>
                <a:schemeClr val="tx1"/>
              </a:solidFill>
            </a:endParaRPr>
          </a:p>
        </p:txBody>
      </p:sp>
    </p:spTree>
    <p:extLst>
      <p:ext uri="{BB962C8B-B14F-4D97-AF65-F5344CB8AC3E}">
        <p14:creationId xmlns:p14="http://schemas.microsoft.com/office/powerpoint/2010/main" val="213802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3"/>
            </a:pPr>
            <a:r>
              <a:rPr lang="en-GB" sz="4000" b="1" dirty="0">
                <a:solidFill>
                  <a:srgbClr val="A53010"/>
                </a:solidFill>
              </a:rPr>
              <a:t>TF-IDF</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92925" y="1439056"/>
            <a:ext cx="8915400" cy="5014522"/>
          </a:xfrm>
          <a:ln>
            <a:solidFill>
              <a:schemeClr val="accent1"/>
            </a:solidFill>
          </a:ln>
        </p:spPr>
        <p:txBody>
          <a:bodyPr>
            <a:normAutofit/>
          </a:bodyPr>
          <a:lstStyle/>
          <a:p>
            <a:pPr marL="0" indent="0">
              <a:buNone/>
            </a:pPr>
            <a:r>
              <a:rPr lang="en-GB" sz="2000" b="1" dirty="0">
                <a:solidFill>
                  <a:srgbClr val="A53010"/>
                </a:solidFill>
              </a:rPr>
              <a:t>Term Frequency-Inverse Document Frequency (TF-IDF)</a:t>
            </a:r>
          </a:p>
          <a:p>
            <a:pPr marL="0" indent="0">
              <a:buNone/>
            </a:pPr>
            <a:endParaRPr lang="en-PK" sz="2000" b="1" dirty="0">
              <a:solidFill>
                <a:srgbClr val="A53010"/>
              </a:solidFill>
            </a:endParaRPr>
          </a:p>
        </p:txBody>
      </p:sp>
      <p:pic>
        <p:nvPicPr>
          <p:cNvPr id="7" name="Picture 6" descr="A screenshot of a computer&#10;&#10;Description automatically generated">
            <a:extLst>
              <a:ext uri="{FF2B5EF4-FFF2-40B4-BE49-F238E27FC236}">
                <a16:creationId xmlns:a16="http://schemas.microsoft.com/office/drawing/2014/main" id="{36BAE3E1-7425-88D5-5234-F1D063352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968" y="1905000"/>
            <a:ext cx="8229600" cy="4610100"/>
          </a:xfrm>
          <a:prstGeom prst="rect">
            <a:avLst/>
          </a:prstGeom>
        </p:spPr>
      </p:pic>
      <p:sp>
        <p:nvSpPr>
          <p:cNvPr id="9" name="Rectangle 8">
            <a:extLst>
              <a:ext uri="{FF2B5EF4-FFF2-40B4-BE49-F238E27FC236}">
                <a16:creationId xmlns:a16="http://schemas.microsoft.com/office/drawing/2014/main" id="{21DE4546-9D5A-E9F2-9EFE-4A197FFC300D}"/>
              </a:ext>
            </a:extLst>
          </p:cNvPr>
          <p:cNvSpPr/>
          <p:nvPr/>
        </p:nvSpPr>
        <p:spPr>
          <a:xfrm>
            <a:off x="2933968" y="2353456"/>
            <a:ext cx="1263278" cy="24284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1" name="Straight Arrow Connector 10">
            <a:extLst>
              <a:ext uri="{FF2B5EF4-FFF2-40B4-BE49-F238E27FC236}">
                <a16:creationId xmlns:a16="http://schemas.microsoft.com/office/drawing/2014/main" id="{F797044D-70DD-7F0E-53CB-409E7FF3D2C7}"/>
              </a:ext>
            </a:extLst>
          </p:cNvPr>
          <p:cNvCxnSpPr/>
          <p:nvPr/>
        </p:nvCxnSpPr>
        <p:spPr>
          <a:xfrm>
            <a:off x="4197246" y="4616970"/>
            <a:ext cx="3237875" cy="1154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50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8746-B450-D965-E2FD-086E9A742EA4}"/>
              </a:ext>
            </a:extLst>
          </p:cNvPr>
          <p:cNvSpPr>
            <a:spLocks noGrp="1"/>
          </p:cNvSpPr>
          <p:nvPr>
            <p:ph type="title"/>
          </p:nvPr>
        </p:nvSpPr>
        <p:spPr/>
        <p:txBody>
          <a:bodyPr>
            <a:normAutofit/>
          </a:bodyPr>
          <a:lstStyle/>
          <a:p>
            <a:pPr marL="742950" indent="-742950">
              <a:buFont typeface="+mj-lt"/>
              <a:buAutoNum type="alphaLcParenR" startAt="3"/>
            </a:pPr>
            <a:r>
              <a:rPr lang="en-GB" sz="4000" b="1" dirty="0">
                <a:solidFill>
                  <a:srgbClr val="A53010"/>
                </a:solidFill>
              </a:rPr>
              <a:t>TF-IDF</a:t>
            </a:r>
          </a:p>
        </p:txBody>
      </p:sp>
      <p:sp>
        <p:nvSpPr>
          <p:cNvPr id="6" name="Content Placeholder 5">
            <a:extLst>
              <a:ext uri="{FF2B5EF4-FFF2-40B4-BE49-F238E27FC236}">
                <a16:creationId xmlns:a16="http://schemas.microsoft.com/office/drawing/2014/main" id="{B67A5637-4A4B-3235-5903-2EA6ADC132EF}"/>
              </a:ext>
            </a:extLst>
          </p:cNvPr>
          <p:cNvSpPr>
            <a:spLocks noGrp="1"/>
          </p:cNvSpPr>
          <p:nvPr>
            <p:ph idx="1"/>
          </p:nvPr>
        </p:nvSpPr>
        <p:spPr>
          <a:xfrm>
            <a:off x="2589212" y="1648918"/>
            <a:ext cx="8915400" cy="4584972"/>
          </a:xfrm>
          <a:ln>
            <a:solidFill>
              <a:schemeClr val="accent1"/>
            </a:solidFill>
          </a:ln>
        </p:spPr>
        <p:txBody>
          <a:bodyPr>
            <a:normAutofit/>
          </a:bodyPr>
          <a:lstStyle/>
          <a:p>
            <a:pPr marL="0" indent="0">
              <a:buNone/>
            </a:pPr>
            <a:r>
              <a:rPr lang="en-GB" sz="2000" b="1" dirty="0">
                <a:solidFill>
                  <a:srgbClr val="A53010"/>
                </a:solidFill>
              </a:rPr>
              <a:t>Term Frequency-Inverse Document Frequency (TF-IDF)</a:t>
            </a:r>
          </a:p>
          <a:p>
            <a:pPr marL="0" indent="0">
              <a:buNone/>
            </a:pPr>
            <a:endParaRPr lang="en-PK" sz="2000" b="1" dirty="0">
              <a:solidFill>
                <a:srgbClr val="A53010"/>
              </a:solidFill>
            </a:endParaRPr>
          </a:p>
        </p:txBody>
      </p:sp>
      <p:pic>
        <p:nvPicPr>
          <p:cNvPr id="5" name="Picture 4" descr="A black background with white text&#10;&#10;Description automatically generated">
            <a:extLst>
              <a:ext uri="{FF2B5EF4-FFF2-40B4-BE49-F238E27FC236}">
                <a16:creationId xmlns:a16="http://schemas.microsoft.com/office/drawing/2014/main" id="{160CC2A1-9669-1364-2ABA-43EC227F0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862" y="2331132"/>
            <a:ext cx="6896100" cy="3476625"/>
          </a:xfrm>
          <a:prstGeom prst="rect">
            <a:avLst/>
          </a:prstGeom>
        </p:spPr>
      </p:pic>
    </p:spTree>
    <p:extLst>
      <p:ext uri="{BB962C8B-B14F-4D97-AF65-F5344CB8AC3E}">
        <p14:creationId xmlns:p14="http://schemas.microsoft.com/office/powerpoint/2010/main" val="94603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4A0-E882-4D3B-AB81-32BF637676DE}"/>
              </a:ext>
            </a:extLst>
          </p:cNvPr>
          <p:cNvSpPr>
            <a:spLocks noGrp="1"/>
          </p:cNvSpPr>
          <p:nvPr>
            <p:ph type="ctrTitle"/>
          </p:nvPr>
        </p:nvSpPr>
        <p:spPr>
          <a:xfrm>
            <a:off x="2358418" y="1880885"/>
            <a:ext cx="8359549" cy="757766"/>
          </a:xfrm>
        </p:spPr>
        <p:txBody>
          <a:bodyPr>
            <a:normAutofit fontScale="90000"/>
          </a:bodyPr>
          <a:lstStyle/>
          <a:p>
            <a:pPr algn="ctr"/>
            <a:r>
              <a:rPr lang="en-GB" b="1" dirty="0">
                <a:solidFill>
                  <a:srgbClr val="A53010"/>
                </a:solidFill>
                <a:latin typeface="Google Sans"/>
              </a:rPr>
              <a:t>Word Embedding (2013-2016)</a:t>
            </a:r>
            <a:endParaRPr lang="en-PK" b="1" dirty="0">
              <a:solidFill>
                <a:srgbClr val="A53010"/>
              </a:solidFill>
              <a:latin typeface="Google Sans"/>
            </a:endParaRPr>
          </a:p>
        </p:txBody>
      </p:sp>
      <p:sp>
        <p:nvSpPr>
          <p:cNvPr id="3" name="Title 1">
            <a:extLst>
              <a:ext uri="{FF2B5EF4-FFF2-40B4-BE49-F238E27FC236}">
                <a16:creationId xmlns:a16="http://schemas.microsoft.com/office/drawing/2014/main" id="{A979D376-F9CE-4844-5B5B-52E93EA01050}"/>
              </a:ext>
            </a:extLst>
          </p:cNvPr>
          <p:cNvSpPr txBox="1">
            <a:spLocks/>
          </p:cNvSpPr>
          <p:nvPr/>
        </p:nvSpPr>
        <p:spPr>
          <a:xfrm>
            <a:off x="2668250" y="2977661"/>
            <a:ext cx="5846199" cy="1924122"/>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lphaLcPeriod"/>
            </a:pPr>
            <a:r>
              <a:rPr lang="en-GB" sz="3600" b="1" dirty="0">
                <a:solidFill>
                  <a:srgbClr val="A53010"/>
                </a:solidFill>
                <a:latin typeface="Google Sans"/>
              </a:rPr>
              <a:t>Word2Vec</a:t>
            </a:r>
          </a:p>
          <a:p>
            <a:pPr marL="742950" indent="-742950">
              <a:buFont typeface="+mj-lt"/>
              <a:buAutoNum type="alphaLcPeriod"/>
            </a:pPr>
            <a:endParaRPr lang="en-GB" sz="3600" b="1" dirty="0">
              <a:solidFill>
                <a:srgbClr val="A53010"/>
              </a:solidFill>
              <a:latin typeface="Google Sans"/>
            </a:endParaRPr>
          </a:p>
          <a:p>
            <a:pPr marL="742950" indent="-742950">
              <a:buFont typeface="+mj-lt"/>
              <a:buAutoNum type="alphaLcPeriod"/>
            </a:pPr>
            <a:r>
              <a:rPr lang="en-GB" sz="3600" b="1" dirty="0" err="1">
                <a:solidFill>
                  <a:srgbClr val="A53010"/>
                </a:solidFill>
                <a:latin typeface="Google Sans"/>
              </a:rPr>
              <a:t>GloVe</a:t>
            </a:r>
            <a:endParaRPr lang="en-GB" sz="3600" b="1" dirty="0">
              <a:solidFill>
                <a:srgbClr val="A53010"/>
              </a:solidFill>
              <a:latin typeface="Google Sans"/>
            </a:endParaRPr>
          </a:p>
          <a:p>
            <a:pPr marL="742950" indent="-742950">
              <a:buFont typeface="+mj-lt"/>
              <a:buAutoNum type="alphaLcPeriod"/>
            </a:pPr>
            <a:endParaRPr lang="en-GB" sz="3600" b="1" dirty="0">
              <a:solidFill>
                <a:srgbClr val="A53010"/>
              </a:solidFill>
              <a:latin typeface="Google Sans"/>
            </a:endParaRPr>
          </a:p>
          <a:p>
            <a:pPr marL="742950" indent="-742950">
              <a:buFont typeface="+mj-lt"/>
              <a:buAutoNum type="alphaLcPeriod"/>
            </a:pPr>
            <a:r>
              <a:rPr lang="en-GB" sz="3600" b="1" dirty="0" err="1">
                <a:solidFill>
                  <a:srgbClr val="A53010"/>
                </a:solidFill>
              </a:rPr>
              <a:t>FastText</a:t>
            </a:r>
            <a:endParaRPr lang="en-PK" sz="3600" b="1" dirty="0">
              <a:solidFill>
                <a:srgbClr val="A53010"/>
              </a:solidFill>
            </a:endParaRPr>
          </a:p>
        </p:txBody>
      </p:sp>
    </p:spTree>
    <p:extLst>
      <p:ext uri="{BB962C8B-B14F-4D97-AF65-F5344CB8AC3E}">
        <p14:creationId xmlns:p14="http://schemas.microsoft.com/office/powerpoint/2010/main" val="6694528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2069</TotalTime>
  <Words>3045</Words>
  <Application>Microsoft Office PowerPoint</Application>
  <PresentationFormat>Widescreen</PresentationFormat>
  <Paragraphs>269</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Century Gothic</vt:lpstr>
      <vt:lpstr>Google Sans</vt:lpstr>
      <vt:lpstr>Studio-Feixen-Sans</vt:lpstr>
      <vt:lpstr>Wingdings 3</vt:lpstr>
      <vt:lpstr>Wisp</vt:lpstr>
      <vt:lpstr>Gradual Evolution In The Field Of NLP </vt:lpstr>
      <vt:lpstr>Early NLP Models</vt:lpstr>
      <vt:lpstr>Bag-of-Words (BoW)</vt:lpstr>
      <vt:lpstr>Bag-of-Words (BoW)</vt:lpstr>
      <vt:lpstr>N-Grams</vt:lpstr>
      <vt:lpstr>Limitations of BoW and N-Grams</vt:lpstr>
      <vt:lpstr>TF-IDF</vt:lpstr>
      <vt:lpstr>TF-IDF</vt:lpstr>
      <vt:lpstr>Word Embedding (2013-2016)</vt:lpstr>
      <vt:lpstr>Word2Vec</vt:lpstr>
      <vt:lpstr>Word2Vec</vt:lpstr>
      <vt:lpstr>Word2Vec</vt:lpstr>
      <vt:lpstr>Word2Vec</vt:lpstr>
      <vt:lpstr>GloVe</vt:lpstr>
      <vt:lpstr>GloVe</vt:lpstr>
      <vt:lpstr>FastText</vt:lpstr>
      <vt:lpstr>FastText</vt:lpstr>
      <vt:lpstr>Sequence Models (1997-2014)</vt:lpstr>
      <vt:lpstr>The Need for Sequence Models</vt:lpstr>
      <vt:lpstr>The Need for Sequence Models</vt:lpstr>
      <vt:lpstr>The Need for Sequence Models</vt:lpstr>
      <vt:lpstr>The Need for Sequence Models</vt:lpstr>
      <vt:lpstr>Recurrent Neural Networks (RNNs)</vt:lpstr>
      <vt:lpstr>Long Short-Term Memory (LSTM) Networks</vt:lpstr>
      <vt:lpstr>Gated Recurrent Unit (GRU) (2014)</vt:lpstr>
      <vt:lpstr>Attention Mechanism (2014-2017)</vt:lpstr>
      <vt:lpstr>Limitations of RNN &amp; LSTMs</vt:lpstr>
      <vt:lpstr>Attention Mechanism</vt:lpstr>
      <vt:lpstr>Self-Attention</vt:lpstr>
      <vt:lpstr>Key Difference in Simple Terms</vt:lpstr>
      <vt:lpstr>Visual Analogy</vt:lpstr>
      <vt:lpstr>PowerPoint Presentation</vt:lpstr>
      <vt:lpstr>The Transformer (2017)</vt:lpstr>
      <vt:lpstr>Transformer Model</vt:lpstr>
      <vt:lpstr>Transformer Model</vt:lpstr>
      <vt:lpstr>Transformer Model</vt:lpstr>
      <vt:lpstr>Transformer Model</vt:lpstr>
      <vt:lpstr>Transformer Model</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Encoder WorkFlow</vt:lpstr>
      <vt:lpstr>The Decoder WorkFlow</vt:lpstr>
      <vt:lpstr>The Decoder WorkFlow</vt:lpstr>
      <vt:lpstr>The Decoder Key Components</vt:lpstr>
      <vt:lpstr>The Decoder Key Components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Rizwan Riaz</dc:creator>
  <cp:lastModifiedBy>Rizwan Riaz</cp:lastModifiedBy>
  <cp:revision>6</cp:revision>
  <dcterms:created xsi:type="dcterms:W3CDTF">2024-09-05T08:41:05Z</dcterms:created>
  <dcterms:modified xsi:type="dcterms:W3CDTF">2024-09-06T19:10:50Z</dcterms:modified>
</cp:coreProperties>
</file>