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157A1-4660-4323-9F27-BDBE373A169D}" type="datetimeFigureOut">
              <a:rPr lang="en-PK" smtClean="0"/>
              <a:t>06/01/2025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44832-D5BA-44DB-8FA4-22DFEED5352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0156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44832-D5BA-44DB-8FA4-22DFEED53521}" type="slidenum">
              <a:rPr lang="en-PK" smtClean="0"/>
              <a:t>18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1558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21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7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1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8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27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6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90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2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0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6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5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Gradient pastel colors on a top view">
            <a:extLst>
              <a:ext uri="{FF2B5EF4-FFF2-40B4-BE49-F238E27FC236}">
                <a16:creationId xmlns:a16="http://schemas.microsoft.com/office/drawing/2014/main" id="{FCF74CAB-FB25-4C05-5931-B3D6152B0B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2354" b="3396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572ED9-32A9-930B-0CDC-0F47E992AB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985516" y="2761488"/>
            <a:ext cx="7136892" cy="96903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Data-Driven Insights for Various </a:t>
            </a:r>
            <a:r>
              <a:rPr lang="en-US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affecting Diabetes </a:t>
            </a:r>
            <a:endParaRPr lang="en-PK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C310D-9319-E1EB-F6A1-6333C180762F}"/>
              </a:ext>
            </a:extLst>
          </p:cNvPr>
          <p:cNvSpPr txBox="1"/>
          <p:nvPr/>
        </p:nvSpPr>
        <p:spPr>
          <a:xfrm>
            <a:off x="347472" y="484632"/>
            <a:ext cx="8531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CS608 – Advance Techniques in Data Science</a:t>
            </a:r>
            <a:endParaRPr lang="en-P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3DA50-A8F5-2E3E-2F27-787E4EB35DC3}"/>
              </a:ext>
            </a:extLst>
          </p:cNvPr>
          <p:cNvSpPr txBox="1"/>
          <p:nvPr/>
        </p:nvSpPr>
        <p:spPr>
          <a:xfrm>
            <a:off x="347472" y="5907024"/>
            <a:ext cx="52760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Presented To: </a:t>
            </a:r>
            <a:r>
              <a:rPr lang="en-US" sz="1600" b="1" dirty="0"/>
              <a:t>Prof. Dr. M. Awais Hassan</a:t>
            </a:r>
          </a:p>
          <a:p>
            <a:endParaRPr lang="en-US" sz="1600" dirty="0"/>
          </a:p>
          <a:p>
            <a:r>
              <a:rPr lang="en-US" sz="1600" dirty="0"/>
              <a:t>Presented By: </a:t>
            </a:r>
            <a:r>
              <a:rPr lang="en-US" sz="1600" b="1" dirty="0"/>
              <a:t>Rizwan Riaz Mir (2023-PhD-CS-08) </a:t>
            </a:r>
            <a:endParaRPr lang="en-PK" sz="1600" b="1" dirty="0"/>
          </a:p>
        </p:txBody>
      </p:sp>
      <p:pic>
        <p:nvPicPr>
          <p:cNvPr id="7" name="Picture 6" descr="uet lahore Logo PNG Vector (CDR) Free Download">
            <a:extLst>
              <a:ext uri="{FF2B5EF4-FFF2-40B4-BE49-F238E27FC236}">
                <a16:creationId xmlns:a16="http://schemas.microsoft.com/office/drawing/2014/main" id="{5F063CEA-207C-AA04-A06B-D91D46116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470" y="5681952"/>
            <a:ext cx="1092712" cy="1101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346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93"/>
    </mc:Choice>
    <mc:Fallback xmlns="">
      <p:transition spd="slow" advTm="14993"/>
    </mc:Fallback>
  </mc:AlternateContent>
  <p:extLst>
    <p:ext uri="{3A86A75C-4F4B-4683-9AE1-C65F6400EC91}">
      <p14:laserTraceLst xmlns:p14="http://schemas.microsoft.com/office/powerpoint/2010/main">
        <p14:tracePtLst>
          <p14:tracePt t="5511" x="12091988" y="4398963"/>
          <p14:tracePt t="5528" x="11923713" y="4432300"/>
          <p14:tracePt t="5547" x="11747500" y="4432300"/>
          <p14:tracePt t="5548" x="11655425" y="4432300"/>
          <p14:tracePt t="5564" x="11504613" y="4432300"/>
          <p14:tracePt t="5581" x="11336338" y="4432300"/>
          <p14:tracePt t="5595" x="11210925" y="4432300"/>
          <p14:tracePt t="5611" x="11152188" y="4432300"/>
          <p14:tracePt t="5658" x="11152188" y="4448175"/>
          <p14:tracePt t="5683" x="11160125" y="4448175"/>
          <p14:tracePt t="5696" x="11168063" y="4457700"/>
          <p14:tracePt t="5713" x="11168063" y="4465638"/>
          <p14:tracePt t="5715" x="11152188" y="4465638"/>
          <p14:tracePt t="5930" x="11160125" y="4457700"/>
          <p14:tracePt t="5946" x="11176000" y="4457700"/>
          <p14:tracePt t="5962" x="11185525" y="4465638"/>
          <p14:tracePt t="5962" x="11185525" y="4473575"/>
          <p14:tracePt t="5978" x="11193463" y="4483100"/>
          <p14:tracePt t="5996" x="11210925" y="4465638"/>
          <p14:tracePt t="6012" x="11218863" y="4432300"/>
          <p14:tracePt t="6029" x="11244263" y="4398963"/>
          <p14:tracePt t="6045" x="11269663" y="4365625"/>
          <p14:tracePt t="6063" x="11328400" y="4330700"/>
          <p14:tracePt t="6067" x="11369675" y="4297363"/>
          <p14:tracePt t="6095" x="11436350" y="4197350"/>
          <p14:tracePt t="6112" x="11469688" y="4087813"/>
          <p14:tracePt t="6129" x="11487150" y="4037013"/>
          <p14:tracePt t="6130" x="11487150" y="4021138"/>
          <p14:tracePt t="6147" x="11487150" y="3995738"/>
          <p14:tracePt t="6163" x="11504613" y="3978275"/>
          <p14:tracePt t="6178" x="11504613" y="3952875"/>
          <p14:tracePt t="6218" x="11495088" y="3944938"/>
          <p14:tracePt t="6228" x="11495088" y="3937000"/>
          <p14:tracePt t="6245" x="11487150" y="3937000"/>
          <p14:tracePt t="6262" x="11479213" y="3937000"/>
          <p14:tracePt t="6279" x="11479213" y="3929063"/>
          <p14:tracePt t="6311" x="11469688" y="3911600"/>
          <p14:tracePt t="10826" x="11469688" y="3919538"/>
          <p14:tracePt t="10845" x="11469688" y="3929063"/>
          <p14:tracePt t="10898" x="11469688" y="3937000"/>
          <p14:tracePt t="10946" x="11469688" y="3952875"/>
          <p14:tracePt t="10954" x="11469688" y="3962400"/>
          <p14:tracePt t="11994" x="11479213" y="3962400"/>
          <p14:tracePt t="12001" x="11487150" y="3962400"/>
          <p14:tracePt t="12012" x="11504613" y="3962400"/>
          <p14:tracePt t="12029" x="11571288" y="3962400"/>
          <p14:tracePt t="12045" x="11730038" y="3962400"/>
          <p14:tracePt t="12062" x="11898313" y="3937000"/>
          <p14:tracePt t="12078" x="12033250" y="3870325"/>
          <p14:tracePt t="12095" x="12141200" y="3768725"/>
          <p14:tracePt t="12662" x="11704638" y="5119688"/>
          <p14:tracePt t="12680" x="10731500" y="5522913"/>
          <p14:tracePt t="12695" x="9775825" y="5849938"/>
          <p14:tracePt t="12712" x="8986838" y="6161088"/>
          <p14:tracePt t="12714" x="8751888" y="6253163"/>
          <p14:tracePt t="12729" x="8626475" y="6321425"/>
          <p14:tracePt t="12730" x="8558213" y="6354763"/>
          <p14:tracePt t="12745" x="8532813" y="6388100"/>
          <p14:tracePt t="12762" x="8516938" y="6438900"/>
          <p14:tracePt t="12762" x="8516938" y="6454775"/>
          <p14:tracePt t="12780" x="8524875" y="6480175"/>
          <p14:tracePt t="12795" x="8532813" y="6488113"/>
          <p14:tracePt t="12812" x="8532813" y="6505575"/>
          <p14:tracePt t="12828" x="8550275" y="6505575"/>
          <p14:tracePt t="12845" x="8558213" y="6513513"/>
          <p14:tracePt t="12861" x="8558213" y="6521450"/>
          <p14:tracePt t="12895" x="8567738" y="6521450"/>
          <p14:tracePt t="12945" x="8558213" y="6530975"/>
          <p14:tracePt t="12963" x="8509000" y="6538913"/>
          <p14:tracePt t="12979" x="8432800" y="6530975"/>
          <p14:tracePt t="12995" x="8366125" y="6403975"/>
          <p14:tracePt t="13012" x="8323263" y="6110288"/>
          <p14:tracePt t="13029" x="8264525" y="5691188"/>
          <p14:tracePt t="13045" x="8264525" y="5321300"/>
          <p14:tracePt t="13061" x="8382000" y="4910138"/>
          <p14:tracePt t="13078" x="8532813" y="4608513"/>
          <p14:tracePt t="13095" x="8591550" y="4498975"/>
          <p14:tracePt t="13112" x="8609013" y="4448175"/>
          <p14:tracePt t="13128" x="8626475" y="4440238"/>
          <p14:tracePt t="13385" x="8634413" y="4432300"/>
          <p14:tracePt t="13395" x="8642350" y="4432300"/>
          <p14:tracePt t="13412" x="8642350" y="4424363"/>
          <p14:tracePt t="13445" x="8650288" y="4424363"/>
          <p14:tracePt t="13463" x="8659813" y="4424363"/>
          <p14:tracePt t="13479" x="8667750" y="4414838"/>
          <p14:tracePt t="13496" x="8675688" y="4406900"/>
          <p14:tracePt t="13512" x="8685213" y="4389438"/>
          <p14:tracePt t="13528" x="8709025" y="4340225"/>
          <p14:tracePt t="13545" x="8734425" y="4289425"/>
          <p14:tracePt t="13546" x="8743950" y="4271963"/>
          <p14:tracePt t="13562" x="8751888" y="4264025"/>
          <p14:tracePt t="13564" x="8751888" y="4248150"/>
          <p14:tracePt t="13578" x="8767763" y="4222750"/>
          <p14:tracePt t="13595" x="8777288" y="4213225"/>
          <p14:tracePt t="13762" x="8777288" y="4205288"/>
          <p14:tracePt t="13779" x="8751888" y="4222750"/>
          <p14:tracePt t="13795" x="8616950" y="4381500"/>
          <p14:tracePt t="13812" x="8340725" y="4700588"/>
          <p14:tracePt t="13829" x="7585075" y="5272088"/>
          <p14:tracePt t="13845" x="6494463" y="5749925"/>
          <p14:tracePt t="13861" x="5337175" y="5926138"/>
          <p14:tracePt t="13878" x="4279900" y="5849938"/>
          <p14:tracePt t="13896" x="3306763" y="5716588"/>
          <p14:tracePt t="13898" x="2978150" y="5673725"/>
          <p14:tracePt t="13912" x="2760663" y="5649913"/>
          <p14:tracePt t="13914" x="2635250" y="5640388"/>
          <p14:tracePt t="13930" x="2559050" y="5640388"/>
          <p14:tracePt t="13931" x="2525713" y="5640388"/>
          <p14:tracePt t="13985" x="2508250" y="5640388"/>
          <p14:tracePt t="13995" x="2508250" y="5649913"/>
          <p14:tracePt t="14013" x="2508250" y="5683250"/>
          <p14:tracePt t="14029" x="2500313" y="5900738"/>
          <p14:tracePt t="14045" x="2500313" y="6245225"/>
          <p14:tracePt t="14062" x="2459038" y="6462713"/>
          <p14:tracePt t="14079" x="2349500" y="6630988"/>
          <p14:tracePt t="14095" x="2206625" y="6740525"/>
          <p14:tracePt t="14111" x="2030413" y="6840538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4FC5A-5DD2-7736-156B-FBC79371A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Gradient pastel colors on a top view">
            <a:extLst>
              <a:ext uri="{FF2B5EF4-FFF2-40B4-BE49-F238E27FC236}">
                <a16:creationId xmlns:a16="http://schemas.microsoft.com/office/drawing/2014/main" id="{D2E6B680-B3E4-A9F9-B96E-B6146F1538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2354" b="3396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D6D941-8A25-D1D5-423A-E3096370E68A}"/>
              </a:ext>
            </a:extLst>
          </p:cNvPr>
          <p:cNvSpPr txBox="1"/>
          <p:nvPr/>
        </p:nvSpPr>
        <p:spPr>
          <a:xfrm>
            <a:off x="347472" y="484632"/>
            <a:ext cx="853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among Diabetes, Stroke and Heart Disease: </a:t>
            </a:r>
            <a:endParaRPr lang="en-PK" sz="3200" b="1" dirty="0"/>
          </a:p>
        </p:txBody>
      </p:sp>
      <p:pic>
        <p:nvPicPr>
          <p:cNvPr id="7" name="Picture 6" descr="uet lahore Logo PNG Vector (CDR) Free Download">
            <a:extLst>
              <a:ext uri="{FF2B5EF4-FFF2-40B4-BE49-F238E27FC236}">
                <a16:creationId xmlns:a16="http://schemas.microsoft.com/office/drawing/2014/main" id="{28B36FBB-481E-CF72-D406-57CA9BE7C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470" y="5681952"/>
            <a:ext cx="1092712" cy="1101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75BD00-E1E7-C4CE-0D40-8D4E883D2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9" t="50000" r="29867"/>
          <a:stretch/>
        </p:blipFill>
        <p:spPr bwMode="auto">
          <a:xfrm>
            <a:off x="7800974" y="1152524"/>
            <a:ext cx="3390901" cy="1528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64F4C9-4122-E287-E6B0-9850B22107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152524"/>
            <a:ext cx="6867524" cy="5095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91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98"/>
    </mc:Choice>
    <mc:Fallback xmlns="">
      <p:transition spd="slow" advTm="2599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463E5-FD05-F485-87B9-882423E26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Gradient pastel colors on a top view">
            <a:extLst>
              <a:ext uri="{FF2B5EF4-FFF2-40B4-BE49-F238E27FC236}">
                <a16:creationId xmlns:a16="http://schemas.microsoft.com/office/drawing/2014/main" id="{D3D7E872-ED3C-A8F7-5DD9-80F18E6530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2354" b="3396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7C4896-10C6-E4E9-C774-9A04F829A7EF}"/>
              </a:ext>
            </a:extLst>
          </p:cNvPr>
          <p:cNvSpPr txBox="1"/>
          <p:nvPr/>
        </p:nvSpPr>
        <p:spPr>
          <a:xfrm>
            <a:off x="347472" y="484632"/>
            <a:ext cx="853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b/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Diabetes and Physical Activity: </a:t>
            </a:r>
            <a:endParaRPr lang="en-PK" sz="3200" b="1" dirty="0"/>
          </a:p>
        </p:txBody>
      </p:sp>
      <p:pic>
        <p:nvPicPr>
          <p:cNvPr id="7" name="Picture 6" descr="uet lahore Logo PNG Vector (CDR) Free Download">
            <a:extLst>
              <a:ext uri="{FF2B5EF4-FFF2-40B4-BE49-F238E27FC236}">
                <a16:creationId xmlns:a16="http://schemas.microsoft.com/office/drawing/2014/main" id="{59B2B20D-3059-B205-AE4A-902C8CEC2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470" y="5681952"/>
            <a:ext cx="1092712" cy="1101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D303CB-B9AC-4FD2-B912-1ED4216C8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2" t="24844" r="9635"/>
          <a:stretch/>
        </p:blipFill>
        <p:spPr bwMode="auto">
          <a:xfrm>
            <a:off x="347472" y="1038225"/>
            <a:ext cx="7710678" cy="4752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583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08"/>
    </mc:Choice>
    <mc:Fallback xmlns="">
      <p:transition spd="slow" advTm="1940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6C103-4F38-9B4F-FE53-3D9A7C562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Gradient pastel colors on a top view">
            <a:extLst>
              <a:ext uri="{FF2B5EF4-FFF2-40B4-BE49-F238E27FC236}">
                <a16:creationId xmlns:a16="http://schemas.microsoft.com/office/drawing/2014/main" id="{FC26AAD1-50CE-E7C0-F63A-04AE57927A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2354" b="3396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47988C-28FF-020F-4335-2207C31C9328}"/>
              </a:ext>
            </a:extLst>
          </p:cNvPr>
          <p:cNvSpPr txBox="1"/>
          <p:nvPr/>
        </p:nvSpPr>
        <p:spPr>
          <a:xfrm>
            <a:off x="347472" y="484632"/>
            <a:ext cx="853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among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Diabetes, Fruits, vegetables intake and Physical Activity: </a:t>
            </a:r>
            <a:endParaRPr lang="en-PK" sz="3200" b="1" dirty="0"/>
          </a:p>
        </p:txBody>
      </p:sp>
      <p:pic>
        <p:nvPicPr>
          <p:cNvPr id="7" name="Picture 6" descr="uet lahore Logo PNG Vector (CDR) Free Download">
            <a:extLst>
              <a:ext uri="{FF2B5EF4-FFF2-40B4-BE49-F238E27FC236}">
                <a16:creationId xmlns:a16="http://schemas.microsoft.com/office/drawing/2014/main" id="{265D1713-A0E5-83AD-CF0D-DCD16D438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470" y="5681952"/>
            <a:ext cx="1092712" cy="1101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E92085-FC97-7B2B-AD00-CEA27139D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6" t="50000" r="33362"/>
          <a:stretch/>
        </p:blipFill>
        <p:spPr bwMode="auto">
          <a:xfrm>
            <a:off x="347473" y="1269944"/>
            <a:ext cx="3805428" cy="2044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31115C-CED8-15D5-CA3C-AB1EB9D5F2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" t="35681" r="29862"/>
          <a:stretch/>
        </p:blipFill>
        <p:spPr bwMode="auto">
          <a:xfrm>
            <a:off x="4524374" y="1269944"/>
            <a:ext cx="6453096" cy="44120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919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42"/>
    </mc:Choice>
    <mc:Fallback xmlns="">
      <p:transition spd="slow" advTm="4024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2C365-C763-3EA7-4116-C4125D3C2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Gradient pastel colors on a top view">
            <a:extLst>
              <a:ext uri="{FF2B5EF4-FFF2-40B4-BE49-F238E27FC236}">
                <a16:creationId xmlns:a16="http://schemas.microsoft.com/office/drawing/2014/main" id="{58FD9EDA-1B32-3DFE-8F22-3F1C143D67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2354" b="3396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BFF2ED-18EC-936F-5336-882C62CFDF65}"/>
              </a:ext>
            </a:extLst>
          </p:cNvPr>
          <p:cNvSpPr txBox="1"/>
          <p:nvPr/>
        </p:nvSpPr>
        <p:spPr>
          <a:xfrm>
            <a:off x="347472" y="484632"/>
            <a:ext cx="853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b/w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Diabetes and Gender: </a:t>
            </a:r>
            <a:endParaRPr lang="en-PK" sz="3200" b="1" dirty="0"/>
          </a:p>
        </p:txBody>
      </p:sp>
      <p:pic>
        <p:nvPicPr>
          <p:cNvPr id="7" name="Picture 6" descr="uet lahore Logo PNG Vector (CDR) Free Download">
            <a:extLst>
              <a:ext uri="{FF2B5EF4-FFF2-40B4-BE49-F238E27FC236}">
                <a16:creationId xmlns:a16="http://schemas.microsoft.com/office/drawing/2014/main" id="{257F4B53-63E1-84F0-EEBC-16D813F33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470" y="5681952"/>
            <a:ext cx="1092712" cy="1101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D44E8A4-67B4-DCDD-545B-B7CAC3797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05"/>
          <a:stretch/>
        </p:blipFill>
        <p:spPr bwMode="auto">
          <a:xfrm>
            <a:off x="347472" y="1066799"/>
            <a:ext cx="8244078" cy="4791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47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18"/>
    </mc:Choice>
    <mc:Fallback xmlns="">
      <p:transition spd="slow" advTm="2611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C4120-B7BF-F1F1-3AA2-1BB2D36BE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Gradient pastel colors on a top view">
            <a:extLst>
              <a:ext uri="{FF2B5EF4-FFF2-40B4-BE49-F238E27FC236}">
                <a16:creationId xmlns:a16="http://schemas.microsoft.com/office/drawing/2014/main" id="{029BD67E-6BDF-EDE8-EA24-9DD3AFB70C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2354" b="3396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C960F2-D2D8-3893-E117-B7D21168636A}"/>
              </a:ext>
            </a:extLst>
          </p:cNvPr>
          <p:cNvSpPr txBox="1"/>
          <p:nvPr/>
        </p:nvSpPr>
        <p:spPr>
          <a:xfrm>
            <a:off x="347472" y="484632"/>
            <a:ext cx="853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b/w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Diabetes, Income and Education: </a:t>
            </a:r>
            <a:endParaRPr lang="en-PK" sz="3200" b="1" dirty="0"/>
          </a:p>
        </p:txBody>
      </p:sp>
      <p:pic>
        <p:nvPicPr>
          <p:cNvPr id="7" name="Picture 6" descr="uet lahore Logo PNG Vector (CDR) Free Download">
            <a:extLst>
              <a:ext uri="{FF2B5EF4-FFF2-40B4-BE49-F238E27FC236}">
                <a16:creationId xmlns:a16="http://schemas.microsoft.com/office/drawing/2014/main" id="{59122F91-EBBC-EF62-ED12-13DC7DB40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470" y="5681952"/>
            <a:ext cx="1092712" cy="1101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4AC273-E642-B442-AE50-1EF6FAADB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1" y="1185862"/>
            <a:ext cx="5524784" cy="4496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5CD867-BECB-E916-71E7-368F5C8B54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85862"/>
            <a:ext cx="5133975" cy="4496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466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255"/>
    </mc:Choice>
    <mc:Fallback xmlns="">
      <p:transition spd="slow" advTm="7125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F98F5-BB29-6FEF-879F-7EDC612D0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Gradient pastel colors on a top view">
            <a:extLst>
              <a:ext uri="{FF2B5EF4-FFF2-40B4-BE49-F238E27FC236}">
                <a16:creationId xmlns:a16="http://schemas.microsoft.com/office/drawing/2014/main" id="{F68EB5BD-BB64-A7A7-668A-59A42D94B4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2354" b="3396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404C53-576E-DB9E-2E09-C0B4CA3B5ADE}"/>
              </a:ext>
            </a:extLst>
          </p:cNvPr>
          <p:cNvSpPr txBox="1"/>
          <p:nvPr/>
        </p:nvSpPr>
        <p:spPr>
          <a:xfrm>
            <a:off x="347472" y="484632"/>
            <a:ext cx="853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Analysis using Random Forest Classifier: (Results) </a:t>
            </a:r>
            <a:endParaRPr lang="en-PK" sz="3200" b="1" dirty="0"/>
          </a:p>
        </p:txBody>
      </p:sp>
      <p:pic>
        <p:nvPicPr>
          <p:cNvPr id="7" name="Picture 6" descr="uet lahore Logo PNG Vector (CDR) Free Download">
            <a:extLst>
              <a:ext uri="{FF2B5EF4-FFF2-40B4-BE49-F238E27FC236}">
                <a16:creationId xmlns:a16="http://schemas.microsoft.com/office/drawing/2014/main" id="{18C38FE5-33E8-C75B-2373-0DC5C5583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470" y="5681952"/>
            <a:ext cx="1092712" cy="1101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E1F01F9-C11F-5B2E-8B78-11949580C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72" y="1009649"/>
            <a:ext cx="8434578" cy="492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0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61"/>
    </mc:Choice>
    <mc:Fallback xmlns="">
      <p:transition spd="slow" advTm="3386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1F873-30BD-DE4B-5EC8-7A4995102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Gradient pastel colors on a top view">
            <a:extLst>
              <a:ext uri="{FF2B5EF4-FFF2-40B4-BE49-F238E27FC236}">
                <a16:creationId xmlns:a16="http://schemas.microsoft.com/office/drawing/2014/main" id="{F2262CE0-CC2C-497B-59DC-27974BFFE7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2354" b="3396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3A4DC5-A1AC-2C56-9D88-1AA265B080A1}"/>
              </a:ext>
            </a:extLst>
          </p:cNvPr>
          <p:cNvSpPr txBox="1"/>
          <p:nvPr/>
        </p:nvSpPr>
        <p:spPr>
          <a:xfrm>
            <a:off x="347472" y="484632"/>
            <a:ext cx="853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Analysis using Logistic Regression Classifier: (Results) </a:t>
            </a:r>
            <a:endParaRPr lang="en-PK" sz="3200" b="1" dirty="0"/>
          </a:p>
        </p:txBody>
      </p:sp>
      <p:pic>
        <p:nvPicPr>
          <p:cNvPr id="7" name="Picture 6" descr="uet lahore Logo PNG Vector (CDR) Free Download">
            <a:extLst>
              <a:ext uri="{FF2B5EF4-FFF2-40B4-BE49-F238E27FC236}">
                <a16:creationId xmlns:a16="http://schemas.microsoft.com/office/drawing/2014/main" id="{E27038A8-1D8D-05A9-9A60-80936EFBF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470" y="5681952"/>
            <a:ext cx="1092712" cy="1101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E8350ABA-2517-1A1F-BB76-3CA74ECF5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72" y="933450"/>
            <a:ext cx="8614283" cy="541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8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62"/>
    </mc:Choice>
    <mc:Fallback xmlns="">
      <p:transition spd="slow" advTm="2886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2FDC3-71DF-7724-65DE-78AC21AEA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Gradient pastel colors on a top view">
            <a:extLst>
              <a:ext uri="{FF2B5EF4-FFF2-40B4-BE49-F238E27FC236}">
                <a16:creationId xmlns:a16="http://schemas.microsoft.com/office/drawing/2014/main" id="{51930B13-8618-A922-D31C-67452AA648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2354" b="3396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663FC2-0E81-86CB-7839-0AFE1B3EABED}"/>
              </a:ext>
            </a:extLst>
          </p:cNvPr>
          <p:cNvSpPr txBox="1"/>
          <p:nvPr/>
        </p:nvSpPr>
        <p:spPr>
          <a:xfrm>
            <a:off x="347472" y="484632"/>
            <a:ext cx="853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Analysis using Decision Tree Classifier: (Results) </a:t>
            </a:r>
            <a:endParaRPr lang="en-PK" sz="3200" b="1" dirty="0"/>
          </a:p>
        </p:txBody>
      </p:sp>
      <p:pic>
        <p:nvPicPr>
          <p:cNvPr id="7" name="Picture 6" descr="uet lahore Logo PNG Vector (CDR) Free Download">
            <a:extLst>
              <a:ext uri="{FF2B5EF4-FFF2-40B4-BE49-F238E27FC236}">
                <a16:creationId xmlns:a16="http://schemas.microsoft.com/office/drawing/2014/main" id="{C4D9C790-17DA-397F-BF0D-AEEB46DE1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470" y="5681952"/>
            <a:ext cx="1092712" cy="1101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701BFADE-A91F-D906-24A9-CF7424536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72" y="952500"/>
            <a:ext cx="8614283" cy="538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4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43"/>
    </mc:Choice>
    <mc:Fallback xmlns="">
      <p:transition spd="slow" advTm="2764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48B21-91CB-226C-8FBE-89AE8CABF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Gradient pastel colors on a top view">
            <a:extLst>
              <a:ext uri="{FF2B5EF4-FFF2-40B4-BE49-F238E27FC236}">
                <a16:creationId xmlns:a16="http://schemas.microsoft.com/office/drawing/2014/main" id="{F1D6CDFF-50F5-2BA3-593D-36AF1107E93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t="12354" b="3396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A41B7A-6008-D6B4-2B27-93D9CC569948}"/>
              </a:ext>
            </a:extLst>
          </p:cNvPr>
          <p:cNvSpPr txBox="1"/>
          <p:nvPr/>
        </p:nvSpPr>
        <p:spPr>
          <a:xfrm>
            <a:off x="347472" y="484632"/>
            <a:ext cx="853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Comparing and Discussing Results of Predictive Analysis:</a:t>
            </a:r>
            <a:endParaRPr lang="en-PK" sz="3200" b="1" dirty="0"/>
          </a:p>
        </p:txBody>
      </p:sp>
      <p:pic>
        <p:nvPicPr>
          <p:cNvPr id="7" name="Picture 6" descr="uet lahore Logo PNG Vector (CDR) Free Download">
            <a:extLst>
              <a:ext uri="{FF2B5EF4-FFF2-40B4-BE49-F238E27FC236}">
                <a16:creationId xmlns:a16="http://schemas.microsoft.com/office/drawing/2014/main" id="{3033FFD4-A021-4EB3-C41C-B176CEB7D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470" y="5681952"/>
            <a:ext cx="1092712" cy="11017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22EA0C-0577-E379-996B-54FDA80BFFC9}"/>
              </a:ext>
            </a:extLst>
          </p:cNvPr>
          <p:cNvSpPr txBox="1"/>
          <p:nvPr/>
        </p:nvSpPr>
        <p:spPr>
          <a:xfrm>
            <a:off x="476250" y="1152525"/>
            <a:ext cx="109446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1 - Class 0 (No Diabetes) Performance: All three classifiers (Random Forest, Logistic Regression, and Decision Tree) predict Class 0 (no diabetes) well.</a:t>
            </a:r>
          </a:p>
          <a:p>
            <a:endParaRPr lang="en-US" sz="1600" b="1" dirty="0"/>
          </a:p>
          <a:p>
            <a:r>
              <a:rPr lang="en-US" sz="1600" b="1" dirty="0"/>
              <a:t>2 - Poor Performance for Class 1 (Diabetes): All classifiers (Random Forest, Logistic Regression, and Decision Tree) fail to identify Class 1 (diabetes) effectively, with near-zero precision and recall for this class.</a:t>
            </a:r>
          </a:p>
          <a:p>
            <a:endParaRPr lang="en-US" sz="1600" b="1" dirty="0"/>
          </a:p>
          <a:p>
            <a:r>
              <a:rPr lang="en-US" sz="1600" b="1" dirty="0"/>
              <a:t>3 - Class 2 (Pre-Diabetes) Performance: The classifiers perform better for Class 2 (pre-diabetes) compared to Class 1, but still show insufficient performance, particularly in recall.</a:t>
            </a:r>
          </a:p>
          <a:p>
            <a:endParaRPr lang="en-US" sz="1600" b="1" dirty="0"/>
          </a:p>
          <a:p>
            <a:r>
              <a:rPr lang="en-US" sz="1600" b="1" dirty="0"/>
              <a:t>4 - Class Imbalance Issue: The performance is biased due to the class disparity, with the majority class (Class 0) dominating the metrics, resulting in poor prediction accuracy for the minority classes.</a:t>
            </a:r>
          </a:p>
          <a:p>
            <a:endParaRPr lang="en-US" sz="1600" b="1" dirty="0"/>
          </a:p>
          <a:p>
            <a:r>
              <a:rPr lang="en-US" sz="1600" b="1" dirty="0"/>
              <a:t>5 - Potential Improvements: To enhance performance, methods such as resampling, adjusting class weights, or using more advanced models like ensemble methods or neural networks could be employed, especially for improving predictions for Class 1 and Class 2.</a:t>
            </a:r>
            <a:endParaRPr lang="en-PK" sz="1600" b="1" dirty="0"/>
          </a:p>
        </p:txBody>
      </p:sp>
    </p:spTree>
    <p:extLst>
      <p:ext uri="{BB962C8B-B14F-4D97-AF65-F5344CB8AC3E}">
        <p14:creationId xmlns:p14="http://schemas.microsoft.com/office/powerpoint/2010/main" val="372200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355"/>
    </mc:Choice>
    <mc:Fallback xmlns="">
      <p:transition spd="slow" advTm="7935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49989-02A5-9D94-70EC-A2029978B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Gradient pastel colors on a top view">
            <a:extLst>
              <a:ext uri="{FF2B5EF4-FFF2-40B4-BE49-F238E27FC236}">
                <a16:creationId xmlns:a16="http://schemas.microsoft.com/office/drawing/2014/main" id="{D6D2832D-0B04-86EC-939D-637BC3A129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2354" b="3396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892AC3-B9D0-2442-E8BB-3335ACFF5E8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72510" y="1418197"/>
            <a:ext cx="7136892" cy="96903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Thanks!</a:t>
            </a:r>
            <a:endParaRPr lang="en-PK" sz="5400" dirty="0"/>
          </a:p>
        </p:txBody>
      </p:sp>
      <p:pic>
        <p:nvPicPr>
          <p:cNvPr id="7" name="Picture 6" descr="uet lahore Logo PNG Vector (CDR) Free Download">
            <a:extLst>
              <a:ext uri="{FF2B5EF4-FFF2-40B4-BE49-F238E27FC236}">
                <a16:creationId xmlns:a16="http://schemas.microsoft.com/office/drawing/2014/main" id="{2F16B607-3201-D336-BE8F-4EF57CCE4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470" y="5681952"/>
            <a:ext cx="1092712" cy="11017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6EE909-95C6-CE7F-8CDF-977DE846F41F}"/>
              </a:ext>
            </a:extLst>
          </p:cNvPr>
          <p:cNvSpPr/>
          <p:nvPr/>
        </p:nvSpPr>
        <p:spPr>
          <a:xfrm rot="1760667">
            <a:off x="3668544" y="3745451"/>
            <a:ext cx="678083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to have a </a:t>
            </a:r>
            <a:r>
              <a:rPr lang="en-US" sz="5400" b="1" u="sng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BIG Heart</a:t>
            </a:r>
            <a:r>
              <a:rPr lang="en-US" sz="54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to </a:t>
            </a:r>
          </a:p>
          <a:p>
            <a:pPr algn="ctr"/>
            <a:r>
              <a:rPr lang="en-US" sz="54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shape our </a:t>
            </a:r>
            <a:r>
              <a:rPr lang="en-US" sz="5400" b="1" u="sng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Little Minds</a:t>
            </a:r>
          </a:p>
        </p:txBody>
      </p:sp>
    </p:spTree>
    <p:extLst>
      <p:ext uri="{BB962C8B-B14F-4D97-AF65-F5344CB8AC3E}">
        <p14:creationId xmlns:p14="http://schemas.microsoft.com/office/powerpoint/2010/main" val="79694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55"/>
    </mc:Choice>
    <mc:Fallback xmlns="">
      <p:transition spd="slow" advTm="985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CEEDE2-5F2F-345D-116A-9B6C4FDEB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Gradient pastel colors on a top view">
            <a:extLst>
              <a:ext uri="{FF2B5EF4-FFF2-40B4-BE49-F238E27FC236}">
                <a16:creationId xmlns:a16="http://schemas.microsoft.com/office/drawing/2014/main" id="{18E4716A-2758-D695-93FE-8424D0BB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2354" b="3396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BBC10E-AFA5-0DD2-D589-95E500A5C7F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47472" y="1481328"/>
            <a:ext cx="11503152" cy="4818888"/>
          </a:xfrm>
        </p:spPr>
        <p:txBody>
          <a:bodyPr anchor="b">
            <a:normAutofit fontScale="9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Q1: 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Is there a significant relationship between BMI, cholesterol, blood pressure and the likelihood of diabetes?</a:t>
            </a:r>
            <a:br>
              <a:rPr lang="en-US" sz="1800" b="1" dirty="0"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br>
              <a:rPr lang="en-US" sz="1800" b="1" dirty="0"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Q2: Is there a pattern between age, gender, education, income levels, and the prevalence of diabetes?</a:t>
            </a:r>
            <a:br>
              <a:rPr lang="en-PK" sz="1800" b="1" dirty="0"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br>
              <a:rPr lang="en-US" sz="1800" b="1" dirty="0"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Q3: Does the intake of fruits and vegetables along with being physically active reduce the risk of diabetes?</a:t>
            </a:r>
            <a:br>
              <a:rPr lang="en-PK" sz="1800" b="1" dirty="0"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br>
              <a:rPr lang="en-US" sz="1800" b="1" dirty="0"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Q4: Is there any significant correlation between diabetes, cardiovascular disease, alcohol and smoking?</a:t>
            </a:r>
            <a:br>
              <a:rPr lang="en-PK" sz="1800" b="1" dirty="0"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br>
              <a:rPr lang="en-US" sz="1800" b="1" dirty="0"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  <a:t>Q5: How do mental and physical health directly correlate with worsening of diabetes?</a:t>
            </a:r>
            <a:br>
              <a:rPr lang="en-US" sz="1800" b="1" dirty="0"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br>
              <a:rPr lang="en-PK" sz="1800" b="1" dirty="0">
                <a:effectLst/>
                <a:latin typeface="Calibri" panose="020F0502020204030204" pitchFamily="34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endParaRPr lang="en-PK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5B567-255D-E419-5826-29880C1105CD}"/>
              </a:ext>
            </a:extLst>
          </p:cNvPr>
          <p:cNvSpPr txBox="1"/>
          <p:nvPr/>
        </p:nvSpPr>
        <p:spPr>
          <a:xfrm>
            <a:off x="347472" y="484632"/>
            <a:ext cx="8531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Important Questions to be answered:</a:t>
            </a:r>
            <a:endParaRPr lang="en-PK" sz="3200" b="1" dirty="0"/>
          </a:p>
        </p:txBody>
      </p:sp>
      <p:pic>
        <p:nvPicPr>
          <p:cNvPr id="7" name="Picture 6" descr="uet lahore Logo PNG Vector (CDR) Free Download">
            <a:extLst>
              <a:ext uri="{FF2B5EF4-FFF2-40B4-BE49-F238E27FC236}">
                <a16:creationId xmlns:a16="http://schemas.microsoft.com/office/drawing/2014/main" id="{6E721648-36B0-CAF9-DC03-FA8B4B37A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470" y="5681952"/>
            <a:ext cx="1092712" cy="1101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478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782"/>
    </mc:Choice>
    <mc:Fallback xmlns="">
      <p:transition spd="slow" advTm="5478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F907B0-3987-A442-9E5B-EFEA82A4C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Gradient pastel colors on a top view">
            <a:extLst>
              <a:ext uri="{FF2B5EF4-FFF2-40B4-BE49-F238E27FC236}">
                <a16:creationId xmlns:a16="http://schemas.microsoft.com/office/drawing/2014/main" id="{8761729C-FBFD-D8F9-FFA4-A294EE1195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2354" b="3396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84D24A-713D-BB80-DF45-59FE88E1950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985516" y="2761488"/>
            <a:ext cx="7136892" cy="969030"/>
          </a:xfrm>
        </p:spPr>
        <p:txBody>
          <a:bodyPr anchor="b">
            <a:normAutofit/>
          </a:bodyPr>
          <a:lstStyle/>
          <a:p>
            <a:pPr algn="ctr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(EDA)</a:t>
            </a:r>
            <a:endParaRPr lang="en-PK" sz="3600" dirty="0"/>
          </a:p>
        </p:txBody>
      </p:sp>
      <p:pic>
        <p:nvPicPr>
          <p:cNvPr id="7" name="Picture 6" descr="uet lahore Logo PNG Vector (CDR) Free Download">
            <a:extLst>
              <a:ext uri="{FF2B5EF4-FFF2-40B4-BE49-F238E27FC236}">
                <a16:creationId xmlns:a16="http://schemas.microsoft.com/office/drawing/2014/main" id="{6742A654-943A-2AD9-1D57-582FEE2AC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470" y="5681952"/>
            <a:ext cx="1092712" cy="1101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20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78"/>
    </mc:Choice>
    <mc:Fallback xmlns="">
      <p:transition spd="slow" advTm="537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AA545-E1C9-62FA-F84E-05D38EB51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Gradient pastel colors on a top view">
            <a:extLst>
              <a:ext uri="{FF2B5EF4-FFF2-40B4-BE49-F238E27FC236}">
                <a16:creationId xmlns:a16="http://schemas.microsoft.com/office/drawing/2014/main" id="{BCA529D3-EA76-16C4-9900-3E1352752A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2354" b="3396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E8CFE9-3B79-B526-3E21-89031DD6CF19}"/>
              </a:ext>
            </a:extLst>
          </p:cNvPr>
          <p:cNvSpPr txBox="1"/>
          <p:nvPr/>
        </p:nvSpPr>
        <p:spPr>
          <a:xfrm>
            <a:off x="347472" y="484632"/>
            <a:ext cx="853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Correlations between features: </a:t>
            </a:r>
            <a:endParaRPr lang="en-PK" sz="3200" b="1" dirty="0"/>
          </a:p>
        </p:txBody>
      </p:sp>
      <p:pic>
        <p:nvPicPr>
          <p:cNvPr id="7" name="Picture 6" descr="uet lahore Logo PNG Vector (CDR) Free Download">
            <a:extLst>
              <a:ext uri="{FF2B5EF4-FFF2-40B4-BE49-F238E27FC236}">
                <a16:creationId xmlns:a16="http://schemas.microsoft.com/office/drawing/2014/main" id="{08259C42-BEBE-6AEC-EFBF-9B2355B0A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470" y="5681952"/>
            <a:ext cx="1092712" cy="1101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97D89A-49ED-D061-4479-226571C90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5" y="853964"/>
            <a:ext cx="10140696" cy="56839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30D688-E1E7-A34A-7E10-1DBB0AFBD441}"/>
              </a:ext>
            </a:extLst>
          </p:cNvPr>
          <p:cNvSpPr txBox="1"/>
          <p:nvPr/>
        </p:nvSpPr>
        <p:spPr>
          <a:xfrm>
            <a:off x="10862800" y="1307592"/>
            <a:ext cx="120738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Logical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GenHlth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PhysHlth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DiffWalk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u="sng" dirty="0" err="1"/>
              <a:t>Ir</a:t>
            </a:r>
            <a:r>
              <a:rPr lang="en-US" u="sng" dirty="0"/>
              <a:t>-relevant</a:t>
            </a:r>
          </a:p>
          <a:p>
            <a:endParaRPr lang="en-US" dirty="0"/>
          </a:p>
          <a:p>
            <a:r>
              <a:rPr lang="en-US" dirty="0"/>
              <a:t>- Income</a:t>
            </a:r>
          </a:p>
          <a:p>
            <a:r>
              <a:rPr lang="en-US" dirty="0"/>
              <a:t>- </a:t>
            </a:r>
            <a:r>
              <a:rPr lang="en-US" dirty="0" err="1"/>
              <a:t>GenHlth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DiffWalk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1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63"/>
    </mc:Choice>
    <mc:Fallback xmlns="">
      <p:transition spd="slow" advTm="60463"/>
    </mc:Fallback>
  </mc:AlternateContent>
  <p:extLst>
    <p:ext uri="{3A86A75C-4F4B-4683-9AE1-C65F6400EC91}">
      <p14:laserTraceLst xmlns:p14="http://schemas.microsoft.com/office/powerpoint/2010/main">
        <p14:tracePtLst>
          <p14:tracePt t="8289" x="2265363" y="6840538"/>
          <p14:tracePt t="8307" x="2273300" y="6832600"/>
          <p14:tracePt t="8323" x="2282825" y="6832600"/>
          <p14:tracePt t="8340" x="2282825" y="6824663"/>
          <p14:tracePt t="13239" x="2290763" y="6824663"/>
          <p14:tracePt t="13256" x="2433638" y="6816725"/>
          <p14:tracePt t="13273" x="3028950" y="6816725"/>
          <p14:tracePt t="13290" x="3600450" y="6824663"/>
          <p14:tracePt t="20528" x="12184063" y="3349625"/>
          <p14:tracePt t="20539" x="12184063" y="3332163"/>
          <p14:tracePt t="20556" x="12184063" y="3306763"/>
          <p14:tracePt t="21040" x="12184063" y="3290888"/>
          <p14:tracePt t="21124" x="12141200" y="2895600"/>
          <p14:tracePt t="21140" x="12125325" y="2862263"/>
          <p14:tracePt t="21156" x="12125325" y="2828925"/>
          <p14:tracePt t="21174" x="12125325" y="2786063"/>
          <p14:tracePt t="21175" x="12125325" y="2778125"/>
          <p14:tracePt t="21190" x="12125325" y="2762250"/>
          <p14:tracePt t="21191" x="12125325" y="2744788"/>
          <p14:tracePt t="21206" x="12125325" y="2736850"/>
          <p14:tracePt t="21222" x="12125325" y="2711450"/>
          <p14:tracePt t="21239" x="12125325" y="2686050"/>
          <p14:tracePt t="21256" x="12125325" y="2660650"/>
          <p14:tracePt t="21272" x="12125325" y="2644775"/>
          <p14:tracePt t="21289" x="12125325" y="2635250"/>
          <p14:tracePt t="21307" x="12115800" y="2609850"/>
          <p14:tracePt t="21323" x="12107863" y="2601913"/>
          <p14:tracePt t="21340" x="12107863" y="2576513"/>
          <p14:tracePt t="21357" x="12107863" y="2560638"/>
          <p14:tracePt t="21373" x="12099925" y="2551113"/>
          <p14:tracePt t="21390" x="12099925" y="2527300"/>
          <p14:tracePt t="21408" x="12099925" y="2517775"/>
          <p14:tracePt t="21439" x="12099925" y="2509838"/>
          <p14:tracePt t="21633" x="12099925" y="2492375"/>
          <p14:tracePt t="21640" x="12099925" y="2484438"/>
          <p14:tracePt t="21647" x="12091988" y="2468563"/>
          <p14:tracePt t="21655" x="12066588" y="2425700"/>
          <p14:tracePt t="21672" x="11974513" y="2274888"/>
          <p14:tracePt t="21689" x="11857038" y="2081213"/>
          <p14:tracePt t="21707" x="11788775" y="2006600"/>
          <p14:tracePt t="21723" x="11747500" y="1963738"/>
          <p14:tracePt t="21739" x="11739563" y="1955800"/>
          <p14:tracePt t="22095" x="11739563" y="1963738"/>
          <p14:tracePt t="22103" x="11739563" y="1989138"/>
          <p14:tracePt t="22111" x="11739563" y="2014538"/>
          <p14:tracePt t="22123" x="11739563" y="2032000"/>
          <p14:tracePt t="22140" x="11739563" y="2081213"/>
          <p14:tracePt t="22156" x="11739563" y="2139950"/>
          <p14:tracePt t="22172" x="11739563" y="2208213"/>
          <p14:tracePt t="22190" x="11730038" y="2274888"/>
          <p14:tracePt t="22206" x="11730038" y="2325688"/>
          <p14:tracePt t="22223" x="11730038" y="2374900"/>
          <p14:tracePt t="22240" x="11730038" y="2425700"/>
          <p14:tracePt t="22241" x="11730038" y="2433638"/>
          <p14:tracePt t="22256" x="11730038" y="2451100"/>
          <p14:tracePt t="22273" x="11730038" y="2476500"/>
          <p14:tracePt t="22291" x="11730038" y="2501900"/>
          <p14:tracePt t="22307" x="11730038" y="2517775"/>
          <p14:tracePt t="22323" x="11730038" y="2560638"/>
          <p14:tracePt t="22339" x="11730038" y="2593975"/>
          <p14:tracePt t="22356" x="11722100" y="2601913"/>
          <p14:tracePt t="22392" x="11714163" y="2609850"/>
          <p14:tracePt t="22423" x="11714163" y="2627313"/>
          <p14:tracePt t="22423" x="11714163" y="2635250"/>
          <p14:tracePt t="22456" x="11714163" y="2644775"/>
          <p14:tracePt t="22488" x="11714163" y="2652713"/>
          <p14:tracePt t="23471" x="11714163" y="2660650"/>
          <p14:tracePt t="23479" x="11722100" y="2660650"/>
          <p14:tracePt t="23489" x="11755438" y="2660650"/>
          <p14:tracePt t="23505" x="11880850" y="2627313"/>
          <p14:tracePt t="23522" x="11949113" y="2601913"/>
          <p14:tracePt t="23539" x="11998325" y="2576513"/>
          <p14:tracePt t="23556" x="12007850" y="2576513"/>
          <p14:tracePt t="23574" x="12015788" y="2560638"/>
          <p14:tracePt t="23576" x="12023725" y="2551113"/>
          <p14:tracePt t="23607" x="12033250" y="2535238"/>
          <p14:tracePt t="23608" x="12041188" y="2527300"/>
          <p14:tracePt t="23639" x="12049125" y="2517775"/>
          <p14:tracePt t="23656" x="12057063" y="2509838"/>
          <p14:tracePt t="23673" x="12066588" y="2501900"/>
          <p14:tracePt t="23689" x="12091988" y="2468563"/>
          <p14:tracePt t="23706" x="12107863" y="2451100"/>
          <p14:tracePt t="23723" x="12125325" y="2417763"/>
          <p14:tracePt t="23740" x="12150725" y="2384425"/>
          <p14:tracePt t="23758" x="12150725" y="2374900"/>
          <p14:tracePt t="23773" x="12150725" y="2366963"/>
          <p14:tracePt t="23791" x="12158663" y="2359025"/>
          <p14:tracePt t="23855" x="12166600" y="2351088"/>
          <p14:tracePt t="23872" x="12158663" y="2351088"/>
          <p14:tracePt t="23889" x="12150725" y="2351088"/>
          <p14:tracePt t="23906" x="12141200" y="2341563"/>
          <p14:tracePt t="23927" x="12133263" y="2341563"/>
          <p14:tracePt t="23968" x="12125325" y="2333625"/>
          <p14:tracePt t="23991" x="12115800" y="2333625"/>
          <p14:tracePt t="24006" x="12107863" y="2325688"/>
          <p14:tracePt t="24063" x="12107863" y="2316163"/>
          <p14:tracePt t="24727" x="12099925" y="2316163"/>
          <p14:tracePt t="24739" x="12099925" y="2325688"/>
          <p14:tracePt t="24756" x="12091988" y="2359025"/>
          <p14:tracePt t="24774" x="12066588" y="2409825"/>
          <p14:tracePt t="24775" x="12057063" y="2433638"/>
          <p14:tracePt t="24790" x="12057063" y="2459038"/>
          <p14:tracePt t="24807" x="12049125" y="2509838"/>
          <p14:tracePt t="24808" x="12049125" y="2535238"/>
          <p14:tracePt t="24823" x="12049125" y="2560638"/>
          <p14:tracePt t="24823" x="12049125" y="2576513"/>
          <p14:tracePt t="24839" x="12049125" y="2593975"/>
          <p14:tracePt t="24840" x="12049125" y="2601913"/>
          <p14:tracePt t="27856" x="12041188" y="2593975"/>
          <p14:tracePt t="27863" x="12033250" y="2593975"/>
          <p14:tracePt t="27872" x="12023725" y="2568575"/>
          <p14:tracePt t="27889" x="12015788" y="2492375"/>
          <p14:tracePt t="27907" x="12015788" y="2417763"/>
          <p14:tracePt t="27923" x="12049125" y="2292350"/>
          <p14:tracePt t="27940" x="12091988" y="2173288"/>
          <p14:tracePt t="27956" x="12099925" y="2132013"/>
          <p14:tracePt t="27975" x="12115800" y="2090738"/>
          <p14:tracePt t="27976" x="12115800" y="2081213"/>
          <p14:tracePt t="27989" x="12125325" y="2065338"/>
          <p14:tracePt t="28006" x="12125325" y="2055813"/>
          <p14:tracePt t="28384" x="12125325" y="2073275"/>
          <p14:tracePt t="28391" x="12125325" y="2081213"/>
          <p14:tracePt t="28424" x="12125325" y="2114550"/>
          <p14:tracePt t="28439" x="12125325" y="2124075"/>
          <p14:tracePt t="28440" x="12125325" y="2132013"/>
          <p14:tracePt t="28455" x="12125325" y="2190750"/>
          <p14:tracePt t="28473" x="12099925" y="2282825"/>
          <p14:tracePt t="28489" x="12082463" y="2392363"/>
          <p14:tracePt t="28506" x="12057063" y="2484438"/>
          <p14:tracePt t="28523" x="12041188" y="2535238"/>
          <p14:tracePt t="28539" x="12033250" y="2576513"/>
          <p14:tracePt t="28556" x="12007850" y="2601913"/>
          <p14:tracePt t="28573" x="12007850" y="2619375"/>
          <p14:tracePt t="28589" x="12007850" y="2627313"/>
          <p14:tracePt t="28606" x="11998325" y="2635250"/>
          <p14:tracePt t="28624" x="11990388" y="2652713"/>
          <p14:tracePt t="28679" x="11982450" y="2652713"/>
          <p14:tracePt t="28689" x="11964988" y="2652713"/>
          <p14:tracePt t="28706" x="11957050" y="2660650"/>
          <p14:tracePt t="28723" x="11949113" y="2660650"/>
          <p14:tracePt t="28740" x="11931650" y="2668588"/>
          <p14:tracePt t="28756" x="11915775" y="2678113"/>
          <p14:tracePt t="28773" x="11906250" y="2686050"/>
          <p14:tracePt t="28789" x="11864975" y="2693988"/>
          <p14:tracePt t="28806" x="11847513" y="2693988"/>
          <p14:tracePt t="28807" x="11839575" y="2703513"/>
          <p14:tracePt t="28824" x="11822113" y="2711450"/>
          <p14:tracePt t="30841" x="11822113" y="2693988"/>
          <p14:tracePt t="30847" x="11822113" y="2668588"/>
          <p14:tracePt t="30856" x="11822113" y="2652713"/>
          <p14:tracePt t="30872" x="11822113" y="2609850"/>
          <p14:tracePt t="30890" x="11831638" y="2568575"/>
          <p14:tracePt t="30906" x="11847513" y="2535238"/>
          <p14:tracePt t="30923" x="11864975" y="2501900"/>
          <p14:tracePt t="30940" x="11864975" y="2492375"/>
          <p14:tracePt t="30958" x="11864975" y="2476500"/>
          <p14:tracePt t="30973" x="11872913" y="2468563"/>
          <p14:tracePt t="31041" x="11880850" y="2459038"/>
          <p14:tracePt t="31072" x="11890375" y="2459038"/>
          <p14:tracePt t="31080" x="11898313" y="2443163"/>
          <p14:tracePt t="31089" x="11915775" y="2443163"/>
          <p14:tracePt t="31106" x="11923713" y="2433638"/>
          <p14:tracePt t="31124" x="11931650" y="2425700"/>
          <p14:tracePt t="31139" x="11949113" y="2417763"/>
          <p14:tracePt t="31156" x="11964988" y="2409825"/>
          <p14:tracePt t="31173" x="11982450" y="2392363"/>
          <p14:tracePt t="32440" x="11990388" y="2392363"/>
          <p14:tracePt t="32456" x="11990388" y="2417763"/>
          <p14:tracePt t="32473" x="11990388" y="2527300"/>
          <p14:tracePt t="32506" x="11982450" y="2660650"/>
          <p14:tracePt t="32523" x="11982450" y="2693988"/>
          <p14:tracePt t="32539" x="11974513" y="2711450"/>
          <p14:tracePt t="32557" x="11974513" y="2727325"/>
          <p14:tracePt t="37535" x="11964988" y="2727325"/>
          <p14:tracePt t="37543" x="11964988" y="2736850"/>
          <p14:tracePt t="37556" x="11957050" y="2736850"/>
          <p14:tracePt t="37574" x="11931650" y="2736850"/>
          <p14:tracePt t="37575" x="11923713" y="2736850"/>
          <p14:tracePt t="37590" x="11915775" y="2736850"/>
          <p14:tracePt t="37591" x="11906250" y="2744788"/>
          <p14:tracePt t="37606" x="11890375" y="2752725"/>
          <p14:tracePt t="37623" x="11872913" y="2752725"/>
          <p14:tracePt t="37624" x="11847513" y="2762250"/>
          <p14:tracePt t="37639" x="11822113" y="2762250"/>
          <p14:tracePt t="37656" x="11714163" y="2762250"/>
          <p14:tracePt t="37672" x="11630025" y="2762250"/>
          <p14:tracePt t="37689" x="11553825" y="2762250"/>
          <p14:tracePt t="37707" x="11520488" y="2762250"/>
          <p14:tracePt t="37791" x="11520488" y="2770188"/>
          <p14:tracePt t="37799" x="11512550" y="2770188"/>
          <p14:tracePt t="37823" x="11504613" y="2770188"/>
          <p14:tracePt t="37823" x="11495088" y="2770188"/>
          <p14:tracePt t="37841" x="11479213" y="2770188"/>
          <p14:tracePt t="37856" x="11469688" y="2770188"/>
          <p14:tracePt t="38103" x="11461750" y="2778125"/>
          <p14:tracePt t="38111" x="11461750" y="2786063"/>
          <p14:tracePt t="38122" x="11469688" y="2786063"/>
          <p14:tracePt t="38139" x="11479213" y="2795588"/>
          <p14:tracePt t="38156" x="11495088" y="2795588"/>
          <p14:tracePt t="38175" x="11504613" y="2803525"/>
          <p14:tracePt t="38176" x="11512550" y="2803525"/>
          <p14:tracePt t="38207" x="11520488" y="2803525"/>
          <p14:tracePt t="38208" x="11528425" y="2803525"/>
          <p14:tracePt t="38224" x="11553825" y="2803525"/>
          <p14:tracePt t="38242" x="11579225" y="2803525"/>
          <p14:tracePt t="38256" x="11604625" y="2803525"/>
          <p14:tracePt t="38273" x="11645900" y="2803525"/>
          <p14:tracePt t="38289" x="11680825" y="2803525"/>
          <p14:tracePt t="38367" x="11696700" y="2803525"/>
          <p14:tracePt t="38391" x="11704638" y="2803525"/>
          <p14:tracePt t="38463" x="11714163" y="2803525"/>
          <p14:tracePt t="38479" x="11722100" y="2803525"/>
          <p14:tracePt t="38642" x="11739563" y="2803525"/>
          <p14:tracePt t="38656" x="11747500" y="2795588"/>
          <p14:tracePt t="40648" x="11755438" y="2795588"/>
          <p14:tracePt t="40655" x="11763375" y="2795588"/>
          <p14:tracePt t="40674" x="11798300" y="2795588"/>
          <p14:tracePt t="40689" x="11822113" y="2803525"/>
          <p14:tracePt t="40706" x="11847513" y="2803525"/>
          <p14:tracePt t="40723" x="11857038" y="2803525"/>
          <p14:tracePt t="40815" x="11864975" y="2803525"/>
          <p14:tracePt t="40841" x="11880850" y="2803525"/>
          <p14:tracePt t="43505" x="11880850" y="2811463"/>
          <p14:tracePt t="43512" x="11872913" y="2820988"/>
          <p14:tracePt t="43526" x="11872913" y="2836863"/>
          <p14:tracePt t="43539" x="11872913" y="2870200"/>
          <p14:tracePt t="43556" x="11872913" y="2887663"/>
          <p14:tracePt t="43573" x="11872913" y="2913063"/>
          <p14:tracePt t="43590" x="11872913" y="2928938"/>
          <p14:tracePt t="43640" x="11872913" y="2946400"/>
          <p14:tracePt t="43656" x="11872913" y="2954338"/>
          <p14:tracePt t="43672" x="11872913" y="2971800"/>
          <p14:tracePt t="43690" x="11880850" y="2997200"/>
          <p14:tracePt t="43706" x="11890375" y="3038475"/>
          <p14:tracePt t="43724" x="11906250" y="3089275"/>
          <p14:tracePt t="43740" x="11931650" y="3163888"/>
          <p14:tracePt t="43756" x="11949113" y="3222625"/>
          <p14:tracePt t="43772" x="11957050" y="3265488"/>
          <p14:tracePt t="43789" x="11957050" y="3290888"/>
          <p14:tracePt t="43806" x="11957050" y="3332163"/>
          <p14:tracePt t="43823" x="11957050" y="3433763"/>
          <p14:tracePt t="43839" x="11949113" y="3482975"/>
          <p14:tracePt t="43856" x="11949113" y="3643313"/>
          <p14:tracePt t="43873" x="11949113" y="3727450"/>
          <p14:tracePt t="43889" x="11949113" y="3794125"/>
          <p14:tracePt t="43906" x="11949113" y="3827463"/>
          <p14:tracePt t="43922" x="11964988" y="3860800"/>
          <p14:tracePt t="43939" x="11974513" y="3870325"/>
          <p14:tracePt t="43956" x="11974513" y="3878263"/>
          <p14:tracePt t="43972" x="11982450" y="3886200"/>
          <p14:tracePt t="44079" x="11982450" y="3894138"/>
          <p14:tracePt t="44104" x="11982450" y="3911600"/>
          <p14:tracePt t="44119" x="11982450" y="3919538"/>
          <p14:tracePt t="44140" x="11982450" y="3929063"/>
          <p14:tracePt t="44159" x="11982450" y="3937000"/>
          <p14:tracePt t="44191" x="11982450" y="3962400"/>
          <p14:tracePt t="44192" x="11982450" y="3970338"/>
          <p14:tracePt t="44207" x="11982450" y="3978275"/>
          <p14:tracePt t="44223" x="11982450" y="3995738"/>
          <p14:tracePt t="44240" x="11982450" y="4003675"/>
          <p14:tracePt t="44241" x="11982450" y="4011613"/>
          <p14:tracePt t="44256" x="11974513" y="4021138"/>
          <p14:tracePt t="44273" x="11974513" y="4046538"/>
          <p14:tracePt t="44289" x="11974513" y="4054475"/>
          <p14:tracePt t="44306" x="11974513" y="4062413"/>
          <p14:tracePt t="44527" x="11974513" y="4054475"/>
          <p14:tracePt t="46176" x="11964988" y="4046538"/>
          <p14:tracePt t="46189" x="11957050" y="4046538"/>
          <p14:tracePt t="46215" x="11949113" y="4054475"/>
          <p14:tracePt t="46240" x="11949113" y="4062413"/>
          <p14:tracePt t="46241" x="11939588" y="4062413"/>
          <p14:tracePt t="46256" x="11931650" y="4079875"/>
          <p14:tracePt t="46290" x="11931650" y="4087813"/>
          <p14:tracePt t="46307" x="11923713" y="4095750"/>
          <p14:tracePt t="46324" x="11915775" y="4113213"/>
          <p14:tracePt t="46340" x="11915775" y="4121150"/>
          <p14:tracePt t="46356" x="11906250" y="4130675"/>
          <p14:tracePt t="46373" x="11906250" y="4138613"/>
          <p14:tracePt t="46389" x="11906250" y="4154488"/>
          <p14:tracePt t="46406" x="11906250" y="4164013"/>
          <p14:tracePt t="46440" x="11906250" y="4171950"/>
          <p14:tracePt t="47192" x="11906250" y="4179888"/>
          <p14:tracePt t="47199" x="11906250" y="4189413"/>
          <p14:tracePt t="47224" x="11898313" y="4197350"/>
          <p14:tracePt t="47225" x="11898313" y="4205288"/>
          <p14:tracePt t="47320" x="11898313" y="4213225"/>
          <p14:tracePt t="48240" x="11890375" y="4222750"/>
          <p14:tracePt t="48255" x="11890375" y="4230688"/>
          <p14:tracePt t="48263" x="11880850" y="4238625"/>
          <p14:tracePt t="48274" x="11880850" y="4248150"/>
          <p14:tracePt t="48291" x="11872913" y="4256088"/>
          <p14:tracePt t="48311" x="11872913" y="4264025"/>
          <p14:tracePt t="48583" x="11880850" y="4264025"/>
          <p14:tracePt t="48591" x="11890375" y="4264025"/>
          <p14:tracePt t="48607" x="11906250" y="4264025"/>
          <p14:tracePt t="48608" x="11931650" y="4256088"/>
          <p14:tracePt t="48623" x="11949113" y="4248150"/>
          <p14:tracePt t="48624" x="11964988" y="4238625"/>
          <p14:tracePt t="48641" x="11990388" y="4238625"/>
          <p14:tracePt t="49311" x="11990388" y="4248150"/>
          <p14:tracePt t="49327" x="11990388" y="4264025"/>
          <p14:tracePt t="49340" x="11990388" y="4271963"/>
          <p14:tracePt t="49357" x="11990388" y="4281488"/>
          <p14:tracePt t="49373" x="11990388" y="4289425"/>
          <p14:tracePt t="49390" x="11990388" y="4306888"/>
          <p14:tracePt t="49448" x="11990388" y="4314825"/>
          <p14:tracePt t="49464" x="11990388" y="4322763"/>
          <p14:tracePt t="49511" x="11990388" y="4330700"/>
          <p14:tracePt t="49559" x="11990388" y="4348163"/>
          <p14:tracePt t="49599" x="11990388" y="4356100"/>
          <p14:tracePt t="49623" x="11990388" y="4365625"/>
          <p14:tracePt t="49647" x="11990388" y="4373563"/>
          <p14:tracePt t="49688" x="11990388" y="4389438"/>
          <p14:tracePt t="49719" x="11990388" y="4398963"/>
          <p14:tracePt t="49775" x="11990388" y="4414838"/>
          <p14:tracePt t="49808" x="11990388" y="4424363"/>
          <p14:tracePt t="49857" x="11990388" y="4448175"/>
          <p14:tracePt t="51455" x="11990388" y="4440238"/>
          <p14:tracePt t="51528" x="11990388" y="4432300"/>
          <p14:tracePt t="51872" x="11990388" y="4440238"/>
          <p14:tracePt t="51889" x="11990388" y="4457700"/>
          <p14:tracePt t="51906" x="11974513" y="4516438"/>
          <p14:tracePt t="51923" x="11974513" y="4565650"/>
          <p14:tracePt t="51940" x="11974513" y="4608513"/>
          <p14:tracePt t="51956" x="11974513" y="4624388"/>
          <p14:tracePt t="51973" x="11974513" y="4641850"/>
          <p14:tracePt t="53511" x="11982450" y="4641850"/>
          <p14:tracePt t="53524" x="11990388" y="4641850"/>
          <p14:tracePt t="53540" x="11990388" y="4616450"/>
          <p14:tracePt t="53557" x="11990388" y="4591050"/>
          <p14:tracePt t="53574" x="11990388" y="4575175"/>
          <p14:tracePt t="53590" x="11990388" y="4541838"/>
          <p14:tracePt t="53592" x="11990388" y="4506913"/>
          <p14:tracePt t="53606" x="11990388" y="4491038"/>
          <p14:tracePt t="53608" x="11990388" y="4473575"/>
          <p14:tracePt t="53624" x="11990388" y="4440238"/>
          <p14:tracePt t="53639" x="11990388" y="4424363"/>
          <p14:tracePt t="53640" x="11990388" y="4406900"/>
          <p14:tracePt t="53656" x="11990388" y="4356100"/>
          <p14:tracePt t="53673" x="11982450" y="4330700"/>
          <p14:tracePt t="53689" x="11957050" y="4297363"/>
          <p14:tracePt t="53706" x="11949113" y="4271963"/>
          <p14:tracePt t="53723" x="11949113" y="4248150"/>
          <p14:tracePt t="53739" x="11939588" y="4238625"/>
          <p14:tracePt t="53756" x="11939588" y="4222750"/>
          <p14:tracePt t="53774" x="11939588" y="4197350"/>
          <p14:tracePt t="53790" x="11939588" y="4171950"/>
          <p14:tracePt t="53792" x="11939588" y="4164013"/>
          <p14:tracePt t="57417" x="11939588" y="4154488"/>
          <p14:tracePt t="57423" x="11939588" y="4138613"/>
          <p14:tracePt t="57439" x="11939588" y="4113213"/>
          <p14:tracePt t="57440" x="11939588" y="4087813"/>
          <p14:tracePt t="57457" x="11939588" y="4037013"/>
          <p14:tracePt t="57473" x="11915775" y="3995738"/>
          <p14:tracePt t="57490" x="11915775" y="3944938"/>
          <p14:tracePt t="57507" x="11898313" y="3870325"/>
          <p14:tracePt t="57524" x="11880850" y="3802063"/>
          <p14:tracePt t="57540" x="11872913" y="3760788"/>
          <p14:tracePt t="57557" x="11857038" y="3735388"/>
          <p14:tracePt t="57720" x="11839575" y="3735388"/>
          <p14:tracePt t="57727" x="11822113" y="3743325"/>
          <p14:tracePt t="57740" x="11788775" y="3752850"/>
          <p14:tracePt t="57756" x="11637963" y="3852863"/>
          <p14:tracePt t="57773" x="11193463" y="4138613"/>
          <p14:tracePt t="57789" x="10421938" y="4524375"/>
          <p14:tracePt t="57806" x="9515475" y="4910138"/>
          <p14:tracePt t="57823" x="8777288" y="5203825"/>
          <p14:tracePt t="57824" x="8491538" y="5321300"/>
          <p14:tracePt t="57839" x="8323263" y="5397500"/>
          <p14:tracePt t="57856" x="8062913" y="5507038"/>
          <p14:tracePt t="57873" x="7937500" y="5591175"/>
          <p14:tracePt t="57889" x="7837488" y="5665788"/>
          <p14:tracePt t="57906" x="7677150" y="5775325"/>
          <p14:tracePt t="57922" x="7518400" y="5859463"/>
          <p14:tracePt t="57939" x="7324725" y="5959475"/>
          <p14:tracePt t="57956" x="7224713" y="6018213"/>
          <p14:tracePt t="57973" x="7216775" y="6043613"/>
          <p14:tracePt t="57989" x="7232650" y="6051550"/>
          <p14:tracePt t="58006" x="7367588" y="6043613"/>
          <p14:tracePt t="58023" x="7635875" y="6010275"/>
          <p14:tracePt t="58023" x="7820025" y="6002338"/>
          <p14:tracePt t="58039" x="7980363" y="6002338"/>
          <p14:tracePt t="58040" x="8062913" y="6002338"/>
          <p14:tracePt t="58057" x="8113713" y="6002338"/>
          <p14:tracePt t="58106" x="8172450" y="5984875"/>
          <p14:tracePt t="58124" x="8231188" y="5969000"/>
          <p14:tracePt t="58159" x="8248650" y="5959475"/>
          <p14:tracePt t="58172" x="8307388" y="5951538"/>
          <p14:tracePt t="58189" x="8685213" y="5908675"/>
          <p14:tracePt t="58206" x="8894763" y="5892800"/>
          <p14:tracePt t="58222" x="8986838" y="5875338"/>
          <p14:tracePt t="58239" x="8994775" y="5875338"/>
          <p14:tracePt t="58256" x="8994775" y="5884863"/>
          <p14:tracePt t="58273" x="8936038" y="5959475"/>
          <p14:tracePt t="58290" x="8726488" y="6094413"/>
          <p14:tracePt t="58306" x="8264525" y="6345238"/>
          <p14:tracePt t="58325" x="7694613" y="6605588"/>
          <p14:tracePt t="58340" x="7099300" y="6799263"/>
          <p14:tracePt t="58422" x="4287838" y="6832600"/>
          <p14:tracePt t="58440" x="4070350" y="6807200"/>
          <p14:tracePt t="58442" x="3994150" y="6799263"/>
          <p14:tracePt t="58456" x="3943350" y="6781800"/>
          <p14:tracePt t="58473" x="3935413" y="6773863"/>
          <p14:tracePt t="58490" x="3917950" y="6773863"/>
          <p14:tracePt t="58523" x="3884613" y="6773863"/>
          <p14:tracePt t="58540" x="3859213" y="6773863"/>
          <p14:tracePt t="58556" x="3776663" y="6781800"/>
          <p14:tracePt t="58573" x="3649663" y="68072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6B367-13D5-2B17-A8B5-80F67CAAC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Gradient pastel colors on a top view">
            <a:extLst>
              <a:ext uri="{FF2B5EF4-FFF2-40B4-BE49-F238E27FC236}">
                <a16:creationId xmlns:a16="http://schemas.microsoft.com/office/drawing/2014/main" id="{084FB167-A912-EA94-8825-A217EA5393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2354" b="3396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805FD5-31C3-7A4F-20C4-BBC466050F1C}"/>
              </a:ext>
            </a:extLst>
          </p:cNvPr>
          <p:cNvSpPr txBox="1"/>
          <p:nvPr/>
        </p:nvSpPr>
        <p:spPr>
          <a:xfrm>
            <a:off x="347472" y="484632"/>
            <a:ext cx="853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Detecting Outliers: </a:t>
            </a:r>
            <a:endParaRPr lang="en-PK" sz="3200" b="1" dirty="0"/>
          </a:p>
        </p:txBody>
      </p:sp>
      <p:pic>
        <p:nvPicPr>
          <p:cNvPr id="7" name="Picture 6" descr="uet lahore Logo PNG Vector (CDR) Free Download">
            <a:extLst>
              <a:ext uri="{FF2B5EF4-FFF2-40B4-BE49-F238E27FC236}">
                <a16:creationId xmlns:a16="http://schemas.microsoft.com/office/drawing/2014/main" id="{BC92C529-95AB-9C37-C298-3237FEA99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470" y="5681952"/>
            <a:ext cx="1092712" cy="1101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2E0AC0-D029-77A6-8F5B-5F5786672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899731"/>
            <a:ext cx="10615520" cy="326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C37E68-1989-C317-FB14-64E6303DDB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" y="4161805"/>
            <a:ext cx="10629998" cy="1955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549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66"/>
    </mc:Choice>
    <mc:Fallback xmlns="">
      <p:transition spd="slow" advTm="54166"/>
    </mc:Fallback>
  </mc:AlternateContent>
  <p:extLst>
    <p:ext uri="{3A86A75C-4F4B-4683-9AE1-C65F6400EC91}">
      <p14:laserTraceLst xmlns:p14="http://schemas.microsoft.com/office/powerpoint/2010/main">
        <p14:tracePtLst>
          <p14:tracePt t="5893" x="3130550" y="6840538"/>
          <p14:tracePt t="5906" x="3146425" y="6824663"/>
          <p14:tracePt t="5923" x="3197225" y="6799263"/>
          <p14:tracePt t="5941" x="3248025" y="6781800"/>
          <p14:tracePt t="5941" x="3297238" y="6757988"/>
          <p14:tracePt t="5956" x="3348038" y="6740525"/>
          <p14:tracePt t="5973" x="3398838" y="6715125"/>
          <p14:tracePt t="5990" x="3432175" y="6707188"/>
          <p14:tracePt t="5991" x="3448050" y="6707188"/>
          <p14:tracePt t="6006" x="3516313" y="6707188"/>
          <p14:tracePt t="6023" x="3633788" y="6757988"/>
          <p14:tracePt t="6950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C86AC-C95A-2F2A-5999-4FB156BA6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Gradient pastel colors on a top view">
            <a:extLst>
              <a:ext uri="{FF2B5EF4-FFF2-40B4-BE49-F238E27FC236}">
                <a16:creationId xmlns:a16="http://schemas.microsoft.com/office/drawing/2014/main" id="{92FA2F90-870D-DEFA-BDD2-8FC227F853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2354" b="3396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99C10D-729E-AB55-47C7-87C25C23B80D}"/>
              </a:ext>
            </a:extLst>
          </p:cNvPr>
          <p:cNvSpPr txBox="1"/>
          <p:nvPr/>
        </p:nvSpPr>
        <p:spPr>
          <a:xfrm>
            <a:off x="347472" y="484632"/>
            <a:ext cx="853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b/w Diabetes and Blood Pressure: </a:t>
            </a:r>
            <a:endParaRPr lang="en-PK" sz="3200" b="1" dirty="0"/>
          </a:p>
        </p:txBody>
      </p:sp>
      <p:pic>
        <p:nvPicPr>
          <p:cNvPr id="7" name="Picture 6" descr="uet lahore Logo PNG Vector (CDR) Free Download">
            <a:extLst>
              <a:ext uri="{FF2B5EF4-FFF2-40B4-BE49-F238E27FC236}">
                <a16:creationId xmlns:a16="http://schemas.microsoft.com/office/drawing/2014/main" id="{8A4674C6-FAAA-84A7-8103-7358C94D0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470" y="5681952"/>
            <a:ext cx="1092712" cy="1101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A64F59-8C52-10B3-87B9-329F8907E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05" r="60649"/>
          <a:stretch/>
        </p:blipFill>
        <p:spPr bwMode="auto">
          <a:xfrm>
            <a:off x="7939087" y="1257299"/>
            <a:ext cx="3328988" cy="125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E17DEB-2364-1485-1713-4C270398D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73"/>
          <a:stretch/>
        </p:blipFill>
        <p:spPr bwMode="auto">
          <a:xfrm>
            <a:off x="504825" y="1257298"/>
            <a:ext cx="7124700" cy="4572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29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97"/>
    </mc:Choice>
    <mc:Fallback xmlns="">
      <p:transition spd="slow" advTm="3549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253CB-951F-9C58-86F2-75E03BE72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Gradient pastel colors on a top view">
            <a:extLst>
              <a:ext uri="{FF2B5EF4-FFF2-40B4-BE49-F238E27FC236}">
                <a16:creationId xmlns:a16="http://schemas.microsoft.com/office/drawing/2014/main" id="{C15CE7CE-5696-3DD7-034A-B459944108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2354" b="3396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0FD458-2320-C510-3639-43EDB9E202B1}"/>
              </a:ext>
            </a:extLst>
          </p:cNvPr>
          <p:cNvSpPr txBox="1"/>
          <p:nvPr/>
        </p:nvSpPr>
        <p:spPr>
          <a:xfrm>
            <a:off x="347472" y="484632"/>
            <a:ext cx="853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among Diabetes, Blood Pressure and Cholesterol: </a:t>
            </a:r>
            <a:endParaRPr lang="en-PK" sz="3200" b="1" dirty="0"/>
          </a:p>
        </p:txBody>
      </p:sp>
      <p:pic>
        <p:nvPicPr>
          <p:cNvPr id="7" name="Picture 6" descr="uet lahore Logo PNG Vector (CDR) Free Download">
            <a:extLst>
              <a:ext uri="{FF2B5EF4-FFF2-40B4-BE49-F238E27FC236}">
                <a16:creationId xmlns:a16="http://schemas.microsoft.com/office/drawing/2014/main" id="{CCABE563-D617-9DCB-D1BA-7121821F3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470" y="5681952"/>
            <a:ext cx="1092712" cy="1101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B7F184C-D151-F8F7-9195-E054EF36D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15" r="61574"/>
          <a:stretch/>
        </p:blipFill>
        <p:spPr bwMode="auto">
          <a:xfrm>
            <a:off x="7948611" y="1257298"/>
            <a:ext cx="3328987" cy="200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445546-1A0F-344C-1AE9-8F781B071C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1" y="1257298"/>
            <a:ext cx="7129653" cy="5116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806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83"/>
    </mc:Choice>
    <mc:Fallback xmlns="">
      <p:transition spd="slow" advTm="2938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3EB0-DE59-0C1D-5006-4DA243194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Gradient pastel colors on a top view">
            <a:extLst>
              <a:ext uri="{FF2B5EF4-FFF2-40B4-BE49-F238E27FC236}">
                <a16:creationId xmlns:a16="http://schemas.microsoft.com/office/drawing/2014/main" id="{31B26600-E014-D953-DC21-18C95E8E43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2354" b="3396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B09B91-F2A1-E7ED-2396-B7A3B4F7CF2C}"/>
              </a:ext>
            </a:extLst>
          </p:cNvPr>
          <p:cNvSpPr txBox="1"/>
          <p:nvPr/>
        </p:nvSpPr>
        <p:spPr>
          <a:xfrm>
            <a:off x="347472" y="484632"/>
            <a:ext cx="853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b/w Diabetes and BMI: </a:t>
            </a:r>
            <a:endParaRPr lang="en-PK" sz="3200" b="1" dirty="0"/>
          </a:p>
        </p:txBody>
      </p:sp>
      <p:pic>
        <p:nvPicPr>
          <p:cNvPr id="7" name="Picture 6" descr="uet lahore Logo PNG Vector (CDR) Free Download">
            <a:extLst>
              <a:ext uri="{FF2B5EF4-FFF2-40B4-BE49-F238E27FC236}">
                <a16:creationId xmlns:a16="http://schemas.microsoft.com/office/drawing/2014/main" id="{CC012E3C-EC5E-3D22-1D88-615894C4B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470" y="5681952"/>
            <a:ext cx="1092712" cy="1101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40D0B3-161D-F36E-10BE-64AD930298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" y="1019174"/>
            <a:ext cx="9663303" cy="46627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864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15"/>
    </mc:Choice>
    <mc:Fallback xmlns="">
      <p:transition spd="slow" advTm="6531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DB277-6104-39FE-A6FF-8D94C9650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Gradient pastel colors on a top view">
            <a:extLst>
              <a:ext uri="{FF2B5EF4-FFF2-40B4-BE49-F238E27FC236}">
                <a16:creationId xmlns:a16="http://schemas.microsoft.com/office/drawing/2014/main" id="{D90DBFBA-0FE2-928D-3A1A-98613289DD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2354" b="3396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AA16A-84D7-982B-87D5-A8F7C3E07FA4}"/>
              </a:ext>
            </a:extLst>
          </p:cNvPr>
          <p:cNvSpPr txBox="1"/>
          <p:nvPr/>
        </p:nvSpPr>
        <p:spPr>
          <a:xfrm>
            <a:off x="347472" y="484632"/>
            <a:ext cx="853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among Diabetes, Smoking and Alcohol: </a:t>
            </a:r>
            <a:endParaRPr lang="en-PK" sz="3200" b="1" dirty="0"/>
          </a:p>
        </p:txBody>
      </p:sp>
      <p:pic>
        <p:nvPicPr>
          <p:cNvPr id="7" name="Picture 6" descr="uet lahore Logo PNG Vector (CDR) Free Download">
            <a:extLst>
              <a:ext uri="{FF2B5EF4-FFF2-40B4-BE49-F238E27FC236}">
                <a16:creationId xmlns:a16="http://schemas.microsoft.com/office/drawing/2014/main" id="{0606DEB9-53FD-5694-B956-122A8357F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470" y="5681952"/>
            <a:ext cx="1092712" cy="1101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577918-BE2F-3839-B0EB-BC82958F2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72" y="1019175"/>
            <a:ext cx="9444227" cy="5067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545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03"/>
    </mc:Choice>
    <mc:Fallback xmlns="">
      <p:transition spd="slow" advTm="31203"/>
    </mc:Fallback>
  </mc:AlternateContent>
</p:sld>
</file>

<file path=ppt/theme/theme1.xml><?xml version="1.0" encoding="utf-8"?>
<a:theme xmlns:a="http://schemas.openxmlformats.org/drawingml/2006/main" name="AfterglowVTI">
  <a:themeElements>
    <a:clrScheme name="AnalogousFromLightSeedLeftStep">
      <a:dk1>
        <a:srgbClr val="000000"/>
      </a:dk1>
      <a:lt1>
        <a:srgbClr val="FFFFFF"/>
      </a:lt1>
      <a:dk2>
        <a:srgbClr val="41243E"/>
      </a:dk2>
      <a:lt2>
        <a:srgbClr val="E2E6E8"/>
      </a:lt2>
      <a:accent1>
        <a:srgbClr val="C39983"/>
      </a:accent1>
      <a:accent2>
        <a:srgbClr val="BF7A7F"/>
      </a:accent2>
      <a:accent3>
        <a:srgbClr val="CB92AE"/>
      </a:accent3>
      <a:accent4>
        <a:srgbClr val="BF7AB9"/>
      </a:accent4>
      <a:accent5>
        <a:srgbClr val="B892CB"/>
      </a:accent5>
      <a:accent6>
        <a:srgbClr val="8B7ABF"/>
      </a:accent6>
      <a:hlink>
        <a:srgbClr val="5B879D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496</Words>
  <Application>Microsoft Office PowerPoint</Application>
  <PresentationFormat>Widescreen</PresentationFormat>
  <Paragraphs>49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Arial</vt:lpstr>
      <vt:lpstr>Calibri</vt:lpstr>
      <vt:lpstr>Trade Gothic Next Cond</vt:lpstr>
      <vt:lpstr>Trade Gothic Next Light</vt:lpstr>
      <vt:lpstr>AfterglowVTI</vt:lpstr>
      <vt:lpstr>Data-Driven Insights for Various Factors affecting Diabetes </vt:lpstr>
      <vt:lpstr>Q1: Is there a significant relationship between BMI, cholesterol, blood pressure and the likelihood of diabetes?  Q2: Is there a pattern between age, gender, education, income levels, and the prevalence of diabetes?  Q3: Does the intake of fruits and vegetables along with being physically active reduce the risk of diabetes?  Q4: Is there any significant correlation between diabetes, cardiovascular disease, alcohol and smoking?  Q5: How do mental and physical health directly correlate with worsening of diabetes?  </vt:lpstr>
      <vt:lpstr>Exploratory Data analysis (EDA)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Academics 7</dc:creator>
  <cp:lastModifiedBy>Academics 7</cp:lastModifiedBy>
  <cp:revision>31</cp:revision>
  <dcterms:created xsi:type="dcterms:W3CDTF">2024-12-27T10:14:09Z</dcterms:created>
  <dcterms:modified xsi:type="dcterms:W3CDTF">2025-01-06T10:25:04Z</dcterms:modified>
</cp:coreProperties>
</file>