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37997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77405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811841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7C370F-2129-4B5B-9261-AD46E3C5963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67950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356896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885775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465976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851892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F7C370F-2129-4B5B-9261-AD46E3C59632}" type="slidenum">
              <a:rPr lang="en-IN" smtClean="0"/>
              <a:t>‹#›</a:t>
            </a:fld>
            <a:endParaRPr lang="en-IN"/>
          </a:p>
        </p:txBody>
      </p:sp>
    </p:spTree>
    <p:extLst>
      <p:ext uri="{BB962C8B-B14F-4D97-AF65-F5344CB8AC3E}">
        <p14:creationId xmlns:p14="http://schemas.microsoft.com/office/powerpoint/2010/main" val="257712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36350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7AD96-B3FE-45B5-AB5E-0EDC58DE5E16}"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87367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413988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7AD96-B3FE-45B5-AB5E-0EDC58DE5E16}"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384242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7AD96-B3FE-45B5-AB5E-0EDC58DE5E16}"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75811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667AD96-B3FE-45B5-AB5E-0EDC58DE5E16}" type="datetimeFigureOut">
              <a:rPr lang="en-IN" smtClean="0"/>
              <a:t>27-02-2022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25618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33923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7AD96-B3FE-45B5-AB5E-0EDC58DE5E16}"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7C370F-2129-4B5B-9261-AD46E3C59632}" type="slidenum">
              <a:rPr lang="en-IN" smtClean="0"/>
              <a:t>‹#›</a:t>
            </a:fld>
            <a:endParaRPr lang="en-IN"/>
          </a:p>
        </p:txBody>
      </p:sp>
    </p:spTree>
    <p:extLst>
      <p:ext uri="{BB962C8B-B14F-4D97-AF65-F5344CB8AC3E}">
        <p14:creationId xmlns:p14="http://schemas.microsoft.com/office/powerpoint/2010/main" val="114501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67AD96-B3FE-45B5-AB5E-0EDC58DE5E16}" type="datetimeFigureOut">
              <a:rPr lang="en-IN" smtClean="0"/>
              <a:t>27-02-2022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F7C370F-2129-4B5B-9261-AD46E3C59632}" type="slidenum">
              <a:rPr lang="en-IN" smtClean="0"/>
              <a:t>‹#›</a:t>
            </a:fld>
            <a:endParaRPr lang="en-IN"/>
          </a:p>
        </p:txBody>
      </p:sp>
    </p:spTree>
    <p:extLst>
      <p:ext uri="{BB962C8B-B14F-4D97-AF65-F5344CB8AC3E}">
        <p14:creationId xmlns:p14="http://schemas.microsoft.com/office/powerpoint/2010/main" val="928709538"/>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07A5-5B14-44CA-B07B-3C56BF7BE252}"/>
              </a:ext>
            </a:extLst>
          </p:cNvPr>
          <p:cNvSpPr>
            <a:spLocks noGrp="1"/>
          </p:cNvSpPr>
          <p:nvPr>
            <p:ph type="ctrTitle"/>
          </p:nvPr>
        </p:nvSpPr>
        <p:spPr>
          <a:xfrm>
            <a:off x="238124" y="935012"/>
            <a:ext cx="11715751" cy="724714"/>
          </a:xfrm>
        </p:spPr>
        <p:txBody>
          <a:bodyPr>
            <a:noAutofit/>
          </a:bodyPr>
          <a:lstStyle/>
          <a:p>
            <a:pPr algn="l">
              <a:lnSpc>
                <a:spcPct val="100000"/>
              </a:lnSpc>
            </a:pPr>
            <a:r>
              <a:rPr lang="en-IN" sz="4000" dirty="0"/>
              <a:t>CASE STUDY : SCAN DISK SCHEDULING ALGORITHM</a:t>
            </a:r>
          </a:p>
        </p:txBody>
      </p:sp>
      <p:sp>
        <p:nvSpPr>
          <p:cNvPr id="3" name="Subtitle 2">
            <a:extLst>
              <a:ext uri="{FF2B5EF4-FFF2-40B4-BE49-F238E27FC236}">
                <a16:creationId xmlns:a16="http://schemas.microsoft.com/office/drawing/2014/main" id="{106E56EB-20C4-4A6A-B20A-73F6609F9B6D}"/>
              </a:ext>
            </a:extLst>
          </p:cNvPr>
          <p:cNvSpPr>
            <a:spLocks noGrp="1"/>
          </p:cNvSpPr>
          <p:nvPr>
            <p:ph type="subTitle" idx="1"/>
          </p:nvPr>
        </p:nvSpPr>
        <p:spPr>
          <a:xfrm>
            <a:off x="238124" y="4574319"/>
            <a:ext cx="2613623" cy="1806119"/>
          </a:xfrm>
        </p:spPr>
        <p:txBody>
          <a:bodyPr>
            <a:noAutofit/>
          </a:bodyPr>
          <a:lstStyle/>
          <a:p>
            <a:r>
              <a:rPr lang="en-IN" sz="2200" dirty="0">
                <a:solidFill>
                  <a:schemeClr val="tx1"/>
                </a:solidFill>
              </a:rPr>
              <a:t>Group Members :</a:t>
            </a:r>
          </a:p>
          <a:p>
            <a:pPr marL="342900" indent="-342900">
              <a:buFont typeface="Wingdings" panose="05000000000000000000" pitchFamily="2" charset="2"/>
              <a:buChar char="q"/>
            </a:pPr>
            <a:r>
              <a:rPr lang="en-IN" sz="2200" dirty="0">
                <a:solidFill>
                  <a:schemeClr val="tx1"/>
                </a:solidFill>
              </a:rPr>
              <a:t>208W1A1299</a:t>
            </a:r>
          </a:p>
          <a:p>
            <a:pPr marL="342900" indent="-342900">
              <a:buFont typeface="Wingdings" panose="05000000000000000000" pitchFamily="2" charset="2"/>
              <a:buChar char="q"/>
            </a:pPr>
            <a:r>
              <a:rPr lang="en-IN" sz="2200" dirty="0">
                <a:solidFill>
                  <a:schemeClr val="tx1"/>
                </a:solidFill>
              </a:rPr>
              <a:t>208W1A12C1</a:t>
            </a:r>
          </a:p>
          <a:p>
            <a:pPr marL="342900" indent="-342900">
              <a:buFont typeface="Wingdings" panose="05000000000000000000" pitchFamily="2" charset="2"/>
              <a:buChar char="q"/>
            </a:pPr>
            <a:r>
              <a:rPr lang="en-IN" sz="2200" dirty="0">
                <a:solidFill>
                  <a:schemeClr val="tx1"/>
                </a:solidFill>
              </a:rPr>
              <a:t>208W1A12C2</a:t>
            </a:r>
          </a:p>
        </p:txBody>
      </p:sp>
      <p:sp>
        <p:nvSpPr>
          <p:cNvPr id="4" name="Subtitle 2">
            <a:extLst>
              <a:ext uri="{FF2B5EF4-FFF2-40B4-BE49-F238E27FC236}">
                <a16:creationId xmlns:a16="http://schemas.microsoft.com/office/drawing/2014/main" id="{8919F1BA-E961-463E-A178-4B6D0EEBDEE2}"/>
              </a:ext>
            </a:extLst>
          </p:cNvPr>
          <p:cNvSpPr txBox="1">
            <a:spLocks/>
          </p:cNvSpPr>
          <p:nvPr/>
        </p:nvSpPr>
        <p:spPr>
          <a:xfrm>
            <a:off x="9263615" y="4732313"/>
            <a:ext cx="2268713" cy="194733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t>SUBMITTED TO :</a:t>
            </a:r>
          </a:p>
          <a:p>
            <a:r>
              <a:rPr lang="en-IN" sz="2200" dirty="0"/>
              <a:t>Dr T Anuradha </a:t>
            </a:r>
          </a:p>
          <a:p>
            <a:r>
              <a:rPr lang="en-IN" sz="2200" dirty="0"/>
              <a:t>IT Department</a:t>
            </a:r>
          </a:p>
        </p:txBody>
      </p:sp>
      <p:sp>
        <p:nvSpPr>
          <p:cNvPr id="5" name="Subtitle 2">
            <a:extLst>
              <a:ext uri="{FF2B5EF4-FFF2-40B4-BE49-F238E27FC236}">
                <a16:creationId xmlns:a16="http://schemas.microsoft.com/office/drawing/2014/main" id="{4CF922C8-FF45-47AB-ACB1-C72D51590A95}"/>
              </a:ext>
            </a:extLst>
          </p:cNvPr>
          <p:cNvSpPr txBox="1">
            <a:spLocks/>
          </p:cNvSpPr>
          <p:nvPr/>
        </p:nvSpPr>
        <p:spPr>
          <a:xfrm>
            <a:off x="498408" y="3808388"/>
            <a:ext cx="2093053" cy="487388"/>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t>BATCH NO : 18</a:t>
            </a:r>
          </a:p>
        </p:txBody>
      </p:sp>
    </p:spTree>
    <p:extLst>
      <p:ext uri="{BB962C8B-B14F-4D97-AF65-F5344CB8AC3E}">
        <p14:creationId xmlns:p14="http://schemas.microsoft.com/office/powerpoint/2010/main" val="411672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FACF-FB58-4273-B29C-CEB11F947C57}"/>
              </a:ext>
            </a:extLst>
          </p:cNvPr>
          <p:cNvSpPr>
            <a:spLocks noGrp="1"/>
          </p:cNvSpPr>
          <p:nvPr>
            <p:ph type="title"/>
          </p:nvPr>
        </p:nvSpPr>
        <p:spPr/>
        <p:txBody>
          <a:bodyPr/>
          <a:lstStyle/>
          <a:p>
            <a:r>
              <a:rPr lang="en-IN" dirty="0"/>
              <a:t>PROBLEM </a:t>
            </a:r>
          </a:p>
        </p:txBody>
      </p:sp>
      <p:sp>
        <p:nvSpPr>
          <p:cNvPr id="3" name="Content Placeholder 2">
            <a:extLst>
              <a:ext uri="{FF2B5EF4-FFF2-40B4-BE49-F238E27FC236}">
                <a16:creationId xmlns:a16="http://schemas.microsoft.com/office/drawing/2014/main" id="{9A495DE6-6C31-47EC-922A-478E20C36627}"/>
              </a:ext>
            </a:extLst>
          </p:cNvPr>
          <p:cNvSpPr>
            <a:spLocks noGrp="1"/>
          </p:cNvSpPr>
          <p:nvPr>
            <p:ph idx="1"/>
          </p:nvPr>
        </p:nvSpPr>
        <p:spPr>
          <a:xfrm>
            <a:off x="680320" y="2438473"/>
            <a:ext cx="9613861" cy="3392808"/>
          </a:xfrm>
        </p:spPr>
        <p:txBody>
          <a:bodyPr/>
          <a:lstStyle/>
          <a:p>
            <a:pPr marL="0" indent="0">
              <a:lnSpc>
                <a:spcPct val="100000"/>
              </a:lnSpc>
              <a:buNone/>
            </a:pPr>
            <a:r>
              <a:rPr lang="en-US" dirty="0"/>
              <a:t>Suppose that a disk drive has 5,000 cylinders, numbered 0 to 4,999. The drive is currently serving a request at cylinder 143 and the previous request was at cylinder 125. The queue of pending requests in FIFO order is 86, 1470, 913, 1774, 948, 1509, 1022, 1750, 130 Starting from the current head position, what is the total distance (in cylinders) that the disk arm moves to satisfy all pending requests for SCAN disk scheduling algorithms? Provide step by step solution in detail and develop program in C/ C++/ Python</a:t>
            </a:r>
            <a:endParaRPr lang="en-IN" dirty="0"/>
          </a:p>
        </p:txBody>
      </p:sp>
    </p:spTree>
    <p:extLst>
      <p:ext uri="{BB962C8B-B14F-4D97-AF65-F5344CB8AC3E}">
        <p14:creationId xmlns:p14="http://schemas.microsoft.com/office/powerpoint/2010/main" val="1305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D6C4-8BB1-406A-9AD6-54E1A1E1C500}"/>
              </a:ext>
            </a:extLst>
          </p:cNvPr>
          <p:cNvSpPr>
            <a:spLocks noGrp="1"/>
          </p:cNvSpPr>
          <p:nvPr>
            <p:ph type="title"/>
          </p:nvPr>
        </p:nvSpPr>
        <p:spPr/>
        <p:txBody>
          <a:bodyPr/>
          <a:lstStyle/>
          <a:p>
            <a:r>
              <a:rPr lang="en-IN" dirty="0"/>
              <a:t>SCAN ALGORITHM</a:t>
            </a:r>
          </a:p>
        </p:txBody>
      </p:sp>
      <p:sp>
        <p:nvSpPr>
          <p:cNvPr id="3" name="Content Placeholder 2">
            <a:extLst>
              <a:ext uri="{FF2B5EF4-FFF2-40B4-BE49-F238E27FC236}">
                <a16:creationId xmlns:a16="http://schemas.microsoft.com/office/drawing/2014/main" id="{8DC4C194-2132-4F0C-9753-04D2FDBC354D}"/>
              </a:ext>
            </a:extLst>
          </p:cNvPr>
          <p:cNvSpPr>
            <a:spLocks noGrp="1"/>
          </p:cNvSpPr>
          <p:nvPr>
            <p:ph idx="1"/>
          </p:nvPr>
        </p:nvSpPr>
        <p:spPr>
          <a:xfrm>
            <a:off x="680321" y="2315283"/>
            <a:ext cx="9613861" cy="3599316"/>
          </a:xfrm>
        </p:spPr>
        <p:txBody>
          <a:bodyPr/>
          <a:lstStyle/>
          <a:p>
            <a:pPr marL="0" indent="0">
              <a:lnSpc>
                <a:spcPct val="150000"/>
              </a:lnSpc>
              <a:buNone/>
            </a:pPr>
            <a:r>
              <a:rPr lang="en-US" sz="2800" b="1" i="0" dirty="0">
                <a:effectLst/>
                <a:latin typeface="+mj-lt"/>
              </a:rPr>
              <a:t>EXPLANATION: </a:t>
            </a:r>
          </a:p>
          <a:p>
            <a:pPr marL="0" indent="0">
              <a:lnSpc>
                <a:spcPct val="100000"/>
              </a:lnSpc>
              <a:buNone/>
            </a:pPr>
            <a:r>
              <a:rPr lang="en-US" b="0" i="0" dirty="0">
                <a:effectLst/>
                <a:latin typeface="+mj-lt"/>
              </a:rPr>
              <a:t>	In SCAN algorithm the disk arm moves into a particular direction and services the requests coming in its path and after reaching the end of disk, it reverses its direction and again services the request arriving in its path. So, this algorithm works as an elevator and hence also known as </a:t>
            </a:r>
            <a:r>
              <a:rPr lang="en-US" b="1" i="0" dirty="0">
                <a:effectLst/>
                <a:latin typeface="+mj-lt"/>
              </a:rPr>
              <a:t>elevator algorithm. </a:t>
            </a:r>
            <a:r>
              <a:rPr lang="en-US" b="0" i="0" dirty="0">
                <a:effectLst/>
                <a:latin typeface="+mj-lt"/>
              </a:rPr>
              <a:t>As a result, the requests at the midrange are serviced more and those arriving behind the disk arm will have to wait.</a:t>
            </a:r>
            <a:endParaRPr lang="en-IN" dirty="0">
              <a:latin typeface="+mj-lt"/>
            </a:endParaRPr>
          </a:p>
        </p:txBody>
      </p:sp>
    </p:spTree>
    <p:extLst>
      <p:ext uri="{BB962C8B-B14F-4D97-AF65-F5344CB8AC3E}">
        <p14:creationId xmlns:p14="http://schemas.microsoft.com/office/powerpoint/2010/main" val="289249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16BA-4AF5-41BA-9A76-2128D78998F7}"/>
              </a:ext>
            </a:extLst>
          </p:cNvPr>
          <p:cNvSpPr>
            <a:spLocks noGrp="1"/>
          </p:cNvSpPr>
          <p:nvPr>
            <p:ph type="title"/>
          </p:nvPr>
        </p:nvSpPr>
        <p:spPr/>
        <p:txBody>
          <a:bodyPr/>
          <a:lstStyle/>
          <a:p>
            <a:r>
              <a:rPr lang="en-IN" dirty="0"/>
              <a:t>SOLUTION</a:t>
            </a:r>
          </a:p>
        </p:txBody>
      </p:sp>
      <p:pic>
        <p:nvPicPr>
          <p:cNvPr id="5" name="Content Placeholder 4">
            <a:extLst>
              <a:ext uri="{FF2B5EF4-FFF2-40B4-BE49-F238E27FC236}">
                <a16:creationId xmlns:a16="http://schemas.microsoft.com/office/drawing/2014/main" id="{E3E6AECD-1353-4DD9-A287-4421966BB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388478" y="934207"/>
            <a:ext cx="3553847" cy="6787282"/>
          </a:xfrm>
        </p:spPr>
      </p:pic>
      <p:sp>
        <p:nvSpPr>
          <p:cNvPr id="13" name="Content Placeholder 2">
            <a:extLst>
              <a:ext uri="{FF2B5EF4-FFF2-40B4-BE49-F238E27FC236}">
                <a16:creationId xmlns:a16="http://schemas.microsoft.com/office/drawing/2014/main" id="{055AFCAC-C440-45C7-B846-09449A23FE35}"/>
              </a:ext>
            </a:extLst>
          </p:cNvPr>
          <p:cNvSpPr txBox="1">
            <a:spLocks/>
          </p:cNvSpPr>
          <p:nvPr/>
        </p:nvSpPr>
        <p:spPr>
          <a:xfrm>
            <a:off x="8168719" y="2998163"/>
            <a:ext cx="3756581" cy="20256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fontAlgn="base">
              <a:lnSpc>
                <a:spcPct val="100000"/>
              </a:lnSpc>
              <a:buNone/>
            </a:pPr>
            <a:r>
              <a:rPr lang="en-US" dirty="0">
                <a:latin typeface="+mj-lt"/>
              </a:rPr>
              <a:t>Therefore, the seek time is calculated as:</a:t>
            </a:r>
          </a:p>
          <a:p>
            <a:pPr marL="0" indent="0" fontAlgn="base">
              <a:buFont typeface="Arial" panose="020B0604020202020204" pitchFamily="34" charset="0"/>
              <a:buNone/>
            </a:pPr>
            <a:r>
              <a:rPr lang="en-US" dirty="0">
                <a:latin typeface="+mj-lt"/>
              </a:rPr>
              <a:t>= (4999-143)+(4999-86) </a:t>
            </a:r>
            <a:br>
              <a:rPr lang="en-US" dirty="0">
                <a:latin typeface="+mj-lt"/>
              </a:rPr>
            </a:br>
            <a:r>
              <a:rPr lang="en-US" dirty="0">
                <a:latin typeface="+mj-lt"/>
              </a:rPr>
              <a:t>= 9769</a:t>
            </a:r>
          </a:p>
          <a:p>
            <a:endParaRPr lang="en-IN" b="1" dirty="0">
              <a:latin typeface="+mj-lt"/>
            </a:endParaRPr>
          </a:p>
        </p:txBody>
      </p:sp>
      <p:sp>
        <p:nvSpPr>
          <p:cNvPr id="6" name="Content Placeholder 2">
            <a:extLst>
              <a:ext uri="{FF2B5EF4-FFF2-40B4-BE49-F238E27FC236}">
                <a16:creationId xmlns:a16="http://schemas.microsoft.com/office/drawing/2014/main" id="{0AC9FDC0-412F-4403-8AFB-B9E1D7F97AD5}"/>
              </a:ext>
            </a:extLst>
          </p:cNvPr>
          <p:cNvSpPr txBox="1">
            <a:spLocks/>
          </p:cNvSpPr>
          <p:nvPr/>
        </p:nvSpPr>
        <p:spPr>
          <a:xfrm>
            <a:off x="680321" y="2079857"/>
            <a:ext cx="3152775" cy="471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t>Sequence Chart : </a:t>
            </a:r>
          </a:p>
        </p:txBody>
      </p:sp>
      <p:sp>
        <p:nvSpPr>
          <p:cNvPr id="7" name="Content Placeholder 2">
            <a:extLst>
              <a:ext uri="{FF2B5EF4-FFF2-40B4-BE49-F238E27FC236}">
                <a16:creationId xmlns:a16="http://schemas.microsoft.com/office/drawing/2014/main" id="{7D6D13E1-4BD5-4AA7-BEA9-00321BA38B9A}"/>
              </a:ext>
            </a:extLst>
          </p:cNvPr>
          <p:cNvSpPr txBox="1">
            <a:spLocks/>
          </p:cNvSpPr>
          <p:nvPr/>
        </p:nvSpPr>
        <p:spPr>
          <a:xfrm>
            <a:off x="344207" y="6194152"/>
            <a:ext cx="7020959" cy="4710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dirty="0"/>
              <a:t> </a:t>
            </a:r>
            <a:r>
              <a:rPr lang="en-IN" sz="3600" dirty="0"/>
              <a:t> </a:t>
            </a:r>
            <a:r>
              <a:rPr lang="en-IN" sz="3600" b="0" i="0" dirty="0">
                <a:effectLst/>
                <a:latin typeface="arial" panose="020B0604020202020204" pitchFamily="34" charset="0"/>
              </a:rPr>
              <a:t>∴ </a:t>
            </a:r>
            <a:r>
              <a:rPr lang="en-IN" dirty="0"/>
              <a:t>The number of seek operations = 9769 </a:t>
            </a:r>
          </a:p>
        </p:txBody>
      </p:sp>
    </p:spTree>
    <p:extLst>
      <p:ext uri="{BB962C8B-B14F-4D97-AF65-F5344CB8AC3E}">
        <p14:creationId xmlns:p14="http://schemas.microsoft.com/office/powerpoint/2010/main" val="188379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1FBB-52EC-4E82-AB82-298C79AFB243}"/>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5AEF2025-9F07-48AE-B03F-596608315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9869" y="2103120"/>
            <a:ext cx="4990531" cy="4521200"/>
          </a:xfrm>
        </p:spPr>
      </p:pic>
    </p:spTree>
    <p:extLst>
      <p:ext uri="{BB962C8B-B14F-4D97-AF65-F5344CB8AC3E}">
        <p14:creationId xmlns:p14="http://schemas.microsoft.com/office/powerpoint/2010/main" val="240807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DD683-B5E6-4284-8DA9-F7D06E838FDB}"/>
              </a:ext>
            </a:extLst>
          </p:cNvPr>
          <p:cNvSpPr>
            <a:spLocks noGrp="1"/>
          </p:cNvSpPr>
          <p:nvPr>
            <p:ph type="title"/>
          </p:nvPr>
        </p:nvSpPr>
        <p:spPr>
          <a:xfrm>
            <a:off x="3564081" y="3063276"/>
            <a:ext cx="5153199" cy="2073862"/>
          </a:xfrm>
        </p:spPr>
        <p:txBody>
          <a:bodyPr>
            <a:noAutofit/>
          </a:bodyPr>
          <a:lstStyle/>
          <a:p>
            <a:r>
              <a:rPr lang="en-IN" sz="12000" dirty="0">
                <a:latin typeface="Freestyle Script" panose="030804020302050B0404" pitchFamily="66" charset="0"/>
              </a:rPr>
              <a:t>Thank you</a:t>
            </a:r>
          </a:p>
        </p:txBody>
      </p:sp>
    </p:spTree>
    <p:extLst>
      <p:ext uri="{BB962C8B-B14F-4D97-AF65-F5344CB8AC3E}">
        <p14:creationId xmlns:p14="http://schemas.microsoft.com/office/powerpoint/2010/main" val="24318725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52</TotalTime>
  <Words>254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Freestyle Script</vt:lpstr>
      <vt:lpstr>Trebuchet MS</vt:lpstr>
      <vt:lpstr>Wingdings</vt:lpstr>
      <vt:lpstr>Berlin</vt:lpstr>
      <vt:lpstr>CASE STUDY : SCAN DISK SCHEDULING ALGORITHM</vt:lpstr>
      <vt:lpstr>PROBLEM </vt:lpstr>
      <vt:lpstr>SCAN ALGORITHM</vt:lpstr>
      <vt:lpstr>SOLUTION</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SCAN DISK SCHEDULING ALGORITHM</dc:title>
  <dc:creator>RIZWANULLAH M0HAMMAD</dc:creator>
  <cp:lastModifiedBy>RIZWANULLAH M0HAMMAD</cp:lastModifiedBy>
  <cp:revision>22</cp:revision>
  <dcterms:created xsi:type="dcterms:W3CDTF">2022-02-27T09:46:17Z</dcterms:created>
  <dcterms:modified xsi:type="dcterms:W3CDTF">2022-02-27T11:08:31Z</dcterms:modified>
</cp:coreProperties>
</file>